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265" r:id="rId6"/>
    <p:sldId id="303" r:id="rId7"/>
    <p:sldId id="308" r:id="rId8"/>
    <p:sldId id="313" r:id="rId9"/>
    <p:sldId id="310" r:id="rId10"/>
    <p:sldId id="311" r:id="rId11"/>
    <p:sldId id="31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0" autoAdjust="0"/>
    <p:restoredTop sz="77438" autoAdjust="0"/>
  </p:normalViewPr>
  <p:slideViewPr>
    <p:cSldViewPr>
      <p:cViewPr varScale="1">
        <p:scale>
          <a:sx n="76" d="100"/>
          <a:sy n="76" d="100"/>
        </p:scale>
        <p:origin x="821" y="67"/>
      </p:cViewPr>
      <p:guideLst>
        <p:guide pos="3840"/>
        <p:guide pos="6816"/>
        <p:guide pos="816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3.xml" Id="rId8" /><Relationship Type="http://schemas.openxmlformats.org/officeDocument/2006/relationships/notesMaster" Target="notesMasters/notesMaster1.xml" Id="rId13" /><Relationship Type="http://schemas.openxmlformats.org/officeDocument/2006/relationships/theme" Target="theme/theme1.xml" Id="rId18" /><Relationship Type="http://schemas.openxmlformats.org/officeDocument/2006/relationships/customXml" Target="../customXml/item3.xml" Id="rId3" /><Relationship Type="http://schemas.openxmlformats.org/officeDocument/2006/relationships/slide" Target="slides/slide2.xml" Id="rId7" /><Relationship Type="http://schemas.openxmlformats.org/officeDocument/2006/relationships/slide" Target="slides/slide7.xml" Id="rId12" /><Relationship Type="http://schemas.openxmlformats.org/officeDocument/2006/relationships/viewProps" Target="viewProps.xml" Id="rId17" /><Relationship Type="http://schemas.openxmlformats.org/officeDocument/2006/relationships/customXml" Target="../customXml/item2.xml" Id="rId2" /><Relationship Type="http://schemas.openxmlformats.org/officeDocument/2006/relationships/presProps" Target="presProps.xml" Id="rId16" /><Relationship Type="http://schemas.openxmlformats.org/officeDocument/2006/relationships/customXml" Target="../customXml/item1.xml" Id="rId1" /><Relationship Type="http://schemas.openxmlformats.org/officeDocument/2006/relationships/slide" Target="slides/slide1.xml" Id="rId6" /><Relationship Type="http://schemas.openxmlformats.org/officeDocument/2006/relationships/slide" Target="slides/slide6.xml" Id="rId11" /><Relationship Type="http://schemas.openxmlformats.org/officeDocument/2006/relationships/slideMaster" Target="slideMasters/slideMaster1.xml" Id="rId5" /><Relationship Type="http://schemas.openxmlformats.org/officeDocument/2006/relationships/commentAuthors" Target="commentAuthors.xml" Id="rId15" /><Relationship Type="http://schemas.openxmlformats.org/officeDocument/2006/relationships/slide" Target="slides/slide5.xml" Id="rId10" /><Relationship Type="http://schemas.openxmlformats.org/officeDocument/2006/relationships/tableStyles" Target="tableStyles.xml" Id="rId19" /><Relationship Type="http://schemas.openxmlformats.org/officeDocument/2006/relationships/customXml" Target="../customXml/item4.xml" Id="rId4" /><Relationship Type="http://schemas.openxmlformats.org/officeDocument/2006/relationships/slide" Target="slides/slide4.xml" Id="rId9" /><Relationship Type="http://schemas.openxmlformats.org/officeDocument/2006/relationships/handoutMaster" Target="handoutMasters/handoutMaster1.xml" Id="rId14" /><Relationship Type="http://schemas.openxmlformats.org/officeDocument/2006/relationships/customXml" Target="/customXML/item5.xml" Id="R1a0d5bff92e24aa0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7/17/2023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7/17/2023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19723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24455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33781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0763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2577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022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40818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868" y="-1239641"/>
            <a:ext cx="5160274" cy="51602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916" y="2434851"/>
            <a:ext cx="5160274" cy="51602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4" y="3230113"/>
            <a:ext cx="5160274" cy="51602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004664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805264"/>
            <a:ext cx="9144002" cy="40491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-3428" y="0"/>
            <a:ext cx="12192253" cy="4800600"/>
          </a:xfrm>
        </p:spPr>
        <p:txBody>
          <a:bodyPr/>
          <a:lstStyle>
            <a:lvl1pPr marL="45720" indent="0" algn="ctr">
              <a:buNone/>
              <a:defRPr/>
            </a:lvl1pPr>
          </a:lstStyle>
          <a:p>
            <a:r>
              <a:rPr lang="en-NZ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4030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2362200"/>
            <a:ext cx="3553444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368" y="4367308"/>
            <a:ext cx="3553444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B453-B528-40A1-8EB7-986E27798F13}" type="datetime1">
              <a:rPr lang="en-US" smtClean="0"/>
              <a:t>7/17/2023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 L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868" y="-1239641"/>
            <a:ext cx="5160274" cy="51602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916" y="2434851"/>
            <a:ext cx="5160274" cy="51602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4" y="3230113"/>
            <a:ext cx="5160274" cy="5160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A3EF-ABCC-4E0A-9EFB-D45D0810405C}" type="datetime1">
              <a:rPr lang="en-US" smtClean="0"/>
              <a:t>7/17/2023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R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868" y="-1239641"/>
            <a:ext cx="5160274" cy="51602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916" y="2434851"/>
            <a:ext cx="5160274" cy="51602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4" y="3230113"/>
            <a:ext cx="5160274" cy="5160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FFCE8D-323A-41DE-85E2-25850F6B2ECE}" type="datetime1">
              <a:rPr lang="en-US" smtClean="0"/>
              <a:t>7/17/2023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  <p:sp>
        <p:nvSpPr>
          <p:cNvPr id="12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87680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2995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546D-72E2-40DB-9716-ADB720D11006}" type="datetime1">
              <a:rPr lang="en-US" smtClean="0"/>
              <a:t>7/17/2023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XDONT US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-3428" y="0"/>
            <a:ext cx="12192253" cy="4800600"/>
          </a:xfrm>
        </p:spPr>
        <p:txBody>
          <a:bodyPr/>
          <a:lstStyle>
            <a:lvl1pPr marL="45720" indent="0" algn="ctr">
              <a:buNone/>
              <a:defRPr/>
            </a:lvl1pPr>
          </a:lstStyle>
          <a:p>
            <a:r>
              <a:rPr lang="en-NZ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08368" y="274638"/>
            <a:ext cx="2376264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7368" y="274638"/>
            <a:ext cx="8712968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A779-FB95-4C15-8426-2F468517BF09}" type="datetime1">
              <a:rPr lang="en-US" smtClean="0"/>
              <a:t>7/17/2023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F57F-7EB8-4624-A69E-8FBF9661CE65}" type="datetime1">
              <a:rPr lang="en-US" smtClean="0"/>
              <a:t>7/17/2023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DF9FA-F877-4863-A9E0-E2DE2E4E6BA0}" type="datetime1">
              <a:rPr lang="en-US" smtClean="0"/>
              <a:t>7/17/2023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868" y="-1239641"/>
            <a:ext cx="5160274" cy="51602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916" y="2434851"/>
            <a:ext cx="5160274" cy="51602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4" y="3230113"/>
            <a:ext cx="5160274" cy="5160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EDF8C8-F184-4F6C-B896-FC07C70999BC}" type="datetime1">
              <a:rPr lang="en-US" smtClean="0"/>
              <a:t>7/17/2023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Section Header">
    <p:bg>
      <p:bgPr>
        <a:gradFill flip="none" rotWithShape="1">
          <a:gsLst>
            <a:gs pos="32000">
              <a:srgbClr val="E36C0A"/>
            </a:gs>
            <a:gs pos="100000">
              <a:srgbClr val="E36C0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916" y="2434851"/>
            <a:ext cx="5160274" cy="51602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4" y="3230113"/>
            <a:ext cx="5160274" cy="5160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EDF8C8-F184-4F6C-B896-FC07C70999BC}" type="datetime1">
              <a:rPr lang="en-US" smtClean="0"/>
              <a:t>7/17/2023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868" y="-1239641"/>
            <a:ext cx="5160274" cy="516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26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1293" y="1268760"/>
            <a:ext cx="5491827" cy="47571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268760"/>
            <a:ext cx="5505752" cy="47571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23792" y="6601968"/>
            <a:ext cx="4994818" cy="237744"/>
          </a:xfrm>
        </p:spPr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264D-F5A1-4E47-A02F-1A78B3656720}" type="datetime1">
              <a:rPr lang="en-US" smtClean="0"/>
              <a:t>7/17/2023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260648"/>
            <a:ext cx="11377264" cy="792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368" y="1268760"/>
            <a:ext cx="5505752" cy="576064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368" y="1988840"/>
            <a:ext cx="5505752" cy="40407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268760"/>
            <a:ext cx="5505752" cy="576064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1988840"/>
            <a:ext cx="5505752" cy="40407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A7A0-5F3D-4382-AFDE-5E27161AA389}" type="datetime1">
              <a:rPr lang="en-US" smtClean="0"/>
              <a:t>7/17/2023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D53B-A194-4708-B171-E6F77FA45244}" type="datetime1">
              <a:rPr lang="en-US" smtClean="0"/>
              <a:t>7/17/2023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1E80C6-7F5F-4332-80F1-DE619143F6DF}" type="datetime1">
              <a:rPr lang="en-US" smtClean="0"/>
              <a:t>7/17/2023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51384" y="1091770"/>
            <a:ext cx="10658360" cy="4977864"/>
          </a:xfrm>
          <a:prstGeom prst="rect">
            <a:avLst/>
          </a:prstGeom>
          <a:blipFill dpi="0" rotWithShape="1">
            <a:blip r:embed="rId17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Rectangle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solidFill>
            <a:srgbClr val="E36C0A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1293" y="260648"/>
            <a:ext cx="11363339" cy="7795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1293" y="1268760"/>
            <a:ext cx="11363339" cy="4760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43872" y="6601968"/>
            <a:ext cx="4274738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24392" y="6601968"/>
            <a:ext cx="1034378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D5D1EA7F-F803-46CB-85DE-BBB716B2D8A8}" type="datetime1">
              <a:rPr lang="en-US" smtClean="0"/>
              <a:t>7/17/2023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4552" y="6601968"/>
            <a:ext cx="72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93" y="6640366"/>
            <a:ext cx="430572" cy="20666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747585" y="6621685"/>
            <a:ext cx="28132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900" cap="all" spc="180" baseline="0" dirty="0">
                <a:solidFill>
                  <a:schemeClr val="bg1"/>
                </a:solidFill>
                <a:latin typeface="FrnkGothITC Bk BT" panose="020B0504030503020204" pitchFamily="34" charset="0"/>
                <a:cs typeface="Arial" panose="020B0604020202020204" pitchFamily="34" charset="0"/>
              </a:rPr>
              <a:t> |  Pattle Delamore Partners Ltd</a:t>
            </a:r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0" r:id="rId2"/>
    <p:sldLayoutId id="2147483651" r:id="rId3"/>
    <p:sldLayoutId id="2147483662" r:id="rId4"/>
    <p:sldLayoutId id="2147483667" r:id="rId5"/>
    <p:sldLayoutId id="2147483661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65" r:id="rId12"/>
    <p:sldLayoutId id="2147483658" r:id="rId13"/>
    <p:sldLayoutId id="2147483649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rgbClr val="E36C0A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9495" y="4869160"/>
            <a:ext cx="9108505" cy="1152871"/>
          </a:xfrm>
        </p:spPr>
        <p:txBody>
          <a:bodyPr>
            <a:normAutofit fontScale="90000"/>
          </a:bodyPr>
          <a:lstStyle/>
          <a:p>
            <a:r>
              <a:rPr lang="en-US" dirty="0"/>
              <a:t>Higgins Tauranga Asphalt Plant </a:t>
            </a:r>
            <a:br>
              <a:rPr lang="en-US" dirty="0"/>
            </a:br>
            <a:r>
              <a:rPr lang="en-US" dirty="0"/>
              <a:t>Air Quality Assessment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999656" y="6039812"/>
            <a:ext cx="6605169" cy="216767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Chris Bender| Pattle Delamore Partners Limited</a:t>
            </a:r>
          </a:p>
        </p:txBody>
      </p:sp>
      <p:pic>
        <p:nvPicPr>
          <p:cNvPr id="5" name="Picture 4" descr="A group of trucks parked in a parking lot&#10;&#10;Description automatically generated">
            <a:extLst>
              <a:ext uri="{FF2B5EF4-FFF2-40B4-BE49-F238E27FC236}">
                <a16:creationId xmlns:a16="http://schemas.microsoft.com/office/drawing/2014/main" id="{4CB6600B-D224-7620-97FC-FEF89DA681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924" y="26576"/>
            <a:ext cx="5994412" cy="44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FD15C-6387-439C-B9DF-50D7F3575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of Proposal</a:t>
            </a:r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0853A0-1BB2-493E-B5F2-59AACB1D2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50430" y="6615042"/>
            <a:ext cx="8341569" cy="237744"/>
          </a:xfrm>
        </p:spPr>
        <p:txBody>
          <a:bodyPr/>
          <a:lstStyle/>
          <a:p>
            <a:r>
              <a:rPr lang="en-NZ" dirty="0"/>
              <a:t>Higgins Tauranga Asphalt Plant – Air Quality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8A3550-1142-485D-84CD-EBA329BDC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7128" y="6723117"/>
            <a:ext cx="720080" cy="237744"/>
          </a:xfrm>
        </p:spPr>
        <p:txBody>
          <a:bodyPr/>
          <a:lstStyle/>
          <a:p>
            <a:fld id="{CA8D9AD5-F248-4919-864A-CFD76CC027D6}" type="slidenum">
              <a:rPr lang="en-NZ" smtClean="0"/>
              <a:t>2</a:t>
            </a:fld>
            <a:endParaRPr lang="en-NZ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FD2185D-2A8A-4083-AF01-56CBE96F4A2E}"/>
              </a:ext>
            </a:extLst>
          </p:cNvPr>
          <p:cNvSpPr txBox="1">
            <a:spLocks/>
          </p:cNvSpPr>
          <p:nvPr/>
        </p:nvSpPr>
        <p:spPr>
          <a:xfrm>
            <a:off x="10077128" y="6723117"/>
            <a:ext cx="72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8D9AD5-F248-4919-864A-CFD76CC027D6}" type="slidenum">
              <a:rPr lang="en-NZ" smtClean="0"/>
              <a:pPr/>
              <a:t>2</a:t>
            </a:fld>
            <a:endParaRPr lang="en-N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FA462D-0C74-3181-8E5C-63DFF1677D4E}"/>
              </a:ext>
            </a:extLst>
          </p:cNvPr>
          <p:cNvSpPr txBox="1"/>
          <p:nvPr/>
        </p:nvSpPr>
        <p:spPr>
          <a:xfrm>
            <a:off x="623392" y="1287768"/>
            <a:ext cx="9577064" cy="4793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30" dirty="0">
                <a:ea typeface="Calibri" panose="020F0502020204030204" pitchFamily="34" charset="0"/>
                <a:cs typeface="Times New Roman" panose="02020603050405020304" pitchFamily="18" charset="0"/>
              </a:rPr>
              <a:t>Renewal of application for discharges to air from an asphalt manufacturing plant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30" dirty="0">
                <a:ea typeface="Calibri" panose="020F0502020204030204" pitchFamily="34" charset="0"/>
                <a:cs typeface="Times New Roman" panose="02020603050405020304" pitchFamily="18" charset="0"/>
              </a:rPr>
              <a:t>Mitigation used: Discharges pass through a venturi wet scrubber before discharge through a 13m stack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Proposed reduction in consented emission rates for TSP from 2.5 kg/hr to 1.5 kg/hr.</a:t>
            </a:r>
          </a:p>
          <a:p>
            <a:pPr marL="800100" lvl="1" indent="-3429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Production rate capped at historic rates (i.e. no increase) of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50,000 tonnes per year</a:t>
            </a:r>
          </a:p>
          <a:p>
            <a:pPr marL="800100" lvl="1" indent="-3429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Proposed changes ensure Higgins don’t make air quality worse in the Mount</a:t>
            </a:r>
          </a:p>
          <a:p>
            <a:pPr marL="800100" lvl="1" indent="-3429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Short term of consent proposed to allow time for Higgins to upgrade to a new plant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51512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FD15C-6387-439C-B9DF-50D7F3575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Methodology (Dispersion Modelling)</a:t>
            </a:r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0853A0-1BB2-493E-B5F2-59AACB1D2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50430" y="6615042"/>
            <a:ext cx="8341569" cy="237744"/>
          </a:xfrm>
        </p:spPr>
        <p:txBody>
          <a:bodyPr/>
          <a:lstStyle/>
          <a:p>
            <a:r>
              <a:rPr lang="en-NZ" dirty="0"/>
              <a:t>Higgins Tauranga Asphalt Plant – Air Quality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8A3550-1142-485D-84CD-EBA329BDC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7128" y="6723117"/>
            <a:ext cx="720080" cy="237744"/>
          </a:xfrm>
        </p:spPr>
        <p:txBody>
          <a:bodyPr/>
          <a:lstStyle/>
          <a:p>
            <a:fld id="{CA8D9AD5-F248-4919-864A-CFD76CC027D6}" type="slidenum">
              <a:rPr lang="en-NZ" smtClean="0"/>
              <a:t>3</a:t>
            </a:fld>
            <a:endParaRPr lang="en-NZ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FD2185D-2A8A-4083-AF01-56CBE96F4A2E}"/>
              </a:ext>
            </a:extLst>
          </p:cNvPr>
          <p:cNvSpPr txBox="1">
            <a:spLocks/>
          </p:cNvSpPr>
          <p:nvPr/>
        </p:nvSpPr>
        <p:spPr>
          <a:xfrm>
            <a:off x="10077128" y="6723117"/>
            <a:ext cx="72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8D9AD5-F248-4919-864A-CFD76CC027D6}" type="slidenum">
              <a:rPr lang="en-NZ" smtClean="0"/>
              <a:pPr/>
              <a:t>3</a:t>
            </a:fld>
            <a:endParaRPr lang="en-NZ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46B089-9004-2859-1E0A-053E8738F452}"/>
              </a:ext>
            </a:extLst>
          </p:cNvPr>
          <p:cNvSpPr txBox="1"/>
          <p:nvPr/>
        </p:nvSpPr>
        <p:spPr>
          <a:xfrm>
            <a:off x="421293" y="1209409"/>
            <a:ext cx="4201057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NZ" b="1" dirty="0">
                <a:latin typeface="+mj-lt"/>
              </a:rPr>
              <a:t>Assumptions of operation:</a:t>
            </a:r>
          </a:p>
          <a:p>
            <a:endParaRPr lang="en-NZ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Maximum contaminant emission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Continuous emissions 12 hours per day over two year period (around 7 x more than actual operations annually)</a:t>
            </a:r>
          </a:p>
        </p:txBody>
      </p:sp>
      <p:pic>
        <p:nvPicPr>
          <p:cNvPr id="3074" name="Picture 2" descr="Gaussian Dispersion Models - Gaussian Plume Model - 500x389 PNG Download -  PNGkit">
            <a:extLst>
              <a:ext uri="{FF2B5EF4-FFF2-40B4-BE49-F238E27FC236}">
                <a16:creationId xmlns:a16="http://schemas.microsoft.com/office/drawing/2014/main" id="{D6F70407-FE7A-3986-02A1-86A64DC2B2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2" r="14943"/>
          <a:stretch/>
        </p:blipFill>
        <p:spPr bwMode="auto">
          <a:xfrm>
            <a:off x="301870" y="3035062"/>
            <a:ext cx="4320480" cy="342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16EA84C-D035-EFA9-09D0-E3D0670335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66203"/>
              </p:ext>
            </p:extLst>
          </p:nvPr>
        </p:nvGraphicFramePr>
        <p:xfrm>
          <a:off x="4871864" y="1060057"/>
          <a:ext cx="6898842" cy="287370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375334">
                  <a:extLst>
                    <a:ext uri="{9D8B030D-6E8A-4147-A177-3AD203B41FA5}">
                      <a16:colId xmlns:a16="http://schemas.microsoft.com/office/drawing/2014/main" val="1790520723"/>
                    </a:ext>
                  </a:extLst>
                </a:gridCol>
                <a:gridCol w="1519185">
                  <a:extLst>
                    <a:ext uri="{9D8B030D-6E8A-4147-A177-3AD203B41FA5}">
                      <a16:colId xmlns:a16="http://schemas.microsoft.com/office/drawing/2014/main" val="2500728774"/>
                    </a:ext>
                  </a:extLst>
                </a:gridCol>
                <a:gridCol w="1519185">
                  <a:extLst>
                    <a:ext uri="{9D8B030D-6E8A-4147-A177-3AD203B41FA5}">
                      <a16:colId xmlns:a16="http://schemas.microsoft.com/office/drawing/2014/main" val="4069176897"/>
                    </a:ext>
                  </a:extLst>
                </a:gridCol>
                <a:gridCol w="1199881">
                  <a:extLst>
                    <a:ext uri="{9D8B030D-6E8A-4147-A177-3AD203B41FA5}">
                      <a16:colId xmlns:a16="http://schemas.microsoft.com/office/drawing/2014/main" val="1571015483"/>
                    </a:ext>
                  </a:extLst>
                </a:gridCol>
                <a:gridCol w="1285257">
                  <a:extLst>
                    <a:ext uri="{9D8B030D-6E8A-4147-A177-3AD203B41FA5}">
                      <a16:colId xmlns:a16="http://schemas.microsoft.com/office/drawing/2014/main" val="4089852534"/>
                    </a:ext>
                  </a:extLst>
                </a:gridCol>
              </a:tblGrid>
              <a:tr h="206713">
                <a:tc gridSpan="5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 dirty="0">
                          <a:effectLst/>
                        </a:rPr>
                        <a:t>Table 1:  Highest Predicted offsite MGLCs of Contaminants from the HCL Asphalt Plant (</a:t>
                      </a:r>
                      <a:endParaRPr lang="en-N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66849"/>
                  </a:ext>
                </a:extLst>
              </a:tr>
              <a:tr h="206713">
                <a:tc row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 dirty="0">
                          <a:effectLst/>
                        </a:rPr>
                        <a:t>Contaminant</a:t>
                      </a:r>
                      <a:endParaRPr lang="en-N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 dirty="0">
                          <a:effectLst/>
                        </a:rPr>
                        <a:t>Highest Predicted MGLCs (µg/m</a:t>
                      </a:r>
                      <a:r>
                        <a:rPr lang="en-NZ" sz="1050" baseline="30000" dirty="0">
                          <a:effectLst/>
                        </a:rPr>
                        <a:t>3</a:t>
                      </a:r>
                      <a:r>
                        <a:rPr lang="en-NZ" sz="1050" dirty="0">
                          <a:effectLst/>
                        </a:rPr>
                        <a:t>)</a:t>
                      </a:r>
                      <a:endParaRPr lang="en-N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 dirty="0">
                          <a:effectLst/>
                        </a:rPr>
                        <a:t>Averaging Period</a:t>
                      </a:r>
                      <a:endParaRPr lang="en-N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 dirty="0">
                          <a:effectLst/>
                        </a:rPr>
                        <a:t>Assessment Criteria (µg/m³)</a:t>
                      </a:r>
                      <a:endParaRPr lang="en-N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1191709"/>
                  </a:ext>
                </a:extLst>
              </a:tr>
              <a:tr h="313361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>
                          <a:effectLst/>
                        </a:rPr>
                        <a:t>Excluding Background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 dirty="0">
                          <a:effectLst/>
                        </a:rPr>
                        <a:t>Including Background</a:t>
                      </a:r>
                      <a:endParaRPr lang="en-N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64813"/>
                  </a:ext>
                </a:extLst>
              </a:tr>
              <a:tr h="154037">
                <a:tc row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>
                          <a:effectLst/>
                        </a:rPr>
                        <a:t>PM</a:t>
                      </a:r>
                      <a:r>
                        <a:rPr lang="en-NZ" sz="1050" baseline="-25000">
                          <a:effectLst/>
                        </a:rPr>
                        <a:t>10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100">
                          <a:effectLst/>
                        </a:rPr>
                        <a:t>9.1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100">
                          <a:effectLst/>
                        </a:rPr>
                        <a:t>39.4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>
                          <a:effectLst/>
                        </a:rPr>
                        <a:t>24-hour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>
                          <a:effectLst/>
                        </a:rPr>
                        <a:t>50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8491918"/>
                  </a:ext>
                </a:extLst>
              </a:tr>
              <a:tr h="154037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100">
                          <a:effectLst/>
                        </a:rPr>
                        <a:t>1.3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100">
                          <a:effectLst/>
                        </a:rPr>
                        <a:t>15.9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>
                          <a:effectLst/>
                        </a:rPr>
                        <a:t>Annual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>
                          <a:effectLst/>
                        </a:rPr>
                        <a:t>20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8123288"/>
                  </a:ext>
                </a:extLst>
              </a:tr>
              <a:tr h="313361">
                <a:tc row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>
                          <a:effectLst/>
                        </a:rPr>
                        <a:t>PM</a:t>
                      </a:r>
                      <a:r>
                        <a:rPr lang="en-NZ" sz="1050" baseline="-25000">
                          <a:effectLst/>
                        </a:rPr>
                        <a:t>2.5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100">
                          <a:effectLst/>
                        </a:rPr>
                        <a:t>2.4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100">
                          <a:effectLst/>
                        </a:rPr>
                        <a:t>16.4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>
                          <a:effectLst/>
                        </a:rPr>
                        <a:t>24-hour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>
                          <a:effectLst/>
                        </a:rPr>
                        <a:t>25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5033655"/>
                  </a:ext>
                </a:extLst>
              </a:tr>
              <a:tr h="313361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100">
                          <a:effectLst/>
                        </a:rPr>
                        <a:t>0.4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100">
                          <a:effectLst/>
                        </a:rPr>
                        <a:t>7.9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>
                          <a:effectLst/>
                        </a:rPr>
                        <a:t>Annual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>
                          <a:effectLst/>
                        </a:rPr>
                        <a:t>10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6541764"/>
                  </a:ext>
                </a:extLst>
              </a:tr>
              <a:tr h="152486">
                <a:tc rowSpan="3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>
                          <a:effectLst/>
                        </a:rPr>
                        <a:t>NO</a:t>
                      </a:r>
                      <a:r>
                        <a:rPr lang="en-NZ" sz="1050" baseline="-25000">
                          <a:effectLst/>
                        </a:rPr>
                        <a:t>2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>
                          <a:effectLst/>
                        </a:rPr>
                        <a:t>35.8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>
                          <a:effectLst/>
                        </a:rPr>
                        <a:t>100.8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>
                          <a:effectLst/>
                        </a:rPr>
                        <a:t>1-hour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>
                          <a:effectLst/>
                        </a:rPr>
                        <a:t>200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6193368"/>
                  </a:ext>
                </a:extLst>
              </a:tr>
              <a:tr h="152486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>
                          <a:effectLst/>
                        </a:rPr>
                        <a:t>12.6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>
                          <a:effectLst/>
                        </a:rPr>
                        <a:t>55.6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>
                          <a:effectLst/>
                        </a:rPr>
                        <a:t>24-hour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>
                          <a:effectLst/>
                        </a:rPr>
                        <a:t>100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0975922"/>
                  </a:ext>
                </a:extLst>
              </a:tr>
              <a:tr h="152486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>
                          <a:effectLst/>
                        </a:rPr>
                        <a:t>1.7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>
                          <a:effectLst/>
                        </a:rPr>
                        <a:t>17.7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>
                          <a:effectLst/>
                        </a:rPr>
                        <a:t>Annual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>
                          <a:effectLst/>
                        </a:rPr>
                        <a:t>30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6516544"/>
                  </a:ext>
                </a:extLst>
              </a:tr>
              <a:tr h="152486">
                <a:tc row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>
                          <a:effectLst/>
                        </a:rPr>
                        <a:t>CO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>
                          <a:effectLst/>
                        </a:rPr>
                        <a:t>82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>
                          <a:effectLst/>
                        </a:rPr>
                        <a:t>5082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>
                          <a:effectLst/>
                        </a:rPr>
                        <a:t>1-hour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>
                          <a:effectLst/>
                        </a:rPr>
                        <a:t>30,000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9354484"/>
                  </a:ext>
                </a:extLst>
              </a:tr>
              <a:tr h="152486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>
                          <a:effectLst/>
                        </a:rPr>
                        <a:t>70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>
                          <a:effectLst/>
                        </a:rPr>
                        <a:t>2070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>
                          <a:effectLst/>
                        </a:rPr>
                        <a:t>8-hour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>
                          <a:effectLst/>
                        </a:rPr>
                        <a:t>10,000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6899606"/>
                  </a:ext>
                </a:extLst>
              </a:tr>
              <a:tr h="152486">
                <a:tc row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>
                          <a:effectLst/>
                        </a:rPr>
                        <a:t>SO</a:t>
                      </a:r>
                      <a:r>
                        <a:rPr lang="en-NZ" sz="1050" baseline="-25000">
                          <a:effectLst/>
                        </a:rPr>
                        <a:t>2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>
                          <a:effectLst/>
                        </a:rPr>
                        <a:t>0.07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>
                          <a:effectLst/>
                        </a:rPr>
                        <a:t>24.1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>
                          <a:effectLst/>
                        </a:rPr>
                        <a:t>1-hour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>
                          <a:effectLst/>
                        </a:rPr>
                        <a:t>350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921478"/>
                  </a:ext>
                </a:extLst>
              </a:tr>
              <a:tr h="152486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>
                          <a:effectLst/>
                        </a:rPr>
                        <a:t>0.02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>
                          <a:effectLst/>
                        </a:rPr>
                        <a:t>16.0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>
                          <a:effectLst/>
                        </a:rPr>
                        <a:t>Annual</a:t>
                      </a:r>
                      <a:endParaRPr lang="en-N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</a:pPr>
                      <a:r>
                        <a:rPr lang="en-NZ" sz="1050" dirty="0">
                          <a:effectLst/>
                        </a:rPr>
                        <a:t>120</a:t>
                      </a:r>
                      <a:endParaRPr lang="en-N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072190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38E0A1F-1EA4-F2F1-B8F3-E47F6C75375E}"/>
              </a:ext>
            </a:extLst>
          </p:cNvPr>
          <p:cNvSpPr txBox="1"/>
          <p:nvPr/>
        </p:nvSpPr>
        <p:spPr>
          <a:xfrm>
            <a:off x="4727849" y="3981738"/>
            <a:ext cx="7464151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NZ" b="1" dirty="0">
                <a:latin typeface="+mj-lt"/>
              </a:rPr>
              <a:t>Dispersion Modelling Results</a:t>
            </a:r>
          </a:p>
          <a:p>
            <a:endParaRPr lang="en-NZ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i="1" dirty="0"/>
              <a:t>Maximum predicted concentrations are within the health-based assessment criteria for all contaminants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Modelled concentrations at the nearest sensitive receptors significantly lower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Trace contaminants, including heavy metals, VOCs, dioxins/furans, and PAHs) were predicted to be at concentrations that are considered to have negligible health effects</a:t>
            </a:r>
          </a:p>
        </p:txBody>
      </p:sp>
    </p:spTree>
    <p:extLst>
      <p:ext uri="{BB962C8B-B14F-4D97-AF65-F5344CB8AC3E}">
        <p14:creationId xmlns:p14="http://schemas.microsoft.com/office/powerpoint/2010/main" val="315572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FD15C-6387-439C-B9DF-50D7F3575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Methodology (Airshed Analysis)</a:t>
            </a:r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0853A0-1BB2-493E-B5F2-59AACB1D2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50430" y="6615042"/>
            <a:ext cx="8341569" cy="237744"/>
          </a:xfrm>
        </p:spPr>
        <p:txBody>
          <a:bodyPr/>
          <a:lstStyle/>
          <a:p>
            <a:r>
              <a:rPr lang="en-NZ" dirty="0"/>
              <a:t>Higgins Tauranga Asphalt Plant – Air Quality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8A3550-1142-485D-84CD-EBA329BDC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7128" y="6723117"/>
            <a:ext cx="720080" cy="237744"/>
          </a:xfrm>
        </p:spPr>
        <p:txBody>
          <a:bodyPr/>
          <a:lstStyle/>
          <a:p>
            <a:fld id="{CA8D9AD5-F248-4919-864A-CFD76CC027D6}" type="slidenum">
              <a:rPr lang="en-NZ" smtClean="0"/>
              <a:t>4</a:t>
            </a:fld>
            <a:endParaRPr lang="en-NZ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FD2185D-2A8A-4083-AF01-56CBE96F4A2E}"/>
              </a:ext>
            </a:extLst>
          </p:cNvPr>
          <p:cNvSpPr txBox="1">
            <a:spLocks/>
          </p:cNvSpPr>
          <p:nvPr/>
        </p:nvSpPr>
        <p:spPr>
          <a:xfrm>
            <a:off x="10077128" y="6723117"/>
            <a:ext cx="72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8D9AD5-F248-4919-864A-CFD76CC027D6}" type="slidenum">
              <a:rPr lang="en-NZ" smtClean="0"/>
              <a:pPr/>
              <a:t>4</a:t>
            </a:fld>
            <a:endParaRPr lang="en-N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FA462D-0C74-3181-8E5C-63DFF1677D4E}"/>
              </a:ext>
            </a:extLst>
          </p:cNvPr>
          <p:cNvSpPr txBox="1"/>
          <p:nvPr/>
        </p:nvSpPr>
        <p:spPr>
          <a:xfrm>
            <a:off x="623393" y="1242277"/>
            <a:ext cx="3528392" cy="48013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NZ" b="1" dirty="0">
                <a:latin typeface="+mj-lt"/>
              </a:rPr>
              <a:t>Mount Maunganui Airshed:</a:t>
            </a:r>
          </a:p>
          <a:p>
            <a:endParaRPr lang="en-NZ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Gazetted as of 31 October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Considered ‘polluted’ under the NESAQ with respect to PM10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Regulation 17 of the NESAQ restricts new sources of PM10, but can permit existing sources to continue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2018 Emissions inventory shows Higgins asphalt plant a minor contributor to PM10 in Tauranga: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/>
              <a:t>&lt;1.8% </a:t>
            </a:r>
            <a:r>
              <a:rPr lang="en-NZ" dirty="0"/>
              <a:t>of total industrial emissions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dirty="0"/>
              <a:t>&lt;0.3% of total PM10 emissions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3647E0-BEBB-3D48-F27F-83741F602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800" y="1214060"/>
            <a:ext cx="7760569" cy="446449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F2EE6A1-3A86-C542-A74E-6CD6B43CA923}"/>
              </a:ext>
            </a:extLst>
          </p:cNvPr>
          <p:cNvGrpSpPr/>
          <p:nvPr/>
        </p:nvGrpSpPr>
        <p:grpSpPr>
          <a:xfrm>
            <a:off x="8040216" y="3190561"/>
            <a:ext cx="978348" cy="637039"/>
            <a:chOff x="8040216" y="3368025"/>
            <a:chExt cx="978348" cy="637039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18A3DB9-4D11-68DE-2FF5-8045A50B11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40216" y="3645024"/>
              <a:ext cx="288032" cy="360040"/>
            </a:xfrm>
            <a:prstGeom prst="straightConnector1">
              <a:avLst/>
            </a:prstGeom>
            <a:ln w="158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104F38A-BFC1-B4D2-25FF-ED79CBCCFB3C}"/>
                </a:ext>
              </a:extLst>
            </p:cNvPr>
            <p:cNvSpPr txBox="1"/>
            <p:nvPr/>
          </p:nvSpPr>
          <p:spPr>
            <a:xfrm>
              <a:off x="8331770" y="3368025"/>
              <a:ext cx="68679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NZ" sz="1200" dirty="0"/>
                <a:t>Higgins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136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FD15C-6387-439C-B9DF-50D7F3575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Assessments: VOC Monitoring</a:t>
            </a:r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0853A0-1BB2-493E-B5F2-59AACB1D2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50430" y="6615042"/>
            <a:ext cx="8341569" cy="237744"/>
          </a:xfrm>
        </p:spPr>
        <p:txBody>
          <a:bodyPr/>
          <a:lstStyle/>
          <a:p>
            <a:r>
              <a:rPr lang="en-NZ" dirty="0"/>
              <a:t>Higgins Tauranga Asphalt Plant – Air Quality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8A3550-1142-485D-84CD-EBA329BDC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7128" y="6723117"/>
            <a:ext cx="720080" cy="237744"/>
          </a:xfrm>
        </p:spPr>
        <p:txBody>
          <a:bodyPr/>
          <a:lstStyle/>
          <a:p>
            <a:fld id="{CA8D9AD5-F248-4919-864A-CFD76CC027D6}" type="slidenum">
              <a:rPr lang="en-NZ" smtClean="0"/>
              <a:t>5</a:t>
            </a:fld>
            <a:endParaRPr lang="en-NZ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FD2185D-2A8A-4083-AF01-56CBE96F4A2E}"/>
              </a:ext>
            </a:extLst>
          </p:cNvPr>
          <p:cNvSpPr txBox="1">
            <a:spLocks/>
          </p:cNvSpPr>
          <p:nvPr/>
        </p:nvSpPr>
        <p:spPr>
          <a:xfrm>
            <a:off x="10077128" y="6723117"/>
            <a:ext cx="72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8D9AD5-F248-4919-864A-CFD76CC027D6}" type="slidenum">
              <a:rPr lang="en-NZ" smtClean="0"/>
              <a:pPr/>
              <a:t>5</a:t>
            </a:fld>
            <a:endParaRPr lang="en-N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FA462D-0C74-3181-8E5C-63DFF1677D4E}"/>
              </a:ext>
            </a:extLst>
          </p:cNvPr>
          <p:cNvSpPr txBox="1"/>
          <p:nvPr/>
        </p:nvSpPr>
        <p:spPr>
          <a:xfrm>
            <a:off x="479377" y="1231632"/>
            <a:ext cx="3024336" cy="48013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NZ" b="1" dirty="0">
                <a:latin typeface="+mj-lt"/>
              </a:rPr>
              <a:t>VOC Monitoring: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latin typeface="+mj-lt"/>
              </a:rPr>
              <a:t>Ambient Air sampling and analysis for VOCs </a:t>
            </a:r>
            <a:r>
              <a:rPr lang="en-NZ" dirty="0"/>
              <a:t>collected near load-out area and downwind of the stack (worst case conditions)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latin typeface="+mj-lt"/>
              </a:rPr>
              <a:t>Stack Emissions VOC Measurement</a:t>
            </a:r>
            <a:r>
              <a:rPr lang="en-NZ" dirty="0"/>
              <a:t> collected during peak operating conditions, and VOCs assessed using dispersion modelling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VOCs assessed against the relevant health-based criteria for all compounds detected.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776E22-E60D-B029-9BB6-626D81B012EB}"/>
              </a:ext>
            </a:extLst>
          </p:cNvPr>
          <p:cNvSpPr txBox="1"/>
          <p:nvPr/>
        </p:nvSpPr>
        <p:spPr>
          <a:xfrm>
            <a:off x="8040216" y="1171815"/>
            <a:ext cx="3841017" cy="48013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NZ" b="1" dirty="0">
                <a:latin typeface="+mj-lt"/>
              </a:rPr>
              <a:t>Ambient VOC Monitoring Results: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Ambient monitoring detected a number of VOCs, however concentrations were all well below the assessment criteria (&lt;5%)</a:t>
            </a:r>
          </a:p>
          <a:p>
            <a:endParaRPr lang="en-NZ" b="1" dirty="0">
              <a:latin typeface="+mj-lt"/>
            </a:endParaRPr>
          </a:p>
          <a:p>
            <a:r>
              <a:rPr lang="en-NZ" b="1" dirty="0">
                <a:latin typeface="+mj-lt"/>
              </a:rPr>
              <a:t>Stack Emission VOC Monitoring Results:</a:t>
            </a: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Highest concentrations of VOCs discharged from the stack occur near the site boundary, and are &lt;2% of all assessment criteria</a:t>
            </a:r>
          </a:p>
          <a:p>
            <a:endParaRPr lang="en-NZ" dirty="0"/>
          </a:p>
          <a:p>
            <a:r>
              <a:rPr lang="en-NZ" b="1" dirty="0"/>
              <a:t>Overall assessment: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VOCs generated from the Higgins site will result in a very low risk for adverse health effects</a:t>
            </a:r>
            <a:endParaRPr lang="en-NZ" b="1" dirty="0"/>
          </a:p>
        </p:txBody>
      </p:sp>
      <p:pic>
        <p:nvPicPr>
          <p:cNvPr id="16" name="Picture 15" descr="A metal structure with a fence&#10;&#10;Description automatically generated">
            <a:extLst>
              <a:ext uri="{FF2B5EF4-FFF2-40B4-BE49-F238E27FC236}">
                <a16:creationId xmlns:a16="http://schemas.microsoft.com/office/drawing/2014/main" id="{8B880C21-6DA8-EE0A-49F7-129531F370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32313" y="3168614"/>
            <a:ext cx="3758744" cy="2819058"/>
          </a:xfrm>
          <a:prstGeom prst="rect">
            <a:avLst/>
          </a:prstGeom>
        </p:spPr>
      </p:pic>
      <p:pic>
        <p:nvPicPr>
          <p:cNvPr id="14" name="Picture 13" descr="A close-up of a metal ball&#10;&#10;Description automatically generated">
            <a:extLst>
              <a:ext uri="{FF2B5EF4-FFF2-40B4-BE49-F238E27FC236}">
                <a16:creationId xmlns:a16="http://schemas.microsoft.com/office/drawing/2014/main" id="{B1A2FCF9-7D46-4498-8C7D-AE9A9CFF97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2883" y="1636661"/>
            <a:ext cx="3126641" cy="234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6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FD15C-6387-439C-B9DF-50D7F3575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Assessments: Odour Monitoring</a:t>
            </a:r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0853A0-1BB2-493E-B5F2-59AACB1D2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50430" y="6615042"/>
            <a:ext cx="8341569" cy="237744"/>
          </a:xfrm>
        </p:spPr>
        <p:txBody>
          <a:bodyPr/>
          <a:lstStyle/>
          <a:p>
            <a:r>
              <a:rPr lang="en-NZ" dirty="0"/>
              <a:t>Higgins Tauranga Asphalt Plant – Air Quality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8A3550-1142-485D-84CD-EBA329BDC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7128" y="6723117"/>
            <a:ext cx="720080" cy="237744"/>
          </a:xfrm>
        </p:spPr>
        <p:txBody>
          <a:bodyPr/>
          <a:lstStyle/>
          <a:p>
            <a:fld id="{CA8D9AD5-F248-4919-864A-CFD76CC027D6}" type="slidenum">
              <a:rPr lang="en-NZ" smtClean="0"/>
              <a:t>6</a:t>
            </a:fld>
            <a:endParaRPr lang="en-NZ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FD2185D-2A8A-4083-AF01-56CBE96F4A2E}"/>
              </a:ext>
            </a:extLst>
          </p:cNvPr>
          <p:cNvSpPr txBox="1">
            <a:spLocks/>
          </p:cNvSpPr>
          <p:nvPr/>
        </p:nvSpPr>
        <p:spPr>
          <a:xfrm>
            <a:off x="10077128" y="6723117"/>
            <a:ext cx="72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8D9AD5-F248-4919-864A-CFD76CC027D6}" type="slidenum">
              <a:rPr lang="en-NZ" smtClean="0"/>
              <a:pPr/>
              <a:t>6</a:t>
            </a:fld>
            <a:endParaRPr lang="en-N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FA462D-0C74-3181-8E5C-63DFF1677D4E}"/>
              </a:ext>
            </a:extLst>
          </p:cNvPr>
          <p:cNvSpPr txBox="1"/>
          <p:nvPr/>
        </p:nvSpPr>
        <p:spPr>
          <a:xfrm>
            <a:off x="623392" y="1242277"/>
            <a:ext cx="4201057" cy="48013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NZ" b="1" dirty="0">
                <a:latin typeface="+mj-lt"/>
              </a:rPr>
              <a:t>Odour Observations</a:t>
            </a:r>
          </a:p>
          <a:p>
            <a:endParaRPr lang="en-NZ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Higgins commissioned PDP to undertake an independent odour monitoring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Ten separate odour monitoring events were undertaken to measure nature and intensity of odour downwind of the Higgins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Bitumen odour detected around 20% of the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Odours were generally weak to distinct, but occasionally strong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Would generally be expected to be ‘acceptable’ in an industrial area, but would depend on overall frequency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F10020-467E-35A8-342A-8C6002255B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1" t="11040" r="7164" b="963"/>
          <a:stretch/>
        </p:blipFill>
        <p:spPr bwMode="auto">
          <a:xfrm>
            <a:off x="6455757" y="1006604"/>
            <a:ext cx="5314950" cy="5162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031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FD15C-6387-439C-B9DF-50D7F3575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additional mitigation: </a:t>
            </a:r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0853A0-1BB2-493E-B5F2-59AACB1D2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50430" y="6615042"/>
            <a:ext cx="8341569" cy="237744"/>
          </a:xfrm>
        </p:spPr>
        <p:txBody>
          <a:bodyPr/>
          <a:lstStyle/>
          <a:p>
            <a:r>
              <a:rPr lang="en-NZ" dirty="0"/>
              <a:t>Higgins Tauranga Asphalt Plant – Air Quality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8A3550-1142-485D-84CD-EBA329BDC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7128" y="6723117"/>
            <a:ext cx="720080" cy="237744"/>
          </a:xfrm>
        </p:spPr>
        <p:txBody>
          <a:bodyPr/>
          <a:lstStyle/>
          <a:p>
            <a:fld id="{CA8D9AD5-F248-4919-864A-CFD76CC027D6}" type="slidenum">
              <a:rPr lang="en-NZ" smtClean="0"/>
              <a:t>7</a:t>
            </a:fld>
            <a:endParaRPr lang="en-NZ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FD2185D-2A8A-4083-AF01-56CBE96F4A2E}"/>
              </a:ext>
            </a:extLst>
          </p:cNvPr>
          <p:cNvSpPr txBox="1">
            <a:spLocks/>
          </p:cNvSpPr>
          <p:nvPr/>
        </p:nvSpPr>
        <p:spPr>
          <a:xfrm>
            <a:off x="10077128" y="6723117"/>
            <a:ext cx="72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8D9AD5-F248-4919-864A-CFD76CC027D6}" type="slidenum">
              <a:rPr lang="en-NZ" smtClean="0"/>
              <a:pPr/>
              <a:t>7</a:t>
            </a:fld>
            <a:endParaRPr lang="en-N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FA462D-0C74-3181-8E5C-63DFF1677D4E}"/>
              </a:ext>
            </a:extLst>
          </p:cNvPr>
          <p:cNvSpPr txBox="1"/>
          <p:nvPr/>
        </p:nvSpPr>
        <p:spPr>
          <a:xfrm>
            <a:off x="623392" y="1242277"/>
            <a:ext cx="6120680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NZ" b="1" dirty="0">
                <a:latin typeface="+mj-lt"/>
              </a:rPr>
              <a:t>Stack Height Sensitivity</a:t>
            </a:r>
          </a:p>
          <a:p>
            <a:endParaRPr lang="en-NZ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Building downwash effect results in high concentrations near the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Increasing stack heights can mitigate building downwash effect on stack emissions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Higgins is investigating options for increasing the stack height from 13m to the permitted activity height of 16m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Dispersion modelling indicates that increasing the stack height to 16m will decrease odour concentrations by around 20% </a:t>
            </a:r>
          </a:p>
        </p:txBody>
      </p:sp>
      <p:pic>
        <p:nvPicPr>
          <p:cNvPr id="8" name="Picture 7" descr="image 11">
            <a:extLst>
              <a:ext uri="{FF2B5EF4-FFF2-40B4-BE49-F238E27FC236}">
                <a16:creationId xmlns:a16="http://schemas.microsoft.com/office/drawing/2014/main" id="{11C1F70C-A565-12FE-4932-D7335D94E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2"/>
          <a:stretch>
            <a:fillRect/>
          </a:stretch>
        </p:blipFill>
        <p:spPr bwMode="auto">
          <a:xfrm>
            <a:off x="7176120" y="567645"/>
            <a:ext cx="3716675" cy="1800000"/>
          </a:xfrm>
          <a:prstGeom prst="rect">
            <a:avLst/>
          </a:prstGeom>
          <a:noFill/>
          <a:ln w="38100">
            <a:solidFill>
              <a:srgbClr val="E36C0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12">
            <a:extLst>
              <a:ext uri="{FF2B5EF4-FFF2-40B4-BE49-F238E27FC236}">
                <a16:creationId xmlns:a16="http://schemas.microsoft.com/office/drawing/2014/main" id="{9B4BD108-9086-1C7F-FD4D-3D7C47E22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2"/>
          <a:stretch>
            <a:fillRect/>
          </a:stretch>
        </p:blipFill>
        <p:spPr bwMode="auto">
          <a:xfrm>
            <a:off x="7166966" y="2367645"/>
            <a:ext cx="3731881" cy="1800000"/>
          </a:xfrm>
          <a:prstGeom prst="rect">
            <a:avLst/>
          </a:prstGeom>
          <a:noFill/>
          <a:ln w="38100">
            <a:solidFill>
              <a:srgbClr val="E36C0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image 13">
            <a:extLst>
              <a:ext uri="{FF2B5EF4-FFF2-40B4-BE49-F238E27FC236}">
                <a16:creationId xmlns:a16="http://schemas.microsoft.com/office/drawing/2014/main" id="{2AF1F24B-79DE-6ED8-56E2-831AB72C9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2" b="12729"/>
          <a:stretch>
            <a:fillRect/>
          </a:stretch>
        </p:blipFill>
        <p:spPr bwMode="auto">
          <a:xfrm>
            <a:off x="7188655" y="4167645"/>
            <a:ext cx="3731881" cy="1800000"/>
          </a:xfrm>
          <a:prstGeom prst="rect">
            <a:avLst/>
          </a:prstGeom>
          <a:noFill/>
          <a:ln w="38100">
            <a:solidFill>
              <a:srgbClr val="E36C0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32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ed Design Blue 16x9">
  <a:themeElements>
    <a:clrScheme name="PDP Colours">
      <a:dk1>
        <a:srgbClr val="003D4D"/>
      </a:dk1>
      <a:lt1>
        <a:sysClr val="window" lastClr="FFFFFF"/>
      </a:lt1>
      <a:dk2>
        <a:srgbClr val="003D4D"/>
      </a:dk2>
      <a:lt2>
        <a:srgbClr val="EBEBEB"/>
      </a:lt2>
      <a:accent1>
        <a:srgbClr val="ABCEE3"/>
      </a:accent1>
      <a:accent2>
        <a:srgbClr val="E36C0A"/>
      </a:accent2>
      <a:accent3>
        <a:srgbClr val="E36C0A"/>
      </a:accent3>
      <a:accent4>
        <a:srgbClr val="5AA0F5"/>
      </a:accent4>
      <a:accent5>
        <a:srgbClr val="003D4D"/>
      </a:accent5>
      <a:accent6>
        <a:srgbClr val="ABCEE3"/>
      </a:accent6>
      <a:hlink>
        <a:srgbClr val="E36C0A"/>
      </a:hlink>
      <a:folHlink>
        <a:srgbClr val="BDE0FB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DP_Presentation_OrangeGrey.pptx" id="{E25D3E7F-7A80-4B0D-8ACD-A3EB57258CCA}" vid="{AA1CAFF2-CC09-4709-94DB-1791D33E5BED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5.xml.rels>&#65279;<?xml version="1.0" encoding="utf-8"?><Relationships xmlns="http://schemas.openxmlformats.org/package/2006/relationships"><Relationship Type="http://schemas.openxmlformats.org/officeDocument/2006/relationships/customXmlProps" Target="/customXML/itemProps5.xml" Id="Rd3c4172d526e4b2384ade4b889302c76" /></Relationships>
</file>

<file path=customXML/item5.xml><?xml version="1.0" encoding="utf-8"?>
<metadata xmlns="http://www.objective.com/ecm/document/metadata/BFB6F7442CDB4D47AAEFFE50118F3370" version="1.0.0">
  <systemFields>
    <field name="Objective-Id">
      <value order="0">A4432330</value>
    </field>
    <field name="Objective-Title">
      <value order="0">3a. Higgins Part 2 Air Quality Powerpoint 17-07-23</value>
    </field>
    <field name="Objective-Description">
      <value order="0"/>
    </field>
    <field name="Objective-CreationStamp">
      <value order="0">2023-07-16T23:33:11Z</value>
    </field>
    <field name="Objective-IsApproved">
      <value order="0">false</value>
    </field>
    <field name="Objective-IsPublished">
      <value order="0">true</value>
    </field>
    <field name="Objective-DatePublished">
      <value order="0">2023-07-31T03:23:32Z</value>
    </field>
    <field name="Objective-ModificationStamp">
      <value order="0">2024-07-19T00:34:47Z</value>
    </field>
    <field name="Objective-Owner">
      <value order="0">Reece Irving</value>
    </field>
    <field name="Objective-Path">
      <value order="0">EasyInfo Global Folder:'Virtual Filing Cabinet':Natural Resource Management:Integrated Catchments Programme Management:Mount Industrial Programme *:Mount Industrial Programme:Mount Maunganui Air Quality *:Stakeholder Group Meetings:Mount Maunganui Air Quality Working Party:2023-07-17 Regional House Council Chambers Working Party Meeting:2023-07-17 Mount Maunganui Air Quality Working Party Presentations</value>
    </field>
    <field name="Objective-Parent">
      <value order="0">2023-07-17 Mount Maunganui Air Quality Working Party Presentations</value>
    </field>
    <field name="Objective-State">
      <value order="0">Published</value>
    </field>
    <field name="Objective-VersionId">
      <value order="0">vA6759359</value>
    </field>
    <field name="Objective-Version">
      <value order="0">1.0</value>
    </field>
    <field name="Objective-VersionNumber">
      <value order="0">1</value>
    </field>
    <field name="Objective-VersionComment">
      <value order="0">First version</value>
    </field>
    <field name="Objective-FileNumber">
      <value order="0">4.22597</value>
    </field>
    <field name="Objective-Classification">
      <value order="0">Public Access</value>
    </field>
    <field name="Objective-Caveats">
      <value order="0"/>
    </field>
  </systemFields>
  <catalogues>
    <catalogue name="Meeting And Hearing Type Catalogue" type="type" ori="id:cA22">
      <field name="Objective-Meeting and Hearing Type">
        <value order="0">Presentation</value>
      </field>
      <field name="Objective-Meeting Date">
        <value order="0">2023-07-16T12:00:00Z</value>
      </field>
      <field name="Objective-On Behalf Of">
        <value order="0"/>
      </field>
      <field name="Objective-Accela Key">
        <value order="0"/>
      </field>
    </catalogue>
  </catalogues>
</metadata>
</file>

<file path=customXML/itemProps5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BFB6F7442CDB4D47AAEFFE50118F3370"/>
  </ds:schemaRefs>
</ds:datastoreItem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bd8c13ce-8328-4f82-a210-8a799e8e2060" ContentTypeId="0x010100BD80C5A6E3BE6B41A2427F16147D47A4000E4000DD5E614016A8D990ED8E9682EE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omm Document" ma:contentTypeID="0x010100BD80C5A6E3BE6B41A2427F16147D47A4000E4000DD5E614016A8D990ED8E9682EE00A2E344D50B0403419D924CCF47E95F3D" ma:contentTypeVersion="36" ma:contentTypeDescription="PDP Comm Document Content Type - extends PDP Document; published by the Content Type Hub" ma:contentTypeScope="" ma:versionID="418c15218d43314ed51768ef2143a1d0">
  <xsd:schema xmlns:xsd="http://www.w3.org/2001/XMLSchema" xmlns:xs="http://www.w3.org/2001/XMLSchema" xmlns:p="http://schemas.microsoft.com/office/2006/metadata/properties" xmlns:ns2="55702e8f-78d3-4ecd-9144-24d010751748" targetNamespace="http://schemas.microsoft.com/office/2006/metadata/properties" ma:root="true" ma:fieldsID="6dfd8139b2f20f0fcfcda2dd58cc9553" ns2:_="">
    <xsd:import namespace="55702e8f-78d3-4ecd-9144-24d010751748"/>
    <xsd:element name="properties">
      <xsd:complexType>
        <xsd:sequence>
          <xsd:element name="documentManagement">
            <xsd:complexType>
              <xsd:all>
                <xsd:element ref="ns2:SolarAuthor" minOccurs="0"/>
                <xsd:element ref="ns2:TaxCatchAll" minOccurs="0"/>
                <xsd:element ref="ns2:TaxCatchAllLabel" minOccurs="0"/>
                <xsd:element ref="ns2:ic538793d8c14e9fb0de044c2cb16da9" minOccurs="0"/>
                <xsd:element ref="ns2:n36aeca1d4db49aa9843a6afaa9300db" minOccurs="0"/>
                <xsd:element ref="ns2:n55b115397c4494f9ad56b87b25585ab" minOccurs="0"/>
                <xsd:element ref="ns2:k0f067a768214a159ab34371b0face3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702e8f-78d3-4ecd-9144-24d010751748" elementFormDefault="qualified">
    <xsd:import namespace="http://schemas.microsoft.com/office/2006/documentManagement/types"/>
    <xsd:import namespace="http://schemas.microsoft.com/office/infopath/2007/PartnerControls"/>
    <xsd:element name="SolarAuthor" ma:index="6" nillable="true" ma:displayName="Author" ma:description="Please specify the author of the content" ma:indexed="true" ma:SharePointGroup="0" ma:internalName="Solar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7" nillable="true" ma:displayName="Taxonomy Catch All Column" ma:hidden="true" ma:list="{7ea54905-5989-4ebe-b8f1-04ed6426d62e}" ma:internalName="TaxCatchAll" ma:showField="CatchAllData" ma:web="220ceb00-bfcb-4599-99ec-fd93db9273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8" nillable="true" ma:displayName="Taxonomy Catch All Column1" ma:hidden="true" ma:list="{7ea54905-5989-4ebe-b8f1-04ed6426d62e}" ma:internalName="TaxCatchAllLabel" ma:readOnly="true" ma:showField="CatchAllDataLabel" ma:web="220ceb00-bfcb-4599-99ec-fd93db9273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c538793d8c14e9fb0de044c2cb16da9" ma:index="10" nillable="true" ma:taxonomy="true" ma:internalName="ic538793d8c14e9fb0de044c2cb16da9" ma:taxonomyFieldName="SolarLocation" ma:displayName="Location" ma:fieldId="{2c538793-d8c1-4e9f-b0de-044c2cb16da9}" ma:taxonomyMulti="true" ma:sspId="bd8c13ce-8328-4f82-a210-8a799e8e2060" ma:termSetId="b49f64b3-4722-4336-9a5c-56c326b344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36aeca1d4db49aa9843a6afaa9300db" ma:index="13" ma:taxonomy="true" ma:internalName="n36aeca1d4db49aa9843a6afaa9300db" ma:taxonomyFieldName="SolarActivity" ma:displayName="Activity" ma:indexed="true" ma:fieldId="{736aeca1-d4db-49aa-9843-a6afaa9300db}" ma:sspId="bd8c13ce-8328-4f82-a210-8a799e8e2060" ma:termSetId="e7de7b02-cdba-4ed3-bf87-c3b75f7bc3e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55b115397c4494f9ad56b87b25585ab" ma:index="17" nillable="true" ma:taxonomy="true" ma:internalName="n55b115397c4494f9ad56b87b25585ab" ma:taxonomyFieldName="SolarWorkgroup" ma:displayName="Workgroup" ma:default="" ma:fieldId="{755b1153-97c4-494f-9ad5-6b87b25585ab}" ma:taxonomyMulti="true" ma:sspId="bd8c13ce-8328-4f82-a210-8a799e8e2060" ma:termSetId="f00b140b-af54-4ae3-b0d5-36a856c07f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0f067a768214a159ab34371b0face30" ma:index="18" ma:taxonomy="true" ma:internalName="k0f067a768214a159ab34371b0face30" ma:taxonomyFieldName="SolarDocumentType" ma:displayName="Document Type" ma:indexed="true" ma:fieldId="{40f067a7-6821-4a15-9ab3-4371b0face30}" ma:sspId="bd8c13ce-8328-4f82-a210-8a799e8e2060" ma:termSetId="61d84226-5510-4117-b302-218c69150cb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36aeca1d4db49aa9843a6afaa9300db xmlns="55702e8f-78d3-4ecd-9144-24d0107517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Intranet</TermName>
          <TermId xmlns="http://schemas.microsoft.com/office/infopath/2007/PartnerControls">bc81b215-4d9b-4719-bdcd-044c50acc67c</TermId>
        </TermInfo>
      </Terms>
    </n36aeca1d4db49aa9843a6afaa9300db>
    <TaxCatchAll xmlns="55702e8f-78d3-4ecd-9144-24d010751748">
      <Value>8</Value>
      <Value>36</Value>
      <Value>1</Value>
      <Value>7</Value>
    </TaxCatchAll>
    <k0f067a768214a159ab34371b0face30 xmlns="55702e8f-78d3-4ecd-9144-24d0107517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Information</TermName>
          <TermId xmlns="http://schemas.microsoft.com/office/infopath/2007/PartnerControls">8d7fd696-cd16-46b7-85a3-05f203c26b60</TermId>
        </TermInfo>
      </Terms>
    </k0f067a768214a159ab34371b0face30>
    <ic538793d8c14e9fb0de044c2cb16da9 xmlns="55702e8f-78d3-4ecd-9144-24d0107517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</TermName>
          <TermId xmlns="http://schemas.microsoft.com/office/infopath/2007/PartnerControls">088721f7-ff0c-4b5f-8a09-46e5fd0c9023</TermId>
        </TermInfo>
      </Terms>
    </ic538793d8c14e9fb0de044c2cb16da9>
    <n55b115397c4494f9ad56b87b25585ab xmlns="55702e8f-78d3-4ecd-9144-24d0107517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Marketing</TermName>
          <TermId xmlns="http://schemas.microsoft.com/office/infopath/2007/PartnerControls">679d1725-6a4b-4939-af5a-169526bb2f07</TermId>
        </TermInfo>
      </Terms>
    </n55b115397c4494f9ad56b87b25585ab>
    <SolarAuthor xmlns="55702e8f-78d3-4ecd-9144-24d010751748">
      <UserInfo>
        <DisplayName/>
        <AccountId xsi:nil="true"/>
        <AccountType/>
      </UserInfo>
    </SolarAuthor>
  </documentManagement>
</p:properties>
</file>

<file path=customXml/itemProps1.xml><?xml version="1.0" encoding="utf-8"?>
<ds:datastoreItem xmlns:ds="http://schemas.openxmlformats.org/officeDocument/2006/customXml" ds:itemID="{696E08FE-85DF-489B-B399-40AD0DE9E9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BC52EE-4C43-4FFA-82F9-DA588569F2E4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51DF9AE4-C9EA-457C-A85B-F1A1D58F1D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702e8f-78d3-4ecd-9144-24d0107517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2A812E7-A9B8-4876-B873-7EA7505C9086}">
  <ds:schemaRefs>
    <ds:schemaRef ds:uri="http://schemas.microsoft.com/office/2006/metadata/properties"/>
    <ds:schemaRef ds:uri="http://schemas.microsoft.com/office/infopath/2007/PartnerControls"/>
    <ds:schemaRef ds:uri="55702e8f-78d3-4ecd-9144-24d01075174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PDP_Presentation_OrangeGrey</Template>
  <TotalTime>3040</TotalTime>
  <Words>693</Words>
  <Application>Microsoft Office PowerPoint</Application>
  <PresentationFormat>Widescreen</PresentationFormat>
  <Paragraphs>138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Corbel</vt:lpstr>
      <vt:lpstr>Euphemia</vt:lpstr>
      <vt:lpstr>FrnkGothITC Bk BT</vt:lpstr>
      <vt:lpstr>Wingdings</vt:lpstr>
      <vt:lpstr>Banded Design Blue 16x9</vt:lpstr>
      <vt:lpstr>Higgins Tauranga Asphalt Plant  Air Quality Assessment</vt:lpstr>
      <vt:lpstr>Description of Proposal</vt:lpstr>
      <vt:lpstr>Assessment Methodology (Dispersion Modelling)</vt:lpstr>
      <vt:lpstr>Assessment Methodology (Airshed Analysis)</vt:lpstr>
      <vt:lpstr>Additional Assessments: VOC Monitoring</vt:lpstr>
      <vt:lpstr>Additional Assessments: Odour Monitoring</vt:lpstr>
      <vt:lpstr>Proposed additional mitigation: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Andrew Curtis</dc:creator>
  <cp:lastModifiedBy>Reece Irving</cp:lastModifiedBy>
  <cp:revision>21</cp:revision>
  <dcterms:created xsi:type="dcterms:W3CDTF">2021-09-01T07:57:23Z</dcterms:created>
  <dcterms:modified xsi:type="dcterms:W3CDTF">2023-07-16T23:33:11Z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olarWorkgroup">
    <vt:lpwstr>36;#Marketing|679d1725-6a4b-4939-af5a-169526bb2f07</vt:lpwstr>
  </property>
  <property fmtid="{D5CDD505-2E9C-101B-9397-08002B2CF9AE}" pid="3" name="SolarDocumentType">
    <vt:lpwstr>1;#Information|8d7fd696-cd16-46b7-85a3-05f203c26b60</vt:lpwstr>
  </property>
  <property fmtid="{D5CDD505-2E9C-101B-9397-08002B2CF9AE}" pid="4" name="ContentTypeId">
    <vt:lpwstr>0x010100BD80C5A6E3BE6B41A2427F16147D47A4000E4000DD5E614016A8D990ED8E9682EE00A2E344D50B0403419D924CCF47E95F3D</vt:lpwstr>
  </property>
  <property fmtid="{D5CDD505-2E9C-101B-9397-08002B2CF9AE}" pid="5" name="SolarActivity">
    <vt:lpwstr>7;#Intranet|bc81b215-4d9b-4719-bdcd-044c50acc67c</vt:lpwstr>
  </property>
  <property fmtid="{D5CDD505-2E9C-101B-9397-08002B2CF9AE}" pid="6" name="SolarLocation">
    <vt:lpwstr>8;#All|088721f7-ff0c-4b5f-8a09-46e5fd0c9023</vt:lpwstr>
  </property>
  <property fmtid="{D5CDD505-2E9C-101B-9397-08002B2CF9AE}" pid="7" name="Objective-Id">
    <vt:lpwstr>A4432330</vt:lpwstr>
  </property>
  <property fmtid="{D5CDD505-2E9C-101B-9397-08002B2CF9AE}" pid="8" name="Objective-Title">
    <vt:lpwstr>3a. Higgins Part 2 Air Quality Powerpoint 17-07-23</vt:lpwstr>
  </property>
  <property fmtid="{D5CDD505-2E9C-101B-9397-08002B2CF9AE}" pid="9" name="Objective-Description">
    <vt:lpwstr/>
  </property>
  <property fmtid="{D5CDD505-2E9C-101B-9397-08002B2CF9AE}" pid="10" name="Objective-CreationStamp">
    <vt:filetime>2023-07-16T23:33:11Z</vt:filetime>
  </property>
  <property fmtid="{D5CDD505-2E9C-101B-9397-08002B2CF9AE}" pid="11" name="Objective-IsApproved">
    <vt:bool>false</vt:bool>
  </property>
  <property fmtid="{D5CDD505-2E9C-101B-9397-08002B2CF9AE}" pid="12" name="Objective-IsPublished">
    <vt:bool>true</vt:bool>
  </property>
  <property fmtid="{D5CDD505-2E9C-101B-9397-08002B2CF9AE}" pid="13" name="Objective-DatePublished">
    <vt:filetime>2023-07-31T03:23:32Z</vt:filetime>
  </property>
  <property fmtid="{D5CDD505-2E9C-101B-9397-08002B2CF9AE}" pid="14" name="Objective-ModificationStamp">
    <vt:filetime>2024-07-19T00:34:47Z</vt:filetime>
  </property>
  <property fmtid="{D5CDD505-2E9C-101B-9397-08002B2CF9AE}" pid="15" name="Objective-Owner">
    <vt:lpwstr>Reece Irving</vt:lpwstr>
  </property>
  <property fmtid="{D5CDD505-2E9C-101B-9397-08002B2CF9AE}" pid="16" name="Objective-Path">
    <vt:lpwstr>EasyInfo Global Folder:'Virtual Filing Cabinet':Natural Resource Management:Integrated Catchments Programme Management:Mount Industrial Programme *:Mount Industrial Programme:Mount Maunganui Air Quality *:Stakeholder Group Meetings:Mount Maunganui Air Quality Working Party:2023-07-17 Regional House Council Chambers Working Party Meeting:2023-07-17 Mount Maunganui Air Quality Working Party Presentations</vt:lpwstr>
  </property>
  <property fmtid="{D5CDD505-2E9C-101B-9397-08002B2CF9AE}" pid="17" name="Objective-Parent">
    <vt:lpwstr>2023-07-17 Mount Maunganui Air Quality Working Party Presentations</vt:lpwstr>
  </property>
  <property fmtid="{D5CDD505-2E9C-101B-9397-08002B2CF9AE}" pid="18" name="Objective-State">
    <vt:lpwstr>Published</vt:lpwstr>
  </property>
  <property fmtid="{D5CDD505-2E9C-101B-9397-08002B2CF9AE}" pid="19" name="Objective-VersionId">
    <vt:lpwstr>vA6759359</vt:lpwstr>
  </property>
  <property fmtid="{D5CDD505-2E9C-101B-9397-08002B2CF9AE}" pid="20" name="Objective-Version">
    <vt:lpwstr>1.0</vt:lpwstr>
  </property>
  <property fmtid="{D5CDD505-2E9C-101B-9397-08002B2CF9AE}" pid="21" name="Objective-VersionNumber">
    <vt:r8>1</vt:r8>
  </property>
  <property fmtid="{D5CDD505-2E9C-101B-9397-08002B2CF9AE}" pid="22" name="Objective-VersionComment">
    <vt:lpwstr>First version</vt:lpwstr>
  </property>
  <property fmtid="{D5CDD505-2E9C-101B-9397-08002B2CF9AE}" pid="23" name="Objective-FileNumber">
    <vt:lpwstr>4.22597</vt:lpwstr>
  </property>
  <property fmtid="{D5CDD505-2E9C-101B-9397-08002B2CF9AE}" pid="24" name="Objective-Classification">
    <vt:lpwstr>Public Access</vt:lpwstr>
  </property>
  <property fmtid="{D5CDD505-2E9C-101B-9397-08002B2CF9AE}" pid="25" name="Objective-Caveats">
    <vt:lpwstr/>
  </property>
  <property fmtid="{D5CDD505-2E9C-101B-9397-08002B2CF9AE}" pid="26" name="Objective-Meeting and Hearing Type">
    <vt:lpwstr>Presentation</vt:lpwstr>
  </property>
  <property fmtid="{D5CDD505-2E9C-101B-9397-08002B2CF9AE}" pid="27" name="Objective-Meeting Date">
    <vt:filetime>2023-07-16T12:00:00Z</vt:filetime>
  </property>
  <property fmtid="{D5CDD505-2E9C-101B-9397-08002B2CF9AE}" pid="28" name="Objective-On Behalf Of">
    <vt:lpwstr/>
  </property>
  <property fmtid="{D5CDD505-2E9C-101B-9397-08002B2CF9AE}" pid="29" name="Objective-Accela Key">
    <vt:lpwstr/>
  </property>
</Properties>
</file>