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56257aae7e7449cc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6AF9AFA-2651-4ECB-B6D9-03928E5B6ED3}">
          <p14:sldIdLst>
            <p14:sldId id="256"/>
          </p14:sldIdLst>
        </p14:section>
        <p14:section name="Untitled Section" id="{226ADF1F-EAF8-4DDB-AB13-86655E449158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handoutMaster" Target="handoutMasters/handoutMaster1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tableStyles" Target="tableStyles.xml" Id="rId14" /><Relationship Type="http://schemas.openxmlformats.org/officeDocument/2006/relationships/customXml" Target="/customXML/item.xml" Id="R82d3fc2e36844895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0127A-B417-4B52-98AA-AEFD5C63699B}" type="datetimeFigureOut">
              <a:rPr lang="en-NZ" smtClean="0"/>
              <a:t>16/02/2023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594A5-252A-4905-B722-6058790355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5918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9144000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B05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B050"/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rgbClr val="00B050"/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rgbClr val="00B050"/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rgbClr val="00B050"/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rgbClr val="00B050"/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rgbClr val="00B050"/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PC13 Environment Court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/>
          <a:p>
            <a:r>
              <a:rPr lang="en-NZ" dirty="0"/>
              <a:t>Update on Interim Decision</a:t>
            </a:r>
          </a:p>
        </p:txBody>
      </p:sp>
    </p:spTree>
    <p:extLst>
      <p:ext uri="{BB962C8B-B14F-4D97-AF65-F5344CB8AC3E}">
        <p14:creationId xmlns:p14="http://schemas.microsoft.com/office/powerpoint/2010/main" val="320889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Quick background</a:t>
            </a:r>
          </a:p>
          <a:p>
            <a:r>
              <a:rPr lang="en-NZ" dirty="0"/>
              <a:t>Rules</a:t>
            </a:r>
          </a:p>
          <a:p>
            <a:r>
              <a:rPr lang="en-NZ" dirty="0"/>
              <a:t>Policies</a:t>
            </a:r>
          </a:p>
          <a:p>
            <a:r>
              <a:rPr lang="en-NZ" dirty="0"/>
              <a:t>Regulation 17</a:t>
            </a:r>
          </a:p>
          <a:p>
            <a:r>
              <a:rPr lang="en-NZ" dirty="0"/>
              <a:t>s293 process</a:t>
            </a:r>
          </a:p>
          <a:p>
            <a:r>
              <a:rPr lang="en-NZ" dirty="0"/>
              <a:t>Feedback to Court</a:t>
            </a:r>
          </a:p>
          <a:p>
            <a:r>
              <a:rPr lang="en-NZ" dirty="0"/>
              <a:t>PC18 </a:t>
            </a:r>
          </a:p>
          <a:p>
            <a:r>
              <a:rPr lang="en-NZ" dirty="0"/>
              <a:t>Appeals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PC13 Interim decision</a:t>
            </a:r>
          </a:p>
        </p:txBody>
      </p:sp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ACDDB4-2F66-441C-857A-369A18274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Council decision – early 2020</a:t>
            </a:r>
          </a:p>
          <a:p>
            <a:r>
              <a:rPr lang="en-NZ" dirty="0"/>
              <a:t>Court Hearing #1 – October 2020</a:t>
            </a:r>
          </a:p>
          <a:p>
            <a:r>
              <a:rPr lang="en-NZ" dirty="0"/>
              <a:t>Further information and 2 further caucuses of expert witnesses</a:t>
            </a:r>
          </a:p>
          <a:p>
            <a:r>
              <a:rPr lang="en-NZ" dirty="0"/>
              <a:t>Court Hearing #2 – May 2022</a:t>
            </a:r>
          </a:p>
          <a:p>
            <a:r>
              <a:rPr lang="en-NZ" dirty="0"/>
              <a:t>Interim decision – January 2023</a:t>
            </a:r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D9ADD9-02D3-4D9F-B391-CC776F38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04592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4F5356-2EB4-4CF3-8B19-A7550F6DC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Log handling and bulk solid materials handling – IPAR for 3 years</a:t>
            </a:r>
          </a:p>
          <a:p>
            <a:r>
              <a:rPr lang="en-NZ" dirty="0"/>
              <a:t>Restricted Discretionary Activity</a:t>
            </a:r>
          </a:p>
          <a:p>
            <a:endParaRPr lang="en-NZ" dirty="0"/>
          </a:p>
          <a:p>
            <a:r>
              <a:rPr lang="en-NZ" dirty="0"/>
              <a:t>No change to policies beyond appeal</a:t>
            </a:r>
          </a:p>
          <a:p>
            <a:r>
              <a:rPr lang="en-NZ" dirty="0"/>
              <a:t>New policies to support IPAR and introduce iterative approach to manage PM</a:t>
            </a:r>
            <a:r>
              <a:rPr lang="en-NZ" baseline="-25000" dirty="0"/>
              <a:t>10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BE8DA5-A6BB-44CD-B7AC-8C550A370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Rules and Policies</a:t>
            </a:r>
          </a:p>
        </p:txBody>
      </p:sp>
    </p:spTree>
    <p:extLst>
      <p:ext uri="{BB962C8B-B14F-4D97-AF65-F5344CB8AC3E}">
        <p14:creationId xmlns:p14="http://schemas.microsoft.com/office/powerpoint/2010/main" val="260977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CAFD3-4DC3-4416-A146-65C33AF9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Cannot grant consents for new discharges of PM10</a:t>
            </a:r>
          </a:p>
          <a:p>
            <a:r>
              <a:rPr lang="en-NZ" dirty="0"/>
              <a:t>Quirk in regulation means these are new discharges</a:t>
            </a:r>
          </a:p>
          <a:p>
            <a:r>
              <a:rPr lang="en-NZ" dirty="0"/>
              <a:t>Certificate of Compliance pathway indicated by the Court</a:t>
            </a:r>
          </a:p>
          <a:p>
            <a:pPr lvl="1"/>
            <a:r>
              <a:rPr lang="en-NZ" dirty="0"/>
              <a:t>Comply with IPAR</a:t>
            </a:r>
          </a:p>
          <a:p>
            <a:pPr lvl="1"/>
            <a:r>
              <a:rPr lang="en-NZ" dirty="0"/>
              <a:t>Apply for CoC</a:t>
            </a:r>
          </a:p>
          <a:p>
            <a:pPr lvl="1"/>
            <a:r>
              <a:rPr lang="en-NZ" dirty="0"/>
              <a:t>Apply for consent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9C3027-5464-4D51-8A81-2E7AE876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Regulation 17</a:t>
            </a:r>
          </a:p>
        </p:txBody>
      </p:sp>
    </p:spTree>
    <p:extLst>
      <p:ext uri="{BB962C8B-B14F-4D97-AF65-F5344CB8AC3E}">
        <p14:creationId xmlns:p14="http://schemas.microsoft.com/office/powerpoint/2010/main" val="211953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4BB80F-D2A5-41B0-973F-BE778430D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Council will be directed by Court to carry out</a:t>
            </a:r>
          </a:p>
          <a:p>
            <a:r>
              <a:rPr lang="en-NZ" dirty="0"/>
              <a:t>Unsealed yards</a:t>
            </a:r>
          </a:p>
          <a:p>
            <a:endParaRPr lang="en-NZ" dirty="0"/>
          </a:p>
          <a:p>
            <a:r>
              <a:rPr lang="en-NZ" dirty="0"/>
              <a:t>Feedback on interim decision due from parties end of March 2023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7CA06A-1265-4F27-B283-D7496475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s293</a:t>
            </a:r>
          </a:p>
        </p:txBody>
      </p:sp>
    </p:spTree>
    <p:extLst>
      <p:ext uri="{BB962C8B-B14F-4D97-AF65-F5344CB8AC3E}">
        <p14:creationId xmlns:p14="http://schemas.microsoft.com/office/powerpoint/2010/main" val="88759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88CF06-DC75-4131-95BE-4353283D9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Three processes </a:t>
            </a:r>
          </a:p>
          <a:p>
            <a:r>
              <a:rPr lang="en-NZ" dirty="0"/>
              <a:t>Risk of community fatigue and confusion</a:t>
            </a:r>
          </a:p>
          <a:p>
            <a:r>
              <a:rPr lang="en-NZ" dirty="0"/>
              <a:t>s293 ASAP (restricted consultation)</a:t>
            </a:r>
          </a:p>
          <a:p>
            <a:r>
              <a:rPr lang="en-NZ" dirty="0"/>
              <a:t>Court strongly recommends Airshed Management Plan – MMA open process follow s293 </a:t>
            </a:r>
          </a:p>
          <a:p>
            <a:r>
              <a:rPr lang="en-NZ" dirty="0"/>
              <a:t>Then – PC18 to mop up any remaining PM10 and odour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E14437-16C3-4CB5-9C71-5E3FBEC4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PC18 – tentative next steps</a:t>
            </a:r>
          </a:p>
        </p:txBody>
      </p:sp>
    </p:spTree>
    <p:extLst>
      <p:ext uri="{BB962C8B-B14F-4D97-AF65-F5344CB8AC3E}">
        <p14:creationId xmlns:p14="http://schemas.microsoft.com/office/powerpoint/2010/main" val="302479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0760-DD49-4872-AD16-2BC220FB4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1999233"/>
          </a:xfrm>
        </p:spPr>
        <p:txBody>
          <a:bodyPr/>
          <a:lstStyle/>
          <a:p>
            <a:pPr algn="ctr"/>
            <a:r>
              <a:rPr lang="en-NZ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00028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BFB6F7442CDB4D47AAEFFE50118F3370" version="1.0.0">
  <systemFields>
    <field name="Objective-Id">
      <value order="0">A4316568</value>
    </field>
    <field name="Objective-Title">
      <value order="0">Appendix 3. Karen Parcell PC13 Interim Decision</value>
    </field>
    <field name="Objective-Description">
      <value order="0"/>
    </field>
    <field name="Objective-CreationStamp">
      <value order="0">2023-02-15T21:09:51Z</value>
    </field>
    <field name="Objective-IsApproved">
      <value order="0">false</value>
    </field>
    <field name="Objective-IsPublished">
      <value order="0">true</value>
    </field>
    <field name="Objective-DatePublished">
      <value order="0">2023-02-22T21:08:57Z</value>
    </field>
    <field name="Objective-ModificationStamp">
      <value order="0">2024-07-18T23:30:05Z</value>
    </field>
    <field name="Objective-Owner">
      <value order="0">Reece Irving</value>
    </field>
    <field name="Objective-Path">
      <value order="0">EasyInfo Global Folder:'Virtual Filing Cabinet':Natural Resource Management:Mount Industrial Programme * (Environmental/Air/Mount Industrial Programme):Mount Industrial Programme:Mount Air Quality *:Stakeholder Group Meetings:Mount Maunganui Air Quality Working Party*:2023-02-22 TCC meeting room Working Party Meeting:2023-02-22 Mount Maunganui Air Quality Working Party Presentations</value>
    </field>
    <field name="Objective-Parent">
      <value order="0">2023-02-22 Mount Maunganui Air Quality Working Party Presentations</value>
    </field>
    <field name="Objective-State">
      <value order="0">Published</value>
    </field>
    <field name="Objective-VersionId">
      <value order="0">vA6556818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4.22597</value>
    </field>
    <field name="Objective-Classification">
      <value order="0">Public Access</value>
    </field>
    <field name="Objective-Caveats">
      <value order="0"/>
    </field>
  </systemFields>
  <catalogues>
    <catalogue name="Meeting And Hearing Type Catalogue" type="type" ori="id:cA22">
      <field name="Objective-Meeting and Hearing Type">
        <value order="0">Presentation</value>
      </field>
      <field name="Objective-Meeting Date">
        <value order="0">2023-02-21T11:00:00Z</value>
      </field>
      <field name="Objective-On Behalf Of">
        <value order="0"/>
      </field>
      <field name="Objective-Accela Key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BOPRC - Green</Template>
  <TotalTime>99</TotalTime>
  <Words>194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Gotham Office</vt:lpstr>
      <vt:lpstr>Office Theme</vt:lpstr>
      <vt:lpstr>PC13 Environment Court</vt:lpstr>
      <vt:lpstr>PC13 Interim decision</vt:lpstr>
      <vt:lpstr>Background</vt:lpstr>
      <vt:lpstr>Rules and Policies</vt:lpstr>
      <vt:lpstr>Regulation 17</vt:lpstr>
      <vt:lpstr>s293</vt:lpstr>
      <vt:lpstr>PC18 – tentative next steps</vt:lpstr>
      <vt:lpstr>Questions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Parcell</dc:creator>
  <cp:lastModifiedBy>Reece Irving</cp:lastModifiedBy>
  <cp:revision>4</cp:revision>
  <dcterms:created xsi:type="dcterms:W3CDTF">2023-02-14T23:51:16Z</dcterms:created>
  <dcterms:modified xsi:type="dcterms:W3CDTF">2023-02-15T21:09:51Z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A4316568</vt:lpwstr>
  </property>
  <property fmtid="{D5CDD505-2E9C-101B-9397-08002B2CF9AE}" pid="4" name="Objective-Title">
    <vt:lpwstr>Appendix 3. Karen Parcell PC13 Interim Decision</vt:lpwstr>
  </property>
  <property fmtid="{D5CDD505-2E9C-101B-9397-08002B2CF9AE}" pid="5" name="Objective-Description">
    <vt:lpwstr/>
  </property>
  <property fmtid="{D5CDD505-2E9C-101B-9397-08002B2CF9AE}" pid="6" name="Objective-CreationStamp">
    <vt:filetime>2023-02-15T21:09:51Z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2023-02-22T21:08:57Z</vt:filetime>
  </property>
  <property fmtid="{D5CDD505-2E9C-101B-9397-08002B2CF9AE}" pid="10" name="Objective-ModificationStamp">
    <vt:filetime>2024-07-18T23:30:05Z</vt:filetime>
  </property>
  <property fmtid="{D5CDD505-2E9C-101B-9397-08002B2CF9AE}" pid="11" name="Objective-Owner">
    <vt:lpwstr>Reece Irving</vt:lpwstr>
  </property>
  <property fmtid="{D5CDD505-2E9C-101B-9397-08002B2CF9AE}" pid="12" name="Objective-Path">
    <vt:lpwstr>EasyInfo Global Folder:'Virtual Filing Cabinet':Natural Resource Management:Mount Industrial Programme * (Environmental/Air/Mount Industrial Programme):Mount Industrial Programme:Mount Air Quality *:Stakeholder Group Meetings:Mount Maunganui Air Quality Working Party*:2023-02-22 TCC meeting room Working Party Meeting:2023-02-22 Mount Maunganui Air Quality Working Party Presentations</vt:lpwstr>
  </property>
  <property fmtid="{D5CDD505-2E9C-101B-9397-08002B2CF9AE}" pid="13" name="Objective-Parent">
    <vt:lpwstr>2023-02-22 Mount Maunganui Air Quality Working Party 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vA6556818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4.22597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Meeting and Hearing Type">
    <vt:lpwstr>Presentation</vt:lpwstr>
  </property>
  <property fmtid="{D5CDD505-2E9C-101B-9397-08002B2CF9AE}" pid="23" name="Objective-Meeting Date">
    <vt:filetime>2023-02-21T11:00:00Z</vt:filetime>
  </property>
  <property fmtid="{D5CDD505-2E9C-101B-9397-08002B2CF9AE}" pid="24" name="Objective-On Behalf Of">
    <vt:lpwstr/>
  </property>
  <property fmtid="{D5CDD505-2E9C-101B-9397-08002B2CF9AE}" pid="25" name="Objective-Accela Key">
    <vt:lpwstr/>
  </property>
</Properties>
</file>