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.xml" ContentType="application/vnd.openxmlformats-officedocument.customXml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docProps/core.xml" Id="rId3" /><Relationship Type="http://schemas.openxmlformats.org/package/2006/relationships/metadata/thumbnail" Target="docProps/thumbnail.jpeg" Id="rId2" /><Relationship Type="http://schemas.openxmlformats.org/officeDocument/2006/relationships/officeDocument" Target="ppt/presentation.xml" Id="rId1" /><Relationship Type="http://schemas.openxmlformats.org/officeDocument/2006/relationships/extended-properties" Target="docProps/app.xml" Id="rId4" /><Relationship Type="http://schemas.openxmlformats.org/officeDocument/2006/relationships/custom-properties" Target="/docProps/custom.xml" Id="Rbb6300e52d944e88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6AF9AFA-2651-4ECB-B6D9-03928E5B6ED3}">
          <p14:sldIdLst>
            <p14:sldId id="256"/>
          </p14:sldIdLst>
        </p14:section>
        <p14:section name="Untitled Section" id="{226ADF1F-EAF8-4DDB-AB13-86655E449158}">
          <p14:sldIdLst>
            <p14:sldId id="257"/>
            <p14:sldId id="258"/>
            <p14:sldId id="259"/>
            <p14:sldId id="260"/>
            <p14:sldId id="261"/>
            <p14:sldId id="262"/>
            <p14:sldId id="26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98" d="100"/>
          <a:sy n="98" d="100"/>
        </p:scale>
        <p:origin x="110" y="9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84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theme" Target="theme/theme1.xml" Id="rId13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viewProps" Target="viewProps.xml" Id="rId12" /><Relationship Type="http://schemas.openxmlformats.org/officeDocument/2006/relationships/slide" Target="slides/slide1.xml" Id="rId2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presProps" Target="presProps.xml" Id="rId11" /><Relationship Type="http://schemas.openxmlformats.org/officeDocument/2006/relationships/slide" Target="slides/slide4.xml" Id="rId5" /><Relationship Type="http://schemas.openxmlformats.org/officeDocument/2006/relationships/handoutMaster" Target="handoutMasters/handoutMaster1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tableStyles" Target="tableStyles.xml" Id="rId14" /><Relationship Type="http://schemas.openxmlformats.org/officeDocument/2006/relationships/customXml" Target="/customXML/item.xml" Id="R104e0d9f8ec04465" 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D0127A-B417-4B52-98AA-AEFD5C63699B}" type="datetimeFigureOut">
              <a:rPr lang="en-NZ" smtClean="0"/>
              <a:t>16/02/2023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6594A5-252A-4905-B722-60587903559D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75918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989013"/>
            <a:ext cx="7991476" cy="1944687"/>
          </a:xfrm>
        </p:spPr>
        <p:txBody>
          <a:bodyPr anchor="b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9144000" cy="954087"/>
          </a:xfrm>
        </p:spPr>
        <p:txBody>
          <a:bodyPr/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627880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18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00225" y="1412875"/>
            <a:ext cx="9725025" cy="5308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178827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890" userDrawn="1">
          <p15:clr>
            <a:srgbClr val="FBAE40"/>
          </p15:clr>
        </p15:guide>
        <p15:guide id="2" pos="41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4" y="4589463"/>
            <a:ext cx="9547225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00B05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5363301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00225" y="1495425"/>
            <a:ext cx="4680000" cy="5226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35724" y="1495425"/>
            <a:ext cx="4680000" cy="522605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839909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943069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82391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00224" y="457200"/>
            <a:ext cx="351472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657850" y="987425"/>
            <a:ext cx="5697538" cy="57340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00224" y="2057399"/>
            <a:ext cx="3514725" cy="466407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88791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800225" y="1428750"/>
            <a:ext cx="9725025" cy="52927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00225" y="365126"/>
            <a:ext cx="9725025" cy="87312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17405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00B050"/>
          </a:solidFill>
          <a:latin typeface="Gotham Office" panose="020000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b="1" kern="1200">
          <a:solidFill>
            <a:srgbClr val="00B050"/>
          </a:solidFill>
          <a:latin typeface="Gotham Office" panose="020000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NZ" dirty="0"/>
              <a:t>PC13 Environment Court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2989263"/>
            <a:ext cx="7991476" cy="954087"/>
          </a:xfrm>
        </p:spPr>
        <p:txBody>
          <a:bodyPr/>
          <a:lstStyle/>
          <a:p>
            <a:r>
              <a:rPr lang="en-NZ" dirty="0"/>
              <a:t>Update on Interim Decision</a:t>
            </a:r>
          </a:p>
        </p:txBody>
      </p:sp>
    </p:spTree>
    <p:extLst>
      <p:ext uri="{BB962C8B-B14F-4D97-AF65-F5344CB8AC3E}">
        <p14:creationId xmlns:p14="http://schemas.microsoft.com/office/powerpoint/2010/main" val="32088923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NZ" dirty="0"/>
              <a:t>Quick background</a:t>
            </a:r>
          </a:p>
          <a:p>
            <a:r>
              <a:rPr lang="en-NZ" dirty="0"/>
              <a:t>Rules</a:t>
            </a:r>
          </a:p>
          <a:p>
            <a:r>
              <a:rPr lang="en-NZ" dirty="0"/>
              <a:t>Policies</a:t>
            </a:r>
          </a:p>
          <a:p>
            <a:r>
              <a:rPr lang="en-NZ" dirty="0"/>
              <a:t>Regulation 17</a:t>
            </a:r>
          </a:p>
          <a:p>
            <a:r>
              <a:rPr lang="en-NZ" dirty="0"/>
              <a:t>s293 process</a:t>
            </a:r>
          </a:p>
          <a:p>
            <a:r>
              <a:rPr lang="en-NZ" dirty="0"/>
              <a:t>Feedback to Court</a:t>
            </a:r>
          </a:p>
          <a:p>
            <a:r>
              <a:rPr lang="en-NZ" dirty="0"/>
              <a:t>PC18 </a:t>
            </a:r>
          </a:p>
          <a:p>
            <a:r>
              <a:rPr lang="en-NZ" dirty="0"/>
              <a:t>Appeals 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PC13 Interim decision</a:t>
            </a:r>
          </a:p>
        </p:txBody>
      </p:sp>
    </p:spTree>
    <p:extLst>
      <p:ext uri="{BB962C8B-B14F-4D97-AF65-F5344CB8AC3E}">
        <p14:creationId xmlns:p14="http://schemas.microsoft.com/office/powerpoint/2010/main" val="16741117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A2ACDDB4-2F66-441C-857A-369A182749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Council decision – early 2020</a:t>
            </a:r>
          </a:p>
          <a:p>
            <a:r>
              <a:rPr lang="en-NZ" dirty="0"/>
              <a:t>Court Hearing #1 – October 2020</a:t>
            </a:r>
          </a:p>
          <a:p>
            <a:r>
              <a:rPr lang="en-NZ" dirty="0"/>
              <a:t>Further information and 2 further caucuses of expert witnesses</a:t>
            </a:r>
          </a:p>
          <a:p>
            <a:r>
              <a:rPr lang="en-NZ" dirty="0"/>
              <a:t>Court Hearing #2 – May 2022</a:t>
            </a:r>
          </a:p>
          <a:p>
            <a:r>
              <a:rPr lang="en-NZ" dirty="0"/>
              <a:t>Interim decision – January 2023</a:t>
            </a:r>
          </a:p>
          <a:p>
            <a:pPr marL="0" indent="0">
              <a:buNone/>
            </a:pPr>
            <a:endParaRPr lang="en-NZ" dirty="0"/>
          </a:p>
          <a:p>
            <a:endParaRPr lang="en-NZ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DBD9ADD9-02D3-4D9F-B391-CC776F38CF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Background</a:t>
            </a:r>
          </a:p>
        </p:txBody>
      </p:sp>
    </p:spTree>
    <p:extLst>
      <p:ext uri="{BB962C8B-B14F-4D97-AF65-F5344CB8AC3E}">
        <p14:creationId xmlns:p14="http://schemas.microsoft.com/office/powerpoint/2010/main" val="20459269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34F5356-2EB4-4CF3-8B19-A7550F6DC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Log handling and bulk solid materials handling – IPAR for 3 years</a:t>
            </a:r>
          </a:p>
          <a:p>
            <a:r>
              <a:rPr lang="en-NZ" dirty="0"/>
              <a:t>Restricted Discretionary Activity</a:t>
            </a:r>
          </a:p>
          <a:p>
            <a:endParaRPr lang="en-NZ" dirty="0"/>
          </a:p>
          <a:p>
            <a:r>
              <a:rPr lang="en-NZ" dirty="0"/>
              <a:t>No change to policies beyond appeal</a:t>
            </a:r>
          </a:p>
          <a:p>
            <a:r>
              <a:rPr lang="en-NZ" dirty="0"/>
              <a:t>New policies to support IPAR and introduce iterative approach to manage PM</a:t>
            </a:r>
            <a:r>
              <a:rPr lang="en-NZ" baseline="-25000" dirty="0"/>
              <a:t>10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BCBE8DA5-A6BB-44CD-B7AC-8C550A370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Rules and Policies</a:t>
            </a:r>
          </a:p>
        </p:txBody>
      </p:sp>
    </p:spTree>
    <p:extLst>
      <p:ext uri="{BB962C8B-B14F-4D97-AF65-F5344CB8AC3E}">
        <p14:creationId xmlns:p14="http://schemas.microsoft.com/office/powerpoint/2010/main" val="26097786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42CAFD3-4DC3-4416-A146-65C33AF93A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Cannot grant consents for new discharges of PM10</a:t>
            </a:r>
          </a:p>
          <a:p>
            <a:r>
              <a:rPr lang="en-NZ" dirty="0"/>
              <a:t>Quirk in regulation means these are new discharges</a:t>
            </a:r>
          </a:p>
          <a:p>
            <a:r>
              <a:rPr lang="en-NZ" dirty="0"/>
              <a:t>Certificate of Compliance pathway indicated by the Court</a:t>
            </a:r>
          </a:p>
          <a:p>
            <a:pPr lvl="1"/>
            <a:r>
              <a:rPr lang="en-NZ" dirty="0"/>
              <a:t>Comply with IPAR</a:t>
            </a:r>
          </a:p>
          <a:p>
            <a:pPr lvl="1"/>
            <a:r>
              <a:rPr lang="en-NZ" dirty="0"/>
              <a:t>Apply for CoC</a:t>
            </a:r>
          </a:p>
          <a:p>
            <a:pPr lvl="1"/>
            <a:r>
              <a:rPr lang="en-NZ" dirty="0"/>
              <a:t>Apply for consent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F29C3027-5464-4D51-8A81-2E7AE876B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Regulation 17</a:t>
            </a:r>
          </a:p>
        </p:txBody>
      </p:sp>
    </p:spTree>
    <p:extLst>
      <p:ext uri="{BB962C8B-B14F-4D97-AF65-F5344CB8AC3E}">
        <p14:creationId xmlns:p14="http://schemas.microsoft.com/office/powerpoint/2010/main" val="21195324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64BB80F-D2A5-41B0-973F-BE778430D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Council will be directed by Court to carry out</a:t>
            </a:r>
          </a:p>
          <a:p>
            <a:r>
              <a:rPr lang="en-NZ" dirty="0"/>
              <a:t>Unsealed yards</a:t>
            </a:r>
          </a:p>
          <a:p>
            <a:endParaRPr lang="en-NZ" dirty="0"/>
          </a:p>
          <a:p>
            <a:r>
              <a:rPr lang="en-NZ" dirty="0"/>
              <a:t>Feedback on interim decision due from parties end of March 2023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E27CA06A-1265-4F27-B283-D749647591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s293</a:t>
            </a:r>
          </a:p>
        </p:txBody>
      </p:sp>
    </p:spTree>
    <p:extLst>
      <p:ext uri="{BB962C8B-B14F-4D97-AF65-F5344CB8AC3E}">
        <p14:creationId xmlns:p14="http://schemas.microsoft.com/office/powerpoint/2010/main" val="887595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88CF06-DC75-4131-95BE-4353283D9F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Three processes </a:t>
            </a:r>
          </a:p>
          <a:p>
            <a:r>
              <a:rPr lang="en-NZ" dirty="0"/>
              <a:t>Risk of community fatigue and confusion</a:t>
            </a:r>
          </a:p>
          <a:p>
            <a:r>
              <a:rPr lang="en-NZ" dirty="0"/>
              <a:t>s293 ASAP (restricted consultation)</a:t>
            </a:r>
          </a:p>
          <a:p>
            <a:r>
              <a:rPr lang="en-NZ" dirty="0"/>
              <a:t>Court strongly recommends Airshed Management Plan – MMA open process follow s293 </a:t>
            </a:r>
          </a:p>
          <a:p>
            <a:r>
              <a:rPr lang="en-NZ" dirty="0"/>
              <a:t>Then – PC18 to mop up any remaining PM10 and odour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CE14437-16C3-4CB5-9C71-5E3FBEC48D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PC18 – tentative next steps</a:t>
            </a:r>
          </a:p>
        </p:txBody>
      </p:sp>
    </p:spTree>
    <p:extLst>
      <p:ext uri="{BB962C8B-B14F-4D97-AF65-F5344CB8AC3E}">
        <p14:creationId xmlns:p14="http://schemas.microsoft.com/office/powerpoint/2010/main" val="30247961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1C0760-DD49-4872-AD16-2BC220FB4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0224" y="1709738"/>
            <a:ext cx="9547225" cy="1999233"/>
          </a:xfrm>
        </p:spPr>
        <p:txBody>
          <a:bodyPr/>
          <a:lstStyle/>
          <a:p>
            <a:pPr algn="ctr"/>
            <a:r>
              <a:rPr lang="en-NZ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0002807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.xml.rels>&#65279;<?xml version="1.0" encoding="utf-8"?><Relationships xmlns="http://schemas.openxmlformats.org/package/2006/relationships"><Relationship Type="http://schemas.openxmlformats.org/officeDocument/2006/relationships/customXmlProps" Target="/customXML/itemProps.xml" Id="Rd3c4172d526e4b2384ade4b889302c76" /></Relationships>
</file>

<file path=customXML/item.xml><?xml version="1.0" encoding="utf-8"?>
<metadata xmlns="http://www.objective.com/ecm/document/metadata/BFB6F7442CDB4D47AAEFFE50118F3370" version="1.0.0">
  <systemFields>
    <field name="Objective-Id">
      <value order="0">A4316568</value>
    </field>
    <field name="Objective-Title">
      <value order="0">Appendix 3. Karen Parcell PC13 Interim Decision</value>
    </field>
    <field name="Objective-Description">
      <value order="0"/>
    </field>
    <field name="Objective-CreationStamp">
      <value order="0">2023-02-15T22:09:51Z</value>
    </field>
    <field name="Objective-IsApproved">
      <value order="0">false</value>
    </field>
    <field name="Objective-IsPublished">
      <value order="0">true</value>
    </field>
    <field name="Objective-DatePublished">
      <value order="0">2023-02-22T22:08:57Z</value>
    </field>
    <field name="Objective-ModificationStamp">
      <value order="0">2024-07-19T00:30:05Z</value>
    </field>
    <field name="Objective-Owner">
      <value order="0">Reece Irving</value>
    </field>
    <field name="Objective-Path">
      <value order="0">EasyInfo Global Folder:'Virtual Filing Cabinet':Natural Resource Management:Integrated Catchments Programme Management:Mount Industrial Programme *:Mount Industrial Programme:Mount Maunganui Air Quality *:Stakeholder Group Meetings:Mount Maunganui Air Quality Working Party:2023-02-22 TCC meeting room Working Party Meeting:2023-02-22 Mount Maunganui Air Quality Working Party Presentations</value>
    </field>
    <field name="Objective-Parent">
      <value order="0">2023-02-22 Mount Maunganui Air Quality Working Party Presentations</value>
    </field>
    <field name="Objective-State">
      <value order="0">Published</value>
    </field>
    <field name="Objective-VersionId">
      <value order="0">vA6556818</value>
    </field>
    <field name="Objective-Version">
      <value order="0">1.0</value>
    </field>
    <field name="Objective-VersionNumber">
      <value order="0">1</value>
    </field>
    <field name="Objective-VersionComment">
      <value order="0">First version</value>
    </field>
    <field name="Objective-FileNumber">
      <value order="0">4.22597</value>
    </field>
    <field name="Objective-Classification">
      <value order="0">Public Access</value>
    </field>
    <field name="Objective-Caveats">
      <value order="0"/>
    </field>
  </systemFields>
  <catalogues>
    <catalogue name="Meeting And Hearing Type Catalogue" type="type" ori="id:cA22">
      <field name="Objective-Meeting and Hearing Type">
        <value order="0">Presentation</value>
      </field>
      <field name="Objective-Meeting Date">
        <value order="0">2023-02-21T12:00:00Z</value>
      </field>
      <field name="Objective-On Behalf Of">
        <value order="0"/>
      </field>
      <field name="Objective-Accela Key">
        <value order="0"/>
      </field>
    </catalogue>
  </catalogues>
</metadata>
</file>

<file path=customXML/itemProps.xml><?xml version="1.0" encoding="utf-8"?>
<ds:datastoreItem xmlns:ds="http://schemas.openxmlformats.org/officeDocument/2006/customXml" ds:itemID="{5745109E-2DDF-40CB-AC2B-FF9B10C90820}">
  <ds:schemaRefs>
    <ds:schemaRef ds:uri="http://www.objective.com/ecm/document/metadata/BFB6F7442CDB4D47AAEFFE50118F3370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BOPRC - Green</Template>
  <TotalTime>99</TotalTime>
  <Words>194</Words>
  <Application>Microsoft Office PowerPoint</Application>
  <PresentationFormat>Widescreen</PresentationFormat>
  <Paragraphs>42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Gotham Office</vt:lpstr>
      <vt:lpstr>Office Theme</vt:lpstr>
      <vt:lpstr>PC13 Environment Court</vt:lpstr>
      <vt:lpstr>PC13 Interim decision</vt:lpstr>
      <vt:lpstr>Background</vt:lpstr>
      <vt:lpstr>Rules and Policies</vt:lpstr>
      <vt:lpstr>Regulation 17</vt:lpstr>
      <vt:lpstr>s293</vt:lpstr>
      <vt:lpstr>PC18 – tentative next steps</vt:lpstr>
      <vt:lpstr>Questions</vt:lpstr>
    </vt:vector>
  </TitlesOfParts>
  <Company>Bay of Plenty Regional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Karen Parcell</dc:creator>
  <cp:lastModifiedBy>Reece Irving</cp:lastModifiedBy>
  <cp:revision>4</cp:revision>
  <dcterms:created xsi:type="dcterms:W3CDTF">2023-02-14T23:51:16Z</dcterms:created>
  <dcterms:modified xsi:type="dcterms:W3CDTF">2023-02-15T21:09:51Z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hecked by">
    <vt:lpwstr>32123</vt:lpwstr>
  </property>
  <property fmtid="{D5CDD505-2E9C-101B-9397-08002B2CF9AE}" pid="3" name="Objective-Id">
    <vt:lpwstr>A4316568</vt:lpwstr>
  </property>
  <property fmtid="{D5CDD505-2E9C-101B-9397-08002B2CF9AE}" pid="4" name="Objective-Title">
    <vt:lpwstr>Appendix 3. Karen Parcell PC13 Interim Decision</vt:lpwstr>
  </property>
  <property fmtid="{D5CDD505-2E9C-101B-9397-08002B2CF9AE}" pid="5" name="Objective-Description">
    <vt:lpwstr/>
  </property>
  <property fmtid="{D5CDD505-2E9C-101B-9397-08002B2CF9AE}" pid="6" name="Objective-CreationStamp">
    <vt:filetime>2023-02-15T22:09:51Z</vt:filetime>
  </property>
  <property fmtid="{D5CDD505-2E9C-101B-9397-08002B2CF9AE}" pid="7" name="Objective-IsApproved">
    <vt:bool>false</vt:bool>
  </property>
  <property fmtid="{D5CDD505-2E9C-101B-9397-08002B2CF9AE}" pid="8" name="Objective-IsPublished">
    <vt:bool>true</vt:bool>
  </property>
  <property fmtid="{D5CDD505-2E9C-101B-9397-08002B2CF9AE}" pid="9" name="Objective-DatePublished">
    <vt:filetime>2023-02-22T22:08:57Z</vt:filetime>
  </property>
  <property fmtid="{D5CDD505-2E9C-101B-9397-08002B2CF9AE}" pid="10" name="Objective-ModificationStamp">
    <vt:filetime>2024-07-19T00:30:05Z</vt:filetime>
  </property>
  <property fmtid="{D5CDD505-2E9C-101B-9397-08002B2CF9AE}" pid="11" name="Objective-Owner">
    <vt:lpwstr>Reece Irving</vt:lpwstr>
  </property>
  <property fmtid="{D5CDD505-2E9C-101B-9397-08002B2CF9AE}" pid="12" name="Objective-Path">
    <vt:lpwstr>EasyInfo Global Folder:'Virtual Filing Cabinet':Natural Resource Management:Integrated Catchments Programme Management:Mount Industrial Programme *:Mount Industrial Programme:Mount Maunganui Air Quality *:Stakeholder Group Meetings:Mount Maunganui Air Quality Working Party:2023-02-22 TCC meeting room Working Party Meeting:2023-02-22 Mount Maunganui Air Quality Working Party Presentations</vt:lpwstr>
  </property>
  <property fmtid="{D5CDD505-2E9C-101B-9397-08002B2CF9AE}" pid="13" name="Objective-Parent">
    <vt:lpwstr>2023-02-22 Mount Maunganui Air Quality Working Party Presentations</vt:lpwstr>
  </property>
  <property fmtid="{D5CDD505-2E9C-101B-9397-08002B2CF9AE}" pid="14" name="Objective-State">
    <vt:lpwstr>Published</vt:lpwstr>
  </property>
  <property fmtid="{D5CDD505-2E9C-101B-9397-08002B2CF9AE}" pid="15" name="Objective-VersionId">
    <vt:lpwstr>vA6556818</vt:lpwstr>
  </property>
  <property fmtid="{D5CDD505-2E9C-101B-9397-08002B2CF9AE}" pid="16" name="Objective-Version">
    <vt:lpwstr>1.0</vt:lpwstr>
  </property>
  <property fmtid="{D5CDD505-2E9C-101B-9397-08002B2CF9AE}" pid="17" name="Objective-VersionNumber">
    <vt:r8>1</vt:r8>
  </property>
  <property fmtid="{D5CDD505-2E9C-101B-9397-08002B2CF9AE}" pid="18" name="Objective-VersionComment">
    <vt:lpwstr>First version</vt:lpwstr>
  </property>
  <property fmtid="{D5CDD505-2E9C-101B-9397-08002B2CF9AE}" pid="19" name="Objective-FileNumber">
    <vt:lpwstr>4.22597</vt:lpwstr>
  </property>
  <property fmtid="{D5CDD505-2E9C-101B-9397-08002B2CF9AE}" pid="20" name="Objective-Classification">
    <vt:lpwstr>Public Access</vt:lpwstr>
  </property>
  <property fmtid="{D5CDD505-2E9C-101B-9397-08002B2CF9AE}" pid="21" name="Objective-Caveats">
    <vt:lpwstr/>
  </property>
  <property fmtid="{D5CDD505-2E9C-101B-9397-08002B2CF9AE}" pid="22" name="Objective-Meeting and Hearing Type">
    <vt:lpwstr>Presentation</vt:lpwstr>
  </property>
  <property fmtid="{D5CDD505-2E9C-101B-9397-08002B2CF9AE}" pid="23" name="Objective-Meeting Date">
    <vt:filetime>2023-02-21T12:00:00Z</vt:filetime>
  </property>
  <property fmtid="{D5CDD505-2E9C-101B-9397-08002B2CF9AE}" pid="24" name="Objective-On Behalf Of">
    <vt:lpwstr/>
  </property>
  <property fmtid="{D5CDD505-2E9C-101B-9397-08002B2CF9AE}" pid="25" name="Objective-Accela Key">
    <vt:lpwstr/>
  </property>
</Properties>
</file>