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61" r:id="rId6"/>
    <p:sldId id="259" r:id="rId7"/>
    <p:sldId id="263" r:id="rId8"/>
    <p:sldId id="265" r:id="rId9"/>
    <p:sldId id="267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presProps" Target="presProps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Master" Target="slideMasters/slideMaster1.xml" Id="rId2" /><Relationship Type="http://schemas.openxmlformats.org/officeDocument/2006/relationships/tableStyles" Target="tableStyles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theme" Target="theme/theme1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viewProps" Target="viewProps.xml" Id="rId14" /><Relationship Type="http://schemas.openxmlformats.org/officeDocument/2006/relationships/customXml" Target="/customXML/item2.xml" Id="Rceb3666afacf464e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1457-5407-4A51-919B-858DFAABEB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068422-7A57-4015-9AA1-5C81248CD5CA}">
      <dgm:prSet/>
      <dgm:spPr/>
      <dgm:t>
        <a:bodyPr/>
        <a:lstStyle/>
        <a:p>
          <a:r>
            <a:rPr lang="en-US" b="1" dirty="0"/>
            <a:t>2019 - 30 June 2023</a:t>
          </a:r>
        </a:p>
      </dgm:t>
    </dgm:pt>
    <dgm:pt modelId="{D1CFB835-DF7C-4F3C-A22A-5B95CAC667A7}" type="parTrans" cxnId="{13C00829-F06A-4C98-8988-FAF429573503}">
      <dgm:prSet/>
      <dgm:spPr/>
      <dgm:t>
        <a:bodyPr/>
        <a:lstStyle/>
        <a:p>
          <a:endParaRPr lang="en-US"/>
        </a:p>
      </dgm:t>
    </dgm:pt>
    <dgm:pt modelId="{6E906463-BA62-4920-A1D3-B17A59C679DD}" type="sibTrans" cxnId="{13C00829-F06A-4C98-8988-FAF429573503}">
      <dgm:prSet/>
      <dgm:spPr/>
      <dgm:t>
        <a:bodyPr/>
        <a:lstStyle/>
        <a:p>
          <a:endParaRPr lang="en-US"/>
        </a:p>
      </dgm:t>
    </dgm:pt>
    <dgm:pt modelId="{1C30F69B-2F38-4793-8BFA-95DF9EE0EE5C}">
      <dgm:prSet/>
      <dgm:spPr/>
      <dgm:t>
        <a:bodyPr/>
        <a:lstStyle/>
        <a:p>
          <a:r>
            <a:rPr lang="en-US" dirty="0"/>
            <a:t>$1.4million expenditure BOPRC</a:t>
          </a:r>
        </a:p>
      </dgm:t>
    </dgm:pt>
    <dgm:pt modelId="{3AF02A6E-7B1E-4374-B7C2-FC0B2ABA1550}" type="parTrans" cxnId="{5A467390-3F9D-4136-902E-3A266EE7ACA4}">
      <dgm:prSet/>
      <dgm:spPr/>
      <dgm:t>
        <a:bodyPr/>
        <a:lstStyle/>
        <a:p>
          <a:endParaRPr lang="en-US"/>
        </a:p>
      </dgm:t>
    </dgm:pt>
    <dgm:pt modelId="{E8CB6D78-4223-493E-AD8D-914479659BD4}" type="sibTrans" cxnId="{5A467390-3F9D-4136-902E-3A266EE7ACA4}">
      <dgm:prSet/>
      <dgm:spPr/>
      <dgm:t>
        <a:bodyPr/>
        <a:lstStyle/>
        <a:p>
          <a:endParaRPr lang="en-US"/>
        </a:p>
      </dgm:t>
    </dgm:pt>
    <dgm:pt modelId="{959C290A-1005-4EEF-BE08-90FB3FB2AC27}">
      <dgm:prSet/>
      <dgm:spPr/>
      <dgm:t>
        <a:bodyPr/>
        <a:lstStyle/>
        <a:p>
          <a:r>
            <a:rPr lang="en-US" dirty="0"/>
            <a:t>$320k expenditure landowners</a:t>
          </a:r>
        </a:p>
      </dgm:t>
    </dgm:pt>
    <dgm:pt modelId="{E6DAD111-9B7A-4C5A-B948-E1C7299A50A9}" type="parTrans" cxnId="{8C73E612-C3C1-4838-BF1B-154DCE01154A}">
      <dgm:prSet/>
      <dgm:spPr/>
      <dgm:t>
        <a:bodyPr/>
        <a:lstStyle/>
        <a:p>
          <a:endParaRPr lang="en-US"/>
        </a:p>
      </dgm:t>
    </dgm:pt>
    <dgm:pt modelId="{EBC5B4C7-10D3-4A5F-88A7-F8ADAB4DE8CD}" type="sibTrans" cxnId="{8C73E612-C3C1-4838-BF1B-154DCE01154A}">
      <dgm:prSet/>
      <dgm:spPr/>
      <dgm:t>
        <a:bodyPr/>
        <a:lstStyle/>
        <a:p>
          <a:endParaRPr lang="en-US"/>
        </a:p>
      </dgm:t>
    </dgm:pt>
    <dgm:pt modelId="{E5544C6E-B4D9-47DA-BFBA-7A9701EC9A50}">
      <dgm:prSet/>
      <dgm:spPr/>
      <dgm:t>
        <a:bodyPr/>
        <a:lstStyle/>
        <a:p>
          <a:r>
            <a:rPr lang="en-US" dirty="0"/>
            <a:t>29km of new stock exclusion fencing</a:t>
          </a:r>
        </a:p>
      </dgm:t>
    </dgm:pt>
    <dgm:pt modelId="{69E2C681-10DB-4BF8-8EB3-4B62B94EAB37}" type="parTrans" cxnId="{EEF071D5-3799-4B71-B5B2-7BD34F486DBD}">
      <dgm:prSet/>
      <dgm:spPr/>
      <dgm:t>
        <a:bodyPr/>
        <a:lstStyle/>
        <a:p>
          <a:endParaRPr lang="en-US"/>
        </a:p>
      </dgm:t>
    </dgm:pt>
    <dgm:pt modelId="{FD58F4F8-C64B-4C89-BA6A-E2F091DEC293}" type="sibTrans" cxnId="{EEF071D5-3799-4B71-B5B2-7BD34F486DBD}">
      <dgm:prSet/>
      <dgm:spPr/>
      <dgm:t>
        <a:bodyPr/>
        <a:lstStyle/>
        <a:p>
          <a:endParaRPr lang="en-US"/>
        </a:p>
      </dgm:t>
    </dgm:pt>
    <dgm:pt modelId="{25E8952E-A8C6-410D-BC98-C550E8C85F26}">
      <dgm:prSet/>
      <dgm:spPr/>
      <dgm:t>
        <a:bodyPr/>
        <a:lstStyle/>
        <a:p>
          <a:r>
            <a:rPr lang="en-US" dirty="0"/>
            <a:t>44 ha of retired land</a:t>
          </a:r>
        </a:p>
      </dgm:t>
    </dgm:pt>
    <dgm:pt modelId="{68B99E42-CF5D-4511-9E75-A60C75CDBA9F}" type="parTrans" cxnId="{05B3187E-AF93-438F-9B99-8AE80A920C09}">
      <dgm:prSet/>
      <dgm:spPr/>
      <dgm:t>
        <a:bodyPr/>
        <a:lstStyle/>
        <a:p>
          <a:endParaRPr lang="en-US"/>
        </a:p>
      </dgm:t>
    </dgm:pt>
    <dgm:pt modelId="{87361DBA-6B4B-4320-8785-0A2424180529}" type="sibTrans" cxnId="{05B3187E-AF93-438F-9B99-8AE80A920C09}">
      <dgm:prSet/>
      <dgm:spPr/>
      <dgm:t>
        <a:bodyPr/>
        <a:lstStyle/>
        <a:p>
          <a:endParaRPr lang="en-US"/>
        </a:p>
      </dgm:t>
    </dgm:pt>
    <dgm:pt modelId="{99C42260-0ACB-4F1B-ADEA-17950BE47A88}">
      <dgm:prSet/>
      <dgm:spPr/>
      <dgm:t>
        <a:bodyPr/>
        <a:lstStyle/>
        <a:p>
          <a:r>
            <a:rPr lang="en-US" dirty="0"/>
            <a:t>205k native trees planted</a:t>
          </a:r>
        </a:p>
      </dgm:t>
    </dgm:pt>
    <dgm:pt modelId="{4723F88D-67C1-4203-8A69-4401F025EA1B}" type="parTrans" cxnId="{B0D22645-E6B4-476F-B878-A45D9C957690}">
      <dgm:prSet/>
      <dgm:spPr/>
      <dgm:t>
        <a:bodyPr/>
        <a:lstStyle/>
        <a:p>
          <a:endParaRPr lang="en-US"/>
        </a:p>
      </dgm:t>
    </dgm:pt>
    <dgm:pt modelId="{DEA2E1DF-8F28-47DA-83E4-AF818D37DF32}" type="sibTrans" cxnId="{B0D22645-E6B4-476F-B878-A45D9C957690}">
      <dgm:prSet/>
      <dgm:spPr/>
      <dgm:t>
        <a:bodyPr/>
        <a:lstStyle/>
        <a:p>
          <a:endParaRPr lang="en-US"/>
        </a:p>
      </dgm:t>
    </dgm:pt>
    <dgm:pt modelId="{5882E87D-91D0-4304-AF93-842577DDE850}">
      <dgm:prSet/>
      <dgm:spPr/>
      <dgm:t>
        <a:bodyPr/>
        <a:lstStyle/>
        <a:p>
          <a:r>
            <a:rPr lang="en-US" dirty="0"/>
            <a:t>3 treatment wetlands constructed</a:t>
          </a:r>
        </a:p>
      </dgm:t>
    </dgm:pt>
    <dgm:pt modelId="{0EABA096-2A39-4838-9985-B773BD02F26B}" type="parTrans" cxnId="{028675BF-AE45-417D-916A-19059F596F4D}">
      <dgm:prSet/>
      <dgm:spPr/>
      <dgm:t>
        <a:bodyPr/>
        <a:lstStyle/>
        <a:p>
          <a:endParaRPr lang="en-US"/>
        </a:p>
      </dgm:t>
    </dgm:pt>
    <dgm:pt modelId="{8906EF86-7752-4174-9118-CFA57F263475}" type="sibTrans" cxnId="{028675BF-AE45-417D-916A-19059F596F4D}">
      <dgm:prSet/>
      <dgm:spPr/>
      <dgm:t>
        <a:bodyPr/>
        <a:lstStyle/>
        <a:p>
          <a:endParaRPr lang="en-US"/>
        </a:p>
      </dgm:t>
    </dgm:pt>
    <dgm:pt modelId="{812ABF1B-2053-41E3-BBFC-F7B08F9879FA}" type="pres">
      <dgm:prSet presAssocID="{FC9D1457-5407-4A51-919B-858DFAABEB48}" presName="linear" presStyleCnt="0">
        <dgm:presLayoutVars>
          <dgm:animLvl val="lvl"/>
          <dgm:resizeHandles val="exact"/>
        </dgm:presLayoutVars>
      </dgm:prSet>
      <dgm:spPr/>
    </dgm:pt>
    <dgm:pt modelId="{9D9612C0-B841-46C1-AE5E-3FE99CFF4DE6}" type="pres">
      <dgm:prSet presAssocID="{ED068422-7A57-4015-9AA1-5C81248CD5C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3F811A4-8CFE-49C0-8267-D7BE22241FE6}" type="pres">
      <dgm:prSet presAssocID="{6E906463-BA62-4920-A1D3-B17A59C679DD}" presName="spacer" presStyleCnt="0"/>
      <dgm:spPr/>
    </dgm:pt>
    <dgm:pt modelId="{56DF7F92-BDC3-48A9-95AE-4F4E2C0FD37D}" type="pres">
      <dgm:prSet presAssocID="{1C30F69B-2F38-4793-8BFA-95DF9EE0EE5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9D86574-4387-4B34-ADFE-B7B4E614E1BE}" type="pres">
      <dgm:prSet presAssocID="{E8CB6D78-4223-493E-AD8D-914479659BD4}" presName="spacer" presStyleCnt="0"/>
      <dgm:spPr/>
    </dgm:pt>
    <dgm:pt modelId="{D4DC568C-A555-47E1-9306-CDA5EDAA9492}" type="pres">
      <dgm:prSet presAssocID="{959C290A-1005-4EEF-BE08-90FB3FB2AC2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FCC588D-FDE4-4C46-837D-B42C4A58FB8C}" type="pres">
      <dgm:prSet presAssocID="{EBC5B4C7-10D3-4A5F-88A7-F8ADAB4DE8CD}" presName="spacer" presStyleCnt="0"/>
      <dgm:spPr/>
    </dgm:pt>
    <dgm:pt modelId="{C5B50E86-D6F3-4ACB-A194-3BAC61E0ABF3}" type="pres">
      <dgm:prSet presAssocID="{E5544C6E-B4D9-47DA-BFBA-7A9701EC9A5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C89E72B-3EE6-4D7F-BB36-11F2C59392D2}" type="pres">
      <dgm:prSet presAssocID="{FD58F4F8-C64B-4C89-BA6A-E2F091DEC293}" presName="spacer" presStyleCnt="0"/>
      <dgm:spPr/>
    </dgm:pt>
    <dgm:pt modelId="{FBE3C4B8-D346-438A-958F-7A4E9A69A238}" type="pres">
      <dgm:prSet presAssocID="{25E8952E-A8C6-410D-BC98-C550E8C85F2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1AE00B6-DDDF-446E-BB06-C85B25EE4FB2}" type="pres">
      <dgm:prSet presAssocID="{87361DBA-6B4B-4320-8785-0A2424180529}" presName="spacer" presStyleCnt="0"/>
      <dgm:spPr/>
    </dgm:pt>
    <dgm:pt modelId="{98C6C2A5-7954-4F62-A1A4-8E452D63B4EF}" type="pres">
      <dgm:prSet presAssocID="{99C42260-0ACB-4F1B-ADEA-17950BE47A8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030061A-2495-46CA-8159-9C78DB92223E}" type="pres">
      <dgm:prSet presAssocID="{DEA2E1DF-8F28-47DA-83E4-AF818D37DF32}" presName="spacer" presStyleCnt="0"/>
      <dgm:spPr/>
    </dgm:pt>
    <dgm:pt modelId="{574F710A-2488-4564-8103-EE2817D67EC6}" type="pres">
      <dgm:prSet presAssocID="{5882E87D-91D0-4304-AF93-842577DDE85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9BBA20F-FA9F-4B99-9EB1-4A6CAB5DDCBF}" type="presOf" srcId="{E5544C6E-B4D9-47DA-BFBA-7A9701EC9A50}" destId="{C5B50E86-D6F3-4ACB-A194-3BAC61E0ABF3}" srcOrd="0" destOrd="0" presId="urn:microsoft.com/office/officeart/2005/8/layout/vList2"/>
    <dgm:cxn modelId="{8C73E612-C3C1-4838-BF1B-154DCE01154A}" srcId="{FC9D1457-5407-4A51-919B-858DFAABEB48}" destId="{959C290A-1005-4EEF-BE08-90FB3FB2AC27}" srcOrd="2" destOrd="0" parTransId="{E6DAD111-9B7A-4C5A-B948-E1C7299A50A9}" sibTransId="{EBC5B4C7-10D3-4A5F-88A7-F8ADAB4DE8CD}"/>
    <dgm:cxn modelId="{64347123-134F-47FE-B22C-AD94E5926F1D}" type="presOf" srcId="{FC9D1457-5407-4A51-919B-858DFAABEB48}" destId="{812ABF1B-2053-41E3-BBFC-F7B08F9879FA}" srcOrd="0" destOrd="0" presId="urn:microsoft.com/office/officeart/2005/8/layout/vList2"/>
    <dgm:cxn modelId="{13C00829-F06A-4C98-8988-FAF429573503}" srcId="{FC9D1457-5407-4A51-919B-858DFAABEB48}" destId="{ED068422-7A57-4015-9AA1-5C81248CD5CA}" srcOrd="0" destOrd="0" parTransId="{D1CFB835-DF7C-4F3C-A22A-5B95CAC667A7}" sibTransId="{6E906463-BA62-4920-A1D3-B17A59C679DD}"/>
    <dgm:cxn modelId="{7686B12F-020C-486A-B1CB-8527EC58F9D0}" type="presOf" srcId="{25E8952E-A8C6-410D-BC98-C550E8C85F26}" destId="{FBE3C4B8-D346-438A-958F-7A4E9A69A238}" srcOrd="0" destOrd="0" presId="urn:microsoft.com/office/officeart/2005/8/layout/vList2"/>
    <dgm:cxn modelId="{A493B363-1252-4ED6-81B3-A69BAA9FCCF3}" type="presOf" srcId="{1C30F69B-2F38-4793-8BFA-95DF9EE0EE5C}" destId="{56DF7F92-BDC3-48A9-95AE-4F4E2C0FD37D}" srcOrd="0" destOrd="0" presId="urn:microsoft.com/office/officeart/2005/8/layout/vList2"/>
    <dgm:cxn modelId="{B0D22645-E6B4-476F-B878-A45D9C957690}" srcId="{FC9D1457-5407-4A51-919B-858DFAABEB48}" destId="{99C42260-0ACB-4F1B-ADEA-17950BE47A88}" srcOrd="5" destOrd="0" parTransId="{4723F88D-67C1-4203-8A69-4401F025EA1B}" sibTransId="{DEA2E1DF-8F28-47DA-83E4-AF818D37DF32}"/>
    <dgm:cxn modelId="{EBAEDC68-4308-4746-AA19-B22E71C7171A}" type="presOf" srcId="{ED068422-7A57-4015-9AA1-5C81248CD5CA}" destId="{9D9612C0-B841-46C1-AE5E-3FE99CFF4DE6}" srcOrd="0" destOrd="0" presId="urn:microsoft.com/office/officeart/2005/8/layout/vList2"/>
    <dgm:cxn modelId="{05B3187E-AF93-438F-9B99-8AE80A920C09}" srcId="{FC9D1457-5407-4A51-919B-858DFAABEB48}" destId="{25E8952E-A8C6-410D-BC98-C550E8C85F26}" srcOrd="4" destOrd="0" parTransId="{68B99E42-CF5D-4511-9E75-A60C75CDBA9F}" sibTransId="{87361DBA-6B4B-4320-8785-0A2424180529}"/>
    <dgm:cxn modelId="{5A467390-3F9D-4136-902E-3A266EE7ACA4}" srcId="{FC9D1457-5407-4A51-919B-858DFAABEB48}" destId="{1C30F69B-2F38-4793-8BFA-95DF9EE0EE5C}" srcOrd="1" destOrd="0" parTransId="{3AF02A6E-7B1E-4374-B7C2-FC0B2ABA1550}" sibTransId="{E8CB6D78-4223-493E-AD8D-914479659BD4}"/>
    <dgm:cxn modelId="{FBEF1EA8-471D-4D3A-BB2B-9B3E0EAF6CDC}" type="presOf" srcId="{5882E87D-91D0-4304-AF93-842577DDE850}" destId="{574F710A-2488-4564-8103-EE2817D67EC6}" srcOrd="0" destOrd="0" presId="urn:microsoft.com/office/officeart/2005/8/layout/vList2"/>
    <dgm:cxn modelId="{B166C5B4-9F98-4968-98A1-D21A54DBC5C6}" type="presOf" srcId="{99C42260-0ACB-4F1B-ADEA-17950BE47A88}" destId="{98C6C2A5-7954-4F62-A1A4-8E452D63B4EF}" srcOrd="0" destOrd="0" presId="urn:microsoft.com/office/officeart/2005/8/layout/vList2"/>
    <dgm:cxn modelId="{028675BF-AE45-417D-916A-19059F596F4D}" srcId="{FC9D1457-5407-4A51-919B-858DFAABEB48}" destId="{5882E87D-91D0-4304-AF93-842577DDE850}" srcOrd="6" destOrd="0" parTransId="{0EABA096-2A39-4838-9985-B773BD02F26B}" sibTransId="{8906EF86-7752-4174-9118-CFA57F263475}"/>
    <dgm:cxn modelId="{EEF071D5-3799-4B71-B5B2-7BD34F486DBD}" srcId="{FC9D1457-5407-4A51-919B-858DFAABEB48}" destId="{E5544C6E-B4D9-47DA-BFBA-7A9701EC9A50}" srcOrd="3" destOrd="0" parTransId="{69E2C681-10DB-4BF8-8EB3-4B62B94EAB37}" sibTransId="{FD58F4F8-C64B-4C89-BA6A-E2F091DEC293}"/>
    <dgm:cxn modelId="{945FF9F7-A16F-4B11-BDD6-52F892AA696A}" type="presOf" srcId="{959C290A-1005-4EEF-BE08-90FB3FB2AC27}" destId="{D4DC568C-A555-47E1-9306-CDA5EDAA9492}" srcOrd="0" destOrd="0" presId="urn:microsoft.com/office/officeart/2005/8/layout/vList2"/>
    <dgm:cxn modelId="{CACE41B0-1105-460C-B69C-3D62D24EAA02}" type="presParOf" srcId="{812ABF1B-2053-41E3-BBFC-F7B08F9879FA}" destId="{9D9612C0-B841-46C1-AE5E-3FE99CFF4DE6}" srcOrd="0" destOrd="0" presId="urn:microsoft.com/office/officeart/2005/8/layout/vList2"/>
    <dgm:cxn modelId="{C6EF1FB4-CC94-4F7A-B697-D5D62DB69226}" type="presParOf" srcId="{812ABF1B-2053-41E3-BBFC-F7B08F9879FA}" destId="{73F811A4-8CFE-49C0-8267-D7BE22241FE6}" srcOrd="1" destOrd="0" presId="urn:microsoft.com/office/officeart/2005/8/layout/vList2"/>
    <dgm:cxn modelId="{AFC1817F-E528-4C5F-BDA3-EEF0824CB8F7}" type="presParOf" srcId="{812ABF1B-2053-41E3-BBFC-F7B08F9879FA}" destId="{56DF7F92-BDC3-48A9-95AE-4F4E2C0FD37D}" srcOrd="2" destOrd="0" presId="urn:microsoft.com/office/officeart/2005/8/layout/vList2"/>
    <dgm:cxn modelId="{6A2CA2FF-21C6-46AC-BE10-A9D9E197E2F3}" type="presParOf" srcId="{812ABF1B-2053-41E3-BBFC-F7B08F9879FA}" destId="{89D86574-4387-4B34-ADFE-B7B4E614E1BE}" srcOrd="3" destOrd="0" presId="urn:microsoft.com/office/officeart/2005/8/layout/vList2"/>
    <dgm:cxn modelId="{0D608D07-3FDD-4CFA-9478-67891701622B}" type="presParOf" srcId="{812ABF1B-2053-41E3-BBFC-F7B08F9879FA}" destId="{D4DC568C-A555-47E1-9306-CDA5EDAA9492}" srcOrd="4" destOrd="0" presId="urn:microsoft.com/office/officeart/2005/8/layout/vList2"/>
    <dgm:cxn modelId="{02E678A3-B419-4223-888F-D6DB20DB4DBE}" type="presParOf" srcId="{812ABF1B-2053-41E3-BBFC-F7B08F9879FA}" destId="{AFCC588D-FDE4-4C46-837D-B42C4A58FB8C}" srcOrd="5" destOrd="0" presId="urn:microsoft.com/office/officeart/2005/8/layout/vList2"/>
    <dgm:cxn modelId="{D79E35EA-817F-4356-98CB-A276ADE03F4E}" type="presParOf" srcId="{812ABF1B-2053-41E3-BBFC-F7B08F9879FA}" destId="{C5B50E86-D6F3-4ACB-A194-3BAC61E0ABF3}" srcOrd="6" destOrd="0" presId="urn:microsoft.com/office/officeart/2005/8/layout/vList2"/>
    <dgm:cxn modelId="{597CF302-4636-48BC-BBE9-D63C359AA97E}" type="presParOf" srcId="{812ABF1B-2053-41E3-BBFC-F7B08F9879FA}" destId="{3C89E72B-3EE6-4D7F-BB36-11F2C59392D2}" srcOrd="7" destOrd="0" presId="urn:microsoft.com/office/officeart/2005/8/layout/vList2"/>
    <dgm:cxn modelId="{606F696E-BDE2-4B29-9393-3CB70FD722F9}" type="presParOf" srcId="{812ABF1B-2053-41E3-BBFC-F7B08F9879FA}" destId="{FBE3C4B8-D346-438A-958F-7A4E9A69A238}" srcOrd="8" destOrd="0" presId="urn:microsoft.com/office/officeart/2005/8/layout/vList2"/>
    <dgm:cxn modelId="{E620B30F-B6D0-4F97-9B87-9EAC75F1A4F0}" type="presParOf" srcId="{812ABF1B-2053-41E3-BBFC-F7B08F9879FA}" destId="{31AE00B6-DDDF-446E-BB06-C85B25EE4FB2}" srcOrd="9" destOrd="0" presId="urn:microsoft.com/office/officeart/2005/8/layout/vList2"/>
    <dgm:cxn modelId="{9B8C0197-9E82-490B-BE95-587E41328EF1}" type="presParOf" srcId="{812ABF1B-2053-41E3-BBFC-F7B08F9879FA}" destId="{98C6C2A5-7954-4F62-A1A4-8E452D63B4EF}" srcOrd="10" destOrd="0" presId="urn:microsoft.com/office/officeart/2005/8/layout/vList2"/>
    <dgm:cxn modelId="{FDA9CA54-FCC7-4AA5-BFD4-A4DEEF78003B}" type="presParOf" srcId="{812ABF1B-2053-41E3-BBFC-F7B08F9879FA}" destId="{E030061A-2495-46CA-8159-9C78DB92223E}" srcOrd="11" destOrd="0" presId="urn:microsoft.com/office/officeart/2005/8/layout/vList2"/>
    <dgm:cxn modelId="{080C3840-43F5-471A-97FC-F5E2F929A2D7}" type="presParOf" srcId="{812ABF1B-2053-41E3-BBFC-F7B08F9879FA}" destId="{574F710A-2488-4564-8103-EE2817D67E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12C0-B841-46C1-AE5E-3FE99CFF4DE6}">
      <dsp:nvSpPr>
        <dsp:cNvPr id="0" name=""/>
        <dsp:cNvSpPr/>
      </dsp:nvSpPr>
      <dsp:spPr>
        <a:xfrm>
          <a:off x="0" y="70002"/>
          <a:ext cx="5617026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2019 - 30 June 2023</a:t>
          </a:r>
        </a:p>
      </dsp:txBody>
      <dsp:txXfrm>
        <a:off x="30442" y="100444"/>
        <a:ext cx="5556142" cy="562726"/>
      </dsp:txXfrm>
    </dsp:sp>
    <dsp:sp modelId="{56DF7F92-BDC3-48A9-95AE-4F4E2C0FD37D}">
      <dsp:nvSpPr>
        <dsp:cNvPr id="0" name=""/>
        <dsp:cNvSpPr/>
      </dsp:nvSpPr>
      <dsp:spPr>
        <a:xfrm>
          <a:off x="0" y="768492"/>
          <a:ext cx="5617026" cy="623610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$1.4million expenditure BOPRC</a:t>
          </a:r>
        </a:p>
      </dsp:txBody>
      <dsp:txXfrm>
        <a:off x="30442" y="798934"/>
        <a:ext cx="5556142" cy="562726"/>
      </dsp:txXfrm>
    </dsp:sp>
    <dsp:sp modelId="{D4DC568C-A555-47E1-9306-CDA5EDAA9492}">
      <dsp:nvSpPr>
        <dsp:cNvPr id="0" name=""/>
        <dsp:cNvSpPr/>
      </dsp:nvSpPr>
      <dsp:spPr>
        <a:xfrm>
          <a:off x="0" y="1466982"/>
          <a:ext cx="5617026" cy="62361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$320k expenditure landowners</a:t>
          </a:r>
        </a:p>
      </dsp:txBody>
      <dsp:txXfrm>
        <a:off x="30442" y="1497424"/>
        <a:ext cx="5556142" cy="562726"/>
      </dsp:txXfrm>
    </dsp:sp>
    <dsp:sp modelId="{C5B50E86-D6F3-4ACB-A194-3BAC61E0ABF3}">
      <dsp:nvSpPr>
        <dsp:cNvPr id="0" name=""/>
        <dsp:cNvSpPr/>
      </dsp:nvSpPr>
      <dsp:spPr>
        <a:xfrm>
          <a:off x="0" y="2165472"/>
          <a:ext cx="5617026" cy="62361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29km of new stock exclusion fencing</a:t>
          </a:r>
        </a:p>
      </dsp:txBody>
      <dsp:txXfrm>
        <a:off x="30442" y="2195914"/>
        <a:ext cx="5556142" cy="562726"/>
      </dsp:txXfrm>
    </dsp:sp>
    <dsp:sp modelId="{FBE3C4B8-D346-438A-958F-7A4E9A69A238}">
      <dsp:nvSpPr>
        <dsp:cNvPr id="0" name=""/>
        <dsp:cNvSpPr/>
      </dsp:nvSpPr>
      <dsp:spPr>
        <a:xfrm>
          <a:off x="0" y="2863962"/>
          <a:ext cx="5617026" cy="62361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44 ha of retired land</a:t>
          </a:r>
        </a:p>
      </dsp:txBody>
      <dsp:txXfrm>
        <a:off x="30442" y="2894404"/>
        <a:ext cx="5556142" cy="562726"/>
      </dsp:txXfrm>
    </dsp:sp>
    <dsp:sp modelId="{98C6C2A5-7954-4F62-A1A4-8E452D63B4EF}">
      <dsp:nvSpPr>
        <dsp:cNvPr id="0" name=""/>
        <dsp:cNvSpPr/>
      </dsp:nvSpPr>
      <dsp:spPr>
        <a:xfrm>
          <a:off x="0" y="3562452"/>
          <a:ext cx="5617026" cy="62361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205k native trees planted</a:t>
          </a:r>
        </a:p>
      </dsp:txBody>
      <dsp:txXfrm>
        <a:off x="30442" y="3592894"/>
        <a:ext cx="5556142" cy="562726"/>
      </dsp:txXfrm>
    </dsp:sp>
    <dsp:sp modelId="{574F710A-2488-4564-8103-EE2817D67EC6}">
      <dsp:nvSpPr>
        <dsp:cNvPr id="0" name=""/>
        <dsp:cNvSpPr/>
      </dsp:nvSpPr>
      <dsp:spPr>
        <a:xfrm>
          <a:off x="0" y="4260942"/>
          <a:ext cx="5617026" cy="62361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 treatment wetlands constructed</a:t>
          </a:r>
        </a:p>
      </dsp:txBody>
      <dsp:txXfrm>
        <a:off x="30442" y="4291384"/>
        <a:ext cx="5556142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7991476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283" y="812843"/>
            <a:ext cx="7991476" cy="19446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Rivers and Drainage </a:t>
            </a:r>
            <a:r>
              <a:rPr lang="en-US" sz="4000" dirty="0"/>
              <a:t>Further Submission no. FS02</a:t>
            </a:r>
            <a:endParaRPr lang="en-NZ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86DE4A-6567-4108-9443-66EFD9F18892}"/>
              </a:ext>
            </a:extLst>
          </p:cNvPr>
          <p:cNvSpPr txBox="1">
            <a:spLocks/>
          </p:cNvSpPr>
          <p:nvPr/>
        </p:nvSpPr>
        <p:spPr>
          <a:xfrm>
            <a:off x="1750503" y="2693375"/>
            <a:ext cx="7991476" cy="19446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Gotham Office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Plan Change 5 </a:t>
            </a:r>
          </a:p>
          <a:p>
            <a:pPr algn="ctr"/>
            <a:r>
              <a:rPr lang="en-US" sz="4000" dirty="0"/>
              <a:t>(Kaituna River) 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98495-3FD9-4345-AD28-B89297276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Retain the current definition of “Riparian Areas or Margins” 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strip of land of varying width adjacent to a waterway which contributes or may contribute to the maintenance and enhancement of the natural functioning, quality and character of the waterway and its margins”.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F2E75-F63E-422F-A078-8E4A6E97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Rivers and Drainage Further Submission no. FS02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8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Rivers and Drainage at a glance</a:t>
            </a: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92BB5-6211-45BC-ABA7-FDB0D86ED4D1}"/>
              </a:ext>
            </a:extLst>
          </p:cNvPr>
          <p:cNvSpPr txBox="1"/>
          <p:nvPr/>
        </p:nvSpPr>
        <p:spPr>
          <a:xfrm>
            <a:off x="5995810" y="1585518"/>
            <a:ext cx="133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Council</a:t>
            </a: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E50E8-EAAC-4734-89D9-130F83B4448C}"/>
              </a:ext>
            </a:extLst>
          </p:cNvPr>
          <p:cNvSpPr txBox="1"/>
          <p:nvPr/>
        </p:nvSpPr>
        <p:spPr>
          <a:xfrm>
            <a:off x="5841008" y="2004874"/>
            <a:ext cx="181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Chief Executive Officer</a:t>
            </a:r>
            <a:endParaRPr lang="en-NZ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0594C-BF06-4A76-BDF0-F07F9F9B0BDD}"/>
              </a:ext>
            </a:extLst>
          </p:cNvPr>
          <p:cNvSpPr txBox="1"/>
          <p:nvPr/>
        </p:nvSpPr>
        <p:spPr>
          <a:xfrm>
            <a:off x="5426518" y="2455247"/>
            <a:ext cx="250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General Manager  Integrated Catchments</a:t>
            </a:r>
            <a:endParaRPr lang="en-NZ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4E69CC-D7B2-40FE-84A9-C586809AB807}"/>
              </a:ext>
            </a:extLst>
          </p:cNvPr>
          <p:cNvCxnSpPr>
            <a:stCxn id="2" idx="2"/>
          </p:cNvCxnSpPr>
          <p:nvPr/>
        </p:nvCxnSpPr>
        <p:spPr>
          <a:xfrm flipH="1">
            <a:off x="6662734" y="1954850"/>
            <a:ext cx="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2549F-3F91-43BD-8089-34341D5EDD76}"/>
              </a:ext>
            </a:extLst>
          </p:cNvPr>
          <p:cNvCxnSpPr>
            <a:cxnSpLocks/>
          </p:cNvCxnSpPr>
          <p:nvPr/>
        </p:nvCxnSpPr>
        <p:spPr>
          <a:xfrm>
            <a:off x="6662736" y="2324182"/>
            <a:ext cx="0" cy="16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A3060-7402-4BC1-BB9D-8DD0E75DA7D1}"/>
              </a:ext>
            </a:extLst>
          </p:cNvPr>
          <p:cNvCxnSpPr>
            <a:cxnSpLocks/>
          </p:cNvCxnSpPr>
          <p:nvPr/>
        </p:nvCxnSpPr>
        <p:spPr>
          <a:xfrm>
            <a:off x="6662736" y="1905979"/>
            <a:ext cx="0" cy="16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F06E95-4B07-4CCC-BE30-F84BE6734E09}"/>
              </a:ext>
            </a:extLst>
          </p:cNvPr>
          <p:cNvCxnSpPr/>
          <p:nvPr/>
        </p:nvCxnSpPr>
        <p:spPr>
          <a:xfrm>
            <a:off x="3492855" y="3347207"/>
            <a:ext cx="6509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38FE0B-9457-40BD-A901-74B69425139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680672" y="2978467"/>
            <a:ext cx="0" cy="36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63E0CD-C206-469B-954C-25F670F7F128}"/>
              </a:ext>
            </a:extLst>
          </p:cNvPr>
          <p:cNvCxnSpPr>
            <a:cxnSpLocks/>
          </p:cNvCxnSpPr>
          <p:nvPr/>
        </p:nvCxnSpPr>
        <p:spPr>
          <a:xfrm>
            <a:off x="3492855" y="3345775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66570B-2162-496B-A084-0D20EE04DC16}"/>
              </a:ext>
            </a:extLst>
          </p:cNvPr>
          <p:cNvCxnSpPr>
            <a:cxnSpLocks/>
          </p:cNvCxnSpPr>
          <p:nvPr/>
        </p:nvCxnSpPr>
        <p:spPr>
          <a:xfrm>
            <a:off x="4520046" y="3354612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5620F1-EE76-40D5-8E09-4A032E179644}"/>
              </a:ext>
            </a:extLst>
          </p:cNvPr>
          <p:cNvCxnSpPr>
            <a:cxnSpLocks/>
          </p:cNvCxnSpPr>
          <p:nvPr/>
        </p:nvCxnSpPr>
        <p:spPr>
          <a:xfrm>
            <a:off x="5601242" y="3345775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96E1A2-EF52-4228-A5F9-E5C496282554}"/>
              </a:ext>
            </a:extLst>
          </p:cNvPr>
          <p:cNvCxnSpPr>
            <a:cxnSpLocks/>
          </p:cNvCxnSpPr>
          <p:nvPr/>
        </p:nvCxnSpPr>
        <p:spPr>
          <a:xfrm>
            <a:off x="6542560" y="3354612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6BA3F8-7DCC-44E8-90EA-CAC563FE21FD}"/>
              </a:ext>
            </a:extLst>
          </p:cNvPr>
          <p:cNvCxnSpPr>
            <a:cxnSpLocks/>
          </p:cNvCxnSpPr>
          <p:nvPr/>
        </p:nvCxnSpPr>
        <p:spPr>
          <a:xfrm>
            <a:off x="7685559" y="3354612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CD1426-0CD2-4B1F-854E-DEAED9E75014}"/>
              </a:ext>
            </a:extLst>
          </p:cNvPr>
          <p:cNvCxnSpPr>
            <a:cxnSpLocks/>
          </p:cNvCxnSpPr>
          <p:nvPr/>
        </p:nvCxnSpPr>
        <p:spPr>
          <a:xfrm>
            <a:off x="10002712" y="3345775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3DA0F3-061A-4B74-9CFF-A229497B0102}"/>
              </a:ext>
            </a:extLst>
          </p:cNvPr>
          <p:cNvSpPr txBox="1"/>
          <p:nvPr/>
        </p:nvSpPr>
        <p:spPr>
          <a:xfrm>
            <a:off x="2964348" y="3556681"/>
            <a:ext cx="1057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Coastal Catchments Manager</a:t>
            </a:r>
            <a:endParaRPr lang="en-NZ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0D12FF-D8B6-4037-9D59-EF5DF9D63359}"/>
              </a:ext>
            </a:extLst>
          </p:cNvPr>
          <p:cNvSpPr txBox="1"/>
          <p:nvPr/>
        </p:nvSpPr>
        <p:spPr>
          <a:xfrm>
            <a:off x="3994096" y="3537806"/>
            <a:ext cx="1057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Rotorua Catchments Manager</a:t>
            </a:r>
            <a:endParaRPr lang="en-NZ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4574E3-E086-4232-BD3A-029D6F44C0F7}"/>
              </a:ext>
            </a:extLst>
          </p:cNvPr>
          <p:cNvSpPr txBox="1"/>
          <p:nvPr/>
        </p:nvSpPr>
        <p:spPr>
          <a:xfrm>
            <a:off x="5078613" y="3547844"/>
            <a:ext cx="105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Biosecurity Manager</a:t>
            </a:r>
            <a:endParaRPr lang="en-NZ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C8AF83-0F78-4635-8614-F87B8EBCA241}"/>
              </a:ext>
            </a:extLst>
          </p:cNvPr>
          <p:cNvSpPr txBox="1"/>
          <p:nvPr/>
        </p:nvSpPr>
        <p:spPr>
          <a:xfrm>
            <a:off x="6050792" y="3539911"/>
            <a:ext cx="105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Integrated Catchments </a:t>
            </a:r>
            <a:r>
              <a:rPr lang="en-US" sz="1400" dirty="0" err="1"/>
              <a:t>ProgrammeManager</a:t>
            </a:r>
            <a:endParaRPr lang="en-NZ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0389D-1D87-480F-AF01-106E0FA105BD}"/>
              </a:ext>
            </a:extLst>
          </p:cNvPr>
          <p:cNvSpPr txBox="1"/>
          <p:nvPr/>
        </p:nvSpPr>
        <p:spPr>
          <a:xfrm>
            <a:off x="8325390" y="3569086"/>
            <a:ext cx="105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Rivers &amp; Drainage Operations Manager</a:t>
            </a:r>
            <a:endParaRPr lang="en-NZ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097755-341F-447D-8058-64A6FCEED8E1}"/>
              </a:ext>
            </a:extLst>
          </p:cNvPr>
          <p:cNvSpPr txBox="1"/>
          <p:nvPr/>
        </p:nvSpPr>
        <p:spPr>
          <a:xfrm>
            <a:off x="9421075" y="3587475"/>
            <a:ext cx="105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Engineering Manager</a:t>
            </a:r>
            <a:endParaRPr lang="en-NZ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43F01-A31E-4609-B180-7C5ECDDFBBBA}"/>
              </a:ext>
            </a:extLst>
          </p:cNvPr>
          <p:cNvSpPr txBox="1"/>
          <p:nvPr/>
        </p:nvSpPr>
        <p:spPr>
          <a:xfrm>
            <a:off x="7188091" y="3556681"/>
            <a:ext cx="105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Rivers &amp; Drainage Assets Manager</a:t>
            </a:r>
            <a:endParaRPr lang="en-NZ" sz="1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6C9AC2-5A2D-4126-ABA8-9F21FEDFA0A8}"/>
              </a:ext>
            </a:extLst>
          </p:cNvPr>
          <p:cNvCxnSpPr>
            <a:cxnSpLocks/>
          </p:cNvCxnSpPr>
          <p:nvPr/>
        </p:nvCxnSpPr>
        <p:spPr>
          <a:xfrm>
            <a:off x="8804747" y="3349925"/>
            <a:ext cx="0" cy="2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C13AED3-3DF6-4DCC-BEF7-7AE00A5BC04B}"/>
              </a:ext>
            </a:extLst>
          </p:cNvPr>
          <p:cNvSpPr/>
          <p:nvPr/>
        </p:nvSpPr>
        <p:spPr>
          <a:xfrm>
            <a:off x="7186463" y="2826254"/>
            <a:ext cx="2266116" cy="2568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EAE8FF-B6B2-4519-989B-E2A06A14FD9E}"/>
              </a:ext>
            </a:extLst>
          </p:cNvPr>
          <p:cNvSpPr/>
          <p:nvPr/>
        </p:nvSpPr>
        <p:spPr>
          <a:xfrm>
            <a:off x="2914667" y="3162649"/>
            <a:ext cx="1155830" cy="1484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41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5764639-9DE1-4033-A902-83543A1E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Kaituna Catchment Control  Scheme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88AF90-8E7B-4D7C-B9E0-354A829DD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428" y="182054"/>
            <a:ext cx="4877591" cy="6493892"/>
          </a:xfrm>
        </p:spPr>
      </p:pic>
    </p:spTree>
    <p:extLst>
      <p:ext uri="{BB962C8B-B14F-4D97-AF65-F5344CB8AC3E}">
        <p14:creationId xmlns:p14="http://schemas.microsoft.com/office/powerpoint/2010/main" val="217816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DD5D97-027B-4478-AA67-99F0EC5F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>
                <a:solidFill>
                  <a:schemeClr val="tx1"/>
                </a:solidFill>
                <a:latin typeface="+mj-lt"/>
              </a:rPr>
              <a:t>Kaituna Catchment Control Scheme - Lower Kaituna area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FAFFC1-CFAB-41D6-A045-42BF33715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31" y="0"/>
            <a:ext cx="5085183" cy="6739798"/>
          </a:xfrm>
        </p:spPr>
      </p:pic>
    </p:spTree>
    <p:extLst>
      <p:ext uri="{BB962C8B-B14F-4D97-AF65-F5344CB8AC3E}">
        <p14:creationId xmlns:p14="http://schemas.microsoft.com/office/powerpoint/2010/main" val="312521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4D2E5-D4C9-426F-AC01-A5614B7B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Assets</a:t>
            </a:r>
          </a:p>
          <a:p>
            <a:r>
              <a:rPr lang="en-US" sz="2000" dirty="0"/>
              <a:t>79km’s of stopbank</a:t>
            </a:r>
          </a:p>
          <a:p>
            <a:r>
              <a:rPr lang="en-US" sz="2000" dirty="0"/>
              <a:t>81km of drains in the lower Kaituna area</a:t>
            </a:r>
          </a:p>
          <a:p>
            <a:r>
              <a:rPr lang="en-US" sz="2000" dirty="0"/>
              <a:t>9 pump stations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Levels of Service agreed with the community</a:t>
            </a:r>
          </a:p>
          <a:p>
            <a:r>
              <a:rPr lang="en-US" sz="2000" dirty="0"/>
              <a:t>Focus on conveyance to avoid flooding.</a:t>
            </a:r>
          </a:p>
          <a:p>
            <a:r>
              <a:rPr lang="en-US" sz="2000" dirty="0"/>
              <a:t>No flooding if the rainfall event is of a certain magnitude (= or &lt; 37mm rain/day for 3 days).</a:t>
            </a:r>
          </a:p>
          <a:p>
            <a:r>
              <a:rPr lang="en-US" sz="2000" dirty="0"/>
              <a:t>Typical maintenance works: drain desilting, spraying, pump station servicing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B48CD7-C408-4D35-85C2-CC2B5458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 Kaituna scheme info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5363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52307-917B-400F-9510-071E4D708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903" y="1412875"/>
            <a:ext cx="8251669" cy="5308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E7F9E7-2934-4650-A927-5997D50A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/>
              <a:t>Integrated Catchment Group’s Focus Catchment Work in the lower Kaituna area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09678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72DAA-35A6-B402-A74F-B1A3ED6C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10" b="79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D1C76D-3D38-4401-94A7-2CAE22B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Ford Rd/ </a:t>
            </a:r>
            <a:r>
              <a:rPr lang="en-US" sz="4000" dirty="0" err="1">
                <a:solidFill>
                  <a:srgbClr val="FFFFFF"/>
                </a:solidFill>
              </a:rPr>
              <a:t>Waitepuia</a:t>
            </a:r>
            <a:r>
              <a:rPr lang="en-US" sz="4000" dirty="0">
                <a:solidFill>
                  <a:srgbClr val="FFFFFF"/>
                </a:solidFill>
              </a:rPr>
              <a:t> &amp; </a:t>
            </a:r>
            <a:r>
              <a:rPr lang="en-US" sz="4000" dirty="0" err="1">
                <a:solidFill>
                  <a:srgbClr val="FFFFFF"/>
                </a:solidFill>
              </a:rPr>
              <a:t>Kopuaroa</a:t>
            </a:r>
            <a:r>
              <a:rPr lang="en-US" sz="4000" dirty="0">
                <a:solidFill>
                  <a:srgbClr val="FFFFFF"/>
                </a:solidFill>
              </a:rPr>
              <a:t> Focus Catchment</a:t>
            </a:r>
            <a:endParaRPr lang="en-NZ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718D7B5-9B57-6D1A-4D50-DED9DE92F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198241"/>
              </p:ext>
            </p:extLst>
          </p:nvPr>
        </p:nvGraphicFramePr>
        <p:xfrm>
          <a:off x="4889243" y="1147665"/>
          <a:ext cx="5617026" cy="495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1FE29C-43F3-40FE-A0D6-4403D1FDF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2138" y="3286747"/>
            <a:ext cx="669333" cy="636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561D-872D-47E3-9C06-34FB8EAD9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2137" y="4007325"/>
            <a:ext cx="669335" cy="61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2D9F7-DA1B-4F19-9D6D-7CBCD04155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4876" y="4711317"/>
            <a:ext cx="676596" cy="684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FF8E36-4AF7-4C5F-A1C2-E85339176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2140" y="5449951"/>
            <a:ext cx="669332" cy="6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C624-3F30-4014-B59A-02799685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Drain enhancement work – Lower Kaituna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6DC81-1789-4AD8-8087-FC714CF03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6" b="22937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50621-218E-4EE9-A9A9-A121CA4EF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" r="-2" b="-2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3D2B0-817E-4693-AF40-A6CCBFB41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908" r="2" b="6660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1D958D-1812-47FB-A428-BCF216A6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Retain the wording of Issue 2.12.4(4) as “Waterbody Modifications”</a:t>
            </a:r>
          </a:p>
          <a:p>
            <a:endParaRPr lang="en-US" sz="2800" dirty="0"/>
          </a:p>
          <a:p>
            <a:r>
              <a:rPr lang="en-US" sz="1800" dirty="0"/>
              <a:t>As explained by the Reporting Officer, referring to ‘drainage schemes’ unnecessarily narrows the scope of the issue</a:t>
            </a:r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5EA91-74F2-4ED1-9A64-D9EB0544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Rivers and Drainage Further Submission no. FS02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091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A4222619</value>
    </field>
    <field name="Objective-Title">
      <value order="0">2022-10-11_Rivers and Drainage Presentation Plan Change 5 Hearings</value>
    </field>
    <field name="Objective-Description">
      <value order="0"/>
    </field>
    <field name="Objective-CreationStamp">
      <value order="0">2022-10-05T22:43:22Z</value>
    </field>
    <field name="Objective-IsApproved">
      <value order="0">false</value>
    </field>
    <field name="Objective-IsPublished">
      <value order="0">true</value>
    </field>
    <field name="Objective-DatePublished">
      <value order="0">2022-10-17T23:05:06Z</value>
    </field>
    <field name="Objective-ModificationStamp">
      <value order="0">2022-10-17T23:05:35Z</value>
    </field>
    <field name="Objective-Owner">
      <value order="0">Hemi Barsdell</value>
    </field>
    <field name="Objective-Path">
      <value order="0">EasyInfo Global Folder:'Virtual Filing Cabinet':Rivers and Drainage:Assets:Publications, Presentations and Photos:Presentations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vA6403864</value>
    </field>
    <field name="Objective-Version">
      <value order="0">1.0</value>
    </field>
    <field name="Objective-VersionNumber">
      <value order="0">4</value>
    </field>
    <field name="Objective-VersionComment">
      <value order="0"/>
    </field>
    <field name="Objective-FileNumber">
      <value order="0">6.00432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- Blue</Template>
  <TotalTime>910</TotalTime>
  <Words>284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Gotham Office</vt:lpstr>
      <vt:lpstr>Office Theme</vt:lpstr>
      <vt:lpstr>Rivers and Drainage Further Submission no. FS02</vt:lpstr>
      <vt:lpstr>Rivers and Drainage at a glance</vt:lpstr>
      <vt:lpstr>Kaituna Catchment Control  Scheme</vt:lpstr>
      <vt:lpstr>Kaituna Catchment Control Scheme - Lower Kaituna area</vt:lpstr>
      <vt:lpstr>Lower Kaituna scheme info</vt:lpstr>
      <vt:lpstr>Integrated Catchment Group’s Focus Catchment Work in the lower Kaituna area</vt:lpstr>
      <vt:lpstr>Ford Rd/ Waitepuia &amp; Kopuaroa Focus Catchment</vt:lpstr>
      <vt:lpstr>Drain enhancement work – Lower Kaituna</vt:lpstr>
      <vt:lpstr>Rivers and Drainage Further Submission no. FS02</vt:lpstr>
      <vt:lpstr>Rivers and Drainage Further Submission no. FS02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 and Drainage Further Submission no. FS02</dc:title>
  <dc:creator>Hemi Barsdell</dc:creator>
  <cp:lastModifiedBy>Hemi Barsdell</cp:lastModifiedBy>
  <cp:revision>36</cp:revision>
  <dcterms:created xsi:type="dcterms:W3CDTF">2022-10-05T21:23:55Z</dcterms:created>
  <dcterms:modified xsi:type="dcterms:W3CDTF">2022-10-09T23:38:07Z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A4222619</vt:lpwstr>
  </property>
  <property fmtid="{D5CDD505-2E9C-101B-9397-08002B2CF9AE}" pid="4" name="Objective-Title">
    <vt:lpwstr>2022-10-11_Rivers and Drainage Presentation Plan Change 5 Hearings</vt:lpwstr>
  </property>
  <property fmtid="{D5CDD505-2E9C-101B-9397-08002B2CF9AE}" pid="5" name="Objective-Description">
    <vt:lpwstr/>
  </property>
  <property fmtid="{D5CDD505-2E9C-101B-9397-08002B2CF9AE}" pid="6" name="Objective-CreationStamp">
    <vt:filetime>2022-10-05T22:43:22Z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2022-10-17T23:05:06Z</vt:filetime>
  </property>
  <property fmtid="{D5CDD505-2E9C-101B-9397-08002B2CF9AE}" pid="10" name="Objective-ModificationStamp">
    <vt:filetime>2022-10-17T23:05:35Z</vt:filetime>
  </property>
  <property fmtid="{D5CDD505-2E9C-101B-9397-08002B2CF9AE}" pid="11" name="Objective-Owner">
    <vt:lpwstr>Hemi Barsdell</vt:lpwstr>
  </property>
  <property fmtid="{D5CDD505-2E9C-101B-9397-08002B2CF9AE}" pid="12" name="Objective-Path">
    <vt:lpwstr>EasyInfo Global Folder:'Virtual Filing Cabinet':Rivers and Drainage:Assets:Publications, Presentations and Photos:Presentations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vA6403864</vt:lpwstr>
  </property>
  <property fmtid="{D5CDD505-2E9C-101B-9397-08002B2CF9AE}" pid="16" name="Objective-Version">
    <vt:lpwstr>1.0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6.00432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</Properties>
</file>