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12"/>
  </p:notesMasterIdLst>
  <p:handoutMasterIdLst>
    <p:handoutMasterId r:id="rId13"/>
  </p:handoutMasterIdLst>
  <p:sldIdLst>
    <p:sldId id="256" r:id="rId3"/>
    <p:sldId id="257" r:id="rId4"/>
    <p:sldId id="262" r:id="rId5"/>
    <p:sldId id="258" r:id="rId6"/>
    <p:sldId id="259" r:id="rId7"/>
    <p:sldId id="263" r:id="rId8"/>
    <p:sldId id="264" r:id="rId9"/>
    <p:sldId id="265" r:id="rId10"/>
    <p:sldId id="267"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Makgill" initials="DM" lastIdx="2" clrIdx="0">
    <p:extLst>
      <p:ext uri="{19B8F6BF-5375-455C-9EA6-DF929625EA0E}">
        <p15:presenceInfo xmlns:p15="http://schemas.microsoft.com/office/powerpoint/2012/main" userId="S::dma1@tauranga.govt.nz::3c867b39-c965-40c2-bbe7-5d828b01b2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7"/>
  </p:normalViewPr>
  <p:slideViewPr>
    <p:cSldViewPr snapToGrid="0" snapToObjects="1">
      <p:cViewPr varScale="1">
        <p:scale>
          <a:sx n="86" d="100"/>
          <a:sy n="86" d="100"/>
        </p:scale>
        <p:origin x="1339" y="58"/>
      </p:cViewPr>
      <p:guideLst/>
    </p:cSldViewPr>
  </p:slideViewPr>
  <p:notesTextViewPr>
    <p:cViewPr>
      <p:scale>
        <a:sx n="1" d="1"/>
        <a:sy n="1" d="1"/>
      </p:scale>
      <p:origin x="0" y="0"/>
    </p:cViewPr>
  </p:notesTextViewPr>
  <p:notesViewPr>
    <p:cSldViewPr snapToGrid="0" snapToObjects="1">
      <p:cViewPr varScale="1">
        <p:scale>
          <a:sx n="78" d="100"/>
          <a:sy n="78" d="100"/>
        </p:scale>
        <p:origin x="3342" y="1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handoutMaster" Target="handoutMasters/handoutMaster1.xml" Id="rId13" /><Relationship Type="http://schemas.openxmlformats.org/officeDocument/2006/relationships/tableStyles" Target="tableStyles.xml" Id="rId18"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notesMaster" Target="notesMasters/notesMaster1.xml" Id="rId12" /><Relationship Type="http://schemas.openxmlformats.org/officeDocument/2006/relationships/theme" Target="theme/theme1.xml" Id="rId17" /><Relationship Type="http://schemas.openxmlformats.org/officeDocument/2006/relationships/slideMaster" Target="slideMasters/slideMaster1.xml" Id="rId2" /><Relationship Type="http://schemas.openxmlformats.org/officeDocument/2006/relationships/viewProps" Target="viewProps.xml" Id="rId16" /><Relationship Type="http://schemas.openxmlformats.org/officeDocument/2006/relationships/customXml" Target="../customXml/item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presProps" Target="presProps.xml" Id="rId15" /><Relationship Type="http://schemas.openxmlformats.org/officeDocument/2006/relationships/slide" Target="slides/slide8.xml" Id="rId10"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commentAuthors" Target="commentAuthors.xml" Id="rId14" /><Relationship Type="http://schemas.openxmlformats.org/officeDocument/2006/relationships/customXml" Target="/customXML/item2.xml" Id="R32400cf1dacf46cd"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02C54F9B-7B9C-48DE-8774-B76D5A747B6C}" type="datetimeFigureOut">
              <a:rPr lang="en-US" smtClean="0"/>
              <a:t>5/17/2022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620BFAA-A800-46DA-9B76-08F97CF64217}" type="slidenum">
              <a:rPr lang="en-US" smtClean="0"/>
              <a:t>‹#›</a:t>
            </a:fld>
            <a:endParaRPr lang="en-US"/>
          </a:p>
        </p:txBody>
      </p:sp>
    </p:spTree>
    <p:extLst>
      <p:ext uri="{BB962C8B-B14F-4D97-AF65-F5344CB8AC3E}">
        <p14:creationId xmlns:p14="http://schemas.microsoft.com/office/powerpoint/2010/main" val="5417332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FC3F1E1-8B31-F042-86FF-8CBF164A5F38}" type="datetimeFigureOut">
              <a:rPr lang="en-US" smtClean="0"/>
              <a:t>5/17/2022</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204E116-3477-A949-953D-303722481ED7}" type="slidenum">
              <a:rPr lang="en-US" smtClean="0"/>
              <a:t>‹#›</a:t>
            </a:fld>
            <a:endParaRPr lang="en-US"/>
          </a:p>
        </p:txBody>
      </p:sp>
    </p:spTree>
    <p:extLst>
      <p:ext uri="{BB962C8B-B14F-4D97-AF65-F5344CB8AC3E}">
        <p14:creationId xmlns:p14="http://schemas.microsoft.com/office/powerpoint/2010/main" val="8159501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419CB-55C7-B044-83E6-3D26AA74B051}"/>
              </a:ext>
            </a:extLst>
          </p:cNvPr>
          <p:cNvPicPr>
            <a:picLocks noChangeAspect="1"/>
          </p:cNvPicPr>
          <p:nvPr userDrawn="1"/>
        </p:nvPicPr>
        <p:blipFill rotWithShape="1">
          <a:blip r:embed="rId2"/>
          <a:srcRect t="16571" b="4192"/>
          <a:stretch/>
        </p:blipFill>
        <p:spPr>
          <a:xfrm>
            <a:off x="0" y="0"/>
            <a:ext cx="9144000" cy="481818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18186"/>
            <a:ext cx="9144000" cy="2035810"/>
          </a:xfrm>
          <a:prstGeom prst="rect">
            <a:avLst/>
          </a:prstGeom>
        </p:spPr>
      </p:pic>
      <p:sp>
        <p:nvSpPr>
          <p:cNvPr id="15" name="Title 1"/>
          <p:cNvSpPr>
            <a:spLocks noGrp="1"/>
          </p:cNvSpPr>
          <p:nvPr>
            <p:ph type="ctrTitle" hasCustomPrompt="1"/>
          </p:nvPr>
        </p:nvSpPr>
        <p:spPr>
          <a:xfrm>
            <a:off x="636996" y="5311309"/>
            <a:ext cx="6049553" cy="713485"/>
          </a:xfrm>
        </p:spPr>
        <p:txBody>
          <a:bodyPr anchor="t">
            <a:noAutofit/>
          </a:bodyPr>
          <a:lstStyle>
            <a:lvl1pPr algn="l">
              <a:defRPr sz="4000" b="1" baseline="0">
                <a:solidFill>
                  <a:schemeClr val="bg1"/>
                </a:solidFill>
              </a:defRPr>
            </a:lvl1pPr>
          </a:lstStyle>
          <a:p>
            <a:r>
              <a:rPr lang="en-US" dirty="0"/>
              <a:t>Enter your title here</a:t>
            </a:r>
          </a:p>
        </p:txBody>
      </p:sp>
      <p:sp>
        <p:nvSpPr>
          <p:cNvPr id="20" name="Text Placeholder 10"/>
          <p:cNvSpPr>
            <a:spLocks noGrp="1"/>
          </p:cNvSpPr>
          <p:nvPr>
            <p:ph type="body" sz="quarter" idx="14" hasCustomPrompt="1"/>
          </p:nvPr>
        </p:nvSpPr>
        <p:spPr>
          <a:xfrm>
            <a:off x="698717" y="6270321"/>
            <a:ext cx="5962194"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Tree>
    <p:extLst>
      <p:ext uri="{BB962C8B-B14F-4D97-AF65-F5344CB8AC3E}">
        <p14:creationId xmlns:p14="http://schemas.microsoft.com/office/powerpoint/2010/main" val="45217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4" name="Title 1"/>
          <p:cNvSpPr>
            <a:spLocks noGrp="1"/>
          </p:cNvSpPr>
          <p:nvPr>
            <p:ph type="ctrTitle" hasCustomPrompt="1"/>
          </p:nvPr>
        </p:nvSpPr>
        <p:spPr>
          <a:xfrm>
            <a:off x="636996" y="2301409"/>
            <a:ext cx="5926174" cy="713485"/>
          </a:xfrm>
        </p:spPr>
        <p:txBody>
          <a:bodyPr anchor="t">
            <a:noAutofit/>
          </a:bodyPr>
          <a:lstStyle>
            <a:lvl1pPr algn="l">
              <a:defRPr sz="4000" b="1" baseline="0">
                <a:solidFill>
                  <a:schemeClr val="tx1"/>
                </a:solidFill>
              </a:defRPr>
            </a:lvl1pPr>
          </a:lstStyle>
          <a:p>
            <a:r>
              <a:rPr lang="en-US" dirty="0"/>
              <a:t>Enter your title here</a:t>
            </a:r>
          </a:p>
        </p:txBody>
      </p:sp>
      <p:sp>
        <p:nvSpPr>
          <p:cNvPr id="6" name="Text Placeholder 8"/>
          <p:cNvSpPr>
            <a:spLocks noGrp="1"/>
          </p:cNvSpPr>
          <p:nvPr>
            <p:ph type="body" sz="quarter" idx="13" hasCustomPrompt="1"/>
          </p:nvPr>
        </p:nvSpPr>
        <p:spPr>
          <a:xfrm>
            <a:off x="661510" y="3145309"/>
            <a:ext cx="5901659" cy="320200"/>
          </a:xfrm>
          <a:prstGeom prst="rect">
            <a:avLst/>
          </a:prstGeom>
        </p:spPr>
        <p:txBody>
          <a:bodyPr>
            <a:noAutofit/>
          </a:bodyPr>
          <a:lstStyle>
            <a:lvl1pPr marL="0" indent="0">
              <a:buNone/>
              <a:defRPr sz="1600" baseline="0">
                <a:solidFill>
                  <a:schemeClr val="tx1"/>
                </a:solidFill>
              </a:defRPr>
            </a:lvl1pPr>
            <a:lvl2pPr>
              <a:defRPr sz="1200"/>
            </a:lvl2pPr>
            <a:lvl3pPr>
              <a:defRPr sz="1200"/>
            </a:lvl3pPr>
            <a:lvl4pPr>
              <a:defRPr sz="1200"/>
            </a:lvl4pPr>
            <a:lvl5pPr>
              <a:defRPr sz="1200"/>
            </a:lvl5pPr>
          </a:lstStyle>
          <a:p>
            <a:pPr lvl="0"/>
            <a:r>
              <a:rPr lang="en-US" dirty="0"/>
              <a:t>Day, date month year and/or meeting name (optional)</a:t>
            </a:r>
          </a:p>
        </p:txBody>
      </p:sp>
    </p:spTree>
    <p:extLst>
      <p:ext uri="{BB962C8B-B14F-4D97-AF65-F5344CB8AC3E}">
        <p14:creationId xmlns:p14="http://schemas.microsoft.com/office/powerpoint/2010/main" val="51353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r image: 1 column">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926336"/>
            <a:ext cx="7886700" cy="3884804"/>
          </a:xfrm>
          <a:prstGeom prst="rect">
            <a:avLst/>
          </a:prstGeom>
        </p:spPr>
        <p:txBody>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6"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7"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6745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or image: varied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5"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8" name="Text Placeholder 3"/>
          <p:cNvSpPr>
            <a:spLocks noGrp="1"/>
          </p:cNvSpPr>
          <p:nvPr>
            <p:ph type="body" sz="quarter" idx="18"/>
          </p:nvPr>
        </p:nvSpPr>
        <p:spPr>
          <a:xfrm>
            <a:off x="628650" y="1882211"/>
            <a:ext cx="7886700" cy="1467740"/>
          </a:xfrm>
          <a:prstGeom prst="rect">
            <a:avLst/>
          </a:prstGeom>
        </p:spPr>
        <p:txBody>
          <a:bodyPr/>
          <a:lstStyle>
            <a:lvl1pPr marL="0" indent="0">
              <a:buNone/>
              <a:defRPr sz="2000"/>
            </a:lvl1pPr>
            <a:lvl2pPr>
              <a:defRPr sz="2000"/>
            </a:lvl2pPr>
            <a:lvl3pPr>
              <a:defRPr sz="2000"/>
            </a:lvl3pPr>
            <a:lvl4pPr>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Content Placeholder 5"/>
          <p:cNvSpPr>
            <a:spLocks noGrp="1"/>
          </p:cNvSpPr>
          <p:nvPr>
            <p:ph sz="half" idx="2" hasCustomPrompt="1"/>
          </p:nvPr>
        </p:nvSpPr>
        <p:spPr>
          <a:xfrm>
            <a:off x="4572001" y="3482605"/>
            <a:ext cx="3943349" cy="2320946"/>
          </a:xfrm>
          <a:prstGeom prst="rect">
            <a:avLst/>
          </a:prstGeom>
        </p:spPr>
        <p:txBody>
          <a:bodyPr/>
          <a:lstStyle>
            <a:lvl1pPr marL="0" indent="0">
              <a:buNone/>
              <a:defRPr sz="2000"/>
            </a:lvl1pPr>
          </a:lstStyle>
          <a:p>
            <a:r>
              <a:rPr lang="en-US" dirty="0"/>
              <a:t>Click to insert object</a:t>
            </a:r>
            <a:endParaRPr lang="en-NZ" dirty="0"/>
          </a:p>
        </p:txBody>
      </p:sp>
      <p:sp>
        <p:nvSpPr>
          <p:cNvPr id="13" name="Text Placeholder 7"/>
          <p:cNvSpPr>
            <a:spLocks noGrp="1"/>
          </p:cNvSpPr>
          <p:nvPr>
            <p:ph type="body" sz="quarter" idx="19"/>
          </p:nvPr>
        </p:nvSpPr>
        <p:spPr>
          <a:xfrm rot="10800000" flipV="1">
            <a:off x="628649" y="3489777"/>
            <a:ext cx="3746795" cy="2313774"/>
          </a:xfrm>
          <a:prstGeom prst="rect">
            <a:avLst/>
          </a:prstGeom>
        </p:spPr>
        <p:txBody>
          <a:bodyPr>
            <a:noAutofit/>
          </a:bodyPr>
          <a:lstStyle>
            <a:lvl1pPr marL="0" indent="0">
              <a:buFont typeface="Arial" panose="020B0604020202020204" pitchFamily="34" charset="0"/>
              <a:buNone/>
              <a:defRPr sz="2000"/>
            </a:lvl1pPr>
            <a:lvl2pPr marL="685800" indent="-228600">
              <a:buFont typeface="Arial" panose="020B0604020202020204" pitchFamily="34" charset="0"/>
              <a:buChar char="•"/>
              <a:defRPr sz="18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a:t>Click to edit Master text styles</a:t>
            </a:r>
          </a:p>
        </p:txBody>
      </p:sp>
      <p:sp>
        <p:nvSpPr>
          <p:cNvPr id="10"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95341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or image: 2 colum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6"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8" name="Content Placeholder 2"/>
          <p:cNvSpPr>
            <a:spLocks noGrp="1"/>
          </p:cNvSpPr>
          <p:nvPr>
            <p:ph idx="1"/>
          </p:nvPr>
        </p:nvSpPr>
        <p:spPr>
          <a:xfrm>
            <a:off x="3887788" y="1926337"/>
            <a:ext cx="4629150" cy="3934714"/>
          </a:xfrm>
          <a:prstGeom prst="rect">
            <a:avLst/>
          </a:prstGeom>
        </p:spPr>
        <p:txBody>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ext Placeholder 3"/>
          <p:cNvSpPr>
            <a:spLocks noGrp="1"/>
          </p:cNvSpPr>
          <p:nvPr>
            <p:ph type="body" sz="half" idx="2"/>
          </p:nvPr>
        </p:nvSpPr>
        <p:spPr>
          <a:xfrm>
            <a:off x="630238" y="1926336"/>
            <a:ext cx="2949575" cy="3942652"/>
          </a:xfrm>
          <a:prstGeom prst="rect">
            <a:avLst/>
          </a:prstGeom>
        </p:spPr>
        <p:txBody>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40157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5334"/>
            <a:ext cx="9144000" cy="893613"/>
          </a:xfrm>
          <a:prstGeom prst="rect">
            <a:avLst/>
          </a:prstGeom>
        </p:spPr>
      </p:pic>
      <p:sp>
        <p:nvSpPr>
          <p:cNvPr id="10" name="Text Placeholder 8"/>
          <p:cNvSpPr>
            <a:spLocks noGrp="1"/>
          </p:cNvSpPr>
          <p:nvPr>
            <p:ph type="body" sz="quarter" idx="13" hasCustomPrompt="1"/>
          </p:nvPr>
        </p:nvSpPr>
        <p:spPr>
          <a:xfrm>
            <a:off x="636996" y="1914144"/>
            <a:ext cx="3746997" cy="3965362"/>
          </a:xfrm>
          <a:prstGeom prst="rect">
            <a:avLst/>
          </a:prstGeom>
        </p:spPr>
        <p:txBody>
          <a:bodyPr>
            <a:noAutofit/>
          </a:bodyPr>
          <a:lstStyle>
            <a:lvl1pPr marL="0" indent="0">
              <a:buFont typeface="Arial" panose="020B0604020202020204" pitchFamily="34" charset="0"/>
              <a:buNone/>
              <a:defRPr sz="2600" baseline="0"/>
            </a:lvl1pPr>
            <a:lvl2pPr marL="457200" indent="0">
              <a:buNone/>
              <a:defRPr sz="2600"/>
            </a:lvl2pPr>
            <a:lvl3pPr>
              <a:defRPr sz="1200"/>
            </a:lvl3pPr>
            <a:lvl4pPr>
              <a:defRPr sz="1200"/>
            </a:lvl4pPr>
            <a:lvl5pPr>
              <a:defRPr sz="1200"/>
            </a:lvl5pPr>
          </a:lstStyle>
          <a:p>
            <a:pPr lvl="0"/>
            <a:r>
              <a:rPr lang="en-US" dirty="0"/>
              <a:t>Column 1:</a:t>
            </a:r>
          </a:p>
        </p:txBody>
      </p:sp>
      <p:sp>
        <p:nvSpPr>
          <p:cNvPr id="5" name="Text Placeholder 10"/>
          <p:cNvSpPr>
            <a:spLocks noGrp="1"/>
          </p:cNvSpPr>
          <p:nvPr>
            <p:ph type="body" sz="quarter" idx="14" hasCustomPrompt="1"/>
          </p:nvPr>
        </p:nvSpPr>
        <p:spPr>
          <a:xfrm>
            <a:off x="698717" y="6270321"/>
            <a:ext cx="5326945" cy="438127"/>
          </a:xfrm>
          <a:prstGeom prst="rect">
            <a:avLst/>
          </a:prstGeom>
        </p:spPr>
        <p:txBody>
          <a:bodyPr>
            <a:noAutofit/>
          </a:bodyPr>
          <a:lstStyle>
            <a:lvl1pPr marL="0" indent="0">
              <a:buNone/>
              <a:defRPr sz="16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r>
              <a:rPr lang="en-US" sz="1000" dirty="0">
                <a:solidFill>
                  <a:schemeClr val="bg1"/>
                </a:solidFill>
                <a:latin typeface="Arial" panose="020B0604020202020204" pitchFamily="34" charset="0"/>
                <a:cs typeface="Arial" panose="020B0604020202020204" pitchFamily="34" charset="0"/>
              </a:rPr>
              <a:t>Day, date month year and/or meeting name (optional)</a:t>
            </a:r>
          </a:p>
        </p:txBody>
      </p:sp>
      <p:sp>
        <p:nvSpPr>
          <p:cNvPr id="6" name="Text Placeholder 8"/>
          <p:cNvSpPr>
            <a:spLocks noGrp="1"/>
          </p:cNvSpPr>
          <p:nvPr>
            <p:ph type="body" sz="quarter" idx="15" hasCustomPrompt="1"/>
          </p:nvPr>
        </p:nvSpPr>
        <p:spPr>
          <a:xfrm>
            <a:off x="4694827" y="1914144"/>
            <a:ext cx="3746997" cy="3963942"/>
          </a:xfrm>
          <a:prstGeom prst="rect">
            <a:avLst/>
          </a:prstGeom>
        </p:spPr>
        <p:txBody>
          <a:bodyPr>
            <a:noAutofit/>
          </a:bodyPr>
          <a:lstStyle>
            <a:lvl1pPr marL="0" indent="0">
              <a:buFont typeface="Arial" panose="020B0604020202020204" pitchFamily="34" charset="0"/>
              <a:buNone/>
              <a:defRPr sz="2600" baseline="0"/>
            </a:lvl1pPr>
            <a:lvl2pPr marL="457200" indent="0">
              <a:buNone/>
              <a:defRPr sz="2600"/>
            </a:lvl2pPr>
            <a:lvl3pPr>
              <a:defRPr sz="1200"/>
            </a:lvl3pPr>
            <a:lvl4pPr>
              <a:defRPr sz="1200"/>
            </a:lvl4pPr>
            <a:lvl5pPr>
              <a:defRPr sz="1200"/>
            </a:lvl5pPr>
          </a:lstStyle>
          <a:p>
            <a:pPr lvl="0"/>
            <a:r>
              <a:rPr lang="en-US" dirty="0"/>
              <a:t>Column 2:</a:t>
            </a:r>
          </a:p>
        </p:txBody>
      </p:sp>
      <p:sp>
        <p:nvSpPr>
          <p:cNvPr id="8"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382302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r image: thin foo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6494728"/>
            <a:ext cx="9144000" cy="363272"/>
          </a:xfrm>
          <a:prstGeom prst="rect">
            <a:avLst/>
          </a:prstGeom>
        </p:spPr>
      </p:pic>
      <p:sp>
        <p:nvSpPr>
          <p:cNvPr id="9" name="Content Placeholder 2"/>
          <p:cNvSpPr>
            <a:spLocks noGrp="1"/>
          </p:cNvSpPr>
          <p:nvPr>
            <p:ph idx="1"/>
          </p:nvPr>
        </p:nvSpPr>
        <p:spPr>
          <a:xfrm>
            <a:off x="628650" y="1825625"/>
            <a:ext cx="7886700" cy="4421351"/>
          </a:xfrm>
          <a:prstGeom prst="rect">
            <a:avLst/>
          </a:prstGeom>
        </p:spPr>
        <p:txBody>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itle 1"/>
          <p:cNvSpPr>
            <a:spLocks noGrp="1"/>
          </p:cNvSpPr>
          <p:nvPr>
            <p:ph type="title"/>
          </p:nvPr>
        </p:nvSpPr>
        <p:spPr>
          <a:xfrm>
            <a:off x="628650" y="365125"/>
            <a:ext cx="7886700" cy="1325563"/>
          </a:xfrm>
        </p:spPr>
        <p:txBody>
          <a:bodyPr>
            <a:normAutofit/>
          </a:bodyPr>
          <a:lstStyle>
            <a:lvl1pPr>
              <a:defRPr sz="4000"/>
            </a:lvl1pPr>
          </a:lstStyle>
          <a:p>
            <a:r>
              <a:rPr lang="en-US"/>
              <a:t>Click to edit Master title style</a:t>
            </a:r>
            <a:endParaRPr lang="en-NZ" dirty="0"/>
          </a:p>
        </p:txBody>
      </p:sp>
    </p:spTree>
    <p:extLst>
      <p:ext uri="{BB962C8B-B14F-4D97-AF65-F5344CB8AC3E}">
        <p14:creationId xmlns:p14="http://schemas.microsoft.com/office/powerpoint/2010/main" val="10708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1026" name="Picture 2" descr="https://www.tauranga.govt.nz/Portals/0/data/council/about/images/pri_logo_invers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0307" y="1129553"/>
            <a:ext cx="4762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9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690431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2" r:id="rId3"/>
    <p:sldLayoutId id="2147483667" r:id="rId4"/>
    <p:sldLayoutId id="2147483683" r:id="rId5"/>
    <p:sldLayoutId id="2147483662" r:id="rId6"/>
    <p:sldLayoutId id="2147483666"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EMAC@tauranga.govt.nz"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358" y="4954566"/>
            <a:ext cx="6049553" cy="713485"/>
          </a:xfrm>
        </p:spPr>
        <p:txBody>
          <a:bodyPr/>
          <a:lstStyle/>
          <a:p>
            <a:r>
              <a:rPr lang="en-US" dirty="0"/>
              <a:t>Mount Maunganui Air Quality Working Party</a:t>
            </a:r>
            <a:endParaRPr lang="en-NZ" dirty="0"/>
          </a:p>
        </p:txBody>
      </p:sp>
      <p:sp>
        <p:nvSpPr>
          <p:cNvPr id="3" name="Text Placeholder 2"/>
          <p:cNvSpPr>
            <a:spLocks noGrp="1"/>
          </p:cNvSpPr>
          <p:nvPr>
            <p:ph type="body" sz="quarter" idx="14"/>
          </p:nvPr>
        </p:nvSpPr>
        <p:spPr/>
        <p:txBody>
          <a:bodyPr/>
          <a:lstStyle/>
          <a:p>
            <a:r>
              <a:rPr lang="en-US" dirty="0"/>
              <a:t>17 May 2022</a:t>
            </a:r>
            <a:endParaRPr lang="en-NZ" dirty="0"/>
          </a:p>
        </p:txBody>
      </p:sp>
    </p:spTree>
    <p:extLst>
      <p:ext uri="{BB962C8B-B14F-4D97-AF65-F5344CB8AC3E}">
        <p14:creationId xmlns:p14="http://schemas.microsoft.com/office/powerpoint/2010/main" val="67710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84683-C20D-4B2C-B2EA-CECDFE267232}"/>
              </a:ext>
            </a:extLst>
          </p:cNvPr>
          <p:cNvSpPr>
            <a:spLocks noGrp="1"/>
          </p:cNvSpPr>
          <p:nvPr>
            <p:ph idx="1"/>
          </p:nvPr>
        </p:nvSpPr>
        <p:spPr/>
        <p:txBody>
          <a:bodyPr/>
          <a:lstStyle/>
          <a:p>
            <a:r>
              <a:rPr lang="en-US" dirty="0"/>
              <a:t>The City Plan manages land use and subdivision.</a:t>
            </a:r>
          </a:p>
          <a:p>
            <a:r>
              <a:rPr lang="en-US" b="0" i="0" dirty="0">
                <a:solidFill>
                  <a:srgbClr val="202124"/>
                </a:solidFill>
                <a:effectLst/>
                <a:latin typeface="arial" panose="020B0604020202020204" pitchFamily="34" charset="0"/>
              </a:rPr>
              <a:t>Under the RMA, resource consents granted for most land use activities are enduring, without an expiry date. </a:t>
            </a:r>
          </a:p>
          <a:p>
            <a:r>
              <a:rPr lang="en-US" b="0" i="0" dirty="0">
                <a:solidFill>
                  <a:srgbClr val="2E3436"/>
                </a:solidFill>
                <a:effectLst/>
                <a:latin typeface="Roboto" panose="02000000000000000000" pitchFamily="2" charset="0"/>
              </a:rPr>
              <a:t>Existing use rights are a consideration in terms of a local authority's duty to enforce a plan. A person who proves an existing use right applies has the protections set out in the RMA.</a:t>
            </a:r>
            <a:endParaRPr lang="en-US" b="0" i="0" dirty="0">
              <a:solidFill>
                <a:srgbClr val="202124"/>
              </a:solidFill>
              <a:effectLst/>
              <a:latin typeface="arial" panose="020B0604020202020204" pitchFamily="34" charset="0"/>
            </a:endParaRPr>
          </a:p>
          <a:p>
            <a:r>
              <a:rPr lang="en-US" dirty="0">
                <a:solidFill>
                  <a:srgbClr val="202124"/>
                </a:solidFill>
                <a:latin typeface="arial" panose="020B0604020202020204" pitchFamily="34" charset="0"/>
              </a:rPr>
              <a:t>Opportunity for the RM reforms to review this approach.</a:t>
            </a:r>
            <a:endParaRPr lang="en-NZ" dirty="0"/>
          </a:p>
        </p:txBody>
      </p:sp>
      <p:sp>
        <p:nvSpPr>
          <p:cNvPr id="3" name="Title 2">
            <a:extLst>
              <a:ext uri="{FF2B5EF4-FFF2-40B4-BE49-F238E27FC236}">
                <a16:creationId xmlns:a16="http://schemas.microsoft.com/office/drawing/2014/main" id="{5DBE4013-D800-47B8-BBCE-B067A03818C3}"/>
              </a:ext>
            </a:extLst>
          </p:cNvPr>
          <p:cNvSpPr>
            <a:spLocks noGrp="1"/>
          </p:cNvSpPr>
          <p:nvPr>
            <p:ph type="title"/>
          </p:nvPr>
        </p:nvSpPr>
        <p:spPr/>
        <p:txBody>
          <a:bodyPr/>
          <a:lstStyle/>
          <a:p>
            <a:r>
              <a:rPr lang="en-US" dirty="0"/>
              <a:t>Territorial Authority responsibilities</a:t>
            </a:r>
            <a:endParaRPr lang="en-NZ" dirty="0"/>
          </a:p>
        </p:txBody>
      </p:sp>
    </p:spTree>
    <p:extLst>
      <p:ext uri="{BB962C8B-B14F-4D97-AF65-F5344CB8AC3E}">
        <p14:creationId xmlns:p14="http://schemas.microsoft.com/office/powerpoint/2010/main" val="86536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B6D-5AE0-4713-92AA-B58F44347B11}"/>
              </a:ext>
            </a:extLst>
          </p:cNvPr>
          <p:cNvSpPr>
            <a:spLocks noGrp="1"/>
          </p:cNvSpPr>
          <p:nvPr>
            <p:ph idx="1"/>
          </p:nvPr>
        </p:nvSpPr>
        <p:spPr/>
        <p:txBody>
          <a:bodyPr/>
          <a:lstStyle/>
          <a:p>
            <a:r>
              <a:rPr lang="en-US" dirty="0"/>
              <a:t>Last year Council resolved: </a:t>
            </a:r>
          </a:p>
          <a:p>
            <a:pPr lvl="1">
              <a:buFont typeface="Courier New" panose="02070309020205020404" pitchFamily="49" charset="0"/>
              <a:buChar char="o"/>
            </a:pPr>
            <a:r>
              <a:rPr lang="en-US" dirty="0"/>
              <a:t>To put the City Plan Review on hold awaiting more direction on the Resource Management Reforms.</a:t>
            </a:r>
          </a:p>
          <a:p>
            <a:pPr lvl="1">
              <a:buFont typeface="Courier New" panose="02070309020205020404" pitchFamily="49" charset="0"/>
              <a:buChar char="o"/>
            </a:pPr>
            <a:r>
              <a:rPr lang="en-US" dirty="0"/>
              <a:t>To progress with the priority plan changes and projects</a:t>
            </a:r>
          </a:p>
          <a:p>
            <a:pPr marL="0" indent="0">
              <a:buNone/>
            </a:pPr>
            <a:endParaRPr lang="en-US" dirty="0"/>
          </a:p>
        </p:txBody>
      </p:sp>
      <p:sp>
        <p:nvSpPr>
          <p:cNvPr id="3" name="Title 2">
            <a:extLst>
              <a:ext uri="{FF2B5EF4-FFF2-40B4-BE49-F238E27FC236}">
                <a16:creationId xmlns:a16="http://schemas.microsoft.com/office/drawing/2014/main" id="{C1438E40-1152-462B-BB82-E96BF23B2D02}"/>
              </a:ext>
            </a:extLst>
          </p:cNvPr>
          <p:cNvSpPr>
            <a:spLocks noGrp="1"/>
          </p:cNvSpPr>
          <p:nvPr>
            <p:ph type="title"/>
          </p:nvPr>
        </p:nvSpPr>
        <p:spPr/>
        <p:txBody>
          <a:bodyPr/>
          <a:lstStyle/>
          <a:p>
            <a:r>
              <a:rPr lang="en-US" dirty="0"/>
              <a:t>City Plan Review</a:t>
            </a:r>
            <a:endParaRPr lang="en-NZ" dirty="0"/>
          </a:p>
        </p:txBody>
      </p:sp>
    </p:spTree>
    <p:extLst>
      <p:ext uri="{BB962C8B-B14F-4D97-AF65-F5344CB8AC3E}">
        <p14:creationId xmlns:p14="http://schemas.microsoft.com/office/powerpoint/2010/main" val="271226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013E9-9036-40BA-9FFC-FE700EC2F2F3}"/>
              </a:ext>
            </a:extLst>
          </p:cNvPr>
          <p:cNvSpPr>
            <a:spLocks noGrp="1"/>
          </p:cNvSpPr>
          <p:nvPr>
            <p:ph idx="1"/>
          </p:nvPr>
        </p:nvSpPr>
        <p:spPr>
          <a:xfrm>
            <a:off x="628650" y="1104172"/>
            <a:ext cx="7886700" cy="4421351"/>
          </a:xfrm>
        </p:spPr>
        <p:txBody>
          <a:bodyPr/>
          <a:lstStyle/>
          <a:p>
            <a:pPr lvl="1"/>
            <a:r>
              <a:rPr lang="en-US" dirty="0"/>
              <a:t>Developing an approach to a broad suite of Mount industrial issues</a:t>
            </a:r>
          </a:p>
          <a:p>
            <a:pPr lvl="1"/>
            <a:r>
              <a:rPr lang="en-US" dirty="0"/>
              <a:t>Will focus on coordination of existing and new projects </a:t>
            </a:r>
          </a:p>
          <a:p>
            <a:pPr lvl="1"/>
            <a:r>
              <a:rPr lang="en-US" dirty="0"/>
              <a:t>Develop a long-term vision and plan, with action plan for delivery</a:t>
            </a:r>
          </a:p>
          <a:p>
            <a:pPr lvl="1"/>
            <a:endParaRPr lang="en-US" dirty="0"/>
          </a:p>
          <a:p>
            <a:pPr lvl="1"/>
            <a:r>
              <a:rPr lang="en-US" dirty="0"/>
              <a:t>Future Industrial Land Use Study </a:t>
            </a:r>
          </a:p>
          <a:p>
            <a:pPr lvl="2"/>
            <a:r>
              <a:rPr lang="en-US" dirty="0"/>
              <a:t>Led by SmartGrowth </a:t>
            </a:r>
          </a:p>
          <a:p>
            <a:pPr lvl="2"/>
            <a:r>
              <a:rPr lang="en-US" dirty="0"/>
              <a:t>To be delivered as part of the Future Development Strategy</a:t>
            </a:r>
          </a:p>
          <a:p>
            <a:pPr lvl="2"/>
            <a:r>
              <a:rPr lang="en-US" dirty="0"/>
              <a:t>Will link to the </a:t>
            </a:r>
            <a:r>
              <a:rPr lang="en-US"/>
              <a:t>work above</a:t>
            </a:r>
            <a:endParaRPr lang="en-NZ" dirty="0"/>
          </a:p>
        </p:txBody>
      </p:sp>
      <p:sp>
        <p:nvSpPr>
          <p:cNvPr id="3" name="Title 2">
            <a:extLst>
              <a:ext uri="{FF2B5EF4-FFF2-40B4-BE49-F238E27FC236}">
                <a16:creationId xmlns:a16="http://schemas.microsoft.com/office/drawing/2014/main" id="{8AF5712C-48F1-4A20-A638-C22A2A392879}"/>
              </a:ext>
            </a:extLst>
          </p:cNvPr>
          <p:cNvSpPr>
            <a:spLocks noGrp="1"/>
          </p:cNvSpPr>
          <p:nvPr>
            <p:ph type="title"/>
          </p:nvPr>
        </p:nvSpPr>
        <p:spPr>
          <a:xfrm>
            <a:off x="628650" y="21176"/>
            <a:ext cx="7886700" cy="1325563"/>
          </a:xfrm>
        </p:spPr>
        <p:txBody>
          <a:bodyPr/>
          <a:lstStyle/>
          <a:p>
            <a:r>
              <a:rPr lang="en-US" dirty="0"/>
              <a:t>Project for Mount Industrial Area</a:t>
            </a:r>
            <a:endParaRPr lang="en-NZ" dirty="0"/>
          </a:p>
        </p:txBody>
      </p:sp>
    </p:spTree>
    <p:extLst>
      <p:ext uri="{BB962C8B-B14F-4D97-AF65-F5344CB8AC3E}">
        <p14:creationId xmlns:p14="http://schemas.microsoft.com/office/powerpoint/2010/main" val="215450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1B9EB-3F67-40D7-8508-95F33C494227}"/>
              </a:ext>
            </a:extLst>
          </p:cNvPr>
          <p:cNvSpPr>
            <a:spLocks noGrp="1"/>
          </p:cNvSpPr>
          <p:nvPr>
            <p:ph idx="1"/>
          </p:nvPr>
        </p:nvSpPr>
        <p:spPr/>
        <p:txBody>
          <a:bodyPr/>
          <a:lstStyle/>
          <a:p>
            <a:r>
              <a:rPr lang="en-US" sz="2400" dirty="0"/>
              <a:t>Chapter 18 of the City Plan provides rules and policies around the use of Industrial Zoned land (including the Port of Tauranga).</a:t>
            </a:r>
          </a:p>
          <a:p>
            <a:r>
              <a:rPr lang="en-NZ" sz="2400" i="1" dirty="0"/>
              <a:t>Industrial Activities </a:t>
            </a:r>
            <a:r>
              <a:rPr lang="en-NZ" sz="2400" dirty="0"/>
              <a:t>(defined in the City Plan) are permitted (no resource consent needed) if they meet permitted standards.</a:t>
            </a:r>
          </a:p>
          <a:p>
            <a:r>
              <a:rPr lang="en-NZ" sz="2400" dirty="0"/>
              <a:t>Other relevant City Plan rules include;</a:t>
            </a:r>
          </a:p>
          <a:p>
            <a:pPr lvl="1">
              <a:buFont typeface="Wingdings" panose="05000000000000000000" pitchFamily="2" charset="2"/>
              <a:buChar char="§"/>
            </a:pPr>
            <a:r>
              <a:rPr lang="en-US" sz="2400" dirty="0"/>
              <a:t>Chapter 4 (Transportation, Earthworks, Signs </a:t>
            </a:r>
            <a:r>
              <a:rPr lang="en-US" sz="2400" dirty="0" err="1"/>
              <a:t>etc</a:t>
            </a:r>
            <a:r>
              <a:rPr lang="en-US" sz="2400" dirty="0"/>
              <a:t>);</a:t>
            </a:r>
          </a:p>
          <a:p>
            <a:pPr lvl="1">
              <a:buFont typeface="Wingdings" panose="05000000000000000000" pitchFamily="2" charset="2"/>
              <a:buChar char="§"/>
            </a:pPr>
            <a:r>
              <a:rPr lang="en-US" sz="2400" dirty="0"/>
              <a:t>Chapter 7 - Heritage;</a:t>
            </a:r>
          </a:p>
          <a:p>
            <a:pPr lvl="1">
              <a:buFont typeface="Wingdings" panose="05000000000000000000" pitchFamily="2" charset="2"/>
              <a:buChar char="§"/>
            </a:pPr>
            <a:r>
              <a:rPr lang="en-US" sz="2400" dirty="0"/>
              <a:t>Chapter 8 - Natural Hazards;</a:t>
            </a:r>
          </a:p>
          <a:p>
            <a:pPr lvl="1">
              <a:buFont typeface="Wingdings" panose="05000000000000000000" pitchFamily="2" charset="2"/>
              <a:buChar char="§"/>
            </a:pPr>
            <a:r>
              <a:rPr lang="en-US" sz="2400" dirty="0"/>
              <a:t>Chapter 9 - Hazardous Substances and Contaminated Land;</a:t>
            </a:r>
            <a:endParaRPr lang="en-NZ" sz="2400" dirty="0"/>
          </a:p>
          <a:p>
            <a:endParaRPr lang="en-NZ" dirty="0"/>
          </a:p>
          <a:p>
            <a:pPr marL="0" indent="0">
              <a:buNone/>
            </a:pPr>
            <a:endParaRPr lang="en-NZ" dirty="0"/>
          </a:p>
        </p:txBody>
      </p:sp>
      <p:sp>
        <p:nvSpPr>
          <p:cNvPr id="3" name="Title 2">
            <a:extLst>
              <a:ext uri="{FF2B5EF4-FFF2-40B4-BE49-F238E27FC236}">
                <a16:creationId xmlns:a16="http://schemas.microsoft.com/office/drawing/2014/main" id="{71AFE01E-E0A6-42F8-B09B-E1CDB3FD6519}"/>
              </a:ext>
            </a:extLst>
          </p:cNvPr>
          <p:cNvSpPr>
            <a:spLocks noGrp="1"/>
          </p:cNvSpPr>
          <p:nvPr>
            <p:ph type="title"/>
          </p:nvPr>
        </p:nvSpPr>
        <p:spPr/>
        <p:txBody>
          <a:bodyPr/>
          <a:lstStyle/>
          <a:p>
            <a:r>
              <a:rPr lang="en-US" dirty="0"/>
              <a:t>Resource Consents &amp; Permitted Activities </a:t>
            </a:r>
            <a:endParaRPr lang="en-NZ" dirty="0"/>
          </a:p>
        </p:txBody>
      </p:sp>
    </p:spTree>
    <p:extLst>
      <p:ext uri="{BB962C8B-B14F-4D97-AF65-F5344CB8AC3E}">
        <p14:creationId xmlns:p14="http://schemas.microsoft.com/office/powerpoint/2010/main" val="223551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F47E5-D2EC-4220-9045-5D9AEB011460}"/>
              </a:ext>
            </a:extLst>
          </p:cNvPr>
          <p:cNvSpPr>
            <a:spLocks noGrp="1"/>
          </p:cNvSpPr>
          <p:nvPr>
            <p:ph idx="1"/>
          </p:nvPr>
        </p:nvSpPr>
        <p:spPr/>
        <p:txBody>
          <a:bodyPr/>
          <a:lstStyle/>
          <a:p>
            <a:r>
              <a:rPr lang="en-US" dirty="0"/>
              <a:t>Many activities in the Industrial Zone can meet permitted standards and don’t need resource consent to operate.</a:t>
            </a:r>
          </a:p>
          <a:p>
            <a:r>
              <a:rPr lang="en-US" dirty="0"/>
              <a:t>Where permitted standards are not meet resource consent is required. </a:t>
            </a:r>
          </a:p>
          <a:p>
            <a:r>
              <a:rPr lang="en-US" b="1" dirty="0"/>
              <a:t>For example</a:t>
            </a:r>
            <a:r>
              <a:rPr lang="en-US" dirty="0"/>
              <a:t>, TOSL’s proposed bulk storage facility had multiple non-compliances including building height, setback, screening, hazardous substance storage and earthworks in a floodplain.</a:t>
            </a:r>
          </a:p>
          <a:p>
            <a:endParaRPr lang="en-NZ" dirty="0"/>
          </a:p>
        </p:txBody>
      </p:sp>
      <p:sp>
        <p:nvSpPr>
          <p:cNvPr id="3" name="Title 2">
            <a:extLst>
              <a:ext uri="{FF2B5EF4-FFF2-40B4-BE49-F238E27FC236}">
                <a16:creationId xmlns:a16="http://schemas.microsoft.com/office/drawing/2014/main" id="{D33B0210-521D-4B20-B47A-DC168FED7D37}"/>
              </a:ext>
            </a:extLst>
          </p:cNvPr>
          <p:cNvSpPr>
            <a:spLocks noGrp="1"/>
          </p:cNvSpPr>
          <p:nvPr>
            <p:ph type="title"/>
          </p:nvPr>
        </p:nvSpPr>
        <p:spPr/>
        <p:txBody>
          <a:bodyPr/>
          <a:lstStyle/>
          <a:p>
            <a:r>
              <a:rPr lang="en-US" dirty="0"/>
              <a:t>Resource Consents &amp; Permitted Activities continued;</a:t>
            </a:r>
            <a:endParaRPr lang="en-NZ" dirty="0"/>
          </a:p>
        </p:txBody>
      </p:sp>
    </p:spTree>
    <p:extLst>
      <p:ext uri="{BB962C8B-B14F-4D97-AF65-F5344CB8AC3E}">
        <p14:creationId xmlns:p14="http://schemas.microsoft.com/office/powerpoint/2010/main" val="245142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3776E-C3D3-4CD5-8948-A8AB3CF05105}"/>
              </a:ext>
            </a:extLst>
          </p:cNvPr>
          <p:cNvSpPr>
            <a:spLocks noGrp="1"/>
          </p:cNvSpPr>
          <p:nvPr>
            <p:ph idx="1"/>
          </p:nvPr>
        </p:nvSpPr>
        <p:spPr/>
        <p:txBody>
          <a:bodyPr/>
          <a:lstStyle/>
          <a:p>
            <a:r>
              <a:rPr lang="en-US" sz="2000" dirty="0"/>
              <a:t>Council’s Planner must first decide whether an application for resource consent requires notification.</a:t>
            </a:r>
          </a:p>
          <a:p>
            <a:r>
              <a:rPr lang="en-NZ" sz="2000" dirty="0"/>
              <a:t>The City Plan provides the scope of things which can be considered.</a:t>
            </a:r>
          </a:p>
          <a:p>
            <a:r>
              <a:rPr lang="en-NZ" sz="2000" b="1" dirty="0"/>
              <a:t>For example</a:t>
            </a:r>
            <a:r>
              <a:rPr lang="en-NZ" sz="2000" dirty="0"/>
              <a:t>; a noncompliance with flooding rules is limited to consideration of flooding effects, while a noncompliance with height can consider </a:t>
            </a:r>
            <a:r>
              <a:rPr lang="en-NZ" sz="2000"/>
              <a:t>any associated effect</a:t>
            </a:r>
            <a:r>
              <a:rPr lang="en-NZ" sz="2000" dirty="0"/>
              <a:t>. </a:t>
            </a:r>
          </a:p>
          <a:p>
            <a:r>
              <a:rPr lang="en-NZ" sz="2000" dirty="0"/>
              <a:t>For a person to be deemed affected there must be an ability through the City Plan to consider that matter and a direct link of the effect with the proposal. </a:t>
            </a:r>
          </a:p>
          <a:p>
            <a:r>
              <a:rPr lang="en-NZ" sz="2000" b="1" dirty="0"/>
              <a:t>For example</a:t>
            </a:r>
            <a:r>
              <a:rPr lang="en-NZ" sz="2000" dirty="0"/>
              <a:t>; with TSOL’s proposal Council’s Planner determined that there were effects on </a:t>
            </a:r>
            <a:r>
              <a:rPr lang="en-NZ" sz="2000" dirty="0" err="1"/>
              <a:t>Whareroa</a:t>
            </a:r>
            <a:r>
              <a:rPr lang="en-NZ" sz="2000" dirty="0"/>
              <a:t> Marae associated with the height, setback screening non-compliances, but not in association with flooding matters.</a:t>
            </a:r>
          </a:p>
        </p:txBody>
      </p:sp>
      <p:sp>
        <p:nvSpPr>
          <p:cNvPr id="3" name="Title 2">
            <a:extLst>
              <a:ext uri="{FF2B5EF4-FFF2-40B4-BE49-F238E27FC236}">
                <a16:creationId xmlns:a16="http://schemas.microsoft.com/office/drawing/2014/main" id="{0833213B-46FF-4EE3-9426-02BDF0D3B51A}"/>
              </a:ext>
            </a:extLst>
          </p:cNvPr>
          <p:cNvSpPr>
            <a:spLocks noGrp="1"/>
          </p:cNvSpPr>
          <p:nvPr>
            <p:ph type="title"/>
          </p:nvPr>
        </p:nvSpPr>
        <p:spPr/>
        <p:txBody>
          <a:bodyPr/>
          <a:lstStyle/>
          <a:p>
            <a:r>
              <a:rPr lang="en-US" dirty="0"/>
              <a:t>Notification Process</a:t>
            </a:r>
            <a:endParaRPr lang="en-NZ" dirty="0"/>
          </a:p>
        </p:txBody>
      </p:sp>
    </p:spTree>
    <p:extLst>
      <p:ext uri="{BB962C8B-B14F-4D97-AF65-F5344CB8AC3E}">
        <p14:creationId xmlns:p14="http://schemas.microsoft.com/office/powerpoint/2010/main" val="333091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3A4885-9003-497A-B344-9A6F1EC40056}"/>
              </a:ext>
            </a:extLst>
          </p:cNvPr>
          <p:cNvSpPr>
            <a:spLocks noGrp="1"/>
          </p:cNvSpPr>
          <p:nvPr>
            <p:ph idx="1"/>
          </p:nvPr>
        </p:nvSpPr>
        <p:spPr/>
        <p:txBody>
          <a:bodyPr/>
          <a:lstStyle/>
          <a:p>
            <a:r>
              <a:rPr lang="en-US" sz="1800" dirty="0"/>
              <a:t>A Council Planner must weigh up all the relevant matters to a particular proposal, including effects, City Plan provisions, National Policy documents, Iwi &amp; </a:t>
            </a:r>
            <a:r>
              <a:rPr lang="en-US" sz="1800" dirty="0" err="1"/>
              <a:t>Hapu</a:t>
            </a:r>
            <a:r>
              <a:rPr lang="en-US" sz="1800" dirty="0"/>
              <a:t> management plans etc. </a:t>
            </a:r>
          </a:p>
          <a:p>
            <a:r>
              <a:rPr lang="en-US" sz="1800" dirty="0"/>
              <a:t>If a hearing is held the Applicant, Submitters and Council Planner will all make recommendations to an Independent Hearing's Commissioner.</a:t>
            </a:r>
          </a:p>
          <a:p>
            <a:r>
              <a:rPr lang="en-US" sz="1800" dirty="0"/>
              <a:t>In the case of TOSL </a:t>
            </a:r>
            <a:r>
              <a:rPr lang="en-US" sz="1800" dirty="0" err="1"/>
              <a:t>Whareroa</a:t>
            </a:r>
            <a:r>
              <a:rPr lang="en-US" sz="1800" dirty="0"/>
              <a:t> Marae made a compelling submission to the Commissioner in relation to cultural effects.  Council’s Planner recommended to the Commissioner that the application be declined. </a:t>
            </a:r>
          </a:p>
          <a:p>
            <a:r>
              <a:rPr lang="en-US" sz="1800" dirty="0"/>
              <a:t>A nearby site was recently developed by </a:t>
            </a:r>
            <a:r>
              <a:rPr lang="en-US" sz="1800" dirty="0" err="1"/>
              <a:t>Lawter</a:t>
            </a:r>
            <a:r>
              <a:rPr lang="en-US" sz="1800" dirty="0"/>
              <a:t> NZ Limited.  Resource consent was required however those activities were limited to flooding and contaminated land.  While TCC was aware that Mana Whenua had an interest there was no ability to formally consider those concerns through the resource consent process. </a:t>
            </a:r>
            <a:endParaRPr lang="en-US" sz="2000" dirty="0"/>
          </a:p>
          <a:p>
            <a:endParaRPr lang="en-NZ" dirty="0"/>
          </a:p>
        </p:txBody>
      </p:sp>
      <p:sp>
        <p:nvSpPr>
          <p:cNvPr id="3" name="Title 2">
            <a:extLst>
              <a:ext uri="{FF2B5EF4-FFF2-40B4-BE49-F238E27FC236}">
                <a16:creationId xmlns:a16="http://schemas.microsoft.com/office/drawing/2014/main" id="{4729C683-121D-4200-BAF6-76FAF4402801}"/>
              </a:ext>
            </a:extLst>
          </p:cNvPr>
          <p:cNvSpPr>
            <a:spLocks noGrp="1"/>
          </p:cNvSpPr>
          <p:nvPr>
            <p:ph type="title"/>
          </p:nvPr>
        </p:nvSpPr>
        <p:spPr/>
        <p:txBody>
          <a:bodyPr/>
          <a:lstStyle/>
          <a:p>
            <a:r>
              <a:rPr lang="en-US" dirty="0"/>
              <a:t>Decisions on Resource Consent Applications </a:t>
            </a:r>
            <a:endParaRPr lang="en-NZ" dirty="0"/>
          </a:p>
        </p:txBody>
      </p:sp>
    </p:spTree>
    <p:extLst>
      <p:ext uri="{BB962C8B-B14F-4D97-AF65-F5344CB8AC3E}">
        <p14:creationId xmlns:p14="http://schemas.microsoft.com/office/powerpoint/2010/main" val="120684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A53F2-A739-4DC2-9C40-C92D79BE915B}"/>
              </a:ext>
            </a:extLst>
          </p:cNvPr>
          <p:cNvSpPr>
            <a:spLocks noGrp="1"/>
          </p:cNvSpPr>
          <p:nvPr>
            <p:ph idx="1"/>
          </p:nvPr>
        </p:nvSpPr>
        <p:spPr/>
        <p:txBody>
          <a:bodyPr/>
          <a:lstStyle/>
          <a:p>
            <a:r>
              <a:rPr lang="en-US" sz="2400" dirty="0"/>
              <a:t>If a site is operating as a permitted activity, they are required to meet all relevant permitted standards on an ongoing basis.</a:t>
            </a:r>
          </a:p>
          <a:p>
            <a:r>
              <a:rPr lang="en-US" sz="2400" dirty="0"/>
              <a:t>If a site operates under a resource consent, they are required to meet any conditions of consent.</a:t>
            </a:r>
          </a:p>
          <a:p>
            <a:r>
              <a:rPr lang="en-US" sz="2400" dirty="0"/>
              <a:t>Council Monitoring staff will actively monitor these activities but can not be everywhere all the time.  If you see something that does not look right let us know </a:t>
            </a:r>
            <a:r>
              <a:rPr lang="en-NZ" sz="2400" dirty="0">
                <a:effectLst/>
                <a:latin typeface="Arial" panose="020B0604020202020204" pitchFamily="34" charset="0"/>
                <a:ea typeface="Calibri" panose="020F0502020204030204" pitchFamily="34" charset="0"/>
                <a:cs typeface="Times New Roman" panose="02020603050405020304" pitchFamily="18" charset="0"/>
                <a:hlinkClick r:id="rId2"/>
              </a:rPr>
              <a:t>EMAC@tauranga.govt.nz</a:t>
            </a:r>
            <a:endParaRPr lang="en-NZ"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NZ" dirty="0"/>
          </a:p>
        </p:txBody>
      </p:sp>
      <p:sp>
        <p:nvSpPr>
          <p:cNvPr id="3" name="Title 2">
            <a:extLst>
              <a:ext uri="{FF2B5EF4-FFF2-40B4-BE49-F238E27FC236}">
                <a16:creationId xmlns:a16="http://schemas.microsoft.com/office/drawing/2014/main" id="{B779E22E-CD7B-4843-84F7-B2B0CBA754B3}"/>
              </a:ext>
            </a:extLst>
          </p:cNvPr>
          <p:cNvSpPr>
            <a:spLocks noGrp="1"/>
          </p:cNvSpPr>
          <p:nvPr>
            <p:ph type="title"/>
          </p:nvPr>
        </p:nvSpPr>
        <p:spPr/>
        <p:txBody>
          <a:bodyPr/>
          <a:lstStyle/>
          <a:p>
            <a:r>
              <a:rPr lang="en-US" dirty="0"/>
              <a:t>Post Consent &amp; Monitoring</a:t>
            </a:r>
            <a:endParaRPr lang="en-NZ" dirty="0"/>
          </a:p>
        </p:txBody>
      </p:sp>
    </p:spTree>
    <p:extLst>
      <p:ext uri="{BB962C8B-B14F-4D97-AF65-F5344CB8AC3E}">
        <p14:creationId xmlns:p14="http://schemas.microsoft.com/office/powerpoint/2010/main" val="2664171727"/>
      </p:ext>
    </p:extLst>
  </p:cSld>
  <p:clrMapOvr>
    <a:masterClrMapping/>
  </p:clrMapOvr>
</p:sld>
</file>

<file path=ppt/theme/theme1.xml><?xml version="1.0" encoding="utf-8"?>
<a:theme xmlns:a="http://schemas.openxmlformats.org/drawingml/2006/main" name="TCC Theme">
  <a:themeElements>
    <a:clrScheme name="TCC Colour">
      <a:dk1>
        <a:srgbClr val="000000"/>
      </a:dk1>
      <a:lt1>
        <a:srgbClr val="FFFFFF"/>
      </a:lt1>
      <a:dk2>
        <a:srgbClr val="0082CA"/>
      </a:dk2>
      <a:lt2>
        <a:srgbClr val="80BC00"/>
      </a:lt2>
      <a:accent1>
        <a:srgbClr val="61A60E"/>
      </a:accent1>
      <a:accent2>
        <a:srgbClr val="F7BE00"/>
      </a:accent2>
      <a:accent3>
        <a:srgbClr val="69488E"/>
      </a:accent3>
      <a:accent4>
        <a:srgbClr val="E53E51"/>
      </a:accent4>
      <a:accent5>
        <a:srgbClr val="F88D2B"/>
      </a:accent5>
      <a:accent6>
        <a:srgbClr val="00ACD8"/>
      </a:accent6>
      <a:hlink>
        <a:srgbClr val="7F7F7F"/>
      </a:hlink>
      <a:folHlink>
        <a:srgbClr val="0082CA"/>
      </a:folHlink>
    </a:clrScheme>
    <a:fontScheme name="TCC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C PowerPoint Corporate template - 2018" id="{9F369FE6-540F-44CB-843E-941D33A31358}" vid="{55663BA6-05E4-4FCC-94B4-4DAD09B52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BFB6F7442CDB4D47AAEFFE50118F3370" version="1.0.0">
  <systemFields>
    <field name="Objective-Id">
      <value order="0">A4100339</value>
    </field>
    <field name="Objective-Title">
      <value order="0">2022-05-17 TCC Update from Policy and Environmental Planning for Mount Maunganui Air Quality Working Party</value>
    </field>
    <field name="Objective-Description">
      <value order="0"/>
    </field>
    <field name="Objective-CreationStamp">
      <value order="0">2022-05-17T00:49:03Z</value>
    </field>
    <field name="Objective-IsApproved">
      <value order="0">false</value>
    </field>
    <field name="Objective-IsPublished">
      <value order="0">true</value>
    </field>
    <field name="Objective-DatePublished">
      <value order="0">2022-05-17T00:53:15Z</value>
    </field>
    <field name="Objective-ModificationStamp">
      <value order="0">2022-05-19T03:34:23Z</value>
    </field>
    <field name="Objective-Owner">
      <value order="0">Reece Irving</value>
    </field>
    <field name="Objective-Path">
      <value order="0">EasyInfo Global Folder:'Virtual Filing Cabinet':Natural Resource Management:Integrated Catchments Programme Management:Mount Industrial Programme *:Mount Industrial Programme:Mount Maunganui Air Quality:Stakeholder Group Meetings:Mount Maunganui Air Quality Working Party:2022-05-17 ZOOM Working Party Meeting:2022-05-17 Mount Maunganui Air Quality Working Party Meeting Presentations</value>
    </field>
    <field name="Objective-Parent">
      <value order="0">2022-05-17 Mount Maunganui Air Quality Working Party Meeting Presentations</value>
    </field>
    <field name="Objective-State">
      <value order="0">Published</value>
    </field>
    <field name="Objective-VersionId">
      <value order="0">vA6211838</value>
    </field>
    <field name="Objective-Version">
      <value order="0">1.0</value>
    </field>
    <field name="Objective-VersionNumber">
      <value order="0">2</value>
    </field>
    <field name="Objective-VersionComment">
      <value order="0">Version 2</value>
    </field>
    <field name="Objective-FileNumber">
      <value order="0">4.22597</value>
    </field>
    <field name="Objective-Classification">
      <value order="0">Public Access</value>
    </field>
    <field name="Objective-Caveats">
      <value order="0"/>
    </field>
  </systemFields>
  <catalogues>
    <catalogue name="Graph, Chart, Drawing, Diagram, Map Type Catalogue" type="type" ori="id:cA11">
      <field name="Objective-Reference">
        <value order="0"/>
      </field>
      <field name="Objective-Reference Source">
        <value order="0"/>
      </field>
      <field name="Objective-On Behalf Of">
        <value order="0"/>
      </field>
      <field name="Objective-Accela Key">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E1033FFEF2A344D5AAFC45AA6EE3561E" version="1.0.0">
  <systemFields>
    <field name="Objective-Id">
      <value order="0">A13459914</value>
    </field>
    <field name="Objective-Title">
      <value order="0">Presentation - Update from Policy and Environmental Planning for Mount Maunganui Air Quality Working Party - 17 May 2022</value>
    </field>
    <field name="Objective-Description">
      <value order="0"/>
    </field>
    <field name="Objective-CreationStamp">
      <value order="0">2022-05-10T03:11:16Z</value>
    </field>
    <field name="Objective-IsApproved">
      <value order="0">false</value>
    </field>
    <field name="Objective-IsPublished">
      <value order="0">false</value>
    </field>
    <field name="Objective-DatePublished">
      <value order="0"/>
    </field>
    <field name="Objective-ModificationStamp">
      <value order="0">2022-05-16T21:08:17Z</value>
    </field>
    <field name="Objective-Owner">
      <value order="0">Janine Speedy</value>
    </field>
    <field name="Objective-Path">
      <value order="0">TCC Global Folder:1. Activity:Tauranga's Future:City and Infrastructure Planning:City Planning:City Plan Review:Communications and Engagement:6. All Presentations</value>
    </field>
    <field name="Objective-Parent">
      <value order="0">6. All Presentations</value>
    </field>
    <field name="Objective-State">
      <value order="0">Being Drafted</value>
    </field>
    <field name="Objective-VersionId">
      <value order="0">vA15547480</value>
    </field>
    <field name="Objective-Version">
      <value order="0">0.6</value>
    </field>
    <field name="Objective-VersionNumber">
      <value order="0">6</value>
    </field>
    <field name="Objective-VersionComment">
      <value order="0"/>
    </field>
    <field name="Objective-FileNumber">
      <value order="0">qA561887</value>
    </field>
    <field name="Objective-Classification">
      <value order="0">Staff</value>
    </field>
    <field name="Objective-Caveats">
      <value order="0"/>
    </field>
  </systemFields>
  <catalogues>
    <catalogue name="Business Document Type Catalogue" type="type" ori="id:cA25">
      <field name="Objective-Business Type">
        <value order="0"/>
      </field>
      <field name="Objective-Date on Document">
        <value order="0"/>
      </field>
      <field name="Objective-Date Received">
        <value order="0"/>
      </field>
      <field name="Objective-Ozone Contact">
        <value order="0"/>
      </field>
      <field name="Objective-Internal Reference">
        <value order="0"/>
      </field>
      <field name="Objective-Hardcopy Location">
        <value order="0"/>
      </field>
      <field name="Objective-User Disposed">
        <value order="0"/>
      </field>
      <field name="Objective-AssetID">
        <value order="0"/>
      </field>
      <field name="Objective-OzoneID">
        <value order="0"/>
      </field>
      <field name="Objective-EsriAttachmentId">
        <value order="0"/>
      </field>
      <field name="Objective-EsriId">
        <value order="0"/>
      </field>
      <field name="Objective-WorkOrderID">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E1033FFEF2A344D5AAFC45AA6EE3561E"/>
  </ds:schemaRefs>
</ds:datastoreItem>
</file>

<file path=docProps/app.xml><?xml version="1.0" encoding="utf-8"?>
<Properties xmlns="http://schemas.openxmlformats.org/officeDocument/2006/extended-properties" xmlns:vt="http://schemas.openxmlformats.org/officeDocument/2006/docPropsVTypes">
  <Template>TCC PowerPoint Corporate template - 2018 (A9142432)</Template>
  <TotalTime>1573</TotalTime>
  <Words>681</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vt:lpstr>
      <vt:lpstr>Calibri</vt:lpstr>
      <vt:lpstr>Courier New</vt:lpstr>
      <vt:lpstr>Roboto</vt:lpstr>
      <vt:lpstr>Wingdings</vt:lpstr>
      <vt:lpstr>TCC Theme</vt:lpstr>
      <vt:lpstr>Mount Maunganui Air Quality Working Party</vt:lpstr>
      <vt:lpstr>Territorial Authority responsibilities</vt:lpstr>
      <vt:lpstr>City Plan Review</vt:lpstr>
      <vt:lpstr>Project for Mount Industrial Area</vt:lpstr>
      <vt:lpstr>Resource Consents &amp; Permitted Activities </vt:lpstr>
      <vt:lpstr>Resource Consents &amp; Permitted Activities continued;</vt:lpstr>
      <vt:lpstr>Notification Process</vt:lpstr>
      <vt:lpstr>Decisions on Resource Consent Applications </vt:lpstr>
      <vt:lpstr>Post Consent &amp; 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Maunganui Air Quality Working Party</dc:title>
  <dc:creator>Janine Speedy</dc:creator>
  <cp:lastModifiedBy>Reece Irving</cp:lastModifiedBy>
  <cp:revision>18</cp:revision>
  <dcterms:created xsi:type="dcterms:W3CDTF">2022-05-10T02:44:46Z</dcterms:created>
  <dcterms:modified xsi:type="dcterms:W3CDTF">2022-05-17T00:49:04Z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A4100339</vt:lpwstr>
  </property>
  <property fmtid="{D5CDD505-2E9C-101B-9397-08002B2CF9AE}" pid="4" name="Objective-Title">
    <vt:lpwstr>2022-05-17 TCC Update from Policy and Environmental Planning for Mount Maunganui Air Quality Working Party</vt:lpwstr>
  </property>
  <property fmtid="{D5CDD505-2E9C-101B-9397-08002B2CF9AE}" pid="5" name="Objective-Description">
    <vt:lpwstr/>
  </property>
  <property fmtid="{D5CDD505-2E9C-101B-9397-08002B2CF9AE}" pid="6" name="Objective-CreationStamp">
    <vt:filetime>2022-05-17T00:49:03Z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2022-05-17T00:53:15Z</vt:filetime>
  </property>
  <property fmtid="{D5CDD505-2E9C-101B-9397-08002B2CF9AE}" pid="10" name="Objective-ModificationStamp">
    <vt:filetime>2022-05-19T03:34:23Z</vt:filetime>
  </property>
  <property fmtid="{D5CDD505-2E9C-101B-9397-08002B2CF9AE}" pid="11" name="Objective-Owner">
    <vt:lpwstr>Reece Irving</vt:lpwstr>
  </property>
  <property fmtid="{D5CDD505-2E9C-101B-9397-08002B2CF9AE}" pid="12" name="Objective-Path">
    <vt:lpwstr>EasyInfo Global Folder:'Virtual Filing Cabinet':Natural Resource Management:Integrated Catchments Programme Management:Mount Industrial Programme *:Mount Industrial Programme:Mount Maunganui Air Quality:Stakeholder Group Meetings:Mount Maunganui Air Quality Working Party:2022-05-17 ZOOM Working Party Meeting:2022-05-17 Mount Maunganui Air Quality Working Party Meeting Presentations</vt:lpwstr>
  </property>
  <property fmtid="{D5CDD505-2E9C-101B-9397-08002B2CF9AE}" pid="13" name="Objective-Parent">
    <vt:lpwstr>2022-05-17 Mount Maunganui Air Quality Working Party Meeting Presentations</vt:lpwstr>
  </property>
  <property fmtid="{D5CDD505-2E9C-101B-9397-08002B2CF9AE}" pid="14" name="Objective-State">
    <vt:lpwstr>Published</vt:lpwstr>
  </property>
  <property fmtid="{D5CDD505-2E9C-101B-9397-08002B2CF9AE}" pid="15" name="Objective-VersionId">
    <vt:lpwstr>vA6211838</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4.22597</vt:lpwstr>
  </property>
  <property fmtid="{D5CDD505-2E9C-101B-9397-08002B2CF9AE}" pid="20" name="Objective-Classification">
    <vt:lpwstr>Public Access</vt:lpwstr>
  </property>
  <property fmtid="{D5CDD505-2E9C-101B-9397-08002B2CF9AE}" pid="21" name="Objective-Caveats">
    <vt:lpwstr/>
  </property>
  <property fmtid="{D5CDD505-2E9C-101B-9397-08002B2CF9AE}" pid="22" name="Objective-Business Type">
    <vt:lpwstr/>
  </property>
  <property fmtid="{D5CDD505-2E9C-101B-9397-08002B2CF9AE}" pid="23" name="Objective-Date on Document">
    <vt:lpwstr/>
  </property>
  <property fmtid="{D5CDD505-2E9C-101B-9397-08002B2CF9AE}" pid="24" name="Objective-Date Received">
    <vt:lpwstr/>
  </property>
  <property fmtid="{D5CDD505-2E9C-101B-9397-08002B2CF9AE}" pid="25" name="Objective-Ozone Contact">
    <vt:lpwstr/>
  </property>
  <property fmtid="{D5CDD505-2E9C-101B-9397-08002B2CF9AE}" pid="26" name="Objective-Internal Reference">
    <vt:lpwstr/>
  </property>
  <property fmtid="{D5CDD505-2E9C-101B-9397-08002B2CF9AE}" pid="27" name="Objective-Hardcopy Location">
    <vt:lpwstr/>
  </property>
  <property fmtid="{D5CDD505-2E9C-101B-9397-08002B2CF9AE}" pid="28" name="Objective-User Disposed">
    <vt:lpwstr/>
  </property>
  <property fmtid="{D5CDD505-2E9C-101B-9397-08002B2CF9AE}" pid="29" name="Objective-AssetID">
    <vt:lpwstr/>
  </property>
  <property fmtid="{D5CDD505-2E9C-101B-9397-08002B2CF9AE}" pid="30" name="Objective-OzoneID">
    <vt:lpwstr/>
  </property>
  <property fmtid="{D5CDD505-2E9C-101B-9397-08002B2CF9AE}" pid="31" name="Objective-EsriAttachmentId">
    <vt:lpwstr/>
  </property>
  <property fmtid="{D5CDD505-2E9C-101B-9397-08002B2CF9AE}" pid="32" name="Objective-EsriId">
    <vt:lpwstr/>
  </property>
  <property fmtid="{D5CDD505-2E9C-101B-9397-08002B2CF9AE}" pid="33" name="Objective-WorkOrderID">
    <vt:lpwstr/>
  </property>
  <property fmtid="{D5CDD505-2E9C-101B-9397-08002B2CF9AE}" pid="34" name="Objective-Connect Creator">
    <vt:lpwstr/>
  </property>
  <property fmtid="{D5CDD505-2E9C-101B-9397-08002B2CF9AE}" pid="35" name="Objective-Comment">
    <vt:lpwstr/>
  </property>
  <property fmtid="{D5CDD505-2E9C-101B-9397-08002B2CF9AE}" pid="36" name="Objective-Reference">
    <vt:lpwstr/>
  </property>
  <property fmtid="{D5CDD505-2E9C-101B-9397-08002B2CF9AE}" pid="37" name="Objective-Reference Source">
    <vt:lpwstr/>
  </property>
  <property fmtid="{D5CDD505-2E9C-101B-9397-08002B2CF9AE}" pid="38" name="Objective-On Behalf Of">
    <vt:lpwstr/>
  </property>
  <property fmtid="{D5CDD505-2E9C-101B-9397-08002B2CF9AE}" pid="39" name="Objective-Accela Key">
    <vt:lpwstr/>
  </property>
</Properties>
</file>