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5" r:id="rId3"/>
    <p:sldId id="340" r:id="rId4"/>
    <p:sldId id="343" r:id="rId5"/>
    <p:sldId id="339" r:id="rId6"/>
    <p:sldId id="341" r:id="rId7"/>
    <p:sldId id="342" r:id="rId8"/>
    <p:sldId id="335" r:id="rId9"/>
    <p:sldId id="337" r:id="rId10"/>
    <p:sldId id="3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viewProps" Target="viewProps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presProps" Target="presProps.xml" Id="rId12" /><Relationship Type="http://schemas.openxmlformats.org/officeDocument/2006/relationships/slideMaster" Target="slideMasters/slideMaster1.xml" Id="rId2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tableStyles" Target="tableStyles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theme" Target="theme/theme1.xml" Id="rId14" /><Relationship Type="http://schemas.openxmlformats.org/officeDocument/2006/relationships/customXml" Target="/customXML/item2.xml" Id="Rc83d895847004f24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13"/>
            <a:ext cx="7991476" cy="1944687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89263"/>
            <a:ext cx="7991476" cy="954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7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1412875"/>
            <a:ext cx="9725025" cy="5308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88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1709738"/>
            <a:ext cx="95472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4" y="4589463"/>
            <a:ext cx="95472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33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1495425"/>
            <a:ext cx="4680000" cy="522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1495425"/>
            <a:ext cx="4680000" cy="5226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99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06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9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457200"/>
            <a:ext cx="3514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7850" y="987425"/>
            <a:ext cx="5697538" cy="573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4" y="2057399"/>
            <a:ext cx="3514725" cy="4664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9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1428750"/>
            <a:ext cx="9725025" cy="529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225" y="365126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chemeClr val="accent5">
              <a:lumMod val="50000"/>
            </a:schemeClr>
          </a:solidFill>
          <a:latin typeface="Gotham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989013"/>
            <a:ext cx="9535065" cy="1944687"/>
          </a:xfrm>
        </p:spPr>
        <p:txBody>
          <a:bodyPr>
            <a:normAutofit fontScale="90000"/>
          </a:bodyPr>
          <a:lstStyle/>
          <a:p>
            <a:r>
              <a:rPr lang="en-NZ" sz="4400" dirty="0"/>
              <a:t>Mount Air Quality Working Group </a:t>
            </a:r>
            <a:br>
              <a:rPr lang="en-NZ" sz="4400" dirty="0"/>
            </a:br>
            <a:r>
              <a:rPr lang="en-NZ" sz="3600" dirty="0"/>
              <a:t>Consents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17 May 2022</a:t>
            </a:r>
          </a:p>
        </p:txBody>
      </p:sp>
    </p:spTree>
    <p:extLst>
      <p:ext uri="{BB962C8B-B14F-4D97-AF65-F5344CB8AC3E}">
        <p14:creationId xmlns:p14="http://schemas.microsoft.com/office/powerpoint/2010/main" val="303575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3903F4-9180-4E97-8649-FC6B5ABD9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0" dirty="0"/>
              <a:t>Overview : Air Discharge consents – existing  and applications in progress</a:t>
            </a:r>
          </a:p>
          <a:p>
            <a:r>
              <a:rPr lang="en-NZ" b="0" dirty="0"/>
              <a:t>S124 Rights of continuance</a:t>
            </a:r>
          </a:p>
          <a:p>
            <a:r>
              <a:rPr lang="en-NZ" b="0" dirty="0"/>
              <a:t>Consent applications - Information requirements</a:t>
            </a: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3F1226-A676-4E89-951A-8EA8461A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Consent related topics</a:t>
            </a:r>
          </a:p>
        </p:txBody>
      </p:sp>
    </p:spTree>
    <p:extLst>
      <p:ext uri="{BB962C8B-B14F-4D97-AF65-F5344CB8AC3E}">
        <p14:creationId xmlns:p14="http://schemas.microsoft.com/office/powerpoint/2010/main" val="1863854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B70ADC-0CA6-429E-8473-1E995B82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400" b="0" dirty="0"/>
              <a:t>Under the RMA consents are required under sections 9 (land), 12, (CMA), 13 (beds of rivers and lakes), 14 (water) and 15 (discharges).</a:t>
            </a:r>
          </a:p>
          <a:p>
            <a:r>
              <a:rPr lang="en-NZ" sz="2400" b="0" dirty="0"/>
              <a:t>Environmental effects.</a:t>
            </a:r>
          </a:p>
          <a:p>
            <a:r>
              <a:rPr lang="en-NZ" sz="2400" b="0" dirty="0"/>
              <a:t>Rules are contained in the Regional Natural Resources Plan (RNRP) and Regional Coastal Environment Plan (RCEP).</a:t>
            </a:r>
          </a:p>
          <a:p>
            <a:r>
              <a:rPr lang="en-NZ" sz="2400" b="0" dirty="0"/>
              <a:t>There are no existing use rights for activities governed by the Regional Council, however, some previously consented activities received the maximum term (35years) when the RMA came into effect.</a:t>
            </a:r>
          </a:p>
          <a:p>
            <a:r>
              <a:rPr lang="en-NZ" sz="2400" b="0" dirty="0"/>
              <a:t>Except for reclamations, consents granted under the RNRP and the RCEP have a finite term/ expiry date, unlike land use consents from the City Council which have no expiry.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338EB5-2EAB-4095-A7F2-64E7447C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Regional Council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46025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FF73B3-1BA0-4718-8C81-A3A0CEDCE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943" y="2325189"/>
            <a:ext cx="6067695" cy="416768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28E0F-043E-448D-BA20-AE9214A0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238250"/>
            <a:ext cx="9725025" cy="5534025"/>
          </a:xfrm>
        </p:spPr>
        <p:txBody>
          <a:bodyPr>
            <a:normAutofit lnSpcReduction="10000"/>
          </a:bodyPr>
          <a:lstStyle/>
          <a:p>
            <a:r>
              <a:rPr lang="en-NZ" sz="2400" b="0" dirty="0"/>
              <a:t>31 existing air discharge consents in the Mount Airshed (12 spray painters) </a:t>
            </a:r>
          </a:p>
          <a:p>
            <a:r>
              <a:rPr lang="en-NZ" sz="2400" b="0" dirty="0"/>
              <a:t>Currently processing 9 applications:</a:t>
            </a: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en-NZ" sz="2400" b="0" dirty="0"/>
              <a:t>4 ‘renewals’</a:t>
            </a:r>
          </a:p>
          <a:p>
            <a:pPr marL="914400" lvl="2" indent="0">
              <a:buSzPct val="75000"/>
              <a:buNone/>
            </a:pPr>
            <a:r>
              <a:rPr lang="en-NZ" sz="1800" b="0" dirty="0">
                <a:solidFill>
                  <a:schemeClr val="accent6">
                    <a:lumMod val="50000"/>
                  </a:schemeClr>
                </a:solidFill>
              </a:rPr>
              <a:t>Waste Management</a:t>
            </a:r>
          </a:p>
          <a:p>
            <a:pPr marL="914400" lvl="2" indent="0">
              <a:buSzPct val="75000"/>
              <a:buNone/>
            </a:pPr>
            <a:r>
              <a:rPr lang="en-NZ" sz="1800" b="0" dirty="0" err="1">
                <a:solidFill>
                  <a:schemeClr val="accent6">
                    <a:lumMod val="50000"/>
                  </a:schemeClr>
                </a:solidFill>
              </a:rPr>
              <a:t>Lawter</a:t>
            </a:r>
            <a:endParaRPr lang="en-NZ" sz="1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SzPct val="75000"/>
              <a:buNone/>
            </a:pPr>
            <a:r>
              <a:rPr lang="en-NZ" sz="1800" b="0" dirty="0">
                <a:solidFill>
                  <a:schemeClr val="accent6">
                    <a:lumMod val="50000"/>
                  </a:schemeClr>
                </a:solidFill>
              </a:rPr>
              <a:t>Allied Asphalt</a:t>
            </a:r>
          </a:p>
          <a:p>
            <a:pPr marL="914400" lvl="2" indent="0">
              <a:buSzPct val="75000"/>
              <a:buNone/>
            </a:pPr>
            <a:r>
              <a:rPr lang="en-NZ" sz="1800" b="0" dirty="0">
                <a:solidFill>
                  <a:schemeClr val="accent6">
                    <a:lumMod val="50000"/>
                  </a:schemeClr>
                </a:solidFill>
              </a:rPr>
              <a:t>Higgins</a:t>
            </a:r>
          </a:p>
          <a:p>
            <a:pPr lvl="1">
              <a:buSzPct val="75000"/>
              <a:buFont typeface="Wingdings" panose="05000000000000000000" pitchFamily="2" charset="2"/>
              <a:buChar char="§"/>
            </a:pPr>
            <a:r>
              <a:rPr lang="en-NZ" sz="2400" b="0" dirty="0"/>
              <a:t>5 ‘</a:t>
            </a:r>
            <a:r>
              <a:rPr lang="en-NZ" sz="2400" b="0" i="1" dirty="0"/>
              <a:t>new</a:t>
            </a:r>
            <a:r>
              <a:rPr lang="en-NZ" sz="2400" b="0" dirty="0"/>
              <a:t>’ application</a:t>
            </a:r>
            <a:r>
              <a:rPr lang="en-NZ" sz="2400" b="0" dirty="0">
                <a:solidFill>
                  <a:schemeClr val="bg1"/>
                </a:solidFill>
              </a:rPr>
              <a:t>s</a:t>
            </a:r>
            <a:r>
              <a:rPr lang="en-NZ" sz="2400" b="0" dirty="0"/>
              <a:t> </a:t>
            </a:r>
          </a:p>
          <a:p>
            <a:pPr marL="914400" lvl="2" indent="0">
              <a:buSzPct val="75000"/>
              <a:buNone/>
            </a:pPr>
            <a:r>
              <a:rPr lang="en-NZ" sz="1800" b="0" dirty="0">
                <a:solidFill>
                  <a:schemeClr val="accent6">
                    <a:lumMod val="50000"/>
                  </a:schemeClr>
                </a:solidFill>
              </a:rPr>
              <a:t>HR Cement</a:t>
            </a:r>
          </a:p>
          <a:p>
            <a:pPr marL="914400" lvl="2" indent="0">
              <a:buSzPct val="75000"/>
              <a:buNone/>
            </a:pPr>
            <a:r>
              <a:rPr lang="en-NZ" sz="1800" b="0" dirty="0">
                <a:solidFill>
                  <a:schemeClr val="accent6">
                    <a:lumMod val="50000"/>
                  </a:schemeClr>
                </a:solidFill>
              </a:rPr>
              <a:t>TPT Forests Ltd</a:t>
            </a:r>
          </a:p>
          <a:p>
            <a:pPr marL="914400" lvl="2" indent="0">
              <a:buSzPct val="75000"/>
              <a:buNone/>
            </a:pPr>
            <a:r>
              <a:rPr lang="en-NZ" sz="1800" b="0" dirty="0" err="1">
                <a:solidFill>
                  <a:schemeClr val="accent6">
                    <a:lumMod val="50000"/>
                  </a:schemeClr>
                </a:solidFill>
              </a:rPr>
              <a:t>Matariki</a:t>
            </a:r>
            <a:r>
              <a:rPr lang="en-NZ" sz="1800" b="0" dirty="0">
                <a:solidFill>
                  <a:schemeClr val="accent6">
                    <a:lumMod val="50000"/>
                  </a:schemeClr>
                </a:solidFill>
              </a:rPr>
              <a:t> Forests</a:t>
            </a:r>
          </a:p>
          <a:p>
            <a:pPr marL="914400" lvl="2" indent="0">
              <a:buSzPct val="75000"/>
              <a:buNone/>
            </a:pPr>
            <a:r>
              <a:rPr lang="en-NZ" sz="1800" b="0" dirty="0">
                <a:solidFill>
                  <a:schemeClr val="accent6">
                    <a:lumMod val="50000"/>
                  </a:schemeClr>
                </a:solidFill>
              </a:rPr>
              <a:t>Timberlands Ltd</a:t>
            </a:r>
          </a:p>
          <a:p>
            <a:pPr marL="914400" lvl="2" indent="0">
              <a:buSzPct val="75000"/>
              <a:buNone/>
            </a:pPr>
            <a:r>
              <a:rPr lang="en-NZ" sz="1800" b="0" dirty="0" err="1">
                <a:solidFill>
                  <a:schemeClr val="accent2">
                    <a:lumMod val="50000"/>
                  </a:schemeClr>
                </a:solidFill>
              </a:rPr>
              <a:t>Ziwi</a:t>
            </a:r>
            <a:r>
              <a:rPr lang="en-NZ" sz="1800" b="0" dirty="0">
                <a:solidFill>
                  <a:schemeClr val="accent2">
                    <a:lumMod val="50000"/>
                  </a:schemeClr>
                </a:solidFill>
              </a:rPr>
              <a:t> Petfood - granted</a:t>
            </a:r>
          </a:p>
          <a:p>
            <a:pPr marL="914400" lvl="2" indent="0">
              <a:buSzPct val="75000"/>
              <a:buNone/>
            </a:pPr>
            <a:r>
              <a:rPr lang="en-NZ" sz="1800" b="0" dirty="0">
                <a:solidFill>
                  <a:schemeClr val="accent2">
                    <a:lumMod val="50000"/>
                  </a:schemeClr>
                </a:solidFill>
              </a:rPr>
              <a:t>on 14 April</a:t>
            </a:r>
          </a:p>
          <a:p>
            <a:r>
              <a:rPr lang="en-NZ" sz="2400" b="0" dirty="0"/>
              <a:t>1 existing consent Re</a:t>
            </a:r>
            <a:r>
              <a:rPr lang="en-NZ" sz="2400" b="0" dirty="0">
                <a:solidFill>
                  <a:schemeClr val="bg1"/>
                </a:solidFill>
              </a:rPr>
              <a:t>viewed</a:t>
            </a:r>
            <a:r>
              <a:rPr lang="en-NZ" sz="2400" b="0" dirty="0"/>
              <a:t> </a:t>
            </a:r>
            <a:r>
              <a:rPr lang="en-NZ" sz="2400" b="0" dirty="0">
                <a:solidFill>
                  <a:schemeClr val="bg1"/>
                </a:solidFill>
              </a:rPr>
              <a:t>under s128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5678F-1532-405A-8E88-889FE484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Overview: Air discharge consents</a:t>
            </a:r>
          </a:p>
        </p:txBody>
      </p:sp>
    </p:spTree>
    <p:extLst>
      <p:ext uri="{BB962C8B-B14F-4D97-AF65-F5344CB8AC3E}">
        <p14:creationId xmlns:p14="http://schemas.microsoft.com/office/powerpoint/2010/main" val="333348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6FE3B1-21A7-4618-AA38-109C476BA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Increased level of complexity – [</a:t>
            </a:r>
            <a:r>
              <a:rPr lang="en-NZ" sz="24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growth, NES, monitoring, airshed</a:t>
            </a: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</a:p>
          <a:p>
            <a:pPr marL="0" indent="0">
              <a:buNone/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‘Renewals’ –s124 rights of continuance</a:t>
            </a:r>
          </a:p>
          <a:p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RM16-0434 - Waste Management - Particulates, odour, gas 	 - SO</a:t>
            </a:r>
            <a:r>
              <a:rPr lang="en-NZ" sz="1800" b="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Modelling, cultural </a:t>
            </a:r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ffects</a:t>
            </a:r>
          </a:p>
          <a:p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RM19-0753 - Lawter – Particulates, odour, gas 		Technical review, cultural effects	</a:t>
            </a:r>
            <a:endParaRPr lang="en-NZ" sz="1800" b="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RM20-0301 – Allied Asphalt  - </a:t>
            </a:r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Particulates, odour, gas</a:t>
            </a:r>
          </a:p>
          <a:p>
            <a:pPr marL="0" indent="0">
              <a:buNone/>
            </a:pPr>
            <a:r>
              <a:rPr lang="en-NZ" sz="1800" b="0" i="1" dirty="0">
                <a:latin typeface="Calibri" panose="020F0502020204030204" pitchFamily="34" charset="0"/>
                <a:ea typeface="Calibri" panose="020F0502020204030204" pitchFamily="34" charset="0"/>
              </a:rPr>
              <a:t>     Propose a new plant				</a:t>
            </a:r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 Cumulative effects and cultural effects</a:t>
            </a:r>
            <a:endParaRPr lang="en-NZ" sz="1800" b="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RM20-0190 – Higgins -  </a:t>
            </a:r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Particulates, odour, gas		</a:t>
            </a:r>
          </a:p>
          <a:p>
            <a:pPr marL="0" indent="0">
              <a:buNone/>
            </a:pPr>
            <a:endParaRPr lang="en-N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NZ" sz="2400" dirty="0">
                <a:latin typeface="Calibri" panose="020F0502020204030204" pitchFamily="34" charset="0"/>
                <a:ea typeface="Calibri" panose="020F0502020204030204" pitchFamily="34" charset="0"/>
              </a:rPr>
              <a:t>‘</a:t>
            </a:r>
            <a:r>
              <a:rPr lang="en-NZ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</a:t>
            </a:r>
            <a:r>
              <a:rPr lang="en-NZ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 applications : Pre- PC13, these were operating as permitted activities</a:t>
            </a:r>
          </a:p>
          <a:p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RM19-0733 – TPT Forests Ltd – Particulates		Further information requested</a:t>
            </a:r>
          </a:p>
          <a:p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RM19-0731 – </a:t>
            </a:r>
            <a:r>
              <a:rPr lang="en-NZ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Matariki</a:t>
            </a:r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Forest - Particulates 	</a:t>
            </a:r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	On hold pending the outcome of the PC13</a:t>
            </a:r>
            <a:endParaRPr lang="en-NZ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RM19-0732 – Timberlands Ltd – Particulates		</a:t>
            </a:r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appeal to the Environment Court</a:t>
            </a:r>
          </a:p>
          <a:p>
            <a:pPr marL="0" indent="0">
              <a:lnSpc>
                <a:spcPct val="100000"/>
              </a:lnSpc>
              <a:buNone/>
            </a:pPr>
            <a:endParaRPr lang="en-NZ" sz="10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NZ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RM20-0416 – HR Cement – Particulates 		</a:t>
            </a:r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Cultural effects</a:t>
            </a:r>
            <a:endParaRPr lang="en-NZ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NZ" sz="1800" b="0" i="1" dirty="0">
                <a:latin typeface="Calibri" panose="020F0502020204030204" pitchFamily="34" charset="0"/>
                <a:ea typeface="Calibri" panose="020F0502020204030204" pitchFamily="34" charset="0"/>
              </a:rPr>
              <a:t>     Includes Upgrade &amp; New Mill</a:t>
            </a:r>
            <a:r>
              <a:rPr lang="en-NZ" sz="1800" b="0" dirty="0">
                <a:latin typeface="Calibri" panose="020F0502020204030204" pitchFamily="34" charset="0"/>
                <a:ea typeface="Calibri" panose="020F0502020204030204" pitchFamily="34" charset="0"/>
              </a:rPr>
              <a:t>			</a:t>
            </a:r>
            <a:endParaRPr lang="en-NZ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1043AC-081C-4020-8F59-A3F5AB6B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Applications in progress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03ECAD0-FFA8-49A6-AF6C-5FCEF309107D}"/>
              </a:ext>
            </a:extLst>
          </p:cNvPr>
          <p:cNvSpPr/>
          <p:nvPr/>
        </p:nvSpPr>
        <p:spPr>
          <a:xfrm>
            <a:off x="6836229" y="3004458"/>
            <a:ext cx="313508" cy="801188"/>
          </a:xfrm>
          <a:prstGeom prst="righ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AAC9498-BFA0-4148-AB92-586C3D66B464}"/>
              </a:ext>
            </a:extLst>
          </p:cNvPr>
          <p:cNvSpPr/>
          <p:nvPr/>
        </p:nvSpPr>
        <p:spPr>
          <a:xfrm>
            <a:off x="6096000" y="4493893"/>
            <a:ext cx="418011" cy="1053467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429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4B4CA3-1570-45AB-950F-A00DF0512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800" b="0" dirty="0"/>
              <a:t>Reg 17(NES): </a:t>
            </a:r>
          </a:p>
          <a:p>
            <a:pPr marL="0" indent="0">
              <a:buNone/>
            </a:pPr>
            <a:r>
              <a:rPr lang="en-NZ" sz="2800" b="0" dirty="0"/>
              <a:t>New activities that generate particulate matter cannot establish in the airshed, unless their discharge is:</a:t>
            </a:r>
          </a:p>
          <a:p>
            <a:r>
              <a:rPr lang="en-NZ" sz="2800" b="0" dirty="0"/>
              <a:t>&lt; 2.5</a:t>
            </a:r>
            <a:r>
              <a:rPr lang="en-NZ" sz="2800" b="0" i="1" dirty="0"/>
              <a:t>u</a:t>
            </a:r>
            <a:r>
              <a:rPr lang="en-NZ" sz="2800" b="0" dirty="0"/>
              <a:t>g/m</a:t>
            </a:r>
            <a:r>
              <a:rPr lang="en-NZ" sz="2800" b="0" baseline="30000" dirty="0"/>
              <a:t>3</a:t>
            </a:r>
            <a:r>
              <a:rPr lang="en-NZ" sz="2800" b="0" dirty="0"/>
              <a:t> ; or </a:t>
            </a:r>
          </a:p>
          <a:p>
            <a:r>
              <a:rPr lang="en-NZ" sz="2800" b="0" dirty="0"/>
              <a:t>is offset by removing another existing emission</a:t>
            </a:r>
          </a:p>
          <a:p>
            <a:endParaRPr lang="en-NZ" sz="2800" b="0" dirty="0"/>
          </a:p>
          <a:p>
            <a:pPr marL="0" indent="0">
              <a:buNone/>
            </a:pPr>
            <a:r>
              <a:rPr lang="en-NZ" sz="2800" b="0" dirty="0"/>
              <a:t>Existing activities (renewals):</a:t>
            </a:r>
          </a:p>
          <a:p>
            <a:r>
              <a:rPr lang="en-NZ" sz="2800" b="0" dirty="0"/>
              <a:t>no increase in emissions, unless the increase is offset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1B4A61-E20B-4302-9140-32BB864F7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New discharges – PM</a:t>
            </a:r>
            <a:r>
              <a:rPr lang="en-NZ" baseline="-25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4454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NZ" sz="2600" dirty="0"/>
              <a:t>Exercise of resource consent while applying for a new consent</a:t>
            </a:r>
          </a:p>
          <a:p>
            <a:r>
              <a:rPr lang="en-NZ" sz="2600" b="0" dirty="0"/>
              <a:t>Applies if: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NZ" sz="2600" b="0" dirty="0"/>
              <a:t>Application is for a new consent for the same activity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NZ" sz="2600" b="0" dirty="0"/>
              <a:t>Application is made 6 months prior to expiry</a:t>
            </a:r>
          </a:p>
          <a:p>
            <a:pPr lvl="1">
              <a:buSzPct val="40000"/>
              <a:buFont typeface="Wingdings" panose="05000000000000000000" pitchFamily="2" charset="2"/>
              <a:buChar char="q"/>
            </a:pPr>
            <a:r>
              <a:rPr lang="en-NZ" sz="2600" b="0" dirty="0"/>
              <a:t>Application is made 3 months prior to expiry – at the Consent Authority’s discretion </a:t>
            </a:r>
          </a:p>
          <a:p>
            <a:pPr>
              <a:buSzPct val="100000"/>
            </a:pPr>
            <a:r>
              <a:rPr lang="en-NZ" sz="2600" b="0" dirty="0"/>
              <a:t>The consent holder may continue to operate under the existing consent until the new consent is either granted or declined and all appeals are determined.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S124 RMA</a:t>
            </a:r>
          </a:p>
        </p:txBody>
      </p:sp>
    </p:spTree>
    <p:extLst>
      <p:ext uri="{BB962C8B-B14F-4D97-AF65-F5344CB8AC3E}">
        <p14:creationId xmlns:p14="http://schemas.microsoft.com/office/powerpoint/2010/main" val="171947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b="0" dirty="0"/>
              <a:t>Non-notified applications: 20 working days</a:t>
            </a:r>
          </a:p>
          <a:p>
            <a:r>
              <a:rPr lang="en-NZ" sz="2400" b="0" dirty="0"/>
              <a:t>Limited notified applications: 100 working days</a:t>
            </a:r>
          </a:p>
          <a:p>
            <a:r>
              <a:rPr lang="en-NZ" sz="2400" b="0" dirty="0"/>
              <a:t>Publicly notified applications: 130 working days</a:t>
            </a:r>
          </a:p>
          <a:p>
            <a:pPr marL="0" indent="0">
              <a:buNone/>
            </a:pPr>
            <a:endParaRPr lang="en-NZ" sz="2400" b="0" dirty="0"/>
          </a:p>
          <a:p>
            <a:pPr marL="0" indent="0">
              <a:buNone/>
            </a:pPr>
            <a:r>
              <a:rPr lang="en-NZ" sz="2400" u="sng" dirty="0"/>
              <a:t>Excludes:</a:t>
            </a:r>
            <a:r>
              <a:rPr lang="en-NZ" sz="2400" b="0" dirty="0"/>
              <a:t> Time required to provide further information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S124 Timeframes</a:t>
            </a:r>
          </a:p>
        </p:txBody>
      </p:sp>
    </p:spTree>
    <p:extLst>
      <p:ext uri="{BB962C8B-B14F-4D97-AF65-F5344CB8AC3E}">
        <p14:creationId xmlns:p14="http://schemas.microsoft.com/office/powerpoint/2010/main" val="376354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sz="2800" b="0" dirty="0"/>
              <a:t>Environmental effects - Technical Review</a:t>
            </a:r>
          </a:p>
          <a:p>
            <a:pPr lvl="1">
              <a:buSzPct val="50000"/>
              <a:buFont typeface="Wingdings" panose="05000000000000000000" pitchFamily="2" charset="2"/>
              <a:buChar char="§"/>
            </a:pPr>
            <a:r>
              <a:rPr lang="en-NZ" sz="2800" b="0" dirty="0"/>
              <a:t>Stack emission monitoring</a:t>
            </a:r>
          </a:p>
          <a:p>
            <a:pPr lvl="1">
              <a:buSzPct val="50000"/>
              <a:buFont typeface="Wingdings" panose="05000000000000000000" pitchFamily="2" charset="2"/>
              <a:buChar char="§"/>
            </a:pPr>
            <a:r>
              <a:rPr lang="en-NZ" sz="2800" b="0" dirty="0"/>
              <a:t>Fugitive emission monitoring (site perimeter) </a:t>
            </a:r>
          </a:p>
          <a:p>
            <a:pPr lvl="1">
              <a:buSzPct val="50000"/>
              <a:buFont typeface="Wingdings" panose="05000000000000000000" pitchFamily="2" charset="2"/>
              <a:buChar char="§"/>
            </a:pPr>
            <a:r>
              <a:rPr lang="en-NZ" sz="2800" b="0" dirty="0"/>
              <a:t>Modelling of the emissions generated on site</a:t>
            </a:r>
          </a:p>
          <a:p>
            <a:pPr lvl="1">
              <a:buSzPct val="50000"/>
              <a:buFont typeface="Wingdings" panose="05000000000000000000" pitchFamily="2" charset="2"/>
              <a:buChar char="§"/>
            </a:pPr>
            <a:r>
              <a:rPr lang="en-NZ" sz="2800" b="0" dirty="0"/>
              <a:t>Cumulative effects assessment</a:t>
            </a:r>
          </a:p>
          <a:p>
            <a:r>
              <a:rPr lang="en-NZ" sz="2800" b="0" dirty="0"/>
              <a:t>Management Plans</a:t>
            </a:r>
          </a:p>
          <a:p>
            <a:r>
              <a:rPr lang="en-NZ" sz="2800" b="0" dirty="0"/>
              <a:t>Cultural effects assessment</a:t>
            </a:r>
          </a:p>
          <a:p>
            <a:pPr marL="0" indent="0">
              <a:buNone/>
            </a:pPr>
            <a:endParaRPr lang="en-NZ" sz="2800" b="0" dirty="0"/>
          </a:p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</a:rPr>
              <a:t>Time consuming work – start early</a:t>
            </a:r>
          </a:p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</a:rPr>
              <a:t>Best practice (including technology) will be sought [</a:t>
            </a:r>
            <a:r>
              <a:rPr lang="en-NZ" sz="2400" b="0" dirty="0">
                <a:solidFill>
                  <a:schemeClr val="accent6">
                    <a:lumMod val="50000"/>
                  </a:schemeClr>
                </a:solidFill>
              </a:rPr>
              <a:t>PC13: AIR P3</a:t>
            </a: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</a:rPr>
              <a:t>]</a:t>
            </a:r>
          </a:p>
          <a:p>
            <a:pPr>
              <a:buSzPct val="75000"/>
              <a:buFont typeface="Wingdings" panose="05000000000000000000" pitchFamily="2" charset="2"/>
              <a:buChar char="§"/>
            </a:pPr>
            <a:r>
              <a:rPr lang="en-NZ" sz="2800" b="0" dirty="0">
                <a:solidFill>
                  <a:schemeClr val="accent6">
                    <a:lumMod val="50000"/>
                  </a:schemeClr>
                </a:solidFill>
              </a:rPr>
              <a:t>Cumulative effects - Similar industries in close proximity may benefit from working together</a:t>
            </a:r>
          </a:p>
          <a:p>
            <a:pPr>
              <a:buSzPct val="75000"/>
              <a:buFont typeface="Wingdings" panose="05000000000000000000" pitchFamily="2" charset="2"/>
              <a:buChar char="§"/>
            </a:pPr>
            <a:endParaRPr lang="en-NZ" sz="2800" b="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NZ" sz="2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Consent Applications</a:t>
            </a:r>
          </a:p>
        </p:txBody>
      </p:sp>
    </p:spTree>
    <p:extLst>
      <p:ext uri="{BB962C8B-B14F-4D97-AF65-F5344CB8AC3E}">
        <p14:creationId xmlns:p14="http://schemas.microsoft.com/office/powerpoint/2010/main" val="329090726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OPRC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A4099417</value>
    </field>
    <field name="Objective-Title">
      <value order="0">2022-05-17 BOPRC Consents presentation Mount Air Quality working Group</value>
    </field>
    <field name="Objective-Description">
      <value order="0"/>
    </field>
    <field name="Objective-CreationStamp">
      <value order="0">2022-05-15T23:01:33Z</value>
    </field>
    <field name="Objective-IsApproved">
      <value order="0">false</value>
    </field>
    <field name="Objective-IsPublished">
      <value order="0">true</value>
    </field>
    <field name="Objective-DatePublished">
      <value order="0">2022-05-16T23:53:00Z</value>
    </field>
    <field name="Objective-ModificationStamp">
      <value order="0">2022-05-19T02:32:08Z</value>
    </field>
    <field name="Objective-Owner">
      <value order="0">Reece Irving</value>
    </field>
    <field name="Objective-Path">
      <value order="0">EasyInfo Global Folder:'Virtual Filing Cabinet':Natural Resource Management:Mount Industrial Programme * (Environmental/Air/Mount Industrial Programme):Mount Industrial Programme:Mount Air Quality *:Stakeholder Group Meetings:Mount Maunganui Air Quality Working Party*:2022-05-17 ZOOM Working Party Meeting:2022-05-17 Mount Maunganui Air Quality Working Party Meeting Presentations</value>
    </field>
    <field name="Objective-Parent">
      <value order="0">2022-05-17 Mount Maunganui Air Quality Working Party Meeting Presentations</value>
    </field>
    <field name="Objective-State">
      <value order="0">Published</value>
    </field>
    <field name="Objective-VersionId">
      <value order="0">vA6210873</value>
    </field>
    <field name="Objective-Version">
      <value order="0">2.0</value>
    </field>
    <field name="Objective-VersionNumber">
      <value order="0">4</value>
    </field>
    <field name="Objective-VersionComment">
      <value order="0"/>
    </field>
    <field name="Objective-FileNumber">
      <value order="0">4.22597</value>
    </field>
    <field name="Objective-Classification">
      <value order="0">Public Access</value>
    </field>
    <field name="Objective-Caveats">
      <value order="0"/>
    </field>
  </systemFields>
  <catalogues>
    <catalogue name="Graph, Chart, Drawing, Diagram, Map Type Catalogue" type="type" ori="id:cA11">
      <field name="Objective-Reference">
        <value order="0"/>
      </field>
      <field name="Objective-Reference Sourc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BOPRC Powerpoint Template</Template>
  <TotalTime>5842</TotalTime>
  <Words>614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Gotham Office</vt:lpstr>
      <vt:lpstr>Wingdings</vt:lpstr>
      <vt:lpstr>Blue BOPRC Powerpoint Template</vt:lpstr>
      <vt:lpstr>Mount Air Quality Working Group  Consents</vt:lpstr>
      <vt:lpstr>Consent related topics</vt:lpstr>
      <vt:lpstr>Regional Council responsibilities</vt:lpstr>
      <vt:lpstr>Overview: Air discharge consents</vt:lpstr>
      <vt:lpstr>Applications in progress</vt:lpstr>
      <vt:lpstr>New discharges – PM10</vt:lpstr>
      <vt:lpstr>S124 RMA</vt:lpstr>
      <vt:lpstr>S124 Timeframes</vt:lpstr>
      <vt:lpstr>Consent Applications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 Advisors Meeting – Consents</dc:title>
  <dc:creator>Ella Tennant</dc:creator>
  <cp:lastModifiedBy>Marlene Bosch</cp:lastModifiedBy>
  <cp:revision>233</cp:revision>
  <dcterms:created xsi:type="dcterms:W3CDTF">2019-08-12T03:40:12Z</dcterms:created>
  <dcterms:modified xsi:type="dcterms:W3CDTF">2022-05-16T04:28:10Z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A4099417</vt:lpwstr>
  </property>
  <property fmtid="{D5CDD505-2E9C-101B-9397-08002B2CF9AE}" pid="4" name="Objective-Title">
    <vt:lpwstr>2022-05-17 BOPRC Consents presentation Mount Air Quality working Group</vt:lpwstr>
  </property>
  <property fmtid="{D5CDD505-2E9C-101B-9397-08002B2CF9AE}" pid="5" name="Objective-Description">
    <vt:lpwstr/>
  </property>
  <property fmtid="{D5CDD505-2E9C-101B-9397-08002B2CF9AE}" pid="6" name="Objective-CreationStamp">
    <vt:filetime>2022-05-15T23:01:33Z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2022-05-16T23:53:00Z</vt:filetime>
  </property>
  <property fmtid="{D5CDD505-2E9C-101B-9397-08002B2CF9AE}" pid="10" name="Objective-ModificationStamp">
    <vt:filetime>2022-05-19T02:32:08Z</vt:filetime>
  </property>
  <property fmtid="{D5CDD505-2E9C-101B-9397-08002B2CF9AE}" pid="11" name="Objective-Owner">
    <vt:lpwstr>Reece Irving</vt:lpwstr>
  </property>
  <property fmtid="{D5CDD505-2E9C-101B-9397-08002B2CF9AE}" pid="12" name="Objective-Path">
    <vt:lpwstr>EasyInfo Global Folder:'Virtual Filing Cabinet':Natural Resource Management:Mount Industrial Programme * (Environmental/Air/Mount Industrial Programme):Mount Industrial Programme:Mount Air Quality *:Stakeholder Group Meetings:Mount Maunganui Air Quality Working Party*:2022-05-17 ZOOM Working Party Meeting:2022-05-17 Mount Maunganui Air Quality Working Party Meeting Presentations</vt:lpwstr>
  </property>
  <property fmtid="{D5CDD505-2E9C-101B-9397-08002B2CF9AE}" pid="13" name="Objective-Parent">
    <vt:lpwstr>2022-05-17 Mount Maunganui Air Quality Working Party Meeting 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vA6210873</vt:lpwstr>
  </property>
  <property fmtid="{D5CDD505-2E9C-101B-9397-08002B2CF9AE}" pid="16" name="Objective-Version">
    <vt:lpwstr>2.0</vt:lpwstr>
  </property>
  <property fmtid="{D5CDD505-2E9C-101B-9397-08002B2CF9AE}" pid="17" name="Objective-VersionNumber">
    <vt:r8>4</vt:r8>
  </property>
  <property fmtid="{D5CDD505-2E9C-101B-9397-08002B2CF9AE}" pid="18" name="Objective-VersionComment">
    <vt:lpwstr/>
  </property>
  <property fmtid="{D5CDD505-2E9C-101B-9397-08002B2CF9AE}" pid="19" name="Objective-FileNumber">
    <vt:lpwstr>4.22597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Correspondence Type">
    <vt:lpwstr>Other</vt:lpwstr>
  </property>
  <property fmtid="{D5CDD505-2E9C-101B-9397-08002B2CF9AE}" pid="23" name="Objective-To.">
    <vt:lpwstr/>
  </property>
  <property fmtid="{D5CDD505-2E9C-101B-9397-08002B2CF9AE}" pid="24" name="Objective-From.">
    <vt:lpwstr/>
  </property>
  <property fmtid="{D5CDD505-2E9C-101B-9397-08002B2CF9AE}" pid="25" name="Objective-Copy To">
    <vt:lpwstr/>
  </property>
  <property fmtid="{D5CDD505-2E9C-101B-9397-08002B2CF9AE}" pid="26" name="Objective-On Behalf Of">
    <vt:lpwstr/>
  </property>
  <property fmtid="{D5CDD505-2E9C-101B-9397-08002B2CF9AE}" pid="27" name="Objective-Accela Key">
    <vt:lpwstr/>
  </property>
  <property fmtid="{D5CDD505-2E9C-101B-9397-08002B2CF9AE}" pid="28" name="Objective-Comment">
    <vt:lpwstr/>
  </property>
  <property fmtid="{D5CDD505-2E9C-101B-9397-08002B2CF9AE}" pid="29" name="Objective-Operative Date">
    <vt:lpwstr/>
  </property>
  <property fmtid="{D5CDD505-2E9C-101B-9397-08002B2CF9AE}" pid="30" name="Objective-Author">
    <vt:lpwstr/>
  </property>
  <property fmtid="{D5CDD505-2E9C-101B-9397-08002B2CF9AE}" pid="31" name="Objective-Connect Creator">
    <vt:lpwstr/>
  </property>
  <property fmtid="{D5CDD505-2E9C-101B-9397-08002B2CF9AE}" pid="32" name="Objective-Reference">
    <vt:lpwstr/>
  </property>
  <property fmtid="{D5CDD505-2E9C-101B-9397-08002B2CF9AE}" pid="33" name="Objective-Reference Source">
    <vt:lpwstr/>
  </property>
</Properties>
</file>