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openxmlformats.org/officeDocument/2006/relationships/custom-properties" Target="/docProps/custom.xml" Id="R5527a416ef464e0d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457" r:id="rId2"/>
    <p:sldId id="479" r:id="rId3"/>
    <p:sldId id="480" r:id="rId4"/>
    <p:sldId id="458" r:id="rId5"/>
    <p:sldId id="477" r:id="rId6"/>
    <p:sldId id="268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B52"/>
    <a:srgbClr val="84C44C"/>
    <a:srgbClr val="F79633"/>
    <a:srgbClr val="FF9933"/>
    <a:srgbClr val="EAEAEA"/>
    <a:srgbClr val="F0FFF3"/>
    <a:srgbClr val="FFFFF4"/>
    <a:srgbClr val="9CB4BE"/>
    <a:srgbClr val="C2B5CE"/>
    <a:srgbClr val="E1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2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handoutMaster" Target="handoutMasters/handoutMaster1.xml" Id="rId9" /><Relationship Type="http://schemas.openxmlformats.org/officeDocument/2006/relationships/customXml" Target="/customXML/item.xml" Id="R15107f61ddcd4c62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D9800-8871-4F66-95BE-520C3A844342}" type="datetimeFigureOut">
              <a:rPr lang="en-NZ" smtClean="0"/>
              <a:t>11/11/2021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BF5E5-5AF3-4E61-90D5-8BBABA49ACD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0737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C03B8-2FC1-406F-82E1-DF711D5A67FB}" type="datetimeFigureOut">
              <a:rPr lang="en-NZ" smtClean="0"/>
              <a:t>11/11/2021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8E660-7A7D-47DF-BFC0-DDA4805AFEF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9851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05D7-EA2C-4072-AD42-34E9386EBD56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75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05D7-EA2C-4072-AD42-34E9386EBD56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48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05D7-EA2C-4072-AD42-34E9386EBD56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16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05D7-EA2C-4072-AD42-34E9386EBD56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40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41" y="365125"/>
            <a:ext cx="10974859" cy="132556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48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18FB06-4E0E-4885-99C7-08AF3B679816}" type="datetimeFigureOut">
              <a:rPr lang="en-NZ" smtClean="0"/>
              <a:t>11/11/2021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CF551-6C9C-4799-A02C-77DCE9684A1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8467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04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17669" y="1640795"/>
            <a:ext cx="5074331" cy="42281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D3B5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18FB06-4E0E-4885-99C7-08AF3B679816}" type="datetimeFigureOut">
              <a:rPr lang="en-NZ" smtClean="0"/>
              <a:t>11/11/2021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CF551-6C9C-4799-A02C-77DCE9684A1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083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89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6169" y="6040503"/>
            <a:ext cx="2202797" cy="6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5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0" r:id="rId2"/>
    <p:sldLayoutId id="2147483703" r:id="rId3"/>
    <p:sldLayoutId id="2147483705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NZ" sz="3600" b="1" kern="1200" dirty="0">
          <a:solidFill>
            <a:srgbClr val="2D3D55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D3B5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D3B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3B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3B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3B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6768" y="464853"/>
            <a:ext cx="894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Methyl Bromide - Port of Tauranga</a:t>
            </a:r>
            <a:endParaRPr lang="en-NZ" sz="4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33883-F81C-4F60-8562-00AFA3439864}"/>
              </a:ext>
            </a:extLst>
          </p:cNvPr>
          <p:cNvSpPr txBox="1"/>
          <p:nvPr/>
        </p:nvSpPr>
        <p:spPr>
          <a:xfrm>
            <a:off x="7499233" y="1295851"/>
            <a:ext cx="420068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defTabSz="914377"/>
            <a:r>
              <a:rPr lang="en-US" sz="2000" b="1" i="1" dirty="0" smtClean="0">
                <a:solidFill>
                  <a:prstClr val="white"/>
                </a:solidFill>
                <a:cs typeface="Calibri"/>
              </a:rPr>
              <a:t>November 2021</a:t>
            </a:r>
            <a:endParaRPr lang="en-US" sz="2000" b="1" i="1" dirty="0">
              <a:solidFill>
                <a:prstClr val="white"/>
              </a:solidFill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1" y="5729308"/>
            <a:ext cx="2828184" cy="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5171" y="406247"/>
            <a:ext cx="764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endParaRPr lang="en-NZ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 rot="5400000">
            <a:off x="5516098" y="-5109852"/>
            <a:ext cx="1159801" cy="12192000"/>
          </a:xfrm>
          <a:prstGeom prst="rect">
            <a:avLst/>
          </a:prstGeom>
        </p:spPr>
        <p:txBody>
          <a:bodyPr vert="vert27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altLang="en-US" sz="4400" b="1" dirty="0" smtClean="0">
                <a:solidFill>
                  <a:srgbClr val="1F2E3D"/>
                </a:solidFill>
                <a:latin typeface="+mn-lt"/>
                <a:cs typeface="Arial" charset="0"/>
              </a:rPr>
              <a:t>Methyl Bromide </a:t>
            </a:r>
            <a:endParaRPr lang="en-US" altLang="en-US" sz="4400" b="1" dirty="0">
              <a:solidFill>
                <a:srgbClr val="1F2E3D"/>
              </a:solidFill>
              <a:latin typeface="+mn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119" y="1300815"/>
            <a:ext cx="4643762" cy="563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2D3D55"/>
                </a:solidFill>
                <a:ea typeface="ＭＳ Ｐゴシック" pitchFamily="34" charset="-128"/>
                <a:cs typeface="Arial" pitchFamily="34" charset="0"/>
              </a:rPr>
              <a:t>Fumigation is undertaken at the Port by Genera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2D3D55"/>
                </a:solidFill>
                <a:ea typeface="ＭＳ Ｐゴシック" pitchFamily="34" charset="-128"/>
                <a:cs typeface="Arial" pitchFamily="34" charset="0"/>
              </a:rPr>
              <a:t>MBr is used for fumigating some containerised cargo and deck stow logs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2D3D55"/>
                </a:solidFill>
                <a:ea typeface="ＭＳ Ｐゴシック" pitchFamily="34" charset="-128"/>
                <a:cs typeface="Arial" pitchFamily="34" charset="0"/>
              </a:rPr>
              <a:t>Genera hold resource consent for fumigation activities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2D3D55"/>
                </a:solidFill>
                <a:ea typeface="ＭＳ Ｐゴシック" pitchFamily="34" charset="-128"/>
                <a:cs typeface="Arial" pitchFamily="34" charset="0"/>
              </a:rPr>
              <a:t>POTL and regulators require Genera to demonstrate compliance with regulations</a:t>
            </a:r>
            <a:endParaRPr lang="en-NZ" sz="2000" kern="0" dirty="0" smtClean="0">
              <a:solidFill>
                <a:srgbClr val="2D3D55"/>
              </a:solidFill>
              <a:ea typeface="ＭＳ Ｐゴシック" pitchFamily="34" charset="-128"/>
              <a:cs typeface="Arial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endParaRPr lang="en-NZ" sz="2000" kern="0" dirty="0">
              <a:solidFill>
                <a:srgbClr val="2D3D55"/>
              </a:solidFill>
              <a:ea typeface="ＭＳ Ｐゴシック" pitchFamily="34" charset="-128"/>
              <a:cs typeface="Arial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endParaRPr lang="en-NZ" sz="2000" kern="0" dirty="0" smtClean="0">
              <a:solidFill>
                <a:srgbClr val="2D3D55"/>
              </a:solidFill>
              <a:ea typeface="ＭＳ Ｐゴシック" pitchFamily="34" charset="-128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endParaRPr lang="en-NZ" sz="2000" kern="0" dirty="0">
              <a:solidFill>
                <a:srgbClr val="2D3D55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t="10180" b="21964"/>
          <a:stretch/>
        </p:blipFill>
        <p:spPr>
          <a:xfrm>
            <a:off x="5717059" y="1942497"/>
            <a:ext cx="6314301" cy="278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5171" y="406247"/>
            <a:ext cx="764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endParaRPr lang="en-NZ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 rot="5400000">
            <a:off x="5516098" y="-5109852"/>
            <a:ext cx="1159801" cy="12192000"/>
          </a:xfrm>
          <a:prstGeom prst="rect">
            <a:avLst/>
          </a:prstGeom>
        </p:spPr>
        <p:txBody>
          <a:bodyPr vert="vert27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altLang="en-US" sz="4400" b="1" dirty="0" smtClean="0">
                <a:solidFill>
                  <a:srgbClr val="1F2E3D"/>
                </a:solidFill>
                <a:latin typeface="+mn-lt"/>
                <a:cs typeface="Arial" charset="0"/>
              </a:rPr>
              <a:t>Methyl Bromide use</a:t>
            </a:r>
            <a:endParaRPr lang="en-US" altLang="en-US" sz="4400" b="1" dirty="0">
              <a:solidFill>
                <a:srgbClr val="1F2E3D"/>
              </a:solidFill>
              <a:latin typeface="+mn-lt"/>
              <a:cs typeface="Arial" charset="0"/>
            </a:endParaRPr>
          </a:p>
        </p:txBody>
      </p:sp>
      <p:pic>
        <p:nvPicPr>
          <p:cNvPr id="2050" name="Chart 5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02" y="1434244"/>
            <a:ext cx="5758249" cy="429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8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5171" y="406247"/>
            <a:ext cx="764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endParaRPr lang="en-NZ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 rot="5400000">
            <a:off x="5516100" y="-5320421"/>
            <a:ext cx="1159801" cy="12192000"/>
          </a:xfrm>
          <a:prstGeom prst="rect">
            <a:avLst/>
          </a:prstGeom>
        </p:spPr>
        <p:txBody>
          <a:bodyPr vert="vert27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altLang="en-US" sz="4400" b="1" dirty="0" smtClean="0">
                <a:solidFill>
                  <a:srgbClr val="1F2E3D"/>
                </a:solidFill>
                <a:latin typeface="+mn-lt"/>
                <a:cs typeface="Arial" charset="0"/>
              </a:rPr>
              <a:t>Methyl Bromide recapture</a:t>
            </a:r>
            <a:endParaRPr lang="en-US" altLang="en-US" sz="4400" b="1" dirty="0">
              <a:solidFill>
                <a:srgbClr val="1F2E3D"/>
              </a:solidFill>
              <a:latin typeface="+mn-lt"/>
              <a:cs typeface="Arial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309" y="1661629"/>
            <a:ext cx="4800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17419" y="1460002"/>
            <a:ext cx="513624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kern="0" dirty="0">
                <a:solidFill>
                  <a:srgbClr val="2D3D55"/>
                </a:solidFill>
                <a:ea typeface="ＭＳ Ｐゴシック" pitchFamily="34" charset="-128"/>
                <a:cs typeface="Arial" pitchFamily="34" charset="0"/>
              </a:rPr>
              <a:t>Current consent requires Genera to apply MBr recapture to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kern="0" dirty="0">
                <a:solidFill>
                  <a:srgbClr val="2D3D55"/>
                </a:solidFill>
                <a:ea typeface="ＭＳ Ｐゴシック" pitchFamily="34" charset="-128"/>
                <a:cs typeface="Arial" pitchFamily="34" charset="0"/>
              </a:rPr>
              <a:t> 75% of all log stack operations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kern="0" dirty="0">
                <a:solidFill>
                  <a:srgbClr val="2D3D55"/>
                </a:solidFill>
                <a:ea typeface="ＭＳ Ｐゴシック" pitchFamily="34" charset="-128"/>
                <a:cs typeface="Arial" pitchFamily="34" charset="0"/>
              </a:rPr>
              <a:t>100% of container operations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2D3D55"/>
                </a:solidFill>
                <a:ea typeface="ＭＳ Ｐゴシック" pitchFamily="34" charset="-128"/>
                <a:cs typeface="Arial" pitchFamily="34" charset="0"/>
              </a:rPr>
              <a:t>Genera have been complying with this requirement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2D3D55"/>
                </a:solidFill>
                <a:ea typeface="ＭＳ Ｐゴシック" pitchFamily="34" charset="-128"/>
                <a:cs typeface="Arial" pitchFamily="34" charset="0"/>
              </a:rPr>
              <a:t>POTL requires recapture technology to be applied to 100% of all log stack fumigations from 1 January 2022.</a:t>
            </a:r>
          </a:p>
        </p:txBody>
      </p:sp>
    </p:spTree>
    <p:extLst>
      <p:ext uri="{BB962C8B-B14F-4D97-AF65-F5344CB8AC3E}">
        <p14:creationId xmlns:p14="http://schemas.microsoft.com/office/powerpoint/2010/main" val="6094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7" grpId="1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6342"/>
            <a:ext cx="12192000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4400" b="1" dirty="0" smtClean="0"/>
              <a:t>Methyl Bromide</a:t>
            </a:r>
            <a:endParaRPr lang="en-NZ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6912" y="1841905"/>
            <a:ext cx="5044994" cy="586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2D3D55"/>
                </a:solidFill>
                <a:ea typeface="ＭＳ Ｐゴシック" pitchFamily="34" charset="-128"/>
                <a:cs typeface="Arial" pitchFamily="34" charset="0"/>
              </a:rPr>
              <a:t>POTL encourages debarking of logs 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2D3D55"/>
                </a:solidFill>
                <a:ea typeface="ＭＳ Ｐゴシック" pitchFamily="34" charset="-128"/>
                <a:cs typeface="Arial" pitchFamily="34" charset="0"/>
              </a:rPr>
              <a:t>POTL incentives debarked logs through reduced environmental levies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2D3D55"/>
                </a:solidFill>
                <a:ea typeface="ＭＳ Ｐゴシック" pitchFamily="34" charset="-128"/>
                <a:cs typeface="Arial" pitchFamily="34" charset="0"/>
              </a:rPr>
              <a:t>Debarking contributes to MBr reductions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2D3D55"/>
                </a:solidFill>
                <a:ea typeface="ＭＳ Ｐゴシック" pitchFamily="34" charset="-128"/>
                <a:cs typeface="Arial" pitchFamily="34" charset="0"/>
              </a:rPr>
              <a:t>Any remaining MBr usage will need to be appropriately and compliantly managed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endParaRPr lang="en-NZ" sz="2000" kern="0" dirty="0" smtClean="0">
              <a:solidFill>
                <a:srgbClr val="2D3D55"/>
              </a:solidFill>
              <a:ea typeface="ＭＳ Ｐゴシック" pitchFamily="34" charset="-128"/>
              <a:cs typeface="Arial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endParaRPr lang="en-NZ" sz="2000" kern="0" dirty="0">
              <a:solidFill>
                <a:srgbClr val="2D3D55"/>
              </a:solidFill>
              <a:ea typeface="ＭＳ Ｐゴシック" pitchFamily="34" charset="-128"/>
              <a:cs typeface="Arial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endParaRPr lang="en-NZ" sz="2000" kern="0" dirty="0" smtClean="0">
              <a:solidFill>
                <a:srgbClr val="2D3D55"/>
              </a:solidFill>
              <a:ea typeface="ＭＳ Ｐゴシック" pitchFamily="34" charset="-128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FontTx/>
              <a:buChar char="•"/>
              <a:defRPr/>
            </a:pPr>
            <a:endParaRPr lang="en-NZ" sz="2000" kern="0" dirty="0">
              <a:solidFill>
                <a:srgbClr val="2D3D55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460" y="1841905"/>
            <a:ext cx="4996986" cy="36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9E06E2-63D8-4DCB-A840-9F16807C339C}"/>
              </a:ext>
            </a:extLst>
          </p:cNvPr>
          <p:cNvSpPr txBox="1"/>
          <p:nvPr/>
        </p:nvSpPr>
        <p:spPr>
          <a:xfrm>
            <a:off x="4681839" y="1662662"/>
            <a:ext cx="372086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THANK YOU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9"/>
          <a:stretch/>
        </p:blipFill>
        <p:spPr>
          <a:xfrm>
            <a:off x="0" y="-1"/>
            <a:ext cx="12222222" cy="5953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DD2B45-8BF8-4D73-9EA4-FE39A398D6E4}"/>
              </a:ext>
            </a:extLst>
          </p:cNvPr>
          <p:cNvSpPr txBox="1"/>
          <p:nvPr/>
        </p:nvSpPr>
        <p:spPr>
          <a:xfrm>
            <a:off x="6682090" y="305344"/>
            <a:ext cx="5347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3600" b="1" dirty="0">
                <a:solidFill>
                  <a:srgbClr val="2D3D5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606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BFB6F7442CDB4D47AAEFFE50118F3370" version="1.0.0">
  <systemFields>
    <field name="Objective-Id">
      <value order="0">A3971179</value>
    </field>
    <field name="Objective-Title">
      <value order="0">2. Port of Tauranga Methyl Bromide presentation to Air Quality Working Party</value>
    </field>
    <field name="Objective-Description">
      <value order="0"/>
    </field>
    <field name="Objective-CreationStamp">
      <value order="0">2021-11-10T19:29:13Z</value>
    </field>
    <field name="Objective-IsApproved">
      <value order="0">false</value>
    </field>
    <field name="Objective-IsPublished">
      <value order="0">true</value>
    </field>
    <field name="Objective-DatePublished">
      <value order="0">2023-09-28T01:27:32Z</value>
    </field>
    <field name="Objective-ModificationStamp">
      <value order="0">2024-07-19T00:05:49Z</value>
    </field>
    <field name="Objective-Owner">
      <value order="0">Reece Irving</value>
    </field>
    <field name="Objective-Path">
      <value order="0">EasyInfo Global Folder:'Virtual Filing Cabinet':Natural Resource Management:Integrated Catchments Programme Management:Mount Industrial Programme *:Mount Industrial Programme:Mount Maunganui Air Quality *:Stakeholder Group Meetings:Mount Maunganui Air Quality Working Party:2021-11-11 Council Chambers Working Party Meeting:2021-11-11 Mount Maunganui Air Quality Working Party Meeting Presentations</value>
    </field>
    <field name="Objective-Parent">
      <value order="0">2021-11-11 Mount Maunganui Air Quality Working Party Meeting Presentations</value>
    </field>
    <field name="Objective-State">
      <value order="0">Published</value>
    </field>
    <field name="Objective-VersionId">
      <value order="0">vA6011750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4.22597</value>
    </field>
    <field name="Objective-Classification">
      <value order="0">Public Access</value>
    </field>
    <field name="Objective-Caveats">
      <value order="0"/>
    </field>
  </systemFields>
  <catalogues>
    <catalogue name="Graph, Chart, Drawing, Diagram, Map Type Catalogue" type="type" ori="id:cA11">
      <field name="Objective-Reference">
        <value order="0"/>
      </field>
      <field name="Objective-Reference Source">
        <value order="0"/>
      </field>
      <field name="Objective-On Behalf Of">
        <value order="0"/>
      </field>
      <field name="Objective-Accela Key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</TotalTime>
  <Words>142</Words>
  <Application>Microsoft Office PowerPoint</Application>
  <PresentationFormat>Widescreen</PresentationFormat>
  <Paragraphs>28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Methyl Bromide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 Sampson</dc:creator>
  <cp:lastModifiedBy>Reece Irving</cp:lastModifiedBy>
  <cp:revision>167</cp:revision>
  <cp:lastPrinted>2021-11-10T03:09:09Z</cp:lastPrinted>
  <dcterms:created xsi:type="dcterms:W3CDTF">2020-09-02T00:03:36Z</dcterms:created>
  <dcterms:modified xsi:type="dcterms:W3CDTF">2021-11-10T18:29:14Z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A3971179</vt:lpwstr>
  </property>
  <property fmtid="{D5CDD505-2E9C-101B-9397-08002B2CF9AE}" pid="4" name="Objective-Title">
    <vt:lpwstr>2. Port of Tauranga Methyl Bromide presentation to Air Quality Working Party</vt:lpwstr>
  </property>
  <property fmtid="{D5CDD505-2E9C-101B-9397-08002B2CF9AE}" pid="5" name="Objective-Description">
    <vt:lpwstr/>
  </property>
  <property fmtid="{D5CDD505-2E9C-101B-9397-08002B2CF9AE}" pid="6" name="Objective-CreationStamp">
    <vt:filetime>2021-11-10T19:29:13Z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2023-09-28T01:27:32Z</vt:filetime>
  </property>
  <property fmtid="{D5CDD505-2E9C-101B-9397-08002B2CF9AE}" pid="10" name="Objective-ModificationStamp">
    <vt:filetime>2024-07-19T00:05:49Z</vt:filetime>
  </property>
  <property fmtid="{D5CDD505-2E9C-101B-9397-08002B2CF9AE}" pid="11" name="Objective-Owner">
    <vt:lpwstr>Reece Irving</vt:lpwstr>
  </property>
  <property fmtid="{D5CDD505-2E9C-101B-9397-08002B2CF9AE}" pid="12" name="Objective-Path">
    <vt:lpwstr>EasyInfo Global Folder:'Virtual Filing Cabinet':Natural Resource Management:Integrated Catchments Programme Management:Mount Industrial Programme *:Mount Industrial Programme:Mount Maunganui Air Quality *:Stakeholder Group Meetings:Mount Maunganui Air Quality Working Party:2021-11-11 Council Chambers Working Party Meeting:2021-11-11 Mount Maunganui Air Quality Working Party Meeting Presentations</vt:lpwstr>
  </property>
  <property fmtid="{D5CDD505-2E9C-101B-9397-08002B2CF9AE}" pid="13" name="Objective-Parent">
    <vt:lpwstr>2021-11-11 Mount Maunganui Air Quality Working Party Meeting 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vA6011750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>4.22597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Reference">
    <vt:lpwstr/>
  </property>
  <property fmtid="{D5CDD505-2E9C-101B-9397-08002B2CF9AE}" pid="23" name="Objective-Reference Source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</Properties>
</file>