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openxmlformats.org/officeDocument/2006/relationships/custom-properties" Target="/docProps/custom.xml" Id="R9b1476199cce4289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80" r:id="rId2"/>
    <p:sldId id="1656" r:id="rId3"/>
    <p:sldId id="1657" r:id="rId4"/>
    <p:sldId id="1658" r:id="rId5"/>
    <p:sldId id="1659" r:id="rId6"/>
    <p:sldId id="1660" r:id="rId7"/>
    <p:sldId id="1661" r:id="rId8"/>
    <p:sldId id="1662" r:id="rId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0000"/>
    <a:srgbClr val="CC0000"/>
    <a:srgbClr val="DDDDDD"/>
    <a:srgbClr val="F8F8F8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2" autoAdjust="0"/>
    <p:restoredTop sz="82840" autoAdjust="0"/>
  </p:normalViewPr>
  <p:slideViewPr>
    <p:cSldViewPr>
      <p:cViewPr varScale="1">
        <p:scale>
          <a:sx n="95" d="100"/>
          <a:sy n="95" d="100"/>
        </p:scale>
        <p:origin x="12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20" d="100"/>
          <a:sy n="120" d="100"/>
        </p:scale>
        <p:origin x="1146" y="-1440"/>
      </p:cViewPr>
      <p:guideLst>
        <p:guide orient="horz" pos="3125"/>
        <p:guide pos="214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handoutMaster" Target="handoutMasters/handoutMaster1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notesMaster" Target="notesMasters/notesMaster1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Relationship Type="http://schemas.openxmlformats.org/officeDocument/2006/relationships/customXml" Target="/customXML/item.xml" Id="R5e1322b0316c4c6d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defTabSz="9154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algn="r" defTabSz="9154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defTabSz="91546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2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algn="r" defTabSz="915460">
              <a:defRPr sz="1200"/>
            </a:lvl1pPr>
          </a:lstStyle>
          <a:p>
            <a:pPr>
              <a:defRPr/>
            </a:pPr>
            <a:fld id="{1B663130-49F3-4E07-954A-20417B630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defTabSz="915460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>
            <a:lvl1pPr algn="r" defTabSz="915460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8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/>
              <a:t>Click to edit Master text styles</a:t>
            </a:r>
          </a:p>
          <a:p>
            <a:pPr lvl="1"/>
            <a:r>
              <a:rPr lang="en-NZ" noProof="0"/>
              <a:t>Second level</a:t>
            </a:r>
          </a:p>
          <a:p>
            <a:pPr lvl="2"/>
            <a:r>
              <a:rPr lang="en-NZ" noProof="0"/>
              <a:t>Third level</a:t>
            </a:r>
          </a:p>
          <a:p>
            <a:pPr lvl="3"/>
            <a:r>
              <a:rPr lang="en-NZ" noProof="0"/>
              <a:t>Fourth level</a:t>
            </a:r>
          </a:p>
          <a:p>
            <a:pPr lvl="4"/>
            <a:r>
              <a:rPr lang="en-NZ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defTabSz="915460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1" tIns="45841" rIns="91681" bIns="45841" numCol="1" anchor="b" anchorCtr="0" compatLnSpc="1">
            <a:prstTxWarp prst="textNoShape">
              <a:avLst/>
            </a:prstTxWarp>
          </a:bodyPr>
          <a:lstStyle>
            <a:lvl1pPr algn="r" defTabSz="915460">
              <a:defRPr sz="1200"/>
            </a:lvl1pPr>
          </a:lstStyle>
          <a:p>
            <a:pPr>
              <a:defRPr/>
            </a:pPr>
            <a:fld id="{95484CE9-6FED-42A1-8F33-FCC9F6947B20}" type="slidenum">
              <a:rPr lang="en-NZ"/>
              <a:pPr>
                <a:defRPr/>
              </a:pPr>
              <a:t>‹#›</a:t>
            </a:fld>
            <a:endParaRPr lang="en-N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293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4164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69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335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852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523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033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484CE9-6FED-42A1-8F33-FCC9F6947B20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251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0E10-806A-42FF-B8DE-8D2D8B8CA7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 descr="R:\Information Memorandum\Images\Preferences\5550000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" y="4169078"/>
            <a:ext cx="12191999" cy="26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C041-4163-439A-A5C8-A0C130448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8917" y="908050"/>
            <a:ext cx="2590800" cy="5187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5" y="908050"/>
            <a:ext cx="7573433" cy="5187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05EC-E858-4854-9E09-1897BDA57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2285" y="908050"/>
            <a:ext cx="10367433" cy="5187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F797-5B34-4EA2-BA0D-F467F6A8E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2285" y="908051"/>
            <a:ext cx="10367433" cy="8556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449F-3188-4CD7-AD2C-41990D4FB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352" y="741105"/>
            <a:ext cx="10367433" cy="720080"/>
          </a:xfrm>
        </p:spPr>
        <p:txBody>
          <a:bodyPr/>
          <a:lstStyle>
            <a:lvl1pPr>
              <a:defRPr sz="40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52666"/>
            <a:ext cx="10363200" cy="41791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ln/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fld id="{518FDA38-9A30-4142-B5C2-C685A0F0FD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Grey Lin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83" y="602468"/>
            <a:ext cx="11387633" cy="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9C340-9472-4DC1-847F-87F84073E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1840" y="134908"/>
            <a:ext cx="1306514" cy="4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T LOGO GIF - use this one!.gif">
            <a:extLst>
              <a:ext uri="{FF2B5EF4-FFF2-40B4-BE49-F238E27FC236}">
                <a16:creationId xmlns:a16="http://schemas.microsoft.com/office/drawing/2014/main" id="{A7302548-234D-46F3-AF63-B3BF4409B1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3646" y="123065"/>
            <a:ext cx="1464163" cy="387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03BE3F-80FD-476B-803B-E827E792B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ln/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fld id="{518FDA38-9A30-4142-B5C2-C685A0F0FD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5487"/>
            <a:ext cx="10367433" cy="85566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37875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6884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ln/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fld id="{8F6B3535-DC41-4101-98CD-857A84EC7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6480" y="165532"/>
            <a:ext cx="1162498" cy="3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T LOGO GIF - use this one!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9007" y="188641"/>
            <a:ext cx="1450530" cy="358107"/>
          </a:xfrm>
          <a:prstGeom prst="rect">
            <a:avLst/>
          </a:prstGeom>
        </p:spPr>
      </p:pic>
      <p:pic>
        <p:nvPicPr>
          <p:cNvPr id="12" name="Picture 11" descr="Grey Line.jpg">
            <a:extLst>
              <a:ext uri="{FF2B5EF4-FFF2-40B4-BE49-F238E27FC236}">
                <a16:creationId xmlns:a16="http://schemas.microsoft.com/office/drawing/2014/main" id="{57539C07-3D96-4CC9-AF1F-957A150F83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583" y="612597"/>
            <a:ext cx="11387633" cy="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E233-FBE8-4154-9F0B-F8A611797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5" y="548680"/>
            <a:ext cx="10367433" cy="855663"/>
          </a:xfrm>
        </p:spPr>
        <p:txBody>
          <a:bodyPr/>
          <a:lstStyle>
            <a:lvl1pPr>
              <a:defRPr sz="3600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652433-252B-4827-86E8-E46311CE0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ln/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fld id="{518FDA38-9A30-4142-B5C2-C685A0F0FD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274A12A-B25A-476F-908B-8F1C75535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  <a:ln/>
        </p:spPr>
        <p:txBody>
          <a:bodyPr/>
          <a:lstStyle>
            <a:lvl1pPr>
              <a:defRPr sz="1000">
                <a:latin typeface="+mj-lt"/>
              </a:defRPr>
            </a:lvl1pPr>
          </a:lstStyle>
          <a:p>
            <a:pPr>
              <a:defRPr/>
            </a:pPr>
            <a:fld id="{518FDA38-9A30-4142-B5C2-C685A0F0FD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Grey Line.jpg">
            <a:extLst>
              <a:ext uri="{FF2B5EF4-FFF2-40B4-BE49-F238E27FC236}">
                <a16:creationId xmlns:a16="http://schemas.microsoft.com/office/drawing/2014/main" id="{462AC4C7-DCAD-4405-B77B-EDB0FAD3B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83" y="602468"/>
            <a:ext cx="11387633" cy="4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C188E9-16DB-4CBA-A6A2-32BE0F60C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01840" y="134908"/>
            <a:ext cx="1306514" cy="4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T LOGO GIF - use this one!.gif">
            <a:extLst>
              <a:ext uri="{FF2B5EF4-FFF2-40B4-BE49-F238E27FC236}">
                <a16:creationId xmlns:a16="http://schemas.microsoft.com/office/drawing/2014/main" id="{FC6BBF41-4FCF-46AC-8EE4-DF462D8038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3646" y="123065"/>
            <a:ext cx="1464163" cy="387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3366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462" y="1428737"/>
            <a:ext cx="4011084" cy="4691063"/>
          </a:xfrm>
        </p:spPr>
        <p:txBody>
          <a:bodyPr/>
          <a:lstStyle>
            <a:lvl1pPr marL="0" indent="0">
              <a:spcBef>
                <a:spcPts val="672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EA8B1-5163-46D1-BB39-1E164FE589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ED0D9-6199-4B75-B63E-1346AF56B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908051"/>
            <a:ext cx="10367433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248400"/>
            <a:ext cx="1036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latin typeface="+mn-lt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34EB31-E70F-42DA-9EE3-4188E865D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09800" y="2276873"/>
            <a:ext cx="7772400" cy="1470025"/>
          </a:xfrm>
        </p:spPr>
        <p:txBody>
          <a:bodyPr/>
          <a:lstStyle/>
          <a:p>
            <a:pPr eaLnBrk="1" hangingPunct="1"/>
            <a:r>
              <a:rPr lang="en-NZ" sz="4800" dirty="0">
                <a:solidFill>
                  <a:srgbClr val="0070C0"/>
                </a:solidFill>
              </a:rPr>
              <a:t/>
            </a:r>
            <a:br>
              <a:rPr lang="en-NZ" sz="4800" dirty="0">
                <a:solidFill>
                  <a:srgbClr val="0070C0"/>
                </a:solidFill>
              </a:rPr>
            </a:br>
            <a:r>
              <a:rPr lang="en-NZ" sz="4800" dirty="0"/>
              <a:t>Debarker</a:t>
            </a:r>
            <a:r>
              <a:rPr lang="en-NZ" sz="4800" dirty="0">
                <a:solidFill>
                  <a:srgbClr val="0070C0"/>
                </a:solidFill>
              </a:rPr>
              <a:t/>
            </a:r>
            <a:br>
              <a:rPr lang="en-NZ" sz="4800" dirty="0">
                <a:solidFill>
                  <a:srgbClr val="0070C0"/>
                </a:solidFill>
              </a:rPr>
            </a:br>
            <a:endParaRPr lang="en-NZ" sz="4800" dirty="0">
              <a:solidFill>
                <a:srgbClr val="0070C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952750" y="3071813"/>
            <a:ext cx="6400800" cy="2138362"/>
          </a:xfrm>
        </p:spPr>
        <p:txBody>
          <a:bodyPr/>
          <a:lstStyle/>
          <a:p>
            <a:pPr eaLnBrk="1" hangingPunct="1"/>
            <a:endParaRPr lang="en-NZ" sz="2400" dirty="0"/>
          </a:p>
          <a:p>
            <a:pPr eaLnBrk="1" hangingPunct="1"/>
            <a:endParaRPr lang="en-NZ" sz="2400" dirty="0"/>
          </a:p>
        </p:txBody>
      </p:sp>
      <p:pic>
        <p:nvPicPr>
          <p:cNvPr id="2052" name="Picture 4" descr="Timberlands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404664"/>
            <a:ext cx="563521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F0E10-806A-42FF-B8DE-8D2D8B8CA7C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14400" y="705487"/>
            <a:ext cx="10367433" cy="855663"/>
          </a:xfrm>
        </p:spPr>
        <p:txBody>
          <a:bodyPr wrap="square" anchor="ctr">
            <a:normAutofit/>
          </a:bodyPr>
          <a:lstStyle/>
          <a:p>
            <a:r>
              <a:rPr lang="en-NZ" altLang="en-US" dirty="0"/>
              <a:t>Timberlands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9B9EB-843E-445D-B610-871DF16E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898226"/>
            <a:ext cx="5080000" cy="35940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sz="half" idx="2"/>
          </p:nvPr>
        </p:nvSpPr>
        <p:spPr>
          <a:xfrm>
            <a:off x="6197602" y="1606884"/>
            <a:ext cx="5080000" cy="4114800"/>
          </a:xfrm>
        </p:spPr>
        <p:txBody>
          <a:bodyPr wrap="square" anchor="t">
            <a:normAutofit/>
          </a:bodyPr>
          <a:lstStyle/>
          <a:p>
            <a:pPr>
              <a:defRPr/>
            </a:pPr>
            <a:r>
              <a:rPr lang="en-NZ"/>
              <a:t>Manages Kaingaroa Forest</a:t>
            </a:r>
          </a:p>
          <a:p>
            <a:pPr>
              <a:defRPr/>
            </a:pPr>
            <a:endParaRPr lang="en-NZ"/>
          </a:p>
          <a:p>
            <a:pPr>
              <a:defRPr/>
            </a:pPr>
            <a:r>
              <a:rPr lang="en-NZ"/>
              <a:t>Harvest 4.7M tonnes per annum </a:t>
            </a:r>
          </a:p>
          <a:p>
            <a:pPr>
              <a:defRPr/>
            </a:pPr>
            <a:endParaRPr lang="en-NZ"/>
          </a:p>
          <a:p>
            <a:pPr>
              <a:defRPr/>
            </a:pPr>
            <a:r>
              <a:rPr lang="en-NZ"/>
              <a:t>1.7 M tonnes to export 33% </a:t>
            </a:r>
          </a:p>
          <a:p>
            <a:pPr>
              <a:spcBef>
                <a:spcPts val="672"/>
              </a:spcBef>
            </a:pPr>
            <a:endParaRPr lang="en-NZ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6412A-F7BA-4D7D-B63F-D770EC6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8FDA38-9A30-4142-B5C2-C685A0F0FD2F}" type="slidenum">
              <a:rPr 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9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D621-EB1F-4D5D-BC4B-DCEA1042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5487"/>
            <a:ext cx="10367433" cy="855663"/>
          </a:xfrm>
        </p:spPr>
        <p:txBody>
          <a:bodyPr wrap="square" anchor="ctr">
            <a:normAutofit/>
          </a:bodyPr>
          <a:lstStyle/>
          <a:p>
            <a:r>
              <a:rPr lang="en-NZ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A2AE3-90A2-448B-AC29-7522F6CE3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37875"/>
            <a:ext cx="5080000" cy="4114800"/>
          </a:xfrm>
        </p:spPr>
        <p:txBody>
          <a:bodyPr wrap="square" anchor="t">
            <a:normAutofit fontScale="77500" lnSpcReduction="20000"/>
          </a:bodyPr>
          <a:lstStyle/>
          <a:p>
            <a:r>
              <a:rPr lang="en-NZ" altLang="en-US" sz="3200" dirty="0"/>
              <a:t>Importance of export</a:t>
            </a:r>
          </a:p>
          <a:p>
            <a:pPr lvl="1"/>
            <a:r>
              <a:rPr lang="en-NZ" altLang="en-US" sz="2800" dirty="0"/>
              <a:t>Small/low grade logs</a:t>
            </a:r>
          </a:p>
          <a:p>
            <a:pPr lvl="1"/>
            <a:r>
              <a:rPr lang="en-NZ" altLang="en-US" sz="2800" dirty="0"/>
              <a:t>Overflow</a:t>
            </a:r>
          </a:p>
          <a:p>
            <a:pPr marL="457200" lvl="1" indent="0">
              <a:buNone/>
            </a:pPr>
            <a:endParaRPr lang="en-NZ" altLang="en-US" sz="2800" dirty="0"/>
          </a:p>
          <a:p>
            <a:r>
              <a:rPr lang="en-NZ" altLang="en-US" dirty="0"/>
              <a:t>Phytosanitary</a:t>
            </a:r>
          </a:p>
          <a:p>
            <a:pPr lvl="1"/>
            <a:r>
              <a:rPr lang="en-NZ" altLang="en-US" sz="2800" dirty="0" err="1"/>
              <a:t>MBr</a:t>
            </a:r>
            <a:r>
              <a:rPr lang="en-NZ" altLang="en-US" sz="2800" dirty="0"/>
              <a:t> review</a:t>
            </a:r>
          </a:p>
          <a:p>
            <a:pPr lvl="1"/>
            <a:r>
              <a:rPr lang="en-NZ" altLang="en-US" sz="2800" dirty="0"/>
              <a:t>Underdeck vs. on-deck</a:t>
            </a:r>
          </a:p>
          <a:p>
            <a:pPr lvl="1"/>
            <a:r>
              <a:rPr lang="en-NZ" altLang="en-US" sz="2800" dirty="0"/>
              <a:t>Country by country</a:t>
            </a:r>
          </a:p>
          <a:p>
            <a:pPr lvl="1"/>
            <a:r>
              <a:rPr lang="en-NZ" altLang="en-US" sz="2800" dirty="0"/>
              <a:t>Currently accepted alternatives</a:t>
            </a:r>
          </a:p>
          <a:p>
            <a:pPr lvl="1"/>
            <a:endParaRPr lang="en-NZ" altLang="en-US" sz="2800" dirty="0"/>
          </a:p>
          <a:p>
            <a:r>
              <a:rPr lang="en-AU" altLang="en-US" dirty="0"/>
              <a:t>R</a:t>
            </a:r>
            <a:r>
              <a:rPr lang="en-NZ" altLang="en-US" dirty="0" err="1"/>
              <a:t>equirements</a:t>
            </a:r>
            <a:r>
              <a:rPr lang="en-NZ" altLang="en-US" dirty="0"/>
              <a:t> driven by the receiving country</a:t>
            </a:r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A4EFE-339C-4276-B0D2-1126B55EA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2" y="2373117"/>
            <a:ext cx="5080000" cy="258233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8A41-B34A-4C3F-A807-E70622F9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8FDA38-9A30-4142-B5C2-C685A0F0FD2F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0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By Country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0" lvl="2" indent="0">
              <a:spcBef>
                <a:spcPts val="672"/>
              </a:spcBef>
              <a:buNone/>
            </a:pPr>
            <a:endParaRPr lang="en-NZ" sz="1600" dirty="0"/>
          </a:p>
          <a:p>
            <a:pPr marL="222250" indent="-260350">
              <a:spcBef>
                <a:spcPts val="672"/>
              </a:spcBef>
              <a:buFont typeface="Courier New" pitchFamily="49" charset="0"/>
              <a:buChar char="-"/>
            </a:pPr>
            <a:endParaRPr lang="en-NZ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42ADC-B4E7-4BED-B192-3C53A61B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DA38-9A30-4142-B5C2-C685A0F0FD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F43F8-FC24-428B-904C-937F2082C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588825"/>
            <a:ext cx="8856984" cy="481016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35C6554-786F-413D-A04D-36FDAA536A1E}"/>
              </a:ext>
            </a:extLst>
          </p:cNvPr>
          <p:cNvSpPr/>
          <p:nvPr/>
        </p:nvSpPr>
        <p:spPr>
          <a:xfrm>
            <a:off x="3503712" y="3429000"/>
            <a:ext cx="1872208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466B19-C52D-4C10-A7B5-79B816EE1517}"/>
              </a:ext>
            </a:extLst>
          </p:cNvPr>
          <p:cNvCxnSpPr>
            <a:cxnSpLocks/>
          </p:cNvCxnSpPr>
          <p:nvPr/>
        </p:nvCxnSpPr>
        <p:spPr>
          <a:xfrm flipH="1">
            <a:off x="5375920" y="1619019"/>
            <a:ext cx="1689213" cy="47799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554BDD-6E0A-487A-A335-9802ED89D56A}"/>
              </a:ext>
            </a:extLst>
          </p:cNvPr>
          <p:cNvCxnSpPr>
            <a:cxnSpLocks/>
          </p:cNvCxnSpPr>
          <p:nvPr/>
        </p:nvCxnSpPr>
        <p:spPr>
          <a:xfrm>
            <a:off x="5384200" y="1653051"/>
            <a:ext cx="1680933" cy="47459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5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14400" y="705487"/>
            <a:ext cx="10367433" cy="855663"/>
          </a:xfrm>
        </p:spPr>
        <p:txBody>
          <a:bodyPr wrap="square" anchor="ctr">
            <a:normAutofit/>
          </a:bodyPr>
          <a:lstStyle/>
          <a:p>
            <a:r>
              <a:rPr lang="en-NZ" dirty="0"/>
              <a:t>Objective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37875"/>
            <a:ext cx="508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NZ" sz="2000" dirty="0"/>
              <a:t>Strategic vision: “</a:t>
            </a:r>
            <a:r>
              <a:rPr lang="en-NZ" sz="2000" i="1" dirty="0"/>
              <a:t>To being the best and safest production forest in the world”</a:t>
            </a:r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Meet EPA &amp; consent conditions</a:t>
            </a:r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Continue export operations</a:t>
            </a:r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Minimise/eliminate methyl bromide use</a:t>
            </a:r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Safe operations</a:t>
            </a:r>
          </a:p>
          <a:p>
            <a:pPr>
              <a:lnSpc>
                <a:spcPct val="90000"/>
              </a:lnSpc>
              <a:defRPr/>
            </a:pPr>
            <a:endParaRPr lang="en-NZ" sz="2000" dirty="0"/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$14m investment approved in Nov 2017</a:t>
            </a:r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Opened in May 2019</a:t>
            </a:r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Debarking volume over 660,000 m3/</a:t>
            </a:r>
            <a:r>
              <a:rPr lang="en-NZ" sz="2000" dirty="0" err="1"/>
              <a:t>yr</a:t>
            </a:r>
            <a:endParaRPr lang="en-NZ" sz="2000" dirty="0"/>
          </a:p>
          <a:p>
            <a:pPr>
              <a:lnSpc>
                <a:spcPct val="90000"/>
              </a:lnSpc>
              <a:defRPr/>
            </a:pPr>
            <a:r>
              <a:rPr lang="en-NZ" sz="2000" dirty="0"/>
              <a:t>Potential 1.8m</a:t>
            </a:r>
          </a:p>
          <a:p>
            <a:pPr marL="0" indent="0">
              <a:lnSpc>
                <a:spcPct val="90000"/>
              </a:lnSpc>
              <a:spcBef>
                <a:spcPts val="672"/>
              </a:spcBef>
              <a:buNone/>
            </a:pPr>
            <a:endParaRPr lang="en-NZ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23B70-084A-4A49-8222-DE7B659D8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69"/>
          <a:stretch/>
        </p:blipFill>
        <p:spPr>
          <a:xfrm>
            <a:off x="6197602" y="1606884"/>
            <a:ext cx="5080000" cy="41148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AD2A1-27F5-43D2-948E-9C936D88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8FDA38-9A30-4142-B5C2-C685A0F0FD2F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914400" y="705487"/>
            <a:ext cx="10367433" cy="855663"/>
          </a:xfrm>
        </p:spPr>
        <p:txBody>
          <a:bodyPr wrap="square" anchor="ctr">
            <a:normAutofit/>
          </a:bodyPr>
          <a:lstStyle/>
          <a:p>
            <a:r>
              <a:rPr lang="en-NZ" dirty="0"/>
              <a:t>Why it works for Timberlands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37875"/>
            <a:ext cx="508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NZ" altLang="en-US"/>
              <a:t>Large scale contiguous forest </a:t>
            </a:r>
          </a:p>
          <a:p>
            <a:pPr>
              <a:lnSpc>
                <a:spcPct val="90000"/>
              </a:lnSpc>
            </a:pPr>
            <a:r>
              <a:rPr lang="en-NZ" altLang="en-US" err="1"/>
              <a:t>Offhighway</a:t>
            </a:r>
            <a:r>
              <a:rPr lang="en-NZ" altLang="en-US"/>
              <a:t> network to rail head</a:t>
            </a:r>
          </a:p>
          <a:p>
            <a:pPr>
              <a:lnSpc>
                <a:spcPct val="90000"/>
              </a:lnSpc>
            </a:pPr>
            <a:r>
              <a:rPr lang="en-NZ" altLang="en-US"/>
              <a:t>90% of export goes through one point</a:t>
            </a:r>
          </a:p>
          <a:p>
            <a:pPr>
              <a:lnSpc>
                <a:spcPct val="90000"/>
              </a:lnSpc>
            </a:pPr>
            <a:r>
              <a:rPr lang="en-NZ" altLang="en-US"/>
              <a:t>Significant China volume</a:t>
            </a:r>
          </a:p>
          <a:p>
            <a:pPr>
              <a:lnSpc>
                <a:spcPct val="90000"/>
              </a:lnSpc>
            </a:pPr>
            <a:r>
              <a:rPr lang="en-NZ" altLang="en-US"/>
              <a:t>Cash, strategic intent, owners</a:t>
            </a:r>
          </a:p>
          <a:p>
            <a:pPr>
              <a:lnSpc>
                <a:spcPct val="90000"/>
              </a:lnSpc>
            </a:pPr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59D43-26C9-4DDA-9A40-A83AE9237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2" y="2281836"/>
            <a:ext cx="5080000" cy="276489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5D9855-4874-4100-9D83-BDD24D124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8FDA38-9A30-4142-B5C2-C685A0F0FD2F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8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14400" y="705487"/>
            <a:ext cx="10367433" cy="855663"/>
          </a:xfrm>
        </p:spPr>
        <p:txBody>
          <a:bodyPr wrap="square" anchor="ctr">
            <a:normAutofit/>
          </a:bodyPr>
          <a:lstStyle/>
          <a:p>
            <a:r>
              <a:rPr lang="en-NZ" dirty="0"/>
              <a:t>Why Timberlands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37875"/>
            <a:ext cx="5080000" cy="4114800"/>
          </a:xfrm>
        </p:spPr>
        <p:txBody>
          <a:bodyPr wrap="square" anchor="t">
            <a:normAutofit/>
          </a:bodyPr>
          <a:lstStyle/>
          <a:p>
            <a:r>
              <a:rPr lang="en-NZ" altLang="en-US" dirty="0"/>
              <a:t>Not so for:</a:t>
            </a:r>
          </a:p>
          <a:p>
            <a:pPr lvl="1"/>
            <a:r>
              <a:rPr lang="en-NZ" altLang="en-US" sz="2800"/>
              <a:t>Farmers woodlots  </a:t>
            </a:r>
          </a:p>
          <a:p>
            <a:pPr lvl="1"/>
            <a:r>
              <a:rPr lang="en-NZ" altLang="en-US" sz="2800"/>
              <a:t>Scattered forests</a:t>
            </a:r>
          </a:p>
          <a:p>
            <a:pPr lvl="1"/>
            <a:r>
              <a:rPr lang="en-NZ" altLang="en-US" sz="2800"/>
              <a:t>Some countries (India)</a:t>
            </a:r>
          </a:p>
          <a:p>
            <a:endParaRPr lang="en-NZ" altLang="en-US" dirty="0"/>
          </a:p>
          <a:p>
            <a:r>
              <a:rPr lang="en-NZ" altLang="en-US" dirty="0" err="1"/>
              <a:t>MBr</a:t>
            </a:r>
            <a:endParaRPr lang="en-NZ" altLang="en-US" dirty="0"/>
          </a:p>
          <a:p>
            <a:pPr lvl="1"/>
            <a:r>
              <a:rPr lang="en-NZ" altLang="en-US" sz="2800"/>
              <a:t>   NZ 8% to almost 0</a:t>
            </a:r>
          </a:p>
          <a:p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46165-4DDD-453B-8992-3D2E8565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74" y="1606884"/>
            <a:ext cx="3866255" cy="41148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66B57F-6FF7-4727-BA88-AFA09E3F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8FDA38-9A30-4142-B5C2-C685A0F0FD2F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705487"/>
            <a:ext cx="10367433" cy="855663"/>
          </a:xfrm>
        </p:spPr>
        <p:txBody>
          <a:bodyPr wrap="square" anchor="ctr">
            <a:normAutofit/>
          </a:bodyPr>
          <a:lstStyle/>
          <a:p>
            <a:r>
              <a:rPr lang="en-NZ" dirty="0"/>
              <a:t>Other Benefits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37875"/>
            <a:ext cx="5080000" cy="4114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AU" altLang="en-US" sz="2400" dirty="0"/>
              <a:t>Reduced bark on port:</a:t>
            </a:r>
          </a:p>
          <a:p>
            <a:pPr lvl="1">
              <a:lnSpc>
                <a:spcPct val="90000"/>
              </a:lnSpc>
            </a:pPr>
            <a:r>
              <a:rPr lang="en-AU" altLang="en-US" dirty="0"/>
              <a:t>Reduced sediment</a:t>
            </a:r>
          </a:p>
          <a:p>
            <a:pPr lvl="1">
              <a:lnSpc>
                <a:spcPct val="90000"/>
              </a:lnSpc>
            </a:pPr>
            <a:r>
              <a:rPr lang="en-AU" altLang="en-US" dirty="0"/>
              <a:t>Reduced dust</a:t>
            </a:r>
          </a:p>
          <a:p>
            <a:pPr>
              <a:lnSpc>
                <a:spcPct val="90000"/>
              </a:lnSpc>
            </a:pPr>
            <a:r>
              <a:rPr lang="en-AU" altLang="en-US" sz="2400" dirty="0"/>
              <a:t>Leadership</a:t>
            </a:r>
          </a:p>
          <a:p>
            <a:pPr>
              <a:lnSpc>
                <a:spcPct val="90000"/>
              </a:lnSpc>
            </a:pPr>
            <a:r>
              <a:rPr lang="en-AU" altLang="en-US" sz="2400" dirty="0"/>
              <a:t>Reputation</a:t>
            </a:r>
          </a:p>
          <a:p>
            <a:pPr>
              <a:lnSpc>
                <a:spcPct val="90000"/>
              </a:lnSpc>
            </a:pPr>
            <a:endParaRPr lang="en-AU" altLang="en-US" sz="2400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Quality = high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AU" altLang="en-US" dirty="0"/>
          </a:p>
          <a:p>
            <a:pPr>
              <a:lnSpc>
                <a:spcPct val="90000"/>
              </a:lnSpc>
            </a:pPr>
            <a:r>
              <a:rPr lang="en-AU" altLang="en-US" sz="2400" dirty="0"/>
              <a:t>Was it worth it? </a:t>
            </a:r>
            <a:endParaRPr lang="en-NZ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0C7A5-0BCF-4CB2-AD63-C3130C262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4" r="10533" b="2"/>
          <a:stretch/>
        </p:blipFill>
        <p:spPr>
          <a:xfrm>
            <a:off x="6197602" y="1606884"/>
            <a:ext cx="5080000" cy="41148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D502AF-294F-4E5E-9B8D-F6561A43F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2000" y="6400800"/>
            <a:ext cx="25400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18FDA38-9A30-4142-B5C2-C685A0F0FD2F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370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A3968254</value>
    </field>
    <field name="Objective-Title">
      <value order="0">4. Colin Maunder Timberlands Debarker</value>
    </field>
    <field name="Objective-Description">
      <value order="0"/>
    </field>
    <field name="Objective-CreationStamp">
      <value order="0">2021-11-07T23:27:38Z</value>
    </field>
    <field name="Objective-IsApproved">
      <value order="0">false</value>
    </field>
    <field name="Objective-IsPublished">
      <value order="0">true</value>
    </field>
    <field name="Objective-DatePublished">
      <value order="0">2023-09-28T00:27:32Z</value>
    </field>
    <field name="Objective-ModificationStamp">
      <value order="0">2024-07-18T23:04:20Z</value>
    </field>
    <field name="Objective-Owner">
      <value order="0">Reece Irving</value>
    </field>
    <field name="Objective-Path">
      <value order="0">EasyInfo Global Folder:'Virtual Filing Cabinet':Natural Resource Management:Mount Industrial Programme * (Environmental/Air/Mount Industrial Programme):Mount Industrial Programme:Mount Air Quality *:Stakeholder Group Meetings:Mount Maunganui Air Quality Working Party*:2021-11-11 Council Chambers Working Party Meeting:2021-11-11 Mount Maunganui Air Quality Working Party Meeting Presentations</value>
    </field>
    <field name="Objective-Parent">
      <value order="0">2021-11-11 Mount Maunganui Air Quality Working Party Meeting Presentations</value>
    </field>
    <field name="Objective-State">
      <value order="0">Published</value>
    </field>
    <field name="Objective-VersionId">
      <value order="0">vA6006862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4.22597</value>
    </field>
    <field name="Objective-Classification">
      <value order="0">Public Access</value>
    </field>
    <field name="Objective-Caveats">
      <value order="0"/>
    </field>
  </systemFields>
  <catalogues>
    <catalogue name="Graph, Chart, Drawing, Diagram, Map Type Catalogue" type="type" ori="id:cA11">
      <field name="Objective-Reference">
        <value order="0"/>
      </field>
      <field name="Objective-Reference Sourc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189</Words>
  <Application>Microsoft Office PowerPoint</Application>
  <PresentationFormat>Widescreen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Courier New</vt:lpstr>
      <vt:lpstr>Times New Roman</vt:lpstr>
      <vt:lpstr>Default Design</vt:lpstr>
      <vt:lpstr> Debarker </vt:lpstr>
      <vt:lpstr>Timberlands</vt:lpstr>
      <vt:lpstr>Background</vt:lpstr>
      <vt:lpstr>By Country</vt:lpstr>
      <vt:lpstr>Objective</vt:lpstr>
      <vt:lpstr>Why it works for Timberlands </vt:lpstr>
      <vt:lpstr>Why Timberlands</vt:lpstr>
      <vt:lpstr>Other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Debarker</dc:title>
  <dc:creator>Colin Maunder</dc:creator>
  <cp:lastModifiedBy>Reece Irving</cp:lastModifiedBy>
  <cp:revision>6</cp:revision>
  <dcterms:created xsi:type="dcterms:W3CDTF">2021-11-05T03:33:26Z</dcterms:created>
  <dcterms:modified xsi:type="dcterms:W3CDTF">2021-11-07T23:27:38Z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A3968254</vt:lpwstr>
  </property>
  <property fmtid="{D5CDD505-2E9C-101B-9397-08002B2CF9AE}" pid="4" name="Objective-Title">
    <vt:lpwstr>4. Colin Maunder Timberlands Debarker</vt:lpwstr>
  </property>
  <property fmtid="{D5CDD505-2E9C-101B-9397-08002B2CF9AE}" pid="5" name="Objective-Description">
    <vt:lpwstr/>
  </property>
  <property fmtid="{D5CDD505-2E9C-101B-9397-08002B2CF9AE}" pid="6" name="Objective-CreationStamp">
    <vt:filetime>2021-11-07T23:27:38Z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2023-09-28T00:27:32Z</vt:filetime>
  </property>
  <property fmtid="{D5CDD505-2E9C-101B-9397-08002B2CF9AE}" pid="10" name="Objective-ModificationStamp">
    <vt:filetime>2024-07-18T23:04:20Z</vt:filetime>
  </property>
  <property fmtid="{D5CDD505-2E9C-101B-9397-08002B2CF9AE}" pid="11" name="Objective-Owner">
    <vt:lpwstr>Reece Irving</vt:lpwstr>
  </property>
  <property fmtid="{D5CDD505-2E9C-101B-9397-08002B2CF9AE}" pid="12" name="Objective-Path">
    <vt:lpwstr>EasyInfo Global Folder:'Virtual Filing Cabinet':Natural Resource Management:Mount Industrial Programme * (Environmental/Air/Mount Industrial Programme):Mount Industrial Programme:Mount Air Quality *:Stakeholder Group Meetings:Mount Maunganui Air Quality Working Party*:2021-11-11 Council Chambers Working Party Meeting:2021-11-11 Mount Maunganui Air Quality Working Party Meeting Presentations</vt:lpwstr>
  </property>
  <property fmtid="{D5CDD505-2E9C-101B-9397-08002B2CF9AE}" pid="13" name="Objective-Parent">
    <vt:lpwstr>2021-11-11 Mount Maunganui Air Quality Working Party Meeting 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vA6006862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>4.22597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Reference">
    <vt:lpwstr/>
  </property>
  <property fmtid="{D5CDD505-2E9C-101B-9397-08002B2CF9AE}" pid="23" name="Objective-Reference Sourc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</Properties>
</file>