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283b482b43094220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9" r:id="rId4"/>
    <p:sldId id="261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Relationship Type="http://schemas.openxmlformats.org/officeDocument/2006/relationships/customXml" Target="/customXML/item2.xml" Id="Rf0626d9a5a394f6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5C1B-BADC-45C6-80E9-F76BD1E38C88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EF537-43AD-4B4E-9484-D8D2F2A040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02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E3F9D-D698-4788-8FF7-1C2CECDFAC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6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5B65-142C-4016-8CAA-D8297E30BBB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297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E3F9D-D698-4788-8FF7-1C2CECDFAC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3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81127"/>
            <a:ext cx="9144000" cy="86409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383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91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82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0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001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50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7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63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94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152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9/03/2017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16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8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9300AB-CC9E-4465-9AF3-6C0352B13FC5}" type="datetimeFigureOut">
              <a:rPr lang="en-NZ" smtClean="0"/>
              <a:pPr/>
              <a:t>9/03/2017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15D8AD-9936-4419-82E2-7AD280D1304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8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Further mussel research proposal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561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8552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B0F0"/>
                </a:solidFill>
              </a:rPr>
              <a:t>Recommendations from Kura Paul-Burke September 2016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836712"/>
            <a:ext cx="83210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C</a:t>
            </a:r>
            <a:r>
              <a:rPr lang="en-AU" sz="2400" dirty="0" smtClean="0"/>
              <a:t>ontinue monitoring whole harbour 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Develop </a:t>
            </a:r>
            <a:r>
              <a:rPr lang="en-AU" sz="2400" dirty="0" smtClean="0"/>
              <a:t>technical designs to restore mussel </a:t>
            </a:r>
            <a:r>
              <a:rPr lang="en-AU" sz="2400" dirty="0" smtClean="0"/>
              <a:t>populations</a:t>
            </a:r>
            <a:r>
              <a:rPr lang="en-AU" sz="2400" dirty="0"/>
              <a:t> </a:t>
            </a:r>
            <a:r>
              <a:rPr lang="en-AU" sz="2400" dirty="0" smtClean="0"/>
              <a:t>and</a:t>
            </a:r>
            <a:r>
              <a:rPr lang="en-AU" sz="2400" dirty="0" smtClean="0"/>
              <a:t>            i</a:t>
            </a:r>
            <a:r>
              <a:rPr lang="en-AU" sz="2400" dirty="0" smtClean="0"/>
              <a:t>nclude </a:t>
            </a:r>
            <a:r>
              <a:rPr lang="en-AU" sz="2400" dirty="0" err="1" smtClean="0"/>
              <a:t>matauranga</a:t>
            </a:r>
            <a:r>
              <a:rPr lang="en-AU" sz="2400" dirty="0" smtClean="0"/>
              <a:t> Māori </a:t>
            </a:r>
            <a:r>
              <a:rPr lang="en-AU" sz="2400" dirty="0" smtClean="0"/>
              <a:t>alongside western science</a:t>
            </a: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Develop </a:t>
            </a:r>
            <a:r>
              <a:rPr lang="en-AU" sz="2400" dirty="0" smtClean="0"/>
              <a:t>best practice </a:t>
            </a:r>
            <a:r>
              <a:rPr lang="en-AU" sz="2400" dirty="0" err="1" smtClean="0"/>
              <a:t>seastar</a:t>
            </a:r>
            <a:r>
              <a:rPr lang="en-AU" sz="2400" dirty="0" smtClean="0"/>
              <a:t> management plan 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Include </a:t>
            </a:r>
            <a:r>
              <a:rPr lang="en-AU" sz="2400" dirty="0" err="1" smtClean="0"/>
              <a:t>hapū</a:t>
            </a:r>
            <a:r>
              <a:rPr lang="en-AU" sz="2400" dirty="0" smtClean="0"/>
              <a:t> / iwi into future field based research and/or monitoring </a:t>
            </a:r>
            <a:r>
              <a:rPr lang="en-AU" sz="2400" dirty="0" smtClean="0"/>
              <a:t>programs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Report </a:t>
            </a:r>
            <a:r>
              <a:rPr lang="en-AU" sz="2400" dirty="0" smtClean="0"/>
              <a:t>findings of catchment wide sedimentation and silt deposits into the harbour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Consider </a:t>
            </a:r>
            <a:r>
              <a:rPr lang="en-AU" sz="2400" dirty="0" smtClean="0"/>
              <a:t>establishing a harbour wide shellfish monitoring program</a:t>
            </a:r>
          </a:p>
          <a:p>
            <a:pPr marL="342900" indent="-342900">
              <a:buAutoNum type="arabicPeriod"/>
            </a:pPr>
            <a:endParaRPr lang="en-AU" sz="2000" dirty="0"/>
          </a:p>
          <a:p>
            <a:pPr marL="342900" indent="-342900">
              <a:buAutoNum type="arabicPeriod"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68409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754186" cy="1038704"/>
          </a:xfrm>
        </p:spPr>
        <p:txBody>
          <a:bodyPr>
            <a:normAutofit/>
          </a:bodyPr>
          <a:lstStyle/>
          <a:p>
            <a:pPr algn="l"/>
            <a:r>
              <a:rPr lang="en-NZ" sz="2800" b="1" dirty="0" smtClean="0">
                <a:solidFill>
                  <a:srgbClr val="00B0F0"/>
                </a:solidFill>
                <a:latin typeface="+mn-lt"/>
              </a:rPr>
              <a:t>2016 Findings</a:t>
            </a:r>
            <a:endParaRPr lang="en-NZ" sz="2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53450" cy="4968552"/>
          </a:xfrm>
        </p:spPr>
        <p:txBody>
          <a:bodyPr>
            <a:normAutofit/>
          </a:bodyPr>
          <a:lstStyle/>
          <a:p>
            <a:r>
              <a:rPr lang="en-NZ" sz="2400" dirty="0" smtClean="0">
                <a:latin typeface="+mn-lt"/>
              </a:rPr>
              <a:t>94 </a:t>
            </a:r>
            <a:r>
              <a:rPr lang="en-NZ" sz="2400" dirty="0">
                <a:latin typeface="+mn-lt"/>
              </a:rPr>
              <a:t>% </a:t>
            </a:r>
            <a:r>
              <a:rPr lang="en-NZ" sz="2400" dirty="0" smtClean="0">
                <a:latin typeface="+mn-lt"/>
              </a:rPr>
              <a:t>of o</a:t>
            </a:r>
            <a:r>
              <a:rPr lang="en-NZ" sz="2400" dirty="0" smtClean="0">
                <a:latin typeface="+mn-lt"/>
              </a:rPr>
              <a:t>riginal </a:t>
            </a:r>
            <a:r>
              <a:rPr lang="en-NZ" sz="2400" dirty="0" smtClean="0">
                <a:latin typeface="+mn-lt"/>
              </a:rPr>
              <a:t>western </a:t>
            </a:r>
            <a:r>
              <a:rPr lang="en-NZ" sz="2400" dirty="0">
                <a:latin typeface="+mn-lt"/>
              </a:rPr>
              <a:t>mussel bed </a:t>
            </a:r>
            <a:r>
              <a:rPr lang="en-NZ" sz="2400" dirty="0" smtClean="0">
                <a:latin typeface="+mn-lt"/>
              </a:rPr>
              <a:t>area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>
                <a:latin typeface="+mn-lt"/>
              </a:rPr>
              <a:t>no </a:t>
            </a:r>
            <a:r>
              <a:rPr lang="en-NZ" sz="2400" dirty="0" smtClean="0">
                <a:latin typeface="+mn-lt"/>
              </a:rPr>
              <a:t>longer </a:t>
            </a:r>
            <a:r>
              <a:rPr lang="en-NZ" sz="2400" dirty="0" smtClean="0">
                <a:latin typeface="+mn-lt"/>
              </a:rPr>
              <a:t>present</a:t>
            </a:r>
            <a:endParaRPr lang="en-NZ" sz="2400" dirty="0">
              <a:latin typeface="+mn-lt"/>
            </a:endParaRPr>
          </a:p>
          <a:p>
            <a:pPr>
              <a:buNone/>
            </a:pPr>
            <a:endParaRPr lang="en-NZ" sz="2400" dirty="0">
              <a:latin typeface="+mn-lt"/>
            </a:endParaRPr>
          </a:p>
          <a:p>
            <a:r>
              <a:rPr lang="en-NZ" sz="2400" dirty="0" smtClean="0">
                <a:latin typeface="+mn-lt"/>
              </a:rPr>
              <a:t>99.6% </a:t>
            </a:r>
            <a:r>
              <a:rPr lang="en-NZ" sz="2400" dirty="0" smtClean="0">
                <a:latin typeface="+mn-lt"/>
              </a:rPr>
              <a:t>of o</a:t>
            </a:r>
            <a:r>
              <a:rPr lang="en-NZ" sz="2400" dirty="0" smtClean="0">
                <a:latin typeface="+mn-lt"/>
              </a:rPr>
              <a:t>riginal </a:t>
            </a:r>
            <a:r>
              <a:rPr lang="en-NZ" sz="2400" dirty="0" smtClean="0">
                <a:latin typeface="+mn-lt"/>
              </a:rPr>
              <a:t>western mussel </a:t>
            </a:r>
            <a:r>
              <a:rPr lang="en-NZ" sz="2400" dirty="0">
                <a:latin typeface="+mn-lt"/>
              </a:rPr>
              <a:t>population no longer </a:t>
            </a:r>
            <a:r>
              <a:rPr lang="en-NZ" sz="2400" dirty="0" smtClean="0">
                <a:latin typeface="+mn-lt"/>
              </a:rPr>
              <a:t>present </a:t>
            </a:r>
            <a:r>
              <a:rPr lang="en-NZ" sz="2400" dirty="0">
                <a:latin typeface="+mn-lt"/>
              </a:rPr>
              <a:t>(down from 112 million in 2007 to 485,000)</a:t>
            </a:r>
            <a:endParaRPr lang="en-NZ" sz="2400" dirty="0">
              <a:latin typeface="+mn-lt"/>
            </a:endParaRPr>
          </a:p>
          <a:p>
            <a:pPr>
              <a:buNone/>
            </a:pPr>
            <a:endParaRPr lang="en-NZ" sz="2400" dirty="0">
              <a:latin typeface="+mn-lt"/>
            </a:endParaRPr>
          </a:p>
          <a:p>
            <a:r>
              <a:rPr lang="en-NZ" sz="2400" dirty="0" smtClean="0">
                <a:latin typeface="+mn-lt"/>
              </a:rPr>
              <a:t>99.6% </a:t>
            </a:r>
            <a:r>
              <a:rPr lang="en-NZ" sz="2400" dirty="0" smtClean="0">
                <a:latin typeface="+mn-lt"/>
              </a:rPr>
              <a:t>of s</a:t>
            </a:r>
            <a:r>
              <a:rPr lang="en-NZ" sz="2400" dirty="0" smtClean="0">
                <a:latin typeface="+mn-lt"/>
              </a:rPr>
              <a:t>ea-star </a:t>
            </a:r>
            <a:r>
              <a:rPr lang="en-NZ" sz="2400" dirty="0">
                <a:latin typeface="+mn-lt"/>
              </a:rPr>
              <a:t>population no longer </a:t>
            </a:r>
            <a:r>
              <a:rPr lang="en-NZ" sz="2400" dirty="0" smtClean="0">
                <a:latin typeface="+mn-lt"/>
              </a:rPr>
              <a:t>present  (either run out of prey or moved on to </a:t>
            </a:r>
            <a:r>
              <a:rPr lang="en-NZ" sz="2400" dirty="0" err="1" smtClean="0">
                <a:latin typeface="+mn-lt"/>
              </a:rPr>
              <a:t>pipi</a:t>
            </a:r>
            <a:r>
              <a:rPr lang="en-NZ" sz="2400" dirty="0" smtClean="0">
                <a:latin typeface="+mn-lt"/>
              </a:rPr>
              <a:t>)</a:t>
            </a:r>
            <a:endParaRPr lang="en-NZ" sz="2400" dirty="0" smtClean="0">
              <a:latin typeface="+mn-lt"/>
            </a:endParaRPr>
          </a:p>
          <a:p>
            <a:endParaRPr lang="en-NZ" sz="2400" dirty="0">
              <a:latin typeface="+mn-lt"/>
            </a:endParaRPr>
          </a:p>
          <a:p>
            <a:r>
              <a:rPr lang="en-NZ" sz="2400" dirty="0" smtClean="0">
                <a:latin typeface="+mn-lt"/>
              </a:rPr>
              <a:t>2 of </a:t>
            </a:r>
            <a:r>
              <a:rPr lang="en-NZ" sz="2400" dirty="0" smtClean="0">
                <a:latin typeface="+mn-lt"/>
              </a:rPr>
              <a:t>3</a:t>
            </a:r>
            <a:r>
              <a:rPr lang="en-NZ" sz="2400" dirty="0">
                <a:latin typeface="+mn-lt"/>
              </a:rPr>
              <a:t> </a:t>
            </a:r>
            <a:r>
              <a:rPr lang="en-NZ" sz="2400" dirty="0">
                <a:latin typeface="+mn-lt"/>
              </a:rPr>
              <a:t>t</a:t>
            </a:r>
            <a:r>
              <a:rPr lang="en-NZ" sz="2400" dirty="0" smtClean="0">
                <a:latin typeface="+mn-lt"/>
              </a:rPr>
              <a:t>raditional </a:t>
            </a:r>
            <a:r>
              <a:rPr lang="en-NZ" sz="2400" dirty="0" smtClean="0">
                <a:latin typeface="+mn-lt"/>
              </a:rPr>
              <a:t>eastern mussel beds no longer </a:t>
            </a:r>
            <a:r>
              <a:rPr lang="en-NZ" sz="2400" dirty="0" smtClean="0">
                <a:latin typeface="+mn-lt"/>
              </a:rPr>
              <a:t>present (only 59,000 left in one bed)</a:t>
            </a:r>
            <a:endParaRPr lang="en-NZ" sz="2400" dirty="0">
              <a:latin typeface="+mn-lt"/>
            </a:endParaRPr>
          </a:p>
          <a:p>
            <a:endParaRPr lang="en-NZ" dirty="0" smtClean="0"/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57900" y="6356352"/>
            <a:ext cx="1600200" cy="365125"/>
          </a:xfrm>
          <a:prstGeom prst="rect">
            <a:avLst/>
          </a:prstGeom>
        </p:spPr>
        <p:txBody>
          <a:bodyPr/>
          <a:lstStyle/>
          <a:p>
            <a:fld id="{2DC58F29-C329-4BFF-9C53-5C2D641124B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2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7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en-NZ" sz="2800" dirty="0" smtClean="0">
                <a:solidFill>
                  <a:srgbClr val="00B0F0"/>
                </a:solidFill>
                <a:latin typeface="+mn-lt"/>
              </a:rPr>
              <a:t>Proposed actions</a:t>
            </a:r>
            <a:endParaRPr lang="en-NZ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659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NZ" sz="2400" dirty="0" smtClean="0">
                <a:latin typeface="+mn-lt"/>
              </a:rPr>
              <a:t>Deploy spat collection lines to recruit juvenile spat</a:t>
            </a:r>
          </a:p>
          <a:p>
            <a:pPr marL="457200" indent="-457200">
              <a:buAutoNum type="arabicPeriod"/>
            </a:pPr>
            <a:r>
              <a:rPr lang="en-NZ" sz="2400" dirty="0" smtClean="0">
                <a:latin typeface="+mn-lt"/>
              </a:rPr>
              <a:t>West side – place 6 cages in existing mussel bed to enclose mussels</a:t>
            </a:r>
          </a:p>
          <a:p>
            <a:pPr marL="457200" indent="-457200">
              <a:buAutoNum type="arabicPeriod"/>
            </a:pPr>
            <a:r>
              <a:rPr lang="en-NZ" sz="2400" dirty="0" smtClean="0">
                <a:latin typeface="+mn-lt"/>
              </a:rPr>
              <a:t>Est side – place cages containing deal shells debris in historic beds and relocate mussels from spat lines into cages</a:t>
            </a:r>
          </a:p>
          <a:p>
            <a:pPr marL="457200" indent="-457200">
              <a:buAutoNum type="arabicPeriod"/>
            </a:pPr>
            <a:r>
              <a:rPr lang="en-NZ" sz="2400" dirty="0" smtClean="0">
                <a:latin typeface="+mn-lt"/>
              </a:rPr>
              <a:t>Monitor equipment </a:t>
            </a:r>
            <a:r>
              <a:rPr lang="en-NZ" sz="2400" dirty="0">
                <a:latin typeface="+mn-lt"/>
              </a:rPr>
              <a:t> </a:t>
            </a:r>
            <a:r>
              <a:rPr lang="en-NZ" sz="2400" dirty="0" smtClean="0">
                <a:latin typeface="+mn-lt"/>
              </a:rPr>
              <a:t>mussel populations, </a:t>
            </a:r>
            <a:r>
              <a:rPr lang="en-NZ" sz="2400" dirty="0" err="1" smtClean="0">
                <a:latin typeface="+mn-lt"/>
              </a:rPr>
              <a:t>seastars</a:t>
            </a:r>
            <a:r>
              <a:rPr lang="en-NZ" sz="2400" dirty="0" smtClean="0">
                <a:latin typeface="+mn-lt"/>
              </a:rPr>
              <a:t>, control sites and historic bed boundaries.</a:t>
            </a:r>
          </a:p>
          <a:p>
            <a:pPr marL="457200" indent="-457200">
              <a:buAutoNum type="arabicPeriod"/>
            </a:pPr>
            <a:r>
              <a:rPr lang="en-NZ" sz="2400" dirty="0" smtClean="0">
                <a:latin typeface="+mn-lt"/>
              </a:rPr>
              <a:t>Continue to investigate causes of </a:t>
            </a:r>
            <a:r>
              <a:rPr lang="en-NZ" sz="2400" dirty="0" err="1" smtClean="0">
                <a:latin typeface="+mn-lt"/>
              </a:rPr>
              <a:t>seastar</a:t>
            </a:r>
            <a:r>
              <a:rPr lang="en-NZ" sz="2400" dirty="0" smtClean="0">
                <a:latin typeface="+mn-lt"/>
              </a:rPr>
              <a:t> population explosions and possible methods of control.</a:t>
            </a:r>
            <a:endParaRPr lang="en-N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03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2800" dirty="0" smtClean="0">
                <a:solidFill>
                  <a:srgbClr val="00B0F0"/>
                </a:solidFill>
                <a:latin typeface="+mn-lt"/>
              </a:rPr>
              <a:t>Consultation since last September</a:t>
            </a:r>
            <a:endParaRPr lang="en-NZ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>
                <a:latin typeface="+mn-lt"/>
              </a:rPr>
              <a:t>Kura has undertaken considerable consultation and discussion with:</a:t>
            </a:r>
          </a:p>
          <a:p>
            <a:r>
              <a:rPr lang="en-NZ" sz="2400" dirty="0" err="1" smtClean="0">
                <a:latin typeface="+mn-lt"/>
              </a:rPr>
              <a:t>Upokorehe</a:t>
            </a:r>
            <a:r>
              <a:rPr lang="en-NZ" sz="2400" dirty="0" smtClean="0">
                <a:latin typeface="+mn-lt"/>
              </a:rPr>
              <a:t> and </a:t>
            </a:r>
            <a:r>
              <a:rPr lang="en-NZ" sz="2400" dirty="0" err="1" smtClean="0">
                <a:latin typeface="+mn-lt"/>
              </a:rPr>
              <a:t>Ngāti</a:t>
            </a:r>
            <a:r>
              <a:rPr lang="en-NZ" sz="2400" dirty="0" smtClean="0">
                <a:latin typeface="+mn-lt"/>
              </a:rPr>
              <a:t> Awa</a:t>
            </a:r>
          </a:p>
          <a:p>
            <a:r>
              <a:rPr lang="en-NZ" sz="2400" dirty="0" smtClean="0">
                <a:latin typeface="+mn-lt"/>
              </a:rPr>
              <a:t>Mai </a:t>
            </a:r>
            <a:r>
              <a:rPr lang="en-NZ" sz="2400" dirty="0" err="1" smtClean="0">
                <a:latin typeface="+mn-lt"/>
              </a:rPr>
              <a:t>i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ngā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>
                <a:latin typeface="+mn-lt"/>
              </a:rPr>
              <a:t>K</a:t>
            </a:r>
            <a:r>
              <a:rPr lang="en-NZ" sz="2400" dirty="0" err="1" smtClean="0">
                <a:latin typeface="+mn-lt"/>
              </a:rPr>
              <a:t>uri</a:t>
            </a:r>
            <a:r>
              <a:rPr lang="en-NZ" sz="2400" dirty="0" smtClean="0">
                <a:latin typeface="+mn-lt"/>
              </a:rPr>
              <a:t> a </a:t>
            </a:r>
            <a:r>
              <a:rPr lang="en-NZ" sz="2400" dirty="0" err="1" smtClean="0">
                <a:latin typeface="+mn-lt"/>
              </a:rPr>
              <a:t>Wharei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ki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Tihirau</a:t>
            </a:r>
            <a:endParaRPr lang="en-NZ" sz="2400" dirty="0" smtClean="0">
              <a:latin typeface="+mn-lt"/>
            </a:endParaRPr>
          </a:p>
          <a:p>
            <a:r>
              <a:rPr lang="en-NZ" sz="2400" dirty="0" smtClean="0">
                <a:latin typeface="+mn-lt"/>
              </a:rPr>
              <a:t>Auckland University marine scientists</a:t>
            </a:r>
          </a:p>
          <a:p>
            <a:r>
              <a:rPr lang="en-NZ" sz="2400" dirty="0" smtClean="0">
                <a:latin typeface="+mn-lt"/>
              </a:rPr>
              <a:t>NIWA marine scientists</a:t>
            </a:r>
          </a:p>
          <a:p>
            <a:r>
              <a:rPr lang="en-NZ" sz="2400" dirty="0" smtClean="0">
                <a:latin typeface="+mn-lt"/>
              </a:rPr>
              <a:t>Mussel aquaculture experts</a:t>
            </a:r>
            <a:endParaRPr lang="en-N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802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2800" dirty="0" smtClean="0">
                <a:solidFill>
                  <a:srgbClr val="00B0F0"/>
                </a:solidFill>
                <a:latin typeface="+mn-lt"/>
              </a:rPr>
              <a:t>Possible funding</a:t>
            </a:r>
            <a:endParaRPr lang="en-NZ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>
                <a:latin typeface="+mn-lt"/>
              </a:rPr>
              <a:t>Kura has submitted a collaborative science funding proposal to MBIE.</a:t>
            </a:r>
          </a:p>
          <a:p>
            <a:pPr marL="0" indent="0">
              <a:buNone/>
            </a:pPr>
            <a:r>
              <a:rPr lang="en-NZ" sz="2400" dirty="0" smtClean="0">
                <a:latin typeface="+mn-lt"/>
              </a:rPr>
              <a:t>This will bring together marine scientists from NIWA, Auckland </a:t>
            </a:r>
            <a:r>
              <a:rPr lang="en-NZ" sz="2400" dirty="0" err="1" smtClean="0">
                <a:latin typeface="+mn-lt"/>
              </a:rPr>
              <a:t>Uni</a:t>
            </a:r>
            <a:r>
              <a:rPr lang="en-NZ" sz="2400" dirty="0" smtClean="0">
                <a:latin typeface="+mn-lt"/>
              </a:rPr>
              <a:t> and MUSA dive.</a:t>
            </a:r>
          </a:p>
          <a:p>
            <a:pPr marL="0" indent="0">
              <a:buNone/>
            </a:pPr>
            <a:r>
              <a:rPr lang="en-NZ" sz="2400" dirty="0" smtClean="0">
                <a:latin typeface="+mn-lt"/>
              </a:rPr>
              <a:t>It involves 5 estuary sites across the northern North Island.</a:t>
            </a:r>
          </a:p>
          <a:p>
            <a:pPr marL="0" indent="0">
              <a:buNone/>
            </a:pPr>
            <a:r>
              <a:rPr lang="en-NZ" sz="2400" dirty="0" err="1" smtClean="0">
                <a:latin typeface="+mn-lt"/>
              </a:rPr>
              <a:t>Ōhiwa</a:t>
            </a:r>
            <a:r>
              <a:rPr lang="en-NZ" sz="2400" dirty="0" smtClean="0">
                <a:latin typeface="+mn-lt"/>
              </a:rPr>
              <a:t> would receive $50,000 for 5 years.</a:t>
            </a:r>
          </a:p>
          <a:p>
            <a:pPr marL="0" indent="0">
              <a:buNone/>
            </a:pPr>
            <a:r>
              <a:rPr lang="en-NZ" sz="2400" dirty="0" smtClean="0">
                <a:latin typeface="+mn-lt"/>
              </a:rPr>
              <a:t>Outcome of funding round will be known in late 2017.</a:t>
            </a:r>
          </a:p>
          <a:p>
            <a:pPr marL="0" indent="0">
              <a:buNone/>
            </a:pPr>
            <a:r>
              <a:rPr lang="en-NZ" sz="2400" dirty="0" smtClean="0">
                <a:latin typeface="+mn-lt"/>
              </a:rPr>
              <a:t>In the meantime, work can begin with funding from BOPRC and possibly Mai </a:t>
            </a:r>
            <a:r>
              <a:rPr lang="en-NZ" sz="2400" dirty="0" err="1" smtClean="0">
                <a:latin typeface="+mn-lt"/>
              </a:rPr>
              <a:t>i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ngā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Kuri</a:t>
            </a:r>
            <a:r>
              <a:rPr lang="en-NZ" sz="2400" dirty="0" smtClean="0">
                <a:latin typeface="+mn-lt"/>
              </a:rPr>
              <a:t> a </a:t>
            </a:r>
            <a:r>
              <a:rPr lang="en-NZ" sz="2400" dirty="0" err="1" smtClean="0">
                <a:latin typeface="+mn-lt"/>
              </a:rPr>
              <a:t>Wharei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ki</a:t>
            </a:r>
            <a:r>
              <a:rPr lang="en-NZ" sz="2400" dirty="0" smtClean="0">
                <a:latin typeface="+mn-lt"/>
              </a:rPr>
              <a:t> </a:t>
            </a:r>
            <a:r>
              <a:rPr lang="en-NZ" sz="2400" dirty="0" err="1" smtClean="0">
                <a:latin typeface="+mn-lt"/>
              </a:rPr>
              <a:t>Tihirau</a:t>
            </a:r>
            <a:r>
              <a:rPr lang="en-NZ" sz="2400" dirty="0" smtClean="0">
                <a:latin typeface="+mn-lt"/>
              </a:rPr>
              <a:t>.</a:t>
            </a:r>
            <a:endParaRPr lang="en-N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39878"/>
      </p:ext>
    </p:extLst>
  </p:cSld>
  <p:clrMapOvr>
    <a:masterClrMapping/>
  </p:clrMapOvr>
</p:sld>
</file>

<file path=ppt/theme/theme1.xml><?xml version="1.0" encoding="utf-8"?>
<a:theme xmlns:a="http://schemas.openxmlformats.org/drawingml/2006/main" name="Ohiwa Harb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A3890414</value>
    </field>
    <field name="Objective-Title">
      <value order="0">restoration-of-shellfish-populations-13-march-2017.pptx</value>
    </field>
    <field name="Objective-Description">
      <value order="0"/>
    </field>
    <field name="Objective-CreationStamp">
      <value order="0">2021-07-28T01:54:05Z</value>
    </field>
    <field name="Objective-IsApproved">
      <value order="0">false</value>
    </field>
    <field name="Objective-IsPublished">
      <value order="0">true</value>
    </field>
    <field name="Objective-DatePublished">
      <value order="0">2021-07-28T01:54:05Z</value>
    </field>
    <field name="Objective-ModificationStamp">
      <value order="0">2021-07-28T01:54:05Z</value>
    </field>
    <field name="Objective-Owner">
      <value order="0">Chris Mahoney Administrator</value>
    </field>
    <field name="Objective-Path">
      <value order="0"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alue>
    </field>
    <field name="Objective-Parent">
      <value order="0">Migrated Publications on Public Website</value>
    </field>
    <field name="Objective-State">
      <value order="0">Published</value>
    </field>
    <field name="Objective-VersionId">
      <value order="0">vA5882934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5.01238</value>
    </field>
    <field name="Objective-Classification">
      <value order="0">Public Access</value>
    </field>
    <field name="Objective-Caveats">
      <value order="0"/>
    </field>
  </systemFields>
  <catalogues>
    <catalogue name="Backcapture / Migrated Type Catalogue" type="type" ori="id:cA9">
      <field name="Objective-Previous File Number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Ohiwa Harbour</Template>
  <TotalTime>94</TotalTime>
  <Words>328</Words>
  <Application>Microsoft Office PowerPoint</Application>
  <PresentationFormat>On-screen Show (4:3)</PresentationFormat>
  <Paragraphs>45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Ohiwa Harbour</vt:lpstr>
      <vt:lpstr>Further mussel research proposal</vt:lpstr>
      <vt:lpstr>PowerPoint Presentation</vt:lpstr>
      <vt:lpstr>2016 Findings</vt:lpstr>
      <vt:lpstr>PowerPoint Presentation</vt:lpstr>
      <vt:lpstr>Proposed actions</vt:lpstr>
      <vt:lpstr>Consultation since last September</vt:lpstr>
      <vt:lpstr>Possible funding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Tim Senior</dc:creator>
  <cp:keywords>Ohiwa;Harbour</cp:keywords>
  <cp:lastModifiedBy>Tim Senior</cp:lastModifiedBy>
  <cp:revision>7</cp:revision>
  <dcterms:created xsi:type="dcterms:W3CDTF">2017-03-09T02:56:12Z</dcterms:created>
  <dcterms:modified xsi:type="dcterms:W3CDTF">2017-03-09T04:30:54Z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A3890414</vt:lpwstr>
  </property>
  <property fmtid="{D5CDD505-2E9C-101B-9397-08002B2CF9AE}" pid="4" name="Objective-Title">
    <vt:lpwstr>restoration-of-shellfish-populations-13-march-2017.pptx</vt:lpwstr>
  </property>
  <property fmtid="{D5CDD505-2E9C-101B-9397-08002B2CF9AE}" pid="5" name="Objective-Description">
    <vt:lpwstr/>
  </property>
  <property fmtid="{D5CDD505-2E9C-101B-9397-08002B2CF9AE}" pid="6" name="Objective-CreationStamp">
    <vt:filetime>2021-07-28T01:54:05Z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2021-07-28T01:54:05Z</vt:filetime>
  </property>
  <property fmtid="{D5CDD505-2E9C-101B-9397-08002B2CF9AE}" pid="10" name="Objective-ModificationStamp">
    <vt:filetime>2021-07-28T01:54:05Z</vt:filetime>
  </property>
  <property fmtid="{D5CDD505-2E9C-101B-9397-08002B2CF9AE}" pid="11" name="Objective-Owner">
    <vt:lpwstr>Chris Mahoney Administrator</vt:lpwstr>
  </property>
  <property fmtid="{D5CDD505-2E9C-101B-9397-08002B2CF9AE}" pid="12" name="Objective-Path">
    <vt:lpwstr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t:lpwstr>
  </property>
  <property fmtid="{D5CDD505-2E9C-101B-9397-08002B2CF9AE}" pid="13" name="Objective-Parent">
    <vt:lpwstr>Migrated Publications on Public Website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vA5882934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5.01238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  <property fmtid="{D5CDD505-2E9C-101B-9397-08002B2CF9AE}" pid="27" name="Objective-Previous File Number">
    <vt:lpwstr/>
  </property>
</Properties>
</file>