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wmf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637550bc8ff441cb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33"/>
  </p:notesMasterIdLst>
  <p:sldIdLst>
    <p:sldId id="256" r:id="rId3"/>
    <p:sldId id="375" r:id="rId4"/>
    <p:sldId id="310" r:id="rId5"/>
    <p:sldId id="312" r:id="rId6"/>
    <p:sldId id="319" r:id="rId7"/>
    <p:sldId id="341" r:id="rId8"/>
    <p:sldId id="376" r:id="rId9"/>
    <p:sldId id="322" r:id="rId10"/>
    <p:sldId id="363" r:id="rId11"/>
    <p:sldId id="340" r:id="rId12"/>
    <p:sldId id="316" r:id="rId13"/>
    <p:sldId id="339" r:id="rId14"/>
    <p:sldId id="374" r:id="rId15"/>
    <p:sldId id="344" r:id="rId16"/>
    <p:sldId id="343" r:id="rId17"/>
    <p:sldId id="345" r:id="rId18"/>
    <p:sldId id="346" r:id="rId19"/>
    <p:sldId id="349" r:id="rId20"/>
    <p:sldId id="348" r:id="rId21"/>
    <p:sldId id="350" r:id="rId22"/>
    <p:sldId id="351" r:id="rId23"/>
    <p:sldId id="373" r:id="rId24"/>
    <p:sldId id="366" r:id="rId25"/>
    <p:sldId id="367" r:id="rId26"/>
    <p:sldId id="370" r:id="rId27"/>
    <p:sldId id="352" r:id="rId28"/>
    <p:sldId id="372" r:id="rId29"/>
    <p:sldId id="377" r:id="rId30"/>
    <p:sldId id="371" r:id="rId31"/>
    <p:sldId id="378" r:id="rId32"/>
  </p:sldIdLst>
  <p:sldSz cx="9144000" cy="6858000" type="screen4x3"/>
  <p:notesSz cx="6805613" cy="99393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C63F"/>
    <a:srgbClr val="006DA4"/>
    <a:srgbClr val="6E298D"/>
    <a:srgbClr val="0084A0"/>
    <a:srgbClr val="003F5F"/>
    <a:srgbClr val="FDB913"/>
    <a:srgbClr val="DDDDDD"/>
    <a:srgbClr val="EF3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767" autoAdjust="0"/>
  </p:normalViewPr>
  <p:slideViewPr>
    <p:cSldViewPr>
      <p:cViewPr varScale="1">
        <p:scale>
          <a:sx n="101" d="100"/>
          <a:sy n="101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6.xml" Id="rId8" /><Relationship Type="http://schemas.openxmlformats.org/officeDocument/2006/relationships/slide" Target="slides/slide11.xml" Id="rId13" /><Relationship Type="http://schemas.openxmlformats.org/officeDocument/2006/relationships/slide" Target="slides/slide16.xml" Id="rId18" /><Relationship Type="http://schemas.openxmlformats.org/officeDocument/2006/relationships/slide" Target="slides/slide24.xml" Id="rId26" /><Relationship Type="http://schemas.openxmlformats.org/officeDocument/2006/relationships/slide" Target="slides/slide1.xml" Id="rId3" /><Relationship Type="http://schemas.openxmlformats.org/officeDocument/2006/relationships/slide" Target="slides/slide19.xml" Id="rId21" /><Relationship Type="http://schemas.openxmlformats.org/officeDocument/2006/relationships/presProps" Target="presProps.xml" Id="rId34" /><Relationship Type="http://schemas.openxmlformats.org/officeDocument/2006/relationships/slide" Target="slides/slide5.xml" Id="rId7" /><Relationship Type="http://schemas.openxmlformats.org/officeDocument/2006/relationships/slide" Target="slides/slide10.xml" Id="rId12" /><Relationship Type="http://schemas.openxmlformats.org/officeDocument/2006/relationships/slide" Target="slides/slide15.xml" Id="rId17" /><Relationship Type="http://schemas.openxmlformats.org/officeDocument/2006/relationships/slide" Target="slides/slide23.xml" Id="rId25" /><Relationship Type="http://schemas.openxmlformats.org/officeDocument/2006/relationships/notesMaster" Target="notesMasters/notesMaster1.xml" Id="rId33" /><Relationship Type="http://schemas.openxmlformats.org/officeDocument/2006/relationships/slideMaster" Target="slideMasters/slideMaster2.xml" Id="rId2" /><Relationship Type="http://schemas.openxmlformats.org/officeDocument/2006/relationships/slide" Target="slides/slide14.xml" Id="rId16" /><Relationship Type="http://schemas.openxmlformats.org/officeDocument/2006/relationships/slide" Target="slides/slide18.xml" Id="rId20" /><Relationship Type="http://schemas.openxmlformats.org/officeDocument/2006/relationships/slide" Target="slides/slide27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4.xml" Id="rId6" /><Relationship Type="http://schemas.openxmlformats.org/officeDocument/2006/relationships/slide" Target="slides/slide9.xml" Id="rId11" /><Relationship Type="http://schemas.openxmlformats.org/officeDocument/2006/relationships/slide" Target="slides/slide22.xml" Id="rId24" /><Relationship Type="http://schemas.openxmlformats.org/officeDocument/2006/relationships/slide" Target="slides/slide30.xml" Id="rId32" /><Relationship Type="http://schemas.openxmlformats.org/officeDocument/2006/relationships/tableStyles" Target="tableStyles.xml" Id="rId37" /><Relationship Type="http://schemas.openxmlformats.org/officeDocument/2006/relationships/slide" Target="slides/slide3.xml" Id="rId5" /><Relationship Type="http://schemas.openxmlformats.org/officeDocument/2006/relationships/slide" Target="slides/slide13.xml" Id="rId15" /><Relationship Type="http://schemas.openxmlformats.org/officeDocument/2006/relationships/slide" Target="slides/slide21.xml" Id="rId23" /><Relationship Type="http://schemas.openxmlformats.org/officeDocument/2006/relationships/slide" Target="slides/slide26.xml" Id="rId28" /><Relationship Type="http://schemas.openxmlformats.org/officeDocument/2006/relationships/theme" Target="theme/theme1.xml" Id="rId36" /><Relationship Type="http://schemas.openxmlformats.org/officeDocument/2006/relationships/slide" Target="slides/slide8.xml" Id="rId10" /><Relationship Type="http://schemas.openxmlformats.org/officeDocument/2006/relationships/slide" Target="slides/slide17.xml" Id="rId19" /><Relationship Type="http://schemas.openxmlformats.org/officeDocument/2006/relationships/slide" Target="slides/slide29.xml" Id="rId31" /><Relationship Type="http://schemas.openxmlformats.org/officeDocument/2006/relationships/slide" Target="slides/slide2.xml" Id="rId4" /><Relationship Type="http://schemas.openxmlformats.org/officeDocument/2006/relationships/slide" Target="slides/slide7.xml" Id="rId9" /><Relationship Type="http://schemas.openxmlformats.org/officeDocument/2006/relationships/slide" Target="slides/slide12.xml" Id="rId14" /><Relationship Type="http://schemas.openxmlformats.org/officeDocument/2006/relationships/slide" Target="slides/slide20.xml" Id="rId22" /><Relationship Type="http://schemas.openxmlformats.org/officeDocument/2006/relationships/slide" Target="slides/slide25.xml" Id="rId27" /><Relationship Type="http://schemas.openxmlformats.org/officeDocument/2006/relationships/slide" Target="slides/slide28.xml" Id="rId30" /><Relationship Type="http://schemas.openxmlformats.org/officeDocument/2006/relationships/viewProps" Target="viewProps.xml" Id="rId35" /><Relationship Type="http://schemas.openxmlformats.org/officeDocument/2006/relationships/customXml" Target="/customXML/item2.xml" Id="R1b4557a0b0f5438b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302" cy="49642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790" y="1"/>
            <a:ext cx="2949302" cy="496427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E790A497-75EF-40C2-AC6F-04EA07F92801}" type="datetimeFigureOut">
              <a:rPr lang="en-NZ"/>
              <a:pPr>
                <a:defRPr/>
              </a:pPr>
              <a:t>27/09/2017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pPr lvl="0"/>
            <a:endParaRPr lang="en-NZ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258" y="4720684"/>
            <a:ext cx="5445099" cy="4472471"/>
          </a:xfrm>
          <a:prstGeom prst="rect">
            <a:avLst/>
          </a:prstGeom>
        </p:spPr>
        <p:txBody>
          <a:bodyPr vert="horz" lIns="95680" tIns="47840" rIns="95680" bIns="4784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NZ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1369"/>
            <a:ext cx="2949302" cy="496427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790" y="9441369"/>
            <a:ext cx="2949302" cy="496427"/>
          </a:xfrm>
          <a:prstGeom prst="rect">
            <a:avLst/>
          </a:prstGeom>
        </p:spPr>
        <p:txBody>
          <a:bodyPr vert="horz" wrap="square" lIns="95680" tIns="47840" rIns="95680" bIns="4784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4E10DFCC-C085-489B-983D-D3FB9C9EB67E}" type="slidenum">
              <a:rPr lang="en-NZ" altLang="en-US"/>
              <a:pPr>
                <a:defRPr/>
              </a:pPr>
              <a:t>‹#›</a:t>
            </a:fld>
            <a:endParaRPr lang="en-NZ" altLang="en-US"/>
          </a:p>
        </p:txBody>
      </p:sp>
    </p:spTree>
    <p:extLst>
      <p:ext uri="{BB962C8B-B14F-4D97-AF65-F5344CB8AC3E}">
        <p14:creationId xmlns:p14="http://schemas.microsoft.com/office/powerpoint/2010/main" val="19877077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MPI-ppt-corp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3924300" y="6165850"/>
            <a:ext cx="3024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NZ" altLang="en-US" sz="2400" b="1" smtClean="0">
                <a:solidFill>
                  <a:schemeClr val="folHlink"/>
                </a:solidFill>
                <a:latin typeface="Arial Narrow" panose="020B0606020202030204" pitchFamily="34" charset="0"/>
              </a:rPr>
              <a:t>www.mpi.govt.nz</a:t>
            </a:r>
            <a:endParaRPr lang="en-GB" altLang="en-US" sz="2400" b="1" smtClean="0">
              <a:solidFill>
                <a:schemeClr val="folHlink"/>
              </a:solidFill>
              <a:latin typeface="Arial Narrow" panose="020B060602020203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9750" y="1484313"/>
            <a:ext cx="7772400" cy="1470025"/>
          </a:xfrm>
          <a:noFill/>
          <a:effectLst/>
        </p:spPr>
        <p:txBody>
          <a:bodyPr/>
          <a:lstStyle>
            <a:lvl1pPr>
              <a:defRPr sz="4400">
                <a:solidFill>
                  <a:srgbClr val="8CC63F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9750" y="3068638"/>
            <a:ext cx="6400800" cy="481012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1818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353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6474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sz="2400"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17655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624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3639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8089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36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694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59447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95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3797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01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70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98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225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8044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330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921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09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573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515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9508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solidFill>
            <a:srgbClr val="003F5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7" r:id="rId2"/>
    <p:sldLayoutId id="2147484468" r:id="rId3"/>
    <p:sldLayoutId id="2147484469" r:id="rId4"/>
    <p:sldLayoutId id="2147484470" r:id="rId5"/>
    <p:sldLayoutId id="2147484471" r:id="rId6"/>
    <p:sldLayoutId id="2147484472" r:id="rId7"/>
    <p:sldLayoutId id="2147484473" r:id="rId8"/>
    <p:sldLayoutId id="2147484474" r:id="rId9"/>
    <p:sldLayoutId id="2147484475" r:id="rId10"/>
    <p:sldLayoutId id="2147484476" r:id="rId11"/>
    <p:sldLayoutId id="214748447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" descr="MPI-ppt-corp-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Section title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8" r:id="rId1"/>
    <p:sldLayoutId id="2147484479" r:id="rId2"/>
    <p:sldLayoutId id="2147484480" r:id="rId3"/>
    <p:sldLayoutId id="2147484481" r:id="rId4"/>
    <p:sldLayoutId id="2147484482" r:id="rId5"/>
    <p:sldLayoutId id="2147484483" r:id="rId6"/>
    <p:sldLayoutId id="2147484484" r:id="rId7"/>
    <p:sldLayoutId id="2147484485" r:id="rId8"/>
    <p:sldLayoutId id="2147484486" r:id="rId9"/>
    <p:sldLayoutId id="2147484487" r:id="rId10"/>
    <p:sldLayoutId id="21474844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3F5F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Duncan.petrie@mpi.govt.nz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539750" y="2924175"/>
            <a:ext cx="7777163" cy="1296988"/>
          </a:xfrm>
        </p:spPr>
        <p:txBody>
          <a:bodyPr/>
          <a:lstStyle/>
          <a:p>
            <a:pPr eaLnBrk="1" hangingPunct="1"/>
            <a:r>
              <a:rPr lang="en-NZ" altLang="en-US" sz="1600" dirty="0" smtClean="0"/>
              <a:t>Duncan Petrie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4988" y="1412875"/>
            <a:ext cx="82010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NZ" sz="3600" b="1" kern="0" dirty="0" smtClean="0">
                <a:solidFill>
                  <a:srgbClr val="FFFFFF"/>
                </a:solidFill>
                <a:latin typeface="Arial Narrow"/>
                <a:ea typeface="+mj-ea"/>
                <a:cs typeface="+mj-cs"/>
              </a:rPr>
              <a:t>North </a:t>
            </a:r>
            <a:r>
              <a:rPr lang="en-NZ" sz="3600" b="1" kern="0" dirty="0">
                <a:solidFill>
                  <a:srgbClr val="FFFFFF"/>
                </a:solidFill>
                <a:latin typeface="Arial Narrow"/>
                <a:ea typeface="+mj-ea"/>
                <a:cs typeface="+mj-cs"/>
              </a:rPr>
              <a:t>Island </a:t>
            </a:r>
            <a:r>
              <a:rPr lang="en-NZ" sz="3600" b="1" kern="0" dirty="0" smtClean="0">
                <a:solidFill>
                  <a:srgbClr val="FFFFFF"/>
                </a:solidFill>
                <a:latin typeface="Arial Narrow"/>
                <a:ea typeface="+mj-ea"/>
                <a:cs typeface="+mj-cs"/>
              </a:rPr>
              <a:t>Tuna Review</a:t>
            </a:r>
            <a:endParaRPr lang="en-NZ" sz="36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ctr"/>
            <a:r>
              <a:rPr lang="en-NZ" altLang="en-US" sz="2800" smtClean="0"/>
              <a:t>North Island ESAs</a:t>
            </a:r>
          </a:p>
        </p:txBody>
      </p:sp>
      <p:pic>
        <p:nvPicPr>
          <p:cNvPr id="15363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t="8665" r="4323" b="45332"/>
          <a:stretch>
            <a:fillRect/>
          </a:stretch>
        </p:blipFill>
        <p:spPr>
          <a:xfrm>
            <a:off x="2235200" y="692151"/>
            <a:ext cx="4497040" cy="616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altLang="en-US" smtClean="0"/>
              <a:t>% Longfin Habitat Fished Commercially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997450"/>
          </a:xfrm>
        </p:spPr>
        <p:txBody>
          <a:bodyPr/>
          <a:lstStyle/>
          <a:p>
            <a:r>
              <a:rPr lang="en-NZ" altLang="en-US" dirty="0" smtClean="0"/>
              <a:t>Standardised commercial CPUE monitors the abundance of tuna of legal size in the part of each ESA that is fished commercially.</a:t>
            </a:r>
          </a:p>
          <a:p>
            <a:r>
              <a:rPr lang="en-NZ" altLang="en-US" dirty="0" smtClean="0"/>
              <a:t>In 2014 MPI commissioned a research project to determine the proportion of habitat in each ESA that was fished commercially and also impacted by hydro dams.</a:t>
            </a:r>
          </a:p>
          <a:p>
            <a:r>
              <a:rPr lang="en-NZ" altLang="en-US" dirty="0" smtClean="0"/>
              <a:t>The area fished in each ESA was determined from face to face interviews with fishermen, using maps.</a:t>
            </a:r>
          </a:p>
          <a:p>
            <a:r>
              <a:rPr lang="en-NZ" altLang="en-US" dirty="0" smtClean="0"/>
              <a:t>The area not fished included: </a:t>
            </a:r>
          </a:p>
          <a:p>
            <a:pPr lvl="1"/>
            <a:r>
              <a:rPr lang="en-NZ" altLang="en-US" dirty="0" err="1" smtClean="0"/>
              <a:t>DoC</a:t>
            </a:r>
            <a:r>
              <a:rPr lang="en-NZ" altLang="en-US" dirty="0" smtClean="0"/>
              <a:t> Estate; </a:t>
            </a:r>
          </a:p>
          <a:p>
            <a:pPr lvl="1"/>
            <a:r>
              <a:rPr lang="en-NZ" altLang="en-US" dirty="0" smtClean="0"/>
              <a:t>areas closed by MPI to commercial fishing, e.g. Whanganui, Motu, and </a:t>
            </a:r>
            <a:r>
              <a:rPr lang="en-NZ" altLang="en-US" dirty="0" err="1" smtClean="0"/>
              <a:t>Mohaka</a:t>
            </a:r>
            <a:r>
              <a:rPr lang="en-NZ" altLang="en-US" dirty="0" smtClean="0"/>
              <a:t> Rivers</a:t>
            </a:r>
          </a:p>
          <a:p>
            <a:pPr lvl="1"/>
            <a:r>
              <a:rPr lang="en-NZ" altLang="en-US" dirty="0" smtClean="0"/>
              <a:t>Inaccessible areas and streams too small to be commercially viable.</a:t>
            </a:r>
          </a:p>
          <a:p>
            <a:r>
              <a:rPr lang="en-NZ" altLang="en-US" dirty="0" smtClean="0"/>
              <a:t>The proportion of longfin habitat was determined using models based on presence absence data on the NZFWFDB and environmental predictors on the REC2 Data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NZ" altLang="en-US" smtClean="0"/>
              <a:t>% Longfin Habitat Fished Commercially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0645640"/>
              </p:ext>
            </p:extLst>
          </p:nvPr>
        </p:nvGraphicFramePr>
        <p:xfrm>
          <a:off x="1979712" y="1268760"/>
          <a:ext cx="4916743" cy="5473698"/>
        </p:xfrm>
        <a:graphic>
          <a:graphicData uri="http://schemas.openxmlformats.org/drawingml/2006/table">
            <a:tbl>
              <a:tblPr firstRow="1" firstCol="1" bandRow="1"/>
              <a:tblGrid>
                <a:gridCol w="1146909"/>
                <a:gridCol w="1177656"/>
                <a:gridCol w="1295673"/>
                <a:gridCol w="1296505"/>
              </a:tblGrid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NZ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Percent (%)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42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QMA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Eel Statistical Area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habitat fished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Max. impacted </a:t>
                      </a:r>
                      <a:r>
                        <a:rPr lang="en-NZ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area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20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AA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36.1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40.2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20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34.9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38.2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21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50.0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55.0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21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43.2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55.7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21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AE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17.4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23.9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21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AF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8.6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13.6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AG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17.3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24.7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23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AH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24.8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29.9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23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AJ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17.0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23.6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AK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36.0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40.6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4.2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5.0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LFE 22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2.4</a:t>
                      </a:r>
                      <a:endParaRPr lang="en-NZ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7.4</a:t>
                      </a:r>
                      <a:endParaRPr lang="en-NZ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58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</a:t>
                      </a:r>
                      <a:r>
                        <a:rPr lang="en-NZ" sz="16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NI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6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All NI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22.5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NZ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29.0</a:t>
                      </a:r>
                      <a:endParaRPr lang="en-NZ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79" marR="68579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1143000"/>
          </a:xfrm>
        </p:spPr>
        <p:txBody>
          <a:bodyPr/>
          <a:lstStyle/>
          <a:p>
            <a:pPr algn="ctr"/>
            <a:r>
              <a:rPr lang="en-NZ" dirty="0" smtClean="0"/>
              <a:t>North Island CPUE Trends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380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ctr"/>
            <a:r>
              <a:rPr lang="en-NZ" altLang="en-US" sz="2800" smtClean="0"/>
              <a:t>North Island ESAs</a:t>
            </a:r>
          </a:p>
        </p:txBody>
      </p:sp>
      <p:pic>
        <p:nvPicPr>
          <p:cNvPr id="18435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4" t="8665" r="4323" b="45332"/>
          <a:stretch>
            <a:fillRect/>
          </a:stretch>
        </p:blipFill>
        <p:spPr>
          <a:xfrm>
            <a:off x="2235200" y="765175"/>
            <a:ext cx="4414838" cy="6092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0"/>
            <a:ext cx="6048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9039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NZ" altLang="en-US" dirty="0" smtClean="0"/>
              <a:t>Limitations of Long Fin CPUE Series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472113"/>
          </a:xfrm>
        </p:spPr>
        <p:txBody>
          <a:bodyPr/>
          <a:lstStyle/>
          <a:p>
            <a:r>
              <a:rPr lang="en-NZ" altLang="en-US" dirty="0" smtClean="0"/>
              <a:t>They apply only to the areas commercially fished in each ESA (3-50% of habitat).</a:t>
            </a:r>
          </a:p>
          <a:p>
            <a:r>
              <a:rPr lang="en-NZ" altLang="en-US" dirty="0" smtClean="0"/>
              <a:t>CPUE biased low for the following reasons:</a:t>
            </a:r>
          </a:p>
          <a:p>
            <a:pPr marL="800100" lvl="1" indent="-342900">
              <a:buFont typeface="Arial Narrow" panose="020B0606020202030204" pitchFamily="34" charset="0"/>
              <a:buAutoNum type="arabicPeriod"/>
            </a:pPr>
            <a:r>
              <a:rPr lang="en-NZ" altLang="en-US" dirty="0" smtClean="0"/>
              <a:t>An </a:t>
            </a:r>
            <a:r>
              <a:rPr lang="en-US" altLang="en-US" dirty="0" smtClean="0"/>
              <a:t>increase in escape tube dia. from 25 mm to 31 mm in 2012–13. Some eels previously retained are no longer caught – also applies to shortfins</a:t>
            </a:r>
          </a:p>
          <a:p>
            <a:pPr marL="800100" lvl="1" indent="-342900">
              <a:buFont typeface="Arial Narrow" panose="020B0606020202030204" pitchFamily="34" charset="0"/>
              <a:buAutoNum type="arabicPeriod"/>
            </a:pPr>
            <a:r>
              <a:rPr lang="en-NZ" altLang="en-US" dirty="0" smtClean="0"/>
              <a:t>Failure of some fishers to record on ECE returns all legal sized tuna caught, not just those retained. Due to limitations in ACE for longfins, a substantial portion of the catch is often returned to the water. Not recording this results in underestimated CPUE/abundance. ACE became limiting after longfin TACCs were severely cut in 2007, and even more so during the last few years when many Iwi, concerned with LFE sustainability, shelved their quota.</a:t>
            </a:r>
          </a:p>
          <a:p>
            <a:pPr marL="800100" lvl="1" indent="-342900">
              <a:buFont typeface="Arial Narrow" panose="020B0606020202030204" pitchFamily="34" charset="0"/>
              <a:buAutoNum type="arabicPeriod"/>
            </a:pPr>
            <a:r>
              <a:rPr lang="en-NZ" altLang="en-US" dirty="0" smtClean="0"/>
              <a:t>Unrecorded release of &gt; 4kg tuna ( &gt;2kg in Waikato co-management area). The 4kg maximum legal size was introduced in 2007-08, with no statutory requirement to record the weight of returned eels. CPUE before 2007-08 includes eels &gt;4kg, but after this date does not. A voluntary logbook programme on the SI showed that large numbers of large eels are returned. The new electronic monitoring system planned to begin in 1 October 2017 does include recording of eels over the maximum legal size</a:t>
            </a:r>
          </a:p>
          <a:p>
            <a:pPr marL="800100" lvl="1" indent="-342900">
              <a:buFont typeface="Arial Narrow" panose="020B0606020202030204" pitchFamily="34" charset="0"/>
              <a:buAutoNum type="arabicPeriod"/>
            </a:pPr>
            <a:endParaRPr lang="en-NZ" altLang="en-US" dirty="0" smtClean="0"/>
          </a:p>
          <a:p>
            <a:pPr marL="800100" lvl="1" indent="-342900">
              <a:buFont typeface="Arial Narrow" panose="020B0606020202030204" pitchFamily="34" charset="0"/>
              <a:buAutoNum type="arabicPeriod"/>
            </a:pPr>
            <a:endParaRPr lang="en-N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smtClean="0"/>
              <a:t>Elver monitoring at dam sites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31800" y="1557338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en-NZ" altLang="en-US" dirty="0" smtClean="0"/>
              <a:t>The purpose of this programme is to monitor recruitment of longfin and shortfin eels -  to ensure there are enough adults escaping to spawn.</a:t>
            </a:r>
          </a:p>
          <a:p>
            <a:pPr>
              <a:defRPr/>
            </a:pPr>
            <a:r>
              <a:rPr lang="en-NZ" altLang="en-US" dirty="0" smtClean="0"/>
              <a:t>It is not the intention to measure recruitment to as many rivers as possible, but rather to monitor those rivers deemed to be representative of recruitment to North and South Islands </a:t>
            </a:r>
          </a:p>
          <a:p>
            <a:pPr marL="0" indent="0">
              <a:buFontTx/>
              <a:buNone/>
              <a:defRPr/>
            </a:pPr>
            <a:endParaRPr lang="en-N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atlas.niwa.co.nz/login/createLargePrev/L16422A.jpg?aid=16422&amp;cxs=AZ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8388350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itle 1"/>
          <p:cNvSpPr txBox="1">
            <a:spLocks/>
          </p:cNvSpPr>
          <p:nvPr/>
        </p:nvSpPr>
        <p:spPr bwMode="auto">
          <a:xfrm>
            <a:off x="1311275" y="901700"/>
            <a:ext cx="6435725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7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 and Transfer sites - North Island</a:t>
            </a:r>
            <a:endParaRPr lang="en-NZ" altLang="en-US" sz="27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6" name="Freeform 11"/>
          <p:cNvSpPr>
            <a:spLocks/>
          </p:cNvSpPr>
          <p:nvPr/>
        </p:nvSpPr>
        <p:spPr bwMode="auto">
          <a:xfrm>
            <a:off x="4818063" y="3400425"/>
            <a:ext cx="60325" cy="90488"/>
          </a:xfrm>
          <a:custGeom>
            <a:avLst/>
            <a:gdLst>
              <a:gd name="T0" fmla="*/ 2147483646 w 50"/>
              <a:gd name="T1" fmla="*/ 2147483646 h 76"/>
              <a:gd name="T2" fmla="*/ 2147483646 w 50"/>
              <a:gd name="T3" fmla="*/ 2147483646 h 76"/>
              <a:gd name="T4" fmla="*/ 0 w 50"/>
              <a:gd name="T5" fmla="*/ 0 h 76"/>
              <a:gd name="T6" fmla="*/ 2147483646 w 50"/>
              <a:gd name="T7" fmla="*/ 2147483646 h 76"/>
              <a:gd name="T8" fmla="*/ 2147483646 w 50"/>
              <a:gd name="T9" fmla="*/ 2147483646 h 76"/>
              <a:gd name="T10" fmla="*/ 2147483646 w 50"/>
              <a:gd name="T11" fmla="*/ 2147483646 h 76"/>
              <a:gd name="T12" fmla="*/ 2147483646 w 50"/>
              <a:gd name="T13" fmla="*/ 2147483646 h 76"/>
              <a:gd name="T14" fmla="*/ 2147483646 w 50"/>
              <a:gd name="T15" fmla="*/ 2147483646 h 76"/>
              <a:gd name="T16" fmla="*/ 2147483646 w 50"/>
              <a:gd name="T17" fmla="*/ 2147483646 h 76"/>
              <a:gd name="T18" fmla="*/ 2147483646 w 50"/>
              <a:gd name="T19" fmla="*/ 2147483646 h 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76"/>
              <a:gd name="T32" fmla="*/ 50 w 50"/>
              <a:gd name="T33" fmla="*/ 76 h 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76">
                <a:moveTo>
                  <a:pt x="25" y="37"/>
                </a:moveTo>
                <a:lnTo>
                  <a:pt x="25" y="11"/>
                </a:lnTo>
                <a:lnTo>
                  <a:pt x="0" y="0"/>
                </a:lnTo>
                <a:lnTo>
                  <a:pt x="11" y="25"/>
                </a:lnTo>
                <a:lnTo>
                  <a:pt x="25" y="51"/>
                </a:lnTo>
                <a:lnTo>
                  <a:pt x="36" y="76"/>
                </a:lnTo>
                <a:lnTo>
                  <a:pt x="36" y="51"/>
                </a:lnTo>
                <a:lnTo>
                  <a:pt x="50" y="76"/>
                </a:lnTo>
                <a:lnTo>
                  <a:pt x="50" y="51"/>
                </a:lnTo>
                <a:lnTo>
                  <a:pt x="25" y="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57" name="Freeform 12"/>
          <p:cNvSpPr>
            <a:spLocks/>
          </p:cNvSpPr>
          <p:nvPr/>
        </p:nvSpPr>
        <p:spPr bwMode="auto">
          <a:xfrm>
            <a:off x="4818063" y="3400425"/>
            <a:ext cx="60325" cy="90488"/>
          </a:xfrm>
          <a:custGeom>
            <a:avLst/>
            <a:gdLst>
              <a:gd name="T0" fmla="*/ 2147483646 w 50"/>
              <a:gd name="T1" fmla="*/ 2147483646 h 76"/>
              <a:gd name="T2" fmla="*/ 2147483646 w 50"/>
              <a:gd name="T3" fmla="*/ 2147483646 h 76"/>
              <a:gd name="T4" fmla="*/ 0 w 50"/>
              <a:gd name="T5" fmla="*/ 0 h 76"/>
              <a:gd name="T6" fmla="*/ 2147483646 w 50"/>
              <a:gd name="T7" fmla="*/ 2147483646 h 76"/>
              <a:gd name="T8" fmla="*/ 2147483646 w 50"/>
              <a:gd name="T9" fmla="*/ 2147483646 h 76"/>
              <a:gd name="T10" fmla="*/ 2147483646 w 50"/>
              <a:gd name="T11" fmla="*/ 2147483646 h 76"/>
              <a:gd name="T12" fmla="*/ 2147483646 w 50"/>
              <a:gd name="T13" fmla="*/ 2147483646 h 76"/>
              <a:gd name="T14" fmla="*/ 2147483646 w 50"/>
              <a:gd name="T15" fmla="*/ 2147483646 h 76"/>
              <a:gd name="T16" fmla="*/ 2147483646 w 50"/>
              <a:gd name="T17" fmla="*/ 2147483646 h 76"/>
              <a:gd name="T18" fmla="*/ 2147483646 w 50"/>
              <a:gd name="T19" fmla="*/ 2147483646 h 7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"/>
              <a:gd name="T31" fmla="*/ 0 h 76"/>
              <a:gd name="T32" fmla="*/ 50 w 50"/>
              <a:gd name="T33" fmla="*/ 76 h 7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" h="76">
                <a:moveTo>
                  <a:pt x="25" y="37"/>
                </a:moveTo>
                <a:lnTo>
                  <a:pt x="25" y="11"/>
                </a:lnTo>
                <a:lnTo>
                  <a:pt x="0" y="0"/>
                </a:lnTo>
                <a:lnTo>
                  <a:pt x="11" y="25"/>
                </a:lnTo>
                <a:lnTo>
                  <a:pt x="25" y="51"/>
                </a:lnTo>
                <a:lnTo>
                  <a:pt x="36" y="76"/>
                </a:lnTo>
                <a:lnTo>
                  <a:pt x="36" y="51"/>
                </a:lnTo>
                <a:lnTo>
                  <a:pt x="50" y="76"/>
                </a:lnTo>
                <a:lnTo>
                  <a:pt x="50" y="51"/>
                </a:lnTo>
                <a:lnTo>
                  <a:pt x="25" y="37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58" name="Freeform 13"/>
          <p:cNvSpPr>
            <a:spLocks/>
          </p:cNvSpPr>
          <p:nvPr/>
        </p:nvSpPr>
        <p:spPr bwMode="auto">
          <a:xfrm>
            <a:off x="4741863" y="2905125"/>
            <a:ext cx="28575" cy="33338"/>
          </a:xfrm>
          <a:custGeom>
            <a:avLst/>
            <a:gdLst>
              <a:gd name="T0" fmla="*/ 2147483646 w 25"/>
              <a:gd name="T1" fmla="*/ 0 h 28"/>
              <a:gd name="T2" fmla="*/ 2147483646 w 25"/>
              <a:gd name="T3" fmla="*/ 2147483646 h 28"/>
              <a:gd name="T4" fmla="*/ 0 w 25"/>
              <a:gd name="T5" fmla="*/ 2147483646 h 28"/>
              <a:gd name="T6" fmla="*/ 2147483646 w 25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8"/>
              <a:gd name="T14" fmla="*/ 25 w 25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8">
                <a:moveTo>
                  <a:pt x="11" y="0"/>
                </a:moveTo>
                <a:lnTo>
                  <a:pt x="25" y="28"/>
                </a:lnTo>
                <a:lnTo>
                  <a:pt x="0" y="28"/>
                </a:lnTo>
                <a:lnTo>
                  <a:pt x="1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59" name="Freeform 14"/>
          <p:cNvSpPr>
            <a:spLocks/>
          </p:cNvSpPr>
          <p:nvPr/>
        </p:nvSpPr>
        <p:spPr bwMode="auto">
          <a:xfrm>
            <a:off x="4741863" y="2905125"/>
            <a:ext cx="28575" cy="33338"/>
          </a:xfrm>
          <a:custGeom>
            <a:avLst/>
            <a:gdLst>
              <a:gd name="T0" fmla="*/ 2147483646 w 25"/>
              <a:gd name="T1" fmla="*/ 0 h 28"/>
              <a:gd name="T2" fmla="*/ 2147483646 w 25"/>
              <a:gd name="T3" fmla="*/ 2147483646 h 28"/>
              <a:gd name="T4" fmla="*/ 0 w 25"/>
              <a:gd name="T5" fmla="*/ 2147483646 h 28"/>
              <a:gd name="T6" fmla="*/ 2147483646 w 25"/>
              <a:gd name="T7" fmla="*/ 0 h 28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8"/>
              <a:gd name="T14" fmla="*/ 25 w 25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8">
                <a:moveTo>
                  <a:pt x="11" y="0"/>
                </a:moveTo>
                <a:lnTo>
                  <a:pt x="25" y="28"/>
                </a:lnTo>
                <a:lnTo>
                  <a:pt x="0" y="28"/>
                </a:lnTo>
                <a:lnTo>
                  <a:pt x="1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0" name="Freeform 15"/>
          <p:cNvSpPr>
            <a:spLocks/>
          </p:cNvSpPr>
          <p:nvPr/>
        </p:nvSpPr>
        <p:spPr bwMode="auto">
          <a:xfrm>
            <a:off x="4475163" y="3044825"/>
            <a:ext cx="17462" cy="31750"/>
          </a:xfrm>
          <a:custGeom>
            <a:avLst/>
            <a:gdLst>
              <a:gd name="T0" fmla="*/ 0 w 14"/>
              <a:gd name="T1" fmla="*/ 0 h 26"/>
              <a:gd name="T2" fmla="*/ 2147483646 w 14"/>
              <a:gd name="T3" fmla="*/ 2147483646 h 26"/>
              <a:gd name="T4" fmla="*/ 0 w 14"/>
              <a:gd name="T5" fmla="*/ 0 h 26"/>
              <a:gd name="T6" fmla="*/ 0 60000 65536"/>
              <a:gd name="T7" fmla="*/ 0 60000 65536"/>
              <a:gd name="T8" fmla="*/ 0 60000 65536"/>
              <a:gd name="T9" fmla="*/ 0 w 14"/>
              <a:gd name="T10" fmla="*/ 0 h 26"/>
              <a:gd name="T11" fmla="*/ 14 w 1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6">
                <a:moveTo>
                  <a:pt x="0" y="0"/>
                </a:moveTo>
                <a:lnTo>
                  <a:pt x="14" y="2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1" name="Freeform 16"/>
          <p:cNvSpPr>
            <a:spLocks/>
          </p:cNvSpPr>
          <p:nvPr/>
        </p:nvSpPr>
        <p:spPr bwMode="auto">
          <a:xfrm>
            <a:off x="4475163" y="3044825"/>
            <a:ext cx="17462" cy="31750"/>
          </a:xfrm>
          <a:custGeom>
            <a:avLst/>
            <a:gdLst>
              <a:gd name="T0" fmla="*/ 0 w 14"/>
              <a:gd name="T1" fmla="*/ 0 h 26"/>
              <a:gd name="T2" fmla="*/ 2147483646 w 14"/>
              <a:gd name="T3" fmla="*/ 2147483646 h 26"/>
              <a:gd name="T4" fmla="*/ 0 w 14"/>
              <a:gd name="T5" fmla="*/ 0 h 26"/>
              <a:gd name="T6" fmla="*/ 0 60000 65536"/>
              <a:gd name="T7" fmla="*/ 0 60000 65536"/>
              <a:gd name="T8" fmla="*/ 0 60000 65536"/>
              <a:gd name="T9" fmla="*/ 0 w 14"/>
              <a:gd name="T10" fmla="*/ 0 h 26"/>
              <a:gd name="T11" fmla="*/ 14 w 14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26">
                <a:moveTo>
                  <a:pt x="0" y="0"/>
                </a:moveTo>
                <a:lnTo>
                  <a:pt x="14" y="2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2" name="Freeform 17"/>
          <p:cNvSpPr>
            <a:spLocks/>
          </p:cNvSpPr>
          <p:nvPr/>
        </p:nvSpPr>
        <p:spPr bwMode="auto">
          <a:xfrm>
            <a:off x="4338638" y="2998788"/>
            <a:ext cx="1587" cy="30162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1587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3" name="Freeform 18"/>
          <p:cNvSpPr>
            <a:spLocks/>
          </p:cNvSpPr>
          <p:nvPr/>
        </p:nvSpPr>
        <p:spPr bwMode="auto">
          <a:xfrm>
            <a:off x="4338638" y="2998788"/>
            <a:ext cx="1587" cy="30162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1587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4" name="Freeform 19"/>
          <p:cNvSpPr>
            <a:spLocks/>
          </p:cNvSpPr>
          <p:nvPr/>
        </p:nvSpPr>
        <p:spPr bwMode="auto">
          <a:xfrm>
            <a:off x="4356100" y="2981325"/>
            <a:ext cx="12700" cy="33338"/>
          </a:xfrm>
          <a:custGeom>
            <a:avLst/>
            <a:gdLst>
              <a:gd name="T0" fmla="*/ 0 w 11"/>
              <a:gd name="T1" fmla="*/ 2147483646 h 28"/>
              <a:gd name="T2" fmla="*/ 2147483646 w 11"/>
              <a:gd name="T3" fmla="*/ 0 h 28"/>
              <a:gd name="T4" fmla="*/ 0 w 11"/>
              <a:gd name="T5" fmla="*/ 2147483646 h 28"/>
              <a:gd name="T6" fmla="*/ 0 60000 65536"/>
              <a:gd name="T7" fmla="*/ 0 60000 65536"/>
              <a:gd name="T8" fmla="*/ 0 60000 65536"/>
              <a:gd name="T9" fmla="*/ 0 w 11"/>
              <a:gd name="T10" fmla="*/ 0 h 28"/>
              <a:gd name="T11" fmla="*/ 11 w 1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8">
                <a:moveTo>
                  <a:pt x="0" y="28"/>
                </a:moveTo>
                <a:lnTo>
                  <a:pt x="11" y="0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5" name="Freeform 20"/>
          <p:cNvSpPr>
            <a:spLocks/>
          </p:cNvSpPr>
          <p:nvPr/>
        </p:nvSpPr>
        <p:spPr bwMode="auto">
          <a:xfrm>
            <a:off x="4356100" y="2981325"/>
            <a:ext cx="12700" cy="33338"/>
          </a:xfrm>
          <a:custGeom>
            <a:avLst/>
            <a:gdLst>
              <a:gd name="T0" fmla="*/ 0 w 11"/>
              <a:gd name="T1" fmla="*/ 2147483646 h 28"/>
              <a:gd name="T2" fmla="*/ 2147483646 w 11"/>
              <a:gd name="T3" fmla="*/ 0 h 28"/>
              <a:gd name="T4" fmla="*/ 0 w 11"/>
              <a:gd name="T5" fmla="*/ 2147483646 h 28"/>
              <a:gd name="T6" fmla="*/ 0 60000 65536"/>
              <a:gd name="T7" fmla="*/ 0 60000 65536"/>
              <a:gd name="T8" fmla="*/ 0 60000 65536"/>
              <a:gd name="T9" fmla="*/ 0 w 11"/>
              <a:gd name="T10" fmla="*/ 0 h 28"/>
              <a:gd name="T11" fmla="*/ 11 w 11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28">
                <a:moveTo>
                  <a:pt x="0" y="28"/>
                </a:moveTo>
                <a:lnTo>
                  <a:pt x="11" y="0"/>
                </a:lnTo>
                <a:lnTo>
                  <a:pt x="0" y="28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6" name="Freeform 21"/>
          <p:cNvSpPr>
            <a:spLocks/>
          </p:cNvSpPr>
          <p:nvPr/>
        </p:nvSpPr>
        <p:spPr bwMode="auto">
          <a:xfrm>
            <a:off x="4384675" y="2981325"/>
            <a:ext cx="107950" cy="63500"/>
          </a:xfrm>
          <a:custGeom>
            <a:avLst/>
            <a:gdLst>
              <a:gd name="T0" fmla="*/ 2147483646 w 90"/>
              <a:gd name="T1" fmla="*/ 2147483646 h 53"/>
              <a:gd name="T2" fmla="*/ 2147483646 w 90"/>
              <a:gd name="T3" fmla="*/ 0 h 53"/>
              <a:gd name="T4" fmla="*/ 2147483646 w 90"/>
              <a:gd name="T5" fmla="*/ 2147483646 h 53"/>
              <a:gd name="T6" fmla="*/ 2147483646 w 90"/>
              <a:gd name="T7" fmla="*/ 2147483646 h 53"/>
              <a:gd name="T8" fmla="*/ 0 w 90"/>
              <a:gd name="T9" fmla="*/ 2147483646 h 53"/>
              <a:gd name="T10" fmla="*/ 2147483646 w 90"/>
              <a:gd name="T11" fmla="*/ 2147483646 h 53"/>
              <a:gd name="T12" fmla="*/ 2147483646 w 90"/>
              <a:gd name="T13" fmla="*/ 2147483646 h 53"/>
              <a:gd name="T14" fmla="*/ 2147483646 w 90"/>
              <a:gd name="T15" fmla="*/ 2147483646 h 53"/>
              <a:gd name="T16" fmla="*/ 2147483646 w 90"/>
              <a:gd name="T17" fmla="*/ 2147483646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53"/>
              <a:gd name="T29" fmla="*/ 90 w 90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53">
                <a:moveTo>
                  <a:pt x="90" y="28"/>
                </a:moveTo>
                <a:lnTo>
                  <a:pt x="76" y="0"/>
                </a:lnTo>
                <a:lnTo>
                  <a:pt x="51" y="14"/>
                </a:lnTo>
                <a:lnTo>
                  <a:pt x="26" y="14"/>
                </a:lnTo>
                <a:lnTo>
                  <a:pt x="0" y="28"/>
                </a:lnTo>
                <a:lnTo>
                  <a:pt x="26" y="28"/>
                </a:lnTo>
                <a:lnTo>
                  <a:pt x="40" y="53"/>
                </a:lnTo>
                <a:lnTo>
                  <a:pt x="65" y="53"/>
                </a:lnTo>
                <a:lnTo>
                  <a:pt x="9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7" name="Freeform 22"/>
          <p:cNvSpPr>
            <a:spLocks/>
          </p:cNvSpPr>
          <p:nvPr/>
        </p:nvSpPr>
        <p:spPr bwMode="auto">
          <a:xfrm>
            <a:off x="4384675" y="2981325"/>
            <a:ext cx="107950" cy="63500"/>
          </a:xfrm>
          <a:custGeom>
            <a:avLst/>
            <a:gdLst>
              <a:gd name="T0" fmla="*/ 2147483646 w 90"/>
              <a:gd name="T1" fmla="*/ 2147483646 h 53"/>
              <a:gd name="T2" fmla="*/ 2147483646 w 90"/>
              <a:gd name="T3" fmla="*/ 0 h 53"/>
              <a:gd name="T4" fmla="*/ 2147483646 w 90"/>
              <a:gd name="T5" fmla="*/ 2147483646 h 53"/>
              <a:gd name="T6" fmla="*/ 2147483646 w 90"/>
              <a:gd name="T7" fmla="*/ 2147483646 h 53"/>
              <a:gd name="T8" fmla="*/ 0 w 90"/>
              <a:gd name="T9" fmla="*/ 2147483646 h 53"/>
              <a:gd name="T10" fmla="*/ 2147483646 w 90"/>
              <a:gd name="T11" fmla="*/ 2147483646 h 53"/>
              <a:gd name="T12" fmla="*/ 2147483646 w 90"/>
              <a:gd name="T13" fmla="*/ 2147483646 h 53"/>
              <a:gd name="T14" fmla="*/ 2147483646 w 90"/>
              <a:gd name="T15" fmla="*/ 2147483646 h 53"/>
              <a:gd name="T16" fmla="*/ 2147483646 w 90"/>
              <a:gd name="T17" fmla="*/ 2147483646 h 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0"/>
              <a:gd name="T28" fmla="*/ 0 h 53"/>
              <a:gd name="T29" fmla="*/ 90 w 90"/>
              <a:gd name="T30" fmla="*/ 53 h 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0" h="53">
                <a:moveTo>
                  <a:pt x="90" y="28"/>
                </a:moveTo>
                <a:lnTo>
                  <a:pt x="76" y="0"/>
                </a:lnTo>
                <a:lnTo>
                  <a:pt x="51" y="14"/>
                </a:lnTo>
                <a:lnTo>
                  <a:pt x="26" y="14"/>
                </a:lnTo>
                <a:lnTo>
                  <a:pt x="0" y="28"/>
                </a:lnTo>
                <a:lnTo>
                  <a:pt x="26" y="28"/>
                </a:lnTo>
                <a:lnTo>
                  <a:pt x="40" y="53"/>
                </a:lnTo>
                <a:lnTo>
                  <a:pt x="65" y="53"/>
                </a:lnTo>
                <a:lnTo>
                  <a:pt x="90" y="28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8" name="Freeform 23"/>
          <p:cNvSpPr>
            <a:spLocks/>
          </p:cNvSpPr>
          <p:nvPr/>
        </p:nvSpPr>
        <p:spPr bwMode="auto">
          <a:xfrm>
            <a:off x="4432300" y="2673350"/>
            <a:ext cx="30163" cy="30163"/>
          </a:xfrm>
          <a:custGeom>
            <a:avLst/>
            <a:gdLst>
              <a:gd name="T0" fmla="*/ 2147483646 w 25"/>
              <a:gd name="T1" fmla="*/ 2147483646 h 25"/>
              <a:gd name="T2" fmla="*/ 0 w 25"/>
              <a:gd name="T3" fmla="*/ 0 h 25"/>
              <a:gd name="T4" fmla="*/ 2147483646 w 25"/>
              <a:gd name="T5" fmla="*/ 0 h 25"/>
              <a:gd name="T6" fmla="*/ 2147483646 w 25"/>
              <a:gd name="T7" fmla="*/ 2147483646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11" y="25"/>
                </a:moveTo>
                <a:lnTo>
                  <a:pt x="0" y="0"/>
                </a:lnTo>
                <a:lnTo>
                  <a:pt x="25" y="0"/>
                </a:lnTo>
                <a:lnTo>
                  <a:pt x="11" y="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69" name="Freeform 24"/>
          <p:cNvSpPr>
            <a:spLocks/>
          </p:cNvSpPr>
          <p:nvPr/>
        </p:nvSpPr>
        <p:spPr bwMode="auto">
          <a:xfrm>
            <a:off x="4432300" y="2673350"/>
            <a:ext cx="30163" cy="30163"/>
          </a:xfrm>
          <a:custGeom>
            <a:avLst/>
            <a:gdLst>
              <a:gd name="T0" fmla="*/ 2147483646 w 25"/>
              <a:gd name="T1" fmla="*/ 2147483646 h 25"/>
              <a:gd name="T2" fmla="*/ 0 w 25"/>
              <a:gd name="T3" fmla="*/ 0 h 25"/>
              <a:gd name="T4" fmla="*/ 2147483646 w 25"/>
              <a:gd name="T5" fmla="*/ 0 h 25"/>
              <a:gd name="T6" fmla="*/ 2147483646 w 25"/>
              <a:gd name="T7" fmla="*/ 2147483646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11" y="25"/>
                </a:moveTo>
                <a:lnTo>
                  <a:pt x="0" y="0"/>
                </a:lnTo>
                <a:lnTo>
                  <a:pt x="25" y="0"/>
                </a:lnTo>
                <a:lnTo>
                  <a:pt x="11" y="2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0" name="Freeform 25"/>
          <p:cNvSpPr>
            <a:spLocks/>
          </p:cNvSpPr>
          <p:nvPr/>
        </p:nvSpPr>
        <p:spPr bwMode="auto">
          <a:xfrm>
            <a:off x="4540250" y="2613025"/>
            <a:ext cx="106363" cy="153988"/>
          </a:xfrm>
          <a:custGeom>
            <a:avLst/>
            <a:gdLst>
              <a:gd name="T0" fmla="*/ 0 w 90"/>
              <a:gd name="T1" fmla="*/ 2147483646 h 130"/>
              <a:gd name="T2" fmla="*/ 2147483646 w 90"/>
              <a:gd name="T3" fmla="*/ 2147483646 h 130"/>
              <a:gd name="T4" fmla="*/ 2147483646 w 90"/>
              <a:gd name="T5" fmla="*/ 2147483646 h 130"/>
              <a:gd name="T6" fmla="*/ 0 w 90"/>
              <a:gd name="T7" fmla="*/ 2147483646 h 130"/>
              <a:gd name="T8" fmla="*/ 2147483646 w 90"/>
              <a:gd name="T9" fmla="*/ 2147483646 h 130"/>
              <a:gd name="T10" fmla="*/ 2147483646 w 90"/>
              <a:gd name="T11" fmla="*/ 2147483646 h 130"/>
              <a:gd name="T12" fmla="*/ 2147483646 w 90"/>
              <a:gd name="T13" fmla="*/ 0 h 130"/>
              <a:gd name="T14" fmla="*/ 2147483646 w 90"/>
              <a:gd name="T15" fmla="*/ 2147483646 h 130"/>
              <a:gd name="T16" fmla="*/ 2147483646 w 90"/>
              <a:gd name="T17" fmla="*/ 2147483646 h 130"/>
              <a:gd name="T18" fmla="*/ 2147483646 w 90"/>
              <a:gd name="T19" fmla="*/ 2147483646 h 130"/>
              <a:gd name="T20" fmla="*/ 2147483646 w 90"/>
              <a:gd name="T21" fmla="*/ 2147483646 h 130"/>
              <a:gd name="T22" fmla="*/ 2147483646 w 90"/>
              <a:gd name="T23" fmla="*/ 2147483646 h 130"/>
              <a:gd name="T24" fmla="*/ 2147483646 w 90"/>
              <a:gd name="T25" fmla="*/ 2147483646 h 130"/>
              <a:gd name="T26" fmla="*/ 2147483646 w 90"/>
              <a:gd name="T27" fmla="*/ 2147483646 h 130"/>
              <a:gd name="T28" fmla="*/ 2147483646 w 90"/>
              <a:gd name="T29" fmla="*/ 2147483646 h 130"/>
              <a:gd name="T30" fmla="*/ 2147483646 w 90"/>
              <a:gd name="T31" fmla="*/ 2147483646 h 130"/>
              <a:gd name="T32" fmla="*/ 0 w 90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130"/>
              <a:gd name="T53" fmla="*/ 90 w 9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130">
                <a:moveTo>
                  <a:pt x="0" y="76"/>
                </a:moveTo>
                <a:lnTo>
                  <a:pt x="25" y="76"/>
                </a:lnTo>
                <a:lnTo>
                  <a:pt x="25" y="51"/>
                </a:lnTo>
                <a:lnTo>
                  <a:pt x="0" y="40"/>
                </a:lnTo>
                <a:lnTo>
                  <a:pt x="25" y="40"/>
                </a:lnTo>
                <a:lnTo>
                  <a:pt x="11" y="11"/>
                </a:lnTo>
                <a:lnTo>
                  <a:pt x="39" y="0"/>
                </a:lnTo>
                <a:lnTo>
                  <a:pt x="51" y="25"/>
                </a:lnTo>
                <a:lnTo>
                  <a:pt x="51" y="51"/>
                </a:lnTo>
                <a:lnTo>
                  <a:pt x="76" y="51"/>
                </a:lnTo>
                <a:lnTo>
                  <a:pt x="65" y="76"/>
                </a:lnTo>
                <a:lnTo>
                  <a:pt x="76" y="104"/>
                </a:lnTo>
                <a:lnTo>
                  <a:pt x="90" y="130"/>
                </a:lnTo>
                <a:lnTo>
                  <a:pt x="65" y="130"/>
                </a:lnTo>
                <a:lnTo>
                  <a:pt x="51" y="104"/>
                </a:lnTo>
                <a:lnTo>
                  <a:pt x="25" y="90"/>
                </a:lnTo>
                <a:lnTo>
                  <a:pt x="0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1" name="Freeform 26"/>
          <p:cNvSpPr>
            <a:spLocks/>
          </p:cNvSpPr>
          <p:nvPr/>
        </p:nvSpPr>
        <p:spPr bwMode="auto">
          <a:xfrm>
            <a:off x="4540250" y="2613025"/>
            <a:ext cx="106363" cy="153988"/>
          </a:xfrm>
          <a:custGeom>
            <a:avLst/>
            <a:gdLst>
              <a:gd name="T0" fmla="*/ 0 w 90"/>
              <a:gd name="T1" fmla="*/ 2147483646 h 130"/>
              <a:gd name="T2" fmla="*/ 2147483646 w 90"/>
              <a:gd name="T3" fmla="*/ 2147483646 h 130"/>
              <a:gd name="T4" fmla="*/ 2147483646 w 90"/>
              <a:gd name="T5" fmla="*/ 2147483646 h 130"/>
              <a:gd name="T6" fmla="*/ 0 w 90"/>
              <a:gd name="T7" fmla="*/ 2147483646 h 130"/>
              <a:gd name="T8" fmla="*/ 2147483646 w 90"/>
              <a:gd name="T9" fmla="*/ 2147483646 h 130"/>
              <a:gd name="T10" fmla="*/ 2147483646 w 90"/>
              <a:gd name="T11" fmla="*/ 2147483646 h 130"/>
              <a:gd name="T12" fmla="*/ 2147483646 w 90"/>
              <a:gd name="T13" fmla="*/ 0 h 130"/>
              <a:gd name="T14" fmla="*/ 2147483646 w 90"/>
              <a:gd name="T15" fmla="*/ 2147483646 h 130"/>
              <a:gd name="T16" fmla="*/ 2147483646 w 90"/>
              <a:gd name="T17" fmla="*/ 2147483646 h 130"/>
              <a:gd name="T18" fmla="*/ 2147483646 w 90"/>
              <a:gd name="T19" fmla="*/ 2147483646 h 130"/>
              <a:gd name="T20" fmla="*/ 2147483646 w 90"/>
              <a:gd name="T21" fmla="*/ 2147483646 h 130"/>
              <a:gd name="T22" fmla="*/ 2147483646 w 90"/>
              <a:gd name="T23" fmla="*/ 2147483646 h 130"/>
              <a:gd name="T24" fmla="*/ 2147483646 w 90"/>
              <a:gd name="T25" fmla="*/ 2147483646 h 130"/>
              <a:gd name="T26" fmla="*/ 2147483646 w 90"/>
              <a:gd name="T27" fmla="*/ 2147483646 h 130"/>
              <a:gd name="T28" fmla="*/ 2147483646 w 90"/>
              <a:gd name="T29" fmla="*/ 2147483646 h 130"/>
              <a:gd name="T30" fmla="*/ 2147483646 w 90"/>
              <a:gd name="T31" fmla="*/ 2147483646 h 130"/>
              <a:gd name="T32" fmla="*/ 0 w 90"/>
              <a:gd name="T33" fmla="*/ 2147483646 h 1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130"/>
              <a:gd name="T53" fmla="*/ 90 w 90"/>
              <a:gd name="T54" fmla="*/ 130 h 1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130">
                <a:moveTo>
                  <a:pt x="0" y="76"/>
                </a:moveTo>
                <a:lnTo>
                  <a:pt x="25" y="76"/>
                </a:lnTo>
                <a:lnTo>
                  <a:pt x="25" y="51"/>
                </a:lnTo>
                <a:lnTo>
                  <a:pt x="0" y="40"/>
                </a:lnTo>
                <a:lnTo>
                  <a:pt x="25" y="40"/>
                </a:lnTo>
                <a:lnTo>
                  <a:pt x="11" y="11"/>
                </a:lnTo>
                <a:lnTo>
                  <a:pt x="39" y="0"/>
                </a:lnTo>
                <a:lnTo>
                  <a:pt x="51" y="25"/>
                </a:lnTo>
                <a:lnTo>
                  <a:pt x="51" y="51"/>
                </a:lnTo>
                <a:lnTo>
                  <a:pt x="76" y="51"/>
                </a:lnTo>
                <a:lnTo>
                  <a:pt x="65" y="76"/>
                </a:lnTo>
                <a:lnTo>
                  <a:pt x="76" y="104"/>
                </a:lnTo>
                <a:lnTo>
                  <a:pt x="90" y="130"/>
                </a:lnTo>
                <a:lnTo>
                  <a:pt x="65" y="130"/>
                </a:lnTo>
                <a:lnTo>
                  <a:pt x="51" y="104"/>
                </a:lnTo>
                <a:lnTo>
                  <a:pt x="25" y="90"/>
                </a:lnTo>
                <a:lnTo>
                  <a:pt x="0" y="7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2" name="Rectangle 27"/>
          <p:cNvSpPr>
            <a:spLocks noChangeArrowheads="1"/>
          </p:cNvSpPr>
          <p:nvPr/>
        </p:nvSpPr>
        <p:spPr bwMode="auto">
          <a:xfrm>
            <a:off x="4322763" y="2797175"/>
            <a:ext cx="33337" cy="30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panose="020B0604020202020204" pitchFamily="34" charset="0"/>
            </a:endParaRPr>
          </a:p>
        </p:txBody>
      </p:sp>
      <p:sp>
        <p:nvSpPr>
          <p:cNvPr id="23573" name="Rectangle 28"/>
          <p:cNvSpPr>
            <a:spLocks noChangeArrowheads="1"/>
          </p:cNvSpPr>
          <p:nvPr/>
        </p:nvSpPr>
        <p:spPr bwMode="auto">
          <a:xfrm>
            <a:off x="4322763" y="2797175"/>
            <a:ext cx="33337" cy="30163"/>
          </a:xfrm>
          <a:prstGeom prst="rect">
            <a:avLst/>
          </a:prstGeom>
          <a:noFill/>
          <a:ln w="4763">
            <a:solidFill>
              <a:srgbClr val="1F1A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panose="020B0604020202020204" pitchFamily="34" charset="0"/>
            </a:endParaRPr>
          </a:p>
        </p:txBody>
      </p:sp>
      <p:sp>
        <p:nvSpPr>
          <p:cNvPr id="23574" name="Freeform 29"/>
          <p:cNvSpPr>
            <a:spLocks/>
          </p:cNvSpPr>
          <p:nvPr/>
        </p:nvSpPr>
        <p:spPr bwMode="auto">
          <a:xfrm>
            <a:off x="3373438" y="1693863"/>
            <a:ext cx="2562225" cy="3967162"/>
          </a:xfrm>
          <a:custGeom>
            <a:avLst/>
            <a:gdLst>
              <a:gd name="T0" fmla="*/ 2147483646 w 2152"/>
              <a:gd name="T1" fmla="*/ 2147483646 h 3332"/>
              <a:gd name="T2" fmla="*/ 2147483646 w 2152"/>
              <a:gd name="T3" fmla="*/ 2147483646 h 3332"/>
              <a:gd name="T4" fmla="*/ 2147483646 w 2152"/>
              <a:gd name="T5" fmla="*/ 2147483646 h 3332"/>
              <a:gd name="T6" fmla="*/ 2147483646 w 2152"/>
              <a:gd name="T7" fmla="*/ 2147483646 h 3332"/>
              <a:gd name="T8" fmla="*/ 2147483646 w 2152"/>
              <a:gd name="T9" fmla="*/ 2147483646 h 3332"/>
              <a:gd name="T10" fmla="*/ 2147483646 w 2152"/>
              <a:gd name="T11" fmla="*/ 2147483646 h 3332"/>
              <a:gd name="T12" fmla="*/ 2147483646 w 2152"/>
              <a:gd name="T13" fmla="*/ 2147483646 h 3332"/>
              <a:gd name="T14" fmla="*/ 2147483646 w 2152"/>
              <a:gd name="T15" fmla="*/ 2147483646 h 3332"/>
              <a:gd name="T16" fmla="*/ 2147483646 w 2152"/>
              <a:gd name="T17" fmla="*/ 2147483646 h 3332"/>
              <a:gd name="T18" fmla="*/ 2147483646 w 2152"/>
              <a:gd name="T19" fmla="*/ 2147483646 h 3332"/>
              <a:gd name="T20" fmla="*/ 2147483646 w 2152"/>
              <a:gd name="T21" fmla="*/ 2147483646 h 3332"/>
              <a:gd name="T22" fmla="*/ 2147483646 w 2152"/>
              <a:gd name="T23" fmla="*/ 2147483646 h 3332"/>
              <a:gd name="T24" fmla="*/ 2147483646 w 2152"/>
              <a:gd name="T25" fmla="*/ 2147483646 h 3332"/>
              <a:gd name="T26" fmla="*/ 2147483646 w 2152"/>
              <a:gd name="T27" fmla="*/ 2147483646 h 3332"/>
              <a:gd name="T28" fmla="*/ 2147483646 w 2152"/>
              <a:gd name="T29" fmla="*/ 2147483646 h 3332"/>
              <a:gd name="T30" fmla="*/ 2147483646 w 2152"/>
              <a:gd name="T31" fmla="*/ 2147483646 h 3332"/>
              <a:gd name="T32" fmla="*/ 2147483646 w 2152"/>
              <a:gd name="T33" fmla="*/ 2147483646 h 3332"/>
              <a:gd name="T34" fmla="*/ 2147483646 w 2152"/>
              <a:gd name="T35" fmla="*/ 2147483646 h 3332"/>
              <a:gd name="T36" fmla="*/ 2147483646 w 2152"/>
              <a:gd name="T37" fmla="*/ 2147483646 h 3332"/>
              <a:gd name="T38" fmla="*/ 2147483646 w 2152"/>
              <a:gd name="T39" fmla="*/ 2147483646 h 3332"/>
              <a:gd name="T40" fmla="*/ 2147483646 w 2152"/>
              <a:gd name="T41" fmla="*/ 2147483646 h 3332"/>
              <a:gd name="T42" fmla="*/ 2147483646 w 2152"/>
              <a:gd name="T43" fmla="*/ 2147483646 h 3332"/>
              <a:gd name="T44" fmla="*/ 2147483646 w 2152"/>
              <a:gd name="T45" fmla="*/ 2147483646 h 3332"/>
              <a:gd name="T46" fmla="*/ 2147483646 w 2152"/>
              <a:gd name="T47" fmla="*/ 2147483646 h 3332"/>
              <a:gd name="T48" fmla="*/ 2147483646 w 2152"/>
              <a:gd name="T49" fmla="*/ 2147483646 h 3332"/>
              <a:gd name="T50" fmla="*/ 2147483646 w 2152"/>
              <a:gd name="T51" fmla="*/ 2147483646 h 3332"/>
              <a:gd name="T52" fmla="*/ 2147483646 w 2152"/>
              <a:gd name="T53" fmla="*/ 2147483646 h 3332"/>
              <a:gd name="T54" fmla="*/ 2147483646 w 2152"/>
              <a:gd name="T55" fmla="*/ 2147483646 h 3332"/>
              <a:gd name="T56" fmla="*/ 2147483646 w 2152"/>
              <a:gd name="T57" fmla="*/ 2147483646 h 3332"/>
              <a:gd name="T58" fmla="*/ 2147483646 w 2152"/>
              <a:gd name="T59" fmla="*/ 2147483646 h 3332"/>
              <a:gd name="T60" fmla="*/ 2147483646 w 2152"/>
              <a:gd name="T61" fmla="*/ 2147483646 h 3332"/>
              <a:gd name="T62" fmla="*/ 2147483646 w 2152"/>
              <a:gd name="T63" fmla="*/ 2147483646 h 3332"/>
              <a:gd name="T64" fmla="*/ 2147483646 w 2152"/>
              <a:gd name="T65" fmla="*/ 2147483646 h 3332"/>
              <a:gd name="T66" fmla="*/ 2147483646 w 2152"/>
              <a:gd name="T67" fmla="*/ 2147483646 h 3332"/>
              <a:gd name="T68" fmla="*/ 2147483646 w 2152"/>
              <a:gd name="T69" fmla="*/ 2147483646 h 3332"/>
              <a:gd name="T70" fmla="*/ 2147483646 w 2152"/>
              <a:gd name="T71" fmla="*/ 2147483646 h 3332"/>
              <a:gd name="T72" fmla="*/ 2147483646 w 2152"/>
              <a:gd name="T73" fmla="*/ 2147483646 h 3332"/>
              <a:gd name="T74" fmla="*/ 2147483646 w 2152"/>
              <a:gd name="T75" fmla="*/ 2147483646 h 3332"/>
              <a:gd name="T76" fmla="*/ 2147483646 w 2152"/>
              <a:gd name="T77" fmla="*/ 2147483646 h 3332"/>
              <a:gd name="T78" fmla="*/ 2147483646 w 2152"/>
              <a:gd name="T79" fmla="*/ 2147483646 h 3332"/>
              <a:gd name="T80" fmla="*/ 2147483646 w 2152"/>
              <a:gd name="T81" fmla="*/ 2147483646 h 3332"/>
              <a:gd name="T82" fmla="*/ 2147483646 w 2152"/>
              <a:gd name="T83" fmla="*/ 2147483646 h 3332"/>
              <a:gd name="T84" fmla="*/ 2147483646 w 2152"/>
              <a:gd name="T85" fmla="*/ 2147483646 h 3332"/>
              <a:gd name="T86" fmla="*/ 2147483646 w 2152"/>
              <a:gd name="T87" fmla="*/ 2147483646 h 3332"/>
              <a:gd name="T88" fmla="*/ 2147483646 w 2152"/>
              <a:gd name="T89" fmla="*/ 2147483646 h 3332"/>
              <a:gd name="T90" fmla="*/ 2147483646 w 2152"/>
              <a:gd name="T91" fmla="*/ 2147483646 h 3332"/>
              <a:gd name="T92" fmla="*/ 2147483646 w 2152"/>
              <a:gd name="T93" fmla="*/ 2147483646 h 3332"/>
              <a:gd name="T94" fmla="*/ 2147483646 w 2152"/>
              <a:gd name="T95" fmla="*/ 2147483646 h 3332"/>
              <a:gd name="T96" fmla="*/ 2147483646 w 2152"/>
              <a:gd name="T97" fmla="*/ 2147483646 h 3332"/>
              <a:gd name="T98" fmla="*/ 2147483646 w 2152"/>
              <a:gd name="T99" fmla="*/ 2147483646 h 3332"/>
              <a:gd name="T100" fmla="*/ 2147483646 w 2152"/>
              <a:gd name="T101" fmla="*/ 2147483646 h 3332"/>
              <a:gd name="T102" fmla="*/ 2147483646 w 2152"/>
              <a:gd name="T103" fmla="*/ 2147483646 h 3332"/>
              <a:gd name="T104" fmla="*/ 2147483646 w 2152"/>
              <a:gd name="T105" fmla="*/ 2147483646 h 3332"/>
              <a:gd name="T106" fmla="*/ 2147483646 w 2152"/>
              <a:gd name="T107" fmla="*/ 2147483646 h 3332"/>
              <a:gd name="T108" fmla="*/ 2147483646 w 2152"/>
              <a:gd name="T109" fmla="*/ 2147483646 h 3332"/>
              <a:gd name="T110" fmla="*/ 2147483646 w 2152"/>
              <a:gd name="T111" fmla="*/ 2147483646 h 3332"/>
              <a:gd name="T112" fmla="*/ 2147483646 w 2152"/>
              <a:gd name="T113" fmla="*/ 2147483646 h 3332"/>
              <a:gd name="T114" fmla="*/ 2147483646 w 2152"/>
              <a:gd name="T115" fmla="*/ 2147483646 h 33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52"/>
              <a:gd name="T175" fmla="*/ 0 h 3332"/>
              <a:gd name="T176" fmla="*/ 2152 w 2152"/>
              <a:gd name="T177" fmla="*/ 3332 h 33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52" h="3332">
                <a:moveTo>
                  <a:pt x="2073" y="1724"/>
                </a:moveTo>
                <a:lnTo>
                  <a:pt x="2073" y="1698"/>
                </a:lnTo>
                <a:lnTo>
                  <a:pt x="2101" y="1687"/>
                </a:lnTo>
                <a:lnTo>
                  <a:pt x="2101" y="1659"/>
                </a:lnTo>
                <a:lnTo>
                  <a:pt x="2112" y="1634"/>
                </a:lnTo>
                <a:lnTo>
                  <a:pt x="2127" y="1608"/>
                </a:lnTo>
                <a:lnTo>
                  <a:pt x="2152" y="1594"/>
                </a:lnTo>
                <a:lnTo>
                  <a:pt x="2152" y="1569"/>
                </a:lnTo>
                <a:lnTo>
                  <a:pt x="2138" y="1543"/>
                </a:lnTo>
                <a:lnTo>
                  <a:pt x="2112" y="1543"/>
                </a:lnTo>
                <a:lnTo>
                  <a:pt x="2087" y="1543"/>
                </a:lnTo>
                <a:lnTo>
                  <a:pt x="2073" y="1518"/>
                </a:lnTo>
                <a:lnTo>
                  <a:pt x="2048" y="1504"/>
                </a:lnTo>
                <a:lnTo>
                  <a:pt x="2022" y="1493"/>
                </a:lnTo>
                <a:lnTo>
                  <a:pt x="1997" y="1493"/>
                </a:lnTo>
                <a:lnTo>
                  <a:pt x="1972" y="1493"/>
                </a:lnTo>
                <a:lnTo>
                  <a:pt x="1958" y="1518"/>
                </a:lnTo>
                <a:lnTo>
                  <a:pt x="1932" y="1529"/>
                </a:lnTo>
                <a:lnTo>
                  <a:pt x="1907" y="1543"/>
                </a:lnTo>
                <a:lnTo>
                  <a:pt x="1879" y="1543"/>
                </a:lnTo>
                <a:lnTo>
                  <a:pt x="1853" y="1558"/>
                </a:lnTo>
                <a:lnTo>
                  <a:pt x="1839" y="1583"/>
                </a:lnTo>
                <a:lnTo>
                  <a:pt x="1828" y="1608"/>
                </a:lnTo>
                <a:lnTo>
                  <a:pt x="1803" y="1622"/>
                </a:lnTo>
                <a:lnTo>
                  <a:pt x="1789" y="1648"/>
                </a:lnTo>
                <a:lnTo>
                  <a:pt x="1763" y="1659"/>
                </a:lnTo>
                <a:lnTo>
                  <a:pt x="1738" y="1673"/>
                </a:lnTo>
                <a:lnTo>
                  <a:pt x="1710" y="1687"/>
                </a:lnTo>
                <a:lnTo>
                  <a:pt x="1684" y="1687"/>
                </a:lnTo>
                <a:lnTo>
                  <a:pt x="1659" y="1687"/>
                </a:lnTo>
                <a:lnTo>
                  <a:pt x="1634" y="1687"/>
                </a:lnTo>
                <a:lnTo>
                  <a:pt x="1645" y="1712"/>
                </a:lnTo>
                <a:lnTo>
                  <a:pt x="1620" y="1698"/>
                </a:lnTo>
                <a:lnTo>
                  <a:pt x="1608" y="1673"/>
                </a:lnTo>
                <a:lnTo>
                  <a:pt x="1634" y="1687"/>
                </a:lnTo>
                <a:lnTo>
                  <a:pt x="1608" y="1673"/>
                </a:lnTo>
                <a:lnTo>
                  <a:pt x="1580" y="1659"/>
                </a:lnTo>
                <a:lnTo>
                  <a:pt x="1555" y="1648"/>
                </a:lnTo>
                <a:lnTo>
                  <a:pt x="1529" y="1634"/>
                </a:lnTo>
                <a:lnTo>
                  <a:pt x="1504" y="1634"/>
                </a:lnTo>
                <a:lnTo>
                  <a:pt x="1479" y="1622"/>
                </a:lnTo>
                <a:lnTo>
                  <a:pt x="1451" y="1608"/>
                </a:lnTo>
                <a:lnTo>
                  <a:pt x="1425" y="1583"/>
                </a:lnTo>
                <a:lnTo>
                  <a:pt x="1400" y="1569"/>
                </a:lnTo>
                <a:lnTo>
                  <a:pt x="1375" y="1569"/>
                </a:lnTo>
                <a:lnTo>
                  <a:pt x="1349" y="1543"/>
                </a:lnTo>
                <a:lnTo>
                  <a:pt x="1321" y="1529"/>
                </a:lnTo>
                <a:lnTo>
                  <a:pt x="1296" y="1504"/>
                </a:lnTo>
                <a:lnTo>
                  <a:pt x="1296" y="1529"/>
                </a:lnTo>
                <a:lnTo>
                  <a:pt x="1270" y="1518"/>
                </a:lnTo>
                <a:lnTo>
                  <a:pt x="1245" y="1518"/>
                </a:lnTo>
                <a:lnTo>
                  <a:pt x="1231" y="1493"/>
                </a:lnTo>
                <a:lnTo>
                  <a:pt x="1206" y="1504"/>
                </a:lnTo>
                <a:lnTo>
                  <a:pt x="1206" y="1479"/>
                </a:lnTo>
                <a:lnTo>
                  <a:pt x="1206" y="1453"/>
                </a:lnTo>
                <a:lnTo>
                  <a:pt x="1206" y="1428"/>
                </a:lnTo>
                <a:lnTo>
                  <a:pt x="1231" y="1428"/>
                </a:lnTo>
                <a:lnTo>
                  <a:pt x="1220" y="1400"/>
                </a:lnTo>
                <a:lnTo>
                  <a:pt x="1206" y="1374"/>
                </a:lnTo>
                <a:lnTo>
                  <a:pt x="1206" y="1349"/>
                </a:lnTo>
                <a:lnTo>
                  <a:pt x="1191" y="1324"/>
                </a:lnTo>
                <a:lnTo>
                  <a:pt x="1191" y="1298"/>
                </a:lnTo>
                <a:lnTo>
                  <a:pt x="1191" y="1270"/>
                </a:lnTo>
                <a:lnTo>
                  <a:pt x="1191" y="1245"/>
                </a:lnTo>
                <a:lnTo>
                  <a:pt x="1191" y="1220"/>
                </a:lnTo>
                <a:lnTo>
                  <a:pt x="1166" y="1234"/>
                </a:lnTo>
                <a:lnTo>
                  <a:pt x="1180" y="1206"/>
                </a:lnTo>
                <a:lnTo>
                  <a:pt x="1180" y="1180"/>
                </a:lnTo>
                <a:lnTo>
                  <a:pt x="1180" y="1155"/>
                </a:lnTo>
                <a:lnTo>
                  <a:pt x="1166" y="1129"/>
                </a:lnTo>
                <a:lnTo>
                  <a:pt x="1141" y="1129"/>
                </a:lnTo>
                <a:lnTo>
                  <a:pt x="1127" y="1155"/>
                </a:lnTo>
                <a:lnTo>
                  <a:pt x="1115" y="1129"/>
                </a:lnTo>
                <a:lnTo>
                  <a:pt x="1141" y="1115"/>
                </a:lnTo>
                <a:lnTo>
                  <a:pt x="1155" y="1090"/>
                </a:lnTo>
                <a:lnTo>
                  <a:pt x="1180" y="1090"/>
                </a:lnTo>
                <a:lnTo>
                  <a:pt x="1166" y="1065"/>
                </a:lnTo>
                <a:lnTo>
                  <a:pt x="1141" y="1076"/>
                </a:lnTo>
                <a:lnTo>
                  <a:pt x="1115" y="1076"/>
                </a:lnTo>
                <a:lnTo>
                  <a:pt x="1101" y="1104"/>
                </a:lnTo>
                <a:lnTo>
                  <a:pt x="1101" y="1076"/>
                </a:lnTo>
                <a:lnTo>
                  <a:pt x="1090" y="1051"/>
                </a:lnTo>
                <a:lnTo>
                  <a:pt x="1090" y="1025"/>
                </a:lnTo>
                <a:lnTo>
                  <a:pt x="1062" y="1025"/>
                </a:lnTo>
                <a:lnTo>
                  <a:pt x="1062" y="1000"/>
                </a:lnTo>
                <a:lnTo>
                  <a:pt x="1051" y="975"/>
                </a:lnTo>
                <a:lnTo>
                  <a:pt x="1025" y="975"/>
                </a:lnTo>
                <a:lnTo>
                  <a:pt x="997" y="960"/>
                </a:lnTo>
                <a:lnTo>
                  <a:pt x="997" y="986"/>
                </a:lnTo>
                <a:lnTo>
                  <a:pt x="1011" y="1011"/>
                </a:lnTo>
                <a:lnTo>
                  <a:pt x="1037" y="1025"/>
                </a:lnTo>
                <a:lnTo>
                  <a:pt x="1037" y="1051"/>
                </a:lnTo>
                <a:lnTo>
                  <a:pt x="1025" y="1076"/>
                </a:lnTo>
                <a:lnTo>
                  <a:pt x="1051" y="1076"/>
                </a:lnTo>
                <a:lnTo>
                  <a:pt x="1037" y="1104"/>
                </a:lnTo>
                <a:lnTo>
                  <a:pt x="1062" y="1104"/>
                </a:lnTo>
                <a:lnTo>
                  <a:pt x="1037" y="1115"/>
                </a:lnTo>
                <a:lnTo>
                  <a:pt x="1037" y="1141"/>
                </a:lnTo>
                <a:lnTo>
                  <a:pt x="1025" y="1169"/>
                </a:lnTo>
                <a:lnTo>
                  <a:pt x="1051" y="1180"/>
                </a:lnTo>
                <a:lnTo>
                  <a:pt x="1051" y="1206"/>
                </a:lnTo>
                <a:lnTo>
                  <a:pt x="1062" y="1234"/>
                </a:lnTo>
                <a:lnTo>
                  <a:pt x="1051" y="1259"/>
                </a:lnTo>
                <a:lnTo>
                  <a:pt x="1062" y="1284"/>
                </a:lnTo>
                <a:lnTo>
                  <a:pt x="1037" y="1298"/>
                </a:lnTo>
                <a:lnTo>
                  <a:pt x="1011" y="1310"/>
                </a:lnTo>
                <a:lnTo>
                  <a:pt x="986" y="1298"/>
                </a:lnTo>
                <a:lnTo>
                  <a:pt x="986" y="1270"/>
                </a:lnTo>
                <a:lnTo>
                  <a:pt x="972" y="1245"/>
                </a:lnTo>
                <a:lnTo>
                  <a:pt x="972" y="1220"/>
                </a:lnTo>
                <a:lnTo>
                  <a:pt x="972" y="1194"/>
                </a:lnTo>
                <a:lnTo>
                  <a:pt x="946" y="1180"/>
                </a:lnTo>
                <a:lnTo>
                  <a:pt x="921" y="1180"/>
                </a:lnTo>
                <a:lnTo>
                  <a:pt x="896" y="1180"/>
                </a:lnTo>
                <a:lnTo>
                  <a:pt x="896" y="1155"/>
                </a:lnTo>
                <a:lnTo>
                  <a:pt x="868" y="1141"/>
                </a:lnTo>
                <a:lnTo>
                  <a:pt x="868" y="1169"/>
                </a:lnTo>
                <a:lnTo>
                  <a:pt x="842" y="1155"/>
                </a:lnTo>
                <a:lnTo>
                  <a:pt x="831" y="1129"/>
                </a:lnTo>
                <a:lnTo>
                  <a:pt x="831" y="1155"/>
                </a:lnTo>
                <a:lnTo>
                  <a:pt x="817" y="1180"/>
                </a:lnTo>
                <a:lnTo>
                  <a:pt x="817" y="1155"/>
                </a:lnTo>
                <a:lnTo>
                  <a:pt x="831" y="1129"/>
                </a:lnTo>
                <a:lnTo>
                  <a:pt x="803" y="1129"/>
                </a:lnTo>
                <a:lnTo>
                  <a:pt x="777" y="1129"/>
                </a:lnTo>
                <a:lnTo>
                  <a:pt x="752" y="1129"/>
                </a:lnTo>
                <a:lnTo>
                  <a:pt x="752" y="1155"/>
                </a:lnTo>
                <a:lnTo>
                  <a:pt x="738" y="1129"/>
                </a:lnTo>
                <a:lnTo>
                  <a:pt x="738" y="1104"/>
                </a:lnTo>
                <a:lnTo>
                  <a:pt x="713" y="1104"/>
                </a:lnTo>
                <a:lnTo>
                  <a:pt x="738" y="1090"/>
                </a:lnTo>
                <a:lnTo>
                  <a:pt x="766" y="1104"/>
                </a:lnTo>
                <a:lnTo>
                  <a:pt x="792" y="1104"/>
                </a:lnTo>
                <a:lnTo>
                  <a:pt x="777" y="1076"/>
                </a:lnTo>
                <a:lnTo>
                  <a:pt x="777" y="1051"/>
                </a:lnTo>
                <a:lnTo>
                  <a:pt x="766" y="1025"/>
                </a:lnTo>
                <a:lnTo>
                  <a:pt x="792" y="1025"/>
                </a:lnTo>
                <a:lnTo>
                  <a:pt x="817" y="1011"/>
                </a:lnTo>
                <a:lnTo>
                  <a:pt x="792" y="1011"/>
                </a:lnTo>
                <a:lnTo>
                  <a:pt x="766" y="1025"/>
                </a:lnTo>
                <a:lnTo>
                  <a:pt x="752" y="1000"/>
                </a:lnTo>
                <a:lnTo>
                  <a:pt x="766" y="975"/>
                </a:lnTo>
                <a:lnTo>
                  <a:pt x="766" y="946"/>
                </a:lnTo>
                <a:lnTo>
                  <a:pt x="752" y="921"/>
                </a:lnTo>
                <a:lnTo>
                  <a:pt x="766" y="946"/>
                </a:lnTo>
                <a:lnTo>
                  <a:pt x="777" y="975"/>
                </a:lnTo>
                <a:lnTo>
                  <a:pt x="777" y="946"/>
                </a:lnTo>
                <a:lnTo>
                  <a:pt x="777" y="921"/>
                </a:lnTo>
                <a:lnTo>
                  <a:pt x="766" y="896"/>
                </a:lnTo>
                <a:lnTo>
                  <a:pt x="777" y="921"/>
                </a:lnTo>
                <a:lnTo>
                  <a:pt x="803" y="907"/>
                </a:lnTo>
                <a:lnTo>
                  <a:pt x="831" y="907"/>
                </a:lnTo>
                <a:lnTo>
                  <a:pt x="803" y="907"/>
                </a:lnTo>
                <a:lnTo>
                  <a:pt x="792" y="882"/>
                </a:lnTo>
                <a:lnTo>
                  <a:pt x="792" y="907"/>
                </a:lnTo>
                <a:lnTo>
                  <a:pt x="792" y="882"/>
                </a:lnTo>
                <a:lnTo>
                  <a:pt x="803" y="856"/>
                </a:lnTo>
                <a:lnTo>
                  <a:pt x="777" y="856"/>
                </a:lnTo>
                <a:lnTo>
                  <a:pt x="752" y="831"/>
                </a:lnTo>
                <a:lnTo>
                  <a:pt x="738" y="806"/>
                </a:lnTo>
                <a:lnTo>
                  <a:pt x="727" y="777"/>
                </a:lnTo>
                <a:lnTo>
                  <a:pt x="713" y="806"/>
                </a:lnTo>
                <a:lnTo>
                  <a:pt x="713" y="777"/>
                </a:lnTo>
                <a:lnTo>
                  <a:pt x="727" y="752"/>
                </a:lnTo>
                <a:lnTo>
                  <a:pt x="701" y="752"/>
                </a:lnTo>
                <a:lnTo>
                  <a:pt x="687" y="727"/>
                </a:lnTo>
                <a:lnTo>
                  <a:pt x="673" y="701"/>
                </a:lnTo>
                <a:lnTo>
                  <a:pt x="687" y="676"/>
                </a:lnTo>
                <a:lnTo>
                  <a:pt x="673" y="648"/>
                </a:lnTo>
                <a:lnTo>
                  <a:pt x="648" y="648"/>
                </a:lnTo>
                <a:lnTo>
                  <a:pt x="623" y="662"/>
                </a:lnTo>
                <a:lnTo>
                  <a:pt x="623" y="637"/>
                </a:lnTo>
                <a:lnTo>
                  <a:pt x="637" y="611"/>
                </a:lnTo>
                <a:lnTo>
                  <a:pt x="637" y="637"/>
                </a:lnTo>
                <a:lnTo>
                  <a:pt x="662" y="637"/>
                </a:lnTo>
                <a:lnTo>
                  <a:pt x="687" y="623"/>
                </a:lnTo>
                <a:lnTo>
                  <a:pt x="687" y="648"/>
                </a:lnTo>
                <a:lnTo>
                  <a:pt x="701" y="676"/>
                </a:lnTo>
                <a:lnTo>
                  <a:pt x="727" y="676"/>
                </a:lnTo>
                <a:lnTo>
                  <a:pt x="713" y="648"/>
                </a:lnTo>
                <a:lnTo>
                  <a:pt x="713" y="623"/>
                </a:lnTo>
                <a:lnTo>
                  <a:pt x="713" y="597"/>
                </a:lnTo>
                <a:lnTo>
                  <a:pt x="713" y="623"/>
                </a:lnTo>
                <a:lnTo>
                  <a:pt x="713" y="597"/>
                </a:lnTo>
                <a:lnTo>
                  <a:pt x="687" y="611"/>
                </a:lnTo>
                <a:lnTo>
                  <a:pt x="701" y="583"/>
                </a:lnTo>
                <a:lnTo>
                  <a:pt x="701" y="558"/>
                </a:lnTo>
                <a:lnTo>
                  <a:pt x="673" y="572"/>
                </a:lnTo>
                <a:lnTo>
                  <a:pt x="701" y="558"/>
                </a:lnTo>
                <a:lnTo>
                  <a:pt x="701" y="532"/>
                </a:lnTo>
                <a:lnTo>
                  <a:pt x="673" y="518"/>
                </a:lnTo>
                <a:lnTo>
                  <a:pt x="687" y="493"/>
                </a:lnTo>
                <a:lnTo>
                  <a:pt x="662" y="482"/>
                </a:lnTo>
                <a:lnTo>
                  <a:pt x="637" y="468"/>
                </a:lnTo>
                <a:lnTo>
                  <a:pt x="637" y="442"/>
                </a:lnTo>
                <a:lnTo>
                  <a:pt x="623" y="417"/>
                </a:lnTo>
                <a:lnTo>
                  <a:pt x="637" y="442"/>
                </a:lnTo>
                <a:lnTo>
                  <a:pt x="648" y="417"/>
                </a:lnTo>
                <a:lnTo>
                  <a:pt x="623" y="417"/>
                </a:lnTo>
                <a:lnTo>
                  <a:pt x="623" y="389"/>
                </a:lnTo>
                <a:lnTo>
                  <a:pt x="623" y="363"/>
                </a:lnTo>
                <a:lnTo>
                  <a:pt x="597" y="377"/>
                </a:lnTo>
                <a:lnTo>
                  <a:pt x="583" y="403"/>
                </a:lnTo>
                <a:lnTo>
                  <a:pt x="558" y="389"/>
                </a:lnTo>
                <a:lnTo>
                  <a:pt x="558" y="417"/>
                </a:lnTo>
                <a:lnTo>
                  <a:pt x="583" y="417"/>
                </a:lnTo>
                <a:lnTo>
                  <a:pt x="558" y="417"/>
                </a:lnTo>
                <a:lnTo>
                  <a:pt x="544" y="442"/>
                </a:lnTo>
                <a:lnTo>
                  <a:pt x="544" y="417"/>
                </a:lnTo>
                <a:lnTo>
                  <a:pt x="532" y="389"/>
                </a:lnTo>
                <a:lnTo>
                  <a:pt x="532" y="363"/>
                </a:lnTo>
                <a:lnTo>
                  <a:pt x="507" y="363"/>
                </a:lnTo>
                <a:lnTo>
                  <a:pt x="507" y="338"/>
                </a:lnTo>
                <a:lnTo>
                  <a:pt x="532" y="338"/>
                </a:lnTo>
                <a:lnTo>
                  <a:pt x="532" y="363"/>
                </a:lnTo>
                <a:lnTo>
                  <a:pt x="558" y="352"/>
                </a:lnTo>
                <a:lnTo>
                  <a:pt x="544" y="324"/>
                </a:lnTo>
                <a:lnTo>
                  <a:pt x="518" y="324"/>
                </a:lnTo>
                <a:lnTo>
                  <a:pt x="493" y="324"/>
                </a:lnTo>
                <a:lnTo>
                  <a:pt x="479" y="299"/>
                </a:lnTo>
                <a:lnTo>
                  <a:pt x="468" y="273"/>
                </a:lnTo>
                <a:lnTo>
                  <a:pt x="442" y="273"/>
                </a:lnTo>
                <a:lnTo>
                  <a:pt x="414" y="273"/>
                </a:lnTo>
                <a:lnTo>
                  <a:pt x="414" y="299"/>
                </a:lnTo>
                <a:lnTo>
                  <a:pt x="389" y="299"/>
                </a:lnTo>
                <a:lnTo>
                  <a:pt x="414" y="287"/>
                </a:lnTo>
                <a:lnTo>
                  <a:pt x="403" y="259"/>
                </a:lnTo>
                <a:lnTo>
                  <a:pt x="377" y="248"/>
                </a:lnTo>
                <a:lnTo>
                  <a:pt x="349" y="234"/>
                </a:lnTo>
                <a:lnTo>
                  <a:pt x="324" y="248"/>
                </a:lnTo>
                <a:lnTo>
                  <a:pt x="338" y="273"/>
                </a:lnTo>
                <a:lnTo>
                  <a:pt x="313" y="259"/>
                </a:lnTo>
                <a:lnTo>
                  <a:pt x="285" y="259"/>
                </a:lnTo>
                <a:lnTo>
                  <a:pt x="273" y="234"/>
                </a:lnTo>
                <a:lnTo>
                  <a:pt x="273" y="208"/>
                </a:lnTo>
                <a:lnTo>
                  <a:pt x="299" y="208"/>
                </a:lnTo>
                <a:lnTo>
                  <a:pt x="299" y="183"/>
                </a:lnTo>
                <a:lnTo>
                  <a:pt x="273" y="169"/>
                </a:lnTo>
                <a:lnTo>
                  <a:pt x="273" y="194"/>
                </a:lnTo>
                <a:lnTo>
                  <a:pt x="245" y="208"/>
                </a:lnTo>
                <a:lnTo>
                  <a:pt x="245" y="234"/>
                </a:lnTo>
                <a:lnTo>
                  <a:pt x="259" y="259"/>
                </a:lnTo>
                <a:lnTo>
                  <a:pt x="234" y="273"/>
                </a:lnTo>
                <a:lnTo>
                  <a:pt x="209" y="259"/>
                </a:lnTo>
                <a:lnTo>
                  <a:pt x="220" y="234"/>
                </a:lnTo>
                <a:lnTo>
                  <a:pt x="234" y="208"/>
                </a:lnTo>
                <a:lnTo>
                  <a:pt x="209" y="208"/>
                </a:lnTo>
                <a:lnTo>
                  <a:pt x="180" y="194"/>
                </a:lnTo>
                <a:lnTo>
                  <a:pt x="169" y="169"/>
                </a:lnTo>
                <a:lnTo>
                  <a:pt x="194" y="183"/>
                </a:lnTo>
                <a:lnTo>
                  <a:pt x="180" y="158"/>
                </a:lnTo>
                <a:lnTo>
                  <a:pt x="155" y="144"/>
                </a:lnTo>
                <a:lnTo>
                  <a:pt x="144" y="118"/>
                </a:lnTo>
                <a:lnTo>
                  <a:pt x="130" y="93"/>
                </a:lnTo>
                <a:lnTo>
                  <a:pt x="130" y="65"/>
                </a:lnTo>
                <a:lnTo>
                  <a:pt x="116" y="93"/>
                </a:lnTo>
                <a:lnTo>
                  <a:pt x="116" y="65"/>
                </a:lnTo>
                <a:lnTo>
                  <a:pt x="90" y="79"/>
                </a:lnTo>
                <a:lnTo>
                  <a:pt x="104" y="54"/>
                </a:lnTo>
                <a:lnTo>
                  <a:pt x="79" y="65"/>
                </a:lnTo>
                <a:lnTo>
                  <a:pt x="79" y="40"/>
                </a:lnTo>
                <a:lnTo>
                  <a:pt x="104" y="40"/>
                </a:lnTo>
                <a:lnTo>
                  <a:pt x="130" y="54"/>
                </a:lnTo>
                <a:lnTo>
                  <a:pt x="130" y="28"/>
                </a:lnTo>
                <a:lnTo>
                  <a:pt x="130" y="0"/>
                </a:lnTo>
                <a:lnTo>
                  <a:pt x="104" y="0"/>
                </a:lnTo>
                <a:lnTo>
                  <a:pt x="79" y="0"/>
                </a:lnTo>
                <a:lnTo>
                  <a:pt x="51" y="14"/>
                </a:lnTo>
                <a:lnTo>
                  <a:pt x="25" y="14"/>
                </a:lnTo>
                <a:lnTo>
                  <a:pt x="0" y="0"/>
                </a:lnTo>
                <a:lnTo>
                  <a:pt x="0" y="28"/>
                </a:lnTo>
                <a:lnTo>
                  <a:pt x="14" y="54"/>
                </a:lnTo>
                <a:lnTo>
                  <a:pt x="40" y="65"/>
                </a:lnTo>
                <a:lnTo>
                  <a:pt x="65" y="79"/>
                </a:lnTo>
                <a:lnTo>
                  <a:pt x="90" y="118"/>
                </a:lnTo>
                <a:lnTo>
                  <a:pt x="116" y="158"/>
                </a:lnTo>
                <a:lnTo>
                  <a:pt x="130" y="183"/>
                </a:lnTo>
                <a:lnTo>
                  <a:pt x="155" y="208"/>
                </a:lnTo>
                <a:lnTo>
                  <a:pt x="169" y="234"/>
                </a:lnTo>
                <a:lnTo>
                  <a:pt x="180" y="259"/>
                </a:lnTo>
                <a:lnTo>
                  <a:pt x="194" y="287"/>
                </a:lnTo>
                <a:lnTo>
                  <a:pt x="194" y="313"/>
                </a:lnTo>
                <a:lnTo>
                  <a:pt x="194" y="338"/>
                </a:lnTo>
                <a:lnTo>
                  <a:pt x="169" y="352"/>
                </a:lnTo>
                <a:lnTo>
                  <a:pt x="144" y="352"/>
                </a:lnTo>
                <a:lnTo>
                  <a:pt x="169" y="363"/>
                </a:lnTo>
                <a:lnTo>
                  <a:pt x="169" y="389"/>
                </a:lnTo>
                <a:lnTo>
                  <a:pt x="194" y="403"/>
                </a:lnTo>
                <a:lnTo>
                  <a:pt x="194" y="428"/>
                </a:lnTo>
                <a:lnTo>
                  <a:pt x="220" y="428"/>
                </a:lnTo>
                <a:lnTo>
                  <a:pt x="220" y="403"/>
                </a:lnTo>
                <a:lnTo>
                  <a:pt x="220" y="428"/>
                </a:lnTo>
                <a:lnTo>
                  <a:pt x="220" y="454"/>
                </a:lnTo>
                <a:lnTo>
                  <a:pt x="245" y="493"/>
                </a:lnTo>
                <a:lnTo>
                  <a:pt x="273" y="507"/>
                </a:lnTo>
                <a:lnTo>
                  <a:pt x="273" y="482"/>
                </a:lnTo>
                <a:lnTo>
                  <a:pt x="273" y="454"/>
                </a:lnTo>
                <a:lnTo>
                  <a:pt x="299" y="454"/>
                </a:lnTo>
                <a:lnTo>
                  <a:pt x="299" y="428"/>
                </a:lnTo>
                <a:lnTo>
                  <a:pt x="324" y="442"/>
                </a:lnTo>
                <a:lnTo>
                  <a:pt x="338" y="417"/>
                </a:lnTo>
                <a:lnTo>
                  <a:pt x="324" y="389"/>
                </a:lnTo>
                <a:lnTo>
                  <a:pt x="338" y="417"/>
                </a:lnTo>
                <a:lnTo>
                  <a:pt x="363" y="417"/>
                </a:lnTo>
                <a:lnTo>
                  <a:pt x="349" y="442"/>
                </a:lnTo>
                <a:lnTo>
                  <a:pt x="324" y="442"/>
                </a:lnTo>
                <a:lnTo>
                  <a:pt x="324" y="468"/>
                </a:lnTo>
                <a:lnTo>
                  <a:pt x="349" y="454"/>
                </a:lnTo>
                <a:lnTo>
                  <a:pt x="324" y="468"/>
                </a:lnTo>
                <a:lnTo>
                  <a:pt x="299" y="454"/>
                </a:lnTo>
                <a:lnTo>
                  <a:pt x="299" y="482"/>
                </a:lnTo>
                <a:lnTo>
                  <a:pt x="273" y="507"/>
                </a:lnTo>
                <a:lnTo>
                  <a:pt x="273" y="532"/>
                </a:lnTo>
                <a:lnTo>
                  <a:pt x="285" y="558"/>
                </a:lnTo>
                <a:lnTo>
                  <a:pt x="313" y="583"/>
                </a:lnTo>
                <a:lnTo>
                  <a:pt x="324" y="611"/>
                </a:lnTo>
                <a:lnTo>
                  <a:pt x="349" y="623"/>
                </a:lnTo>
                <a:lnTo>
                  <a:pt x="363" y="648"/>
                </a:lnTo>
                <a:lnTo>
                  <a:pt x="377" y="676"/>
                </a:lnTo>
                <a:lnTo>
                  <a:pt x="414" y="713"/>
                </a:lnTo>
                <a:lnTo>
                  <a:pt x="428" y="741"/>
                </a:lnTo>
                <a:lnTo>
                  <a:pt x="442" y="766"/>
                </a:lnTo>
                <a:lnTo>
                  <a:pt x="468" y="791"/>
                </a:lnTo>
                <a:lnTo>
                  <a:pt x="479" y="817"/>
                </a:lnTo>
                <a:lnTo>
                  <a:pt x="493" y="842"/>
                </a:lnTo>
                <a:lnTo>
                  <a:pt x="507" y="870"/>
                </a:lnTo>
                <a:lnTo>
                  <a:pt x="507" y="896"/>
                </a:lnTo>
                <a:lnTo>
                  <a:pt x="518" y="921"/>
                </a:lnTo>
                <a:lnTo>
                  <a:pt x="544" y="907"/>
                </a:lnTo>
                <a:lnTo>
                  <a:pt x="572" y="896"/>
                </a:lnTo>
                <a:lnTo>
                  <a:pt x="558" y="870"/>
                </a:lnTo>
                <a:lnTo>
                  <a:pt x="532" y="856"/>
                </a:lnTo>
                <a:lnTo>
                  <a:pt x="532" y="831"/>
                </a:lnTo>
                <a:lnTo>
                  <a:pt x="507" y="817"/>
                </a:lnTo>
                <a:lnTo>
                  <a:pt x="493" y="791"/>
                </a:lnTo>
                <a:lnTo>
                  <a:pt x="493" y="766"/>
                </a:lnTo>
                <a:lnTo>
                  <a:pt x="468" y="741"/>
                </a:lnTo>
                <a:lnTo>
                  <a:pt x="454" y="713"/>
                </a:lnTo>
                <a:lnTo>
                  <a:pt x="468" y="741"/>
                </a:lnTo>
                <a:lnTo>
                  <a:pt x="493" y="752"/>
                </a:lnTo>
                <a:lnTo>
                  <a:pt x="493" y="777"/>
                </a:lnTo>
                <a:lnTo>
                  <a:pt x="507" y="806"/>
                </a:lnTo>
                <a:lnTo>
                  <a:pt x="532" y="806"/>
                </a:lnTo>
                <a:lnTo>
                  <a:pt x="558" y="817"/>
                </a:lnTo>
                <a:lnTo>
                  <a:pt x="572" y="842"/>
                </a:lnTo>
                <a:lnTo>
                  <a:pt x="597" y="856"/>
                </a:lnTo>
                <a:lnTo>
                  <a:pt x="608" y="831"/>
                </a:lnTo>
                <a:lnTo>
                  <a:pt x="583" y="831"/>
                </a:lnTo>
                <a:lnTo>
                  <a:pt x="583" y="806"/>
                </a:lnTo>
                <a:lnTo>
                  <a:pt x="558" y="806"/>
                </a:lnTo>
                <a:lnTo>
                  <a:pt x="572" y="777"/>
                </a:lnTo>
                <a:lnTo>
                  <a:pt x="583" y="806"/>
                </a:lnTo>
                <a:lnTo>
                  <a:pt x="597" y="777"/>
                </a:lnTo>
                <a:lnTo>
                  <a:pt x="583" y="806"/>
                </a:lnTo>
                <a:lnTo>
                  <a:pt x="608" y="806"/>
                </a:lnTo>
                <a:lnTo>
                  <a:pt x="608" y="831"/>
                </a:lnTo>
                <a:lnTo>
                  <a:pt x="637" y="831"/>
                </a:lnTo>
                <a:lnTo>
                  <a:pt x="637" y="806"/>
                </a:lnTo>
                <a:lnTo>
                  <a:pt x="662" y="791"/>
                </a:lnTo>
                <a:lnTo>
                  <a:pt x="637" y="806"/>
                </a:lnTo>
                <a:lnTo>
                  <a:pt x="637" y="831"/>
                </a:lnTo>
                <a:lnTo>
                  <a:pt x="623" y="856"/>
                </a:lnTo>
                <a:lnTo>
                  <a:pt x="597" y="856"/>
                </a:lnTo>
                <a:lnTo>
                  <a:pt x="623" y="882"/>
                </a:lnTo>
                <a:lnTo>
                  <a:pt x="637" y="856"/>
                </a:lnTo>
                <a:lnTo>
                  <a:pt x="662" y="856"/>
                </a:lnTo>
                <a:lnTo>
                  <a:pt x="687" y="856"/>
                </a:lnTo>
                <a:lnTo>
                  <a:pt x="662" y="856"/>
                </a:lnTo>
                <a:lnTo>
                  <a:pt x="648" y="882"/>
                </a:lnTo>
                <a:lnTo>
                  <a:pt x="623" y="882"/>
                </a:lnTo>
                <a:lnTo>
                  <a:pt x="597" y="870"/>
                </a:lnTo>
                <a:lnTo>
                  <a:pt x="597" y="896"/>
                </a:lnTo>
                <a:lnTo>
                  <a:pt x="623" y="896"/>
                </a:lnTo>
                <a:lnTo>
                  <a:pt x="623" y="921"/>
                </a:lnTo>
                <a:lnTo>
                  <a:pt x="648" y="921"/>
                </a:lnTo>
                <a:lnTo>
                  <a:pt x="648" y="896"/>
                </a:lnTo>
                <a:lnTo>
                  <a:pt x="662" y="921"/>
                </a:lnTo>
                <a:lnTo>
                  <a:pt x="662" y="946"/>
                </a:lnTo>
                <a:lnTo>
                  <a:pt x="662" y="975"/>
                </a:lnTo>
                <a:lnTo>
                  <a:pt x="662" y="1000"/>
                </a:lnTo>
                <a:lnTo>
                  <a:pt x="662" y="1025"/>
                </a:lnTo>
                <a:lnTo>
                  <a:pt x="662" y="1051"/>
                </a:lnTo>
                <a:lnTo>
                  <a:pt x="662" y="1025"/>
                </a:lnTo>
                <a:lnTo>
                  <a:pt x="637" y="1025"/>
                </a:lnTo>
                <a:lnTo>
                  <a:pt x="637" y="1000"/>
                </a:lnTo>
                <a:lnTo>
                  <a:pt x="608" y="986"/>
                </a:lnTo>
                <a:lnTo>
                  <a:pt x="608" y="960"/>
                </a:lnTo>
                <a:lnTo>
                  <a:pt x="583" y="935"/>
                </a:lnTo>
                <a:lnTo>
                  <a:pt x="558" y="946"/>
                </a:lnTo>
                <a:lnTo>
                  <a:pt x="572" y="975"/>
                </a:lnTo>
                <a:lnTo>
                  <a:pt x="597" y="1011"/>
                </a:lnTo>
                <a:lnTo>
                  <a:pt x="608" y="1039"/>
                </a:lnTo>
                <a:lnTo>
                  <a:pt x="623" y="1065"/>
                </a:lnTo>
                <a:lnTo>
                  <a:pt x="662" y="1115"/>
                </a:lnTo>
                <a:lnTo>
                  <a:pt x="662" y="1141"/>
                </a:lnTo>
                <a:lnTo>
                  <a:pt x="662" y="1169"/>
                </a:lnTo>
                <a:lnTo>
                  <a:pt x="673" y="1194"/>
                </a:lnTo>
                <a:lnTo>
                  <a:pt x="673" y="1220"/>
                </a:lnTo>
                <a:lnTo>
                  <a:pt x="701" y="1206"/>
                </a:lnTo>
                <a:lnTo>
                  <a:pt x="727" y="1206"/>
                </a:lnTo>
                <a:lnTo>
                  <a:pt x="727" y="1180"/>
                </a:lnTo>
                <a:lnTo>
                  <a:pt x="752" y="1169"/>
                </a:lnTo>
                <a:lnTo>
                  <a:pt x="777" y="1169"/>
                </a:lnTo>
                <a:lnTo>
                  <a:pt x="803" y="1169"/>
                </a:lnTo>
                <a:lnTo>
                  <a:pt x="777" y="1169"/>
                </a:lnTo>
                <a:lnTo>
                  <a:pt x="777" y="1194"/>
                </a:lnTo>
                <a:lnTo>
                  <a:pt x="803" y="1194"/>
                </a:lnTo>
                <a:lnTo>
                  <a:pt x="817" y="1220"/>
                </a:lnTo>
                <a:lnTo>
                  <a:pt x="842" y="1220"/>
                </a:lnTo>
                <a:lnTo>
                  <a:pt x="831" y="1245"/>
                </a:lnTo>
                <a:lnTo>
                  <a:pt x="817" y="1220"/>
                </a:lnTo>
                <a:lnTo>
                  <a:pt x="792" y="1234"/>
                </a:lnTo>
                <a:lnTo>
                  <a:pt x="792" y="1259"/>
                </a:lnTo>
                <a:lnTo>
                  <a:pt x="766" y="1259"/>
                </a:lnTo>
                <a:lnTo>
                  <a:pt x="792" y="1270"/>
                </a:lnTo>
                <a:lnTo>
                  <a:pt x="766" y="1270"/>
                </a:lnTo>
                <a:lnTo>
                  <a:pt x="766" y="1298"/>
                </a:lnTo>
                <a:lnTo>
                  <a:pt x="752" y="1270"/>
                </a:lnTo>
                <a:lnTo>
                  <a:pt x="738" y="1245"/>
                </a:lnTo>
                <a:lnTo>
                  <a:pt x="738" y="1220"/>
                </a:lnTo>
                <a:lnTo>
                  <a:pt x="713" y="1220"/>
                </a:lnTo>
                <a:lnTo>
                  <a:pt x="687" y="1220"/>
                </a:lnTo>
                <a:lnTo>
                  <a:pt x="701" y="1245"/>
                </a:lnTo>
                <a:lnTo>
                  <a:pt x="713" y="1270"/>
                </a:lnTo>
                <a:lnTo>
                  <a:pt x="727" y="1298"/>
                </a:lnTo>
                <a:lnTo>
                  <a:pt x="727" y="1324"/>
                </a:lnTo>
                <a:lnTo>
                  <a:pt x="738" y="1349"/>
                </a:lnTo>
                <a:lnTo>
                  <a:pt x="752" y="1374"/>
                </a:lnTo>
                <a:lnTo>
                  <a:pt x="766" y="1349"/>
                </a:lnTo>
                <a:lnTo>
                  <a:pt x="792" y="1349"/>
                </a:lnTo>
                <a:lnTo>
                  <a:pt x="766" y="1363"/>
                </a:lnTo>
                <a:lnTo>
                  <a:pt x="752" y="1389"/>
                </a:lnTo>
                <a:lnTo>
                  <a:pt x="752" y="1414"/>
                </a:lnTo>
                <a:lnTo>
                  <a:pt x="766" y="1439"/>
                </a:lnTo>
                <a:lnTo>
                  <a:pt x="777" y="1465"/>
                </a:lnTo>
                <a:lnTo>
                  <a:pt x="777" y="1493"/>
                </a:lnTo>
                <a:lnTo>
                  <a:pt x="792" y="1518"/>
                </a:lnTo>
                <a:lnTo>
                  <a:pt x="792" y="1543"/>
                </a:lnTo>
                <a:lnTo>
                  <a:pt x="803" y="1569"/>
                </a:lnTo>
                <a:lnTo>
                  <a:pt x="831" y="1558"/>
                </a:lnTo>
                <a:lnTo>
                  <a:pt x="831" y="1529"/>
                </a:lnTo>
                <a:lnTo>
                  <a:pt x="842" y="1558"/>
                </a:lnTo>
                <a:lnTo>
                  <a:pt x="817" y="1569"/>
                </a:lnTo>
                <a:lnTo>
                  <a:pt x="792" y="1583"/>
                </a:lnTo>
                <a:lnTo>
                  <a:pt x="766" y="1594"/>
                </a:lnTo>
                <a:lnTo>
                  <a:pt x="777" y="1622"/>
                </a:lnTo>
                <a:lnTo>
                  <a:pt x="777" y="1648"/>
                </a:lnTo>
                <a:lnTo>
                  <a:pt x="803" y="1634"/>
                </a:lnTo>
                <a:lnTo>
                  <a:pt x="803" y="1659"/>
                </a:lnTo>
                <a:lnTo>
                  <a:pt x="777" y="1673"/>
                </a:lnTo>
                <a:lnTo>
                  <a:pt x="777" y="1698"/>
                </a:lnTo>
                <a:lnTo>
                  <a:pt x="792" y="1673"/>
                </a:lnTo>
                <a:lnTo>
                  <a:pt x="817" y="1687"/>
                </a:lnTo>
                <a:lnTo>
                  <a:pt x="803" y="1712"/>
                </a:lnTo>
                <a:lnTo>
                  <a:pt x="777" y="1724"/>
                </a:lnTo>
                <a:lnTo>
                  <a:pt x="766" y="1698"/>
                </a:lnTo>
                <a:lnTo>
                  <a:pt x="738" y="1712"/>
                </a:lnTo>
                <a:lnTo>
                  <a:pt x="738" y="1738"/>
                </a:lnTo>
                <a:lnTo>
                  <a:pt x="752" y="1763"/>
                </a:lnTo>
                <a:lnTo>
                  <a:pt x="752" y="1789"/>
                </a:lnTo>
                <a:lnTo>
                  <a:pt x="738" y="1817"/>
                </a:lnTo>
                <a:lnTo>
                  <a:pt x="727" y="1842"/>
                </a:lnTo>
                <a:lnTo>
                  <a:pt x="727" y="1867"/>
                </a:lnTo>
                <a:lnTo>
                  <a:pt x="713" y="1893"/>
                </a:lnTo>
                <a:lnTo>
                  <a:pt x="713" y="1918"/>
                </a:lnTo>
                <a:lnTo>
                  <a:pt x="713" y="1946"/>
                </a:lnTo>
                <a:lnTo>
                  <a:pt x="713" y="1972"/>
                </a:lnTo>
                <a:lnTo>
                  <a:pt x="701" y="1997"/>
                </a:lnTo>
                <a:lnTo>
                  <a:pt x="701" y="2022"/>
                </a:lnTo>
                <a:lnTo>
                  <a:pt x="687" y="2048"/>
                </a:lnTo>
                <a:lnTo>
                  <a:pt x="673" y="2076"/>
                </a:lnTo>
                <a:lnTo>
                  <a:pt x="648" y="2087"/>
                </a:lnTo>
                <a:lnTo>
                  <a:pt x="637" y="2112"/>
                </a:lnTo>
                <a:lnTo>
                  <a:pt x="608" y="2112"/>
                </a:lnTo>
                <a:lnTo>
                  <a:pt x="583" y="2112"/>
                </a:lnTo>
                <a:lnTo>
                  <a:pt x="558" y="2112"/>
                </a:lnTo>
                <a:lnTo>
                  <a:pt x="532" y="2126"/>
                </a:lnTo>
                <a:lnTo>
                  <a:pt x="507" y="2141"/>
                </a:lnTo>
                <a:lnTo>
                  <a:pt x="479" y="2152"/>
                </a:lnTo>
                <a:lnTo>
                  <a:pt x="454" y="2166"/>
                </a:lnTo>
                <a:lnTo>
                  <a:pt x="428" y="2177"/>
                </a:lnTo>
                <a:lnTo>
                  <a:pt x="414" y="2205"/>
                </a:lnTo>
                <a:lnTo>
                  <a:pt x="403" y="2231"/>
                </a:lnTo>
                <a:lnTo>
                  <a:pt x="403" y="2256"/>
                </a:lnTo>
                <a:lnTo>
                  <a:pt x="403" y="2281"/>
                </a:lnTo>
                <a:lnTo>
                  <a:pt x="403" y="2307"/>
                </a:lnTo>
                <a:lnTo>
                  <a:pt x="428" y="2321"/>
                </a:lnTo>
                <a:lnTo>
                  <a:pt x="442" y="2346"/>
                </a:lnTo>
                <a:lnTo>
                  <a:pt x="468" y="2360"/>
                </a:lnTo>
                <a:lnTo>
                  <a:pt x="493" y="2372"/>
                </a:lnTo>
                <a:lnTo>
                  <a:pt x="518" y="2386"/>
                </a:lnTo>
                <a:lnTo>
                  <a:pt x="544" y="2386"/>
                </a:lnTo>
                <a:lnTo>
                  <a:pt x="572" y="2400"/>
                </a:lnTo>
                <a:lnTo>
                  <a:pt x="597" y="2411"/>
                </a:lnTo>
                <a:lnTo>
                  <a:pt x="608" y="2436"/>
                </a:lnTo>
                <a:lnTo>
                  <a:pt x="637" y="2450"/>
                </a:lnTo>
                <a:lnTo>
                  <a:pt x="648" y="2476"/>
                </a:lnTo>
                <a:lnTo>
                  <a:pt x="673" y="2490"/>
                </a:lnTo>
                <a:lnTo>
                  <a:pt x="701" y="2501"/>
                </a:lnTo>
                <a:lnTo>
                  <a:pt x="727" y="2515"/>
                </a:lnTo>
                <a:lnTo>
                  <a:pt x="752" y="2515"/>
                </a:lnTo>
                <a:lnTo>
                  <a:pt x="777" y="2515"/>
                </a:lnTo>
                <a:lnTo>
                  <a:pt x="803" y="2529"/>
                </a:lnTo>
                <a:lnTo>
                  <a:pt x="831" y="2555"/>
                </a:lnTo>
                <a:lnTo>
                  <a:pt x="856" y="2555"/>
                </a:lnTo>
                <a:lnTo>
                  <a:pt x="831" y="2566"/>
                </a:lnTo>
                <a:lnTo>
                  <a:pt x="856" y="2580"/>
                </a:lnTo>
                <a:lnTo>
                  <a:pt x="868" y="2605"/>
                </a:lnTo>
                <a:lnTo>
                  <a:pt x="896" y="2631"/>
                </a:lnTo>
                <a:lnTo>
                  <a:pt x="896" y="2659"/>
                </a:lnTo>
                <a:lnTo>
                  <a:pt x="907" y="2684"/>
                </a:lnTo>
                <a:lnTo>
                  <a:pt x="907" y="2709"/>
                </a:lnTo>
                <a:lnTo>
                  <a:pt x="907" y="2735"/>
                </a:lnTo>
                <a:lnTo>
                  <a:pt x="907" y="2760"/>
                </a:lnTo>
                <a:lnTo>
                  <a:pt x="907" y="2788"/>
                </a:lnTo>
                <a:lnTo>
                  <a:pt x="921" y="2814"/>
                </a:lnTo>
                <a:lnTo>
                  <a:pt x="896" y="2825"/>
                </a:lnTo>
                <a:lnTo>
                  <a:pt x="896" y="2853"/>
                </a:lnTo>
                <a:lnTo>
                  <a:pt x="882" y="2878"/>
                </a:lnTo>
                <a:lnTo>
                  <a:pt x="882" y="2904"/>
                </a:lnTo>
                <a:lnTo>
                  <a:pt x="868" y="2929"/>
                </a:lnTo>
                <a:lnTo>
                  <a:pt x="856" y="2957"/>
                </a:lnTo>
                <a:lnTo>
                  <a:pt x="831" y="2983"/>
                </a:lnTo>
                <a:lnTo>
                  <a:pt x="817" y="3008"/>
                </a:lnTo>
                <a:lnTo>
                  <a:pt x="803" y="3033"/>
                </a:lnTo>
                <a:lnTo>
                  <a:pt x="792" y="3059"/>
                </a:lnTo>
                <a:lnTo>
                  <a:pt x="766" y="3059"/>
                </a:lnTo>
                <a:lnTo>
                  <a:pt x="777" y="3087"/>
                </a:lnTo>
                <a:lnTo>
                  <a:pt x="752" y="3098"/>
                </a:lnTo>
                <a:lnTo>
                  <a:pt x="738" y="3124"/>
                </a:lnTo>
                <a:lnTo>
                  <a:pt x="713" y="3138"/>
                </a:lnTo>
                <a:lnTo>
                  <a:pt x="687" y="3163"/>
                </a:lnTo>
                <a:lnTo>
                  <a:pt x="687" y="3188"/>
                </a:lnTo>
                <a:lnTo>
                  <a:pt x="713" y="3202"/>
                </a:lnTo>
                <a:lnTo>
                  <a:pt x="738" y="3202"/>
                </a:lnTo>
                <a:lnTo>
                  <a:pt x="766" y="3202"/>
                </a:lnTo>
                <a:lnTo>
                  <a:pt x="766" y="3177"/>
                </a:lnTo>
                <a:lnTo>
                  <a:pt x="738" y="3177"/>
                </a:lnTo>
                <a:lnTo>
                  <a:pt x="752" y="3152"/>
                </a:lnTo>
                <a:lnTo>
                  <a:pt x="777" y="3152"/>
                </a:lnTo>
                <a:lnTo>
                  <a:pt x="792" y="3177"/>
                </a:lnTo>
                <a:lnTo>
                  <a:pt x="777" y="3202"/>
                </a:lnTo>
                <a:lnTo>
                  <a:pt x="777" y="3228"/>
                </a:lnTo>
                <a:lnTo>
                  <a:pt x="803" y="3242"/>
                </a:lnTo>
                <a:lnTo>
                  <a:pt x="831" y="3228"/>
                </a:lnTo>
                <a:lnTo>
                  <a:pt x="856" y="3228"/>
                </a:lnTo>
                <a:lnTo>
                  <a:pt x="882" y="3228"/>
                </a:lnTo>
                <a:lnTo>
                  <a:pt x="896" y="3253"/>
                </a:lnTo>
                <a:lnTo>
                  <a:pt x="896" y="3281"/>
                </a:lnTo>
                <a:lnTo>
                  <a:pt x="896" y="3307"/>
                </a:lnTo>
                <a:lnTo>
                  <a:pt x="896" y="3332"/>
                </a:lnTo>
                <a:lnTo>
                  <a:pt x="921" y="3332"/>
                </a:lnTo>
                <a:lnTo>
                  <a:pt x="946" y="3318"/>
                </a:lnTo>
                <a:lnTo>
                  <a:pt x="972" y="3307"/>
                </a:lnTo>
                <a:lnTo>
                  <a:pt x="997" y="3292"/>
                </a:lnTo>
                <a:lnTo>
                  <a:pt x="1025" y="3267"/>
                </a:lnTo>
                <a:lnTo>
                  <a:pt x="1051" y="3253"/>
                </a:lnTo>
                <a:lnTo>
                  <a:pt x="1076" y="3228"/>
                </a:lnTo>
                <a:lnTo>
                  <a:pt x="1101" y="3216"/>
                </a:lnTo>
                <a:lnTo>
                  <a:pt x="1127" y="3202"/>
                </a:lnTo>
                <a:lnTo>
                  <a:pt x="1127" y="3177"/>
                </a:lnTo>
                <a:lnTo>
                  <a:pt x="1155" y="3163"/>
                </a:lnTo>
                <a:lnTo>
                  <a:pt x="1166" y="3138"/>
                </a:lnTo>
                <a:lnTo>
                  <a:pt x="1191" y="3124"/>
                </a:lnTo>
                <a:lnTo>
                  <a:pt x="1191" y="3098"/>
                </a:lnTo>
                <a:lnTo>
                  <a:pt x="1206" y="3073"/>
                </a:lnTo>
                <a:lnTo>
                  <a:pt x="1220" y="3047"/>
                </a:lnTo>
                <a:lnTo>
                  <a:pt x="1231" y="3022"/>
                </a:lnTo>
                <a:lnTo>
                  <a:pt x="1256" y="3022"/>
                </a:lnTo>
                <a:lnTo>
                  <a:pt x="1256" y="2994"/>
                </a:lnTo>
                <a:lnTo>
                  <a:pt x="1270" y="2969"/>
                </a:lnTo>
                <a:lnTo>
                  <a:pt x="1284" y="2943"/>
                </a:lnTo>
                <a:lnTo>
                  <a:pt x="1296" y="2918"/>
                </a:lnTo>
                <a:lnTo>
                  <a:pt x="1296" y="2890"/>
                </a:lnTo>
                <a:lnTo>
                  <a:pt x="1321" y="2890"/>
                </a:lnTo>
                <a:lnTo>
                  <a:pt x="1335" y="2864"/>
                </a:lnTo>
                <a:lnTo>
                  <a:pt x="1349" y="2839"/>
                </a:lnTo>
                <a:lnTo>
                  <a:pt x="1375" y="2839"/>
                </a:lnTo>
                <a:lnTo>
                  <a:pt x="1400" y="2825"/>
                </a:lnTo>
                <a:lnTo>
                  <a:pt x="1400" y="2800"/>
                </a:lnTo>
                <a:lnTo>
                  <a:pt x="1414" y="2774"/>
                </a:lnTo>
                <a:lnTo>
                  <a:pt x="1425" y="2749"/>
                </a:lnTo>
                <a:lnTo>
                  <a:pt x="1425" y="2724"/>
                </a:lnTo>
                <a:lnTo>
                  <a:pt x="1451" y="2709"/>
                </a:lnTo>
                <a:lnTo>
                  <a:pt x="1479" y="2684"/>
                </a:lnTo>
                <a:lnTo>
                  <a:pt x="1490" y="2659"/>
                </a:lnTo>
                <a:lnTo>
                  <a:pt x="1504" y="2631"/>
                </a:lnTo>
                <a:lnTo>
                  <a:pt x="1504" y="2605"/>
                </a:lnTo>
                <a:lnTo>
                  <a:pt x="1515" y="2580"/>
                </a:lnTo>
                <a:lnTo>
                  <a:pt x="1529" y="2555"/>
                </a:lnTo>
                <a:lnTo>
                  <a:pt x="1544" y="2529"/>
                </a:lnTo>
                <a:lnTo>
                  <a:pt x="1544" y="2501"/>
                </a:lnTo>
                <a:lnTo>
                  <a:pt x="1555" y="2476"/>
                </a:lnTo>
                <a:lnTo>
                  <a:pt x="1580" y="2464"/>
                </a:lnTo>
                <a:lnTo>
                  <a:pt x="1580" y="2436"/>
                </a:lnTo>
                <a:lnTo>
                  <a:pt x="1555" y="2450"/>
                </a:lnTo>
                <a:lnTo>
                  <a:pt x="1544" y="2425"/>
                </a:lnTo>
                <a:lnTo>
                  <a:pt x="1515" y="2411"/>
                </a:lnTo>
                <a:lnTo>
                  <a:pt x="1529" y="2386"/>
                </a:lnTo>
                <a:lnTo>
                  <a:pt x="1529" y="2360"/>
                </a:lnTo>
                <a:lnTo>
                  <a:pt x="1504" y="2360"/>
                </a:lnTo>
                <a:lnTo>
                  <a:pt x="1515" y="2335"/>
                </a:lnTo>
                <a:lnTo>
                  <a:pt x="1515" y="2307"/>
                </a:lnTo>
                <a:lnTo>
                  <a:pt x="1544" y="2295"/>
                </a:lnTo>
                <a:lnTo>
                  <a:pt x="1555" y="2270"/>
                </a:lnTo>
                <a:lnTo>
                  <a:pt x="1569" y="2242"/>
                </a:lnTo>
                <a:lnTo>
                  <a:pt x="1594" y="2231"/>
                </a:lnTo>
                <a:lnTo>
                  <a:pt x="1620" y="2217"/>
                </a:lnTo>
                <a:lnTo>
                  <a:pt x="1645" y="2205"/>
                </a:lnTo>
                <a:lnTo>
                  <a:pt x="1673" y="2191"/>
                </a:lnTo>
                <a:lnTo>
                  <a:pt x="1698" y="2191"/>
                </a:lnTo>
                <a:lnTo>
                  <a:pt x="1724" y="2177"/>
                </a:lnTo>
                <a:lnTo>
                  <a:pt x="1749" y="2177"/>
                </a:lnTo>
                <a:lnTo>
                  <a:pt x="1775" y="2177"/>
                </a:lnTo>
                <a:lnTo>
                  <a:pt x="1803" y="2177"/>
                </a:lnTo>
                <a:lnTo>
                  <a:pt x="1828" y="2177"/>
                </a:lnTo>
                <a:lnTo>
                  <a:pt x="1853" y="2191"/>
                </a:lnTo>
                <a:lnTo>
                  <a:pt x="1879" y="2191"/>
                </a:lnTo>
                <a:lnTo>
                  <a:pt x="1867" y="2217"/>
                </a:lnTo>
                <a:lnTo>
                  <a:pt x="1853" y="2242"/>
                </a:lnTo>
                <a:lnTo>
                  <a:pt x="1867" y="2270"/>
                </a:lnTo>
                <a:lnTo>
                  <a:pt x="1893" y="2270"/>
                </a:lnTo>
                <a:lnTo>
                  <a:pt x="1893" y="2242"/>
                </a:lnTo>
                <a:lnTo>
                  <a:pt x="1918" y="2217"/>
                </a:lnTo>
                <a:lnTo>
                  <a:pt x="1893" y="2205"/>
                </a:lnTo>
                <a:lnTo>
                  <a:pt x="1879" y="2177"/>
                </a:lnTo>
                <a:lnTo>
                  <a:pt x="1893" y="2152"/>
                </a:lnTo>
                <a:lnTo>
                  <a:pt x="1893" y="2126"/>
                </a:lnTo>
                <a:lnTo>
                  <a:pt x="1893" y="2101"/>
                </a:lnTo>
                <a:lnTo>
                  <a:pt x="1893" y="2076"/>
                </a:lnTo>
                <a:lnTo>
                  <a:pt x="1918" y="2048"/>
                </a:lnTo>
                <a:lnTo>
                  <a:pt x="1907" y="2022"/>
                </a:lnTo>
                <a:lnTo>
                  <a:pt x="1932" y="2011"/>
                </a:lnTo>
                <a:lnTo>
                  <a:pt x="1958" y="2022"/>
                </a:lnTo>
                <a:lnTo>
                  <a:pt x="1983" y="2011"/>
                </a:lnTo>
                <a:lnTo>
                  <a:pt x="1997" y="1983"/>
                </a:lnTo>
                <a:lnTo>
                  <a:pt x="2022" y="1972"/>
                </a:lnTo>
                <a:lnTo>
                  <a:pt x="2048" y="1958"/>
                </a:lnTo>
                <a:lnTo>
                  <a:pt x="2036" y="1932"/>
                </a:lnTo>
                <a:lnTo>
                  <a:pt x="2048" y="1907"/>
                </a:lnTo>
                <a:lnTo>
                  <a:pt x="2062" y="1881"/>
                </a:lnTo>
                <a:lnTo>
                  <a:pt x="2062" y="1853"/>
                </a:lnTo>
                <a:lnTo>
                  <a:pt x="2062" y="1828"/>
                </a:lnTo>
                <a:lnTo>
                  <a:pt x="2062" y="1803"/>
                </a:lnTo>
                <a:lnTo>
                  <a:pt x="2062" y="1777"/>
                </a:lnTo>
                <a:lnTo>
                  <a:pt x="2073" y="1752"/>
                </a:lnTo>
                <a:lnTo>
                  <a:pt x="2073" y="17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5" name="Freeform 30"/>
          <p:cNvSpPr>
            <a:spLocks/>
          </p:cNvSpPr>
          <p:nvPr/>
        </p:nvSpPr>
        <p:spPr bwMode="auto">
          <a:xfrm>
            <a:off x="3365500" y="1700213"/>
            <a:ext cx="2562225" cy="3967162"/>
          </a:xfrm>
          <a:custGeom>
            <a:avLst/>
            <a:gdLst>
              <a:gd name="T0" fmla="*/ 2147483646 w 2152"/>
              <a:gd name="T1" fmla="*/ 2147483646 h 3332"/>
              <a:gd name="T2" fmla="*/ 2147483646 w 2152"/>
              <a:gd name="T3" fmla="*/ 2147483646 h 3332"/>
              <a:gd name="T4" fmla="*/ 2147483646 w 2152"/>
              <a:gd name="T5" fmla="*/ 2147483646 h 3332"/>
              <a:gd name="T6" fmla="*/ 2147483646 w 2152"/>
              <a:gd name="T7" fmla="*/ 2147483646 h 3332"/>
              <a:gd name="T8" fmla="*/ 2147483646 w 2152"/>
              <a:gd name="T9" fmla="*/ 2147483646 h 3332"/>
              <a:gd name="T10" fmla="*/ 2147483646 w 2152"/>
              <a:gd name="T11" fmla="*/ 2147483646 h 3332"/>
              <a:gd name="T12" fmla="*/ 2147483646 w 2152"/>
              <a:gd name="T13" fmla="*/ 2147483646 h 3332"/>
              <a:gd name="T14" fmla="*/ 2147483646 w 2152"/>
              <a:gd name="T15" fmla="*/ 2147483646 h 3332"/>
              <a:gd name="T16" fmla="*/ 2147483646 w 2152"/>
              <a:gd name="T17" fmla="*/ 2147483646 h 3332"/>
              <a:gd name="T18" fmla="*/ 2147483646 w 2152"/>
              <a:gd name="T19" fmla="*/ 2147483646 h 3332"/>
              <a:gd name="T20" fmla="*/ 2147483646 w 2152"/>
              <a:gd name="T21" fmla="*/ 2147483646 h 3332"/>
              <a:gd name="T22" fmla="*/ 2147483646 w 2152"/>
              <a:gd name="T23" fmla="*/ 2147483646 h 3332"/>
              <a:gd name="T24" fmla="*/ 2147483646 w 2152"/>
              <a:gd name="T25" fmla="*/ 2147483646 h 3332"/>
              <a:gd name="T26" fmla="*/ 2147483646 w 2152"/>
              <a:gd name="T27" fmla="*/ 2147483646 h 3332"/>
              <a:gd name="T28" fmla="*/ 2147483646 w 2152"/>
              <a:gd name="T29" fmla="*/ 2147483646 h 3332"/>
              <a:gd name="T30" fmla="*/ 2147483646 w 2152"/>
              <a:gd name="T31" fmla="*/ 2147483646 h 3332"/>
              <a:gd name="T32" fmla="*/ 2147483646 w 2152"/>
              <a:gd name="T33" fmla="*/ 2147483646 h 3332"/>
              <a:gd name="T34" fmla="*/ 2147483646 w 2152"/>
              <a:gd name="T35" fmla="*/ 2147483646 h 3332"/>
              <a:gd name="T36" fmla="*/ 2147483646 w 2152"/>
              <a:gd name="T37" fmla="*/ 2147483646 h 3332"/>
              <a:gd name="T38" fmla="*/ 2147483646 w 2152"/>
              <a:gd name="T39" fmla="*/ 2147483646 h 3332"/>
              <a:gd name="T40" fmla="*/ 2147483646 w 2152"/>
              <a:gd name="T41" fmla="*/ 2147483646 h 3332"/>
              <a:gd name="T42" fmla="*/ 2147483646 w 2152"/>
              <a:gd name="T43" fmla="*/ 2147483646 h 3332"/>
              <a:gd name="T44" fmla="*/ 2147483646 w 2152"/>
              <a:gd name="T45" fmla="*/ 2147483646 h 3332"/>
              <a:gd name="T46" fmla="*/ 2147483646 w 2152"/>
              <a:gd name="T47" fmla="*/ 2147483646 h 3332"/>
              <a:gd name="T48" fmla="*/ 2147483646 w 2152"/>
              <a:gd name="T49" fmla="*/ 2147483646 h 3332"/>
              <a:gd name="T50" fmla="*/ 2147483646 w 2152"/>
              <a:gd name="T51" fmla="*/ 2147483646 h 3332"/>
              <a:gd name="T52" fmla="*/ 2147483646 w 2152"/>
              <a:gd name="T53" fmla="*/ 2147483646 h 3332"/>
              <a:gd name="T54" fmla="*/ 2147483646 w 2152"/>
              <a:gd name="T55" fmla="*/ 2147483646 h 3332"/>
              <a:gd name="T56" fmla="*/ 2147483646 w 2152"/>
              <a:gd name="T57" fmla="*/ 2147483646 h 3332"/>
              <a:gd name="T58" fmla="*/ 2147483646 w 2152"/>
              <a:gd name="T59" fmla="*/ 2147483646 h 3332"/>
              <a:gd name="T60" fmla="*/ 2147483646 w 2152"/>
              <a:gd name="T61" fmla="*/ 2147483646 h 3332"/>
              <a:gd name="T62" fmla="*/ 2147483646 w 2152"/>
              <a:gd name="T63" fmla="*/ 2147483646 h 3332"/>
              <a:gd name="T64" fmla="*/ 2147483646 w 2152"/>
              <a:gd name="T65" fmla="*/ 2147483646 h 3332"/>
              <a:gd name="T66" fmla="*/ 2147483646 w 2152"/>
              <a:gd name="T67" fmla="*/ 2147483646 h 3332"/>
              <a:gd name="T68" fmla="*/ 2147483646 w 2152"/>
              <a:gd name="T69" fmla="*/ 2147483646 h 3332"/>
              <a:gd name="T70" fmla="*/ 2147483646 w 2152"/>
              <a:gd name="T71" fmla="*/ 2147483646 h 3332"/>
              <a:gd name="T72" fmla="*/ 2147483646 w 2152"/>
              <a:gd name="T73" fmla="*/ 2147483646 h 3332"/>
              <a:gd name="T74" fmla="*/ 2147483646 w 2152"/>
              <a:gd name="T75" fmla="*/ 2147483646 h 3332"/>
              <a:gd name="T76" fmla="*/ 2147483646 w 2152"/>
              <a:gd name="T77" fmla="*/ 2147483646 h 3332"/>
              <a:gd name="T78" fmla="*/ 2147483646 w 2152"/>
              <a:gd name="T79" fmla="*/ 2147483646 h 3332"/>
              <a:gd name="T80" fmla="*/ 2147483646 w 2152"/>
              <a:gd name="T81" fmla="*/ 2147483646 h 3332"/>
              <a:gd name="T82" fmla="*/ 2147483646 w 2152"/>
              <a:gd name="T83" fmla="*/ 2147483646 h 3332"/>
              <a:gd name="T84" fmla="*/ 2147483646 w 2152"/>
              <a:gd name="T85" fmla="*/ 2147483646 h 3332"/>
              <a:gd name="T86" fmla="*/ 2147483646 w 2152"/>
              <a:gd name="T87" fmla="*/ 2147483646 h 3332"/>
              <a:gd name="T88" fmla="*/ 2147483646 w 2152"/>
              <a:gd name="T89" fmla="*/ 2147483646 h 3332"/>
              <a:gd name="T90" fmla="*/ 2147483646 w 2152"/>
              <a:gd name="T91" fmla="*/ 2147483646 h 3332"/>
              <a:gd name="T92" fmla="*/ 2147483646 w 2152"/>
              <a:gd name="T93" fmla="*/ 2147483646 h 3332"/>
              <a:gd name="T94" fmla="*/ 2147483646 w 2152"/>
              <a:gd name="T95" fmla="*/ 2147483646 h 3332"/>
              <a:gd name="T96" fmla="*/ 2147483646 w 2152"/>
              <a:gd name="T97" fmla="*/ 2147483646 h 3332"/>
              <a:gd name="T98" fmla="*/ 2147483646 w 2152"/>
              <a:gd name="T99" fmla="*/ 2147483646 h 3332"/>
              <a:gd name="T100" fmla="*/ 2147483646 w 2152"/>
              <a:gd name="T101" fmla="*/ 2147483646 h 3332"/>
              <a:gd name="T102" fmla="*/ 2147483646 w 2152"/>
              <a:gd name="T103" fmla="*/ 2147483646 h 3332"/>
              <a:gd name="T104" fmla="*/ 2147483646 w 2152"/>
              <a:gd name="T105" fmla="*/ 2147483646 h 3332"/>
              <a:gd name="T106" fmla="*/ 2147483646 w 2152"/>
              <a:gd name="T107" fmla="*/ 2147483646 h 3332"/>
              <a:gd name="T108" fmla="*/ 2147483646 w 2152"/>
              <a:gd name="T109" fmla="*/ 2147483646 h 3332"/>
              <a:gd name="T110" fmla="*/ 2147483646 w 2152"/>
              <a:gd name="T111" fmla="*/ 2147483646 h 3332"/>
              <a:gd name="T112" fmla="*/ 2147483646 w 2152"/>
              <a:gd name="T113" fmla="*/ 2147483646 h 3332"/>
              <a:gd name="T114" fmla="*/ 2147483646 w 2152"/>
              <a:gd name="T115" fmla="*/ 2147483646 h 333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152"/>
              <a:gd name="T175" fmla="*/ 0 h 3332"/>
              <a:gd name="T176" fmla="*/ 2152 w 2152"/>
              <a:gd name="T177" fmla="*/ 3332 h 333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152" h="3332">
                <a:moveTo>
                  <a:pt x="2073" y="1724"/>
                </a:moveTo>
                <a:lnTo>
                  <a:pt x="2073" y="1698"/>
                </a:lnTo>
                <a:lnTo>
                  <a:pt x="2101" y="1687"/>
                </a:lnTo>
                <a:lnTo>
                  <a:pt x="2101" y="1659"/>
                </a:lnTo>
                <a:lnTo>
                  <a:pt x="2112" y="1634"/>
                </a:lnTo>
                <a:lnTo>
                  <a:pt x="2127" y="1608"/>
                </a:lnTo>
                <a:lnTo>
                  <a:pt x="2152" y="1594"/>
                </a:lnTo>
                <a:lnTo>
                  <a:pt x="2152" y="1569"/>
                </a:lnTo>
                <a:lnTo>
                  <a:pt x="2138" y="1543"/>
                </a:lnTo>
                <a:lnTo>
                  <a:pt x="2112" y="1543"/>
                </a:lnTo>
                <a:lnTo>
                  <a:pt x="2087" y="1543"/>
                </a:lnTo>
                <a:lnTo>
                  <a:pt x="2073" y="1518"/>
                </a:lnTo>
                <a:lnTo>
                  <a:pt x="2048" y="1504"/>
                </a:lnTo>
                <a:lnTo>
                  <a:pt x="2022" y="1493"/>
                </a:lnTo>
                <a:lnTo>
                  <a:pt x="1997" y="1493"/>
                </a:lnTo>
                <a:lnTo>
                  <a:pt x="1972" y="1493"/>
                </a:lnTo>
                <a:lnTo>
                  <a:pt x="1958" y="1518"/>
                </a:lnTo>
                <a:lnTo>
                  <a:pt x="1932" y="1529"/>
                </a:lnTo>
                <a:lnTo>
                  <a:pt x="1907" y="1543"/>
                </a:lnTo>
                <a:lnTo>
                  <a:pt x="1879" y="1543"/>
                </a:lnTo>
                <a:lnTo>
                  <a:pt x="1853" y="1558"/>
                </a:lnTo>
                <a:lnTo>
                  <a:pt x="1839" y="1583"/>
                </a:lnTo>
                <a:lnTo>
                  <a:pt x="1828" y="1608"/>
                </a:lnTo>
                <a:lnTo>
                  <a:pt x="1803" y="1622"/>
                </a:lnTo>
                <a:lnTo>
                  <a:pt x="1789" y="1648"/>
                </a:lnTo>
                <a:lnTo>
                  <a:pt x="1763" y="1659"/>
                </a:lnTo>
                <a:lnTo>
                  <a:pt x="1738" y="1673"/>
                </a:lnTo>
                <a:lnTo>
                  <a:pt x="1710" y="1687"/>
                </a:lnTo>
                <a:lnTo>
                  <a:pt x="1684" y="1687"/>
                </a:lnTo>
                <a:lnTo>
                  <a:pt x="1659" y="1687"/>
                </a:lnTo>
                <a:lnTo>
                  <a:pt x="1634" y="1687"/>
                </a:lnTo>
                <a:lnTo>
                  <a:pt x="1645" y="1712"/>
                </a:lnTo>
                <a:lnTo>
                  <a:pt x="1620" y="1698"/>
                </a:lnTo>
                <a:lnTo>
                  <a:pt x="1608" y="1673"/>
                </a:lnTo>
                <a:lnTo>
                  <a:pt x="1634" y="1687"/>
                </a:lnTo>
                <a:lnTo>
                  <a:pt x="1608" y="1673"/>
                </a:lnTo>
                <a:lnTo>
                  <a:pt x="1580" y="1659"/>
                </a:lnTo>
                <a:lnTo>
                  <a:pt x="1555" y="1648"/>
                </a:lnTo>
                <a:lnTo>
                  <a:pt x="1529" y="1634"/>
                </a:lnTo>
                <a:lnTo>
                  <a:pt x="1504" y="1634"/>
                </a:lnTo>
                <a:lnTo>
                  <a:pt x="1479" y="1622"/>
                </a:lnTo>
                <a:lnTo>
                  <a:pt x="1451" y="1608"/>
                </a:lnTo>
                <a:lnTo>
                  <a:pt x="1425" y="1583"/>
                </a:lnTo>
                <a:lnTo>
                  <a:pt x="1400" y="1569"/>
                </a:lnTo>
                <a:lnTo>
                  <a:pt x="1375" y="1569"/>
                </a:lnTo>
                <a:lnTo>
                  <a:pt x="1349" y="1543"/>
                </a:lnTo>
                <a:lnTo>
                  <a:pt x="1321" y="1529"/>
                </a:lnTo>
                <a:lnTo>
                  <a:pt x="1296" y="1504"/>
                </a:lnTo>
                <a:lnTo>
                  <a:pt x="1296" y="1529"/>
                </a:lnTo>
                <a:lnTo>
                  <a:pt x="1270" y="1518"/>
                </a:lnTo>
                <a:lnTo>
                  <a:pt x="1245" y="1518"/>
                </a:lnTo>
                <a:lnTo>
                  <a:pt x="1231" y="1493"/>
                </a:lnTo>
                <a:lnTo>
                  <a:pt x="1206" y="1504"/>
                </a:lnTo>
                <a:lnTo>
                  <a:pt x="1206" y="1479"/>
                </a:lnTo>
                <a:lnTo>
                  <a:pt x="1206" y="1453"/>
                </a:lnTo>
                <a:lnTo>
                  <a:pt x="1206" y="1428"/>
                </a:lnTo>
                <a:lnTo>
                  <a:pt x="1231" y="1428"/>
                </a:lnTo>
                <a:lnTo>
                  <a:pt x="1220" y="1400"/>
                </a:lnTo>
                <a:lnTo>
                  <a:pt x="1206" y="1374"/>
                </a:lnTo>
                <a:lnTo>
                  <a:pt x="1206" y="1349"/>
                </a:lnTo>
                <a:lnTo>
                  <a:pt x="1191" y="1324"/>
                </a:lnTo>
                <a:lnTo>
                  <a:pt x="1191" y="1298"/>
                </a:lnTo>
                <a:lnTo>
                  <a:pt x="1191" y="1270"/>
                </a:lnTo>
                <a:lnTo>
                  <a:pt x="1191" y="1245"/>
                </a:lnTo>
                <a:lnTo>
                  <a:pt x="1191" y="1220"/>
                </a:lnTo>
                <a:lnTo>
                  <a:pt x="1166" y="1234"/>
                </a:lnTo>
                <a:lnTo>
                  <a:pt x="1180" y="1206"/>
                </a:lnTo>
                <a:lnTo>
                  <a:pt x="1180" y="1180"/>
                </a:lnTo>
                <a:lnTo>
                  <a:pt x="1180" y="1155"/>
                </a:lnTo>
                <a:lnTo>
                  <a:pt x="1166" y="1129"/>
                </a:lnTo>
                <a:lnTo>
                  <a:pt x="1141" y="1129"/>
                </a:lnTo>
                <a:lnTo>
                  <a:pt x="1127" y="1155"/>
                </a:lnTo>
                <a:lnTo>
                  <a:pt x="1115" y="1129"/>
                </a:lnTo>
                <a:lnTo>
                  <a:pt x="1141" y="1115"/>
                </a:lnTo>
                <a:lnTo>
                  <a:pt x="1155" y="1090"/>
                </a:lnTo>
                <a:lnTo>
                  <a:pt x="1180" y="1090"/>
                </a:lnTo>
                <a:lnTo>
                  <a:pt x="1166" y="1065"/>
                </a:lnTo>
                <a:lnTo>
                  <a:pt x="1141" y="1076"/>
                </a:lnTo>
                <a:lnTo>
                  <a:pt x="1115" y="1076"/>
                </a:lnTo>
                <a:lnTo>
                  <a:pt x="1101" y="1104"/>
                </a:lnTo>
                <a:lnTo>
                  <a:pt x="1101" y="1076"/>
                </a:lnTo>
                <a:lnTo>
                  <a:pt x="1090" y="1051"/>
                </a:lnTo>
                <a:lnTo>
                  <a:pt x="1090" y="1025"/>
                </a:lnTo>
                <a:lnTo>
                  <a:pt x="1062" y="1025"/>
                </a:lnTo>
                <a:lnTo>
                  <a:pt x="1062" y="1000"/>
                </a:lnTo>
                <a:lnTo>
                  <a:pt x="1051" y="975"/>
                </a:lnTo>
                <a:lnTo>
                  <a:pt x="1025" y="975"/>
                </a:lnTo>
                <a:lnTo>
                  <a:pt x="997" y="960"/>
                </a:lnTo>
                <a:lnTo>
                  <a:pt x="997" y="986"/>
                </a:lnTo>
                <a:lnTo>
                  <a:pt x="1011" y="1011"/>
                </a:lnTo>
                <a:lnTo>
                  <a:pt x="1037" y="1025"/>
                </a:lnTo>
                <a:lnTo>
                  <a:pt x="1037" y="1051"/>
                </a:lnTo>
                <a:lnTo>
                  <a:pt x="1025" y="1076"/>
                </a:lnTo>
                <a:lnTo>
                  <a:pt x="1051" y="1076"/>
                </a:lnTo>
                <a:lnTo>
                  <a:pt x="1037" y="1104"/>
                </a:lnTo>
                <a:lnTo>
                  <a:pt x="1062" y="1104"/>
                </a:lnTo>
                <a:lnTo>
                  <a:pt x="1037" y="1115"/>
                </a:lnTo>
                <a:lnTo>
                  <a:pt x="1037" y="1141"/>
                </a:lnTo>
                <a:lnTo>
                  <a:pt x="1025" y="1169"/>
                </a:lnTo>
                <a:lnTo>
                  <a:pt x="1051" y="1180"/>
                </a:lnTo>
                <a:lnTo>
                  <a:pt x="1051" y="1206"/>
                </a:lnTo>
                <a:lnTo>
                  <a:pt x="1062" y="1234"/>
                </a:lnTo>
                <a:lnTo>
                  <a:pt x="1051" y="1259"/>
                </a:lnTo>
                <a:lnTo>
                  <a:pt x="1062" y="1284"/>
                </a:lnTo>
                <a:lnTo>
                  <a:pt x="1037" y="1298"/>
                </a:lnTo>
                <a:lnTo>
                  <a:pt x="1011" y="1310"/>
                </a:lnTo>
                <a:lnTo>
                  <a:pt x="986" y="1298"/>
                </a:lnTo>
                <a:lnTo>
                  <a:pt x="986" y="1270"/>
                </a:lnTo>
                <a:lnTo>
                  <a:pt x="972" y="1245"/>
                </a:lnTo>
                <a:lnTo>
                  <a:pt x="972" y="1220"/>
                </a:lnTo>
                <a:lnTo>
                  <a:pt x="972" y="1194"/>
                </a:lnTo>
                <a:lnTo>
                  <a:pt x="946" y="1180"/>
                </a:lnTo>
                <a:lnTo>
                  <a:pt x="921" y="1180"/>
                </a:lnTo>
                <a:lnTo>
                  <a:pt x="896" y="1180"/>
                </a:lnTo>
                <a:lnTo>
                  <a:pt x="896" y="1155"/>
                </a:lnTo>
                <a:lnTo>
                  <a:pt x="868" y="1141"/>
                </a:lnTo>
                <a:lnTo>
                  <a:pt x="868" y="1169"/>
                </a:lnTo>
                <a:lnTo>
                  <a:pt x="842" y="1155"/>
                </a:lnTo>
                <a:lnTo>
                  <a:pt x="831" y="1129"/>
                </a:lnTo>
                <a:lnTo>
                  <a:pt x="831" y="1155"/>
                </a:lnTo>
                <a:lnTo>
                  <a:pt x="817" y="1180"/>
                </a:lnTo>
                <a:lnTo>
                  <a:pt x="817" y="1155"/>
                </a:lnTo>
                <a:lnTo>
                  <a:pt x="831" y="1129"/>
                </a:lnTo>
                <a:lnTo>
                  <a:pt x="803" y="1129"/>
                </a:lnTo>
                <a:lnTo>
                  <a:pt x="777" y="1129"/>
                </a:lnTo>
                <a:lnTo>
                  <a:pt x="752" y="1129"/>
                </a:lnTo>
                <a:lnTo>
                  <a:pt x="752" y="1155"/>
                </a:lnTo>
                <a:lnTo>
                  <a:pt x="738" y="1129"/>
                </a:lnTo>
                <a:lnTo>
                  <a:pt x="738" y="1104"/>
                </a:lnTo>
                <a:lnTo>
                  <a:pt x="713" y="1104"/>
                </a:lnTo>
                <a:lnTo>
                  <a:pt x="738" y="1090"/>
                </a:lnTo>
                <a:lnTo>
                  <a:pt x="766" y="1104"/>
                </a:lnTo>
                <a:lnTo>
                  <a:pt x="792" y="1104"/>
                </a:lnTo>
                <a:lnTo>
                  <a:pt x="777" y="1076"/>
                </a:lnTo>
                <a:lnTo>
                  <a:pt x="777" y="1051"/>
                </a:lnTo>
                <a:lnTo>
                  <a:pt x="766" y="1025"/>
                </a:lnTo>
                <a:lnTo>
                  <a:pt x="792" y="1025"/>
                </a:lnTo>
                <a:lnTo>
                  <a:pt x="817" y="1011"/>
                </a:lnTo>
                <a:lnTo>
                  <a:pt x="792" y="1011"/>
                </a:lnTo>
                <a:lnTo>
                  <a:pt x="766" y="1025"/>
                </a:lnTo>
                <a:lnTo>
                  <a:pt x="752" y="1000"/>
                </a:lnTo>
                <a:lnTo>
                  <a:pt x="766" y="975"/>
                </a:lnTo>
                <a:lnTo>
                  <a:pt x="766" y="946"/>
                </a:lnTo>
                <a:lnTo>
                  <a:pt x="752" y="921"/>
                </a:lnTo>
                <a:lnTo>
                  <a:pt x="766" y="946"/>
                </a:lnTo>
                <a:lnTo>
                  <a:pt x="777" y="975"/>
                </a:lnTo>
                <a:lnTo>
                  <a:pt x="777" y="946"/>
                </a:lnTo>
                <a:lnTo>
                  <a:pt x="777" y="921"/>
                </a:lnTo>
                <a:lnTo>
                  <a:pt x="766" y="896"/>
                </a:lnTo>
                <a:lnTo>
                  <a:pt x="777" y="921"/>
                </a:lnTo>
                <a:lnTo>
                  <a:pt x="803" y="907"/>
                </a:lnTo>
                <a:lnTo>
                  <a:pt x="831" y="907"/>
                </a:lnTo>
                <a:lnTo>
                  <a:pt x="803" y="907"/>
                </a:lnTo>
                <a:lnTo>
                  <a:pt x="792" y="882"/>
                </a:lnTo>
                <a:lnTo>
                  <a:pt x="792" y="907"/>
                </a:lnTo>
                <a:lnTo>
                  <a:pt x="792" y="882"/>
                </a:lnTo>
                <a:lnTo>
                  <a:pt x="803" y="856"/>
                </a:lnTo>
                <a:lnTo>
                  <a:pt x="777" y="856"/>
                </a:lnTo>
                <a:lnTo>
                  <a:pt x="752" y="831"/>
                </a:lnTo>
                <a:lnTo>
                  <a:pt x="738" y="806"/>
                </a:lnTo>
                <a:lnTo>
                  <a:pt x="727" y="777"/>
                </a:lnTo>
                <a:lnTo>
                  <a:pt x="713" y="806"/>
                </a:lnTo>
                <a:lnTo>
                  <a:pt x="713" y="777"/>
                </a:lnTo>
                <a:lnTo>
                  <a:pt x="727" y="752"/>
                </a:lnTo>
                <a:lnTo>
                  <a:pt x="701" y="752"/>
                </a:lnTo>
                <a:lnTo>
                  <a:pt x="687" y="727"/>
                </a:lnTo>
                <a:lnTo>
                  <a:pt x="673" y="701"/>
                </a:lnTo>
                <a:lnTo>
                  <a:pt x="687" y="676"/>
                </a:lnTo>
                <a:lnTo>
                  <a:pt x="673" y="648"/>
                </a:lnTo>
                <a:lnTo>
                  <a:pt x="648" y="648"/>
                </a:lnTo>
                <a:lnTo>
                  <a:pt x="623" y="662"/>
                </a:lnTo>
                <a:lnTo>
                  <a:pt x="623" y="637"/>
                </a:lnTo>
                <a:lnTo>
                  <a:pt x="637" y="611"/>
                </a:lnTo>
                <a:lnTo>
                  <a:pt x="637" y="637"/>
                </a:lnTo>
                <a:lnTo>
                  <a:pt x="662" y="637"/>
                </a:lnTo>
                <a:lnTo>
                  <a:pt x="687" y="623"/>
                </a:lnTo>
                <a:lnTo>
                  <a:pt x="687" y="648"/>
                </a:lnTo>
                <a:lnTo>
                  <a:pt x="701" y="676"/>
                </a:lnTo>
                <a:lnTo>
                  <a:pt x="727" y="676"/>
                </a:lnTo>
                <a:lnTo>
                  <a:pt x="713" y="648"/>
                </a:lnTo>
                <a:lnTo>
                  <a:pt x="713" y="623"/>
                </a:lnTo>
                <a:lnTo>
                  <a:pt x="713" y="597"/>
                </a:lnTo>
                <a:lnTo>
                  <a:pt x="713" y="623"/>
                </a:lnTo>
                <a:lnTo>
                  <a:pt x="713" y="597"/>
                </a:lnTo>
                <a:lnTo>
                  <a:pt x="687" y="611"/>
                </a:lnTo>
                <a:lnTo>
                  <a:pt x="701" y="583"/>
                </a:lnTo>
                <a:lnTo>
                  <a:pt x="701" y="558"/>
                </a:lnTo>
                <a:lnTo>
                  <a:pt x="673" y="572"/>
                </a:lnTo>
                <a:lnTo>
                  <a:pt x="701" y="558"/>
                </a:lnTo>
                <a:lnTo>
                  <a:pt x="701" y="532"/>
                </a:lnTo>
                <a:lnTo>
                  <a:pt x="673" y="518"/>
                </a:lnTo>
                <a:lnTo>
                  <a:pt x="687" y="493"/>
                </a:lnTo>
                <a:lnTo>
                  <a:pt x="662" y="482"/>
                </a:lnTo>
                <a:lnTo>
                  <a:pt x="637" y="468"/>
                </a:lnTo>
                <a:lnTo>
                  <a:pt x="637" y="442"/>
                </a:lnTo>
                <a:lnTo>
                  <a:pt x="623" y="417"/>
                </a:lnTo>
                <a:lnTo>
                  <a:pt x="637" y="442"/>
                </a:lnTo>
                <a:lnTo>
                  <a:pt x="648" y="417"/>
                </a:lnTo>
                <a:lnTo>
                  <a:pt x="623" y="417"/>
                </a:lnTo>
                <a:lnTo>
                  <a:pt x="623" y="389"/>
                </a:lnTo>
                <a:lnTo>
                  <a:pt x="623" y="363"/>
                </a:lnTo>
                <a:lnTo>
                  <a:pt x="597" y="377"/>
                </a:lnTo>
                <a:lnTo>
                  <a:pt x="583" y="403"/>
                </a:lnTo>
                <a:lnTo>
                  <a:pt x="558" y="389"/>
                </a:lnTo>
                <a:lnTo>
                  <a:pt x="558" y="417"/>
                </a:lnTo>
                <a:lnTo>
                  <a:pt x="583" y="417"/>
                </a:lnTo>
                <a:lnTo>
                  <a:pt x="558" y="417"/>
                </a:lnTo>
                <a:lnTo>
                  <a:pt x="544" y="442"/>
                </a:lnTo>
                <a:lnTo>
                  <a:pt x="544" y="417"/>
                </a:lnTo>
                <a:lnTo>
                  <a:pt x="532" y="389"/>
                </a:lnTo>
                <a:lnTo>
                  <a:pt x="532" y="363"/>
                </a:lnTo>
                <a:lnTo>
                  <a:pt x="507" y="363"/>
                </a:lnTo>
                <a:lnTo>
                  <a:pt x="507" y="338"/>
                </a:lnTo>
                <a:lnTo>
                  <a:pt x="532" y="338"/>
                </a:lnTo>
                <a:lnTo>
                  <a:pt x="532" y="363"/>
                </a:lnTo>
                <a:lnTo>
                  <a:pt x="558" y="352"/>
                </a:lnTo>
                <a:lnTo>
                  <a:pt x="544" y="324"/>
                </a:lnTo>
                <a:lnTo>
                  <a:pt x="518" y="324"/>
                </a:lnTo>
                <a:lnTo>
                  <a:pt x="493" y="324"/>
                </a:lnTo>
                <a:lnTo>
                  <a:pt x="479" y="299"/>
                </a:lnTo>
                <a:lnTo>
                  <a:pt x="468" y="273"/>
                </a:lnTo>
                <a:lnTo>
                  <a:pt x="442" y="273"/>
                </a:lnTo>
                <a:lnTo>
                  <a:pt x="414" y="273"/>
                </a:lnTo>
                <a:lnTo>
                  <a:pt x="414" y="299"/>
                </a:lnTo>
                <a:lnTo>
                  <a:pt x="389" y="299"/>
                </a:lnTo>
                <a:lnTo>
                  <a:pt x="414" y="287"/>
                </a:lnTo>
                <a:lnTo>
                  <a:pt x="403" y="259"/>
                </a:lnTo>
                <a:lnTo>
                  <a:pt x="377" y="248"/>
                </a:lnTo>
                <a:lnTo>
                  <a:pt x="349" y="234"/>
                </a:lnTo>
                <a:lnTo>
                  <a:pt x="324" y="248"/>
                </a:lnTo>
                <a:lnTo>
                  <a:pt x="338" y="273"/>
                </a:lnTo>
                <a:lnTo>
                  <a:pt x="313" y="259"/>
                </a:lnTo>
                <a:lnTo>
                  <a:pt x="285" y="259"/>
                </a:lnTo>
                <a:lnTo>
                  <a:pt x="273" y="234"/>
                </a:lnTo>
                <a:lnTo>
                  <a:pt x="273" y="208"/>
                </a:lnTo>
                <a:lnTo>
                  <a:pt x="299" y="208"/>
                </a:lnTo>
                <a:lnTo>
                  <a:pt x="299" y="183"/>
                </a:lnTo>
                <a:lnTo>
                  <a:pt x="273" y="169"/>
                </a:lnTo>
                <a:lnTo>
                  <a:pt x="273" y="194"/>
                </a:lnTo>
                <a:lnTo>
                  <a:pt x="245" y="208"/>
                </a:lnTo>
                <a:lnTo>
                  <a:pt x="245" y="234"/>
                </a:lnTo>
                <a:lnTo>
                  <a:pt x="259" y="259"/>
                </a:lnTo>
                <a:lnTo>
                  <a:pt x="234" y="273"/>
                </a:lnTo>
                <a:lnTo>
                  <a:pt x="209" y="259"/>
                </a:lnTo>
                <a:lnTo>
                  <a:pt x="220" y="234"/>
                </a:lnTo>
                <a:lnTo>
                  <a:pt x="234" y="208"/>
                </a:lnTo>
                <a:lnTo>
                  <a:pt x="209" y="208"/>
                </a:lnTo>
                <a:lnTo>
                  <a:pt x="180" y="194"/>
                </a:lnTo>
                <a:lnTo>
                  <a:pt x="169" y="169"/>
                </a:lnTo>
                <a:lnTo>
                  <a:pt x="194" y="183"/>
                </a:lnTo>
                <a:lnTo>
                  <a:pt x="180" y="158"/>
                </a:lnTo>
                <a:lnTo>
                  <a:pt x="155" y="144"/>
                </a:lnTo>
                <a:lnTo>
                  <a:pt x="144" y="118"/>
                </a:lnTo>
                <a:lnTo>
                  <a:pt x="130" y="93"/>
                </a:lnTo>
                <a:lnTo>
                  <a:pt x="130" y="65"/>
                </a:lnTo>
                <a:lnTo>
                  <a:pt x="116" y="93"/>
                </a:lnTo>
                <a:lnTo>
                  <a:pt x="116" y="65"/>
                </a:lnTo>
                <a:lnTo>
                  <a:pt x="90" y="79"/>
                </a:lnTo>
                <a:lnTo>
                  <a:pt x="104" y="54"/>
                </a:lnTo>
                <a:lnTo>
                  <a:pt x="79" y="65"/>
                </a:lnTo>
                <a:lnTo>
                  <a:pt x="79" y="40"/>
                </a:lnTo>
                <a:lnTo>
                  <a:pt x="104" y="40"/>
                </a:lnTo>
                <a:lnTo>
                  <a:pt x="130" y="54"/>
                </a:lnTo>
                <a:lnTo>
                  <a:pt x="130" y="28"/>
                </a:lnTo>
                <a:lnTo>
                  <a:pt x="130" y="0"/>
                </a:lnTo>
                <a:lnTo>
                  <a:pt x="104" y="0"/>
                </a:lnTo>
                <a:lnTo>
                  <a:pt x="79" y="0"/>
                </a:lnTo>
                <a:lnTo>
                  <a:pt x="51" y="14"/>
                </a:lnTo>
                <a:lnTo>
                  <a:pt x="25" y="14"/>
                </a:lnTo>
                <a:lnTo>
                  <a:pt x="0" y="0"/>
                </a:lnTo>
                <a:lnTo>
                  <a:pt x="0" y="28"/>
                </a:lnTo>
                <a:lnTo>
                  <a:pt x="14" y="54"/>
                </a:lnTo>
                <a:lnTo>
                  <a:pt x="40" y="65"/>
                </a:lnTo>
                <a:lnTo>
                  <a:pt x="65" y="79"/>
                </a:lnTo>
                <a:lnTo>
                  <a:pt x="90" y="118"/>
                </a:lnTo>
                <a:lnTo>
                  <a:pt x="116" y="158"/>
                </a:lnTo>
                <a:lnTo>
                  <a:pt x="130" y="183"/>
                </a:lnTo>
                <a:lnTo>
                  <a:pt x="155" y="208"/>
                </a:lnTo>
                <a:lnTo>
                  <a:pt x="169" y="234"/>
                </a:lnTo>
                <a:lnTo>
                  <a:pt x="180" y="259"/>
                </a:lnTo>
                <a:lnTo>
                  <a:pt x="194" y="287"/>
                </a:lnTo>
                <a:lnTo>
                  <a:pt x="194" y="313"/>
                </a:lnTo>
                <a:lnTo>
                  <a:pt x="194" y="338"/>
                </a:lnTo>
                <a:lnTo>
                  <a:pt x="169" y="352"/>
                </a:lnTo>
                <a:lnTo>
                  <a:pt x="144" y="352"/>
                </a:lnTo>
                <a:lnTo>
                  <a:pt x="169" y="363"/>
                </a:lnTo>
                <a:lnTo>
                  <a:pt x="169" y="389"/>
                </a:lnTo>
                <a:lnTo>
                  <a:pt x="194" y="403"/>
                </a:lnTo>
                <a:lnTo>
                  <a:pt x="194" y="428"/>
                </a:lnTo>
                <a:lnTo>
                  <a:pt x="220" y="428"/>
                </a:lnTo>
                <a:lnTo>
                  <a:pt x="220" y="403"/>
                </a:lnTo>
                <a:lnTo>
                  <a:pt x="220" y="428"/>
                </a:lnTo>
                <a:lnTo>
                  <a:pt x="220" y="454"/>
                </a:lnTo>
                <a:lnTo>
                  <a:pt x="245" y="493"/>
                </a:lnTo>
                <a:lnTo>
                  <a:pt x="273" y="507"/>
                </a:lnTo>
                <a:lnTo>
                  <a:pt x="273" y="482"/>
                </a:lnTo>
                <a:lnTo>
                  <a:pt x="273" y="454"/>
                </a:lnTo>
                <a:lnTo>
                  <a:pt x="299" y="454"/>
                </a:lnTo>
                <a:lnTo>
                  <a:pt x="299" y="428"/>
                </a:lnTo>
                <a:lnTo>
                  <a:pt x="324" y="442"/>
                </a:lnTo>
                <a:lnTo>
                  <a:pt x="338" y="417"/>
                </a:lnTo>
                <a:lnTo>
                  <a:pt x="324" y="389"/>
                </a:lnTo>
                <a:lnTo>
                  <a:pt x="338" y="417"/>
                </a:lnTo>
                <a:lnTo>
                  <a:pt x="363" y="417"/>
                </a:lnTo>
                <a:lnTo>
                  <a:pt x="349" y="442"/>
                </a:lnTo>
                <a:lnTo>
                  <a:pt x="324" y="442"/>
                </a:lnTo>
                <a:lnTo>
                  <a:pt x="324" y="468"/>
                </a:lnTo>
                <a:lnTo>
                  <a:pt x="349" y="454"/>
                </a:lnTo>
                <a:lnTo>
                  <a:pt x="324" y="468"/>
                </a:lnTo>
                <a:lnTo>
                  <a:pt x="299" y="454"/>
                </a:lnTo>
                <a:lnTo>
                  <a:pt x="299" y="482"/>
                </a:lnTo>
                <a:lnTo>
                  <a:pt x="273" y="507"/>
                </a:lnTo>
                <a:lnTo>
                  <a:pt x="273" y="532"/>
                </a:lnTo>
                <a:lnTo>
                  <a:pt x="285" y="558"/>
                </a:lnTo>
                <a:lnTo>
                  <a:pt x="313" y="583"/>
                </a:lnTo>
                <a:lnTo>
                  <a:pt x="324" y="611"/>
                </a:lnTo>
                <a:lnTo>
                  <a:pt x="349" y="623"/>
                </a:lnTo>
                <a:lnTo>
                  <a:pt x="363" y="648"/>
                </a:lnTo>
                <a:lnTo>
                  <a:pt x="377" y="676"/>
                </a:lnTo>
                <a:lnTo>
                  <a:pt x="414" y="713"/>
                </a:lnTo>
                <a:lnTo>
                  <a:pt x="428" y="741"/>
                </a:lnTo>
                <a:lnTo>
                  <a:pt x="442" y="766"/>
                </a:lnTo>
                <a:lnTo>
                  <a:pt x="468" y="791"/>
                </a:lnTo>
                <a:lnTo>
                  <a:pt x="479" y="817"/>
                </a:lnTo>
                <a:lnTo>
                  <a:pt x="493" y="842"/>
                </a:lnTo>
                <a:lnTo>
                  <a:pt x="507" y="870"/>
                </a:lnTo>
                <a:lnTo>
                  <a:pt x="507" y="896"/>
                </a:lnTo>
                <a:lnTo>
                  <a:pt x="518" y="921"/>
                </a:lnTo>
                <a:lnTo>
                  <a:pt x="544" y="907"/>
                </a:lnTo>
                <a:lnTo>
                  <a:pt x="572" y="896"/>
                </a:lnTo>
                <a:lnTo>
                  <a:pt x="558" y="870"/>
                </a:lnTo>
                <a:lnTo>
                  <a:pt x="532" y="856"/>
                </a:lnTo>
                <a:lnTo>
                  <a:pt x="532" y="831"/>
                </a:lnTo>
                <a:lnTo>
                  <a:pt x="507" y="817"/>
                </a:lnTo>
                <a:lnTo>
                  <a:pt x="493" y="791"/>
                </a:lnTo>
                <a:lnTo>
                  <a:pt x="493" y="766"/>
                </a:lnTo>
                <a:lnTo>
                  <a:pt x="468" y="741"/>
                </a:lnTo>
                <a:lnTo>
                  <a:pt x="454" y="713"/>
                </a:lnTo>
                <a:lnTo>
                  <a:pt x="468" y="741"/>
                </a:lnTo>
                <a:lnTo>
                  <a:pt x="493" y="752"/>
                </a:lnTo>
                <a:lnTo>
                  <a:pt x="493" y="777"/>
                </a:lnTo>
                <a:lnTo>
                  <a:pt x="507" y="806"/>
                </a:lnTo>
                <a:lnTo>
                  <a:pt x="532" y="806"/>
                </a:lnTo>
                <a:lnTo>
                  <a:pt x="558" y="817"/>
                </a:lnTo>
                <a:lnTo>
                  <a:pt x="572" y="842"/>
                </a:lnTo>
                <a:lnTo>
                  <a:pt x="597" y="856"/>
                </a:lnTo>
                <a:lnTo>
                  <a:pt x="608" y="831"/>
                </a:lnTo>
                <a:lnTo>
                  <a:pt x="583" y="831"/>
                </a:lnTo>
                <a:lnTo>
                  <a:pt x="583" y="806"/>
                </a:lnTo>
                <a:lnTo>
                  <a:pt x="558" y="806"/>
                </a:lnTo>
                <a:lnTo>
                  <a:pt x="572" y="777"/>
                </a:lnTo>
                <a:lnTo>
                  <a:pt x="583" y="806"/>
                </a:lnTo>
                <a:lnTo>
                  <a:pt x="597" y="777"/>
                </a:lnTo>
                <a:lnTo>
                  <a:pt x="583" y="806"/>
                </a:lnTo>
                <a:lnTo>
                  <a:pt x="608" y="806"/>
                </a:lnTo>
                <a:lnTo>
                  <a:pt x="608" y="831"/>
                </a:lnTo>
                <a:lnTo>
                  <a:pt x="637" y="831"/>
                </a:lnTo>
                <a:lnTo>
                  <a:pt x="637" y="806"/>
                </a:lnTo>
                <a:lnTo>
                  <a:pt x="662" y="791"/>
                </a:lnTo>
                <a:lnTo>
                  <a:pt x="637" y="806"/>
                </a:lnTo>
                <a:lnTo>
                  <a:pt x="637" y="831"/>
                </a:lnTo>
                <a:lnTo>
                  <a:pt x="623" y="856"/>
                </a:lnTo>
                <a:lnTo>
                  <a:pt x="597" y="856"/>
                </a:lnTo>
                <a:lnTo>
                  <a:pt x="623" y="882"/>
                </a:lnTo>
                <a:lnTo>
                  <a:pt x="637" y="856"/>
                </a:lnTo>
                <a:lnTo>
                  <a:pt x="662" y="856"/>
                </a:lnTo>
                <a:lnTo>
                  <a:pt x="687" y="856"/>
                </a:lnTo>
                <a:lnTo>
                  <a:pt x="662" y="856"/>
                </a:lnTo>
                <a:lnTo>
                  <a:pt x="648" y="882"/>
                </a:lnTo>
                <a:lnTo>
                  <a:pt x="623" y="882"/>
                </a:lnTo>
                <a:lnTo>
                  <a:pt x="597" y="870"/>
                </a:lnTo>
                <a:lnTo>
                  <a:pt x="597" y="896"/>
                </a:lnTo>
                <a:lnTo>
                  <a:pt x="623" y="896"/>
                </a:lnTo>
                <a:lnTo>
                  <a:pt x="623" y="921"/>
                </a:lnTo>
                <a:lnTo>
                  <a:pt x="648" y="921"/>
                </a:lnTo>
                <a:lnTo>
                  <a:pt x="648" y="896"/>
                </a:lnTo>
                <a:lnTo>
                  <a:pt x="662" y="921"/>
                </a:lnTo>
                <a:lnTo>
                  <a:pt x="662" y="946"/>
                </a:lnTo>
                <a:lnTo>
                  <a:pt x="662" y="975"/>
                </a:lnTo>
                <a:lnTo>
                  <a:pt x="662" y="1000"/>
                </a:lnTo>
                <a:lnTo>
                  <a:pt x="662" y="1025"/>
                </a:lnTo>
                <a:lnTo>
                  <a:pt x="662" y="1051"/>
                </a:lnTo>
                <a:lnTo>
                  <a:pt x="662" y="1025"/>
                </a:lnTo>
                <a:lnTo>
                  <a:pt x="637" y="1025"/>
                </a:lnTo>
                <a:lnTo>
                  <a:pt x="637" y="1000"/>
                </a:lnTo>
                <a:lnTo>
                  <a:pt x="608" y="986"/>
                </a:lnTo>
                <a:lnTo>
                  <a:pt x="608" y="960"/>
                </a:lnTo>
                <a:lnTo>
                  <a:pt x="583" y="935"/>
                </a:lnTo>
                <a:lnTo>
                  <a:pt x="558" y="946"/>
                </a:lnTo>
                <a:lnTo>
                  <a:pt x="572" y="975"/>
                </a:lnTo>
                <a:lnTo>
                  <a:pt x="597" y="1011"/>
                </a:lnTo>
                <a:lnTo>
                  <a:pt x="608" y="1039"/>
                </a:lnTo>
                <a:lnTo>
                  <a:pt x="623" y="1065"/>
                </a:lnTo>
                <a:lnTo>
                  <a:pt x="662" y="1115"/>
                </a:lnTo>
                <a:lnTo>
                  <a:pt x="662" y="1141"/>
                </a:lnTo>
                <a:lnTo>
                  <a:pt x="662" y="1169"/>
                </a:lnTo>
                <a:lnTo>
                  <a:pt x="673" y="1194"/>
                </a:lnTo>
                <a:lnTo>
                  <a:pt x="673" y="1220"/>
                </a:lnTo>
                <a:lnTo>
                  <a:pt x="701" y="1206"/>
                </a:lnTo>
                <a:lnTo>
                  <a:pt x="727" y="1206"/>
                </a:lnTo>
                <a:lnTo>
                  <a:pt x="727" y="1180"/>
                </a:lnTo>
                <a:lnTo>
                  <a:pt x="752" y="1169"/>
                </a:lnTo>
                <a:lnTo>
                  <a:pt x="777" y="1169"/>
                </a:lnTo>
                <a:lnTo>
                  <a:pt x="803" y="1169"/>
                </a:lnTo>
                <a:lnTo>
                  <a:pt x="777" y="1169"/>
                </a:lnTo>
                <a:lnTo>
                  <a:pt x="777" y="1194"/>
                </a:lnTo>
                <a:lnTo>
                  <a:pt x="803" y="1194"/>
                </a:lnTo>
                <a:lnTo>
                  <a:pt x="817" y="1220"/>
                </a:lnTo>
                <a:lnTo>
                  <a:pt x="842" y="1220"/>
                </a:lnTo>
                <a:lnTo>
                  <a:pt x="831" y="1245"/>
                </a:lnTo>
                <a:lnTo>
                  <a:pt x="817" y="1220"/>
                </a:lnTo>
                <a:lnTo>
                  <a:pt x="792" y="1234"/>
                </a:lnTo>
                <a:lnTo>
                  <a:pt x="792" y="1259"/>
                </a:lnTo>
                <a:lnTo>
                  <a:pt x="766" y="1259"/>
                </a:lnTo>
                <a:lnTo>
                  <a:pt x="792" y="1270"/>
                </a:lnTo>
                <a:lnTo>
                  <a:pt x="766" y="1270"/>
                </a:lnTo>
                <a:lnTo>
                  <a:pt x="766" y="1298"/>
                </a:lnTo>
                <a:lnTo>
                  <a:pt x="752" y="1270"/>
                </a:lnTo>
                <a:lnTo>
                  <a:pt x="738" y="1245"/>
                </a:lnTo>
                <a:lnTo>
                  <a:pt x="738" y="1220"/>
                </a:lnTo>
                <a:lnTo>
                  <a:pt x="713" y="1220"/>
                </a:lnTo>
                <a:lnTo>
                  <a:pt x="687" y="1220"/>
                </a:lnTo>
                <a:lnTo>
                  <a:pt x="701" y="1245"/>
                </a:lnTo>
                <a:lnTo>
                  <a:pt x="713" y="1270"/>
                </a:lnTo>
                <a:lnTo>
                  <a:pt x="727" y="1298"/>
                </a:lnTo>
                <a:lnTo>
                  <a:pt x="727" y="1324"/>
                </a:lnTo>
                <a:lnTo>
                  <a:pt x="738" y="1349"/>
                </a:lnTo>
                <a:lnTo>
                  <a:pt x="752" y="1374"/>
                </a:lnTo>
                <a:lnTo>
                  <a:pt x="766" y="1349"/>
                </a:lnTo>
                <a:lnTo>
                  <a:pt x="792" y="1349"/>
                </a:lnTo>
                <a:lnTo>
                  <a:pt x="766" y="1363"/>
                </a:lnTo>
                <a:lnTo>
                  <a:pt x="752" y="1389"/>
                </a:lnTo>
                <a:lnTo>
                  <a:pt x="752" y="1414"/>
                </a:lnTo>
                <a:lnTo>
                  <a:pt x="766" y="1439"/>
                </a:lnTo>
                <a:lnTo>
                  <a:pt x="777" y="1465"/>
                </a:lnTo>
                <a:lnTo>
                  <a:pt x="777" y="1493"/>
                </a:lnTo>
                <a:lnTo>
                  <a:pt x="792" y="1518"/>
                </a:lnTo>
                <a:lnTo>
                  <a:pt x="792" y="1543"/>
                </a:lnTo>
                <a:lnTo>
                  <a:pt x="803" y="1569"/>
                </a:lnTo>
                <a:lnTo>
                  <a:pt x="831" y="1558"/>
                </a:lnTo>
                <a:lnTo>
                  <a:pt x="831" y="1529"/>
                </a:lnTo>
                <a:lnTo>
                  <a:pt x="842" y="1558"/>
                </a:lnTo>
                <a:lnTo>
                  <a:pt x="817" y="1569"/>
                </a:lnTo>
                <a:lnTo>
                  <a:pt x="792" y="1583"/>
                </a:lnTo>
                <a:lnTo>
                  <a:pt x="766" y="1594"/>
                </a:lnTo>
                <a:lnTo>
                  <a:pt x="777" y="1622"/>
                </a:lnTo>
                <a:lnTo>
                  <a:pt x="777" y="1648"/>
                </a:lnTo>
                <a:lnTo>
                  <a:pt x="803" y="1634"/>
                </a:lnTo>
                <a:lnTo>
                  <a:pt x="803" y="1659"/>
                </a:lnTo>
                <a:lnTo>
                  <a:pt x="777" y="1673"/>
                </a:lnTo>
                <a:lnTo>
                  <a:pt x="777" y="1698"/>
                </a:lnTo>
                <a:lnTo>
                  <a:pt x="792" y="1673"/>
                </a:lnTo>
                <a:lnTo>
                  <a:pt x="817" y="1687"/>
                </a:lnTo>
                <a:lnTo>
                  <a:pt x="803" y="1712"/>
                </a:lnTo>
                <a:lnTo>
                  <a:pt x="777" y="1724"/>
                </a:lnTo>
                <a:lnTo>
                  <a:pt x="766" y="1698"/>
                </a:lnTo>
                <a:lnTo>
                  <a:pt x="738" y="1712"/>
                </a:lnTo>
                <a:lnTo>
                  <a:pt x="738" y="1738"/>
                </a:lnTo>
                <a:lnTo>
                  <a:pt x="752" y="1763"/>
                </a:lnTo>
                <a:lnTo>
                  <a:pt x="752" y="1789"/>
                </a:lnTo>
                <a:lnTo>
                  <a:pt x="738" y="1817"/>
                </a:lnTo>
                <a:lnTo>
                  <a:pt x="727" y="1842"/>
                </a:lnTo>
                <a:lnTo>
                  <a:pt x="727" y="1867"/>
                </a:lnTo>
                <a:lnTo>
                  <a:pt x="713" y="1893"/>
                </a:lnTo>
                <a:lnTo>
                  <a:pt x="713" y="1918"/>
                </a:lnTo>
                <a:lnTo>
                  <a:pt x="713" y="1946"/>
                </a:lnTo>
                <a:lnTo>
                  <a:pt x="713" y="1972"/>
                </a:lnTo>
                <a:lnTo>
                  <a:pt x="701" y="1997"/>
                </a:lnTo>
                <a:lnTo>
                  <a:pt x="701" y="2022"/>
                </a:lnTo>
                <a:lnTo>
                  <a:pt x="687" y="2048"/>
                </a:lnTo>
                <a:lnTo>
                  <a:pt x="673" y="2076"/>
                </a:lnTo>
                <a:lnTo>
                  <a:pt x="648" y="2087"/>
                </a:lnTo>
                <a:lnTo>
                  <a:pt x="637" y="2112"/>
                </a:lnTo>
                <a:lnTo>
                  <a:pt x="608" y="2112"/>
                </a:lnTo>
                <a:lnTo>
                  <a:pt x="583" y="2112"/>
                </a:lnTo>
                <a:lnTo>
                  <a:pt x="558" y="2112"/>
                </a:lnTo>
                <a:lnTo>
                  <a:pt x="532" y="2126"/>
                </a:lnTo>
                <a:lnTo>
                  <a:pt x="507" y="2141"/>
                </a:lnTo>
                <a:lnTo>
                  <a:pt x="479" y="2152"/>
                </a:lnTo>
                <a:lnTo>
                  <a:pt x="454" y="2166"/>
                </a:lnTo>
                <a:lnTo>
                  <a:pt x="428" y="2177"/>
                </a:lnTo>
                <a:lnTo>
                  <a:pt x="414" y="2205"/>
                </a:lnTo>
                <a:lnTo>
                  <a:pt x="403" y="2231"/>
                </a:lnTo>
                <a:lnTo>
                  <a:pt x="403" y="2256"/>
                </a:lnTo>
                <a:lnTo>
                  <a:pt x="403" y="2281"/>
                </a:lnTo>
                <a:lnTo>
                  <a:pt x="403" y="2307"/>
                </a:lnTo>
                <a:lnTo>
                  <a:pt x="428" y="2321"/>
                </a:lnTo>
                <a:lnTo>
                  <a:pt x="442" y="2346"/>
                </a:lnTo>
                <a:lnTo>
                  <a:pt x="468" y="2360"/>
                </a:lnTo>
                <a:lnTo>
                  <a:pt x="493" y="2372"/>
                </a:lnTo>
                <a:lnTo>
                  <a:pt x="518" y="2386"/>
                </a:lnTo>
                <a:lnTo>
                  <a:pt x="544" y="2386"/>
                </a:lnTo>
                <a:lnTo>
                  <a:pt x="572" y="2400"/>
                </a:lnTo>
                <a:lnTo>
                  <a:pt x="597" y="2411"/>
                </a:lnTo>
                <a:lnTo>
                  <a:pt x="608" y="2436"/>
                </a:lnTo>
                <a:lnTo>
                  <a:pt x="637" y="2450"/>
                </a:lnTo>
                <a:lnTo>
                  <a:pt x="648" y="2476"/>
                </a:lnTo>
                <a:lnTo>
                  <a:pt x="673" y="2490"/>
                </a:lnTo>
                <a:lnTo>
                  <a:pt x="701" y="2501"/>
                </a:lnTo>
                <a:lnTo>
                  <a:pt x="727" y="2515"/>
                </a:lnTo>
                <a:lnTo>
                  <a:pt x="752" y="2515"/>
                </a:lnTo>
                <a:lnTo>
                  <a:pt x="777" y="2515"/>
                </a:lnTo>
                <a:lnTo>
                  <a:pt x="803" y="2529"/>
                </a:lnTo>
                <a:lnTo>
                  <a:pt x="831" y="2555"/>
                </a:lnTo>
                <a:lnTo>
                  <a:pt x="856" y="2555"/>
                </a:lnTo>
                <a:lnTo>
                  <a:pt x="831" y="2566"/>
                </a:lnTo>
                <a:lnTo>
                  <a:pt x="856" y="2580"/>
                </a:lnTo>
                <a:lnTo>
                  <a:pt x="868" y="2605"/>
                </a:lnTo>
                <a:lnTo>
                  <a:pt x="896" y="2631"/>
                </a:lnTo>
                <a:lnTo>
                  <a:pt x="896" y="2659"/>
                </a:lnTo>
                <a:lnTo>
                  <a:pt x="907" y="2684"/>
                </a:lnTo>
                <a:lnTo>
                  <a:pt x="907" y="2709"/>
                </a:lnTo>
                <a:lnTo>
                  <a:pt x="907" y="2735"/>
                </a:lnTo>
                <a:lnTo>
                  <a:pt x="907" y="2760"/>
                </a:lnTo>
                <a:lnTo>
                  <a:pt x="907" y="2788"/>
                </a:lnTo>
                <a:lnTo>
                  <a:pt x="921" y="2814"/>
                </a:lnTo>
                <a:lnTo>
                  <a:pt x="896" y="2825"/>
                </a:lnTo>
                <a:lnTo>
                  <a:pt x="896" y="2853"/>
                </a:lnTo>
                <a:lnTo>
                  <a:pt x="882" y="2878"/>
                </a:lnTo>
                <a:lnTo>
                  <a:pt x="882" y="2904"/>
                </a:lnTo>
                <a:lnTo>
                  <a:pt x="868" y="2929"/>
                </a:lnTo>
                <a:lnTo>
                  <a:pt x="856" y="2957"/>
                </a:lnTo>
                <a:lnTo>
                  <a:pt x="831" y="2983"/>
                </a:lnTo>
                <a:lnTo>
                  <a:pt x="817" y="3008"/>
                </a:lnTo>
                <a:lnTo>
                  <a:pt x="803" y="3033"/>
                </a:lnTo>
                <a:lnTo>
                  <a:pt x="792" y="3059"/>
                </a:lnTo>
                <a:lnTo>
                  <a:pt x="766" y="3059"/>
                </a:lnTo>
                <a:lnTo>
                  <a:pt x="777" y="3087"/>
                </a:lnTo>
                <a:lnTo>
                  <a:pt x="752" y="3098"/>
                </a:lnTo>
                <a:lnTo>
                  <a:pt x="738" y="3124"/>
                </a:lnTo>
                <a:lnTo>
                  <a:pt x="713" y="3138"/>
                </a:lnTo>
                <a:lnTo>
                  <a:pt x="687" y="3163"/>
                </a:lnTo>
                <a:lnTo>
                  <a:pt x="687" y="3188"/>
                </a:lnTo>
                <a:lnTo>
                  <a:pt x="713" y="3202"/>
                </a:lnTo>
                <a:lnTo>
                  <a:pt x="738" y="3202"/>
                </a:lnTo>
                <a:lnTo>
                  <a:pt x="766" y="3202"/>
                </a:lnTo>
                <a:lnTo>
                  <a:pt x="766" y="3177"/>
                </a:lnTo>
                <a:lnTo>
                  <a:pt x="738" y="3177"/>
                </a:lnTo>
                <a:lnTo>
                  <a:pt x="752" y="3152"/>
                </a:lnTo>
                <a:lnTo>
                  <a:pt x="777" y="3152"/>
                </a:lnTo>
                <a:lnTo>
                  <a:pt x="792" y="3177"/>
                </a:lnTo>
                <a:lnTo>
                  <a:pt x="777" y="3202"/>
                </a:lnTo>
                <a:lnTo>
                  <a:pt x="777" y="3228"/>
                </a:lnTo>
                <a:lnTo>
                  <a:pt x="803" y="3242"/>
                </a:lnTo>
                <a:lnTo>
                  <a:pt x="831" y="3228"/>
                </a:lnTo>
                <a:lnTo>
                  <a:pt x="856" y="3228"/>
                </a:lnTo>
                <a:lnTo>
                  <a:pt x="882" y="3228"/>
                </a:lnTo>
                <a:lnTo>
                  <a:pt x="896" y="3253"/>
                </a:lnTo>
                <a:lnTo>
                  <a:pt x="896" y="3281"/>
                </a:lnTo>
                <a:lnTo>
                  <a:pt x="896" y="3307"/>
                </a:lnTo>
                <a:lnTo>
                  <a:pt x="896" y="3332"/>
                </a:lnTo>
                <a:lnTo>
                  <a:pt x="921" y="3332"/>
                </a:lnTo>
                <a:lnTo>
                  <a:pt x="946" y="3318"/>
                </a:lnTo>
                <a:lnTo>
                  <a:pt x="972" y="3307"/>
                </a:lnTo>
                <a:lnTo>
                  <a:pt x="997" y="3292"/>
                </a:lnTo>
                <a:lnTo>
                  <a:pt x="1025" y="3267"/>
                </a:lnTo>
                <a:lnTo>
                  <a:pt x="1051" y="3253"/>
                </a:lnTo>
                <a:lnTo>
                  <a:pt x="1076" y="3228"/>
                </a:lnTo>
                <a:lnTo>
                  <a:pt x="1101" y="3216"/>
                </a:lnTo>
                <a:lnTo>
                  <a:pt x="1127" y="3202"/>
                </a:lnTo>
                <a:lnTo>
                  <a:pt x="1127" y="3177"/>
                </a:lnTo>
                <a:lnTo>
                  <a:pt x="1155" y="3163"/>
                </a:lnTo>
                <a:lnTo>
                  <a:pt x="1166" y="3138"/>
                </a:lnTo>
                <a:lnTo>
                  <a:pt x="1191" y="3124"/>
                </a:lnTo>
                <a:lnTo>
                  <a:pt x="1191" y="3098"/>
                </a:lnTo>
                <a:lnTo>
                  <a:pt x="1206" y="3073"/>
                </a:lnTo>
                <a:lnTo>
                  <a:pt x="1220" y="3047"/>
                </a:lnTo>
                <a:lnTo>
                  <a:pt x="1231" y="3022"/>
                </a:lnTo>
                <a:lnTo>
                  <a:pt x="1256" y="3022"/>
                </a:lnTo>
                <a:lnTo>
                  <a:pt x="1256" y="2994"/>
                </a:lnTo>
                <a:lnTo>
                  <a:pt x="1270" y="2969"/>
                </a:lnTo>
                <a:lnTo>
                  <a:pt x="1284" y="2943"/>
                </a:lnTo>
                <a:lnTo>
                  <a:pt x="1296" y="2918"/>
                </a:lnTo>
                <a:lnTo>
                  <a:pt x="1296" y="2890"/>
                </a:lnTo>
                <a:lnTo>
                  <a:pt x="1321" y="2890"/>
                </a:lnTo>
                <a:lnTo>
                  <a:pt x="1335" y="2864"/>
                </a:lnTo>
                <a:lnTo>
                  <a:pt x="1349" y="2839"/>
                </a:lnTo>
                <a:lnTo>
                  <a:pt x="1375" y="2839"/>
                </a:lnTo>
                <a:lnTo>
                  <a:pt x="1400" y="2825"/>
                </a:lnTo>
                <a:lnTo>
                  <a:pt x="1400" y="2800"/>
                </a:lnTo>
                <a:lnTo>
                  <a:pt x="1414" y="2774"/>
                </a:lnTo>
                <a:lnTo>
                  <a:pt x="1425" y="2749"/>
                </a:lnTo>
                <a:lnTo>
                  <a:pt x="1425" y="2724"/>
                </a:lnTo>
                <a:lnTo>
                  <a:pt x="1451" y="2709"/>
                </a:lnTo>
                <a:lnTo>
                  <a:pt x="1479" y="2684"/>
                </a:lnTo>
                <a:lnTo>
                  <a:pt x="1490" y="2659"/>
                </a:lnTo>
                <a:lnTo>
                  <a:pt x="1504" y="2631"/>
                </a:lnTo>
                <a:lnTo>
                  <a:pt x="1504" y="2605"/>
                </a:lnTo>
                <a:lnTo>
                  <a:pt x="1515" y="2580"/>
                </a:lnTo>
                <a:lnTo>
                  <a:pt x="1529" y="2555"/>
                </a:lnTo>
                <a:lnTo>
                  <a:pt x="1544" y="2529"/>
                </a:lnTo>
                <a:lnTo>
                  <a:pt x="1544" y="2501"/>
                </a:lnTo>
                <a:lnTo>
                  <a:pt x="1555" y="2476"/>
                </a:lnTo>
                <a:lnTo>
                  <a:pt x="1580" y="2464"/>
                </a:lnTo>
                <a:lnTo>
                  <a:pt x="1580" y="2436"/>
                </a:lnTo>
                <a:lnTo>
                  <a:pt x="1555" y="2450"/>
                </a:lnTo>
                <a:lnTo>
                  <a:pt x="1544" y="2425"/>
                </a:lnTo>
                <a:lnTo>
                  <a:pt x="1515" y="2411"/>
                </a:lnTo>
                <a:lnTo>
                  <a:pt x="1529" y="2386"/>
                </a:lnTo>
                <a:lnTo>
                  <a:pt x="1529" y="2360"/>
                </a:lnTo>
                <a:lnTo>
                  <a:pt x="1504" y="2360"/>
                </a:lnTo>
                <a:lnTo>
                  <a:pt x="1515" y="2335"/>
                </a:lnTo>
                <a:lnTo>
                  <a:pt x="1515" y="2307"/>
                </a:lnTo>
                <a:lnTo>
                  <a:pt x="1544" y="2295"/>
                </a:lnTo>
                <a:lnTo>
                  <a:pt x="1555" y="2270"/>
                </a:lnTo>
                <a:lnTo>
                  <a:pt x="1569" y="2242"/>
                </a:lnTo>
                <a:lnTo>
                  <a:pt x="1594" y="2231"/>
                </a:lnTo>
                <a:lnTo>
                  <a:pt x="1620" y="2217"/>
                </a:lnTo>
                <a:lnTo>
                  <a:pt x="1645" y="2205"/>
                </a:lnTo>
                <a:lnTo>
                  <a:pt x="1673" y="2191"/>
                </a:lnTo>
                <a:lnTo>
                  <a:pt x="1698" y="2191"/>
                </a:lnTo>
                <a:lnTo>
                  <a:pt x="1724" y="2177"/>
                </a:lnTo>
                <a:lnTo>
                  <a:pt x="1749" y="2177"/>
                </a:lnTo>
                <a:lnTo>
                  <a:pt x="1775" y="2177"/>
                </a:lnTo>
                <a:lnTo>
                  <a:pt x="1803" y="2177"/>
                </a:lnTo>
                <a:lnTo>
                  <a:pt x="1828" y="2177"/>
                </a:lnTo>
                <a:lnTo>
                  <a:pt x="1853" y="2191"/>
                </a:lnTo>
                <a:lnTo>
                  <a:pt x="1879" y="2191"/>
                </a:lnTo>
                <a:lnTo>
                  <a:pt x="1867" y="2217"/>
                </a:lnTo>
                <a:lnTo>
                  <a:pt x="1853" y="2242"/>
                </a:lnTo>
                <a:lnTo>
                  <a:pt x="1867" y="2270"/>
                </a:lnTo>
                <a:lnTo>
                  <a:pt x="1893" y="2270"/>
                </a:lnTo>
                <a:lnTo>
                  <a:pt x="1893" y="2242"/>
                </a:lnTo>
                <a:lnTo>
                  <a:pt x="1918" y="2217"/>
                </a:lnTo>
                <a:lnTo>
                  <a:pt x="1893" y="2205"/>
                </a:lnTo>
                <a:lnTo>
                  <a:pt x="1879" y="2177"/>
                </a:lnTo>
                <a:lnTo>
                  <a:pt x="1893" y="2152"/>
                </a:lnTo>
                <a:lnTo>
                  <a:pt x="1893" y="2126"/>
                </a:lnTo>
                <a:lnTo>
                  <a:pt x="1893" y="2101"/>
                </a:lnTo>
                <a:lnTo>
                  <a:pt x="1893" y="2076"/>
                </a:lnTo>
                <a:lnTo>
                  <a:pt x="1918" y="2048"/>
                </a:lnTo>
                <a:lnTo>
                  <a:pt x="1907" y="2022"/>
                </a:lnTo>
                <a:lnTo>
                  <a:pt x="1932" y="2011"/>
                </a:lnTo>
                <a:lnTo>
                  <a:pt x="1958" y="2022"/>
                </a:lnTo>
                <a:lnTo>
                  <a:pt x="1983" y="2011"/>
                </a:lnTo>
                <a:lnTo>
                  <a:pt x="1997" y="1983"/>
                </a:lnTo>
                <a:lnTo>
                  <a:pt x="2022" y="1972"/>
                </a:lnTo>
                <a:lnTo>
                  <a:pt x="2048" y="1958"/>
                </a:lnTo>
                <a:lnTo>
                  <a:pt x="2036" y="1932"/>
                </a:lnTo>
                <a:lnTo>
                  <a:pt x="2048" y="1907"/>
                </a:lnTo>
                <a:lnTo>
                  <a:pt x="2062" y="1881"/>
                </a:lnTo>
                <a:lnTo>
                  <a:pt x="2062" y="1853"/>
                </a:lnTo>
                <a:lnTo>
                  <a:pt x="2062" y="1828"/>
                </a:lnTo>
                <a:lnTo>
                  <a:pt x="2062" y="1803"/>
                </a:lnTo>
                <a:lnTo>
                  <a:pt x="2062" y="1777"/>
                </a:lnTo>
                <a:lnTo>
                  <a:pt x="2073" y="1752"/>
                </a:lnTo>
                <a:lnTo>
                  <a:pt x="2073" y="1724"/>
                </a:lnTo>
              </a:path>
            </a:pathLst>
          </a:custGeom>
          <a:noFill/>
          <a:ln w="12700">
            <a:solidFill>
              <a:srgbClr val="23282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6" name="Line 31"/>
          <p:cNvSpPr>
            <a:spLocks noChangeShapeType="1"/>
          </p:cNvSpPr>
          <p:nvPr/>
        </p:nvSpPr>
        <p:spPr bwMode="auto">
          <a:xfrm flipH="1" flipV="1">
            <a:off x="4184650" y="3092450"/>
            <a:ext cx="47625" cy="1270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7" name="Freeform 32"/>
          <p:cNvSpPr>
            <a:spLocks/>
          </p:cNvSpPr>
          <p:nvPr/>
        </p:nvSpPr>
        <p:spPr bwMode="auto">
          <a:xfrm>
            <a:off x="4154488" y="3044825"/>
            <a:ext cx="30162" cy="47625"/>
          </a:xfrm>
          <a:custGeom>
            <a:avLst/>
            <a:gdLst>
              <a:gd name="T0" fmla="*/ 0 w 25"/>
              <a:gd name="T1" fmla="*/ 2147483646 h 40"/>
              <a:gd name="T2" fmla="*/ 2147483646 w 25"/>
              <a:gd name="T3" fmla="*/ 0 h 40"/>
              <a:gd name="T4" fmla="*/ 2147483646 w 25"/>
              <a:gd name="T5" fmla="*/ 2147483646 h 40"/>
              <a:gd name="T6" fmla="*/ 0 60000 65536"/>
              <a:gd name="T7" fmla="*/ 0 60000 65536"/>
              <a:gd name="T8" fmla="*/ 0 60000 65536"/>
              <a:gd name="T9" fmla="*/ 0 w 25"/>
              <a:gd name="T10" fmla="*/ 0 h 40"/>
              <a:gd name="T11" fmla="*/ 25 w 25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40">
                <a:moveTo>
                  <a:pt x="0" y="12"/>
                </a:moveTo>
                <a:lnTo>
                  <a:pt x="25" y="0"/>
                </a:lnTo>
                <a:lnTo>
                  <a:pt x="25" y="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8" name="Freeform 33"/>
          <p:cNvSpPr>
            <a:spLocks/>
          </p:cNvSpPr>
          <p:nvPr/>
        </p:nvSpPr>
        <p:spPr bwMode="auto">
          <a:xfrm>
            <a:off x="5743575" y="3538538"/>
            <a:ext cx="123825" cy="60325"/>
          </a:xfrm>
          <a:custGeom>
            <a:avLst/>
            <a:gdLst>
              <a:gd name="T0" fmla="*/ 2147483646 w 104"/>
              <a:gd name="T1" fmla="*/ 0 h 51"/>
              <a:gd name="T2" fmla="*/ 2147483646 w 104"/>
              <a:gd name="T3" fmla="*/ 2147483646 h 51"/>
              <a:gd name="T4" fmla="*/ 2147483646 w 104"/>
              <a:gd name="T5" fmla="*/ 2147483646 h 51"/>
              <a:gd name="T6" fmla="*/ 2147483646 w 104"/>
              <a:gd name="T7" fmla="*/ 2147483646 h 51"/>
              <a:gd name="T8" fmla="*/ 0 w 104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4"/>
              <a:gd name="T16" fmla="*/ 0 h 51"/>
              <a:gd name="T17" fmla="*/ 104 w 104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4" h="51">
                <a:moveTo>
                  <a:pt x="104" y="0"/>
                </a:moveTo>
                <a:lnTo>
                  <a:pt x="90" y="26"/>
                </a:lnTo>
                <a:lnTo>
                  <a:pt x="65" y="26"/>
                </a:lnTo>
                <a:lnTo>
                  <a:pt x="39" y="26"/>
                </a:lnTo>
                <a:lnTo>
                  <a:pt x="0" y="5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79" name="Freeform 34"/>
          <p:cNvSpPr>
            <a:spLocks/>
          </p:cNvSpPr>
          <p:nvPr/>
        </p:nvSpPr>
        <p:spPr bwMode="auto">
          <a:xfrm>
            <a:off x="5773738" y="3521075"/>
            <a:ext cx="77787" cy="34925"/>
          </a:xfrm>
          <a:custGeom>
            <a:avLst/>
            <a:gdLst>
              <a:gd name="T0" fmla="*/ 2147483646 w 65"/>
              <a:gd name="T1" fmla="*/ 0 h 29"/>
              <a:gd name="T2" fmla="*/ 2147483646 w 65"/>
              <a:gd name="T3" fmla="*/ 2147483646 h 29"/>
              <a:gd name="T4" fmla="*/ 2147483646 w 65"/>
              <a:gd name="T5" fmla="*/ 2147483646 h 29"/>
              <a:gd name="T6" fmla="*/ 0 w 65"/>
              <a:gd name="T7" fmla="*/ 2147483646 h 29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29"/>
              <a:gd name="T14" fmla="*/ 65 w 65"/>
              <a:gd name="T15" fmla="*/ 29 h 2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29">
                <a:moveTo>
                  <a:pt x="65" y="0"/>
                </a:moveTo>
                <a:lnTo>
                  <a:pt x="51" y="29"/>
                </a:lnTo>
                <a:lnTo>
                  <a:pt x="26" y="29"/>
                </a:lnTo>
                <a:lnTo>
                  <a:pt x="0" y="2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0" name="Freeform 35"/>
          <p:cNvSpPr>
            <a:spLocks/>
          </p:cNvSpPr>
          <p:nvPr/>
        </p:nvSpPr>
        <p:spPr bwMode="auto">
          <a:xfrm>
            <a:off x="5803900" y="3598863"/>
            <a:ext cx="95250" cy="15875"/>
          </a:xfrm>
          <a:custGeom>
            <a:avLst/>
            <a:gdLst>
              <a:gd name="T0" fmla="*/ 2147483646 w 79"/>
              <a:gd name="T1" fmla="*/ 2147483646 h 14"/>
              <a:gd name="T2" fmla="*/ 2147483646 w 79"/>
              <a:gd name="T3" fmla="*/ 0 h 14"/>
              <a:gd name="T4" fmla="*/ 2147483646 w 79"/>
              <a:gd name="T5" fmla="*/ 0 h 14"/>
              <a:gd name="T6" fmla="*/ 0 w 79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14"/>
              <a:gd name="T14" fmla="*/ 79 w 79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14">
                <a:moveTo>
                  <a:pt x="79" y="14"/>
                </a:moveTo>
                <a:lnTo>
                  <a:pt x="53" y="0"/>
                </a:ln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1" name="Freeform 36"/>
          <p:cNvSpPr>
            <a:spLocks/>
          </p:cNvSpPr>
          <p:nvPr/>
        </p:nvSpPr>
        <p:spPr bwMode="auto">
          <a:xfrm>
            <a:off x="5803900" y="3598863"/>
            <a:ext cx="76200" cy="15875"/>
          </a:xfrm>
          <a:custGeom>
            <a:avLst/>
            <a:gdLst>
              <a:gd name="T0" fmla="*/ 2147483646 w 64"/>
              <a:gd name="T1" fmla="*/ 2147483646 h 14"/>
              <a:gd name="T2" fmla="*/ 2147483646 w 64"/>
              <a:gd name="T3" fmla="*/ 2147483646 h 14"/>
              <a:gd name="T4" fmla="*/ 0 w 64"/>
              <a:gd name="T5" fmla="*/ 0 h 14"/>
              <a:gd name="T6" fmla="*/ 0 60000 65536"/>
              <a:gd name="T7" fmla="*/ 0 60000 65536"/>
              <a:gd name="T8" fmla="*/ 0 60000 65536"/>
              <a:gd name="T9" fmla="*/ 0 w 64"/>
              <a:gd name="T10" fmla="*/ 0 h 14"/>
              <a:gd name="T11" fmla="*/ 64 w 64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4" h="14">
                <a:moveTo>
                  <a:pt x="64" y="14"/>
                </a:moveTo>
                <a:lnTo>
                  <a:pt x="39" y="1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2" name="Freeform 37"/>
          <p:cNvSpPr>
            <a:spLocks/>
          </p:cNvSpPr>
          <p:nvPr/>
        </p:nvSpPr>
        <p:spPr bwMode="auto">
          <a:xfrm>
            <a:off x="5756275" y="3568700"/>
            <a:ext cx="77788" cy="30163"/>
          </a:xfrm>
          <a:custGeom>
            <a:avLst/>
            <a:gdLst>
              <a:gd name="T0" fmla="*/ 2147483646 w 65"/>
              <a:gd name="T1" fmla="*/ 0 h 25"/>
              <a:gd name="T2" fmla="*/ 2147483646 w 65"/>
              <a:gd name="T3" fmla="*/ 2147483646 h 25"/>
              <a:gd name="T4" fmla="*/ 0 w 65"/>
              <a:gd name="T5" fmla="*/ 2147483646 h 25"/>
              <a:gd name="T6" fmla="*/ 0 60000 65536"/>
              <a:gd name="T7" fmla="*/ 0 60000 65536"/>
              <a:gd name="T8" fmla="*/ 0 60000 65536"/>
              <a:gd name="T9" fmla="*/ 0 w 65"/>
              <a:gd name="T10" fmla="*/ 0 h 25"/>
              <a:gd name="T11" fmla="*/ 65 w 65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25">
                <a:moveTo>
                  <a:pt x="65" y="0"/>
                </a:moveTo>
                <a:lnTo>
                  <a:pt x="40" y="14"/>
                </a:lnTo>
                <a:lnTo>
                  <a:pt x="0" y="2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3" name="Freeform 38"/>
          <p:cNvSpPr>
            <a:spLocks/>
          </p:cNvSpPr>
          <p:nvPr/>
        </p:nvSpPr>
        <p:spPr bwMode="auto">
          <a:xfrm>
            <a:off x="4322763" y="4171950"/>
            <a:ext cx="307975" cy="571500"/>
          </a:xfrm>
          <a:custGeom>
            <a:avLst/>
            <a:gdLst>
              <a:gd name="T0" fmla="*/ 2147483646 w 259"/>
              <a:gd name="T1" fmla="*/ 2147483646 h 479"/>
              <a:gd name="T2" fmla="*/ 2147483646 w 259"/>
              <a:gd name="T3" fmla="*/ 2147483646 h 479"/>
              <a:gd name="T4" fmla="*/ 2147483646 w 259"/>
              <a:gd name="T5" fmla="*/ 2147483646 h 479"/>
              <a:gd name="T6" fmla="*/ 2147483646 w 259"/>
              <a:gd name="T7" fmla="*/ 2147483646 h 479"/>
              <a:gd name="T8" fmla="*/ 2147483646 w 259"/>
              <a:gd name="T9" fmla="*/ 2147483646 h 479"/>
              <a:gd name="T10" fmla="*/ 2147483646 w 259"/>
              <a:gd name="T11" fmla="*/ 2147483646 h 479"/>
              <a:gd name="T12" fmla="*/ 2147483646 w 259"/>
              <a:gd name="T13" fmla="*/ 2147483646 h 479"/>
              <a:gd name="T14" fmla="*/ 2147483646 w 259"/>
              <a:gd name="T15" fmla="*/ 0 h 479"/>
              <a:gd name="T16" fmla="*/ 2147483646 w 259"/>
              <a:gd name="T17" fmla="*/ 2147483646 h 479"/>
              <a:gd name="T18" fmla="*/ 2147483646 w 259"/>
              <a:gd name="T19" fmla="*/ 2147483646 h 479"/>
              <a:gd name="T20" fmla="*/ 2147483646 w 259"/>
              <a:gd name="T21" fmla="*/ 2147483646 h 479"/>
              <a:gd name="T22" fmla="*/ 2147483646 w 259"/>
              <a:gd name="T23" fmla="*/ 2147483646 h 479"/>
              <a:gd name="T24" fmla="*/ 2147483646 w 259"/>
              <a:gd name="T25" fmla="*/ 2147483646 h 479"/>
              <a:gd name="T26" fmla="*/ 2147483646 w 259"/>
              <a:gd name="T27" fmla="*/ 2147483646 h 479"/>
              <a:gd name="T28" fmla="*/ 2147483646 w 259"/>
              <a:gd name="T29" fmla="*/ 2147483646 h 479"/>
              <a:gd name="T30" fmla="*/ 2147483646 w 259"/>
              <a:gd name="T31" fmla="*/ 2147483646 h 479"/>
              <a:gd name="T32" fmla="*/ 2147483646 w 259"/>
              <a:gd name="T33" fmla="*/ 2147483646 h 479"/>
              <a:gd name="T34" fmla="*/ 2147483646 w 259"/>
              <a:gd name="T35" fmla="*/ 2147483646 h 479"/>
              <a:gd name="T36" fmla="*/ 0 w 259"/>
              <a:gd name="T37" fmla="*/ 2147483646 h 479"/>
              <a:gd name="T38" fmla="*/ 2147483646 w 259"/>
              <a:gd name="T39" fmla="*/ 2147483646 h 479"/>
              <a:gd name="T40" fmla="*/ 2147483646 w 259"/>
              <a:gd name="T41" fmla="*/ 2147483646 h 479"/>
              <a:gd name="T42" fmla="*/ 2147483646 w 259"/>
              <a:gd name="T43" fmla="*/ 2147483646 h 479"/>
              <a:gd name="T44" fmla="*/ 2147483646 w 259"/>
              <a:gd name="T45" fmla="*/ 2147483646 h 479"/>
              <a:gd name="T46" fmla="*/ 2147483646 w 259"/>
              <a:gd name="T47" fmla="*/ 2147483646 h 479"/>
              <a:gd name="T48" fmla="*/ 2147483646 w 259"/>
              <a:gd name="T49" fmla="*/ 2147483646 h 479"/>
              <a:gd name="T50" fmla="*/ 2147483646 w 259"/>
              <a:gd name="T51" fmla="*/ 2147483646 h 479"/>
              <a:gd name="T52" fmla="*/ 2147483646 w 259"/>
              <a:gd name="T53" fmla="*/ 2147483646 h 479"/>
              <a:gd name="T54" fmla="*/ 2147483646 w 259"/>
              <a:gd name="T55" fmla="*/ 2147483646 h 479"/>
              <a:gd name="T56" fmla="*/ 2147483646 w 259"/>
              <a:gd name="T57" fmla="*/ 2147483646 h 479"/>
              <a:gd name="T58" fmla="*/ 2147483646 w 259"/>
              <a:gd name="T59" fmla="*/ 2147483646 h 479"/>
              <a:gd name="T60" fmla="*/ 2147483646 w 259"/>
              <a:gd name="T61" fmla="*/ 2147483646 h 479"/>
              <a:gd name="T62" fmla="*/ 2147483646 w 259"/>
              <a:gd name="T63" fmla="*/ 2147483646 h 47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259"/>
              <a:gd name="T97" fmla="*/ 0 h 479"/>
              <a:gd name="T98" fmla="*/ 259 w 259"/>
              <a:gd name="T99" fmla="*/ 479 h 479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259" h="479">
                <a:moveTo>
                  <a:pt x="259" y="115"/>
                </a:moveTo>
                <a:lnTo>
                  <a:pt x="248" y="90"/>
                </a:lnTo>
                <a:lnTo>
                  <a:pt x="259" y="65"/>
                </a:lnTo>
                <a:lnTo>
                  <a:pt x="234" y="65"/>
                </a:lnTo>
                <a:lnTo>
                  <a:pt x="222" y="36"/>
                </a:lnTo>
                <a:lnTo>
                  <a:pt x="194" y="25"/>
                </a:lnTo>
                <a:lnTo>
                  <a:pt x="169" y="11"/>
                </a:lnTo>
                <a:lnTo>
                  <a:pt x="143" y="0"/>
                </a:lnTo>
                <a:lnTo>
                  <a:pt x="129" y="25"/>
                </a:lnTo>
                <a:lnTo>
                  <a:pt x="104" y="25"/>
                </a:lnTo>
                <a:lnTo>
                  <a:pt x="79" y="11"/>
                </a:lnTo>
                <a:lnTo>
                  <a:pt x="93" y="36"/>
                </a:lnTo>
                <a:lnTo>
                  <a:pt x="79" y="65"/>
                </a:lnTo>
                <a:lnTo>
                  <a:pt x="53" y="76"/>
                </a:lnTo>
                <a:lnTo>
                  <a:pt x="65" y="101"/>
                </a:lnTo>
                <a:lnTo>
                  <a:pt x="39" y="101"/>
                </a:lnTo>
                <a:lnTo>
                  <a:pt x="28" y="129"/>
                </a:lnTo>
                <a:lnTo>
                  <a:pt x="14" y="155"/>
                </a:lnTo>
                <a:lnTo>
                  <a:pt x="0" y="180"/>
                </a:lnTo>
                <a:lnTo>
                  <a:pt x="28" y="180"/>
                </a:lnTo>
                <a:lnTo>
                  <a:pt x="39" y="205"/>
                </a:lnTo>
                <a:lnTo>
                  <a:pt x="53" y="231"/>
                </a:lnTo>
                <a:lnTo>
                  <a:pt x="53" y="259"/>
                </a:lnTo>
                <a:lnTo>
                  <a:pt x="53" y="284"/>
                </a:lnTo>
                <a:lnTo>
                  <a:pt x="65" y="310"/>
                </a:lnTo>
                <a:lnTo>
                  <a:pt x="93" y="324"/>
                </a:lnTo>
                <a:lnTo>
                  <a:pt x="93" y="349"/>
                </a:lnTo>
                <a:lnTo>
                  <a:pt x="79" y="374"/>
                </a:lnTo>
                <a:lnTo>
                  <a:pt x="93" y="400"/>
                </a:lnTo>
                <a:lnTo>
                  <a:pt x="79" y="425"/>
                </a:lnTo>
                <a:lnTo>
                  <a:pt x="79" y="453"/>
                </a:lnTo>
                <a:lnTo>
                  <a:pt x="53" y="47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4" name="Freeform 39"/>
          <p:cNvSpPr>
            <a:spLocks/>
          </p:cNvSpPr>
          <p:nvPr/>
        </p:nvSpPr>
        <p:spPr bwMode="auto">
          <a:xfrm>
            <a:off x="4384675" y="4386263"/>
            <a:ext cx="215900" cy="61912"/>
          </a:xfrm>
          <a:custGeom>
            <a:avLst/>
            <a:gdLst>
              <a:gd name="T0" fmla="*/ 2147483646 w 181"/>
              <a:gd name="T1" fmla="*/ 0 h 51"/>
              <a:gd name="T2" fmla="*/ 2147483646 w 181"/>
              <a:gd name="T3" fmla="*/ 2147483646 h 51"/>
              <a:gd name="T4" fmla="*/ 2147483646 w 181"/>
              <a:gd name="T5" fmla="*/ 2147483646 h 51"/>
              <a:gd name="T6" fmla="*/ 2147483646 w 181"/>
              <a:gd name="T7" fmla="*/ 2147483646 h 51"/>
              <a:gd name="T8" fmla="*/ 2147483646 w 181"/>
              <a:gd name="T9" fmla="*/ 2147483646 h 51"/>
              <a:gd name="T10" fmla="*/ 2147483646 w 181"/>
              <a:gd name="T11" fmla="*/ 2147483646 h 51"/>
              <a:gd name="T12" fmla="*/ 2147483646 w 181"/>
              <a:gd name="T13" fmla="*/ 2147483646 h 51"/>
              <a:gd name="T14" fmla="*/ 0 w 181"/>
              <a:gd name="T15" fmla="*/ 2147483646 h 5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51"/>
              <a:gd name="T26" fmla="*/ 181 w 181"/>
              <a:gd name="T27" fmla="*/ 51 h 5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51">
                <a:moveTo>
                  <a:pt x="181" y="0"/>
                </a:moveTo>
                <a:lnTo>
                  <a:pt x="155" y="14"/>
                </a:lnTo>
                <a:lnTo>
                  <a:pt x="130" y="14"/>
                </a:lnTo>
                <a:lnTo>
                  <a:pt x="105" y="14"/>
                </a:lnTo>
                <a:lnTo>
                  <a:pt x="76" y="14"/>
                </a:lnTo>
                <a:lnTo>
                  <a:pt x="51" y="14"/>
                </a:lnTo>
                <a:lnTo>
                  <a:pt x="40" y="39"/>
                </a:lnTo>
                <a:lnTo>
                  <a:pt x="0" y="5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5" name="Freeform 40"/>
          <p:cNvSpPr>
            <a:spLocks/>
          </p:cNvSpPr>
          <p:nvPr/>
        </p:nvSpPr>
        <p:spPr bwMode="auto">
          <a:xfrm>
            <a:off x="4308475" y="4232275"/>
            <a:ext cx="14288" cy="125413"/>
          </a:xfrm>
          <a:custGeom>
            <a:avLst/>
            <a:gdLst>
              <a:gd name="T0" fmla="*/ 0 w 11"/>
              <a:gd name="T1" fmla="*/ 0 h 105"/>
              <a:gd name="T2" fmla="*/ 2147483646 w 11"/>
              <a:gd name="T3" fmla="*/ 2147483646 h 105"/>
              <a:gd name="T4" fmla="*/ 0 w 11"/>
              <a:gd name="T5" fmla="*/ 2147483646 h 105"/>
              <a:gd name="T6" fmla="*/ 0 w 11"/>
              <a:gd name="T7" fmla="*/ 2147483646 h 105"/>
              <a:gd name="T8" fmla="*/ 2147483646 w 11"/>
              <a:gd name="T9" fmla="*/ 2147483646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105"/>
              <a:gd name="T17" fmla="*/ 11 w 11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105">
                <a:moveTo>
                  <a:pt x="0" y="0"/>
                </a:moveTo>
                <a:lnTo>
                  <a:pt x="11" y="26"/>
                </a:lnTo>
                <a:lnTo>
                  <a:pt x="0" y="51"/>
                </a:lnTo>
                <a:lnTo>
                  <a:pt x="0" y="79"/>
                </a:lnTo>
                <a:lnTo>
                  <a:pt x="11" y="10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6" name="Freeform 41"/>
          <p:cNvSpPr>
            <a:spLocks/>
          </p:cNvSpPr>
          <p:nvPr/>
        </p:nvSpPr>
        <p:spPr bwMode="auto">
          <a:xfrm>
            <a:off x="4244975" y="4292600"/>
            <a:ext cx="77788" cy="93663"/>
          </a:xfrm>
          <a:custGeom>
            <a:avLst/>
            <a:gdLst>
              <a:gd name="T0" fmla="*/ 0 w 65"/>
              <a:gd name="T1" fmla="*/ 0 h 79"/>
              <a:gd name="T2" fmla="*/ 2147483646 w 65"/>
              <a:gd name="T3" fmla="*/ 2147483646 h 79"/>
              <a:gd name="T4" fmla="*/ 2147483646 w 65"/>
              <a:gd name="T5" fmla="*/ 2147483646 h 79"/>
              <a:gd name="T6" fmla="*/ 2147483646 w 65"/>
              <a:gd name="T7" fmla="*/ 2147483646 h 79"/>
              <a:gd name="T8" fmla="*/ 2147483646 w 65"/>
              <a:gd name="T9" fmla="*/ 2147483646 h 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79"/>
              <a:gd name="T17" fmla="*/ 65 w 65"/>
              <a:gd name="T18" fmla="*/ 79 h 7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79">
                <a:moveTo>
                  <a:pt x="0" y="0"/>
                </a:moveTo>
                <a:lnTo>
                  <a:pt x="14" y="28"/>
                </a:lnTo>
                <a:lnTo>
                  <a:pt x="28" y="54"/>
                </a:lnTo>
                <a:lnTo>
                  <a:pt x="39" y="79"/>
                </a:lnTo>
                <a:lnTo>
                  <a:pt x="65" y="6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7" name="Freeform 42"/>
          <p:cNvSpPr>
            <a:spLocks/>
          </p:cNvSpPr>
          <p:nvPr/>
        </p:nvSpPr>
        <p:spPr bwMode="auto">
          <a:xfrm>
            <a:off x="4356100" y="4325938"/>
            <a:ext cx="12700" cy="60325"/>
          </a:xfrm>
          <a:custGeom>
            <a:avLst/>
            <a:gdLst>
              <a:gd name="T0" fmla="*/ 2147483646 w 11"/>
              <a:gd name="T1" fmla="*/ 0 h 51"/>
              <a:gd name="T2" fmla="*/ 0 w 11"/>
              <a:gd name="T3" fmla="*/ 2147483646 h 51"/>
              <a:gd name="T4" fmla="*/ 0 w 11"/>
              <a:gd name="T5" fmla="*/ 2147483646 h 51"/>
              <a:gd name="T6" fmla="*/ 0 60000 65536"/>
              <a:gd name="T7" fmla="*/ 0 60000 65536"/>
              <a:gd name="T8" fmla="*/ 0 60000 65536"/>
              <a:gd name="T9" fmla="*/ 0 w 11"/>
              <a:gd name="T10" fmla="*/ 0 h 51"/>
              <a:gd name="T11" fmla="*/ 11 w 11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" h="51">
                <a:moveTo>
                  <a:pt x="11" y="0"/>
                </a:moveTo>
                <a:lnTo>
                  <a:pt x="0" y="26"/>
                </a:lnTo>
                <a:lnTo>
                  <a:pt x="0" y="5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8" name="Freeform 43"/>
          <p:cNvSpPr>
            <a:spLocks/>
          </p:cNvSpPr>
          <p:nvPr/>
        </p:nvSpPr>
        <p:spPr bwMode="auto">
          <a:xfrm>
            <a:off x="4368800" y="4357688"/>
            <a:ext cx="47625" cy="46037"/>
          </a:xfrm>
          <a:custGeom>
            <a:avLst/>
            <a:gdLst>
              <a:gd name="T0" fmla="*/ 2147483646 w 40"/>
              <a:gd name="T1" fmla="*/ 0 h 39"/>
              <a:gd name="T2" fmla="*/ 2147483646 w 40"/>
              <a:gd name="T3" fmla="*/ 0 h 39"/>
              <a:gd name="T4" fmla="*/ 0 w 40"/>
              <a:gd name="T5" fmla="*/ 2147483646 h 39"/>
              <a:gd name="T6" fmla="*/ 0 60000 65536"/>
              <a:gd name="T7" fmla="*/ 0 60000 65536"/>
              <a:gd name="T8" fmla="*/ 0 60000 65536"/>
              <a:gd name="T9" fmla="*/ 0 w 40"/>
              <a:gd name="T10" fmla="*/ 0 h 39"/>
              <a:gd name="T11" fmla="*/ 40 w 40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39">
                <a:moveTo>
                  <a:pt x="40" y="0"/>
                </a:moveTo>
                <a:lnTo>
                  <a:pt x="14" y="0"/>
                </a:lnTo>
                <a:lnTo>
                  <a:pt x="0" y="3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89" name="Freeform 44"/>
          <p:cNvSpPr>
            <a:spLocks/>
          </p:cNvSpPr>
          <p:nvPr/>
        </p:nvSpPr>
        <p:spPr bwMode="auto">
          <a:xfrm>
            <a:off x="4416425" y="4633913"/>
            <a:ext cx="30163" cy="61912"/>
          </a:xfrm>
          <a:custGeom>
            <a:avLst/>
            <a:gdLst>
              <a:gd name="T0" fmla="*/ 0 w 25"/>
              <a:gd name="T1" fmla="*/ 2147483646 h 51"/>
              <a:gd name="T2" fmla="*/ 2147483646 w 25"/>
              <a:gd name="T3" fmla="*/ 2147483646 h 51"/>
              <a:gd name="T4" fmla="*/ 2147483646 w 25"/>
              <a:gd name="T5" fmla="*/ 0 h 51"/>
              <a:gd name="T6" fmla="*/ 0 60000 65536"/>
              <a:gd name="T7" fmla="*/ 0 60000 65536"/>
              <a:gd name="T8" fmla="*/ 0 60000 65536"/>
              <a:gd name="T9" fmla="*/ 0 w 25"/>
              <a:gd name="T10" fmla="*/ 0 h 51"/>
              <a:gd name="T11" fmla="*/ 25 w 25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51">
                <a:moveTo>
                  <a:pt x="0" y="51"/>
                </a:moveTo>
                <a:lnTo>
                  <a:pt x="25" y="26"/>
                </a:lnTo>
                <a:lnTo>
                  <a:pt x="2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0" name="Line 45"/>
          <p:cNvSpPr>
            <a:spLocks noChangeShapeType="1"/>
          </p:cNvSpPr>
          <p:nvPr/>
        </p:nvSpPr>
        <p:spPr bwMode="auto">
          <a:xfrm flipV="1">
            <a:off x="4398963" y="4510088"/>
            <a:ext cx="33337" cy="1428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1" name="Line 46"/>
          <p:cNvSpPr>
            <a:spLocks noChangeShapeType="1"/>
          </p:cNvSpPr>
          <p:nvPr/>
        </p:nvSpPr>
        <p:spPr bwMode="auto">
          <a:xfrm flipH="1" flipV="1">
            <a:off x="4384675" y="4618038"/>
            <a:ext cx="14288" cy="476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2" name="Freeform 47"/>
          <p:cNvSpPr>
            <a:spLocks/>
          </p:cNvSpPr>
          <p:nvPr/>
        </p:nvSpPr>
        <p:spPr bwMode="auto">
          <a:xfrm>
            <a:off x="4475163" y="4048125"/>
            <a:ext cx="34925" cy="123825"/>
          </a:xfrm>
          <a:custGeom>
            <a:avLst/>
            <a:gdLst>
              <a:gd name="T0" fmla="*/ 0 w 29"/>
              <a:gd name="T1" fmla="*/ 2147483646 h 104"/>
              <a:gd name="T2" fmla="*/ 0 w 29"/>
              <a:gd name="T3" fmla="*/ 2147483646 h 104"/>
              <a:gd name="T4" fmla="*/ 0 w 29"/>
              <a:gd name="T5" fmla="*/ 2147483646 h 104"/>
              <a:gd name="T6" fmla="*/ 2147483646 w 29"/>
              <a:gd name="T7" fmla="*/ 2147483646 h 104"/>
              <a:gd name="T8" fmla="*/ 2147483646 w 29"/>
              <a:gd name="T9" fmla="*/ 0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"/>
              <a:gd name="T16" fmla="*/ 0 h 104"/>
              <a:gd name="T17" fmla="*/ 29 w 29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" h="104">
                <a:moveTo>
                  <a:pt x="0" y="104"/>
                </a:moveTo>
                <a:lnTo>
                  <a:pt x="0" y="76"/>
                </a:lnTo>
                <a:lnTo>
                  <a:pt x="0" y="50"/>
                </a:lnTo>
                <a:lnTo>
                  <a:pt x="14" y="25"/>
                </a:lnTo>
                <a:lnTo>
                  <a:pt x="2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3" name="Freeform 48"/>
          <p:cNvSpPr>
            <a:spLocks/>
          </p:cNvSpPr>
          <p:nvPr/>
        </p:nvSpPr>
        <p:spPr bwMode="auto">
          <a:xfrm>
            <a:off x="4522788" y="4138613"/>
            <a:ext cx="77787" cy="33337"/>
          </a:xfrm>
          <a:custGeom>
            <a:avLst/>
            <a:gdLst>
              <a:gd name="T0" fmla="*/ 0 w 65"/>
              <a:gd name="T1" fmla="*/ 2147483646 h 28"/>
              <a:gd name="T2" fmla="*/ 2147483646 w 65"/>
              <a:gd name="T3" fmla="*/ 2147483646 h 28"/>
              <a:gd name="T4" fmla="*/ 2147483646 w 65"/>
              <a:gd name="T5" fmla="*/ 0 h 28"/>
              <a:gd name="T6" fmla="*/ 0 60000 65536"/>
              <a:gd name="T7" fmla="*/ 0 60000 65536"/>
              <a:gd name="T8" fmla="*/ 0 60000 65536"/>
              <a:gd name="T9" fmla="*/ 0 w 65"/>
              <a:gd name="T10" fmla="*/ 0 h 28"/>
              <a:gd name="T11" fmla="*/ 65 w 65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28">
                <a:moveTo>
                  <a:pt x="0" y="28"/>
                </a:moveTo>
                <a:lnTo>
                  <a:pt x="25" y="28"/>
                </a:lnTo>
                <a:lnTo>
                  <a:pt x="6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4" name="Line 49"/>
          <p:cNvSpPr>
            <a:spLocks noChangeShapeType="1"/>
          </p:cNvSpPr>
          <p:nvPr/>
        </p:nvSpPr>
        <p:spPr bwMode="auto">
          <a:xfrm>
            <a:off x="4570413" y="4156075"/>
            <a:ext cx="30162" cy="158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5" name="Freeform 50"/>
          <p:cNvSpPr>
            <a:spLocks/>
          </p:cNvSpPr>
          <p:nvPr/>
        </p:nvSpPr>
        <p:spPr bwMode="auto">
          <a:xfrm>
            <a:off x="4600575" y="4232275"/>
            <a:ext cx="30163" cy="77788"/>
          </a:xfrm>
          <a:custGeom>
            <a:avLst/>
            <a:gdLst>
              <a:gd name="T0" fmla="*/ 2147483646 w 25"/>
              <a:gd name="T1" fmla="*/ 2147483646 h 65"/>
              <a:gd name="T2" fmla="*/ 2147483646 w 25"/>
              <a:gd name="T3" fmla="*/ 2147483646 h 65"/>
              <a:gd name="T4" fmla="*/ 0 w 25"/>
              <a:gd name="T5" fmla="*/ 0 h 65"/>
              <a:gd name="T6" fmla="*/ 0 60000 65536"/>
              <a:gd name="T7" fmla="*/ 0 60000 65536"/>
              <a:gd name="T8" fmla="*/ 0 60000 65536"/>
              <a:gd name="T9" fmla="*/ 0 w 25"/>
              <a:gd name="T10" fmla="*/ 0 h 65"/>
              <a:gd name="T11" fmla="*/ 25 w 25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65">
                <a:moveTo>
                  <a:pt x="25" y="65"/>
                </a:moveTo>
                <a:lnTo>
                  <a:pt x="14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6" name="Line 51"/>
          <p:cNvSpPr>
            <a:spLocks noChangeShapeType="1"/>
          </p:cNvSpPr>
          <p:nvPr/>
        </p:nvSpPr>
        <p:spPr bwMode="auto">
          <a:xfrm>
            <a:off x="4600575" y="4262438"/>
            <a:ext cx="1588" cy="301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7" name="Line 52"/>
          <p:cNvSpPr>
            <a:spLocks noChangeShapeType="1"/>
          </p:cNvSpPr>
          <p:nvPr/>
        </p:nvSpPr>
        <p:spPr bwMode="auto">
          <a:xfrm flipV="1">
            <a:off x="4586288" y="4249738"/>
            <a:ext cx="14287" cy="301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8" name="Line 53"/>
          <p:cNvSpPr>
            <a:spLocks noChangeShapeType="1"/>
          </p:cNvSpPr>
          <p:nvPr/>
        </p:nvSpPr>
        <p:spPr bwMode="auto">
          <a:xfrm>
            <a:off x="4600575" y="4249738"/>
            <a:ext cx="1588" cy="428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599" name="Freeform 54"/>
          <p:cNvSpPr>
            <a:spLocks/>
          </p:cNvSpPr>
          <p:nvPr/>
        </p:nvSpPr>
        <p:spPr bwMode="auto">
          <a:xfrm>
            <a:off x="4540250" y="4186238"/>
            <a:ext cx="60325" cy="184150"/>
          </a:xfrm>
          <a:custGeom>
            <a:avLst/>
            <a:gdLst>
              <a:gd name="T0" fmla="*/ 2147483646 w 51"/>
              <a:gd name="T1" fmla="*/ 2147483646 h 155"/>
              <a:gd name="T2" fmla="*/ 2147483646 w 51"/>
              <a:gd name="T3" fmla="*/ 2147483646 h 155"/>
              <a:gd name="T4" fmla="*/ 2147483646 w 51"/>
              <a:gd name="T5" fmla="*/ 2147483646 h 155"/>
              <a:gd name="T6" fmla="*/ 2147483646 w 51"/>
              <a:gd name="T7" fmla="*/ 2147483646 h 155"/>
              <a:gd name="T8" fmla="*/ 0 w 51"/>
              <a:gd name="T9" fmla="*/ 2147483646 h 155"/>
              <a:gd name="T10" fmla="*/ 0 w 51"/>
              <a:gd name="T11" fmla="*/ 2147483646 h 155"/>
              <a:gd name="T12" fmla="*/ 2147483646 w 51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1"/>
              <a:gd name="T22" fmla="*/ 0 h 155"/>
              <a:gd name="T23" fmla="*/ 51 w 51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1" h="155">
                <a:moveTo>
                  <a:pt x="51" y="155"/>
                </a:moveTo>
                <a:lnTo>
                  <a:pt x="39" y="130"/>
                </a:lnTo>
                <a:lnTo>
                  <a:pt x="25" y="104"/>
                </a:lnTo>
                <a:lnTo>
                  <a:pt x="11" y="79"/>
                </a:lnTo>
                <a:lnTo>
                  <a:pt x="0" y="54"/>
                </a:lnTo>
                <a:lnTo>
                  <a:pt x="0" y="25"/>
                </a:lnTo>
                <a:lnTo>
                  <a:pt x="1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0" name="Freeform 55"/>
          <p:cNvSpPr>
            <a:spLocks/>
          </p:cNvSpPr>
          <p:nvPr/>
        </p:nvSpPr>
        <p:spPr bwMode="auto">
          <a:xfrm>
            <a:off x="4540250" y="4262438"/>
            <a:ext cx="30163" cy="63500"/>
          </a:xfrm>
          <a:custGeom>
            <a:avLst/>
            <a:gdLst>
              <a:gd name="T0" fmla="*/ 2147483646 w 25"/>
              <a:gd name="T1" fmla="*/ 2147483646 h 53"/>
              <a:gd name="T2" fmla="*/ 0 w 25"/>
              <a:gd name="T3" fmla="*/ 2147483646 h 53"/>
              <a:gd name="T4" fmla="*/ 0 w 25"/>
              <a:gd name="T5" fmla="*/ 2147483646 h 53"/>
              <a:gd name="T6" fmla="*/ 0 w 25"/>
              <a:gd name="T7" fmla="*/ 0 h 53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53"/>
              <a:gd name="T14" fmla="*/ 25 w 25"/>
              <a:gd name="T15" fmla="*/ 53 h 5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53">
                <a:moveTo>
                  <a:pt x="25" y="53"/>
                </a:moveTo>
                <a:lnTo>
                  <a:pt x="0" y="53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1" name="Line 56"/>
          <p:cNvSpPr>
            <a:spLocks noChangeShapeType="1"/>
          </p:cNvSpPr>
          <p:nvPr/>
        </p:nvSpPr>
        <p:spPr bwMode="auto">
          <a:xfrm flipH="1">
            <a:off x="4570413" y="4232275"/>
            <a:ext cx="15875" cy="30163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2" name="Line 57"/>
          <p:cNvSpPr>
            <a:spLocks noChangeShapeType="1"/>
          </p:cNvSpPr>
          <p:nvPr/>
        </p:nvSpPr>
        <p:spPr bwMode="auto">
          <a:xfrm flipV="1">
            <a:off x="4586288" y="4186238"/>
            <a:ext cx="14287" cy="2857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3" name="Line 58"/>
          <p:cNvSpPr>
            <a:spLocks noChangeShapeType="1"/>
          </p:cNvSpPr>
          <p:nvPr/>
        </p:nvSpPr>
        <p:spPr bwMode="auto">
          <a:xfrm flipH="1" flipV="1">
            <a:off x="4570413" y="4310063"/>
            <a:ext cx="30162" cy="301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4" name="Freeform 59"/>
          <p:cNvSpPr>
            <a:spLocks/>
          </p:cNvSpPr>
          <p:nvPr/>
        </p:nvSpPr>
        <p:spPr bwMode="auto">
          <a:xfrm>
            <a:off x="4646613" y="3246438"/>
            <a:ext cx="171450" cy="476250"/>
          </a:xfrm>
          <a:custGeom>
            <a:avLst/>
            <a:gdLst>
              <a:gd name="T0" fmla="*/ 0 w 144"/>
              <a:gd name="T1" fmla="*/ 0 h 400"/>
              <a:gd name="T2" fmla="*/ 0 w 144"/>
              <a:gd name="T3" fmla="*/ 2147483646 h 400"/>
              <a:gd name="T4" fmla="*/ 2147483646 w 144"/>
              <a:gd name="T5" fmla="*/ 2147483646 h 400"/>
              <a:gd name="T6" fmla="*/ 2147483646 w 144"/>
              <a:gd name="T7" fmla="*/ 2147483646 h 400"/>
              <a:gd name="T8" fmla="*/ 2147483646 w 144"/>
              <a:gd name="T9" fmla="*/ 2147483646 h 400"/>
              <a:gd name="T10" fmla="*/ 2147483646 w 144"/>
              <a:gd name="T11" fmla="*/ 2147483646 h 400"/>
              <a:gd name="T12" fmla="*/ 2147483646 w 144"/>
              <a:gd name="T13" fmla="*/ 2147483646 h 400"/>
              <a:gd name="T14" fmla="*/ 2147483646 w 144"/>
              <a:gd name="T15" fmla="*/ 2147483646 h 400"/>
              <a:gd name="T16" fmla="*/ 2147483646 w 144"/>
              <a:gd name="T17" fmla="*/ 2147483646 h 400"/>
              <a:gd name="T18" fmla="*/ 2147483646 w 144"/>
              <a:gd name="T19" fmla="*/ 2147483646 h 400"/>
              <a:gd name="T20" fmla="*/ 2147483646 w 144"/>
              <a:gd name="T21" fmla="*/ 2147483646 h 400"/>
              <a:gd name="T22" fmla="*/ 2147483646 w 144"/>
              <a:gd name="T23" fmla="*/ 2147483646 h 400"/>
              <a:gd name="T24" fmla="*/ 2147483646 w 144"/>
              <a:gd name="T25" fmla="*/ 2147483646 h 400"/>
              <a:gd name="T26" fmla="*/ 2147483646 w 144"/>
              <a:gd name="T27" fmla="*/ 2147483646 h 400"/>
              <a:gd name="T28" fmla="*/ 2147483646 w 144"/>
              <a:gd name="T29" fmla="*/ 2147483646 h 400"/>
              <a:gd name="T30" fmla="*/ 2147483646 w 144"/>
              <a:gd name="T31" fmla="*/ 2147483646 h 400"/>
              <a:gd name="T32" fmla="*/ 2147483646 w 144"/>
              <a:gd name="T33" fmla="*/ 2147483646 h 400"/>
              <a:gd name="T34" fmla="*/ 2147483646 w 144"/>
              <a:gd name="T35" fmla="*/ 2147483646 h 4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400"/>
              <a:gd name="T56" fmla="*/ 144 w 144"/>
              <a:gd name="T57" fmla="*/ 400 h 40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400">
                <a:moveTo>
                  <a:pt x="0" y="0"/>
                </a:moveTo>
                <a:lnTo>
                  <a:pt x="0" y="26"/>
                </a:lnTo>
                <a:lnTo>
                  <a:pt x="14" y="51"/>
                </a:lnTo>
                <a:lnTo>
                  <a:pt x="25" y="76"/>
                </a:lnTo>
                <a:lnTo>
                  <a:pt x="14" y="102"/>
                </a:lnTo>
                <a:lnTo>
                  <a:pt x="25" y="130"/>
                </a:lnTo>
                <a:lnTo>
                  <a:pt x="39" y="155"/>
                </a:lnTo>
                <a:lnTo>
                  <a:pt x="65" y="181"/>
                </a:lnTo>
                <a:lnTo>
                  <a:pt x="65" y="206"/>
                </a:lnTo>
                <a:lnTo>
                  <a:pt x="79" y="231"/>
                </a:lnTo>
                <a:lnTo>
                  <a:pt x="90" y="260"/>
                </a:lnTo>
                <a:lnTo>
                  <a:pt x="90" y="285"/>
                </a:lnTo>
                <a:lnTo>
                  <a:pt x="79" y="310"/>
                </a:lnTo>
                <a:lnTo>
                  <a:pt x="79" y="336"/>
                </a:lnTo>
                <a:lnTo>
                  <a:pt x="79" y="361"/>
                </a:lnTo>
                <a:lnTo>
                  <a:pt x="79" y="389"/>
                </a:lnTo>
                <a:lnTo>
                  <a:pt x="104" y="400"/>
                </a:lnTo>
                <a:lnTo>
                  <a:pt x="144" y="40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5" name="Freeform 60"/>
          <p:cNvSpPr>
            <a:spLocks/>
          </p:cNvSpPr>
          <p:nvPr/>
        </p:nvSpPr>
        <p:spPr bwMode="auto">
          <a:xfrm>
            <a:off x="4308475" y="3276600"/>
            <a:ext cx="630238" cy="785813"/>
          </a:xfrm>
          <a:custGeom>
            <a:avLst/>
            <a:gdLst>
              <a:gd name="T0" fmla="*/ 0 w 529"/>
              <a:gd name="T1" fmla="*/ 2147483646 h 659"/>
              <a:gd name="T2" fmla="*/ 2147483646 w 529"/>
              <a:gd name="T3" fmla="*/ 0 h 659"/>
              <a:gd name="T4" fmla="*/ 2147483646 w 529"/>
              <a:gd name="T5" fmla="*/ 2147483646 h 659"/>
              <a:gd name="T6" fmla="*/ 2147483646 w 529"/>
              <a:gd name="T7" fmla="*/ 2147483646 h 659"/>
              <a:gd name="T8" fmla="*/ 2147483646 w 529"/>
              <a:gd name="T9" fmla="*/ 2147483646 h 659"/>
              <a:gd name="T10" fmla="*/ 2147483646 w 529"/>
              <a:gd name="T11" fmla="*/ 2147483646 h 659"/>
              <a:gd name="T12" fmla="*/ 2147483646 w 529"/>
              <a:gd name="T13" fmla="*/ 2147483646 h 659"/>
              <a:gd name="T14" fmla="*/ 2147483646 w 529"/>
              <a:gd name="T15" fmla="*/ 2147483646 h 659"/>
              <a:gd name="T16" fmla="*/ 2147483646 w 529"/>
              <a:gd name="T17" fmla="*/ 2147483646 h 659"/>
              <a:gd name="T18" fmla="*/ 2147483646 w 529"/>
              <a:gd name="T19" fmla="*/ 2147483646 h 659"/>
              <a:gd name="T20" fmla="*/ 2147483646 w 529"/>
              <a:gd name="T21" fmla="*/ 2147483646 h 659"/>
              <a:gd name="T22" fmla="*/ 2147483646 w 529"/>
              <a:gd name="T23" fmla="*/ 2147483646 h 659"/>
              <a:gd name="T24" fmla="*/ 2147483646 w 529"/>
              <a:gd name="T25" fmla="*/ 2147483646 h 659"/>
              <a:gd name="T26" fmla="*/ 2147483646 w 529"/>
              <a:gd name="T27" fmla="*/ 2147483646 h 659"/>
              <a:gd name="T28" fmla="*/ 2147483646 w 529"/>
              <a:gd name="T29" fmla="*/ 2147483646 h 659"/>
              <a:gd name="T30" fmla="*/ 2147483646 w 529"/>
              <a:gd name="T31" fmla="*/ 2147483646 h 659"/>
              <a:gd name="T32" fmla="*/ 2147483646 w 529"/>
              <a:gd name="T33" fmla="*/ 2147483646 h 659"/>
              <a:gd name="T34" fmla="*/ 2147483646 w 529"/>
              <a:gd name="T35" fmla="*/ 2147483646 h 659"/>
              <a:gd name="T36" fmla="*/ 2147483646 w 529"/>
              <a:gd name="T37" fmla="*/ 2147483646 h 659"/>
              <a:gd name="T38" fmla="*/ 2147483646 w 529"/>
              <a:gd name="T39" fmla="*/ 2147483646 h 659"/>
              <a:gd name="T40" fmla="*/ 2147483646 w 529"/>
              <a:gd name="T41" fmla="*/ 2147483646 h 659"/>
              <a:gd name="T42" fmla="*/ 2147483646 w 529"/>
              <a:gd name="T43" fmla="*/ 2147483646 h 659"/>
              <a:gd name="T44" fmla="*/ 2147483646 w 529"/>
              <a:gd name="T45" fmla="*/ 2147483646 h 659"/>
              <a:gd name="T46" fmla="*/ 2147483646 w 529"/>
              <a:gd name="T47" fmla="*/ 2147483646 h 659"/>
              <a:gd name="T48" fmla="*/ 2147483646 w 529"/>
              <a:gd name="T49" fmla="*/ 2147483646 h 659"/>
              <a:gd name="T50" fmla="*/ 2147483646 w 529"/>
              <a:gd name="T51" fmla="*/ 2147483646 h 659"/>
              <a:gd name="T52" fmla="*/ 2147483646 w 529"/>
              <a:gd name="T53" fmla="*/ 2147483646 h 659"/>
              <a:gd name="T54" fmla="*/ 2147483646 w 529"/>
              <a:gd name="T55" fmla="*/ 2147483646 h 659"/>
              <a:gd name="T56" fmla="*/ 2147483646 w 529"/>
              <a:gd name="T57" fmla="*/ 2147483646 h 659"/>
              <a:gd name="T58" fmla="*/ 2147483646 w 529"/>
              <a:gd name="T59" fmla="*/ 2147483646 h 659"/>
              <a:gd name="T60" fmla="*/ 2147483646 w 529"/>
              <a:gd name="T61" fmla="*/ 2147483646 h 659"/>
              <a:gd name="T62" fmla="*/ 2147483646 w 529"/>
              <a:gd name="T63" fmla="*/ 2147483646 h 659"/>
              <a:gd name="T64" fmla="*/ 2147483646 w 529"/>
              <a:gd name="T65" fmla="*/ 2147483646 h 659"/>
              <a:gd name="T66" fmla="*/ 2147483646 w 529"/>
              <a:gd name="T67" fmla="*/ 2147483646 h 659"/>
              <a:gd name="T68" fmla="*/ 2147483646 w 529"/>
              <a:gd name="T69" fmla="*/ 2147483646 h 659"/>
              <a:gd name="T70" fmla="*/ 2147483646 w 529"/>
              <a:gd name="T71" fmla="*/ 2147483646 h 659"/>
              <a:gd name="T72" fmla="*/ 2147483646 w 529"/>
              <a:gd name="T73" fmla="*/ 2147483646 h 659"/>
              <a:gd name="T74" fmla="*/ 2147483646 w 529"/>
              <a:gd name="T75" fmla="*/ 2147483646 h 659"/>
              <a:gd name="T76" fmla="*/ 2147483646 w 529"/>
              <a:gd name="T77" fmla="*/ 2147483646 h 659"/>
              <a:gd name="T78" fmla="*/ 2147483646 w 529"/>
              <a:gd name="T79" fmla="*/ 2147483646 h 659"/>
              <a:gd name="T80" fmla="*/ 2147483646 w 529"/>
              <a:gd name="T81" fmla="*/ 2147483646 h 659"/>
              <a:gd name="T82" fmla="*/ 2147483646 w 529"/>
              <a:gd name="T83" fmla="*/ 2147483646 h 65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529"/>
              <a:gd name="T127" fmla="*/ 0 h 659"/>
              <a:gd name="T128" fmla="*/ 529 w 529"/>
              <a:gd name="T129" fmla="*/ 659 h 659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529" h="659">
                <a:moveTo>
                  <a:pt x="0" y="11"/>
                </a:moveTo>
                <a:lnTo>
                  <a:pt x="25" y="0"/>
                </a:lnTo>
                <a:lnTo>
                  <a:pt x="50" y="11"/>
                </a:lnTo>
                <a:lnTo>
                  <a:pt x="76" y="11"/>
                </a:lnTo>
                <a:lnTo>
                  <a:pt x="90" y="39"/>
                </a:lnTo>
                <a:lnTo>
                  <a:pt x="90" y="65"/>
                </a:lnTo>
                <a:lnTo>
                  <a:pt x="115" y="76"/>
                </a:lnTo>
                <a:lnTo>
                  <a:pt x="129" y="104"/>
                </a:lnTo>
                <a:lnTo>
                  <a:pt x="129" y="129"/>
                </a:lnTo>
                <a:lnTo>
                  <a:pt x="129" y="155"/>
                </a:lnTo>
                <a:lnTo>
                  <a:pt x="115" y="180"/>
                </a:lnTo>
                <a:lnTo>
                  <a:pt x="140" y="194"/>
                </a:lnTo>
                <a:lnTo>
                  <a:pt x="154" y="219"/>
                </a:lnTo>
                <a:lnTo>
                  <a:pt x="169" y="245"/>
                </a:lnTo>
                <a:lnTo>
                  <a:pt x="194" y="270"/>
                </a:lnTo>
                <a:lnTo>
                  <a:pt x="219" y="298"/>
                </a:lnTo>
                <a:lnTo>
                  <a:pt x="245" y="298"/>
                </a:lnTo>
                <a:lnTo>
                  <a:pt x="270" y="310"/>
                </a:lnTo>
                <a:lnTo>
                  <a:pt x="298" y="324"/>
                </a:lnTo>
                <a:lnTo>
                  <a:pt x="309" y="349"/>
                </a:lnTo>
                <a:lnTo>
                  <a:pt x="309" y="374"/>
                </a:lnTo>
                <a:lnTo>
                  <a:pt x="284" y="400"/>
                </a:lnTo>
                <a:lnTo>
                  <a:pt x="309" y="428"/>
                </a:lnTo>
                <a:lnTo>
                  <a:pt x="309" y="453"/>
                </a:lnTo>
                <a:lnTo>
                  <a:pt x="309" y="479"/>
                </a:lnTo>
                <a:lnTo>
                  <a:pt x="323" y="504"/>
                </a:lnTo>
                <a:lnTo>
                  <a:pt x="349" y="518"/>
                </a:lnTo>
                <a:lnTo>
                  <a:pt x="349" y="543"/>
                </a:lnTo>
                <a:lnTo>
                  <a:pt x="374" y="543"/>
                </a:lnTo>
                <a:lnTo>
                  <a:pt x="399" y="543"/>
                </a:lnTo>
                <a:lnTo>
                  <a:pt x="428" y="529"/>
                </a:lnTo>
                <a:lnTo>
                  <a:pt x="453" y="529"/>
                </a:lnTo>
                <a:lnTo>
                  <a:pt x="464" y="557"/>
                </a:lnTo>
                <a:lnTo>
                  <a:pt x="478" y="583"/>
                </a:lnTo>
                <a:lnTo>
                  <a:pt x="504" y="594"/>
                </a:lnTo>
                <a:lnTo>
                  <a:pt x="529" y="569"/>
                </a:lnTo>
                <a:lnTo>
                  <a:pt x="529" y="594"/>
                </a:lnTo>
                <a:lnTo>
                  <a:pt x="529" y="622"/>
                </a:lnTo>
                <a:lnTo>
                  <a:pt x="504" y="634"/>
                </a:lnTo>
                <a:lnTo>
                  <a:pt x="478" y="634"/>
                </a:lnTo>
                <a:lnTo>
                  <a:pt x="453" y="634"/>
                </a:lnTo>
                <a:lnTo>
                  <a:pt x="439" y="65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6" name="Freeform 61"/>
          <p:cNvSpPr>
            <a:spLocks/>
          </p:cNvSpPr>
          <p:nvPr/>
        </p:nvSpPr>
        <p:spPr bwMode="auto">
          <a:xfrm>
            <a:off x="4818063" y="3848100"/>
            <a:ext cx="60325" cy="58738"/>
          </a:xfrm>
          <a:custGeom>
            <a:avLst/>
            <a:gdLst>
              <a:gd name="T0" fmla="*/ 0 w 50"/>
              <a:gd name="T1" fmla="*/ 2147483646 h 50"/>
              <a:gd name="T2" fmla="*/ 2147483646 w 50"/>
              <a:gd name="T3" fmla="*/ 2147483646 h 50"/>
              <a:gd name="T4" fmla="*/ 2147483646 w 50"/>
              <a:gd name="T5" fmla="*/ 2147483646 h 50"/>
              <a:gd name="T6" fmla="*/ 2147483646 w 50"/>
              <a:gd name="T7" fmla="*/ 0 h 50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50"/>
              <a:gd name="T14" fmla="*/ 50 w 50"/>
              <a:gd name="T15" fmla="*/ 50 h 5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50">
                <a:moveTo>
                  <a:pt x="0" y="50"/>
                </a:moveTo>
                <a:lnTo>
                  <a:pt x="11" y="25"/>
                </a:lnTo>
                <a:lnTo>
                  <a:pt x="36" y="25"/>
                </a:lnTo>
                <a:lnTo>
                  <a:pt x="5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7" name="Freeform 62"/>
          <p:cNvSpPr>
            <a:spLocks/>
          </p:cNvSpPr>
          <p:nvPr/>
        </p:nvSpPr>
        <p:spPr bwMode="auto">
          <a:xfrm>
            <a:off x="4416425" y="4494213"/>
            <a:ext cx="201613" cy="295275"/>
          </a:xfrm>
          <a:custGeom>
            <a:avLst/>
            <a:gdLst>
              <a:gd name="T0" fmla="*/ 0 w 169"/>
              <a:gd name="T1" fmla="*/ 2147483646 h 248"/>
              <a:gd name="T2" fmla="*/ 2147483646 w 169"/>
              <a:gd name="T3" fmla="*/ 2147483646 h 248"/>
              <a:gd name="T4" fmla="*/ 2147483646 w 169"/>
              <a:gd name="T5" fmla="*/ 2147483646 h 248"/>
              <a:gd name="T6" fmla="*/ 2147483646 w 169"/>
              <a:gd name="T7" fmla="*/ 2147483646 h 248"/>
              <a:gd name="T8" fmla="*/ 2147483646 w 169"/>
              <a:gd name="T9" fmla="*/ 2147483646 h 248"/>
              <a:gd name="T10" fmla="*/ 2147483646 w 169"/>
              <a:gd name="T11" fmla="*/ 2147483646 h 248"/>
              <a:gd name="T12" fmla="*/ 2147483646 w 169"/>
              <a:gd name="T13" fmla="*/ 2147483646 h 248"/>
              <a:gd name="T14" fmla="*/ 2147483646 w 169"/>
              <a:gd name="T15" fmla="*/ 2147483646 h 248"/>
              <a:gd name="T16" fmla="*/ 2147483646 w 169"/>
              <a:gd name="T17" fmla="*/ 2147483646 h 248"/>
              <a:gd name="T18" fmla="*/ 2147483646 w 169"/>
              <a:gd name="T19" fmla="*/ 2147483646 h 248"/>
              <a:gd name="T20" fmla="*/ 2147483646 w 169"/>
              <a:gd name="T21" fmla="*/ 2147483646 h 248"/>
              <a:gd name="T22" fmla="*/ 2147483646 w 169"/>
              <a:gd name="T23" fmla="*/ 2147483646 h 248"/>
              <a:gd name="T24" fmla="*/ 2147483646 w 169"/>
              <a:gd name="T25" fmla="*/ 2147483646 h 248"/>
              <a:gd name="T26" fmla="*/ 2147483646 w 169"/>
              <a:gd name="T27" fmla="*/ 0 h 24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69"/>
              <a:gd name="T43" fmla="*/ 0 h 248"/>
              <a:gd name="T44" fmla="*/ 169 w 169"/>
              <a:gd name="T45" fmla="*/ 248 h 24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69" h="248">
                <a:moveTo>
                  <a:pt x="0" y="248"/>
                </a:moveTo>
                <a:lnTo>
                  <a:pt x="25" y="234"/>
                </a:lnTo>
                <a:lnTo>
                  <a:pt x="50" y="220"/>
                </a:lnTo>
                <a:lnTo>
                  <a:pt x="50" y="195"/>
                </a:lnTo>
                <a:lnTo>
                  <a:pt x="50" y="169"/>
                </a:lnTo>
                <a:lnTo>
                  <a:pt x="79" y="169"/>
                </a:lnTo>
                <a:lnTo>
                  <a:pt x="79" y="144"/>
                </a:lnTo>
                <a:lnTo>
                  <a:pt x="104" y="130"/>
                </a:lnTo>
                <a:lnTo>
                  <a:pt x="104" y="104"/>
                </a:lnTo>
                <a:lnTo>
                  <a:pt x="104" y="79"/>
                </a:lnTo>
                <a:lnTo>
                  <a:pt x="104" y="54"/>
                </a:lnTo>
                <a:lnTo>
                  <a:pt x="104" y="26"/>
                </a:lnTo>
                <a:lnTo>
                  <a:pt x="129" y="14"/>
                </a:lnTo>
                <a:lnTo>
                  <a:pt x="16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8" name="Freeform 63"/>
          <p:cNvSpPr>
            <a:spLocks/>
          </p:cNvSpPr>
          <p:nvPr/>
        </p:nvSpPr>
        <p:spPr bwMode="auto">
          <a:xfrm>
            <a:off x="4462463" y="4494213"/>
            <a:ext cx="47625" cy="201612"/>
          </a:xfrm>
          <a:custGeom>
            <a:avLst/>
            <a:gdLst>
              <a:gd name="T0" fmla="*/ 2147483646 w 40"/>
              <a:gd name="T1" fmla="*/ 2147483646 h 169"/>
              <a:gd name="T2" fmla="*/ 2147483646 w 40"/>
              <a:gd name="T3" fmla="*/ 2147483646 h 169"/>
              <a:gd name="T4" fmla="*/ 2147483646 w 40"/>
              <a:gd name="T5" fmla="*/ 2147483646 h 169"/>
              <a:gd name="T6" fmla="*/ 2147483646 w 40"/>
              <a:gd name="T7" fmla="*/ 2147483646 h 169"/>
              <a:gd name="T8" fmla="*/ 2147483646 w 40"/>
              <a:gd name="T9" fmla="*/ 2147483646 h 169"/>
              <a:gd name="T10" fmla="*/ 2147483646 w 40"/>
              <a:gd name="T11" fmla="*/ 2147483646 h 169"/>
              <a:gd name="T12" fmla="*/ 0 w 40"/>
              <a:gd name="T13" fmla="*/ 0 h 16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169"/>
              <a:gd name="T23" fmla="*/ 40 w 40"/>
              <a:gd name="T24" fmla="*/ 169 h 16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169">
                <a:moveTo>
                  <a:pt x="25" y="169"/>
                </a:moveTo>
                <a:lnTo>
                  <a:pt x="11" y="144"/>
                </a:lnTo>
                <a:lnTo>
                  <a:pt x="25" y="118"/>
                </a:lnTo>
                <a:lnTo>
                  <a:pt x="40" y="90"/>
                </a:lnTo>
                <a:lnTo>
                  <a:pt x="25" y="65"/>
                </a:lnTo>
                <a:lnTo>
                  <a:pt x="11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09" name="Line 64"/>
          <p:cNvSpPr>
            <a:spLocks noChangeShapeType="1"/>
          </p:cNvSpPr>
          <p:nvPr/>
        </p:nvSpPr>
        <p:spPr bwMode="auto">
          <a:xfrm flipH="1">
            <a:off x="4475163" y="4494213"/>
            <a:ext cx="17462" cy="476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0" name="Freeform 65"/>
          <p:cNvSpPr>
            <a:spLocks/>
          </p:cNvSpPr>
          <p:nvPr/>
        </p:nvSpPr>
        <p:spPr bwMode="auto">
          <a:xfrm>
            <a:off x="4540250" y="4541838"/>
            <a:ext cx="46038" cy="46037"/>
          </a:xfrm>
          <a:custGeom>
            <a:avLst/>
            <a:gdLst>
              <a:gd name="T0" fmla="*/ 0 w 39"/>
              <a:gd name="T1" fmla="*/ 2147483646 h 39"/>
              <a:gd name="T2" fmla="*/ 2147483646 w 39"/>
              <a:gd name="T3" fmla="*/ 2147483646 h 39"/>
              <a:gd name="T4" fmla="*/ 2147483646 w 39"/>
              <a:gd name="T5" fmla="*/ 0 h 39"/>
              <a:gd name="T6" fmla="*/ 0 60000 65536"/>
              <a:gd name="T7" fmla="*/ 0 60000 65536"/>
              <a:gd name="T8" fmla="*/ 0 60000 65536"/>
              <a:gd name="T9" fmla="*/ 0 w 39"/>
              <a:gd name="T10" fmla="*/ 0 h 39"/>
              <a:gd name="T11" fmla="*/ 39 w 39"/>
              <a:gd name="T12" fmla="*/ 39 h 3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39">
                <a:moveTo>
                  <a:pt x="0" y="39"/>
                </a:moveTo>
                <a:lnTo>
                  <a:pt x="25" y="25"/>
                </a:lnTo>
                <a:lnTo>
                  <a:pt x="3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1" name="Line 66"/>
          <p:cNvSpPr>
            <a:spLocks noChangeShapeType="1"/>
          </p:cNvSpPr>
          <p:nvPr/>
        </p:nvSpPr>
        <p:spPr bwMode="auto">
          <a:xfrm flipV="1">
            <a:off x="4510088" y="4665663"/>
            <a:ext cx="30162" cy="1270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2" name="Freeform 67"/>
          <p:cNvSpPr>
            <a:spLocks/>
          </p:cNvSpPr>
          <p:nvPr/>
        </p:nvSpPr>
        <p:spPr bwMode="auto">
          <a:xfrm>
            <a:off x="4416425" y="4541838"/>
            <a:ext cx="201613" cy="277812"/>
          </a:xfrm>
          <a:custGeom>
            <a:avLst/>
            <a:gdLst>
              <a:gd name="T0" fmla="*/ 0 w 169"/>
              <a:gd name="T1" fmla="*/ 2147483646 h 233"/>
              <a:gd name="T2" fmla="*/ 2147483646 w 169"/>
              <a:gd name="T3" fmla="*/ 2147483646 h 233"/>
              <a:gd name="T4" fmla="*/ 2147483646 w 169"/>
              <a:gd name="T5" fmla="*/ 2147483646 h 233"/>
              <a:gd name="T6" fmla="*/ 2147483646 w 169"/>
              <a:gd name="T7" fmla="*/ 2147483646 h 233"/>
              <a:gd name="T8" fmla="*/ 2147483646 w 169"/>
              <a:gd name="T9" fmla="*/ 2147483646 h 233"/>
              <a:gd name="T10" fmla="*/ 2147483646 w 169"/>
              <a:gd name="T11" fmla="*/ 2147483646 h 233"/>
              <a:gd name="T12" fmla="*/ 2147483646 w 169"/>
              <a:gd name="T13" fmla="*/ 2147483646 h 233"/>
              <a:gd name="T14" fmla="*/ 2147483646 w 169"/>
              <a:gd name="T15" fmla="*/ 2147483646 h 233"/>
              <a:gd name="T16" fmla="*/ 2147483646 w 169"/>
              <a:gd name="T17" fmla="*/ 2147483646 h 233"/>
              <a:gd name="T18" fmla="*/ 2147483646 w 169"/>
              <a:gd name="T19" fmla="*/ 2147483646 h 233"/>
              <a:gd name="T20" fmla="*/ 2147483646 w 169"/>
              <a:gd name="T21" fmla="*/ 2147483646 h 233"/>
              <a:gd name="T22" fmla="*/ 2147483646 w 169"/>
              <a:gd name="T23" fmla="*/ 0 h 23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69"/>
              <a:gd name="T37" fmla="*/ 0 h 233"/>
              <a:gd name="T38" fmla="*/ 169 w 169"/>
              <a:gd name="T39" fmla="*/ 233 h 23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69" h="233">
                <a:moveTo>
                  <a:pt x="0" y="233"/>
                </a:moveTo>
                <a:lnTo>
                  <a:pt x="25" y="219"/>
                </a:lnTo>
                <a:lnTo>
                  <a:pt x="50" y="208"/>
                </a:lnTo>
                <a:lnTo>
                  <a:pt x="50" y="180"/>
                </a:lnTo>
                <a:lnTo>
                  <a:pt x="79" y="169"/>
                </a:lnTo>
                <a:lnTo>
                  <a:pt x="90" y="143"/>
                </a:lnTo>
                <a:lnTo>
                  <a:pt x="115" y="143"/>
                </a:lnTo>
                <a:lnTo>
                  <a:pt x="129" y="115"/>
                </a:lnTo>
                <a:lnTo>
                  <a:pt x="129" y="90"/>
                </a:lnTo>
                <a:lnTo>
                  <a:pt x="143" y="64"/>
                </a:lnTo>
                <a:lnTo>
                  <a:pt x="155" y="39"/>
                </a:lnTo>
                <a:lnTo>
                  <a:pt x="16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3" name="Line 68"/>
          <p:cNvSpPr>
            <a:spLocks noChangeShapeType="1"/>
          </p:cNvSpPr>
          <p:nvPr/>
        </p:nvSpPr>
        <p:spPr bwMode="auto">
          <a:xfrm flipH="1">
            <a:off x="4432300" y="4819650"/>
            <a:ext cx="42863" cy="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4" name="Freeform 69"/>
          <p:cNvSpPr>
            <a:spLocks/>
          </p:cNvSpPr>
          <p:nvPr/>
        </p:nvSpPr>
        <p:spPr bwMode="auto">
          <a:xfrm>
            <a:off x="4570413" y="4600575"/>
            <a:ext cx="76200" cy="65088"/>
          </a:xfrm>
          <a:custGeom>
            <a:avLst/>
            <a:gdLst>
              <a:gd name="T0" fmla="*/ 0 w 65"/>
              <a:gd name="T1" fmla="*/ 2147483646 h 54"/>
              <a:gd name="T2" fmla="*/ 2147483646 w 65"/>
              <a:gd name="T3" fmla="*/ 2147483646 h 54"/>
              <a:gd name="T4" fmla="*/ 2147483646 w 65"/>
              <a:gd name="T5" fmla="*/ 2147483646 h 54"/>
              <a:gd name="T6" fmla="*/ 2147483646 w 65"/>
              <a:gd name="T7" fmla="*/ 0 h 54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54"/>
              <a:gd name="T14" fmla="*/ 65 w 65"/>
              <a:gd name="T15" fmla="*/ 54 h 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54">
                <a:moveTo>
                  <a:pt x="0" y="54"/>
                </a:moveTo>
                <a:lnTo>
                  <a:pt x="26" y="54"/>
                </a:lnTo>
                <a:lnTo>
                  <a:pt x="51" y="40"/>
                </a:lnTo>
                <a:lnTo>
                  <a:pt x="6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5" name="Freeform 70"/>
          <p:cNvSpPr>
            <a:spLocks/>
          </p:cNvSpPr>
          <p:nvPr/>
        </p:nvSpPr>
        <p:spPr bwMode="auto">
          <a:xfrm>
            <a:off x="4462463" y="4587875"/>
            <a:ext cx="339725" cy="355600"/>
          </a:xfrm>
          <a:custGeom>
            <a:avLst/>
            <a:gdLst>
              <a:gd name="T0" fmla="*/ 0 w 285"/>
              <a:gd name="T1" fmla="*/ 2147483646 h 299"/>
              <a:gd name="T2" fmla="*/ 2147483646 w 285"/>
              <a:gd name="T3" fmla="*/ 2147483646 h 299"/>
              <a:gd name="T4" fmla="*/ 2147483646 w 285"/>
              <a:gd name="T5" fmla="*/ 2147483646 h 299"/>
              <a:gd name="T6" fmla="*/ 2147483646 w 285"/>
              <a:gd name="T7" fmla="*/ 2147483646 h 299"/>
              <a:gd name="T8" fmla="*/ 2147483646 w 285"/>
              <a:gd name="T9" fmla="*/ 2147483646 h 299"/>
              <a:gd name="T10" fmla="*/ 2147483646 w 285"/>
              <a:gd name="T11" fmla="*/ 2147483646 h 299"/>
              <a:gd name="T12" fmla="*/ 2147483646 w 285"/>
              <a:gd name="T13" fmla="*/ 2147483646 h 299"/>
              <a:gd name="T14" fmla="*/ 2147483646 w 285"/>
              <a:gd name="T15" fmla="*/ 2147483646 h 299"/>
              <a:gd name="T16" fmla="*/ 2147483646 w 285"/>
              <a:gd name="T17" fmla="*/ 2147483646 h 299"/>
              <a:gd name="T18" fmla="*/ 2147483646 w 285"/>
              <a:gd name="T19" fmla="*/ 2147483646 h 299"/>
              <a:gd name="T20" fmla="*/ 2147483646 w 285"/>
              <a:gd name="T21" fmla="*/ 2147483646 h 299"/>
              <a:gd name="T22" fmla="*/ 2147483646 w 285"/>
              <a:gd name="T23" fmla="*/ 2147483646 h 299"/>
              <a:gd name="T24" fmla="*/ 2147483646 w 285"/>
              <a:gd name="T25" fmla="*/ 2147483646 h 299"/>
              <a:gd name="T26" fmla="*/ 2147483646 w 285"/>
              <a:gd name="T27" fmla="*/ 2147483646 h 299"/>
              <a:gd name="T28" fmla="*/ 2147483646 w 285"/>
              <a:gd name="T29" fmla="*/ 2147483646 h 299"/>
              <a:gd name="T30" fmla="*/ 2147483646 w 285"/>
              <a:gd name="T31" fmla="*/ 2147483646 h 299"/>
              <a:gd name="T32" fmla="*/ 2147483646 w 285"/>
              <a:gd name="T33" fmla="*/ 0 h 29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5"/>
              <a:gd name="T52" fmla="*/ 0 h 299"/>
              <a:gd name="T53" fmla="*/ 285 w 285"/>
              <a:gd name="T54" fmla="*/ 299 h 29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5" h="299">
                <a:moveTo>
                  <a:pt x="0" y="299"/>
                </a:moveTo>
                <a:lnTo>
                  <a:pt x="25" y="284"/>
                </a:lnTo>
                <a:lnTo>
                  <a:pt x="25" y="259"/>
                </a:lnTo>
                <a:lnTo>
                  <a:pt x="51" y="245"/>
                </a:lnTo>
                <a:lnTo>
                  <a:pt x="65" y="220"/>
                </a:lnTo>
                <a:lnTo>
                  <a:pt x="76" y="194"/>
                </a:lnTo>
                <a:lnTo>
                  <a:pt x="104" y="169"/>
                </a:lnTo>
                <a:lnTo>
                  <a:pt x="130" y="169"/>
                </a:lnTo>
                <a:lnTo>
                  <a:pt x="141" y="141"/>
                </a:lnTo>
                <a:lnTo>
                  <a:pt x="155" y="116"/>
                </a:lnTo>
                <a:lnTo>
                  <a:pt x="180" y="104"/>
                </a:lnTo>
                <a:lnTo>
                  <a:pt x="194" y="76"/>
                </a:lnTo>
                <a:lnTo>
                  <a:pt x="206" y="51"/>
                </a:lnTo>
                <a:lnTo>
                  <a:pt x="234" y="51"/>
                </a:lnTo>
                <a:lnTo>
                  <a:pt x="245" y="25"/>
                </a:lnTo>
                <a:lnTo>
                  <a:pt x="270" y="25"/>
                </a:lnTo>
                <a:lnTo>
                  <a:pt x="28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6" name="Freeform 71"/>
          <p:cNvSpPr>
            <a:spLocks/>
          </p:cNvSpPr>
          <p:nvPr/>
        </p:nvSpPr>
        <p:spPr bwMode="auto">
          <a:xfrm>
            <a:off x="4694238" y="4416425"/>
            <a:ext cx="60325" cy="201613"/>
          </a:xfrm>
          <a:custGeom>
            <a:avLst/>
            <a:gdLst>
              <a:gd name="T0" fmla="*/ 2147483646 w 51"/>
              <a:gd name="T1" fmla="*/ 2147483646 h 169"/>
              <a:gd name="T2" fmla="*/ 2147483646 w 51"/>
              <a:gd name="T3" fmla="*/ 2147483646 h 169"/>
              <a:gd name="T4" fmla="*/ 2147483646 w 51"/>
              <a:gd name="T5" fmla="*/ 2147483646 h 169"/>
              <a:gd name="T6" fmla="*/ 2147483646 w 51"/>
              <a:gd name="T7" fmla="*/ 2147483646 h 169"/>
              <a:gd name="T8" fmla="*/ 2147483646 w 51"/>
              <a:gd name="T9" fmla="*/ 2147483646 h 169"/>
              <a:gd name="T10" fmla="*/ 2147483646 w 51"/>
              <a:gd name="T11" fmla="*/ 2147483646 h 169"/>
              <a:gd name="T12" fmla="*/ 0 w 51"/>
              <a:gd name="T13" fmla="*/ 2147483646 h 169"/>
              <a:gd name="T14" fmla="*/ 0 w 51"/>
              <a:gd name="T15" fmla="*/ 2147483646 h 169"/>
              <a:gd name="T16" fmla="*/ 2147483646 w 51"/>
              <a:gd name="T17" fmla="*/ 0 h 1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1"/>
              <a:gd name="T28" fmla="*/ 0 h 169"/>
              <a:gd name="T29" fmla="*/ 51 w 51"/>
              <a:gd name="T30" fmla="*/ 169 h 1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1" h="169">
                <a:moveTo>
                  <a:pt x="51" y="169"/>
                </a:moveTo>
                <a:lnTo>
                  <a:pt x="51" y="144"/>
                </a:lnTo>
                <a:lnTo>
                  <a:pt x="26" y="130"/>
                </a:lnTo>
                <a:lnTo>
                  <a:pt x="26" y="105"/>
                </a:lnTo>
                <a:lnTo>
                  <a:pt x="51" y="79"/>
                </a:lnTo>
                <a:lnTo>
                  <a:pt x="26" y="65"/>
                </a:lnTo>
                <a:lnTo>
                  <a:pt x="0" y="54"/>
                </a:lnTo>
                <a:lnTo>
                  <a:pt x="0" y="26"/>
                </a:lnTo>
                <a:lnTo>
                  <a:pt x="4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7" name="Freeform 72"/>
          <p:cNvSpPr>
            <a:spLocks/>
          </p:cNvSpPr>
          <p:nvPr/>
        </p:nvSpPr>
        <p:spPr bwMode="auto">
          <a:xfrm>
            <a:off x="4802188" y="4494213"/>
            <a:ext cx="15875" cy="93662"/>
          </a:xfrm>
          <a:custGeom>
            <a:avLst/>
            <a:gdLst>
              <a:gd name="T0" fmla="*/ 0 w 14"/>
              <a:gd name="T1" fmla="*/ 2147483646 h 79"/>
              <a:gd name="T2" fmla="*/ 2147483646 w 14"/>
              <a:gd name="T3" fmla="*/ 2147483646 h 79"/>
              <a:gd name="T4" fmla="*/ 0 w 14"/>
              <a:gd name="T5" fmla="*/ 2147483646 h 79"/>
              <a:gd name="T6" fmla="*/ 2147483646 w 14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14"/>
              <a:gd name="T13" fmla="*/ 0 h 79"/>
              <a:gd name="T14" fmla="*/ 14 w 14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" h="79">
                <a:moveTo>
                  <a:pt x="0" y="79"/>
                </a:moveTo>
                <a:lnTo>
                  <a:pt x="14" y="54"/>
                </a:lnTo>
                <a:lnTo>
                  <a:pt x="0" y="26"/>
                </a:lnTo>
                <a:lnTo>
                  <a:pt x="14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8" name="Freeform 73"/>
          <p:cNvSpPr>
            <a:spLocks/>
          </p:cNvSpPr>
          <p:nvPr/>
        </p:nvSpPr>
        <p:spPr bwMode="auto">
          <a:xfrm>
            <a:off x="4708525" y="4665663"/>
            <a:ext cx="109538" cy="46037"/>
          </a:xfrm>
          <a:custGeom>
            <a:avLst/>
            <a:gdLst>
              <a:gd name="T0" fmla="*/ 0 w 93"/>
              <a:gd name="T1" fmla="*/ 0 h 39"/>
              <a:gd name="T2" fmla="*/ 2147483646 w 93"/>
              <a:gd name="T3" fmla="*/ 0 h 39"/>
              <a:gd name="T4" fmla="*/ 2147483646 w 93"/>
              <a:gd name="T5" fmla="*/ 2147483646 h 39"/>
              <a:gd name="T6" fmla="*/ 2147483646 w 93"/>
              <a:gd name="T7" fmla="*/ 2147483646 h 39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39"/>
              <a:gd name="T14" fmla="*/ 93 w 93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39">
                <a:moveTo>
                  <a:pt x="0" y="0"/>
                </a:moveTo>
                <a:lnTo>
                  <a:pt x="28" y="0"/>
                </a:lnTo>
                <a:lnTo>
                  <a:pt x="53" y="11"/>
                </a:lnTo>
                <a:lnTo>
                  <a:pt x="93" y="3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19" name="Line 74"/>
          <p:cNvSpPr>
            <a:spLocks noChangeShapeType="1"/>
          </p:cNvSpPr>
          <p:nvPr/>
        </p:nvSpPr>
        <p:spPr bwMode="auto">
          <a:xfrm flipV="1">
            <a:off x="4510088" y="4833938"/>
            <a:ext cx="12700" cy="460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0" name="Line 75"/>
          <p:cNvSpPr>
            <a:spLocks noChangeShapeType="1"/>
          </p:cNvSpPr>
          <p:nvPr/>
        </p:nvSpPr>
        <p:spPr bwMode="auto">
          <a:xfrm flipV="1">
            <a:off x="4492625" y="4910138"/>
            <a:ext cx="30163" cy="1587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1" name="Freeform 76"/>
          <p:cNvSpPr>
            <a:spLocks/>
          </p:cNvSpPr>
          <p:nvPr/>
        </p:nvSpPr>
        <p:spPr bwMode="auto">
          <a:xfrm>
            <a:off x="4552950" y="4756150"/>
            <a:ext cx="33338" cy="63500"/>
          </a:xfrm>
          <a:custGeom>
            <a:avLst/>
            <a:gdLst>
              <a:gd name="T0" fmla="*/ 0 w 28"/>
              <a:gd name="T1" fmla="*/ 2147483646 h 53"/>
              <a:gd name="T2" fmla="*/ 2147483646 w 28"/>
              <a:gd name="T3" fmla="*/ 2147483646 h 53"/>
              <a:gd name="T4" fmla="*/ 2147483646 w 28"/>
              <a:gd name="T5" fmla="*/ 0 h 53"/>
              <a:gd name="T6" fmla="*/ 0 60000 65536"/>
              <a:gd name="T7" fmla="*/ 0 60000 65536"/>
              <a:gd name="T8" fmla="*/ 0 60000 65536"/>
              <a:gd name="T9" fmla="*/ 0 w 28"/>
              <a:gd name="T10" fmla="*/ 0 h 53"/>
              <a:gd name="T11" fmla="*/ 28 w 28"/>
              <a:gd name="T12" fmla="*/ 53 h 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53">
                <a:moveTo>
                  <a:pt x="0" y="53"/>
                </a:moveTo>
                <a:lnTo>
                  <a:pt x="14" y="28"/>
                </a:lnTo>
                <a:lnTo>
                  <a:pt x="28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2" name="Line 77"/>
          <p:cNvSpPr>
            <a:spLocks noChangeShapeType="1"/>
          </p:cNvSpPr>
          <p:nvPr/>
        </p:nvSpPr>
        <p:spPr bwMode="auto">
          <a:xfrm>
            <a:off x="4802188" y="4524375"/>
            <a:ext cx="30162" cy="158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3" name="Line 78"/>
          <p:cNvSpPr>
            <a:spLocks noChangeShapeType="1"/>
          </p:cNvSpPr>
          <p:nvPr/>
        </p:nvSpPr>
        <p:spPr bwMode="auto">
          <a:xfrm>
            <a:off x="4802188" y="4587875"/>
            <a:ext cx="46037" cy="4603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4" name="Line 79"/>
          <p:cNvSpPr>
            <a:spLocks noChangeShapeType="1"/>
          </p:cNvSpPr>
          <p:nvPr/>
        </p:nvSpPr>
        <p:spPr bwMode="auto">
          <a:xfrm flipV="1">
            <a:off x="4832350" y="4587875"/>
            <a:ext cx="15875" cy="30163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5" name="Freeform 80"/>
          <p:cNvSpPr>
            <a:spLocks/>
          </p:cNvSpPr>
          <p:nvPr/>
        </p:nvSpPr>
        <p:spPr bwMode="auto">
          <a:xfrm>
            <a:off x="4462463" y="4867275"/>
            <a:ext cx="369887" cy="196850"/>
          </a:xfrm>
          <a:custGeom>
            <a:avLst/>
            <a:gdLst>
              <a:gd name="T0" fmla="*/ 0 w 310"/>
              <a:gd name="T1" fmla="*/ 2147483646 h 166"/>
              <a:gd name="T2" fmla="*/ 2147483646 w 310"/>
              <a:gd name="T3" fmla="*/ 2147483646 h 166"/>
              <a:gd name="T4" fmla="*/ 2147483646 w 310"/>
              <a:gd name="T5" fmla="*/ 2147483646 h 166"/>
              <a:gd name="T6" fmla="*/ 2147483646 w 310"/>
              <a:gd name="T7" fmla="*/ 2147483646 h 166"/>
              <a:gd name="T8" fmla="*/ 2147483646 w 310"/>
              <a:gd name="T9" fmla="*/ 2147483646 h 166"/>
              <a:gd name="T10" fmla="*/ 2147483646 w 310"/>
              <a:gd name="T11" fmla="*/ 2147483646 h 166"/>
              <a:gd name="T12" fmla="*/ 2147483646 w 310"/>
              <a:gd name="T13" fmla="*/ 2147483646 h 166"/>
              <a:gd name="T14" fmla="*/ 2147483646 w 310"/>
              <a:gd name="T15" fmla="*/ 2147483646 h 166"/>
              <a:gd name="T16" fmla="*/ 2147483646 w 310"/>
              <a:gd name="T17" fmla="*/ 2147483646 h 166"/>
              <a:gd name="T18" fmla="*/ 2147483646 w 310"/>
              <a:gd name="T19" fmla="*/ 2147483646 h 166"/>
              <a:gd name="T20" fmla="*/ 2147483646 w 310"/>
              <a:gd name="T21" fmla="*/ 2147483646 h 166"/>
              <a:gd name="T22" fmla="*/ 2147483646 w 310"/>
              <a:gd name="T23" fmla="*/ 2147483646 h 166"/>
              <a:gd name="T24" fmla="*/ 2147483646 w 310"/>
              <a:gd name="T25" fmla="*/ 2147483646 h 166"/>
              <a:gd name="T26" fmla="*/ 2147483646 w 310"/>
              <a:gd name="T27" fmla="*/ 2147483646 h 166"/>
              <a:gd name="T28" fmla="*/ 2147483646 w 310"/>
              <a:gd name="T29" fmla="*/ 2147483646 h 166"/>
              <a:gd name="T30" fmla="*/ 2147483646 w 310"/>
              <a:gd name="T31" fmla="*/ 2147483646 h 166"/>
              <a:gd name="T32" fmla="*/ 2147483646 w 310"/>
              <a:gd name="T33" fmla="*/ 2147483646 h 166"/>
              <a:gd name="T34" fmla="*/ 2147483646 w 310"/>
              <a:gd name="T35" fmla="*/ 0 h 16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310"/>
              <a:gd name="T55" fmla="*/ 0 h 166"/>
              <a:gd name="T56" fmla="*/ 310 w 310"/>
              <a:gd name="T57" fmla="*/ 166 h 16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310" h="166">
                <a:moveTo>
                  <a:pt x="0" y="166"/>
                </a:moveTo>
                <a:lnTo>
                  <a:pt x="25" y="166"/>
                </a:lnTo>
                <a:lnTo>
                  <a:pt x="51" y="166"/>
                </a:lnTo>
                <a:lnTo>
                  <a:pt x="40" y="141"/>
                </a:lnTo>
                <a:lnTo>
                  <a:pt x="65" y="129"/>
                </a:lnTo>
                <a:lnTo>
                  <a:pt x="90" y="129"/>
                </a:lnTo>
                <a:lnTo>
                  <a:pt x="116" y="115"/>
                </a:lnTo>
                <a:lnTo>
                  <a:pt x="141" y="101"/>
                </a:lnTo>
                <a:lnTo>
                  <a:pt x="155" y="76"/>
                </a:lnTo>
                <a:lnTo>
                  <a:pt x="180" y="76"/>
                </a:lnTo>
                <a:lnTo>
                  <a:pt x="206" y="90"/>
                </a:lnTo>
                <a:lnTo>
                  <a:pt x="206" y="115"/>
                </a:lnTo>
                <a:lnTo>
                  <a:pt x="234" y="115"/>
                </a:lnTo>
                <a:lnTo>
                  <a:pt x="245" y="90"/>
                </a:lnTo>
                <a:lnTo>
                  <a:pt x="270" y="76"/>
                </a:lnTo>
                <a:lnTo>
                  <a:pt x="285" y="50"/>
                </a:lnTo>
                <a:lnTo>
                  <a:pt x="310" y="36"/>
                </a:lnTo>
                <a:lnTo>
                  <a:pt x="29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6" name="Freeform 81"/>
          <p:cNvSpPr>
            <a:spLocks/>
          </p:cNvSpPr>
          <p:nvPr/>
        </p:nvSpPr>
        <p:spPr bwMode="auto">
          <a:xfrm>
            <a:off x="4540250" y="4743450"/>
            <a:ext cx="277813" cy="276225"/>
          </a:xfrm>
          <a:custGeom>
            <a:avLst/>
            <a:gdLst>
              <a:gd name="T0" fmla="*/ 0 w 234"/>
              <a:gd name="T1" fmla="*/ 2147483646 h 233"/>
              <a:gd name="T2" fmla="*/ 0 w 234"/>
              <a:gd name="T3" fmla="*/ 2147483646 h 233"/>
              <a:gd name="T4" fmla="*/ 2147483646 w 234"/>
              <a:gd name="T5" fmla="*/ 2147483646 h 233"/>
              <a:gd name="T6" fmla="*/ 2147483646 w 234"/>
              <a:gd name="T7" fmla="*/ 2147483646 h 233"/>
              <a:gd name="T8" fmla="*/ 2147483646 w 234"/>
              <a:gd name="T9" fmla="*/ 2147483646 h 233"/>
              <a:gd name="T10" fmla="*/ 2147483646 w 234"/>
              <a:gd name="T11" fmla="*/ 2147483646 h 233"/>
              <a:gd name="T12" fmla="*/ 2147483646 w 234"/>
              <a:gd name="T13" fmla="*/ 2147483646 h 233"/>
              <a:gd name="T14" fmla="*/ 2147483646 w 234"/>
              <a:gd name="T15" fmla="*/ 2147483646 h 233"/>
              <a:gd name="T16" fmla="*/ 2147483646 w 234"/>
              <a:gd name="T17" fmla="*/ 2147483646 h 233"/>
              <a:gd name="T18" fmla="*/ 2147483646 w 234"/>
              <a:gd name="T19" fmla="*/ 2147483646 h 233"/>
              <a:gd name="T20" fmla="*/ 2147483646 w 234"/>
              <a:gd name="T21" fmla="*/ 2147483646 h 233"/>
              <a:gd name="T22" fmla="*/ 2147483646 w 234"/>
              <a:gd name="T23" fmla="*/ 2147483646 h 233"/>
              <a:gd name="T24" fmla="*/ 2147483646 w 234"/>
              <a:gd name="T25" fmla="*/ 2147483646 h 233"/>
              <a:gd name="T26" fmla="*/ 2147483646 w 234"/>
              <a:gd name="T27" fmla="*/ 0 h 2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34"/>
              <a:gd name="T43" fmla="*/ 0 h 233"/>
              <a:gd name="T44" fmla="*/ 234 w 234"/>
              <a:gd name="T45" fmla="*/ 233 h 23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34" h="233">
                <a:moveTo>
                  <a:pt x="0" y="233"/>
                </a:moveTo>
                <a:lnTo>
                  <a:pt x="0" y="205"/>
                </a:lnTo>
                <a:lnTo>
                  <a:pt x="11" y="180"/>
                </a:lnTo>
                <a:lnTo>
                  <a:pt x="25" y="154"/>
                </a:lnTo>
                <a:lnTo>
                  <a:pt x="51" y="140"/>
                </a:lnTo>
                <a:lnTo>
                  <a:pt x="76" y="129"/>
                </a:lnTo>
                <a:lnTo>
                  <a:pt x="76" y="104"/>
                </a:lnTo>
                <a:lnTo>
                  <a:pt x="104" y="104"/>
                </a:lnTo>
                <a:lnTo>
                  <a:pt x="129" y="76"/>
                </a:lnTo>
                <a:lnTo>
                  <a:pt x="141" y="50"/>
                </a:lnTo>
                <a:lnTo>
                  <a:pt x="141" y="25"/>
                </a:lnTo>
                <a:lnTo>
                  <a:pt x="169" y="11"/>
                </a:lnTo>
                <a:lnTo>
                  <a:pt x="205" y="11"/>
                </a:lnTo>
                <a:lnTo>
                  <a:pt x="234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7" name="Freeform 82"/>
          <p:cNvSpPr>
            <a:spLocks/>
          </p:cNvSpPr>
          <p:nvPr/>
        </p:nvSpPr>
        <p:spPr bwMode="auto">
          <a:xfrm>
            <a:off x="4600575" y="4743450"/>
            <a:ext cx="93663" cy="152400"/>
          </a:xfrm>
          <a:custGeom>
            <a:avLst/>
            <a:gdLst>
              <a:gd name="T0" fmla="*/ 0 w 78"/>
              <a:gd name="T1" fmla="*/ 2147483646 h 129"/>
              <a:gd name="T2" fmla="*/ 2147483646 w 78"/>
              <a:gd name="T3" fmla="*/ 2147483646 h 129"/>
              <a:gd name="T4" fmla="*/ 2147483646 w 78"/>
              <a:gd name="T5" fmla="*/ 2147483646 h 129"/>
              <a:gd name="T6" fmla="*/ 2147483646 w 78"/>
              <a:gd name="T7" fmla="*/ 2147483646 h 129"/>
              <a:gd name="T8" fmla="*/ 2147483646 w 78"/>
              <a:gd name="T9" fmla="*/ 2147483646 h 129"/>
              <a:gd name="T10" fmla="*/ 2147483646 w 78"/>
              <a:gd name="T11" fmla="*/ 0 h 12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8"/>
              <a:gd name="T19" fmla="*/ 0 h 129"/>
              <a:gd name="T20" fmla="*/ 78 w 78"/>
              <a:gd name="T21" fmla="*/ 129 h 12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8" h="129">
                <a:moveTo>
                  <a:pt x="0" y="129"/>
                </a:moveTo>
                <a:lnTo>
                  <a:pt x="14" y="104"/>
                </a:lnTo>
                <a:lnTo>
                  <a:pt x="25" y="76"/>
                </a:lnTo>
                <a:lnTo>
                  <a:pt x="53" y="50"/>
                </a:lnTo>
                <a:lnTo>
                  <a:pt x="64" y="25"/>
                </a:lnTo>
                <a:lnTo>
                  <a:pt x="78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8" name="Line 83"/>
          <p:cNvSpPr>
            <a:spLocks noChangeShapeType="1"/>
          </p:cNvSpPr>
          <p:nvPr/>
        </p:nvSpPr>
        <p:spPr bwMode="auto">
          <a:xfrm flipV="1">
            <a:off x="4630738" y="4833938"/>
            <a:ext cx="15875" cy="333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29" name="Freeform 84"/>
          <p:cNvSpPr>
            <a:spLocks/>
          </p:cNvSpPr>
          <p:nvPr/>
        </p:nvSpPr>
        <p:spPr bwMode="auto">
          <a:xfrm>
            <a:off x="4522788" y="4986338"/>
            <a:ext cx="185737" cy="188912"/>
          </a:xfrm>
          <a:custGeom>
            <a:avLst/>
            <a:gdLst>
              <a:gd name="T0" fmla="*/ 0 w 155"/>
              <a:gd name="T1" fmla="*/ 2147483646 h 158"/>
              <a:gd name="T2" fmla="*/ 2147483646 w 155"/>
              <a:gd name="T3" fmla="*/ 2147483646 h 158"/>
              <a:gd name="T4" fmla="*/ 2147483646 w 155"/>
              <a:gd name="T5" fmla="*/ 2147483646 h 158"/>
              <a:gd name="T6" fmla="*/ 2147483646 w 155"/>
              <a:gd name="T7" fmla="*/ 2147483646 h 158"/>
              <a:gd name="T8" fmla="*/ 2147483646 w 155"/>
              <a:gd name="T9" fmla="*/ 2147483646 h 158"/>
              <a:gd name="T10" fmla="*/ 2147483646 w 155"/>
              <a:gd name="T11" fmla="*/ 2147483646 h 158"/>
              <a:gd name="T12" fmla="*/ 2147483646 w 155"/>
              <a:gd name="T13" fmla="*/ 2147483646 h 158"/>
              <a:gd name="T14" fmla="*/ 2147483646 w 155"/>
              <a:gd name="T15" fmla="*/ 2147483646 h 158"/>
              <a:gd name="T16" fmla="*/ 2147483646 w 155"/>
              <a:gd name="T17" fmla="*/ 0 h 15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5"/>
              <a:gd name="T28" fmla="*/ 0 h 158"/>
              <a:gd name="T29" fmla="*/ 155 w 155"/>
              <a:gd name="T30" fmla="*/ 158 h 15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5" h="158">
                <a:moveTo>
                  <a:pt x="0" y="158"/>
                </a:moveTo>
                <a:lnTo>
                  <a:pt x="14" y="130"/>
                </a:lnTo>
                <a:lnTo>
                  <a:pt x="25" y="104"/>
                </a:lnTo>
                <a:lnTo>
                  <a:pt x="53" y="93"/>
                </a:lnTo>
                <a:lnTo>
                  <a:pt x="79" y="93"/>
                </a:lnTo>
                <a:lnTo>
                  <a:pt x="104" y="79"/>
                </a:lnTo>
                <a:lnTo>
                  <a:pt x="118" y="54"/>
                </a:lnTo>
                <a:lnTo>
                  <a:pt x="143" y="28"/>
                </a:lnTo>
                <a:lnTo>
                  <a:pt x="15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0" name="Freeform 85"/>
          <p:cNvSpPr>
            <a:spLocks/>
          </p:cNvSpPr>
          <p:nvPr/>
        </p:nvSpPr>
        <p:spPr bwMode="auto">
          <a:xfrm>
            <a:off x="4818063" y="4910138"/>
            <a:ext cx="60325" cy="15875"/>
          </a:xfrm>
          <a:custGeom>
            <a:avLst/>
            <a:gdLst>
              <a:gd name="T0" fmla="*/ 0 w 50"/>
              <a:gd name="T1" fmla="*/ 2147483646 h 14"/>
              <a:gd name="T2" fmla="*/ 2147483646 w 50"/>
              <a:gd name="T3" fmla="*/ 0 h 14"/>
              <a:gd name="T4" fmla="*/ 2147483646 w 50"/>
              <a:gd name="T5" fmla="*/ 0 h 14"/>
              <a:gd name="T6" fmla="*/ 0 60000 65536"/>
              <a:gd name="T7" fmla="*/ 0 60000 65536"/>
              <a:gd name="T8" fmla="*/ 0 60000 65536"/>
              <a:gd name="T9" fmla="*/ 0 w 50"/>
              <a:gd name="T10" fmla="*/ 0 h 14"/>
              <a:gd name="T11" fmla="*/ 50 w 50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0" h="14">
                <a:moveTo>
                  <a:pt x="0" y="14"/>
                </a:moveTo>
                <a:lnTo>
                  <a:pt x="25" y="0"/>
                </a:lnTo>
                <a:lnTo>
                  <a:pt x="5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1" name="Line 86"/>
          <p:cNvSpPr>
            <a:spLocks noChangeShapeType="1"/>
          </p:cNvSpPr>
          <p:nvPr/>
        </p:nvSpPr>
        <p:spPr bwMode="auto">
          <a:xfrm flipV="1">
            <a:off x="4802188" y="4879975"/>
            <a:ext cx="1587" cy="4603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2" name="Freeform 87"/>
          <p:cNvSpPr>
            <a:spLocks/>
          </p:cNvSpPr>
          <p:nvPr/>
        </p:nvSpPr>
        <p:spPr bwMode="auto">
          <a:xfrm>
            <a:off x="4724400" y="4819650"/>
            <a:ext cx="46038" cy="30163"/>
          </a:xfrm>
          <a:custGeom>
            <a:avLst/>
            <a:gdLst>
              <a:gd name="T0" fmla="*/ 0 w 39"/>
              <a:gd name="T1" fmla="*/ 2147483646 h 26"/>
              <a:gd name="T2" fmla="*/ 2147483646 w 39"/>
              <a:gd name="T3" fmla="*/ 0 h 26"/>
              <a:gd name="T4" fmla="*/ 2147483646 w 39"/>
              <a:gd name="T5" fmla="*/ 0 h 26"/>
              <a:gd name="T6" fmla="*/ 0 60000 65536"/>
              <a:gd name="T7" fmla="*/ 0 60000 65536"/>
              <a:gd name="T8" fmla="*/ 0 60000 65536"/>
              <a:gd name="T9" fmla="*/ 0 w 39"/>
              <a:gd name="T10" fmla="*/ 0 h 26"/>
              <a:gd name="T11" fmla="*/ 39 w 39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6">
                <a:moveTo>
                  <a:pt x="0" y="26"/>
                </a:moveTo>
                <a:lnTo>
                  <a:pt x="14" y="0"/>
                </a:lnTo>
                <a:lnTo>
                  <a:pt x="3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3" name="Line 88"/>
          <p:cNvSpPr>
            <a:spLocks noChangeShapeType="1"/>
          </p:cNvSpPr>
          <p:nvPr/>
        </p:nvSpPr>
        <p:spPr bwMode="auto">
          <a:xfrm>
            <a:off x="4741863" y="4833938"/>
            <a:ext cx="28575" cy="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4" name="Freeform 89"/>
          <p:cNvSpPr>
            <a:spLocks/>
          </p:cNvSpPr>
          <p:nvPr/>
        </p:nvSpPr>
        <p:spPr bwMode="auto">
          <a:xfrm>
            <a:off x="4676775" y="4772025"/>
            <a:ext cx="93663" cy="185738"/>
          </a:xfrm>
          <a:custGeom>
            <a:avLst/>
            <a:gdLst>
              <a:gd name="T0" fmla="*/ 0 w 79"/>
              <a:gd name="T1" fmla="*/ 2147483646 h 155"/>
              <a:gd name="T2" fmla="*/ 0 w 79"/>
              <a:gd name="T3" fmla="*/ 2147483646 h 155"/>
              <a:gd name="T4" fmla="*/ 2147483646 w 79"/>
              <a:gd name="T5" fmla="*/ 2147483646 h 155"/>
              <a:gd name="T6" fmla="*/ 2147483646 w 79"/>
              <a:gd name="T7" fmla="*/ 2147483646 h 155"/>
              <a:gd name="T8" fmla="*/ 2147483646 w 79"/>
              <a:gd name="T9" fmla="*/ 2147483646 h 155"/>
              <a:gd name="T10" fmla="*/ 2147483646 w 79"/>
              <a:gd name="T11" fmla="*/ 2147483646 h 155"/>
              <a:gd name="T12" fmla="*/ 2147483646 w 79"/>
              <a:gd name="T13" fmla="*/ 0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9"/>
              <a:gd name="T22" fmla="*/ 0 h 155"/>
              <a:gd name="T23" fmla="*/ 79 w 79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9" h="155">
                <a:moveTo>
                  <a:pt x="0" y="155"/>
                </a:moveTo>
                <a:lnTo>
                  <a:pt x="0" y="129"/>
                </a:lnTo>
                <a:lnTo>
                  <a:pt x="14" y="104"/>
                </a:lnTo>
                <a:lnTo>
                  <a:pt x="26" y="79"/>
                </a:lnTo>
                <a:lnTo>
                  <a:pt x="40" y="51"/>
                </a:lnTo>
                <a:lnTo>
                  <a:pt x="54" y="25"/>
                </a:lnTo>
                <a:lnTo>
                  <a:pt x="7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5" name="Freeform 90"/>
          <p:cNvSpPr>
            <a:spLocks/>
          </p:cNvSpPr>
          <p:nvPr/>
        </p:nvSpPr>
        <p:spPr bwMode="auto">
          <a:xfrm>
            <a:off x="4416425" y="5141913"/>
            <a:ext cx="106363" cy="15875"/>
          </a:xfrm>
          <a:custGeom>
            <a:avLst/>
            <a:gdLst>
              <a:gd name="T0" fmla="*/ 2147483646 w 90"/>
              <a:gd name="T1" fmla="*/ 2147483646 h 14"/>
              <a:gd name="T2" fmla="*/ 2147483646 w 90"/>
              <a:gd name="T3" fmla="*/ 0 h 14"/>
              <a:gd name="T4" fmla="*/ 2147483646 w 90"/>
              <a:gd name="T5" fmla="*/ 0 h 14"/>
              <a:gd name="T6" fmla="*/ 0 w 90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90"/>
              <a:gd name="T13" fmla="*/ 0 h 14"/>
              <a:gd name="T14" fmla="*/ 90 w 90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0" h="14">
                <a:moveTo>
                  <a:pt x="90" y="14"/>
                </a:moveTo>
                <a:lnTo>
                  <a:pt x="64" y="0"/>
                </a:lnTo>
                <a:lnTo>
                  <a:pt x="39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6" name="Freeform 91"/>
          <p:cNvSpPr>
            <a:spLocks/>
          </p:cNvSpPr>
          <p:nvPr/>
        </p:nvSpPr>
        <p:spPr bwMode="auto">
          <a:xfrm>
            <a:off x="4398963" y="5187950"/>
            <a:ext cx="111125" cy="77788"/>
          </a:xfrm>
          <a:custGeom>
            <a:avLst/>
            <a:gdLst>
              <a:gd name="T0" fmla="*/ 2147483646 w 93"/>
              <a:gd name="T1" fmla="*/ 0 h 65"/>
              <a:gd name="T2" fmla="*/ 2147483646 w 93"/>
              <a:gd name="T3" fmla="*/ 2147483646 h 65"/>
              <a:gd name="T4" fmla="*/ 2147483646 w 93"/>
              <a:gd name="T5" fmla="*/ 2147483646 h 65"/>
              <a:gd name="T6" fmla="*/ 2147483646 w 93"/>
              <a:gd name="T7" fmla="*/ 2147483646 h 65"/>
              <a:gd name="T8" fmla="*/ 2147483646 w 93"/>
              <a:gd name="T9" fmla="*/ 2147483646 h 65"/>
              <a:gd name="T10" fmla="*/ 2147483646 w 93"/>
              <a:gd name="T11" fmla="*/ 2147483646 h 65"/>
              <a:gd name="T12" fmla="*/ 0 w 93"/>
              <a:gd name="T13" fmla="*/ 0 h 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3"/>
              <a:gd name="T22" fmla="*/ 0 h 65"/>
              <a:gd name="T23" fmla="*/ 93 w 93"/>
              <a:gd name="T24" fmla="*/ 65 h 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3" h="65">
                <a:moveTo>
                  <a:pt x="93" y="0"/>
                </a:moveTo>
                <a:lnTo>
                  <a:pt x="64" y="40"/>
                </a:lnTo>
                <a:lnTo>
                  <a:pt x="64" y="65"/>
                </a:lnTo>
                <a:lnTo>
                  <a:pt x="39" y="65"/>
                </a:lnTo>
                <a:lnTo>
                  <a:pt x="39" y="40"/>
                </a:lnTo>
                <a:lnTo>
                  <a:pt x="28" y="1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7" name="Line 92"/>
          <p:cNvSpPr>
            <a:spLocks noChangeShapeType="1"/>
          </p:cNvSpPr>
          <p:nvPr/>
        </p:nvSpPr>
        <p:spPr bwMode="auto">
          <a:xfrm flipV="1">
            <a:off x="4446588" y="5253038"/>
            <a:ext cx="0" cy="460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8" name="Freeform 93"/>
          <p:cNvSpPr>
            <a:spLocks/>
          </p:cNvSpPr>
          <p:nvPr/>
        </p:nvSpPr>
        <p:spPr bwMode="auto">
          <a:xfrm>
            <a:off x="4308475" y="5437188"/>
            <a:ext cx="60325" cy="123825"/>
          </a:xfrm>
          <a:custGeom>
            <a:avLst/>
            <a:gdLst>
              <a:gd name="T0" fmla="*/ 2147483646 w 50"/>
              <a:gd name="T1" fmla="*/ 0 h 104"/>
              <a:gd name="T2" fmla="*/ 2147483646 w 50"/>
              <a:gd name="T3" fmla="*/ 2147483646 h 104"/>
              <a:gd name="T4" fmla="*/ 2147483646 w 50"/>
              <a:gd name="T5" fmla="*/ 2147483646 h 104"/>
              <a:gd name="T6" fmla="*/ 2147483646 w 50"/>
              <a:gd name="T7" fmla="*/ 2147483646 h 104"/>
              <a:gd name="T8" fmla="*/ 0 w 50"/>
              <a:gd name="T9" fmla="*/ 2147483646 h 1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04"/>
              <a:gd name="T17" fmla="*/ 50 w 50"/>
              <a:gd name="T18" fmla="*/ 104 h 1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04">
                <a:moveTo>
                  <a:pt x="50" y="0"/>
                </a:moveTo>
                <a:lnTo>
                  <a:pt x="50" y="25"/>
                </a:lnTo>
                <a:lnTo>
                  <a:pt x="39" y="50"/>
                </a:lnTo>
                <a:lnTo>
                  <a:pt x="11" y="64"/>
                </a:lnTo>
                <a:lnTo>
                  <a:pt x="0" y="104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39" name="Freeform 94"/>
          <p:cNvSpPr>
            <a:spLocks/>
          </p:cNvSpPr>
          <p:nvPr/>
        </p:nvSpPr>
        <p:spPr bwMode="auto">
          <a:xfrm>
            <a:off x="4308475" y="5311775"/>
            <a:ext cx="90488" cy="141288"/>
          </a:xfrm>
          <a:custGeom>
            <a:avLst/>
            <a:gdLst>
              <a:gd name="T0" fmla="*/ 2147483646 w 76"/>
              <a:gd name="T1" fmla="*/ 0 h 119"/>
              <a:gd name="T2" fmla="*/ 2147483646 w 76"/>
              <a:gd name="T3" fmla="*/ 2147483646 h 119"/>
              <a:gd name="T4" fmla="*/ 2147483646 w 76"/>
              <a:gd name="T5" fmla="*/ 2147483646 h 119"/>
              <a:gd name="T6" fmla="*/ 2147483646 w 76"/>
              <a:gd name="T7" fmla="*/ 2147483646 h 119"/>
              <a:gd name="T8" fmla="*/ 2147483646 w 76"/>
              <a:gd name="T9" fmla="*/ 2147483646 h 119"/>
              <a:gd name="T10" fmla="*/ 0 w 76"/>
              <a:gd name="T11" fmla="*/ 2147483646 h 1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19"/>
              <a:gd name="T20" fmla="*/ 76 w 76"/>
              <a:gd name="T21" fmla="*/ 119 h 11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19">
                <a:moveTo>
                  <a:pt x="76" y="0"/>
                </a:moveTo>
                <a:lnTo>
                  <a:pt x="76" y="26"/>
                </a:lnTo>
                <a:lnTo>
                  <a:pt x="64" y="54"/>
                </a:lnTo>
                <a:lnTo>
                  <a:pt x="39" y="65"/>
                </a:lnTo>
                <a:lnTo>
                  <a:pt x="25" y="91"/>
                </a:lnTo>
                <a:lnTo>
                  <a:pt x="0" y="11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0" name="Line 95"/>
          <p:cNvSpPr>
            <a:spLocks noChangeShapeType="1"/>
          </p:cNvSpPr>
          <p:nvPr/>
        </p:nvSpPr>
        <p:spPr bwMode="auto">
          <a:xfrm>
            <a:off x="4356100" y="5343525"/>
            <a:ext cx="12700" cy="4603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1" name="Freeform 96"/>
          <p:cNvSpPr>
            <a:spLocks/>
          </p:cNvSpPr>
          <p:nvPr/>
        </p:nvSpPr>
        <p:spPr bwMode="auto">
          <a:xfrm>
            <a:off x="4384675" y="5329238"/>
            <a:ext cx="47625" cy="47625"/>
          </a:xfrm>
          <a:custGeom>
            <a:avLst/>
            <a:gdLst>
              <a:gd name="T0" fmla="*/ 2147483646 w 40"/>
              <a:gd name="T1" fmla="*/ 0 h 40"/>
              <a:gd name="T2" fmla="*/ 2147483646 w 40"/>
              <a:gd name="T3" fmla="*/ 2147483646 h 40"/>
              <a:gd name="T4" fmla="*/ 0 w 40"/>
              <a:gd name="T5" fmla="*/ 2147483646 h 40"/>
              <a:gd name="T6" fmla="*/ 0 60000 65536"/>
              <a:gd name="T7" fmla="*/ 0 60000 65536"/>
              <a:gd name="T8" fmla="*/ 0 60000 65536"/>
              <a:gd name="T9" fmla="*/ 0 w 40"/>
              <a:gd name="T10" fmla="*/ 0 h 40"/>
              <a:gd name="T11" fmla="*/ 40 w 40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0" h="40">
                <a:moveTo>
                  <a:pt x="40" y="0"/>
                </a:moveTo>
                <a:lnTo>
                  <a:pt x="40" y="26"/>
                </a:lnTo>
                <a:lnTo>
                  <a:pt x="0" y="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2" name="Line 97"/>
          <p:cNvSpPr>
            <a:spLocks noChangeShapeType="1"/>
          </p:cNvSpPr>
          <p:nvPr/>
        </p:nvSpPr>
        <p:spPr bwMode="auto">
          <a:xfrm flipH="1">
            <a:off x="4368800" y="5376863"/>
            <a:ext cx="30163" cy="428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3" name="Freeform 98"/>
          <p:cNvSpPr>
            <a:spLocks/>
          </p:cNvSpPr>
          <p:nvPr/>
        </p:nvSpPr>
        <p:spPr bwMode="auto">
          <a:xfrm>
            <a:off x="4398963" y="5175250"/>
            <a:ext cx="231775" cy="368300"/>
          </a:xfrm>
          <a:custGeom>
            <a:avLst/>
            <a:gdLst>
              <a:gd name="T0" fmla="*/ 2147483646 w 194"/>
              <a:gd name="T1" fmla="*/ 2147483646 h 310"/>
              <a:gd name="T2" fmla="*/ 2147483646 w 194"/>
              <a:gd name="T3" fmla="*/ 0 h 310"/>
              <a:gd name="T4" fmla="*/ 2147483646 w 194"/>
              <a:gd name="T5" fmla="*/ 2147483646 h 310"/>
              <a:gd name="T6" fmla="*/ 2147483646 w 194"/>
              <a:gd name="T7" fmla="*/ 2147483646 h 310"/>
              <a:gd name="T8" fmla="*/ 2147483646 w 194"/>
              <a:gd name="T9" fmla="*/ 2147483646 h 310"/>
              <a:gd name="T10" fmla="*/ 2147483646 w 194"/>
              <a:gd name="T11" fmla="*/ 2147483646 h 310"/>
              <a:gd name="T12" fmla="*/ 2147483646 w 194"/>
              <a:gd name="T13" fmla="*/ 2147483646 h 310"/>
              <a:gd name="T14" fmla="*/ 2147483646 w 194"/>
              <a:gd name="T15" fmla="*/ 2147483646 h 310"/>
              <a:gd name="T16" fmla="*/ 2147483646 w 194"/>
              <a:gd name="T17" fmla="*/ 2147483646 h 310"/>
              <a:gd name="T18" fmla="*/ 2147483646 w 194"/>
              <a:gd name="T19" fmla="*/ 2147483646 h 310"/>
              <a:gd name="T20" fmla="*/ 2147483646 w 194"/>
              <a:gd name="T21" fmla="*/ 2147483646 h 310"/>
              <a:gd name="T22" fmla="*/ 2147483646 w 194"/>
              <a:gd name="T23" fmla="*/ 2147483646 h 310"/>
              <a:gd name="T24" fmla="*/ 2147483646 w 194"/>
              <a:gd name="T25" fmla="*/ 2147483646 h 310"/>
              <a:gd name="T26" fmla="*/ 2147483646 w 194"/>
              <a:gd name="T27" fmla="*/ 2147483646 h 310"/>
              <a:gd name="T28" fmla="*/ 2147483646 w 194"/>
              <a:gd name="T29" fmla="*/ 2147483646 h 310"/>
              <a:gd name="T30" fmla="*/ 2147483646 w 194"/>
              <a:gd name="T31" fmla="*/ 2147483646 h 310"/>
              <a:gd name="T32" fmla="*/ 2147483646 w 194"/>
              <a:gd name="T33" fmla="*/ 2147483646 h 310"/>
              <a:gd name="T34" fmla="*/ 0 w 194"/>
              <a:gd name="T35" fmla="*/ 2147483646 h 31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94"/>
              <a:gd name="T55" fmla="*/ 0 h 310"/>
              <a:gd name="T56" fmla="*/ 194 w 194"/>
              <a:gd name="T57" fmla="*/ 310 h 31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94" h="310">
                <a:moveTo>
                  <a:pt x="118" y="11"/>
                </a:moveTo>
                <a:lnTo>
                  <a:pt x="143" y="0"/>
                </a:lnTo>
                <a:lnTo>
                  <a:pt x="169" y="11"/>
                </a:lnTo>
                <a:lnTo>
                  <a:pt x="183" y="39"/>
                </a:lnTo>
                <a:lnTo>
                  <a:pt x="183" y="65"/>
                </a:lnTo>
                <a:lnTo>
                  <a:pt x="194" y="90"/>
                </a:lnTo>
                <a:lnTo>
                  <a:pt x="194" y="115"/>
                </a:lnTo>
                <a:lnTo>
                  <a:pt x="194" y="141"/>
                </a:lnTo>
                <a:lnTo>
                  <a:pt x="169" y="155"/>
                </a:lnTo>
                <a:lnTo>
                  <a:pt x="157" y="180"/>
                </a:lnTo>
                <a:lnTo>
                  <a:pt x="129" y="180"/>
                </a:lnTo>
                <a:lnTo>
                  <a:pt x="129" y="206"/>
                </a:lnTo>
                <a:lnTo>
                  <a:pt x="104" y="220"/>
                </a:lnTo>
                <a:lnTo>
                  <a:pt x="93" y="245"/>
                </a:lnTo>
                <a:lnTo>
                  <a:pt x="64" y="259"/>
                </a:lnTo>
                <a:lnTo>
                  <a:pt x="39" y="259"/>
                </a:lnTo>
                <a:lnTo>
                  <a:pt x="14" y="270"/>
                </a:lnTo>
                <a:lnTo>
                  <a:pt x="0" y="31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4" name="Freeform 99"/>
          <p:cNvSpPr>
            <a:spLocks/>
          </p:cNvSpPr>
          <p:nvPr/>
        </p:nvSpPr>
        <p:spPr bwMode="auto">
          <a:xfrm>
            <a:off x="4510088" y="5265738"/>
            <a:ext cx="42862" cy="123825"/>
          </a:xfrm>
          <a:custGeom>
            <a:avLst/>
            <a:gdLst>
              <a:gd name="T0" fmla="*/ 2147483646 w 36"/>
              <a:gd name="T1" fmla="*/ 0 h 104"/>
              <a:gd name="T2" fmla="*/ 0 w 36"/>
              <a:gd name="T3" fmla="*/ 2147483646 h 104"/>
              <a:gd name="T4" fmla="*/ 0 w 36"/>
              <a:gd name="T5" fmla="*/ 2147483646 h 104"/>
              <a:gd name="T6" fmla="*/ 0 w 36"/>
              <a:gd name="T7" fmla="*/ 2147483646 h 104"/>
              <a:gd name="T8" fmla="*/ 2147483646 w 36"/>
              <a:gd name="T9" fmla="*/ 2147483646 h 104"/>
              <a:gd name="T10" fmla="*/ 2147483646 w 36"/>
              <a:gd name="T11" fmla="*/ 2147483646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6"/>
              <a:gd name="T19" fmla="*/ 0 h 104"/>
              <a:gd name="T20" fmla="*/ 36 w 36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6" h="104">
                <a:moveTo>
                  <a:pt x="11" y="0"/>
                </a:moveTo>
                <a:lnTo>
                  <a:pt x="0" y="28"/>
                </a:lnTo>
                <a:lnTo>
                  <a:pt x="0" y="53"/>
                </a:lnTo>
                <a:lnTo>
                  <a:pt x="0" y="79"/>
                </a:lnTo>
                <a:lnTo>
                  <a:pt x="25" y="79"/>
                </a:lnTo>
                <a:lnTo>
                  <a:pt x="36" y="104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5" name="Line 100"/>
          <p:cNvSpPr>
            <a:spLocks noChangeShapeType="1"/>
          </p:cNvSpPr>
          <p:nvPr/>
        </p:nvSpPr>
        <p:spPr bwMode="auto">
          <a:xfrm flipH="1">
            <a:off x="4462463" y="5299075"/>
            <a:ext cx="47625" cy="158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6" name="Freeform 101"/>
          <p:cNvSpPr>
            <a:spLocks/>
          </p:cNvSpPr>
          <p:nvPr/>
        </p:nvSpPr>
        <p:spPr bwMode="auto">
          <a:xfrm>
            <a:off x="4618038" y="5437188"/>
            <a:ext cx="58737" cy="106362"/>
          </a:xfrm>
          <a:custGeom>
            <a:avLst/>
            <a:gdLst>
              <a:gd name="T0" fmla="*/ 2147483646 w 50"/>
              <a:gd name="T1" fmla="*/ 0 h 90"/>
              <a:gd name="T2" fmla="*/ 2147483646 w 50"/>
              <a:gd name="T3" fmla="*/ 2147483646 h 90"/>
              <a:gd name="T4" fmla="*/ 2147483646 w 50"/>
              <a:gd name="T5" fmla="*/ 2147483646 h 90"/>
              <a:gd name="T6" fmla="*/ 0 w 50"/>
              <a:gd name="T7" fmla="*/ 2147483646 h 90"/>
              <a:gd name="T8" fmla="*/ 0 w 50"/>
              <a:gd name="T9" fmla="*/ 2147483646 h 90"/>
              <a:gd name="T10" fmla="*/ 2147483646 w 50"/>
              <a:gd name="T11" fmla="*/ 2147483646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0"/>
              <a:gd name="T19" fmla="*/ 0 h 90"/>
              <a:gd name="T20" fmla="*/ 50 w 50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0" h="90">
                <a:moveTo>
                  <a:pt x="50" y="0"/>
                </a:moveTo>
                <a:lnTo>
                  <a:pt x="50" y="25"/>
                </a:lnTo>
                <a:lnTo>
                  <a:pt x="25" y="25"/>
                </a:lnTo>
                <a:lnTo>
                  <a:pt x="0" y="39"/>
                </a:lnTo>
                <a:lnTo>
                  <a:pt x="0" y="64"/>
                </a:lnTo>
                <a:lnTo>
                  <a:pt x="25" y="9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7" name="Freeform 102"/>
          <p:cNvSpPr>
            <a:spLocks/>
          </p:cNvSpPr>
          <p:nvPr/>
        </p:nvSpPr>
        <p:spPr bwMode="auto">
          <a:xfrm>
            <a:off x="5003800" y="4587875"/>
            <a:ext cx="182563" cy="201613"/>
          </a:xfrm>
          <a:custGeom>
            <a:avLst/>
            <a:gdLst>
              <a:gd name="T0" fmla="*/ 2147483646 w 154"/>
              <a:gd name="T1" fmla="*/ 0 h 169"/>
              <a:gd name="T2" fmla="*/ 2147483646 w 154"/>
              <a:gd name="T3" fmla="*/ 2147483646 h 169"/>
              <a:gd name="T4" fmla="*/ 2147483646 w 154"/>
              <a:gd name="T5" fmla="*/ 2147483646 h 169"/>
              <a:gd name="T6" fmla="*/ 2147483646 w 154"/>
              <a:gd name="T7" fmla="*/ 2147483646 h 169"/>
              <a:gd name="T8" fmla="*/ 2147483646 w 154"/>
              <a:gd name="T9" fmla="*/ 2147483646 h 169"/>
              <a:gd name="T10" fmla="*/ 2147483646 w 154"/>
              <a:gd name="T11" fmla="*/ 2147483646 h 169"/>
              <a:gd name="T12" fmla="*/ 2147483646 w 154"/>
              <a:gd name="T13" fmla="*/ 2147483646 h 169"/>
              <a:gd name="T14" fmla="*/ 2147483646 w 154"/>
              <a:gd name="T15" fmla="*/ 2147483646 h 169"/>
              <a:gd name="T16" fmla="*/ 2147483646 w 154"/>
              <a:gd name="T17" fmla="*/ 2147483646 h 169"/>
              <a:gd name="T18" fmla="*/ 0 w 154"/>
              <a:gd name="T19" fmla="*/ 2147483646 h 16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54"/>
              <a:gd name="T31" fmla="*/ 0 h 169"/>
              <a:gd name="T32" fmla="*/ 154 w 154"/>
              <a:gd name="T33" fmla="*/ 169 h 16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54" h="169">
                <a:moveTo>
                  <a:pt x="154" y="0"/>
                </a:moveTo>
                <a:lnTo>
                  <a:pt x="154" y="25"/>
                </a:lnTo>
                <a:lnTo>
                  <a:pt x="154" y="51"/>
                </a:lnTo>
                <a:lnTo>
                  <a:pt x="129" y="65"/>
                </a:lnTo>
                <a:lnTo>
                  <a:pt x="104" y="76"/>
                </a:lnTo>
                <a:lnTo>
                  <a:pt x="76" y="104"/>
                </a:lnTo>
                <a:lnTo>
                  <a:pt x="76" y="130"/>
                </a:lnTo>
                <a:lnTo>
                  <a:pt x="64" y="155"/>
                </a:lnTo>
                <a:lnTo>
                  <a:pt x="39" y="169"/>
                </a:lnTo>
                <a:lnTo>
                  <a:pt x="0" y="14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8" name="Freeform 103"/>
          <p:cNvSpPr>
            <a:spLocks/>
          </p:cNvSpPr>
          <p:nvPr/>
        </p:nvSpPr>
        <p:spPr bwMode="auto">
          <a:xfrm>
            <a:off x="4878388" y="4325938"/>
            <a:ext cx="292100" cy="261937"/>
          </a:xfrm>
          <a:custGeom>
            <a:avLst/>
            <a:gdLst>
              <a:gd name="T0" fmla="*/ 2147483646 w 245"/>
              <a:gd name="T1" fmla="*/ 2147483646 h 220"/>
              <a:gd name="T2" fmla="*/ 2147483646 w 245"/>
              <a:gd name="T3" fmla="*/ 2147483646 h 220"/>
              <a:gd name="T4" fmla="*/ 2147483646 w 245"/>
              <a:gd name="T5" fmla="*/ 2147483646 h 220"/>
              <a:gd name="T6" fmla="*/ 2147483646 w 245"/>
              <a:gd name="T7" fmla="*/ 2147483646 h 220"/>
              <a:gd name="T8" fmla="*/ 2147483646 w 245"/>
              <a:gd name="T9" fmla="*/ 2147483646 h 220"/>
              <a:gd name="T10" fmla="*/ 2147483646 w 245"/>
              <a:gd name="T11" fmla="*/ 2147483646 h 220"/>
              <a:gd name="T12" fmla="*/ 2147483646 w 245"/>
              <a:gd name="T13" fmla="*/ 2147483646 h 220"/>
              <a:gd name="T14" fmla="*/ 2147483646 w 245"/>
              <a:gd name="T15" fmla="*/ 2147483646 h 220"/>
              <a:gd name="T16" fmla="*/ 2147483646 w 245"/>
              <a:gd name="T17" fmla="*/ 2147483646 h 220"/>
              <a:gd name="T18" fmla="*/ 2147483646 w 245"/>
              <a:gd name="T19" fmla="*/ 2147483646 h 220"/>
              <a:gd name="T20" fmla="*/ 2147483646 w 245"/>
              <a:gd name="T21" fmla="*/ 2147483646 h 220"/>
              <a:gd name="T22" fmla="*/ 2147483646 w 245"/>
              <a:gd name="T23" fmla="*/ 2147483646 h 220"/>
              <a:gd name="T24" fmla="*/ 2147483646 w 245"/>
              <a:gd name="T25" fmla="*/ 2147483646 h 220"/>
              <a:gd name="T26" fmla="*/ 2147483646 w 245"/>
              <a:gd name="T27" fmla="*/ 2147483646 h 220"/>
              <a:gd name="T28" fmla="*/ 2147483646 w 245"/>
              <a:gd name="T29" fmla="*/ 2147483646 h 220"/>
              <a:gd name="T30" fmla="*/ 0 w 245"/>
              <a:gd name="T31" fmla="*/ 0 h 220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5"/>
              <a:gd name="T49" fmla="*/ 0 h 220"/>
              <a:gd name="T50" fmla="*/ 245 w 245"/>
              <a:gd name="T51" fmla="*/ 220 h 220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5" h="220">
                <a:moveTo>
                  <a:pt x="245" y="206"/>
                </a:moveTo>
                <a:lnTo>
                  <a:pt x="220" y="206"/>
                </a:lnTo>
                <a:lnTo>
                  <a:pt x="195" y="206"/>
                </a:lnTo>
                <a:lnTo>
                  <a:pt x="169" y="220"/>
                </a:lnTo>
                <a:lnTo>
                  <a:pt x="144" y="220"/>
                </a:lnTo>
                <a:lnTo>
                  <a:pt x="116" y="206"/>
                </a:lnTo>
                <a:lnTo>
                  <a:pt x="90" y="195"/>
                </a:lnTo>
                <a:lnTo>
                  <a:pt x="65" y="195"/>
                </a:lnTo>
                <a:lnTo>
                  <a:pt x="65" y="167"/>
                </a:lnTo>
                <a:lnTo>
                  <a:pt x="40" y="155"/>
                </a:lnTo>
                <a:lnTo>
                  <a:pt x="40" y="130"/>
                </a:lnTo>
                <a:lnTo>
                  <a:pt x="40" y="102"/>
                </a:lnTo>
                <a:lnTo>
                  <a:pt x="26" y="76"/>
                </a:lnTo>
                <a:lnTo>
                  <a:pt x="40" y="51"/>
                </a:lnTo>
                <a:lnTo>
                  <a:pt x="14" y="37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49" name="Freeform 104"/>
          <p:cNvSpPr>
            <a:spLocks/>
          </p:cNvSpPr>
          <p:nvPr/>
        </p:nvSpPr>
        <p:spPr bwMode="auto">
          <a:xfrm>
            <a:off x="4860925" y="4370388"/>
            <a:ext cx="77788" cy="153987"/>
          </a:xfrm>
          <a:custGeom>
            <a:avLst/>
            <a:gdLst>
              <a:gd name="T0" fmla="*/ 2147483646 w 65"/>
              <a:gd name="T1" fmla="*/ 2147483646 h 130"/>
              <a:gd name="T2" fmla="*/ 2147483646 w 65"/>
              <a:gd name="T3" fmla="*/ 2147483646 h 130"/>
              <a:gd name="T4" fmla="*/ 2147483646 w 65"/>
              <a:gd name="T5" fmla="*/ 2147483646 h 130"/>
              <a:gd name="T6" fmla="*/ 2147483646 w 65"/>
              <a:gd name="T7" fmla="*/ 2147483646 h 130"/>
              <a:gd name="T8" fmla="*/ 0 w 65"/>
              <a:gd name="T9" fmla="*/ 2147483646 h 130"/>
              <a:gd name="T10" fmla="*/ 0 w 65"/>
              <a:gd name="T11" fmla="*/ 2147483646 h 130"/>
              <a:gd name="T12" fmla="*/ 0 w 65"/>
              <a:gd name="T13" fmla="*/ 2147483646 h 130"/>
              <a:gd name="T14" fmla="*/ 0 w 65"/>
              <a:gd name="T15" fmla="*/ 0 h 1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5"/>
              <a:gd name="T25" fmla="*/ 0 h 130"/>
              <a:gd name="T26" fmla="*/ 65 w 65"/>
              <a:gd name="T27" fmla="*/ 130 h 1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5" h="130">
                <a:moveTo>
                  <a:pt x="65" y="130"/>
                </a:moveTo>
                <a:lnTo>
                  <a:pt x="40" y="118"/>
                </a:lnTo>
                <a:lnTo>
                  <a:pt x="14" y="118"/>
                </a:lnTo>
                <a:lnTo>
                  <a:pt x="14" y="93"/>
                </a:lnTo>
                <a:lnTo>
                  <a:pt x="0" y="65"/>
                </a:lnTo>
                <a:lnTo>
                  <a:pt x="0" y="39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0" name="Freeform 105"/>
          <p:cNvSpPr>
            <a:spLocks/>
          </p:cNvSpPr>
          <p:nvPr/>
        </p:nvSpPr>
        <p:spPr bwMode="auto">
          <a:xfrm>
            <a:off x="4802188" y="4156075"/>
            <a:ext cx="46037" cy="93663"/>
          </a:xfrm>
          <a:custGeom>
            <a:avLst/>
            <a:gdLst>
              <a:gd name="T0" fmla="*/ 0 w 39"/>
              <a:gd name="T1" fmla="*/ 0 h 79"/>
              <a:gd name="T2" fmla="*/ 2147483646 w 39"/>
              <a:gd name="T3" fmla="*/ 2147483646 h 79"/>
              <a:gd name="T4" fmla="*/ 2147483646 w 39"/>
              <a:gd name="T5" fmla="*/ 2147483646 h 79"/>
              <a:gd name="T6" fmla="*/ 2147483646 w 39"/>
              <a:gd name="T7" fmla="*/ 2147483646 h 7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79"/>
              <a:gd name="T14" fmla="*/ 39 w 39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79">
                <a:moveTo>
                  <a:pt x="0" y="0"/>
                </a:moveTo>
                <a:lnTo>
                  <a:pt x="25" y="14"/>
                </a:lnTo>
                <a:lnTo>
                  <a:pt x="39" y="39"/>
                </a:lnTo>
                <a:lnTo>
                  <a:pt x="39" y="7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1" name="Line 106"/>
          <p:cNvSpPr>
            <a:spLocks noChangeShapeType="1"/>
          </p:cNvSpPr>
          <p:nvPr/>
        </p:nvSpPr>
        <p:spPr bwMode="auto">
          <a:xfrm flipV="1">
            <a:off x="4818063" y="4156075"/>
            <a:ext cx="1587" cy="30163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2" name="Freeform 107"/>
          <p:cNvSpPr>
            <a:spLocks/>
          </p:cNvSpPr>
          <p:nvPr/>
        </p:nvSpPr>
        <p:spPr bwMode="auto">
          <a:xfrm>
            <a:off x="5170488" y="4095750"/>
            <a:ext cx="231775" cy="184150"/>
          </a:xfrm>
          <a:custGeom>
            <a:avLst/>
            <a:gdLst>
              <a:gd name="T0" fmla="*/ 2147483646 w 195"/>
              <a:gd name="T1" fmla="*/ 2147483646 h 155"/>
              <a:gd name="T2" fmla="*/ 2147483646 w 195"/>
              <a:gd name="T3" fmla="*/ 2147483646 h 155"/>
              <a:gd name="T4" fmla="*/ 2147483646 w 195"/>
              <a:gd name="T5" fmla="*/ 2147483646 h 155"/>
              <a:gd name="T6" fmla="*/ 2147483646 w 195"/>
              <a:gd name="T7" fmla="*/ 2147483646 h 155"/>
              <a:gd name="T8" fmla="*/ 2147483646 w 195"/>
              <a:gd name="T9" fmla="*/ 2147483646 h 155"/>
              <a:gd name="T10" fmla="*/ 2147483646 w 195"/>
              <a:gd name="T11" fmla="*/ 2147483646 h 155"/>
              <a:gd name="T12" fmla="*/ 2147483646 w 195"/>
              <a:gd name="T13" fmla="*/ 2147483646 h 155"/>
              <a:gd name="T14" fmla="*/ 2147483646 w 195"/>
              <a:gd name="T15" fmla="*/ 2147483646 h 155"/>
              <a:gd name="T16" fmla="*/ 2147483646 w 195"/>
              <a:gd name="T17" fmla="*/ 2147483646 h 155"/>
              <a:gd name="T18" fmla="*/ 2147483646 w 195"/>
              <a:gd name="T19" fmla="*/ 2147483646 h 155"/>
              <a:gd name="T20" fmla="*/ 0 w 195"/>
              <a:gd name="T21" fmla="*/ 2147483646 h 155"/>
              <a:gd name="T22" fmla="*/ 0 w 195"/>
              <a:gd name="T23" fmla="*/ 2147483646 h 155"/>
              <a:gd name="T24" fmla="*/ 2147483646 w 195"/>
              <a:gd name="T25" fmla="*/ 0 h 15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95"/>
              <a:gd name="T40" fmla="*/ 0 h 155"/>
              <a:gd name="T41" fmla="*/ 195 w 195"/>
              <a:gd name="T42" fmla="*/ 155 h 15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95" h="155">
                <a:moveTo>
                  <a:pt x="195" y="155"/>
                </a:moveTo>
                <a:lnTo>
                  <a:pt x="195" y="130"/>
                </a:lnTo>
                <a:lnTo>
                  <a:pt x="169" y="115"/>
                </a:lnTo>
                <a:lnTo>
                  <a:pt x="144" y="101"/>
                </a:lnTo>
                <a:lnTo>
                  <a:pt x="119" y="115"/>
                </a:lnTo>
                <a:lnTo>
                  <a:pt x="93" y="115"/>
                </a:lnTo>
                <a:lnTo>
                  <a:pt x="65" y="115"/>
                </a:lnTo>
                <a:lnTo>
                  <a:pt x="54" y="90"/>
                </a:lnTo>
                <a:lnTo>
                  <a:pt x="29" y="90"/>
                </a:lnTo>
                <a:lnTo>
                  <a:pt x="29" y="65"/>
                </a:lnTo>
                <a:lnTo>
                  <a:pt x="0" y="51"/>
                </a:lnTo>
                <a:lnTo>
                  <a:pt x="0" y="25"/>
                </a:lnTo>
                <a:lnTo>
                  <a:pt x="14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3" name="Line 108"/>
          <p:cNvSpPr>
            <a:spLocks noChangeShapeType="1"/>
          </p:cNvSpPr>
          <p:nvPr/>
        </p:nvSpPr>
        <p:spPr bwMode="auto">
          <a:xfrm flipH="1" flipV="1">
            <a:off x="5140325" y="4095750"/>
            <a:ext cx="30163" cy="1270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4" name="Freeform 109"/>
          <p:cNvSpPr>
            <a:spLocks/>
          </p:cNvSpPr>
          <p:nvPr/>
        </p:nvSpPr>
        <p:spPr bwMode="auto">
          <a:xfrm>
            <a:off x="5280025" y="4138613"/>
            <a:ext cx="61913" cy="76200"/>
          </a:xfrm>
          <a:custGeom>
            <a:avLst/>
            <a:gdLst>
              <a:gd name="T0" fmla="*/ 2147483646 w 51"/>
              <a:gd name="T1" fmla="*/ 2147483646 h 64"/>
              <a:gd name="T2" fmla="*/ 2147483646 w 51"/>
              <a:gd name="T3" fmla="*/ 2147483646 h 64"/>
              <a:gd name="T4" fmla="*/ 2147483646 w 51"/>
              <a:gd name="T5" fmla="*/ 2147483646 h 64"/>
              <a:gd name="T6" fmla="*/ 0 w 51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64"/>
              <a:gd name="T14" fmla="*/ 51 w 51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64">
                <a:moveTo>
                  <a:pt x="51" y="64"/>
                </a:moveTo>
                <a:lnTo>
                  <a:pt x="37" y="39"/>
                </a:lnTo>
                <a:lnTo>
                  <a:pt x="12" y="2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5" name="Freeform 110"/>
          <p:cNvSpPr>
            <a:spLocks/>
          </p:cNvSpPr>
          <p:nvPr/>
        </p:nvSpPr>
        <p:spPr bwMode="auto">
          <a:xfrm>
            <a:off x="5324475" y="4138613"/>
            <a:ext cx="93663" cy="76200"/>
          </a:xfrm>
          <a:custGeom>
            <a:avLst/>
            <a:gdLst>
              <a:gd name="T0" fmla="*/ 2147483646 w 79"/>
              <a:gd name="T1" fmla="*/ 2147483646 h 64"/>
              <a:gd name="T2" fmla="*/ 2147483646 w 79"/>
              <a:gd name="T3" fmla="*/ 2147483646 h 64"/>
              <a:gd name="T4" fmla="*/ 2147483646 w 79"/>
              <a:gd name="T5" fmla="*/ 2147483646 h 64"/>
              <a:gd name="T6" fmla="*/ 0 w 79"/>
              <a:gd name="T7" fmla="*/ 0 h 64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64"/>
              <a:gd name="T14" fmla="*/ 79 w 79"/>
              <a:gd name="T15" fmla="*/ 64 h 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64">
                <a:moveTo>
                  <a:pt x="79" y="64"/>
                </a:moveTo>
                <a:lnTo>
                  <a:pt x="65" y="39"/>
                </a:lnTo>
                <a:lnTo>
                  <a:pt x="39" y="2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6" name="Freeform 111"/>
          <p:cNvSpPr>
            <a:spLocks/>
          </p:cNvSpPr>
          <p:nvPr/>
        </p:nvSpPr>
        <p:spPr bwMode="auto">
          <a:xfrm>
            <a:off x="5418138" y="4202113"/>
            <a:ext cx="95250" cy="47625"/>
          </a:xfrm>
          <a:custGeom>
            <a:avLst/>
            <a:gdLst>
              <a:gd name="T0" fmla="*/ 0 w 79"/>
              <a:gd name="T1" fmla="*/ 2147483646 h 40"/>
              <a:gd name="T2" fmla="*/ 2147483646 w 79"/>
              <a:gd name="T3" fmla="*/ 0 h 40"/>
              <a:gd name="T4" fmla="*/ 2147483646 w 79"/>
              <a:gd name="T5" fmla="*/ 2147483646 h 40"/>
              <a:gd name="T6" fmla="*/ 2147483646 w 79"/>
              <a:gd name="T7" fmla="*/ 2147483646 h 40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40"/>
              <a:gd name="T14" fmla="*/ 79 w 79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40">
                <a:moveTo>
                  <a:pt x="0" y="11"/>
                </a:moveTo>
                <a:lnTo>
                  <a:pt x="25" y="0"/>
                </a:lnTo>
                <a:lnTo>
                  <a:pt x="39" y="25"/>
                </a:lnTo>
                <a:lnTo>
                  <a:pt x="79" y="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7" name="Line 112"/>
          <p:cNvSpPr>
            <a:spLocks noChangeShapeType="1"/>
          </p:cNvSpPr>
          <p:nvPr/>
        </p:nvSpPr>
        <p:spPr bwMode="auto">
          <a:xfrm flipV="1">
            <a:off x="5465763" y="4202113"/>
            <a:ext cx="47625" cy="1270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8" name="Line 114"/>
          <p:cNvSpPr>
            <a:spLocks noChangeShapeType="1"/>
          </p:cNvSpPr>
          <p:nvPr/>
        </p:nvSpPr>
        <p:spPr bwMode="auto">
          <a:xfrm flipV="1">
            <a:off x="5402263" y="4214813"/>
            <a:ext cx="15875" cy="349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59" name="Freeform 115"/>
          <p:cNvSpPr>
            <a:spLocks/>
          </p:cNvSpPr>
          <p:nvPr/>
        </p:nvSpPr>
        <p:spPr bwMode="auto">
          <a:xfrm>
            <a:off x="4908550" y="4262438"/>
            <a:ext cx="403225" cy="95250"/>
          </a:xfrm>
          <a:custGeom>
            <a:avLst/>
            <a:gdLst>
              <a:gd name="T0" fmla="*/ 0 w 338"/>
              <a:gd name="T1" fmla="*/ 2147483646 h 79"/>
              <a:gd name="T2" fmla="*/ 2147483646 w 338"/>
              <a:gd name="T3" fmla="*/ 2147483646 h 79"/>
              <a:gd name="T4" fmla="*/ 2147483646 w 338"/>
              <a:gd name="T5" fmla="*/ 2147483646 h 79"/>
              <a:gd name="T6" fmla="*/ 2147483646 w 338"/>
              <a:gd name="T7" fmla="*/ 2147483646 h 79"/>
              <a:gd name="T8" fmla="*/ 2147483646 w 338"/>
              <a:gd name="T9" fmla="*/ 2147483646 h 79"/>
              <a:gd name="T10" fmla="*/ 2147483646 w 338"/>
              <a:gd name="T11" fmla="*/ 2147483646 h 79"/>
              <a:gd name="T12" fmla="*/ 2147483646 w 338"/>
              <a:gd name="T13" fmla="*/ 2147483646 h 79"/>
              <a:gd name="T14" fmla="*/ 2147483646 w 338"/>
              <a:gd name="T15" fmla="*/ 2147483646 h 79"/>
              <a:gd name="T16" fmla="*/ 2147483646 w 338"/>
              <a:gd name="T17" fmla="*/ 2147483646 h 79"/>
              <a:gd name="T18" fmla="*/ 2147483646 w 338"/>
              <a:gd name="T19" fmla="*/ 0 h 79"/>
              <a:gd name="T20" fmla="*/ 2147483646 w 338"/>
              <a:gd name="T21" fmla="*/ 0 h 79"/>
              <a:gd name="T22" fmla="*/ 2147483646 w 338"/>
              <a:gd name="T23" fmla="*/ 0 h 79"/>
              <a:gd name="T24" fmla="*/ 2147483646 w 338"/>
              <a:gd name="T25" fmla="*/ 0 h 79"/>
              <a:gd name="T26" fmla="*/ 2147483646 w 338"/>
              <a:gd name="T27" fmla="*/ 2147483646 h 79"/>
              <a:gd name="T28" fmla="*/ 2147483646 w 338"/>
              <a:gd name="T29" fmla="*/ 2147483646 h 79"/>
              <a:gd name="T30" fmla="*/ 2147483646 w 338"/>
              <a:gd name="T31" fmla="*/ 2147483646 h 7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38"/>
              <a:gd name="T49" fmla="*/ 0 h 79"/>
              <a:gd name="T50" fmla="*/ 338 w 338"/>
              <a:gd name="T51" fmla="*/ 79 h 7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38" h="79">
                <a:moveTo>
                  <a:pt x="0" y="14"/>
                </a:moveTo>
                <a:lnTo>
                  <a:pt x="25" y="25"/>
                </a:lnTo>
                <a:lnTo>
                  <a:pt x="39" y="53"/>
                </a:lnTo>
                <a:lnTo>
                  <a:pt x="64" y="65"/>
                </a:lnTo>
                <a:lnTo>
                  <a:pt x="90" y="79"/>
                </a:lnTo>
                <a:lnTo>
                  <a:pt x="118" y="79"/>
                </a:lnTo>
                <a:lnTo>
                  <a:pt x="143" y="53"/>
                </a:lnTo>
                <a:lnTo>
                  <a:pt x="155" y="25"/>
                </a:lnTo>
                <a:lnTo>
                  <a:pt x="183" y="14"/>
                </a:lnTo>
                <a:lnTo>
                  <a:pt x="208" y="0"/>
                </a:lnTo>
                <a:lnTo>
                  <a:pt x="233" y="0"/>
                </a:lnTo>
                <a:lnTo>
                  <a:pt x="259" y="0"/>
                </a:lnTo>
                <a:lnTo>
                  <a:pt x="284" y="0"/>
                </a:lnTo>
                <a:lnTo>
                  <a:pt x="312" y="14"/>
                </a:lnTo>
                <a:lnTo>
                  <a:pt x="312" y="39"/>
                </a:lnTo>
                <a:lnTo>
                  <a:pt x="338" y="53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0" name="Line 116"/>
          <p:cNvSpPr>
            <a:spLocks noChangeShapeType="1"/>
          </p:cNvSpPr>
          <p:nvPr/>
        </p:nvSpPr>
        <p:spPr bwMode="auto">
          <a:xfrm>
            <a:off x="5049838" y="4292600"/>
            <a:ext cx="44450" cy="17463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1" name="Freeform 117"/>
          <p:cNvSpPr>
            <a:spLocks/>
          </p:cNvSpPr>
          <p:nvPr/>
        </p:nvSpPr>
        <p:spPr bwMode="auto">
          <a:xfrm>
            <a:off x="5062538" y="4214813"/>
            <a:ext cx="93662" cy="47625"/>
          </a:xfrm>
          <a:custGeom>
            <a:avLst/>
            <a:gdLst>
              <a:gd name="T0" fmla="*/ 2147483646 w 79"/>
              <a:gd name="T1" fmla="*/ 2147483646 h 40"/>
              <a:gd name="T2" fmla="*/ 2147483646 w 79"/>
              <a:gd name="T3" fmla="*/ 2147483646 h 40"/>
              <a:gd name="T4" fmla="*/ 2147483646 w 79"/>
              <a:gd name="T5" fmla="*/ 0 h 40"/>
              <a:gd name="T6" fmla="*/ 0 w 79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79"/>
              <a:gd name="T13" fmla="*/ 0 h 40"/>
              <a:gd name="T14" fmla="*/ 79 w 79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9" h="40">
                <a:moveTo>
                  <a:pt x="79" y="40"/>
                </a:moveTo>
                <a:lnTo>
                  <a:pt x="65" y="14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2" name="Freeform 118"/>
          <p:cNvSpPr>
            <a:spLocks/>
          </p:cNvSpPr>
          <p:nvPr/>
        </p:nvSpPr>
        <p:spPr bwMode="auto">
          <a:xfrm>
            <a:off x="4894263" y="4325938"/>
            <a:ext cx="77787" cy="14287"/>
          </a:xfrm>
          <a:custGeom>
            <a:avLst/>
            <a:gdLst>
              <a:gd name="T0" fmla="*/ 0 w 65"/>
              <a:gd name="T1" fmla="*/ 0 h 12"/>
              <a:gd name="T2" fmla="*/ 2147483646 w 65"/>
              <a:gd name="T3" fmla="*/ 0 h 12"/>
              <a:gd name="T4" fmla="*/ 2147483646 w 65"/>
              <a:gd name="T5" fmla="*/ 2147483646 h 12"/>
              <a:gd name="T6" fmla="*/ 0 60000 65536"/>
              <a:gd name="T7" fmla="*/ 0 60000 65536"/>
              <a:gd name="T8" fmla="*/ 0 60000 65536"/>
              <a:gd name="T9" fmla="*/ 0 w 65"/>
              <a:gd name="T10" fmla="*/ 0 h 12"/>
              <a:gd name="T11" fmla="*/ 65 w 65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5" h="12">
                <a:moveTo>
                  <a:pt x="0" y="0"/>
                </a:moveTo>
                <a:lnTo>
                  <a:pt x="26" y="0"/>
                </a:lnTo>
                <a:lnTo>
                  <a:pt x="65" y="12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3" name="Freeform 119"/>
          <p:cNvSpPr>
            <a:spLocks/>
          </p:cNvSpPr>
          <p:nvPr/>
        </p:nvSpPr>
        <p:spPr bwMode="auto">
          <a:xfrm>
            <a:off x="5572125" y="3971925"/>
            <a:ext cx="65088" cy="123825"/>
          </a:xfrm>
          <a:custGeom>
            <a:avLst/>
            <a:gdLst>
              <a:gd name="T0" fmla="*/ 2147483646 w 54"/>
              <a:gd name="T1" fmla="*/ 2147483646 h 104"/>
              <a:gd name="T2" fmla="*/ 2147483646 w 54"/>
              <a:gd name="T3" fmla="*/ 2147483646 h 104"/>
              <a:gd name="T4" fmla="*/ 2147483646 w 54"/>
              <a:gd name="T5" fmla="*/ 2147483646 h 104"/>
              <a:gd name="T6" fmla="*/ 2147483646 w 54"/>
              <a:gd name="T7" fmla="*/ 2147483646 h 104"/>
              <a:gd name="T8" fmla="*/ 2147483646 w 54"/>
              <a:gd name="T9" fmla="*/ 0 h 104"/>
              <a:gd name="T10" fmla="*/ 0 w 54"/>
              <a:gd name="T11" fmla="*/ 0 h 1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"/>
              <a:gd name="T19" fmla="*/ 0 h 104"/>
              <a:gd name="T20" fmla="*/ 54 w 54"/>
              <a:gd name="T21" fmla="*/ 104 h 1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" h="104">
                <a:moveTo>
                  <a:pt x="54" y="104"/>
                </a:moveTo>
                <a:lnTo>
                  <a:pt x="54" y="76"/>
                </a:lnTo>
                <a:lnTo>
                  <a:pt x="54" y="51"/>
                </a:lnTo>
                <a:lnTo>
                  <a:pt x="54" y="25"/>
                </a:lnTo>
                <a:lnTo>
                  <a:pt x="40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4" name="Freeform 120"/>
          <p:cNvSpPr>
            <a:spLocks/>
          </p:cNvSpPr>
          <p:nvPr/>
        </p:nvSpPr>
        <p:spPr bwMode="auto">
          <a:xfrm>
            <a:off x="5603875" y="3924300"/>
            <a:ext cx="0" cy="60325"/>
          </a:xfrm>
          <a:custGeom>
            <a:avLst/>
            <a:gdLst>
              <a:gd name="T0" fmla="*/ 0 w 1587"/>
              <a:gd name="T1" fmla="*/ 2147483646 h 51"/>
              <a:gd name="T2" fmla="*/ 0 w 1587"/>
              <a:gd name="T3" fmla="*/ 2147483646 h 51"/>
              <a:gd name="T4" fmla="*/ 0 w 1587"/>
              <a:gd name="T5" fmla="*/ 0 h 51"/>
              <a:gd name="T6" fmla="*/ 0 60000 65536"/>
              <a:gd name="T7" fmla="*/ 0 60000 65536"/>
              <a:gd name="T8" fmla="*/ 0 60000 65536"/>
              <a:gd name="T9" fmla="*/ 0 w 1587"/>
              <a:gd name="T10" fmla="*/ 0 h 51"/>
              <a:gd name="T11" fmla="*/ 0 w 1587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51">
                <a:moveTo>
                  <a:pt x="0" y="51"/>
                </a:move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5" name="Line 121"/>
          <p:cNvSpPr>
            <a:spLocks noChangeShapeType="1"/>
          </p:cNvSpPr>
          <p:nvPr/>
        </p:nvSpPr>
        <p:spPr bwMode="auto">
          <a:xfrm>
            <a:off x="5264150" y="4062413"/>
            <a:ext cx="1588" cy="460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6" name="Line 122"/>
          <p:cNvSpPr>
            <a:spLocks noChangeShapeType="1"/>
          </p:cNvSpPr>
          <p:nvPr/>
        </p:nvSpPr>
        <p:spPr bwMode="auto">
          <a:xfrm flipH="1" flipV="1">
            <a:off x="5789613" y="3894138"/>
            <a:ext cx="14287" cy="460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7" name="Freeform 123"/>
          <p:cNvSpPr>
            <a:spLocks/>
          </p:cNvSpPr>
          <p:nvPr/>
        </p:nvSpPr>
        <p:spPr bwMode="auto">
          <a:xfrm>
            <a:off x="5773738" y="3614738"/>
            <a:ext cx="60325" cy="47625"/>
          </a:xfrm>
          <a:custGeom>
            <a:avLst/>
            <a:gdLst>
              <a:gd name="T0" fmla="*/ 2147483646 w 51"/>
              <a:gd name="T1" fmla="*/ 2147483646 h 40"/>
              <a:gd name="T2" fmla="*/ 2147483646 w 51"/>
              <a:gd name="T3" fmla="*/ 2147483646 h 40"/>
              <a:gd name="T4" fmla="*/ 2147483646 w 51"/>
              <a:gd name="T5" fmla="*/ 0 h 40"/>
              <a:gd name="T6" fmla="*/ 0 w 51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40"/>
              <a:gd name="T14" fmla="*/ 51 w 51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40">
                <a:moveTo>
                  <a:pt x="51" y="40"/>
                </a:moveTo>
                <a:lnTo>
                  <a:pt x="26" y="26"/>
                </a:lnTo>
                <a:lnTo>
                  <a:pt x="26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8" name="Freeform 124"/>
          <p:cNvSpPr>
            <a:spLocks/>
          </p:cNvSpPr>
          <p:nvPr/>
        </p:nvSpPr>
        <p:spPr bwMode="auto">
          <a:xfrm>
            <a:off x="5637213" y="3614738"/>
            <a:ext cx="261937" cy="201612"/>
          </a:xfrm>
          <a:custGeom>
            <a:avLst/>
            <a:gdLst>
              <a:gd name="T0" fmla="*/ 2147483646 w 220"/>
              <a:gd name="T1" fmla="*/ 0 h 169"/>
              <a:gd name="T2" fmla="*/ 2147483646 w 220"/>
              <a:gd name="T3" fmla="*/ 2147483646 h 169"/>
              <a:gd name="T4" fmla="*/ 2147483646 w 220"/>
              <a:gd name="T5" fmla="*/ 2147483646 h 169"/>
              <a:gd name="T6" fmla="*/ 2147483646 w 220"/>
              <a:gd name="T7" fmla="*/ 2147483646 h 169"/>
              <a:gd name="T8" fmla="*/ 2147483646 w 220"/>
              <a:gd name="T9" fmla="*/ 2147483646 h 169"/>
              <a:gd name="T10" fmla="*/ 2147483646 w 220"/>
              <a:gd name="T11" fmla="*/ 2147483646 h 169"/>
              <a:gd name="T12" fmla="*/ 2147483646 w 220"/>
              <a:gd name="T13" fmla="*/ 2147483646 h 169"/>
              <a:gd name="T14" fmla="*/ 2147483646 w 220"/>
              <a:gd name="T15" fmla="*/ 2147483646 h 169"/>
              <a:gd name="T16" fmla="*/ 2147483646 w 220"/>
              <a:gd name="T17" fmla="*/ 2147483646 h 169"/>
              <a:gd name="T18" fmla="*/ 2147483646 w 220"/>
              <a:gd name="T19" fmla="*/ 2147483646 h 169"/>
              <a:gd name="T20" fmla="*/ 2147483646 w 220"/>
              <a:gd name="T21" fmla="*/ 2147483646 h 169"/>
              <a:gd name="T22" fmla="*/ 0 w 220"/>
              <a:gd name="T23" fmla="*/ 2147483646 h 169"/>
              <a:gd name="T24" fmla="*/ 0 w 220"/>
              <a:gd name="T25" fmla="*/ 2147483646 h 16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20"/>
              <a:gd name="T40" fmla="*/ 0 h 169"/>
              <a:gd name="T41" fmla="*/ 220 w 220"/>
              <a:gd name="T42" fmla="*/ 169 h 16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20" h="169">
                <a:moveTo>
                  <a:pt x="220" y="0"/>
                </a:moveTo>
                <a:lnTo>
                  <a:pt x="194" y="14"/>
                </a:lnTo>
                <a:lnTo>
                  <a:pt x="166" y="40"/>
                </a:lnTo>
                <a:lnTo>
                  <a:pt x="141" y="51"/>
                </a:lnTo>
                <a:lnTo>
                  <a:pt x="129" y="79"/>
                </a:lnTo>
                <a:lnTo>
                  <a:pt x="101" y="79"/>
                </a:lnTo>
                <a:lnTo>
                  <a:pt x="76" y="90"/>
                </a:lnTo>
                <a:lnTo>
                  <a:pt x="76" y="116"/>
                </a:lnTo>
                <a:lnTo>
                  <a:pt x="65" y="144"/>
                </a:lnTo>
                <a:lnTo>
                  <a:pt x="51" y="169"/>
                </a:lnTo>
                <a:lnTo>
                  <a:pt x="25" y="155"/>
                </a:lnTo>
                <a:lnTo>
                  <a:pt x="0" y="155"/>
                </a:lnTo>
                <a:lnTo>
                  <a:pt x="0" y="13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69" name="Freeform 125"/>
          <p:cNvSpPr>
            <a:spLocks/>
          </p:cNvSpPr>
          <p:nvPr/>
        </p:nvSpPr>
        <p:spPr bwMode="auto">
          <a:xfrm>
            <a:off x="5713413" y="3646488"/>
            <a:ext cx="90487" cy="30162"/>
          </a:xfrm>
          <a:custGeom>
            <a:avLst/>
            <a:gdLst>
              <a:gd name="T0" fmla="*/ 2147483646 w 76"/>
              <a:gd name="T1" fmla="*/ 2147483646 h 25"/>
              <a:gd name="T2" fmla="*/ 2147483646 w 76"/>
              <a:gd name="T3" fmla="*/ 2147483646 h 25"/>
              <a:gd name="T4" fmla="*/ 2147483646 w 76"/>
              <a:gd name="T5" fmla="*/ 2147483646 h 25"/>
              <a:gd name="T6" fmla="*/ 0 w 76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76"/>
              <a:gd name="T13" fmla="*/ 0 h 25"/>
              <a:gd name="T14" fmla="*/ 76 w 76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" h="25">
                <a:moveTo>
                  <a:pt x="76" y="25"/>
                </a:moveTo>
                <a:lnTo>
                  <a:pt x="50" y="14"/>
                </a:lnTo>
                <a:lnTo>
                  <a:pt x="25" y="1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0" name="Freeform 126"/>
          <p:cNvSpPr>
            <a:spLocks/>
          </p:cNvSpPr>
          <p:nvPr/>
        </p:nvSpPr>
        <p:spPr bwMode="auto">
          <a:xfrm>
            <a:off x="5637213" y="3538538"/>
            <a:ext cx="42862" cy="123825"/>
          </a:xfrm>
          <a:custGeom>
            <a:avLst/>
            <a:gdLst>
              <a:gd name="T0" fmla="*/ 0 w 36"/>
              <a:gd name="T1" fmla="*/ 0 h 105"/>
              <a:gd name="T2" fmla="*/ 2147483646 w 36"/>
              <a:gd name="T3" fmla="*/ 2147483646 h 105"/>
              <a:gd name="T4" fmla="*/ 2147483646 w 36"/>
              <a:gd name="T5" fmla="*/ 2147483646 h 105"/>
              <a:gd name="T6" fmla="*/ 2147483646 w 36"/>
              <a:gd name="T7" fmla="*/ 2147483646 h 105"/>
              <a:gd name="T8" fmla="*/ 2147483646 w 36"/>
              <a:gd name="T9" fmla="*/ 2147483646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6"/>
              <a:gd name="T16" fmla="*/ 0 h 105"/>
              <a:gd name="T17" fmla="*/ 36 w 36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6" h="105">
                <a:moveTo>
                  <a:pt x="0" y="0"/>
                </a:moveTo>
                <a:lnTo>
                  <a:pt x="25" y="15"/>
                </a:lnTo>
                <a:lnTo>
                  <a:pt x="36" y="40"/>
                </a:lnTo>
                <a:lnTo>
                  <a:pt x="25" y="65"/>
                </a:lnTo>
                <a:lnTo>
                  <a:pt x="11" y="10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1" name="Freeform 127"/>
          <p:cNvSpPr>
            <a:spLocks/>
          </p:cNvSpPr>
          <p:nvPr/>
        </p:nvSpPr>
        <p:spPr bwMode="auto">
          <a:xfrm>
            <a:off x="5541963" y="3614738"/>
            <a:ext cx="95250" cy="47625"/>
          </a:xfrm>
          <a:custGeom>
            <a:avLst/>
            <a:gdLst>
              <a:gd name="T0" fmla="*/ 0 w 79"/>
              <a:gd name="T1" fmla="*/ 0 h 40"/>
              <a:gd name="T2" fmla="*/ 2147483646 w 79"/>
              <a:gd name="T3" fmla="*/ 0 h 40"/>
              <a:gd name="T4" fmla="*/ 2147483646 w 79"/>
              <a:gd name="T5" fmla="*/ 2147483646 h 40"/>
              <a:gd name="T6" fmla="*/ 2147483646 w 79"/>
              <a:gd name="T7" fmla="*/ 2147483646 h 40"/>
              <a:gd name="T8" fmla="*/ 2147483646 w 79"/>
              <a:gd name="T9" fmla="*/ 2147483646 h 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40"/>
              <a:gd name="T17" fmla="*/ 79 w 79"/>
              <a:gd name="T18" fmla="*/ 40 h 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40">
                <a:moveTo>
                  <a:pt x="0" y="0"/>
                </a:moveTo>
                <a:lnTo>
                  <a:pt x="25" y="0"/>
                </a:lnTo>
                <a:lnTo>
                  <a:pt x="25" y="26"/>
                </a:lnTo>
                <a:lnTo>
                  <a:pt x="51" y="26"/>
                </a:lnTo>
                <a:lnTo>
                  <a:pt x="79" y="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2" name="Freeform 128"/>
          <p:cNvSpPr>
            <a:spLocks/>
          </p:cNvSpPr>
          <p:nvPr/>
        </p:nvSpPr>
        <p:spPr bwMode="auto">
          <a:xfrm>
            <a:off x="5435600" y="3646488"/>
            <a:ext cx="136525" cy="307975"/>
          </a:xfrm>
          <a:custGeom>
            <a:avLst/>
            <a:gdLst>
              <a:gd name="T0" fmla="*/ 2147483646 w 115"/>
              <a:gd name="T1" fmla="*/ 0 h 259"/>
              <a:gd name="T2" fmla="*/ 2147483646 w 115"/>
              <a:gd name="T3" fmla="*/ 0 h 259"/>
              <a:gd name="T4" fmla="*/ 2147483646 w 115"/>
              <a:gd name="T5" fmla="*/ 2147483646 h 259"/>
              <a:gd name="T6" fmla="*/ 2147483646 w 115"/>
              <a:gd name="T7" fmla="*/ 2147483646 h 259"/>
              <a:gd name="T8" fmla="*/ 2147483646 w 115"/>
              <a:gd name="T9" fmla="*/ 2147483646 h 259"/>
              <a:gd name="T10" fmla="*/ 2147483646 w 115"/>
              <a:gd name="T11" fmla="*/ 2147483646 h 259"/>
              <a:gd name="T12" fmla="*/ 2147483646 w 115"/>
              <a:gd name="T13" fmla="*/ 2147483646 h 259"/>
              <a:gd name="T14" fmla="*/ 2147483646 w 115"/>
              <a:gd name="T15" fmla="*/ 2147483646 h 259"/>
              <a:gd name="T16" fmla="*/ 2147483646 w 115"/>
              <a:gd name="T17" fmla="*/ 2147483646 h 259"/>
              <a:gd name="T18" fmla="*/ 2147483646 w 115"/>
              <a:gd name="T19" fmla="*/ 2147483646 h 259"/>
              <a:gd name="T20" fmla="*/ 2147483646 w 115"/>
              <a:gd name="T21" fmla="*/ 2147483646 h 259"/>
              <a:gd name="T22" fmla="*/ 2147483646 w 115"/>
              <a:gd name="T23" fmla="*/ 2147483646 h 259"/>
              <a:gd name="T24" fmla="*/ 2147483646 w 115"/>
              <a:gd name="T25" fmla="*/ 2147483646 h 259"/>
              <a:gd name="T26" fmla="*/ 2147483646 w 115"/>
              <a:gd name="T27" fmla="*/ 2147483646 h 259"/>
              <a:gd name="T28" fmla="*/ 2147483646 w 115"/>
              <a:gd name="T29" fmla="*/ 2147483646 h 259"/>
              <a:gd name="T30" fmla="*/ 0 w 115"/>
              <a:gd name="T31" fmla="*/ 2147483646 h 25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15"/>
              <a:gd name="T49" fmla="*/ 0 h 259"/>
              <a:gd name="T50" fmla="*/ 115 w 115"/>
              <a:gd name="T51" fmla="*/ 259 h 25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15" h="259">
                <a:moveTo>
                  <a:pt x="65" y="0"/>
                </a:moveTo>
                <a:lnTo>
                  <a:pt x="90" y="0"/>
                </a:lnTo>
                <a:lnTo>
                  <a:pt x="115" y="14"/>
                </a:lnTo>
                <a:lnTo>
                  <a:pt x="115" y="39"/>
                </a:lnTo>
                <a:lnTo>
                  <a:pt x="115" y="64"/>
                </a:lnTo>
                <a:lnTo>
                  <a:pt x="90" y="64"/>
                </a:lnTo>
                <a:lnTo>
                  <a:pt x="101" y="90"/>
                </a:lnTo>
                <a:lnTo>
                  <a:pt x="101" y="118"/>
                </a:lnTo>
                <a:lnTo>
                  <a:pt x="76" y="129"/>
                </a:lnTo>
                <a:lnTo>
                  <a:pt x="90" y="155"/>
                </a:lnTo>
                <a:lnTo>
                  <a:pt x="65" y="155"/>
                </a:lnTo>
                <a:lnTo>
                  <a:pt x="65" y="183"/>
                </a:lnTo>
                <a:lnTo>
                  <a:pt x="37" y="183"/>
                </a:lnTo>
                <a:lnTo>
                  <a:pt x="25" y="208"/>
                </a:lnTo>
                <a:lnTo>
                  <a:pt x="25" y="233"/>
                </a:lnTo>
                <a:lnTo>
                  <a:pt x="0" y="25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3" name="Freeform 129"/>
          <p:cNvSpPr>
            <a:spLocks/>
          </p:cNvSpPr>
          <p:nvPr/>
        </p:nvSpPr>
        <p:spPr bwMode="auto">
          <a:xfrm>
            <a:off x="5589588" y="3709988"/>
            <a:ext cx="30162" cy="42862"/>
          </a:xfrm>
          <a:custGeom>
            <a:avLst/>
            <a:gdLst>
              <a:gd name="T0" fmla="*/ 2147483646 w 26"/>
              <a:gd name="T1" fmla="*/ 2147483646 h 37"/>
              <a:gd name="T2" fmla="*/ 2147483646 w 26"/>
              <a:gd name="T3" fmla="*/ 2147483646 h 37"/>
              <a:gd name="T4" fmla="*/ 0 w 26"/>
              <a:gd name="T5" fmla="*/ 0 h 37"/>
              <a:gd name="T6" fmla="*/ 0 60000 65536"/>
              <a:gd name="T7" fmla="*/ 0 60000 65536"/>
              <a:gd name="T8" fmla="*/ 0 60000 65536"/>
              <a:gd name="T9" fmla="*/ 0 w 26"/>
              <a:gd name="T10" fmla="*/ 0 h 37"/>
              <a:gd name="T11" fmla="*/ 26 w 26"/>
              <a:gd name="T12" fmla="*/ 37 h 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" h="37">
                <a:moveTo>
                  <a:pt x="26" y="37"/>
                </a:moveTo>
                <a:lnTo>
                  <a:pt x="26" y="11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4" name="Freeform 130"/>
          <p:cNvSpPr>
            <a:spLocks/>
          </p:cNvSpPr>
          <p:nvPr/>
        </p:nvSpPr>
        <p:spPr bwMode="auto">
          <a:xfrm>
            <a:off x="5589588" y="3676650"/>
            <a:ext cx="76200" cy="33338"/>
          </a:xfrm>
          <a:custGeom>
            <a:avLst/>
            <a:gdLst>
              <a:gd name="T0" fmla="*/ 2147483646 w 65"/>
              <a:gd name="T1" fmla="*/ 0 h 28"/>
              <a:gd name="T2" fmla="*/ 2147483646 w 65"/>
              <a:gd name="T3" fmla="*/ 2147483646 h 28"/>
              <a:gd name="T4" fmla="*/ 2147483646 w 65"/>
              <a:gd name="T5" fmla="*/ 0 h 28"/>
              <a:gd name="T6" fmla="*/ 0 w 65"/>
              <a:gd name="T7" fmla="*/ 2147483646 h 28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28"/>
              <a:gd name="T14" fmla="*/ 65 w 65"/>
              <a:gd name="T15" fmla="*/ 28 h 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28">
                <a:moveTo>
                  <a:pt x="65" y="0"/>
                </a:moveTo>
                <a:lnTo>
                  <a:pt x="40" y="14"/>
                </a:lnTo>
                <a:lnTo>
                  <a:pt x="12" y="0"/>
                </a:lnTo>
                <a:lnTo>
                  <a:pt x="0" y="28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5" name="Freeform 131"/>
          <p:cNvSpPr>
            <a:spLocks/>
          </p:cNvSpPr>
          <p:nvPr/>
        </p:nvSpPr>
        <p:spPr bwMode="auto">
          <a:xfrm>
            <a:off x="5495925" y="3752850"/>
            <a:ext cx="60325" cy="63500"/>
          </a:xfrm>
          <a:custGeom>
            <a:avLst/>
            <a:gdLst>
              <a:gd name="T0" fmla="*/ 2147483646 w 50"/>
              <a:gd name="T1" fmla="*/ 0 h 53"/>
              <a:gd name="T2" fmla="*/ 2147483646 w 50"/>
              <a:gd name="T3" fmla="*/ 0 h 53"/>
              <a:gd name="T4" fmla="*/ 0 w 50"/>
              <a:gd name="T5" fmla="*/ 0 h 53"/>
              <a:gd name="T6" fmla="*/ 2147483646 w 50"/>
              <a:gd name="T7" fmla="*/ 2147483646 h 53"/>
              <a:gd name="T8" fmla="*/ 0 w 50"/>
              <a:gd name="T9" fmla="*/ 2147483646 h 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53"/>
              <a:gd name="T17" fmla="*/ 50 w 50"/>
              <a:gd name="T18" fmla="*/ 53 h 5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53">
                <a:moveTo>
                  <a:pt x="50" y="0"/>
                </a:moveTo>
                <a:lnTo>
                  <a:pt x="25" y="0"/>
                </a:lnTo>
                <a:lnTo>
                  <a:pt x="0" y="0"/>
                </a:lnTo>
                <a:lnTo>
                  <a:pt x="14" y="28"/>
                </a:lnTo>
                <a:lnTo>
                  <a:pt x="0" y="53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6" name="Freeform 132"/>
          <p:cNvSpPr>
            <a:spLocks/>
          </p:cNvSpPr>
          <p:nvPr/>
        </p:nvSpPr>
        <p:spPr bwMode="auto">
          <a:xfrm>
            <a:off x="5541963" y="3786188"/>
            <a:ext cx="47625" cy="30162"/>
          </a:xfrm>
          <a:custGeom>
            <a:avLst/>
            <a:gdLst>
              <a:gd name="T0" fmla="*/ 0 w 39"/>
              <a:gd name="T1" fmla="*/ 0 h 25"/>
              <a:gd name="T2" fmla="*/ 2147483646 w 39"/>
              <a:gd name="T3" fmla="*/ 0 h 25"/>
              <a:gd name="T4" fmla="*/ 2147483646 w 39"/>
              <a:gd name="T5" fmla="*/ 2147483646 h 25"/>
              <a:gd name="T6" fmla="*/ 0 60000 65536"/>
              <a:gd name="T7" fmla="*/ 0 60000 65536"/>
              <a:gd name="T8" fmla="*/ 0 60000 65536"/>
              <a:gd name="T9" fmla="*/ 0 w 39"/>
              <a:gd name="T10" fmla="*/ 0 h 25"/>
              <a:gd name="T11" fmla="*/ 39 w 39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25">
                <a:moveTo>
                  <a:pt x="0" y="0"/>
                </a:moveTo>
                <a:lnTo>
                  <a:pt x="25" y="0"/>
                </a:lnTo>
                <a:lnTo>
                  <a:pt x="39" y="2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7" name="Line 133"/>
          <p:cNvSpPr>
            <a:spLocks noChangeShapeType="1"/>
          </p:cNvSpPr>
          <p:nvPr/>
        </p:nvSpPr>
        <p:spPr bwMode="auto">
          <a:xfrm flipV="1">
            <a:off x="5589588" y="3770313"/>
            <a:ext cx="14287" cy="301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8" name="Freeform 134"/>
          <p:cNvSpPr>
            <a:spLocks/>
          </p:cNvSpPr>
          <p:nvPr/>
        </p:nvSpPr>
        <p:spPr bwMode="auto">
          <a:xfrm>
            <a:off x="5357813" y="3709988"/>
            <a:ext cx="30162" cy="244475"/>
          </a:xfrm>
          <a:custGeom>
            <a:avLst/>
            <a:gdLst>
              <a:gd name="T0" fmla="*/ 2147483646 w 25"/>
              <a:gd name="T1" fmla="*/ 0 h 206"/>
              <a:gd name="T2" fmla="*/ 2147483646 w 25"/>
              <a:gd name="T3" fmla="*/ 2147483646 h 206"/>
              <a:gd name="T4" fmla="*/ 2147483646 w 25"/>
              <a:gd name="T5" fmla="*/ 2147483646 h 206"/>
              <a:gd name="T6" fmla="*/ 2147483646 w 25"/>
              <a:gd name="T7" fmla="*/ 2147483646 h 206"/>
              <a:gd name="T8" fmla="*/ 2147483646 w 25"/>
              <a:gd name="T9" fmla="*/ 2147483646 h 206"/>
              <a:gd name="T10" fmla="*/ 2147483646 w 25"/>
              <a:gd name="T11" fmla="*/ 2147483646 h 206"/>
              <a:gd name="T12" fmla="*/ 2147483646 w 25"/>
              <a:gd name="T13" fmla="*/ 2147483646 h 206"/>
              <a:gd name="T14" fmla="*/ 2147483646 w 25"/>
              <a:gd name="T15" fmla="*/ 2147483646 h 206"/>
              <a:gd name="T16" fmla="*/ 0 w 25"/>
              <a:gd name="T17" fmla="*/ 2147483646 h 20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206"/>
              <a:gd name="T29" fmla="*/ 25 w 25"/>
              <a:gd name="T30" fmla="*/ 206 h 20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206">
                <a:moveTo>
                  <a:pt x="11" y="0"/>
                </a:moveTo>
                <a:lnTo>
                  <a:pt x="11" y="25"/>
                </a:lnTo>
                <a:lnTo>
                  <a:pt x="11" y="51"/>
                </a:lnTo>
                <a:lnTo>
                  <a:pt x="11" y="76"/>
                </a:lnTo>
                <a:lnTo>
                  <a:pt x="25" y="102"/>
                </a:lnTo>
                <a:lnTo>
                  <a:pt x="11" y="130"/>
                </a:lnTo>
                <a:lnTo>
                  <a:pt x="25" y="155"/>
                </a:lnTo>
                <a:lnTo>
                  <a:pt x="11" y="180"/>
                </a:lnTo>
                <a:lnTo>
                  <a:pt x="0" y="20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79" name="Freeform 135"/>
          <p:cNvSpPr>
            <a:spLocks/>
          </p:cNvSpPr>
          <p:nvPr/>
        </p:nvSpPr>
        <p:spPr bwMode="auto">
          <a:xfrm>
            <a:off x="5370513" y="3924300"/>
            <a:ext cx="65087" cy="47625"/>
          </a:xfrm>
          <a:custGeom>
            <a:avLst/>
            <a:gdLst>
              <a:gd name="T0" fmla="*/ 2147483646 w 54"/>
              <a:gd name="T1" fmla="*/ 2147483646 h 40"/>
              <a:gd name="T2" fmla="*/ 2147483646 w 54"/>
              <a:gd name="T3" fmla="*/ 2147483646 h 40"/>
              <a:gd name="T4" fmla="*/ 0 w 54"/>
              <a:gd name="T5" fmla="*/ 0 h 40"/>
              <a:gd name="T6" fmla="*/ 0 60000 65536"/>
              <a:gd name="T7" fmla="*/ 0 60000 65536"/>
              <a:gd name="T8" fmla="*/ 0 60000 65536"/>
              <a:gd name="T9" fmla="*/ 0 w 54"/>
              <a:gd name="T10" fmla="*/ 0 h 40"/>
              <a:gd name="T11" fmla="*/ 54 w 54"/>
              <a:gd name="T12" fmla="*/ 40 h 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" h="40">
                <a:moveTo>
                  <a:pt x="54" y="26"/>
                </a:moveTo>
                <a:lnTo>
                  <a:pt x="26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0" name="Line 136"/>
          <p:cNvSpPr>
            <a:spLocks noChangeShapeType="1"/>
          </p:cNvSpPr>
          <p:nvPr/>
        </p:nvSpPr>
        <p:spPr bwMode="auto">
          <a:xfrm flipH="1">
            <a:off x="5341938" y="3848100"/>
            <a:ext cx="28575" cy="1587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1" name="Freeform 137"/>
          <p:cNvSpPr>
            <a:spLocks/>
          </p:cNvSpPr>
          <p:nvPr/>
        </p:nvSpPr>
        <p:spPr bwMode="auto">
          <a:xfrm>
            <a:off x="5324475" y="3709988"/>
            <a:ext cx="17463" cy="138112"/>
          </a:xfrm>
          <a:custGeom>
            <a:avLst/>
            <a:gdLst>
              <a:gd name="T0" fmla="*/ 2147483646 w 14"/>
              <a:gd name="T1" fmla="*/ 0 h 116"/>
              <a:gd name="T2" fmla="*/ 0 w 14"/>
              <a:gd name="T3" fmla="*/ 2147483646 h 116"/>
              <a:gd name="T4" fmla="*/ 0 w 14"/>
              <a:gd name="T5" fmla="*/ 2147483646 h 116"/>
              <a:gd name="T6" fmla="*/ 0 w 14"/>
              <a:gd name="T7" fmla="*/ 2147483646 h 116"/>
              <a:gd name="T8" fmla="*/ 2147483646 w 14"/>
              <a:gd name="T9" fmla="*/ 2147483646 h 1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"/>
              <a:gd name="T16" fmla="*/ 0 h 116"/>
              <a:gd name="T17" fmla="*/ 14 w 14"/>
              <a:gd name="T18" fmla="*/ 116 h 1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" h="116">
                <a:moveTo>
                  <a:pt x="14" y="0"/>
                </a:moveTo>
                <a:lnTo>
                  <a:pt x="0" y="25"/>
                </a:lnTo>
                <a:lnTo>
                  <a:pt x="0" y="51"/>
                </a:lnTo>
                <a:lnTo>
                  <a:pt x="0" y="76"/>
                </a:lnTo>
                <a:lnTo>
                  <a:pt x="14" y="11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2" name="Freeform 138"/>
          <p:cNvSpPr>
            <a:spLocks/>
          </p:cNvSpPr>
          <p:nvPr/>
        </p:nvSpPr>
        <p:spPr bwMode="auto">
          <a:xfrm>
            <a:off x="5218113" y="3676650"/>
            <a:ext cx="28575" cy="371475"/>
          </a:xfrm>
          <a:custGeom>
            <a:avLst/>
            <a:gdLst>
              <a:gd name="T0" fmla="*/ 2147483646 w 25"/>
              <a:gd name="T1" fmla="*/ 0 h 313"/>
              <a:gd name="T2" fmla="*/ 2147483646 w 25"/>
              <a:gd name="T3" fmla="*/ 2147483646 h 313"/>
              <a:gd name="T4" fmla="*/ 2147483646 w 25"/>
              <a:gd name="T5" fmla="*/ 2147483646 h 313"/>
              <a:gd name="T6" fmla="*/ 2147483646 w 25"/>
              <a:gd name="T7" fmla="*/ 2147483646 h 313"/>
              <a:gd name="T8" fmla="*/ 2147483646 w 25"/>
              <a:gd name="T9" fmla="*/ 2147483646 h 313"/>
              <a:gd name="T10" fmla="*/ 2147483646 w 25"/>
              <a:gd name="T11" fmla="*/ 2147483646 h 313"/>
              <a:gd name="T12" fmla="*/ 2147483646 w 25"/>
              <a:gd name="T13" fmla="*/ 2147483646 h 313"/>
              <a:gd name="T14" fmla="*/ 2147483646 w 25"/>
              <a:gd name="T15" fmla="*/ 2147483646 h 313"/>
              <a:gd name="T16" fmla="*/ 2147483646 w 25"/>
              <a:gd name="T17" fmla="*/ 2147483646 h 313"/>
              <a:gd name="T18" fmla="*/ 2147483646 w 25"/>
              <a:gd name="T19" fmla="*/ 2147483646 h 313"/>
              <a:gd name="T20" fmla="*/ 2147483646 w 25"/>
              <a:gd name="T21" fmla="*/ 2147483646 h 313"/>
              <a:gd name="T22" fmla="*/ 0 w 25"/>
              <a:gd name="T23" fmla="*/ 2147483646 h 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5"/>
              <a:gd name="T37" fmla="*/ 0 h 313"/>
              <a:gd name="T38" fmla="*/ 25 w 25"/>
              <a:gd name="T39" fmla="*/ 313 h 31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5" h="313">
                <a:moveTo>
                  <a:pt x="25" y="0"/>
                </a:moveTo>
                <a:lnTo>
                  <a:pt x="25" y="28"/>
                </a:lnTo>
                <a:lnTo>
                  <a:pt x="25" y="53"/>
                </a:lnTo>
                <a:lnTo>
                  <a:pt x="25" y="79"/>
                </a:lnTo>
                <a:lnTo>
                  <a:pt x="25" y="104"/>
                </a:lnTo>
                <a:lnTo>
                  <a:pt x="25" y="130"/>
                </a:lnTo>
                <a:lnTo>
                  <a:pt x="25" y="169"/>
                </a:lnTo>
                <a:lnTo>
                  <a:pt x="25" y="194"/>
                </a:lnTo>
                <a:lnTo>
                  <a:pt x="14" y="222"/>
                </a:lnTo>
                <a:lnTo>
                  <a:pt x="14" y="248"/>
                </a:lnTo>
                <a:lnTo>
                  <a:pt x="14" y="273"/>
                </a:lnTo>
                <a:lnTo>
                  <a:pt x="0" y="313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3" name="Freeform 139"/>
          <p:cNvSpPr>
            <a:spLocks/>
          </p:cNvSpPr>
          <p:nvPr/>
        </p:nvSpPr>
        <p:spPr bwMode="auto">
          <a:xfrm>
            <a:off x="5246688" y="3738563"/>
            <a:ext cx="47625" cy="309562"/>
          </a:xfrm>
          <a:custGeom>
            <a:avLst/>
            <a:gdLst>
              <a:gd name="T0" fmla="*/ 0 w 40"/>
              <a:gd name="T1" fmla="*/ 0 h 260"/>
              <a:gd name="T2" fmla="*/ 2147483646 w 40"/>
              <a:gd name="T3" fmla="*/ 2147483646 h 260"/>
              <a:gd name="T4" fmla="*/ 2147483646 w 40"/>
              <a:gd name="T5" fmla="*/ 2147483646 h 260"/>
              <a:gd name="T6" fmla="*/ 2147483646 w 40"/>
              <a:gd name="T7" fmla="*/ 2147483646 h 260"/>
              <a:gd name="T8" fmla="*/ 2147483646 w 40"/>
              <a:gd name="T9" fmla="*/ 2147483646 h 260"/>
              <a:gd name="T10" fmla="*/ 2147483646 w 40"/>
              <a:gd name="T11" fmla="*/ 2147483646 h 260"/>
              <a:gd name="T12" fmla="*/ 2147483646 w 40"/>
              <a:gd name="T13" fmla="*/ 2147483646 h 260"/>
              <a:gd name="T14" fmla="*/ 2147483646 w 40"/>
              <a:gd name="T15" fmla="*/ 2147483646 h 260"/>
              <a:gd name="T16" fmla="*/ 2147483646 w 40"/>
              <a:gd name="T17" fmla="*/ 2147483646 h 260"/>
              <a:gd name="T18" fmla="*/ 2147483646 w 40"/>
              <a:gd name="T19" fmla="*/ 2147483646 h 260"/>
              <a:gd name="T20" fmla="*/ 2147483646 w 40"/>
              <a:gd name="T21" fmla="*/ 2147483646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0"/>
              <a:gd name="T34" fmla="*/ 0 h 260"/>
              <a:gd name="T35" fmla="*/ 40 w 40"/>
              <a:gd name="T36" fmla="*/ 260 h 2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0" h="260">
                <a:moveTo>
                  <a:pt x="0" y="0"/>
                </a:moveTo>
                <a:lnTo>
                  <a:pt x="14" y="26"/>
                </a:lnTo>
                <a:lnTo>
                  <a:pt x="40" y="51"/>
                </a:lnTo>
                <a:lnTo>
                  <a:pt x="40" y="77"/>
                </a:lnTo>
                <a:lnTo>
                  <a:pt x="40" y="105"/>
                </a:lnTo>
                <a:lnTo>
                  <a:pt x="40" y="130"/>
                </a:lnTo>
                <a:lnTo>
                  <a:pt x="40" y="155"/>
                </a:lnTo>
                <a:lnTo>
                  <a:pt x="40" y="181"/>
                </a:lnTo>
                <a:lnTo>
                  <a:pt x="28" y="206"/>
                </a:lnTo>
                <a:lnTo>
                  <a:pt x="28" y="234"/>
                </a:lnTo>
                <a:lnTo>
                  <a:pt x="28" y="26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4" name="Line 140"/>
          <p:cNvSpPr>
            <a:spLocks noChangeShapeType="1"/>
          </p:cNvSpPr>
          <p:nvPr/>
        </p:nvSpPr>
        <p:spPr bwMode="auto">
          <a:xfrm>
            <a:off x="5246688" y="3924300"/>
            <a:ext cx="17462" cy="476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5" name="Freeform 141"/>
          <p:cNvSpPr>
            <a:spLocks/>
          </p:cNvSpPr>
          <p:nvPr/>
        </p:nvSpPr>
        <p:spPr bwMode="auto">
          <a:xfrm>
            <a:off x="5003800" y="3662363"/>
            <a:ext cx="200025" cy="415925"/>
          </a:xfrm>
          <a:custGeom>
            <a:avLst/>
            <a:gdLst>
              <a:gd name="T0" fmla="*/ 2147483646 w 169"/>
              <a:gd name="T1" fmla="*/ 0 h 349"/>
              <a:gd name="T2" fmla="*/ 2147483646 w 169"/>
              <a:gd name="T3" fmla="*/ 2147483646 h 349"/>
              <a:gd name="T4" fmla="*/ 2147483646 w 169"/>
              <a:gd name="T5" fmla="*/ 2147483646 h 349"/>
              <a:gd name="T6" fmla="*/ 2147483646 w 169"/>
              <a:gd name="T7" fmla="*/ 2147483646 h 349"/>
              <a:gd name="T8" fmla="*/ 2147483646 w 169"/>
              <a:gd name="T9" fmla="*/ 2147483646 h 349"/>
              <a:gd name="T10" fmla="*/ 2147483646 w 169"/>
              <a:gd name="T11" fmla="*/ 2147483646 h 349"/>
              <a:gd name="T12" fmla="*/ 2147483646 w 169"/>
              <a:gd name="T13" fmla="*/ 2147483646 h 349"/>
              <a:gd name="T14" fmla="*/ 2147483646 w 169"/>
              <a:gd name="T15" fmla="*/ 2147483646 h 349"/>
              <a:gd name="T16" fmla="*/ 2147483646 w 169"/>
              <a:gd name="T17" fmla="*/ 2147483646 h 349"/>
              <a:gd name="T18" fmla="*/ 2147483646 w 169"/>
              <a:gd name="T19" fmla="*/ 2147483646 h 349"/>
              <a:gd name="T20" fmla="*/ 2147483646 w 169"/>
              <a:gd name="T21" fmla="*/ 2147483646 h 349"/>
              <a:gd name="T22" fmla="*/ 2147483646 w 169"/>
              <a:gd name="T23" fmla="*/ 2147483646 h 349"/>
              <a:gd name="T24" fmla="*/ 2147483646 w 169"/>
              <a:gd name="T25" fmla="*/ 2147483646 h 349"/>
              <a:gd name="T26" fmla="*/ 2147483646 w 169"/>
              <a:gd name="T27" fmla="*/ 2147483646 h 349"/>
              <a:gd name="T28" fmla="*/ 0 w 169"/>
              <a:gd name="T29" fmla="*/ 2147483646 h 34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69"/>
              <a:gd name="T46" fmla="*/ 0 h 349"/>
              <a:gd name="T47" fmla="*/ 169 w 169"/>
              <a:gd name="T48" fmla="*/ 349 h 34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69" h="349">
                <a:moveTo>
                  <a:pt x="169" y="0"/>
                </a:moveTo>
                <a:lnTo>
                  <a:pt x="154" y="25"/>
                </a:lnTo>
                <a:lnTo>
                  <a:pt x="140" y="50"/>
                </a:lnTo>
                <a:lnTo>
                  <a:pt x="140" y="76"/>
                </a:lnTo>
                <a:lnTo>
                  <a:pt x="140" y="104"/>
                </a:lnTo>
                <a:lnTo>
                  <a:pt x="140" y="129"/>
                </a:lnTo>
                <a:lnTo>
                  <a:pt x="140" y="155"/>
                </a:lnTo>
                <a:lnTo>
                  <a:pt x="129" y="180"/>
                </a:lnTo>
                <a:lnTo>
                  <a:pt x="115" y="205"/>
                </a:lnTo>
                <a:lnTo>
                  <a:pt x="104" y="233"/>
                </a:lnTo>
                <a:lnTo>
                  <a:pt x="90" y="259"/>
                </a:lnTo>
                <a:lnTo>
                  <a:pt x="76" y="284"/>
                </a:lnTo>
                <a:lnTo>
                  <a:pt x="50" y="298"/>
                </a:lnTo>
                <a:lnTo>
                  <a:pt x="25" y="310"/>
                </a:lnTo>
                <a:lnTo>
                  <a:pt x="0" y="34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6" name="Freeform 142"/>
          <p:cNvSpPr>
            <a:spLocks/>
          </p:cNvSpPr>
          <p:nvPr/>
        </p:nvSpPr>
        <p:spPr bwMode="auto">
          <a:xfrm>
            <a:off x="5094288" y="3940175"/>
            <a:ext cx="61912" cy="184150"/>
          </a:xfrm>
          <a:custGeom>
            <a:avLst/>
            <a:gdLst>
              <a:gd name="T0" fmla="*/ 2147483646 w 53"/>
              <a:gd name="T1" fmla="*/ 0 h 155"/>
              <a:gd name="T2" fmla="*/ 2147483646 w 53"/>
              <a:gd name="T3" fmla="*/ 2147483646 h 155"/>
              <a:gd name="T4" fmla="*/ 2147483646 w 53"/>
              <a:gd name="T5" fmla="*/ 2147483646 h 155"/>
              <a:gd name="T6" fmla="*/ 2147483646 w 53"/>
              <a:gd name="T7" fmla="*/ 2147483646 h 155"/>
              <a:gd name="T8" fmla="*/ 2147483646 w 53"/>
              <a:gd name="T9" fmla="*/ 2147483646 h 155"/>
              <a:gd name="T10" fmla="*/ 2147483646 w 53"/>
              <a:gd name="T11" fmla="*/ 2147483646 h 155"/>
              <a:gd name="T12" fmla="*/ 0 w 53"/>
              <a:gd name="T13" fmla="*/ 2147483646 h 1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155"/>
              <a:gd name="T23" fmla="*/ 53 w 53"/>
              <a:gd name="T24" fmla="*/ 155 h 1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155">
                <a:moveTo>
                  <a:pt x="14" y="0"/>
                </a:moveTo>
                <a:lnTo>
                  <a:pt x="39" y="26"/>
                </a:lnTo>
                <a:lnTo>
                  <a:pt x="53" y="51"/>
                </a:lnTo>
                <a:lnTo>
                  <a:pt x="39" y="77"/>
                </a:lnTo>
                <a:lnTo>
                  <a:pt x="14" y="102"/>
                </a:lnTo>
                <a:lnTo>
                  <a:pt x="14" y="130"/>
                </a:lnTo>
                <a:lnTo>
                  <a:pt x="0" y="15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7" name="Freeform 143"/>
          <p:cNvSpPr>
            <a:spLocks/>
          </p:cNvSpPr>
          <p:nvPr/>
        </p:nvSpPr>
        <p:spPr bwMode="auto">
          <a:xfrm>
            <a:off x="5140325" y="3906838"/>
            <a:ext cx="46038" cy="77787"/>
          </a:xfrm>
          <a:custGeom>
            <a:avLst/>
            <a:gdLst>
              <a:gd name="T0" fmla="*/ 0 w 39"/>
              <a:gd name="T1" fmla="*/ 0 h 65"/>
              <a:gd name="T2" fmla="*/ 2147483646 w 39"/>
              <a:gd name="T3" fmla="*/ 2147483646 h 65"/>
              <a:gd name="T4" fmla="*/ 2147483646 w 39"/>
              <a:gd name="T5" fmla="*/ 2147483646 h 65"/>
              <a:gd name="T6" fmla="*/ 0 60000 65536"/>
              <a:gd name="T7" fmla="*/ 0 60000 65536"/>
              <a:gd name="T8" fmla="*/ 0 60000 65536"/>
              <a:gd name="T9" fmla="*/ 0 w 39"/>
              <a:gd name="T10" fmla="*/ 0 h 65"/>
              <a:gd name="T11" fmla="*/ 39 w 39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" h="65">
                <a:moveTo>
                  <a:pt x="0" y="0"/>
                </a:moveTo>
                <a:lnTo>
                  <a:pt x="25" y="14"/>
                </a:lnTo>
                <a:lnTo>
                  <a:pt x="39" y="6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8" name="Freeform 144"/>
          <p:cNvSpPr>
            <a:spLocks/>
          </p:cNvSpPr>
          <p:nvPr/>
        </p:nvSpPr>
        <p:spPr bwMode="auto">
          <a:xfrm>
            <a:off x="5049838" y="4000500"/>
            <a:ext cx="30162" cy="95250"/>
          </a:xfrm>
          <a:custGeom>
            <a:avLst/>
            <a:gdLst>
              <a:gd name="T0" fmla="*/ 2147483646 w 25"/>
              <a:gd name="T1" fmla="*/ 0 h 79"/>
              <a:gd name="T2" fmla="*/ 2147483646 w 25"/>
              <a:gd name="T3" fmla="*/ 2147483646 h 79"/>
              <a:gd name="T4" fmla="*/ 0 w 25"/>
              <a:gd name="T5" fmla="*/ 2147483646 h 79"/>
              <a:gd name="T6" fmla="*/ 0 w 25"/>
              <a:gd name="T7" fmla="*/ 2147483646 h 79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79"/>
              <a:gd name="T14" fmla="*/ 25 w 25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79">
                <a:moveTo>
                  <a:pt x="25" y="0"/>
                </a:moveTo>
                <a:lnTo>
                  <a:pt x="25" y="26"/>
                </a:lnTo>
                <a:lnTo>
                  <a:pt x="0" y="51"/>
                </a:lnTo>
                <a:lnTo>
                  <a:pt x="0" y="7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89" name="Freeform 145"/>
          <p:cNvSpPr>
            <a:spLocks/>
          </p:cNvSpPr>
          <p:nvPr/>
        </p:nvSpPr>
        <p:spPr bwMode="auto">
          <a:xfrm>
            <a:off x="5032375" y="3646488"/>
            <a:ext cx="123825" cy="153987"/>
          </a:xfrm>
          <a:custGeom>
            <a:avLst/>
            <a:gdLst>
              <a:gd name="T0" fmla="*/ 2147483646 w 104"/>
              <a:gd name="T1" fmla="*/ 0 h 129"/>
              <a:gd name="T2" fmla="*/ 2147483646 w 104"/>
              <a:gd name="T3" fmla="*/ 2147483646 h 129"/>
              <a:gd name="T4" fmla="*/ 2147483646 w 104"/>
              <a:gd name="T5" fmla="*/ 2147483646 h 129"/>
              <a:gd name="T6" fmla="*/ 2147483646 w 104"/>
              <a:gd name="T7" fmla="*/ 2147483646 h 129"/>
              <a:gd name="T8" fmla="*/ 2147483646 w 104"/>
              <a:gd name="T9" fmla="*/ 2147483646 h 129"/>
              <a:gd name="T10" fmla="*/ 2147483646 w 104"/>
              <a:gd name="T11" fmla="*/ 2147483646 h 129"/>
              <a:gd name="T12" fmla="*/ 2147483646 w 104"/>
              <a:gd name="T13" fmla="*/ 2147483646 h 129"/>
              <a:gd name="T14" fmla="*/ 0 w 104"/>
              <a:gd name="T15" fmla="*/ 2147483646 h 12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29"/>
              <a:gd name="T26" fmla="*/ 104 w 104"/>
              <a:gd name="T27" fmla="*/ 129 h 12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29">
                <a:moveTo>
                  <a:pt x="104" y="0"/>
                </a:moveTo>
                <a:lnTo>
                  <a:pt x="104" y="25"/>
                </a:lnTo>
                <a:lnTo>
                  <a:pt x="90" y="53"/>
                </a:lnTo>
                <a:lnTo>
                  <a:pt x="79" y="78"/>
                </a:lnTo>
                <a:lnTo>
                  <a:pt x="79" y="104"/>
                </a:lnTo>
                <a:lnTo>
                  <a:pt x="51" y="104"/>
                </a:lnTo>
                <a:lnTo>
                  <a:pt x="25" y="104"/>
                </a:lnTo>
                <a:lnTo>
                  <a:pt x="0" y="12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0" name="Freeform 146"/>
          <p:cNvSpPr>
            <a:spLocks/>
          </p:cNvSpPr>
          <p:nvPr/>
        </p:nvSpPr>
        <p:spPr bwMode="auto">
          <a:xfrm>
            <a:off x="5080000" y="3786188"/>
            <a:ext cx="14288" cy="61912"/>
          </a:xfrm>
          <a:custGeom>
            <a:avLst/>
            <a:gdLst>
              <a:gd name="T0" fmla="*/ 2147483646 w 12"/>
              <a:gd name="T1" fmla="*/ 0 h 51"/>
              <a:gd name="T2" fmla="*/ 2147483646 w 12"/>
              <a:gd name="T3" fmla="*/ 2147483646 h 51"/>
              <a:gd name="T4" fmla="*/ 0 w 12"/>
              <a:gd name="T5" fmla="*/ 2147483646 h 51"/>
              <a:gd name="T6" fmla="*/ 0 60000 65536"/>
              <a:gd name="T7" fmla="*/ 0 60000 65536"/>
              <a:gd name="T8" fmla="*/ 0 60000 65536"/>
              <a:gd name="T9" fmla="*/ 0 w 12"/>
              <a:gd name="T10" fmla="*/ 0 h 51"/>
              <a:gd name="T11" fmla="*/ 12 w 12"/>
              <a:gd name="T12" fmla="*/ 51 h 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" h="51">
                <a:moveTo>
                  <a:pt x="12" y="0"/>
                </a:moveTo>
                <a:lnTo>
                  <a:pt x="12" y="25"/>
                </a:lnTo>
                <a:lnTo>
                  <a:pt x="0" y="5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1" name="Line 147"/>
          <p:cNvSpPr>
            <a:spLocks noChangeShapeType="1"/>
          </p:cNvSpPr>
          <p:nvPr/>
        </p:nvSpPr>
        <p:spPr bwMode="auto">
          <a:xfrm flipH="1">
            <a:off x="5049838" y="3786188"/>
            <a:ext cx="44450" cy="1428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2" name="Line 148"/>
          <p:cNvSpPr>
            <a:spLocks noChangeShapeType="1"/>
          </p:cNvSpPr>
          <p:nvPr/>
        </p:nvSpPr>
        <p:spPr bwMode="auto">
          <a:xfrm flipH="1">
            <a:off x="5062538" y="3786188"/>
            <a:ext cx="17462" cy="301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3" name="Line 149"/>
          <p:cNvSpPr>
            <a:spLocks noChangeShapeType="1"/>
          </p:cNvSpPr>
          <p:nvPr/>
        </p:nvSpPr>
        <p:spPr bwMode="auto">
          <a:xfrm flipH="1">
            <a:off x="5094288" y="3709988"/>
            <a:ext cx="46037" cy="1270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4" name="Line 150"/>
          <p:cNvSpPr>
            <a:spLocks noChangeShapeType="1"/>
          </p:cNvSpPr>
          <p:nvPr/>
        </p:nvSpPr>
        <p:spPr bwMode="auto">
          <a:xfrm flipH="1">
            <a:off x="5080000" y="3738563"/>
            <a:ext cx="47625" cy="1428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5" name="Freeform 151"/>
          <p:cNvSpPr>
            <a:spLocks/>
          </p:cNvSpPr>
          <p:nvPr/>
        </p:nvSpPr>
        <p:spPr bwMode="auto">
          <a:xfrm>
            <a:off x="4956175" y="3556000"/>
            <a:ext cx="47625" cy="166688"/>
          </a:xfrm>
          <a:custGeom>
            <a:avLst/>
            <a:gdLst>
              <a:gd name="T0" fmla="*/ 2147483646 w 40"/>
              <a:gd name="T1" fmla="*/ 0 h 140"/>
              <a:gd name="T2" fmla="*/ 2147483646 w 40"/>
              <a:gd name="T3" fmla="*/ 0 h 140"/>
              <a:gd name="T4" fmla="*/ 2147483646 w 40"/>
              <a:gd name="T5" fmla="*/ 2147483646 h 140"/>
              <a:gd name="T6" fmla="*/ 2147483646 w 40"/>
              <a:gd name="T7" fmla="*/ 2147483646 h 140"/>
              <a:gd name="T8" fmla="*/ 2147483646 w 40"/>
              <a:gd name="T9" fmla="*/ 2147483646 h 140"/>
              <a:gd name="T10" fmla="*/ 2147483646 w 40"/>
              <a:gd name="T11" fmla="*/ 2147483646 h 140"/>
              <a:gd name="T12" fmla="*/ 0 w 40"/>
              <a:gd name="T13" fmla="*/ 2147483646 h 1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"/>
              <a:gd name="T22" fmla="*/ 0 h 140"/>
              <a:gd name="T23" fmla="*/ 40 w 40"/>
              <a:gd name="T24" fmla="*/ 140 h 1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" h="140">
                <a:moveTo>
                  <a:pt x="40" y="0"/>
                </a:moveTo>
                <a:lnTo>
                  <a:pt x="14" y="0"/>
                </a:lnTo>
                <a:lnTo>
                  <a:pt x="14" y="25"/>
                </a:lnTo>
                <a:lnTo>
                  <a:pt x="25" y="50"/>
                </a:lnTo>
                <a:lnTo>
                  <a:pt x="25" y="76"/>
                </a:lnTo>
                <a:lnTo>
                  <a:pt x="14" y="101"/>
                </a:lnTo>
                <a:lnTo>
                  <a:pt x="0" y="1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6" name="Freeform 152"/>
          <p:cNvSpPr>
            <a:spLocks/>
          </p:cNvSpPr>
          <p:nvPr/>
        </p:nvSpPr>
        <p:spPr bwMode="auto">
          <a:xfrm>
            <a:off x="4938713" y="3568700"/>
            <a:ext cx="33337" cy="77788"/>
          </a:xfrm>
          <a:custGeom>
            <a:avLst/>
            <a:gdLst>
              <a:gd name="T0" fmla="*/ 2147483646 w 28"/>
              <a:gd name="T1" fmla="*/ 0 h 65"/>
              <a:gd name="T2" fmla="*/ 2147483646 w 28"/>
              <a:gd name="T3" fmla="*/ 2147483646 h 65"/>
              <a:gd name="T4" fmla="*/ 0 w 28"/>
              <a:gd name="T5" fmla="*/ 2147483646 h 65"/>
              <a:gd name="T6" fmla="*/ 0 60000 65536"/>
              <a:gd name="T7" fmla="*/ 0 60000 65536"/>
              <a:gd name="T8" fmla="*/ 0 60000 65536"/>
              <a:gd name="T9" fmla="*/ 0 w 28"/>
              <a:gd name="T10" fmla="*/ 0 h 65"/>
              <a:gd name="T11" fmla="*/ 28 w 28"/>
              <a:gd name="T12" fmla="*/ 65 h 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65">
                <a:moveTo>
                  <a:pt x="28" y="0"/>
                </a:moveTo>
                <a:lnTo>
                  <a:pt x="28" y="25"/>
                </a:lnTo>
                <a:lnTo>
                  <a:pt x="0" y="6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7" name="Freeform 153"/>
          <p:cNvSpPr>
            <a:spLocks/>
          </p:cNvSpPr>
          <p:nvPr/>
        </p:nvSpPr>
        <p:spPr bwMode="auto">
          <a:xfrm>
            <a:off x="4926013" y="3598863"/>
            <a:ext cx="58737" cy="77787"/>
          </a:xfrm>
          <a:custGeom>
            <a:avLst/>
            <a:gdLst>
              <a:gd name="T0" fmla="*/ 2147483646 w 50"/>
              <a:gd name="T1" fmla="*/ 0 h 65"/>
              <a:gd name="T2" fmla="*/ 2147483646 w 50"/>
              <a:gd name="T3" fmla="*/ 2147483646 h 65"/>
              <a:gd name="T4" fmla="*/ 2147483646 w 50"/>
              <a:gd name="T5" fmla="*/ 2147483646 h 65"/>
              <a:gd name="T6" fmla="*/ 0 w 50"/>
              <a:gd name="T7" fmla="*/ 2147483646 h 65"/>
              <a:gd name="T8" fmla="*/ 0 60000 65536"/>
              <a:gd name="T9" fmla="*/ 0 60000 65536"/>
              <a:gd name="T10" fmla="*/ 0 60000 65536"/>
              <a:gd name="T11" fmla="*/ 0 60000 65536"/>
              <a:gd name="T12" fmla="*/ 0 w 50"/>
              <a:gd name="T13" fmla="*/ 0 h 65"/>
              <a:gd name="T14" fmla="*/ 50 w 50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" h="65">
                <a:moveTo>
                  <a:pt x="50" y="0"/>
                </a:moveTo>
                <a:lnTo>
                  <a:pt x="39" y="28"/>
                </a:lnTo>
                <a:lnTo>
                  <a:pt x="25" y="54"/>
                </a:lnTo>
                <a:lnTo>
                  <a:pt x="0" y="6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8" name="Line 154"/>
          <p:cNvSpPr>
            <a:spLocks noChangeShapeType="1"/>
          </p:cNvSpPr>
          <p:nvPr/>
        </p:nvSpPr>
        <p:spPr bwMode="auto">
          <a:xfrm flipH="1">
            <a:off x="4878388" y="3738563"/>
            <a:ext cx="30162" cy="3175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699" name="Freeform 155"/>
          <p:cNvSpPr>
            <a:spLocks/>
          </p:cNvSpPr>
          <p:nvPr/>
        </p:nvSpPr>
        <p:spPr bwMode="auto">
          <a:xfrm>
            <a:off x="4356100" y="5253038"/>
            <a:ext cx="60325" cy="12700"/>
          </a:xfrm>
          <a:custGeom>
            <a:avLst/>
            <a:gdLst>
              <a:gd name="T0" fmla="*/ 0 w 51"/>
              <a:gd name="T1" fmla="*/ 0 h 11"/>
              <a:gd name="T2" fmla="*/ 2147483646 w 51"/>
              <a:gd name="T3" fmla="*/ 2147483646 h 11"/>
              <a:gd name="T4" fmla="*/ 2147483646 w 51"/>
              <a:gd name="T5" fmla="*/ 0 h 11"/>
              <a:gd name="T6" fmla="*/ 0 60000 65536"/>
              <a:gd name="T7" fmla="*/ 0 60000 65536"/>
              <a:gd name="T8" fmla="*/ 0 60000 65536"/>
              <a:gd name="T9" fmla="*/ 0 w 51"/>
              <a:gd name="T10" fmla="*/ 0 h 11"/>
              <a:gd name="T11" fmla="*/ 51 w 51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1">
                <a:moveTo>
                  <a:pt x="0" y="0"/>
                </a:moveTo>
                <a:lnTo>
                  <a:pt x="25" y="11"/>
                </a:lnTo>
                <a:lnTo>
                  <a:pt x="5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0" name="Freeform 156"/>
          <p:cNvSpPr>
            <a:spLocks/>
          </p:cNvSpPr>
          <p:nvPr/>
        </p:nvSpPr>
        <p:spPr bwMode="auto">
          <a:xfrm>
            <a:off x="4446588" y="3490913"/>
            <a:ext cx="171450" cy="449262"/>
          </a:xfrm>
          <a:custGeom>
            <a:avLst/>
            <a:gdLst>
              <a:gd name="T0" fmla="*/ 0 w 144"/>
              <a:gd name="T1" fmla="*/ 0 h 377"/>
              <a:gd name="T2" fmla="*/ 0 w 144"/>
              <a:gd name="T3" fmla="*/ 2147483646 h 377"/>
              <a:gd name="T4" fmla="*/ 0 w 144"/>
              <a:gd name="T5" fmla="*/ 2147483646 h 377"/>
              <a:gd name="T6" fmla="*/ 0 w 144"/>
              <a:gd name="T7" fmla="*/ 2147483646 h 377"/>
              <a:gd name="T8" fmla="*/ 2147483646 w 144"/>
              <a:gd name="T9" fmla="*/ 2147483646 h 377"/>
              <a:gd name="T10" fmla="*/ 2147483646 w 144"/>
              <a:gd name="T11" fmla="*/ 2147483646 h 377"/>
              <a:gd name="T12" fmla="*/ 2147483646 w 144"/>
              <a:gd name="T13" fmla="*/ 2147483646 h 377"/>
              <a:gd name="T14" fmla="*/ 2147483646 w 144"/>
              <a:gd name="T15" fmla="*/ 2147483646 h 377"/>
              <a:gd name="T16" fmla="*/ 2147483646 w 144"/>
              <a:gd name="T17" fmla="*/ 2147483646 h 377"/>
              <a:gd name="T18" fmla="*/ 2147483646 w 144"/>
              <a:gd name="T19" fmla="*/ 2147483646 h 377"/>
              <a:gd name="T20" fmla="*/ 2147483646 w 144"/>
              <a:gd name="T21" fmla="*/ 2147483646 h 377"/>
              <a:gd name="T22" fmla="*/ 2147483646 w 144"/>
              <a:gd name="T23" fmla="*/ 2147483646 h 377"/>
              <a:gd name="T24" fmla="*/ 2147483646 w 144"/>
              <a:gd name="T25" fmla="*/ 2147483646 h 377"/>
              <a:gd name="T26" fmla="*/ 2147483646 w 144"/>
              <a:gd name="T27" fmla="*/ 2147483646 h 377"/>
              <a:gd name="T28" fmla="*/ 2147483646 w 144"/>
              <a:gd name="T29" fmla="*/ 2147483646 h 377"/>
              <a:gd name="T30" fmla="*/ 2147483646 w 144"/>
              <a:gd name="T31" fmla="*/ 2147483646 h 377"/>
              <a:gd name="T32" fmla="*/ 2147483646 w 144"/>
              <a:gd name="T33" fmla="*/ 2147483646 h 377"/>
              <a:gd name="T34" fmla="*/ 2147483646 w 144"/>
              <a:gd name="T35" fmla="*/ 2147483646 h 37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44"/>
              <a:gd name="T55" fmla="*/ 0 h 377"/>
              <a:gd name="T56" fmla="*/ 144 w 144"/>
              <a:gd name="T57" fmla="*/ 377 h 377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44" h="377">
                <a:moveTo>
                  <a:pt x="0" y="0"/>
                </a:moveTo>
                <a:lnTo>
                  <a:pt x="0" y="25"/>
                </a:lnTo>
                <a:lnTo>
                  <a:pt x="0" y="54"/>
                </a:lnTo>
                <a:lnTo>
                  <a:pt x="0" y="79"/>
                </a:lnTo>
                <a:lnTo>
                  <a:pt x="14" y="104"/>
                </a:lnTo>
                <a:lnTo>
                  <a:pt x="14" y="130"/>
                </a:lnTo>
                <a:lnTo>
                  <a:pt x="14" y="155"/>
                </a:lnTo>
                <a:lnTo>
                  <a:pt x="25" y="183"/>
                </a:lnTo>
                <a:lnTo>
                  <a:pt x="25" y="208"/>
                </a:lnTo>
                <a:lnTo>
                  <a:pt x="25" y="234"/>
                </a:lnTo>
                <a:lnTo>
                  <a:pt x="39" y="259"/>
                </a:lnTo>
                <a:lnTo>
                  <a:pt x="65" y="273"/>
                </a:lnTo>
                <a:lnTo>
                  <a:pt x="79" y="299"/>
                </a:lnTo>
                <a:lnTo>
                  <a:pt x="65" y="324"/>
                </a:lnTo>
                <a:lnTo>
                  <a:pt x="79" y="349"/>
                </a:lnTo>
                <a:lnTo>
                  <a:pt x="104" y="363"/>
                </a:lnTo>
                <a:lnTo>
                  <a:pt x="130" y="377"/>
                </a:lnTo>
                <a:lnTo>
                  <a:pt x="144" y="34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1" name="Freeform 157"/>
          <p:cNvSpPr>
            <a:spLocks/>
          </p:cNvSpPr>
          <p:nvPr/>
        </p:nvSpPr>
        <p:spPr bwMode="auto">
          <a:xfrm>
            <a:off x="3814763" y="2317750"/>
            <a:ext cx="184150" cy="217488"/>
          </a:xfrm>
          <a:custGeom>
            <a:avLst/>
            <a:gdLst>
              <a:gd name="T0" fmla="*/ 2147483646 w 155"/>
              <a:gd name="T1" fmla="*/ 2147483646 h 183"/>
              <a:gd name="T2" fmla="*/ 2147483646 w 155"/>
              <a:gd name="T3" fmla="*/ 2147483646 h 183"/>
              <a:gd name="T4" fmla="*/ 2147483646 w 155"/>
              <a:gd name="T5" fmla="*/ 2147483646 h 183"/>
              <a:gd name="T6" fmla="*/ 2147483646 w 155"/>
              <a:gd name="T7" fmla="*/ 2147483646 h 183"/>
              <a:gd name="T8" fmla="*/ 2147483646 w 155"/>
              <a:gd name="T9" fmla="*/ 2147483646 h 183"/>
              <a:gd name="T10" fmla="*/ 2147483646 w 155"/>
              <a:gd name="T11" fmla="*/ 2147483646 h 183"/>
              <a:gd name="T12" fmla="*/ 2147483646 w 155"/>
              <a:gd name="T13" fmla="*/ 2147483646 h 183"/>
              <a:gd name="T14" fmla="*/ 2147483646 w 155"/>
              <a:gd name="T15" fmla="*/ 2147483646 h 183"/>
              <a:gd name="T16" fmla="*/ 2147483646 w 155"/>
              <a:gd name="T17" fmla="*/ 2147483646 h 183"/>
              <a:gd name="T18" fmla="*/ 2147483646 w 155"/>
              <a:gd name="T19" fmla="*/ 2147483646 h 183"/>
              <a:gd name="T20" fmla="*/ 2147483646 w 155"/>
              <a:gd name="T21" fmla="*/ 2147483646 h 183"/>
              <a:gd name="T22" fmla="*/ 2147483646 w 155"/>
              <a:gd name="T23" fmla="*/ 2147483646 h 183"/>
              <a:gd name="T24" fmla="*/ 2147483646 w 155"/>
              <a:gd name="T25" fmla="*/ 2147483646 h 183"/>
              <a:gd name="T26" fmla="*/ 0 w 155"/>
              <a:gd name="T27" fmla="*/ 0 h 18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5"/>
              <a:gd name="T43" fmla="*/ 0 h 183"/>
              <a:gd name="T44" fmla="*/ 155 w 155"/>
              <a:gd name="T45" fmla="*/ 183 h 18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5" h="183">
                <a:moveTo>
                  <a:pt x="77" y="183"/>
                </a:moveTo>
                <a:lnTo>
                  <a:pt x="91" y="158"/>
                </a:lnTo>
                <a:lnTo>
                  <a:pt x="116" y="169"/>
                </a:lnTo>
                <a:lnTo>
                  <a:pt x="141" y="158"/>
                </a:lnTo>
                <a:lnTo>
                  <a:pt x="130" y="130"/>
                </a:lnTo>
                <a:lnTo>
                  <a:pt x="155" y="119"/>
                </a:lnTo>
                <a:lnTo>
                  <a:pt x="141" y="93"/>
                </a:lnTo>
                <a:lnTo>
                  <a:pt x="130" y="65"/>
                </a:lnTo>
                <a:lnTo>
                  <a:pt x="102" y="79"/>
                </a:lnTo>
                <a:lnTo>
                  <a:pt x="91" y="54"/>
                </a:lnTo>
                <a:lnTo>
                  <a:pt x="65" y="40"/>
                </a:lnTo>
                <a:lnTo>
                  <a:pt x="37" y="28"/>
                </a:lnTo>
                <a:lnTo>
                  <a:pt x="12" y="2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2" name="Freeform 158"/>
          <p:cNvSpPr>
            <a:spLocks/>
          </p:cNvSpPr>
          <p:nvPr/>
        </p:nvSpPr>
        <p:spPr bwMode="auto">
          <a:xfrm>
            <a:off x="3627438" y="2025650"/>
            <a:ext cx="77787" cy="107950"/>
          </a:xfrm>
          <a:custGeom>
            <a:avLst/>
            <a:gdLst>
              <a:gd name="T0" fmla="*/ 2147483646 w 65"/>
              <a:gd name="T1" fmla="*/ 0 h 90"/>
              <a:gd name="T2" fmla="*/ 0 w 65"/>
              <a:gd name="T3" fmla="*/ 2147483646 h 90"/>
              <a:gd name="T4" fmla="*/ 2147483646 w 65"/>
              <a:gd name="T5" fmla="*/ 2147483646 h 90"/>
              <a:gd name="T6" fmla="*/ 2147483646 w 65"/>
              <a:gd name="T7" fmla="*/ 2147483646 h 90"/>
              <a:gd name="T8" fmla="*/ 2147483646 w 65"/>
              <a:gd name="T9" fmla="*/ 2147483646 h 90"/>
              <a:gd name="T10" fmla="*/ 2147483646 w 65"/>
              <a:gd name="T11" fmla="*/ 2147483646 h 9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5"/>
              <a:gd name="T19" fmla="*/ 0 h 90"/>
              <a:gd name="T20" fmla="*/ 65 w 65"/>
              <a:gd name="T21" fmla="*/ 90 h 9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5" h="90">
                <a:moveTo>
                  <a:pt x="14" y="0"/>
                </a:moveTo>
                <a:lnTo>
                  <a:pt x="0" y="26"/>
                </a:lnTo>
                <a:lnTo>
                  <a:pt x="14" y="51"/>
                </a:lnTo>
                <a:lnTo>
                  <a:pt x="39" y="51"/>
                </a:lnTo>
                <a:lnTo>
                  <a:pt x="65" y="65"/>
                </a:lnTo>
                <a:lnTo>
                  <a:pt x="65" y="9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3" name="Freeform 159"/>
          <p:cNvSpPr>
            <a:spLocks/>
          </p:cNvSpPr>
          <p:nvPr/>
        </p:nvSpPr>
        <p:spPr bwMode="auto">
          <a:xfrm>
            <a:off x="3798888" y="2119313"/>
            <a:ext cx="76200" cy="77787"/>
          </a:xfrm>
          <a:custGeom>
            <a:avLst/>
            <a:gdLst>
              <a:gd name="T0" fmla="*/ 0 w 65"/>
              <a:gd name="T1" fmla="*/ 2147483646 h 65"/>
              <a:gd name="T2" fmla="*/ 2147483646 w 65"/>
              <a:gd name="T3" fmla="*/ 2147483646 h 65"/>
              <a:gd name="T4" fmla="*/ 2147483646 w 65"/>
              <a:gd name="T5" fmla="*/ 2147483646 h 65"/>
              <a:gd name="T6" fmla="*/ 2147483646 w 65"/>
              <a:gd name="T7" fmla="*/ 0 h 65"/>
              <a:gd name="T8" fmla="*/ 0 60000 65536"/>
              <a:gd name="T9" fmla="*/ 0 60000 65536"/>
              <a:gd name="T10" fmla="*/ 0 60000 65536"/>
              <a:gd name="T11" fmla="*/ 0 60000 65536"/>
              <a:gd name="T12" fmla="*/ 0 w 65"/>
              <a:gd name="T13" fmla="*/ 0 h 65"/>
              <a:gd name="T14" fmla="*/ 65 w 65"/>
              <a:gd name="T15" fmla="*/ 65 h 6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5" h="65">
                <a:moveTo>
                  <a:pt x="0" y="65"/>
                </a:moveTo>
                <a:lnTo>
                  <a:pt x="26" y="37"/>
                </a:lnTo>
                <a:lnTo>
                  <a:pt x="40" y="11"/>
                </a:lnTo>
                <a:lnTo>
                  <a:pt x="6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4" name="Freeform 160"/>
          <p:cNvSpPr>
            <a:spLocks/>
          </p:cNvSpPr>
          <p:nvPr/>
        </p:nvSpPr>
        <p:spPr bwMode="auto">
          <a:xfrm>
            <a:off x="4124325" y="2519363"/>
            <a:ext cx="42863" cy="47625"/>
          </a:xfrm>
          <a:custGeom>
            <a:avLst/>
            <a:gdLst>
              <a:gd name="T0" fmla="*/ 2147483646 w 36"/>
              <a:gd name="T1" fmla="*/ 2147483646 h 40"/>
              <a:gd name="T2" fmla="*/ 2147483646 w 36"/>
              <a:gd name="T3" fmla="*/ 2147483646 h 40"/>
              <a:gd name="T4" fmla="*/ 0 w 36"/>
              <a:gd name="T5" fmla="*/ 2147483646 h 40"/>
              <a:gd name="T6" fmla="*/ 2147483646 w 36"/>
              <a:gd name="T7" fmla="*/ 0 h 40"/>
              <a:gd name="T8" fmla="*/ 0 60000 65536"/>
              <a:gd name="T9" fmla="*/ 0 60000 65536"/>
              <a:gd name="T10" fmla="*/ 0 60000 65536"/>
              <a:gd name="T11" fmla="*/ 0 60000 65536"/>
              <a:gd name="T12" fmla="*/ 0 w 36"/>
              <a:gd name="T13" fmla="*/ 0 h 40"/>
              <a:gd name="T14" fmla="*/ 36 w 36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" h="40">
                <a:moveTo>
                  <a:pt x="36" y="40"/>
                </a:moveTo>
                <a:lnTo>
                  <a:pt x="25" y="14"/>
                </a:lnTo>
                <a:lnTo>
                  <a:pt x="0" y="26"/>
                </a:lnTo>
                <a:lnTo>
                  <a:pt x="1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5" name="Line 161"/>
          <p:cNvSpPr>
            <a:spLocks noChangeShapeType="1"/>
          </p:cNvSpPr>
          <p:nvPr/>
        </p:nvSpPr>
        <p:spPr bwMode="auto">
          <a:xfrm flipH="1">
            <a:off x="4076700" y="2227263"/>
            <a:ext cx="31750" cy="301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6" name="Line 162"/>
          <p:cNvSpPr>
            <a:spLocks noChangeShapeType="1"/>
          </p:cNvSpPr>
          <p:nvPr/>
        </p:nvSpPr>
        <p:spPr bwMode="auto">
          <a:xfrm flipH="1" flipV="1">
            <a:off x="3937000" y="2381250"/>
            <a:ext cx="33338" cy="1428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7" name="Freeform 163"/>
          <p:cNvSpPr>
            <a:spLocks/>
          </p:cNvSpPr>
          <p:nvPr/>
        </p:nvSpPr>
        <p:spPr bwMode="auto">
          <a:xfrm>
            <a:off x="3814763" y="2163763"/>
            <a:ext cx="60325" cy="17462"/>
          </a:xfrm>
          <a:custGeom>
            <a:avLst/>
            <a:gdLst>
              <a:gd name="T0" fmla="*/ 0 w 51"/>
              <a:gd name="T1" fmla="*/ 2147483646 h 14"/>
              <a:gd name="T2" fmla="*/ 2147483646 w 51"/>
              <a:gd name="T3" fmla="*/ 2147483646 h 14"/>
              <a:gd name="T4" fmla="*/ 2147483646 w 51"/>
              <a:gd name="T5" fmla="*/ 0 h 14"/>
              <a:gd name="T6" fmla="*/ 0 60000 65536"/>
              <a:gd name="T7" fmla="*/ 0 60000 65536"/>
              <a:gd name="T8" fmla="*/ 0 60000 65536"/>
              <a:gd name="T9" fmla="*/ 0 w 51"/>
              <a:gd name="T10" fmla="*/ 0 h 14"/>
              <a:gd name="T11" fmla="*/ 51 w 51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4">
                <a:moveTo>
                  <a:pt x="0" y="14"/>
                </a:moveTo>
                <a:lnTo>
                  <a:pt x="26" y="14"/>
                </a:lnTo>
                <a:lnTo>
                  <a:pt x="5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8" name="Freeform 164"/>
          <p:cNvSpPr>
            <a:spLocks/>
          </p:cNvSpPr>
          <p:nvPr/>
        </p:nvSpPr>
        <p:spPr bwMode="auto">
          <a:xfrm>
            <a:off x="3798888" y="2381250"/>
            <a:ext cx="107950" cy="168275"/>
          </a:xfrm>
          <a:custGeom>
            <a:avLst/>
            <a:gdLst>
              <a:gd name="T0" fmla="*/ 2147483646 w 91"/>
              <a:gd name="T1" fmla="*/ 2147483646 h 141"/>
              <a:gd name="T2" fmla="*/ 2147483646 w 91"/>
              <a:gd name="T3" fmla="*/ 2147483646 h 141"/>
              <a:gd name="T4" fmla="*/ 2147483646 w 91"/>
              <a:gd name="T5" fmla="*/ 2147483646 h 141"/>
              <a:gd name="T6" fmla="*/ 2147483646 w 91"/>
              <a:gd name="T7" fmla="*/ 2147483646 h 141"/>
              <a:gd name="T8" fmla="*/ 2147483646 w 91"/>
              <a:gd name="T9" fmla="*/ 2147483646 h 141"/>
              <a:gd name="T10" fmla="*/ 0 w 91"/>
              <a:gd name="T11" fmla="*/ 2147483646 h 141"/>
              <a:gd name="T12" fmla="*/ 2147483646 w 91"/>
              <a:gd name="T13" fmla="*/ 0 h 14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1"/>
              <a:gd name="T22" fmla="*/ 0 h 141"/>
              <a:gd name="T23" fmla="*/ 91 w 91"/>
              <a:gd name="T24" fmla="*/ 141 h 14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1" h="141">
                <a:moveTo>
                  <a:pt x="91" y="141"/>
                </a:moveTo>
                <a:lnTo>
                  <a:pt x="79" y="115"/>
                </a:lnTo>
                <a:lnTo>
                  <a:pt x="51" y="90"/>
                </a:lnTo>
                <a:lnTo>
                  <a:pt x="40" y="65"/>
                </a:lnTo>
                <a:lnTo>
                  <a:pt x="14" y="51"/>
                </a:lnTo>
                <a:lnTo>
                  <a:pt x="0" y="25"/>
                </a:lnTo>
                <a:lnTo>
                  <a:pt x="14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09" name="Line 165"/>
          <p:cNvSpPr>
            <a:spLocks noChangeShapeType="1"/>
          </p:cNvSpPr>
          <p:nvPr/>
        </p:nvSpPr>
        <p:spPr bwMode="auto">
          <a:xfrm flipV="1">
            <a:off x="4308475" y="4678363"/>
            <a:ext cx="14288" cy="333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0" name="Line 166"/>
          <p:cNvSpPr>
            <a:spLocks noChangeShapeType="1"/>
          </p:cNvSpPr>
          <p:nvPr/>
        </p:nvSpPr>
        <p:spPr bwMode="auto">
          <a:xfrm flipV="1">
            <a:off x="4322763" y="4665663"/>
            <a:ext cx="33337" cy="460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1" name="Line 167"/>
          <p:cNvSpPr>
            <a:spLocks noChangeShapeType="1"/>
          </p:cNvSpPr>
          <p:nvPr/>
        </p:nvSpPr>
        <p:spPr bwMode="auto">
          <a:xfrm flipV="1">
            <a:off x="4356100" y="4665663"/>
            <a:ext cx="28575" cy="1270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2" name="Line 168"/>
          <p:cNvSpPr>
            <a:spLocks noChangeShapeType="1"/>
          </p:cNvSpPr>
          <p:nvPr/>
        </p:nvSpPr>
        <p:spPr bwMode="auto">
          <a:xfrm flipV="1">
            <a:off x="4630738" y="4833938"/>
            <a:ext cx="15875" cy="3333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3" name="Line 169"/>
          <p:cNvSpPr>
            <a:spLocks noChangeShapeType="1"/>
          </p:cNvSpPr>
          <p:nvPr/>
        </p:nvSpPr>
        <p:spPr bwMode="auto">
          <a:xfrm flipV="1">
            <a:off x="4154488" y="2781300"/>
            <a:ext cx="30162" cy="33338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4" name="Freeform 170"/>
          <p:cNvSpPr>
            <a:spLocks/>
          </p:cNvSpPr>
          <p:nvPr/>
        </p:nvSpPr>
        <p:spPr bwMode="auto">
          <a:xfrm>
            <a:off x="4232275" y="3906838"/>
            <a:ext cx="338138" cy="171450"/>
          </a:xfrm>
          <a:custGeom>
            <a:avLst/>
            <a:gdLst>
              <a:gd name="T0" fmla="*/ 0 w 284"/>
              <a:gd name="T1" fmla="*/ 2147483646 h 144"/>
              <a:gd name="T2" fmla="*/ 2147483646 w 284"/>
              <a:gd name="T3" fmla="*/ 2147483646 h 144"/>
              <a:gd name="T4" fmla="*/ 2147483646 w 284"/>
              <a:gd name="T5" fmla="*/ 2147483646 h 144"/>
              <a:gd name="T6" fmla="*/ 2147483646 w 284"/>
              <a:gd name="T7" fmla="*/ 2147483646 h 144"/>
              <a:gd name="T8" fmla="*/ 2147483646 w 284"/>
              <a:gd name="T9" fmla="*/ 2147483646 h 144"/>
              <a:gd name="T10" fmla="*/ 2147483646 w 284"/>
              <a:gd name="T11" fmla="*/ 2147483646 h 144"/>
              <a:gd name="T12" fmla="*/ 2147483646 w 284"/>
              <a:gd name="T13" fmla="*/ 2147483646 h 144"/>
              <a:gd name="T14" fmla="*/ 2147483646 w 284"/>
              <a:gd name="T15" fmla="*/ 2147483646 h 144"/>
              <a:gd name="T16" fmla="*/ 2147483646 w 284"/>
              <a:gd name="T17" fmla="*/ 2147483646 h 144"/>
              <a:gd name="T18" fmla="*/ 2147483646 w 284"/>
              <a:gd name="T19" fmla="*/ 2147483646 h 144"/>
              <a:gd name="T20" fmla="*/ 2147483646 w 284"/>
              <a:gd name="T21" fmla="*/ 2147483646 h 144"/>
              <a:gd name="T22" fmla="*/ 2147483646 w 284"/>
              <a:gd name="T23" fmla="*/ 0 h 144"/>
              <a:gd name="T24" fmla="*/ 2147483646 w 284"/>
              <a:gd name="T25" fmla="*/ 0 h 144"/>
              <a:gd name="T26" fmla="*/ 2147483646 w 284"/>
              <a:gd name="T27" fmla="*/ 2147483646 h 144"/>
              <a:gd name="T28" fmla="*/ 2147483646 w 284"/>
              <a:gd name="T29" fmla="*/ 2147483646 h 144"/>
              <a:gd name="T30" fmla="*/ 2147483646 w 284"/>
              <a:gd name="T31" fmla="*/ 2147483646 h 14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84"/>
              <a:gd name="T49" fmla="*/ 0 h 144"/>
              <a:gd name="T50" fmla="*/ 284 w 284"/>
              <a:gd name="T51" fmla="*/ 144 h 14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84" h="144">
                <a:moveTo>
                  <a:pt x="0" y="130"/>
                </a:moveTo>
                <a:lnTo>
                  <a:pt x="25" y="119"/>
                </a:lnTo>
                <a:lnTo>
                  <a:pt x="50" y="119"/>
                </a:lnTo>
                <a:lnTo>
                  <a:pt x="65" y="144"/>
                </a:lnTo>
                <a:lnTo>
                  <a:pt x="76" y="119"/>
                </a:lnTo>
                <a:lnTo>
                  <a:pt x="90" y="93"/>
                </a:lnTo>
                <a:lnTo>
                  <a:pt x="90" y="65"/>
                </a:lnTo>
                <a:lnTo>
                  <a:pt x="115" y="54"/>
                </a:lnTo>
                <a:lnTo>
                  <a:pt x="141" y="54"/>
                </a:lnTo>
                <a:lnTo>
                  <a:pt x="129" y="28"/>
                </a:lnTo>
                <a:lnTo>
                  <a:pt x="155" y="14"/>
                </a:lnTo>
                <a:lnTo>
                  <a:pt x="180" y="0"/>
                </a:lnTo>
                <a:lnTo>
                  <a:pt x="205" y="0"/>
                </a:lnTo>
                <a:lnTo>
                  <a:pt x="219" y="28"/>
                </a:lnTo>
                <a:lnTo>
                  <a:pt x="245" y="40"/>
                </a:lnTo>
                <a:lnTo>
                  <a:pt x="284" y="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5" name="Freeform 171"/>
          <p:cNvSpPr>
            <a:spLocks/>
          </p:cNvSpPr>
          <p:nvPr/>
        </p:nvSpPr>
        <p:spPr bwMode="auto">
          <a:xfrm>
            <a:off x="4108450" y="4249738"/>
            <a:ext cx="169863" cy="76200"/>
          </a:xfrm>
          <a:custGeom>
            <a:avLst/>
            <a:gdLst>
              <a:gd name="T0" fmla="*/ 2147483646 w 143"/>
              <a:gd name="T1" fmla="*/ 0 h 64"/>
              <a:gd name="T2" fmla="*/ 2147483646 w 143"/>
              <a:gd name="T3" fmla="*/ 0 h 64"/>
              <a:gd name="T4" fmla="*/ 2147483646 w 143"/>
              <a:gd name="T5" fmla="*/ 0 h 64"/>
              <a:gd name="T6" fmla="*/ 2147483646 w 143"/>
              <a:gd name="T7" fmla="*/ 2147483646 h 64"/>
              <a:gd name="T8" fmla="*/ 2147483646 w 143"/>
              <a:gd name="T9" fmla="*/ 2147483646 h 64"/>
              <a:gd name="T10" fmla="*/ 2147483646 w 143"/>
              <a:gd name="T11" fmla="*/ 2147483646 h 64"/>
              <a:gd name="T12" fmla="*/ 2147483646 w 143"/>
              <a:gd name="T13" fmla="*/ 2147483646 h 64"/>
              <a:gd name="T14" fmla="*/ 0 w 143"/>
              <a:gd name="T15" fmla="*/ 2147483646 h 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43"/>
              <a:gd name="T25" fmla="*/ 0 h 64"/>
              <a:gd name="T26" fmla="*/ 143 w 143"/>
              <a:gd name="T27" fmla="*/ 64 h 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43" h="64">
                <a:moveTo>
                  <a:pt x="143" y="0"/>
                </a:moveTo>
                <a:lnTo>
                  <a:pt x="115" y="0"/>
                </a:lnTo>
                <a:lnTo>
                  <a:pt x="90" y="0"/>
                </a:lnTo>
                <a:lnTo>
                  <a:pt x="64" y="11"/>
                </a:lnTo>
                <a:lnTo>
                  <a:pt x="50" y="36"/>
                </a:lnTo>
                <a:lnTo>
                  <a:pt x="50" y="64"/>
                </a:lnTo>
                <a:lnTo>
                  <a:pt x="25" y="64"/>
                </a:lnTo>
                <a:lnTo>
                  <a:pt x="0" y="5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6" name="Freeform 172"/>
          <p:cNvSpPr>
            <a:spLocks/>
          </p:cNvSpPr>
          <p:nvPr/>
        </p:nvSpPr>
        <p:spPr bwMode="auto">
          <a:xfrm>
            <a:off x="4046538" y="4214813"/>
            <a:ext cx="61912" cy="95250"/>
          </a:xfrm>
          <a:custGeom>
            <a:avLst/>
            <a:gdLst>
              <a:gd name="T0" fmla="*/ 2147483646 w 51"/>
              <a:gd name="T1" fmla="*/ 2147483646 h 79"/>
              <a:gd name="T2" fmla="*/ 2147483646 w 51"/>
              <a:gd name="T3" fmla="*/ 2147483646 h 79"/>
              <a:gd name="T4" fmla="*/ 2147483646 w 51"/>
              <a:gd name="T5" fmla="*/ 2147483646 h 79"/>
              <a:gd name="T6" fmla="*/ 0 w 51"/>
              <a:gd name="T7" fmla="*/ 0 h 79"/>
              <a:gd name="T8" fmla="*/ 0 60000 65536"/>
              <a:gd name="T9" fmla="*/ 0 60000 65536"/>
              <a:gd name="T10" fmla="*/ 0 60000 65536"/>
              <a:gd name="T11" fmla="*/ 0 60000 65536"/>
              <a:gd name="T12" fmla="*/ 0 w 51"/>
              <a:gd name="T13" fmla="*/ 0 h 79"/>
              <a:gd name="T14" fmla="*/ 51 w 51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1" h="79">
                <a:moveTo>
                  <a:pt x="51" y="79"/>
                </a:moveTo>
                <a:lnTo>
                  <a:pt x="36" y="54"/>
                </a:lnTo>
                <a:lnTo>
                  <a:pt x="11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7" name="Freeform 173"/>
          <p:cNvSpPr>
            <a:spLocks/>
          </p:cNvSpPr>
          <p:nvPr/>
        </p:nvSpPr>
        <p:spPr bwMode="auto">
          <a:xfrm>
            <a:off x="3859213" y="4310063"/>
            <a:ext cx="111125" cy="60325"/>
          </a:xfrm>
          <a:custGeom>
            <a:avLst/>
            <a:gdLst>
              <a:gd name="T0" fmla="*/ 2147483646 w 93"/>
              <a:gd name="T1" fmla="*/ 2147483646 h 51"/>
              <a:gd name="T2" fmla="*/ 2147483646 w 93"/>
              <a:gd name="T3" fmla="*/ 2147483646 h 51"/>
              <a:gd name="T4" fmla="*/ 2147483646 w 93"/>
              <a:gd name="T5" fmla="*/ 2147483646 h 51"/>
              <a:gd name="T6" fmla="*/ 0 w 93"/>
              <a:gd name="T7" fmla="*/ 0 h 51"/>
              <a:gd name="T8" fmla="*/ 0 60000 65536"/>
              <a:gd name="T9" fmla="*/ 0 60000 65536"/>
              <a:gd name="T10" fmla="*/ 0 60000 65536"/>
              <a:gd name="T11" fmla="*/ 0 60000 65536"/>
              <a:gd name="T12" fmla="*/ 0 w 93"/>
              <a:gd name="T13" fmla="*/ 0 h 51"/>
              <a:gd name="T14" fmla="*/ 93 w 93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" h="51">
                <a:moveTo>
                  <a:pt x="93" y="51"/>
                </a:moveTo>
                <a:lnTo>
                  <a:pt x="65" y="51"/>
                </a:lnTo>
                <a:lnTo>
                  <a:pt x="40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8" name="Freeform 174"/>
          <p:cNvSpPr>
            <a:spLocks/>
          </p:cNvSpPr>
          <p:nvPr/>
        </p:nvSpPr>
        <p:spPr bwMode="auto">
          <a:xfrm>
            <a:off x="4013200" y="4448175"/>
            <a:ext cx="47625" cy="93663"/>
          </a:xfrm>
          <a:custGeom>
            <a:avLst/>
            <a:gdLst>
              <a:gd name="T0" fmla="*/ 2147483646 w 39"/>
              <a:gd name="T1" fmla="*/ 0 h 79"/>
              <a:gd name="T2" fmla="*/ 2147483646 w 39"/>
              <a:gd name="T3" fmla="*/ 2147483646 h 79"/>
              <a:gd name="T4" fmla="*/ 2147483646 w 39"/>
              <a:gd name="T5" fmla="*/ 2147483646 h 79"/>
              <a:gd name="T6" fmla="*/ 0 w 39"/>
              <a:gd name="T7" fmla="*/ 2147483646 h 79"/>
              <a:gd name="T8" fmla="*/ 0 60000 65536"/>
              <a:gd name="T9" fmla="*/ 0 60000 65536"/>
              <a:gd name="T10" fmla="*/ 0 60000 65536"/>
              <a:gd name="T11" fmla="*/ 0 60000 65536"/>
              <a:gd name="T12" fmla="*/ 0 w 39"/>
              <a:gd name="T13" fmla="*/ 0 h 79"/>
              <a:gd name="T14" fmla="*/ 39 w 39"/>
              <a:gd name="T15" fmla="*/ 79 h 7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" h="79">
                <a:moveTo>
                  <a:pt x="39" y="0"/>
                </a:moveTo>
                <a:lnTo>
                  <a:pt x="39" y="28"/>
                </a:lnTo>
                <a:lnTo>
                  <a:pt x="28" y="53"/>
                </a:lnTo>
                <a:lnTo>
                  <a:pt x="0" y="7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19" name="Freeform 175"/>
          <p:cNvSpPr>
            <a:spLocks/>
          </p:cNvSpPr>
          <p:nvPr/>
        </p:nvSpPr>
        <p:spPr bwMode="auto">
          <a:xfrm>
            <a:off x="3983038" y="4386263"/>
            <a:ext cx="201612" cy="247650"/>
          </a:xfrm>
          <a:custGeom>
            <a:avLst/>
            <a:gdLst>
              <a:gd name="T0" fmla="*/ 0 w 169"/>
              <a:gd name="T1" fmla="*/ 0 h 208"/>
              <a:gd name="T2" fmla="*/ 2147483646 w 169"/>
              <a:gd name="T3" fmla="*/ 2147483646 h 208"/>
              <a:gd name="T4" fmla="*/ 2147483646 w 169"/>
              <a:gd name="T5" fmla="*/ 2147483646 h 208"/>
              <a:gd name="T6" fmla="*/ 2147483646 w 169"/>
              <a:gd name="T7" fmla="*/ 2147483646 h 208"/>
              <a:gd name="T8" fmla="*/ 2147483646 w 169"/>
              <a:gd name="T9" fmla="*/ 2147483646 h 208"/>
              <a:gd name="T10" fmla="*/ 2147483646 w 169"/>
              <a:gd name="T11" fmla="*/ 2147483646 h 208"/>
              <a:gd name="T12" fmla="*/ 2147483646 w 169"/>
              <a:gd name="T13" fmla="*/ 2147483646 h 208"/>
              <a:gd name="T14" fmla="*/ 2147483646 w 169"/>
              <a:gd name="T15" fmla="*/ 2147483646 h 208"/>
              <a:gd name="T16" fmla="*/ 2147483646 w 169"/>
              <a:gd name="T17" fmla="*/ 2147483646 h 208"/>
              <a:gd name="T18" fmla="*/ 2147483646 w 169"/>
              <a:gd name="T19" fmla="*/ 2147483646 h 208"/>
              <a:gd name="T20" fmla="*/ 2147483646 w 169"/>
              <a:gd name="T21" fmla="*/ 2147483646 h 208"/>
              <a:gd name="T22" fmla="*/ 2147483646 w 169"/>
              <a:gd name="T23" fmla="*/ 2147483646 h 208"/>
              <a:gd name="T24" fmla="*/ 2147483646 w 169"/>
              <a:gd name="T25" fmla="*/ 2147483646 h 2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69"/>
              <a:gd name="T40" fmla="*/ 0 h 208"/>
              <a:gd name="T41" fmla="*/ 169 w 169"/>
              <a:gd name="T42" fmla="*/ 208 h 2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69" h="208">
                <a:moveTo>
                  <a:pt x="0" y="0"/>
                </a:moveTo>
                <a:lnTo>
                  <a:pt x="26" y="14"/>
                </a:lnTo>
                <a:lnTo>
                  <a:pt x="54" y="14"/>
                </a:lnTo>
                <a:lnTo>
                  <a:pt x="79" y="14"/>
                </a:lnTo>
                <a:lnTo>
                  <a:pt x="105" y="25"/>
                </a:lnTo>
                <a:lnTo>
                  <a:pt x="130" y="39"/>
                </a:lnTo>
                <a:lnTo>
                  <a:pt x="144" y="65"/>
                </a:lnTo>
                <a:lnTo>
                  <a:pt x="144" y="90"/>
                </a:lnTo>
                <a:lnTo>
                  <a:pt x="169" y="104"/>
                </a:lnTo>
                <a:lnTo>
                  <a:pt x="169" y="130"/>
                </a:lnTo>
                <a:lnTo>
                  <a:pt x="169" y="155"/>
                </a:lnTo>
                <a:lnTo>
                  <a:pt x="155" y="180"/>
                </a:lnTo>
                <a:lnTo>
                  <a:pt x="130" y="208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0" name="Freeform 176"/>
          <p:cNvSpPr>
            <a:spLocks/>
          </p:cNvSpPr>
          <p:nvPr/>
        </p:nvSpPr>
        <p:spPr bwMode="auto">
          <a:xfrm>
            <a:off x="4244975" y="4386263"/>
            <a:ext cx="63500" cy="292100"/>
          </a:xfrm>
          <a:custGeom>
            <a:avLst/>
            <a:gdLst>
              <a:gd name="T0" fmla="*/ 0 w 54"/>
              <a:gd name="T1" fmla="*/ 2147483646 h 245"/>
              <a:gd name="T2" fmla="*/ 0 w 54"/>
              <a:gd name="T3" fmla="*/ 2147483646 h 245"/>
              <a:gd name="T4" fmla="*/ 2147483646 w 54"/>
              <a:gd name="T5" fmla="*/ 2147483646 h 245"/>
              <a:gd name="T6" fmla="*/ 2147483646 w 54"/>
              <a:gd name="T7" fmla="*/ 2147483646 h 245"/>
              <a:gd name="T8" fmla="*/ 2147483646 w 54"/>
              <a:gd name="T9" fmla="*/ 2147483646 h 245"/>
              <a:gd name="T10" fmla="*/ 2147483646 w 54"/>
              <a:gd name="T11" fmla="*/ 2147483646 h 245"/>
              <a:gd name="T12" fmla="*/ 2147483646 w 54"/>
              <a:gd name="T13" fmla="*/ 2147483646 h 245"/>
              <a:gd name="T14" fmla="*/ 0 w 54"/>
              <a:gd name="T15" fmla="*/ 2147483646 h 245"/>
              <a:gd name="T16" fmla="*/ 2147483646 w 54"/>
              <a:gd name="T17" fmla="*/ 2147483646 h 245"/>
              <a:gd name="T18" fmla="*/ 2147483646 w 54"/>
              <a:gd name="T19" fmla="*/ 2147483646 h 245"/>
              <a:gd name="T20" fmla="*/ 2147483646 w 54"/>
              <a:gd name="T21" fmla="*/ 2147483646 h 245"/>
              <a:gd name="T22" fmla="*/ 2147483646 w 54"/>
              <a:gd name="T23" fmla="*/ 0 h 2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"/>
              <a:gd name="T37" fmla="*/ 0 h 245"/>
              <a:gd name="T38" fmla="*/ 54 w 54"/>
              <a:gd name="T39" fmla="*/ 245 h 2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" h="245">
                <a:moveTo>
                  <a:pt x="0" y="245"/>
                </a:moveTo>
                <a:lnTo>
                  <a:pt x="0" y="220"/>
                </a:lnTo>
                <a:lnTo>
                  <a:pt x="28" y="220"/>
                </a:lnTo>
                <a:lnTo>
                  <a:pt x="39" y="194"/>
                </a:lnTo>
                <a:lnTo>
                  <a:pt x="54" y="169"/>
                </a:lnTo>
                <a:lnTo>
                  <a:pt x="39" y="144"/>
                </a:lnTo>
                <a:lnTo>
                  <a:pt x="28" y="116"/>
                </a:lnTo>
                <a:lnTo>
                  <a:pt x="0" y="90"/>
                </a:lnTo>
                <a:lnTo>
                  <a:pt x="28" y="79"/>
                </a:lnTo>
                <a:lnTo>
                  <a:pt x="39" y="51"/>
                </a:lnTo>
                <a:lnTo>
                  <a:pt x="28" y="25"/>
                </a:lnTo>
                <a:lnTo>
                  <a:pt x="14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1" name="Freeform 177"/>
          <p:cNvSpPr>
            <a:spLocks/>
          </p:cNvSpPr>
          <p:nvPr/>
        </p:nvSpPr>
        <p:spPr bwMode="auto">
          <a:xfrm>
            <a:off x="5094288" y="4510088"/>
            <a:ext cx="92075" cy="47625"/>
          </a:xfrm>
          <a:custGeom>
            <a:avLst/>
            <a:gdLst>
              <a:gd name="T0" fmla="*/ 0 w 78"/>
              <a:gd name="T1" fmla="*/ 0 h 40"/>
              <a:gd name="T2" fmla="*/ 2147483646 w 78"/>
              <a:gd name="T3" fmla="*/ 2147483646 h 40"/>
              <a:gd name="T4" fmla="*/ 2147483646 w 78"/>
              <a:gd name="T5" fmla="*/ 2147483646 h 40"/>
              <a:gd name="T6" fmla="*/ 2147483646 w 78"/>
              <a:gd name="T7" fmla="*/ 2147483646 h 40"/>
              <a:gd name="T8" fmla="*/ 0 60000 65536"/>
              <a:gd name="T9" fmla="*/ 0 60000 65536"/>
              <a:gd name="T10" fmla="*/ 0 60000 65536"/>
              <a:gd name="T11" fmla="*/ 0 60000 65536"/>
              <a:gd name="T12" fmla="*/ 0 w 78"/>
              <a:gd name="T13" fmla="*/ 0 h 40"/>
              <a:gd name="T14" fmla="*/ 78 w 78"/>
              <a:gd name="T15" fmla="*/ 40 h 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" h="40">
                <a:moveTo>
                  <a:pt x="0" y="0"/>
                </a:moveTo>
                <a:lnTo>
                  <a:pt x="28" y="26"/>
                </a:lnTo>
                <a:lnTo>
                  <a:pt x="53" y="40"/>
                </a:lnTo>
                <a:lnTo>
                  <a:pt x="78" y="4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2" name="Line 178"/>
          <p:cNvSpPr>
            <a:spLocks noChangeShapeType="1"/>
          </p:cNvSpPr>
          <p:nvPr/>
        </p:nvSpPr>
        <p:spPr bwMode="auto">
          <a:xfrm>
            <a:off x="4984750" y="4789488"/>
            <a:ext cx="65088" cy="1587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3" name="Freeform 179"/>
          <p:cNvSpPr>
            <a:spLocks/>
          </p:cNvSpPr>
          <p:nvPr/>
        </p:nvSpPr>
        <p:spPr bwMode="auto">
          <a:xfrm>
            <a:off x="4694238" y="4202113"/>
            <a:ext cx="47625" cy="168275"/>
          </a:xfrm>
          <a:custGeom>
            <a:avLst/>
            <a:gdLst>
              <a:gd name="T0" fmla="*/ 2147483646 w 40"/>
              <a:gd name="T1" fmla="*/ 2147483646 h 141"/>
              <a:gd name="T2" fmla="*/ 2147483646 w 40"/>
              <a:gd name="T3" fmla="*/ 2147483646 h 141"/>
              <a:gd name="T4" fmla="*/ 0 w 40"/>
              <a:gd name="T5" fmla="*/ 2147483646 h 141"/>
              <a:gd name="T6" fmla="*/ 2147483646 w 40"/>
              <a:gd name="T7" fmla="*/ 2147483646 h 141"/>
              <a:gd name="T8" fmla="*/ 2147483646 w 40"/>
              <a:gd name="T9" fmla="*/ 2147483646 h 141"/>
              <a:gd name="T10" fmla="*/ 2147483646 w 40"/>
              <a:gd name="T11" fmla="*/ 2147483646 h 141"/>
              <a:gd name="T12" fmla="*/ 2147483646 w 40"/>
              <a:gd name="T13" fmla="*/ 2147483646 h 141"/>
              <a:gd name="T14" fmla="*/ 2147483646 w 40"/>
              <a:gd name="T15" fmla="*/ 0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0"/>
              <a:gd name="T25" fmla="*/ 0 h 141"/>
              <a:gd name="T26" fmla="*/ 40 w 40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0" h="141">
                <a:moveTo>
                  <a:pt x="40" y="116"/>
                </a:moveTo>
                <a:lnTo>
                  <a:pt x="26" y="141"/>
                </a:lnTo>
                <a:lnTo>
                  <a:pt x="0" y="130"/>
                </a:lnTo>
                <a:lnTo>
                  <a:pt x="12" y="104"/>
                </a:lnTo>
                <a:lnTo>
                  <a:pt x="26" y="76"/>
                </a:lnTo>
                <a:lnTo>
                  <a:pt x="26" y="51"/>
                </a:lnTo>
                <a:lnTo>
                  <a:pt x="26" y="25"/>
                </a:lnTo>
                <a:lnTo>
                  <a:pt x="12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4" name="Freeform 180"/>
          <p:cNvSpPr>
            <a:spLocks/>
          </p:cNvSpPr>
          <p:nvPr/>
        </p:nvSpPr>
        <p:spPr bwMode="auto">
          <a:xfrm>
            <a:off x="4664075" y="4310063"/>
            <a:ext cx="44450" cy="30162"/>
          </a:xfrm>
          <a:custGeom>
            <a:avLst/>
            <a:gdLst>
              <a:gd name="T0" fmla="*/ 0 w 37"/>
              <a:gd name="T1" fmla="*/ 0 h 26"/>
              <a:gd name="T2" fmla="*/ 2147483646 w 37"/>
              <a:gd name="T3" fmla="*/ 2147483646 h 26"/>
              <a:gd name="T4" fmla="*/ 2147483646 w 37"/>
              <a:gd name="T5" fmla="*/ 2147483646 h 26"/>
              <a:gd name="T6" fmla="*/ 0 60000 65536"/>
              <a:gd name="T7" fmla="*/ 0 60000 65536"/>
              <a:gd name="T8" fmla="*/ 0 60000 65536"/>
              <a:gd name="T9" fmla="*/ 0 w 37"/>
              <a:gd name="T10" fmla="*/ 0 h 26"/>
              <a:gd name="T11" fmla="*/ 37 w 37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" h="26">
                <a:moveTo>
                  <a:pt x="0" y="0"/>
                </a:moveTo>
                <a:lnTo>
                  <a:pt x="11" y="26"/>
                </a:lnTo>
                <a:lnTo>
                  <a:pt x="37" y="2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5" name="Freeform 181"/>
          <p:cNvSpPr>
            <a:spLocks/>
          </p:cNvSpPr>
          <p:nvPr/>
        </p:nvSpPr>
        <p:spPr bwMode="auto">
          <a:xfrm>
            <a:off x="4646613" y="4340225"/>
            <a:ext cx="61912" cy="17463"/>
          </a:xfrm>
          <a:custGeom>
            <a:avLst/>
            <a:gdLst>
              <a:gd name="T0" fmla="*/ 0 w 51"/>
              <a:gd name="T1" fmla="*/ 0 h 14"/>
              <a:gd name="T2" fmla="*/ 2147483646 w 51"/>
              <a:gd name="T3" fmla="*/ 2147483646 h 14"/>
              <a:gd name="T4" fmla="*/ 2147483646 w 51"/>
              <a:gd name="T5" fmla="*/ 0 h 14"/>
              <a:gd name="T6" fmla="*/ 0 60000 65536"/>
              <a:gd name="T7" fmla="*/ 0 60000 65536"/>
              <a:gd name="T8" fmla="*/ 0 60000 65536"/>
              <a:gd name="T9" fmla="*/ 0 w 51"/>
              <a:gd name="T10" fmla="*/ 0 h 14"/>
              <a:gd name="T11" fmla="*/ 51 w 51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1" h="14">
                <a:moveTo>
                  <a:pt x="0" y="0"/>
                </a:moveTo>
                <a:lnTo>
                  <a:pt x="25" y="14"/>
                </a:lnTo>
                <a:lnTo>
                  <a:pt x="5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6" name="Line 182"/>
          <p:cNvSpPr>
            <a:spLocks noChangeShapeType="1"/>
          </p:cNvSpPr>
          <p:nvPr/>
        </p:nvSpPr>
        <p:spPr bwMode="auto">
          <a:xfrm>
            <a:off x="4724400" y="4310063"/>
            <a:ext cx="30163" cy="1587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7" name="Line 183"/>
          <p:cNvSpPr>
            <a:spLocks noChangeShapeType="1"/>
          </p:cNvSpPr>
          <p:nvPr/>
        </p:nvSpPr>
        <p:spPr bwMode="auto">
          <a:xfrm>
            <a:off x="5016500" y="4957763"/>
            <a:ext cx="46038" cy="0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8" name="Freeform 184"/>
          <p:cNvSpPr>
            <a:spLocks/>
          </p:cNvSpPr>
          <p:nvPr/>
        </p:nvSpPr>
        <p:spPr bwMode="auto">
          <a:xfrm>
            <a:off x="4784725" y="5187950"/>
            <a:ext cx="33338" cy="155575"/>
          </a:xfrm>
          <a:custGeom>
            <a:avLst/>
            <a:gdLst>
              <a:gd name="T0" fmla="*/ 2147483646 w 29"/>
              <a:gd name="T1" fmla="*/ 0 h 130"/>
              <a:gd name="T2" fmla="*/ 0 w 29"/>
              <a:gd name="T3" fmla="*/ 2147483646 h 130"/>
              <a:gd name="T4" fmla="*/ 0 w 29"/>
              <a:gd name="T5" fmla="*/ 2147483646 h 130"/>
              <a:gd name="T6" fmla="*/ 0 w 29"/>
              <a:gd name="T7" fmla="*/ 2147483646 h 130"/>
              <a:gd name="T8" fmla="*/ 2147483646 w 29"/>
              <a:gd name="T9" fmla="*/ 2147483646 h 130"/>
              <a:gd name="T10" fmla="*/ 2147483646 w 29"/>
              <a:gd name="T11" fmla="*/ 2147483646 h 13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9"/>
              <a:gd name="T19" fmla="*/ 0 h 130"/>
              <a:gd name="T20" fmla="*/ 29 w 29"/>
              <a:gd name="T21" fmla="*/ 130 h 13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9" h="130">
                <a:moveTo>
                  <a:pt x="29" y="0"/>
                </a:moveTo>
                <a:lnTo>
                  <a:pt x="0" y="14"/>
                </a:lnTo>
                <a:lnTo>
                  <a:pt x="0" y="40"/>
                </a:lnTo>
                <a:lnTo>
                  <a:pt x="0" y="65"/>
                </a:lnTo>
                <a:lnTo>
                  <a:pt x="15" y="93"/>
                </a:lnTo>
                <a:lnTo>
                  <a:pt x="15" y="13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29" name="Freeform 185"/>
          <p:cNvSpPr>
            <a:spLocks/>
          </p:cNvSpPr>
          <p:nvPr/>
        </p:nvSpPr>
        <p:spPr bwMode="auto">
          <a:xfrm>
            <a:off x="4832350" y="5110163"/>
            <a:ext cx="76200" cy="31750"/>
          </a:xfrm>
          <a:custGeom>
            <a:avLst/>
            <a:gdLst>
              <a:gd name="T0" fmla="*/ 2147483646 w 65"/>
              <a:gd name="T1" fmla="*/ 2147483646 h 26"/>
              <a:gd name="T2" fmla="*/ 2147483646 w 65"/>
              <a:gd name="T3" fmla="*/ 2147483646 h 26"/>
              <a:gd name="T4" fmla="*/ 2147483646 w 65"/>
              <a:gd name="T5" fmla="*/ 0 h 26"/>
              <a:gd name="T6" fmla="*/ 2147483646 w 65"/>
              <a:gd name="T7" fmla="*/ 2147483646 h 26"/>
              <a:gd name="T8" fmla="*/ 0 w 65"/>
              <a:gd name="T9" fmla="*/ 2147483646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5"/>
              <a:gd name="T16" fmla="*/ 0 h 26"/>
              <a:gd name="T17" fmla="*/ 65 w 65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5" h="26">
                <a:moveTo>
                  <a:pt x="65" y="26"/>
                </a:moveTo>
                <a:lnTo>
                  <a:pt x="39" y="26"/>
                </a:lnTo>
                <a:lnTo>
                  <a:pt x="39" y="0"/>
                </a:lnTo>
                <a:lnTo>
                  <a:pt x="14" y="14"/>
                </a:lnTo>
                <a:lnTo>
                  <a:pt x="0" y="2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0" name="Freeform 186"/>
          <p:cNvSpPr>
            <a:spLocks/>
          </p:cNvSpPr>
          <p:nvPr/>
        </p:nvSpPr>
        <p:spPr bwMode="auto">
          <a:xfrm>
            <a:off x="4724400" y="3170238"/>
            <a:ext cx="30163" cy="106362"/>
          </a:xfrm>
          <a:custGeom>
            <a:avLst/>
            <a:gdLst>
              <a:gd name="T0" fmla="*/ 2147483646 w 25"/>
              <a:gd name="T1" fmla="*/ 0 h 90"/>
              <a:gd name="T2" fmla="*/ 0 w 25"/>
              <a:gd name="T3" fmla="*/ 0 h 90"/>
              <a:gd name="T4" fmla="*/ 0 w 25"/>
              <a:gd name="T5" fmla="*/ 2147483646 h 90"/>
              <a:gd name="T6" fmla="*/ 0 w 25"/>
              <a:gd name="T7" fmla="*/ 2147483646 h 90"/>
              <a:gd name="T8" fmla="*/ 2147483646 w 25"/>
              <a:gd name="T9" fmla="*/ 2147483646 h 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90"/>
              <a:gd name="T17" fmla="*/ 25 w 25"/>
              <a:gd name="T18" fmla="*/ 90 h 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90">
                <a:moveTo>
                  <a:pt x="25" y="0"/>
                </a:moveTo>
                <a:lnTo>
                  <a:pt x="0" y="0"/>
                </a:lnTo>
                <a:lnTo>
                  <a:pt x="0" y="25"/>
                </a:lnTo>
                <a:lnTo>
                  <a:pt x="0" y="50"/>
                </a:lnTo>
                <a:lnTo>
                  <a:pt x="14" y="9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1" name="Freeform 187"/>
          <p:cNvSpPr>
            <a:spLocks/>
          </p:cNvSpPr>
          <p:nvPr/>
        </p:nvSpPr>
        <p:spPr bwMode="auto">
          <a:xfrm>
            <a:off x="4540250" y="5205413"/>
            <a:ext cx="90488" cy="138112"/>
          </a:xfrm>
          <a:custGeom>
            <a:avLst/>
            <a:gdLst>
              <a:gd name="T0" fmla="*/ 2147483646 w 76"/>
              <a:gd name="T1" fmla="*/ 2147483646 h 116"/>
              <a:gd name="T2" fmla="*/ 2147483646 w 76"/>
              <a:gd name="T3" fmla="*/ 2147483646 h 116"/>
              <a:gd name="T4" fmla="*/ 2147483646 w 76"/>
              <a:gd name="T5" fmla="*/ 2147483646 h 116"/>
              <a:gd name="T6" fmla="*/ 2147483646 w 76"/>
              <a:gd name="T7" fmla="*/ 2147483646 h 116"/>
              <a:gd name="T8" fmla="*/ 2147483646 w 76"/>
              <a:gd name="T9" fmla="*/ 2147483646 h 116"/>
              <a:gd name="T10" fmla="*/ 0 w 76"/>
              <a:gd name="T11" fmla="*/ 0 h 1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6"/>
              <a:gd name="T19" fmla="*/ 0 h 116"/>
              <a:gd name="T20" fmla="*/ 76 w 76"/>
              <a:gd name="T21" fmla="*/ 116 h 1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6" h="116">
                <a:moveTo>
                  <a:pt x="76" y="116"/>
                </a:moveTo>
                <a:lnTo>
                  <a:pt x="51" y="104"/>
                </a:lnTo>
                <a:lnTo>
                  <a:pt x="51" y="79"/>
                </a:lnTo>
                <a:lnTo>
                  <a:pt x="25" y="65"/>
                </a:lnTo>
                <a:lnTo>
                  <a:pt x="11" y="4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2" name="Freeform 188"/>
          <p:cNvSpPr>
            <a:spLocks/>
          </p:cNvSpPr>
          <p:nvPr/>
        </p:nvSpPr>
        <p:spPr bwMode="auto">
          <a:xfrm>
            <a:off x="3983038" y="2333625"/>
            <a:ext cx="93662" cy="125413"/>
          </a:xfrm>
          <a:custGeom>
            <a:avLst/>
            <a:gdLst>
              <a:gd name="T0" fmla="*/ 0 w 79"/>
              <a:gd name="T1" fmla="*/ 2147483646 h 105"/>
              <a:gd name="T2" fmla="*/ 2147483646 w 79"/>
              <a:gd name="T3" fmla="*/ 2147483646 h 105"/>
              <a:gd name="T4" fmla="*/ 2147483646 w 79"/>
              <a:gd name="T5" fmla="*/ 2147483646 h 105"/>
              <a:gd name="T6" fmla="*/ 2147483646 w 79"/>
              <a:gd name="T7" fmla="*/ 2147483646 h 105"/>
              <a:gd name="T8" fmla="*/ 2147483646 w 79"/>
              <a:gd name="T9" fmla="*/ 2147483646 h 105"/>
              <a:gd name="T10" fmla="*/ 2147483646 w 79"/>
              <a:gd name="T11" fmla="*/ 0 h 10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9"/>
              <a:gd name="T19" fmla="*/ 0 h 105"/>
              <a:gd name="T20" fmla="*/ 79 w 79"/>
              <a:gd name="T21" fmla="*/ 105 h 10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9" h="105">
                <a:moveTo>
                  <a:pt x="0" y="105"/>
                </a:moveTo>
                <a:lnTo>
                  <a:pt x="14" y="79"/>
                </a:lnTo>
                <a:lnTo>
                  <a:pt x="40" y="51"/>
                </a:lnTo>
                <a:lnTo>
                  <a:pt x="54" y="26"/>
                </a:lnTo>
                <a:lnTo>
                  <a:pt x="79" y="26"/>
                </a:lnTo>
                <a:lnTo>
                  <a:pt x="79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3" name="Freeform 189"/>
          <p:cNvSpPr>
            <a:spLocks/>
          </p:cNvSpPr>
          <p:nvPr/>
        </p:nvSpPr>
        <p:spPr bwMode="auto">
          <a:xfrm>
            <a:off x="4060825" y="2257425"/>
            <a:ext cx="15875" cy="76200"/>
          </a:xfrm>
          <a:custGeom>
            <a:avLst/>
            <a:gdLst>
              <a:gd name="T0" fmla="*/ 2147483646 w 14"/>
              <a:gd name="T1" fmla="*/ 2147483646 h 64"/>
              <a:gd name="T2" fmla="*/ 0 w 14"/>
              <a:gd name="T3" fmla="*/ 2147483646 h 64"/>
              <a:gd name="T4" fmla="*/ 0 w 14"/>
              <a:gd name="T5" fmla="*/ 0 h 64"/>
              <a:gd name="T6" fmla="*/ 0 60000 65536"/>
              <a:gd name="T7" fmla="*/ 0 60000 65536"/>
              <a:gd name="T8" fmla="*/ 0 60000 65536"/>
              <a:gd name="T9" fmla="*/ 0 w 14"/>
              <a:gd name="T10" fmla="*/ 0 h 64"/>
              <a:gd name="T11" fmla="*/ 14 w 14"/>
              <a:gd name="T12" fmla="*/ 64 h 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" h="64">
                <a:moveTo>
                  <a:pt x="14" y="64"/>
                </a:moveTo>
                <a:lnTo>
                  <a:pt x="0" y="39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4" name="Line 190"/>
          <p:cNvSpPr>
            <a:spLocks noChangeShapeType="1"/>
          </p:cNvSpPr>
          <p:nvPr/>
        </p:nvSpPr>
        <p:spPr bwMode="auto">
          <a:xfrm flipV="1">
            <a:off x="4076700" y="2317750"/>
            <a:ext cx="31750" cy="1587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5" name="Line 191"/>
          <p:cNvSpPr>
            <a:spLocks noChangeShapeType="1"/>
          </p:cNvSpPr>
          <p:nvPr/>
        </p:nvSpPr>
        <p:spPr bwMode="auto">
          <a:xfrm flipV="1">
            <a:off x="4089400" y="2274888"/>
            <a:ext cx="19050" cy="428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6" name="Line 192"/>
          <p:cNvSpPr>
            <a:spLocks noChangeShapeType="1"/>
          </p:cNvSpPr>
          <p:nvPr/>
        </p:nvSpPr>
        <p:spPr bwMode="auto">
          <a:xfrm flipV="1">
            <a:off x="4694238" y="4262438"/>
            <a:ext cx="30162" cy="17462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7" name="Line 193"/>
          <p:cNvSpPr>
            <a:spLocks noChangeShapeType="1"/>
          </p:cNvSpPr>
          <p:nvPr/>
        </p:nvSpPr>
        <p:spPr bwMode="auto">
          <a:xfrm flipV="1">
            <a:off x="4618038" y="3490913"/>
            <a:ext cx="12700" cy="476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8" name="Line 194"/>
          <p:cNvSpPr>
            <a:spLocks noChangeShapeType="1"/>
          </p:cNvSpPr>
          <p:nvPr/>
        </p:nvSpPr>
        <p:spPr bwMode="auto">
          <a:xfrm flipH="1" flipV="1">
            <a:off x="4664075" y="3521075"/>
            <a:ext cx="12700" cy="34925"/>
          </a:xfrm>
          <a:prstGeom prst="line">
            <a:avLst/>
          </a:pr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39" name="Freeform 195"/>
          <p:cNvSpPr>
            <a:spLocks/>
          </p:cNvSpPr>
          <p:nvPr/>
        </p:nvSpPr>
        <p:spPr bwMode="auto">
          <a:xfrm>
            <a:off x="4618038" y="3384550"/>
            <a:ext cx="46037" cy="201613"/>
          </a:xfrm>
          <a:custGeom>
            <a:avLst/>
            <a:gdLst>
              <a:gd name="T0" fmla="*/ 2147483646 w 39"/>
              <a:gd name="T1" fmla="*/ 2147483646 h 169"/>
              <a:gd name="T2" fmla="*/ 2147483646 w 39"/>
              <a:gd name="T3" fmla="*/ 2147483646 h 169"/>
              <a:gd name="T4" fmla="*/ 2147483646 w 39"/>
              <a:gd name="T5" fmla="*/ 2147483646 h 169"/>
              <a:gd name="T6" fmla="*/ 2147483646 w 39"/>
              <a:gd name="T7" fmla="*/ 2147483646 h 169"/>
              <a:gd name="T8" fmla="*/ 0 w 39"/>
              <a:gd name="T9" fmla="*/ 2147483646 h 169"/>
              <a:gd name="T10" fmla="*/ 0 w 39"/>
              <a:gd name="T11" fmla="*/ 2147483646 h 169"/>
              <a:gd name="T12" fmla="*/ 0 w 39"/>
              <a:gd name="T13" fmla="*/ 2147483646 h 169"/>
              <a:gd name="T14" fmla="*/ 0 w 39"/>
              <a:gd name="T15" fmla="*/ 0 h 16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169"/>
              <a:gd name="T26" fmla="*/ 39 w 39"/>
              <a:gd name="T27" fmla="*/ 169 h 16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169">
                <a:moveTo>
                  <a:pt x="25" y="169"/>
                </a:moveTo>
                <a:lnTo>
                  <a:pt x="39" y="144"/>
                </a:lnTo>
                <a:lnTo>
                  <a:pt x="39" y="115"/>
                </a:lnTo>
                <a:lnTo>
                  <a:pt x="11" y="104"/>
                </a:lnTo>
                <a:lnTo>
                  <a:pt x="0" y="79"/>
                </a:lnTo>
                <a:lnTo>
                  <a:pt x="0" y="51"/>
                </a:ln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0" name="Freeform 196"/>
          <p:cNvSpPr>
            <a:spLocks/>
          </p:cNvSpPr>
          <p:nvPr/>
        </p:nvSpPr>
        <p:spPr bwMode="auto">
          <a:xfrm>
            <a:off x="4618038" y="3246438"/>
            <a:ext cx="90487" cy="309562"/>
          </a:xfrm>
          <a:custGeom>
            <a:avLst/>
            <a:gdLst>
              <a:gd name="T0" fmla="*/ 2147483646 w 76"/>
              <a:gd name="T1" fmla="*/ 2147483646 h 260"/>
              <a:gd name="T2" fmla="*/ 2147483646 w 76"/>
              <a:gd name="T3" fmla="*/ 2147483646 h 260"/>
              <a:gd name="T4" fmla="*/ 2147483646 w 76"/>
              <a:gd name="T5" fmla="*/ 2147483646 h 260"/>
              <a:gd name="T6" fmla="*/ 2147483646 w 76"/>
              <a:gd name="T7" fmla="*/ 2147483646 h 260"/>
              <a:gd name="T8" fmla="*/ 2147483646 w 76"/>
              <a:gd name="T9" fmla="*/ 2147483646 h 260"/>
              <a:gd name="T10" fmla="*/ 2147483646 w 76"/>
              <a:gd name="T11" fmla="*/ 2147483646 h 260"/>
              <a:gd name="T12" fmla="*/ 0 w 76"/>
              <a:gd name="T13" fmla="*/ 2147483646 h 260"/>
              <a:gd name="T14" fmla="*/ 0 w 76"/>
              <a:gd name="T15" fmla="*/ 2147483646 h 260"/>
              <a:gd name="T16" fmla="*/ 0 w 76"/>
              <a:gd name="T17" fmla="*/ 2147483646 h 260"/>
              <a:gd name="T18" fmla="*/ 0 w 76"/>
              <a:gd name="T19" fmla="*/ 2147483646 h 260"/>
              <a:gd name="T20" fmla="*/ 0 w 76"/>
              <a:gd name="T21" fmla="*/ 0 h 2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76"/>
              <a:gd name="T34" fmla="*/ 0 h 260"/>
              <a:gd name="T35" fmla="*/ 76 w 76"/>
              <a:gd name="T36" fmla="*/ 260 h 26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76" h="260">
                <a:moveTo>
                  <a:pt x="76" y="260"/>
                </a:moveTo>
                <a:lnTo>
                  <a:pt x="64" y="231"/>
                </a:lnTo>
                <a:lnTo>
                  <a:pt x="50" y="206"/>
                </a:lnTo>
                <a:lnTo>
                  <a:pt x="39" y="181"/>
                </a:lnTo>
                <a:lnTo>
                  <a:pt x="39" y="155"/>
                </a:lnTo>
                <a:lnTo>
                  <a:pt x="11" y="130"/>
                </a:lnTo>
                <a:lnTo>
                  <a:pt x="0" y="102"/>
                </a:lnTo>
                <a:lnTo>
                  <a:pt x="0" y="76"/>
                </a:lnTo>
                <a:lnTo>
                  <a:pt x="0" y="51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1" name="Freeform 197"/>
          <p:cNvSpPr>
            <a:spLocks/>
          </p:cNvSpPr>
          <p:nvPr/>
        </p:nvSpPr>
        <p:spPr bwMode="auto">
          <a:xfrm>
            <a:off x="4694238" y="4433888"/>
            <a:ext cx="0" cy="30162"/>
          </a:xfrm>
          <a:custGeom>
            <a:avLst/>
            <a:gdLst>
              <a:gd name="T0" fmla="*/ 0 w 1587"/>
              <a:gd name="T1" fmla="*/ 2147483646 h 26"/>
              <a:gd name="T2" fmla="*/ 0 w 1587"/>
              <a:gd name="T3" fmla="*/ 0 h 26"/>
              <a:gd name="T4" fmla="*/ 0 w 1587"/>
              <a:gd name="T5" fmla="*/ 2147483646 h 26"/>
              <a:gd name="T6" fmla="*/ 0 60000 65536"/>
              <a:gd name="T7" fmla="*/ 0 60000 65536"/>
              <a:gd name="T8" fmla="*/ 0 60000 65536"/>
              <a:gd name="T9" fmla="*/ 0 w 1587"/>
              <a:gd name="T10" fmla="*/ 0 h 26"/>
              <a:gd name="T11" fmla="*/ 0 w 1587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6">
                <a:moveTo>
                  <a:pt x="0" y="26"/>
                </a:moveTo>
                <a:lnTo>
                  <a:pt x="0" y="0"/>
                </a:lnTo>
                <a:lnTo>
                  <a:pt x="0" y="26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2" name="Freeform 198"/>
          <p:cNvSpPr>
            <a:spLocks/>
          </p:cNvSpPr>
          <p:nvPr/>
        </p:nvSpPr>
        <p:spPr bwMode="auto">
          <a:xfrm>
            <a:off x="4694238" y="4433888"/>
            <a:ext cx="0" cy="30162"/>
          </a:xfrm>
          <a:custGeom>
            <a:avLst/>
            <a:gdLst>
              <a:gd name="T0" fmla="*/ 0 w 1587"/>
              <a:gd name="T1" fmla="*/ 2147483646 h 26"/>
              <a:gd name="T2" fmla="*/ 0 w 1587"/>
              <a:gd name="T3" fmla="*/ 0 h 26"/>
              <a:gd name="T4" fmla="*/ 0 w 1587"/>
              <a:gd name="T5" fmla="*/ 2147483646 h 26"/>
              <a:gd name="T6" fmla="*/ 0 60000 65536"/>
              <a:gd name="T7" fmla="*/ 0 60000 65536"/>
              <a:gd name="T8" fmla="*/ 0 60000 65536"/>
              <a:gd name="T9" fmla="*/ 0 w 1587"/>
              <a:gd name="T10" fmla="*/ 0 h 26"/>
              <a:gd name="T11" fmla="*/ 0 w 1587"/>
              <a:gd name="T12" fmla="*/ 26 h 2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6">
                <a:moveTo>
                  <a:pt x="0" y="26"/>
                </a:moveTo>
                <a:lnTo>
                  <a:pt x="0" y="0"/>
                </a:lnTo>
                <a:lnTo>
                  <a:pt x="0" y="2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3" name="Freeform 199"/>
          <p:cNvSpPr>
            <a:spLocks/>
          </p:cNvSpPr>
          <p:nvPr/>
        </p:nvSpPr>
        <p:spPr bwMode="auto">
          <a:xfrm>
            <a:off x="4398963" y="5437188"/>
            <a:ext cx="63500" cy="58737"/>
          </a:xfrm>
          <a:custGeom>
            <a:avLst/>
            <a:gdLst>
              <a:gd name="T0" fmla="*/ 0 w 53"/>
              <a:gd name="T1" fmla="*/ 2147483646 h 50"/>
              <a:gd name="T2" fmla="*/ 2147483646 w 53"/>
              <a:gd name="T3" fmla="*/ 2147483646 h 50"/>
              <a:gd name="T4" fmla="*/ 2147483646 w 53"/>
              <a:gd name="T5" fmla="*/ 2147483646 h 50"/>
              <a:gd name="T6" fmla="*/ 2147483646 w 53"/>
              <a:gd name="T7" fmla="*/ 2147483646 h 50"/>
              <a:gd name="T8" fmla="*/ 2147483646 w 53"/>
              <a:gd name="T9" fmla="*/ 0 h 50"/>
              <a:gd name="T10" fmla="*/ 2147483646 w 53"/>
              <a:gd name="T11" fmla="*/ 0 h 50"/>
              <a:gd name="T12" fmla="*/ 0 w 53"/>
              <a:gd name="T13" fmla="*/ 2147483646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0"/>
              <a:gd name="T23" fmla="*/ 53 w 53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0">
                <a:moveTo>
                  <a:pt x="0" y="39"/>
                </a:moveTo>
                <a:lnTo>
                  <a:pt x="28" y="50"/>
                </a:lnTo>
                <a:lnTo>
                  <a:pt x="14" y="25"/>
                </a:lnTo>
                <a:lnTo>
                  <a:pt x="39" y="25"/>
                </a:lnTo>
                <a:lnTo>
                  <a:pt x="53" y="0"/>
                </a:lnTo>
                <a:lnTo>
                  <a:pt x="28" y="0"/>
                </a:lnTo>
                <a:lnTo>
                  <a:pt x="0" y="39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4" name="Freeform 200"/>
          <p:cNvSpPr>
            <a:spLocks/>
          </p:cNvSpPr>
          <p:nvPr/>
        </p:nvSpPr>
        <p:spPr bwMode="auto">
          <a:xfrm>
            <a:off x="4398963" y="5437188"/>
            <a:ext cx="63500" cy="58737"/>
          </a:xfrm>
          <a:custGeom>
            <a:avLst/>
            <a:gdLst>
              <a:gd name="T0" fmla="*/ 0 w 53"/>
              <a:gd name="T1" fmla="*/ 2147483646 h 50"/>
              <a:gd name="T2" fmla="*/ 2147483646 w 53"/>
              <a:gd name="T3" fmla="*/ 2147483646 h 50"/>
              <a:gd name="T4" fmla="*/ 2147483646 w 53"/>
              <a:gd name="T5" fmla="*/ 2147483646 h 50"/>
              <a:gd name="T6" fmla="*/ 2147483646 w 53"/>
              <a:gd name="T7" fmla="*/ 2147483646 h 50"/>
              <a:gd name="T8" fmla="*/ 2147483646 w 53"/>
              <a:gd name="T9" fmla="*/ 0 h 50"/>
              <a:gd name="T10" fmla="*/ 2147483646 w 53"/>
              <a:gd name="T11" fmla="*/ 0 h 50"/>
              <a:gd name="T12" fmla="*/ 0 w 53"/>
              <a:gd name="T13" fmla="*/ 2147483646 h 5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3"/>
              <a:gd name="T22" fmla="*/ 0 h 50"/>
              <a:gd name="T23" fmla="*/ 53 w 53"/>
              <a:gd name="T24" fmla="*/ 50 h 5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3" h="50">
                <a:moveTo>
                  <a:pt x="0" y="39"/>
                </a:moveTo>
                <a:lnTo>
                  <a:pt x="28" y="50"/>
                </a:lnTo>
                <a:lnTo>
                  <a:pt x="14" y="25"/>
                </a:lnTo>
                <a:lnTo>
                  <a:pt x="39" y="25"/>
                </a:lnTo>
                <a:lnTo>
                  <a:pt x="53" y="0"/>
                </a:lnTo>
                <a:lnTo>
                  <a:pt x="28" y="0"/>
                </a:lnTo>
                <a:lnTo>
                  <a:pt x="0" y="3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5" name="Freeform 201"/>
          <p:cNvSpPr>
            <a:spLocks/>
          </p:cNvSpPr>
          <p:nvPr/>
        </p:nvSpPr>
        <p:spPr bwMode="auto">
          <a:xfrm>
            <a:off x="5049838" y="4943475"/>
            <a:ext cx="30162" cy="14288"/>
          </a:xfrm>
          <a:custGeom>
            <a:avLst/>
            <a:gdLst>
              <a:gd name="T0" fmla="*/ 0 w 25"/>
              <a:gd name="T1" fmla="*/ 2147483646 h 11"/>
              <a:gd name="T2" fmla="*/ 2147483646 w 25"/>
              <a:gd name="T3" fmla="*/ 0 h 11"/>
              <a:gd name="T4" fmla="*/ 0 w 25"/>
              <a:gd name="T5" fmla="*/ 2147483646 h 11"/>
              <a:gd name="T6" fmla="*/ 0 60000 65536"/>
              <a:gd name="T7" fmla="*/ 0 60000 65536"/>
              <a:gd name="T8" fmla="*/ 0 60000 65536"/>
              <a:gd name="T9" fmla="*/ 0 w 25"/>
              <a:gd name="T10" fmla="*/ 0 h 11"/>
              <a:gd name="T11" fmla="*/ 25 w 25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1">
                <a:moveTo>
                  <a:pt x="0" y="11"/>
                </a:moveTo>
                <a:lnTo>
                  <a:pt x="25" y="0"/>
                </a:lnTo>
                <a:lnTo>
                  <a:pt x="0" y="11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6" name="Freeform 202"/>
          <p:cNvSpPr>
            <a:spLocks/>
          </p:cNvSpPr>
          <p:nvPr/>
        </p:nvSpPr>
        <p:spPr bwMode="auto">
          <a:xfrm>
            <a:off x="5049838" y="4943475"/>
            <a:ext cx="30162" cy="14288"/>
          </a:xfrm>
          <a:custGeom>
            <a:avLst/>
            <a:gdLst>
              <a:gd name="T0" fmla="*/ 0 w 25"/>
              <a:gd name="T1" fmla="*/ 2147483646 h 11"/>
              <a:gd name="T2" fmla="*/ 2147483646 w 25"/>
              <a:gd name="T3" fmla="*/ 0 h 11"/>
              <a:gd name="T4" fmla="*/ 0 w 25"/>
              <a:gd name="T5" fmla="*/ 2147483646 h 11"/>
              <a:gd name="T6" fmla="*/ 0 60000 65536"/>
              <a:gd name="T7" fmla="*/ 0 60000 65536"/>
              <a:gd name="T8" fmla="*/ 0 60000 65536"/>
              <a:gd name="T9" fmla="*/ 0 w 25"/>
              <a:gd name="T10" fmla="*/ 0 h 11"/>
              <a:gd name="T11" fmla="*/ 25 w 25"/>
              <a:gd name="T12" fmla="*/ 11 h 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" h="11">
                <a:moveTo>
                  <a:pt x="0" y="11"/>
                </a:moveTo>
                <a:lnTo>
                  <a:pt x="25" y="0"/>
                </a:lnTo>
                <a:lnTo>
                  <a:pt x="0" y="1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7" name="Freeform 203"/>
          <p:cNvSpPr>
            <a:spLocks/>
          </p:cNvSpPr>
          <p:nvPr/>
        </p:nvSpPr>
        <p:spPr bwMode="auto">
          <a:xfrm>
            <a:off x="4694238" y="4048125"/>
            <a:ext cx="138112" cy="166688"/>
          </a:xfrm>
          <a:custGeom>
            <a:avLst/>
            <a:gdLst>
              <a:gd name="T0" fmla="*/ 0 w 116"/>
              <a:gd name="T1" fmla="*/ 2147483646 h 140"/>
              <a:gd name="T2" fmla="*/ 0 w 116"/>
              <a:gd name="T3" fmla="*/ 2147483646 h 140"/>
              <a:gd name="T4" fmla="*/ 2147483646 w 116"/>
              <a:gd name="T5" fmla="*/ 2147483646 h 140"/>
              <a:gd name="T6" fmla="*/ 2147483646 w 116"/>
              <a:gd name="T7" fmla="*/ 2147483646 h 140"/>
              <a:gd name="T8" fmla="*/ 2147483646 w 116"/>
              <a:gd name="T9" fmla="*/ 2147483646 h 140"/>
              <a:gd name="T10" fmla="*/ 2147483646 w 116"/>
              <a:gd name="T11" fmla="*/ 2147483646 h 140"/>
              <a:gd name="T12" fmla="*/ 2147483646 w 116"/>
              <a:gd name="T13" fmla="*/ 2147483646 h 140"/>
              <a:gd name="T14" fmla="*/ 2147483646 w 116"/>
              <a:gd name="T15" fmla="*/ 2147483646 h 140"/>
              <a:gd name="T16" fmla="*/ 2147483646 w 116"/>
              <a:gd name="T17" fmla="*/ 2147483646 h 140"/>
              <a:gd name="T18" fmla="*/ 2147483646 w 116"/>
              <a:gd name="T19" fmla="*/ 2147483646 h 140"/>
              <a:gd name="T20" fmla="*/ 2147483646 w 116"/>
              <a:gd name="T21" fmla="*/ 2147483646 h 140"/>
              <a:gd name="T22" fmla="*/ 2147483646 w 116"/>
              <a:gd name="T23" fmla="*/ 2147483646 h 140"/>
              <a:gd name="T24" fmla="*/ 2147483646 w 116"/>
              <a:gd name="T25" fmla="*/ 0 h 140"/>
              <a:gd name="T26" fmla="*/ 2147483646 w 116"/>
              <a:gd name="T27" fmla="*/ 0 h 140"/>
              <a:gd name="T28" fmla="*/ 2147483646 w 116"/>
              <a:gd name="T29" fmla="*/ 2147483646 h 140"/>
              <a:gd name="T30" fmla="*/ 0 w 116"/>
              <a:gd name="T31" fmla="*/ 2147483646 h 140"/>
              <a:gd name="T32" fmla="*/ 0 w 116"/>
              <a:gd name="T33" fmla="*/ 2147483646 h 140"/>
              <a:gd name="T34" fmla="*/ 2147483646 w 116"/>
              <a:gd name="T35" fmla="*/ 2147483646 h 140"/>
              <a:gd name="T36" fmla="*/ 2147483646 w 116"/>
              <a:gd name="T37" fmla="*/ 2147483646 h 140"/>
              <a:gd name="T38" fmla="*/ 0 w 116"/>
              <a:gd name="T39" fmla="*/ 2147483646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6"/>
              <a:gd name="T61" fmla="*/ 0 h 140"/>
              <a:gd name="T62" fmla="*/ 116 w 116"/>
              <a:gd name="T63" fmla="*/ 140 h 1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6" h="140">
                <a:moveTo>
                  <a:pt x="0" y="115"/>
                </a:moveTo>
                <a:lnTo>
                  <a:pt x="0" y="140"/>
                </a:lnTo>
                <a:lnTo>
                  <a:pt x="26" y="140"/>
                </a:lnTo>
                <a:lnTo>
                  <a:pt x="40" y="115"/>
                </a:lnTo>
                <a:lnTo>
                  <a:pt x="65" y="115"/>
                </a:lnTo>
                <a:lnTo>
                  <a:pt x="91" y="104"/>
                </a:lnTo>
                <a:lnTo>
                  <a:pt x="105" y="76"/>
                </a:lnTo>
                <a:lnTo>
                  <a:pt x="116" y="50"/>
                </a:lnTo>
                <a:lnTo>
                  <a:pt x="116" y="25"/>
                </a:lnTo>
                <a:lnTo>
                  <a:pt x="91" y="39"/>
                </a:lnTo>
                <a:lnTo>
                  <a:pt x="76" y="11"/>
                </a:lnTo>
                <a:lnTo>
                  <a:pt x="51" y="25"/>
                </a:lnTo>
                <a:lnTo>
                  <a:pt x="65" y="0"/>
                </a:lnTo>
                <a:lnTo>
                  <a:pt x="40" y="0"/>
                </a:lnTo>
                <a:lnTo>
                  <a:pt x="12" y="11"/>
                </a:lnTo>
                <a:lnTo>
                  <a:pt x="0" y="39"/>
                </a:lnTo>
                <a:lnTo>
                  <a:pt x="0" y="64"/>
                </a:lnTo>
                <a:lnTo>
                  <a:pt x="26" y="50"/>
                </a:lnTo>
                <a:lnTo>
                  <a:pt x="26" y="76"/>
                </a:lnTo>
                <a:lnTo>
                  <a:pt x="0" y="115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8" name="Freeform 204"/>
          <p:cNvSpPr>
            <a:spLocks/>
          </p:cNvSpPr>
          <p:nvPr/>
        </p:nvSpPr>
        <p:spPr bwMode="auto">
          <a:xfrm>
            <a:off x="4694238" y="4048125"/>
            <a:ext cx="138112" cy="166688"/>
          </a:xfrm>
          <a:custGeom>
            <a:avLst/>
            <a:gdLst>
              <a:gd name="T0" fmla="*/ 0 w 116"/>
              <a:gd name="T1" fmla="*/ 2147483646 h 140"/>
              <a:gd name="T2" fmla="*/ 0 w 116"/>
              <a:gd name="T3" fmla="*/ 2147483646 h 140"/>
              <a:gd name="T4" fmla="*/ 2147483646 w 116"/>
              <a:gd name="T5" fmla="*/ 2147483646 h 140"/>
              <a:gd name="T6" fmla="*/ 2147483646 w 116"/>
              <a:gd name="T7" fmla="*/ 2147483646 h 140"/>
              <a:gd name="T8" fmla="*/ 2147483646 w 116"/>
              <a:gd name="T9" fmla="*/ 2147483646 h 140"/>
              <a:gd name="T10" fmla="*/ 2147483646 w 116"/>
              <a:gd name="T11" fmla="*/ 2147483646 h 140"/>
              <a:gd name="T12" fmla="*/ 2147483646 w 116"/>
              <a:gd name="T13" fmla="*/ 2147483646 h 140"/>
              <a:gd name="T14" fmla="*/ 2147483646 w 116"/>
              <a:gd name="T15" fmla="*/ 2147483646 h 140"/>
              <a:gd name="T16" fmla="*/ 2147483646 w 116"/>
              <a:gd name="T17" fmla="*/ 2147483646 h 140"/>
              <a:gd name="T18" fmla="*/ 2147483646 w 116"/>
              <a:gd name="T19" fmla="*/ 2147483646 h 140"/>
              <a:gd name="T20" fmla="*/ 2147483646 w 116"/>
              <a:gd name="T21" fmla="*/ 2147483646 h 140"/>
              <a:gd name="T22" fmla="*/ 2147483646 w 116"/>
              <a:gd name="T23" fmla="*/ 2147483646 h 140"/>
              <a:gd name="T24" fmla="*/ 2147483646 w 116"/>
              <a:gd name="T25" fmla="*/ 0 h 140"/>
              <a:gd name="T26" fmla="*/ 2147483646 w 116"/>
              <a:gd name="T27" fmla="*/ 0 h 140"/>
              <a:gd name="T28" fmla="*/ 2147483646 w 116"/>
              <a:gd name="T29" fmla="*/ 2147483646 h 140"/>
              <a:gd name="T30" fmla="*/ 0 w 116"/>
              <a:gd name="T31" fmla="*/ 2147483646 h 140"/>
              <a:gd name="T32" fmla="*/ 0 w 116"/>
              <a:gd name="T33" fmla="*/ 2147483646 h 140"/>
              <a:gd name="T34" fmla="*/ 2147483646 w 116"/>
              <a:gd name="T35" fmla="*/ 2147483646 h 140"/>
              <a:gd name="T36" fmla="*/ 2147483646 w 116"/>
              <a:gd name="T37" fmla="*/ 2147483646 h 140"/>
              <a:gd name="T38" fmla="*/ 0 w 116"/>
              <a:gd name="T39" fmla="*/ 2147483646 h 14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16"/>
              <a:gd name="T61" fmla="*/ 0 h 140"/>
              <a:gd name="T62" fmla="*/ 116 w 116"/>
              <a:gd name="T63" fmla="*/ 140 h 14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16" h="140">
                <a:moveTo>
                  <a:pt x="0" y="115"/>
                </a:moveTo>
                <a:lnTo>
                  <a:pt x="0" y="140"/>
                </a:lnTo>
                <a:lnTo>
                  <a:pt x="26" y="140"/>
                </a:lnTo>
                <a:lnTo>
                  <a:pt x="40" y="115"/>
                </a:lnTo>
                <a:lnTo>
                  <a:pt x="65" y="115"/>
                </a:lnTo>
                <a:lnTo>
                  <a:pt x="91" y="104"/>
                </a:lnTo>
                <a:lnTo>
                  <a:pt x="105" y="76"/>
                </a:lnTo>
                <a:lnTo>
                  <a:pt x="116" y="50"/>
                </a:lnTo>
                <a:lnTo>
                  <a:pt x="116" y="25"/>
                </a:lnTo>
                <a:lnTo>
                  <a:pt x="91" y="39"/>
                </a:lnTo>
                <a:lnTo>
                  <a:pt x="76" y="11"/>
                </a:lnTo>
                <a:lnTo>
                  <a:pt x="51" y="25"/>
                </a:lnTo>
                <a:lnTo>
                  <a:pt x="65" y="0"/>
                </a:lnTo>
                <a:lnTo>
                  <a:pt x="40" y="0"/>
                </a:lnTo>
                <a:lnTo>
                  <a:pt x="12" y="11"/>
                </a:lnTo>
                <a:lnTo>
                  <a:pt x="0" y="39"/>
                </a:lnTo>
                <a:lnTo>
                  <a:pt x="0" y="64"/>
                </a:lnTo>
                <a:lnTo>
                  <a:pt x="26" y="50"/>
                </a:lnTo>
                <a:lnTo>
                  <a:pt x="26" y="76"/>
                </a:lnTo>
                <a:lnTo>
                  <a:pt x="0" y="11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49" name="Freeform 205"/>
          <p:cNvSpPr>
            <a:spLocks/>
          </p:cNvSpPr>
          <p:nvPr/>
        </p:nvSpPr>
        <p:spPr bwMode="auto">
          <a:xfrm>
            <a:off x="4664075" y="4249738"/>
            <a:ext cx="30163" cy="30162"/>
          </a:xfrm>
          <a:custGeom>
            <a:avLst/>
            <a:gdLst>
              <a:gd name="T0" fmla="*/ 2147483646 w 25"/>
              <a:gd name="T1" fmla="*/ 0 h 25"/>
              <a:gd name="T2" fmla="*/ 2147483646 w 25"/>
              <a:gd name="T3" fmla="*/ 2147483646 h 25"/>
              <a:gd name="T4" fmla="*/ 0 w 25"/>
              <a:gd name="T5" fmla="*/ 2147483646 h 25"/>
              <a:gd name="T6" fmla="*/ 2147483646 w 25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11" y="0"/>
                </a:moveTo>
                <a:lnTo>
                  <a:pt x="25" y="25"/>
                </a:lnTo>
                <a:lnTo>
                  <a:pt x="0" y="25"/>
                </a:lnTo>
                <a:lnTo>
                  <a:pt x="11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0" name="Freeform 206"/>
          <p:cNvSpPr>
            <a:spLocks/>
          </p:cNvSpPr>
          <p:nvPr/>
        </p:nvSpPr>
        <p:spPr bwMode="auto">
          <a:xfrm>
            <a:off x="4664075" y="4249738"/>
            <a:ext cx="30163" cy="30162"/>
          </a:xfrm>
          <a:custGeom>
            <a:avLst/>
            <a:gdLst>
              <a:gd name="T0" fmla="*/ 2147483646 w 25"/>
              <a:gd name="T1" fmla="*/ 0 h 25"/>
              <a:gd name="T2" fmla="*/ 2147483646 w 25"/>
              <a:gd name="T3" fmla="*/ 2147483646 h 25"/>
              <a:gd name="T4" fmla="*/ 0 w 25"/>
              <a:gd name="T5" fmla="*/ 2147483646 h 25"/>
              <a:gd name="T6" fmla="*/ 2147483646 w 25"/>
              <a:gd name="T7" fmla="*/ 0 h 25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25"/>
              <a:gd name="T14" fmla="*/ 25 w 25"/>
              <a:gd name="T15" fmla="*/ 25 h 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25">
                <a:moveTo>
                  <a:pt x="11" y="0"/>
                </a:moveTo>
                <a:lnTo>
                  <a:pt x="25" y="25"/>
                </a:lnTo>
                <a:lnTo>
                  <a:pt x="0" y="25"/>
                </a:lnTo>
                <a:lnTo>
                  <a:pt x="11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1" name="Freeform 207"/>
          <p:cNvSpPr>
            <a:spLocks/>
          </p:cNvSpPr>
          <p:nvPr/>
        </p:nvSpPr>
        <p:spPr bwMode="auto">
          <a:xfrm>
            <a:off x="4708525" y="3876675"/>
            <a:ext cx="0" cy="30163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0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2" name="Freeform 208"/>
          <p:cNvSpPr>
            <a:spLocks/>
          </p:cNvSpPr>
          <p:nvPr/>
        </p:nvSpPr>
        <p:spPr bwMode="auto">
          <a:xfrm>
            <a:off x="4708525" y="3876675"/>
            <a:ext cx="0" cy="30163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0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3" name="Freeform 209"/>
          <p:cNvSpPr>
            <a:spLocks/>
          </p:cNvSpPr>
          <p:nvPr/>
        </p:nvSpPr>
        <p:spPr bwMode="auto">
          <a:xfrm>
            <a:off x="4724400" y="3924300"/>
            <a:ext cx="60325" cy="0"/>
          </a:xfrm>
          <a:custGeom>
            <a:avLst/>
            <a:gdLst>
              <a:gd name="T0" fmla="*/ 0 w 50"/>
              <a:gd name="T1" fmla="*/ 0 h 1587"/>
              <a:gd name="T2" fmla="*/ 2147483646 w 50"/>
              <a:gd name="T3" fmla="*/ 0 h 1587"/>
              <a:gd name="T4" fmla="*/ 2147483646 w 50"/>
              <a:gd name="T5" fmla="*/ 0 h 1587"/>
              <a:gd name="T6" fmla="*/ 2147483646 w 50"/>
              <a:gd name="T7" fmla="*/ 0 h 1587"/>
              <a:gd name="T8" fmla="*/ 0 w 50"/>
              <a:gd name="T9" fmla="*/ 0 h 1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587"/>
              <a:gd name="T17" fmla="*/ 50 w 50"/>
              <a:gd name="T18" fmla="*/ 0 h 1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587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  <a:lnTo>
                  <a:pt x="25" y="0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4" name="Freeform 210"/>
          <p:cNvSpPr>
            <a:spLocks/>
          </p:cNvSpPr>
          <p:nvPr/>
        </p:nvSpPr>
        <p:spPr bwMode="auto">
          <a:xfrm>
            <a:off x="4724400" y="3924300"/>
            <a:ext cx="60325" cy="0"/>
          </a:xfrm>
          <a:custGeom>
            <a:avLst/>
            <a:gdLst>
              <a:gd name="T0" fmla="*/ 0 w 50"/>
              <a:gd name="T1" fmla="*/ 0 h 1587"/>
              <a:gd name="T2" fmla="*/ 2147483646 w 50"/>
              <a:gd name="T3" fmla="*/ 0 h 1587"/>
              <a:gd name="T4" fmla="*/ 2147483646 w 50"/>
              <a:gd name="T5" fmla="*/ 0 h 1587"/>
              <a:gd name="T6" fmla="*/ 2147483646 w 50"/>
              <a:gd name="T7" fmla="*/ 0 h 1587"/>
              <a:gd name="T8" fmla="*/ 0 w 50"/>
              <a:gd name="T9" fmla="*/ 0 h 15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"/>
              <a:gd name="T16" fmla="*/ 0 h 1587"/>
              <a:gd name="T17" fmla="*/ 50 w 50"/>
              <a:gd name="T18" fmla="*/ 0 h 15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" h="1587">
                <a:moveTo>
                  <a:pt x="0" y="0"/>
                </a:moveTo>
                <a:lnTo>
                  <a:pt x="25" y="0"/>
                </a:lnTo>
                <a:lnTo>
                  <a:pt x="50" y="0"/>
                </a:lnTo>
                <a:lnTo>
                  <a:pt x="25" y="0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5" name="Text Box 211"/>
          <p:cNvSpPr txBox="1">
            <a:spLocks noChangeArrowheads="1"/>
          </p:cNvSpPr>
          <p:nvPr/>
        </p:nvSpPr>
        <p:spPr bwMode="auto">
          <a:xfrm>
            <a:off x="1422400" y="3063875"/>
            <a:ext cx="27225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2060"/>
                </a:solidFill>
              </a:rPr>
              <a:t>Wairere Falls &amp; Mokauiti</a:t>
            </a:r>
            <a:endParaRPr lang="en-AU" altLang="en-US" sz="2100" b="1">
              <a:solidFill>
                <a:srgbClr val="002060"/>
              </a:solidFill>
            </a:endParaRPr>
          </a:p>
        </p:txBody>
      </p:sp>
      <p:sp>
        <p:nvSpPr>
          <p:cNvPr id="23756" name="Freeform 212"/>
          <p:cNvSpPr>
            <a:spLocks/>
          </p:cNvSpPr>
          <p:nvPr/>
        </p:nvSpPr>
        <p:spPr bwMode="auto">
          <a:xfrm>
            <a:off x="4848225" y="3876675"/>
            <a:ext cx="46038" cy="95250"/>
          </a:xfrm>
          <a:custGeom>
            <a:avLst/>
            <a:gdLst>
              <a:gd name="T0" fmla="*/ 0 w 39"/>
              <a:gd name="T1" fmla="*/ 2147483646 h 79"/>
              <a:gd name="T2" fmla="*/ 2147483646 w 39"/>
              <a:gd name="T3" fmla="*/ 2147483646 h 79"/>
              <a:gd name="T4" fmla="*/ 2147483646 w 39"/>
              <a:gd name="T5" fmla="*/ 0 h 79"/>
              <a:gd name="T6" fmla="*/ 2147483646 w 39"/>
              <a:gd name="T7" fmla="*/ 2147483646 h 79"/>
              <a:gd name="T8" fmla="*/ 2147483646 w 39"/>
              <a:gd name="T9" fmla="*/ 2147483646 h 79"/>
              <a:gd name="T10" fmla="*/ 2147483646 w 39"/>
              <a:gd name="T11" fmla="*/ 2147483646 h 79"/>
              <a:gd name="T12" fmla="*/ 2147483646 w 39"/>
              <a:gd name="T13" fmla="*/ 2147483646 h 79"/>
              <a:gd name="T14" fmla="*/ 0 w 39"/>
              <a:gd name="T15" fmla="*/ 2147483646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79"/>
              <a:gd name="T26" fmla="*/ 39 w 39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79">
                <a:moveTo>
                  <a:pt x="0" y="39"/>
                </a:moveTo>
                <a:lnTo>
                  <a:pt x="25" y="25"/>
                </a:lnTo>
                <a:lnTo>
                  <a:pt x="39" y="0"/>
                </a:lnTo>
                <a:lnTo>
                  <a:pt x="25" y="25"/>
                </a:lnTo>
                <a:lnTo>
                  <a:pt x="25" y="53"/>
                </a:lnTo>
                <a:lnTo>
                  <a:pt x="25" y="79"/>
                </a:lnTo>
                <a:lnTo>
                  <a:pt x="25" y="53"/>
                </a:lnTo>
                <a:lnTo>
                  <a:pt x="0" y="39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7" name="Freeform 213"/>
          <p:cNvSpPr>
            <a:spLocks/>
          </p:cNvSpPr>
          <p:nvPr/>
        </p:nvSpPr>
        <p:spPr bwMode="auto">
          <a:xfrm>
            <a:off x="4848225" y="3876675"/>
            <a:ext cx="46038" cy="95250"/>
          </a:xfrm>
          <a:custGeom>
            <a:avLst/>
            <a:gdLst>
              <a:gd name="T0" fmla="*/ 0 w 39"/>
              <a:gd name="T1" fmla="*/ 2147483646 h 79"/>
              <a:gd name="T2" fmla="*/ 2147483646 w 39"/>
              <a:gd name="T3" fmla="*/ 2147483646 h 79"/>
              <a:gd name="T4" fmla="*/ 2147483646 w 39"/>
              <a:gd name="T5" fmla="*/ 0 h 79"/>
              <a:gd name="T6" fmla="*/ 2147483646 w 39"/>
              <a:gd name="T7" fmla="*/ 2147483646 h 79"/>
              <a:gd name="T8" fmla="*/ 2147483646 w 39"/>
              <a:gd name="T9" fmla="*/ 2147483646 h 79"/>
              <a:gd name="T10" fmla="*/ 2147483646 w 39"/>
              <a:gd name="T11" fmla="*/ 2147483646 h 79"/>
              <a:gd name="T12" fmla="*/ 2147483646 w 39"/>
              <a:gd name="T13" fmla="*/ 2147483646 h 79"/>
              <a:gd name="T14" fmla="*/ 0 w 39"/>
              <a:gd name="T15" fmla="*/ 2147483646 h 7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9"/>
              <a:gd name="T25" fmla="*/ 0 h 79"/>
              <a:gd name="T26" fmla="*/ 39 w 39"/>
              <a:gd name="T27" fmla="*/ 79 h 7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9" h="79">
                <a:moveTo>
                  <a:pt x="0" y="39"/>
                </a:moveTo>
                <a:lnTo>
                  <a:pt x="25" y="25"/>
                </a:lnTo>
                <a:lnTo>
                  <a:pt x="39" y="0"/>
                </a:lnTo>
                <a:lnTo>
                  <a:pt x="25" y="25"/>
                </a:lnTo>
                <a:lnTo>
                  <a:pt x="25" y="53"/>
                </a:lnTo>
                <a:lnTo>
                  <a:pt x="25" y="79"/>
                </a:lnTo>
                <a:lnTo>
                  <a:pt x="25" y="53"/>
                </a:lnTo>
                <a:lnTo>
                  <a:pt x="0" y="39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8" name="Freeform 214"/>
          <p:cNvSpPr>
            <a:spLocks/>
          </p:cNvSpPr>
          <p:nvPr/>
        </p:nvSpPr>
        <p:spPr bwMode="auto">
          <a:xfrm>
            <a:off x="4818063" y="3876675"/>
            <a:ext cx="30162" cy="30163"/>
          </a:xfrm>
          <a:custGeom>
            <a:avLst/>
            <a:gdLst>
              <a:gd name="T0" fmla="*/ 0 w 25"/>
              <a:gd name="T1" fmla="*/ 2147483646 h 25"/>
              <a:gd name="T2" fmla="*/ 2147483646 w 25"/>
              <a:gd name="T3" fmla="*/ 2147483646 h 25"/>
              <a:gd name="T4" fmla="*/ 0 w 25"/>
              <a:gd name="T5" fmla="*/ 2147483646 h 25"/>
              <a:gd name="T6" fmla="*/ 2147483646 w 25"/>
              <a:gd name="T7" fmla="*/ 0 h 25"/>
              <a:gd name="T8" fmla="*/ 0 w 25"/>
              <a:gd name="T9" fmla="*/ 2147483646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5"/>
              <a:gd name="T17" fmla="*/ 25 w 25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5">
                <a:moveTo>
                  <a:pt x="0" y="25"/>
                </a:moveTo>
                <a:lnTo>
                  <a:pt x="25" y="25"/>
                </a:lnTo>
                <a:lnTo>
                  <a:pt x="0" y="25"/>
                </a:lnTo>
                <a:lnTo>
                  <a:pt x="11" y="0"/>
                </a:lnTo>
                <a:lnTo>
                  <a:pt x="0" y="25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59" name="Freeform 215"/>
          <p:cNvSpPr>
            <a:spLocks/>
          </p:cNvSpPr>
          <p:nvPr/>
        </p:nvSpPr>
        <p:spPr bwMode="auto">
          <a:xfrm>
            <a:off x="4818063" y="3876675"/>
            <a:ext cx="30162" cy="30163"/>
          </a:xfrm>
          <a:custGeom>
            <a:avLst/>
            <a:gdLst>
              <a:gd name="T0" fmla="*/ 0 w 25"/>
              <a:gd name="T1" fmla="*/ 2147483646 h 25"/>
              <a:gd name="T2" fmla="*/ 2147483646 w 25"/>
              <a:gd name="T3" fmla="*/ 2147483646 h 25"/>
              <a:gd name="T4" fmla="*/ 0 w 25"/>
              <a:gd name="T5" fmla="*/ 2147483646 h 25"/>
              <a:gd name="T6" fmla="*/ 2147483646 w 25"/>
              <a:gd name="T7" fmla="*/ 0 h 25"/>
              <a:gd name="T8" fmla="*/ 0 w 25"/>
              <a:gd name="T9" fmla="*/ 2147483646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25"/>
              <a:gd name="T17" fmla="*/ 25 w 25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25">
                <a:moveTo>
                  <a:pt x="0" y="25"/>
                </a:moveTo>
                <a:lnTo>
                  <a:pt x="25" y="25"/>
                </a:lnTo>
                <a:lnTo>
                  <a:pt x="0" y="25"/>
                </a:lnTo>
                <a:lnTo>
                  <a:pt x="11" y="0"/>
                </a:lnTo>
                <a:lnTo>
                  <a:pt x="0" y="25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0" name="Freeform 216"/>
          <p:cNvSpPr>
            <a:spLocks/>
          </p:cNvSpPr>
          <p:nvPr/>
        </p:nvSpPr>
        <p:spPr bwMode="auto">
          <a:xfrm>
            <a:off x="4664075" y="3722688"/>
            <a:ext cx="12700" cy="125412"/>
          </a:xfrm>
          <a:custGeom>
            <a:avLst/>
            <a:gdLst>
              <a:gd name="T0" fmla="*/ 0 w 11"/>
              <a:gd name="T1" fmla="*/ 0 h 105"/>
              <a:gd name="T2" fmla="*/ 0 w 11"/>
              <a:gd name="T3" fmla="*/ 2147483646 h 105"/>
              <a:gd name="T4" fmla="*/ 2147483646 w 11"/>
              <a:gd name="T5" fmla="*/ 2147483646 h 105"/>
              <a:gd name="T6" fmla="*/ 2147483646 w 11"/>
              <a:gd name="T7" fmla="*/ 2147483646 h 105"/>
              <a:gd name="T8" fmla="*/ 2147483646 w 11"/>
              <a:gd name="T9" fmla="*/ 2147483646 h 105"/>
              <a:gd name="T10" fmla="*/ 2147483646 w 11"/>
              <a:gd name="T11" fmla="*/ 2147483646 h 105"/>
              <a:gd name="T12" fmla="*/ 2147483646 w 11"/>
              <a:gd name="T13" fmla="*/ 2147483646 h 105"/>
              <a:gd name="T14" fmla="*/ 0 w 11"/>
              <a:gd name="T15" fmla="*/ 2147483646 h 105"/>
              <a:gd name="T16" fmla="*/ 0 w 11"/>
              <a:gd name="T17" fmla="*/ 0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05"/>
              <a:gd name="T29" fmla="*/ 11 w 11"/>
              <a:gd name="T30" fmla="*/ 105 h 1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05">
                <a:moveTo>
                  <a:pt x="0" y="0"/>
                </a:moveTo>
                <a:lnTo>
                  <a:pt x="0" y="26"/>
                </a:lnTo>
                <a:lnTo>
                  <a:pt x="11" y="54"/>
                </a:lnTo>
                <a:lnTo>
                  <a:pt x="11" y="79"/>
                </a:lnTo>
                <a:lnTo>
                  <a:pt x="11" y="105"/>
                </a:lnTo>
                <a:lnTo>
                  <a:pt x="11" y="79"/>
                </a:lnTo>
                <a:lnTo>
                  <a:pt x="11" y="54"/>
                </a:ln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1" name="Freeform 217"/>
          <p:cNvSpPr>
            <a:spLocks/>
          </p:cNvSpPr>
          <p:nvPr/>
        </p:nvSpPr>
        <p:spPr bwMode="auto">
          <a:xfrm>
            <a:off x="4664075" y="3722688"/>
            <a:ext cx="12700" cy="125412"/>
          </a:xfrm>
          <a:custGeom>
            <a:avLst/>
            <a:gdLst>
              <a:gd name="T0" fmla="*/ 0 w 11"/>
              <a:gd name="T1" fmla="*/ 0 h 105"/>
              <a:gd name="T2" fmla="*/ 0 w 11"/>
              <a:gd name="T3" fmla="*/ 2147483646 h 105"/>
              <a:gd name="T4" fmla="*/ 2147483646 w 11"/>
              <a:gd name="T5" fmla="*/ 2147483646 h 105"/>
              <a:gd name="T6" fmla="*/ 2147483646 w 11"/>
              <a:gd name="T7" fmla="*/ 2147483646 h 105"/>
              <a:gd name="T8" fmla="*/ 2147483646 w 11"/>
              <a:gd name="T9" fmla="*/ 2147483646 h 105"/>
              <a:gd name="T10" fmla="*/ 2147483646 w 11"/>
              <a:gd name="T11" fmla="*/ 2147483646 h 105"/>
              <a:gd name="T12" fmla="*/ 2147483646 w 11"/>
              <a:gd name="T13" fmla="*/ 2147483646 h 105"/>
              <a:gd name="T14" fmla="*/ 0 w 11"/>
              <a:gd name="T15" fmla="*/ 2147483646 h 105"/>
              <a:gd name="T16" fmla="*/ 0 w 11"/>
              <a:gd name="T17" fmla="*/ 0 h 1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"/>
              <a:gd name="T28" fmla="*/ 0 h 105"/>
              <a:gd name="T29" fmla="*/ 11 w 11"/>
              <a:gd name="T30" fmla="*/ 105 h 10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" h="105">
                <a:moveTo>
                  <a:pt x="0" y="0"/>
                </a:moveTo>
                <a:lnTo>
                  <a:pt x="0" y="26"/>
                </a:lnTo>
                <a:lnTo>
                  <a:pt x="11" y="54"/>
                </a:lnTo>
                <a:lnTo>
                  <a:pt x="11" y="79"/>
                </a:lnTo>
                <a:lnTo>
                  <a:pt x="11" y="105"/>
                </a:lnTo>
                <a:lnTo>
                  <a:pt x="11" y="79"/>
                </a:lnTo>
                <a:lnTo>
                  <a:pt x="11" y="54"/>
                </a:lnTo>
                <a:lnTo>
                  <a:pt x="0" y="26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2" name="Freeform 218"/>
          <p:cNvSpPr>
            <a:spLocks/>
          </p:cNvSpPr>
          <p:nvPr/>
        </p:nvSpPr>
        <p:spPr bwMode="auto">
          <a:xfrm>
            <a:off x="5003800" y="3752850"/>
            <a:ext cx="0" cy="33338"/>
          </a:xfrm>
          <a:custGeom>
            <a:avLst/>
            <a:gdLst>
              <a:gd name="T0" fmla="*/ 0 w 1587"/>
              <a:gd name="T1" fmla="*/ 0 h 28"/>
              <a:gd name="T2" fmla="*/ 0 w 1587"/>
              <a:gd name="T3" fmla="*/ 2147483646 h 28"/>
              <a:gd name="T4" fmla="*/ 0 w 1587"/>
              <a:gd name="T5" fmla="*/ 0 h 28"/>
              <a:gd name="T6" fmla="*/ 0 60000 65536"/>
              <a:gd name="T7" fmla="*/ 0 60000 65536"/>
              <a:gd name="T8" fmla="*/ 0 60000 65536"/>
              <a:gd name="T9" fmla="*/ 0 w 1587"/>
              <a:gd name="T10" fmla="*/ 0 h 28"/>
              <a:gd name="T11" fmla="*/ 0 w 158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8">
                <a:moveTo>
                  <a:pt x="0" y="0"/>
                </a:move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3" name="Freeform 219"/>
          <p:cNvSpPr>
            <a:spLocks/>
          </p:cNvSpPr>
          <p:nvPr/>
        </p:nvSpPr>
        <p:spPr bwMode="auto">
          <a:xfrm>
            <a:off x="5003800" y="3752850"/>
            <a:ext cx="0" cy="33338"/>
          </a:xfrm>
          <a:custGeom>
            <a:avLst/>
            <a:gdLst>
              <a:gd name="T0" fmla="*/ 0 w 1587"/>
              <a:gd name="T1" fmla="*/ 0 h 28"/>
              <a:gd name="T2" fmla="*/ 0 w 1587"/>
              <a:gd name="T3" fmla="*/ 2147483646 h 28"/>
              <a:gd name="T4" fmla="*/ 0 w 1587"/>
              <a:gd name="T5" fmla="*/ 0 h 28"/>
              <a:gd name="T6" fmla="*/ 0 60000 65536"/>
              <a:gd name="T7" fmla="*/ 0 60000 65536"/>
              <a:gd name="T8" fmla="*/ 0 60000 65536"/>
              <a:gd name="T9" fmla="*/ 0 w 1587"/>
              <a:gd name="T10" fmla="*/ 0 h 28"/>
              <a:gd name="T11" fmla="*/ 0 w 1587"/>
              <a:gd name="T12" fmla="*/ 28 h 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8">
                <a:moveTo>
                  <a:pt x="0" y="0"/>
                </a:moveTo>
                <a:lnTo>
                  <a:pt x="0" y="28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4" name="Freeform 220"/>
          <p:cNvSpPr>
            <a:spLocks/>
          </p:cNvSpPr>
          <p:nvPr/>
        </p:nvSpPr>
        <p:spPr bwMode="auto">
          <a:xfrm>
            <a:off x="4972050" y="3709988"/>
            <a:ext cx="60325" cy="12700"/>
          </a:xfrm>
          <a:custGeom>
            <a:avLst/>
            <a:gdLst>
              <a:gd name="T0" fmla="*/ 2147483646 w 51"/>
              <a:gd name="T1" fmla="*/ 2147483646 h 11"/>
              <a:gd name="T2" fmla="*/ 2147483646 w 51"/>
              <a:gd name="T3" fmla="*/ 2147483646 h 11"/>
              <a:gd name="T4" fmla="*/ 2147483646 w 51"/>
              <a:gd name="T5" fmla="*/ 0 h 11"/>
              <a:gd name="T6" fmla="*/ 0 w 51"/>
              <a:gd name="T7" fmla="*/ 0 h 11"/>
              <a:gd name="T8" fmla="*/ 2147483646 w 51"/>
              <a:gd name="T9" fmla="*/ 2147483646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1"/>
              <a:gd name="T17" fmla="*/ 51 w 5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1">
                <a:moveTo>
                  <a:pt x="26" y="11"/>
                </a:moveTo>
                <a:lnTo>
                  <a:pt x="51" y="11"/>
                </a:lnTo>
                <a:lnTo>
                  <a:pt x="26" y="0"/>
                </a:lnTo>
                <a:lnTo>
                  <a:pt x="0" y="0"/>
                </a:lnTo>
                <a:lnTo>
                  <a:pt x="26" y="11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5" name="Freeform 221"/>
          <p:cNvSpPr>
            <a:spLocks/>
          </p:cNvSpPr>
          <p:nvPr/>
        </p:nvSpPr>
        <p:spPr bwMode="auto">
          <a:xfrm>
            <a:off x="4972050" y="3709988"/>
            <a:ext cx="60325" cy="12700"/>
          </a:xfrm>
          <a:custGeom>
            <a:avLst/>
            <a:gdLst>
              <a:gd name="T0" fmla="*/ 2147483646 w 51"/>
              <a:gd name="T1" fmla="*/ 2147483646 h 11"/>
              <a:gd name="T2" fmla="*/ 2147483646 w 51"/>
              <a:gd name="T3" fmla="*/ 2147483646 h 11"/>
              <a:gd name="T4" fmla="*/ 2147483646 w 51"/>
              <a:gd name="T5" fmla="*/ 0 h 11"/>
              <a:gd name="T6" fmla="*/ 0 w 51"/>
              <a:gd name="T7" fmla="*/ 0 h 11"/>
              <a:gd name="T8" fmla="*/ 2147483646 w 51"/>
              <a:gd name="T9" fmla="*/ 2147483646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"/>
              <a:gd name="T16" fmla="*/ 0 h 11"/>
              <a:gd name="T17" fmla="*/ 51 w 51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" h="11">
                <a:moveTo>
                  <a:pt x="26" y="11"/>
                </a:moveTo>
                <a:lnTo>
                  <a:pt x="51" y="11"/>
                </a:lnTo>
                <a:lnTo>
                  <a:pt x="26" y="0"/>
                </a:lnTo>
                <a:lnTo>
                  <a:pt x="0" y="0"/>
                </a:lnTo>
                <a:lnTo>
                  <a:pt x="26" y="1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6" name="Freeform 222"/>
          <p:cNvSpPr>
            <a:spLocks/>
          </p:cNvSpPr>
          <p:nvPr/>
        </p:nvSpPr>
        <p:spPr bwMode="auto">
          <a:xfrm>
            <a:off x="4908550" y="3709988"/>
            <a:ext cx="47625" cy="60325"/>
          </a:xfrm>
          <a:custGeom>
            <a:avLst/>
            <a:gdLst>
              <a:gd name="T0" fmla="*/ 0 w 39"/>
              <a:gd name="T1" fmla="*/ 2147483646 h 51"/>
              <a:gd name="T2" fmla="*/ 2147483646 w 39"/>
              <a:gd name="T3" fmla="*/ 0 h 51"/>
              <a:gd name="T4" fmla="*/ 2147483646 w 39"/>
              <a:gd name="T5" fmla="*/ 2147483646 h 51"/>
              <a:gd name="T6" fmla="*/ 2147483646 w 39"/>
              <a:gd name="T7" fmla="*/ 2147483646 h 51"/>
              <a:gd name="T8" fmla="*/ 0 w 39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51"/>
              <a:gd name="T17" fmla="*/ 39 w 3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51">
                <a:moveTo>
                  <a:pt x="0" y="11"/>
                </a:moveTo>
                <a:lnTo>
                  <a:pt x="25" y="0"/>
                </a:lnTo>
                <a:lnTo>
                  <a:pt x="39" y="25"/>
                </a:lnTo>
                <a:lnTo>
                  <a:pt x="25" y="51"/>
                </a:lnTo>
                <a:lnTo>
                  <a:pt x="0" y="11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7" name="Freeform 223"/>
          <p:cNvSpPr>
            <a:spLocks/>
          </p:cNvSpPr>
          <p:nvPr/>
        </p:nvSpPr>
        <p:spPr bwMode="auto">
          <a:xfrm>
            <a:off x="4908550" y="3709988"/>
            <a:ext cx="47625" cy="60325"/>
          </a:xfrm>
          <a:custGeom>
            <a:avLst/>
            <a:gdLst>
              <a:gd name="T0" fmla="*/ 0 w 39"/>
              <a:gd name="T1" fmla="*/ 2147483646 h 51"/>
              <a:gd name="T2" fmla="*/ 2147483646 w 39"/>
              <a:gd name="T3" fmla="*/ 0 h 51"/>
              <a:gd name="T4" fmla="*/ 2147483646 w 39"/>
              <a:gd name="T5" fmla="*/ 2147483646 h 51"/>
              <a:gd name="T6" fmla="*/ 2147483646 w 39"/>
              <a:gd name="T7" fmla="*/ 2147483646 h 51"/>
              <a:gd name="T8" fmla="*/ 0 w 39"/>
              <a:gd name="T9" fmla="*/ 2147483646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9"/>
              <a:gd name="T16" fmla="*/ 0 h 51"/>
              <a:gd name="T17" fmla="*/ 39 w 3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9" h="51">
                <a:moveTo>
                  <a:pt x="0" y="11"/>
                </a:moveTo>
                <a:lnTo>
                  <a:pt x="25" y="0"/>
                </a:lnTo>
                <a:lnTo>
                  <a:pt x="39" y="25"/>
                </a:lnTo>
                <a:lnTo>
                  <a:pt x="25" y="51"/>
                </a:lnTo>
                <a:lnTo>
                  <a:pt x="0" y="11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8" name="Freeform 224"/>
          <p:cNvSpPr>
            <a:spLocks/>
          </p:cNvSpPr>
          <p:nvPr/>
        </p:nvSpPr>
        <p:spPr bwMode="auto">
          <a:xfrm>
            <a:off x="4630738" y="3646488"/>
            <a:ext cx="33337" cy="15875"/>
          </a:xfrm>
          <a:custGeom>
            <a:avLst/>
            <a:gdLst>
              <a:gd name="T0" fmla="*/ 0 w 28"/>
              <a:gd name="T1" fmla="*/ 0 h 14"/>
              <a:gd name="T2" fmla="*/ 2147483646 w 28"/>
              <a:gd name="T3" fmla="*/ 2147483646 h 14"/>
              <a:gd name="T4" fmla="*/ 0 w 28"/>
              <a:gd name="T5" fmla="*/ 2147483646 h 14"/>
              <a:gd name="T6" fmla="*/ 0 w 28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4"/>
              <a:gd name="T14" fmla="*/ 28 w 28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4">
                <a:moveTo>
                  <a:pt x="0" y="0"/>
                </a:moveTo>
                <a:lnTo>
                  <a:pt x="28" y="14"/>
                </a:lnTo>
                <a:lnTo>
                  <a:pt x="0" y="14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69" name="Freeform 225"/>
          <p:cNvSpPr>
            <a:spLocks/>
          </p:cNvSpPr>
          <p:nvPr/>
        </p:nvSpPr>
        <p:spPr bwMode="auto">
          <a:xfrm>
            <a:off x="4630738" y="3646488"/>
            <a:ext cx="33337" cy="15875"/>
          </a:xfrm>
          <a:custGeom>
            <a:avLst/>
            <a:gdLst>
              <a:gd name="T0" fmla="*/ 0 w 28"/>
              <a:gd name="T1" fmla="*/ 0 h 14"/>
              <a:gd name="T2" fmla="*/ 2147483646 w 28"/>
              <a:gd name="T3" fmla="*/ 2147483646 h 14"/>
              <a:gd name="T4" fmla="*/ 0 w 28"/>
              <a:gd name="T5" fmla="*/ 2147483646 h 14"/>
              <a:gd name="T6" fmla="*/ 0 w 28"/>
              <a:gd name="T7" fmla="*/ 0 h 14"/>
              <a:gd name="T8" fmla="*/ 0 60000 65536"/>
              <a:gd name="T9" fmla="*/ 0 60000 65536"/>
              <a:gd name="T10" fmla="*/ 0 60000 65536"/>
              <a:gd name="T11" fmla="*/ 0 60000 65536"/>
              <a:gd name="T12" fmla="*/ 0 w 28"/>
              <a:gd name="T13" fmla="*/ 0 h 14"/>
              <a:gd name="T14" fmla="*/ 28 w 28"/>
              <a:gd name="T15" fmla="*/ 14 h 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" h="14">
                <a:moveTo>
                  <a:pt x="0" y="0"/>
                </a:moveTo>
                <a:lnTo>
                  <a:pt x="28" y="14"/>
                </a:lnTo>
                <a:lnTo>
                  <a:pt x="0" y="14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0" name="Freeform 226"/>
          <p:cNvSpPr>
            <a:spLocks/>
          </p:cNvSpPr>
          <p:nvPr/>
        </p:nvSpPr>
        <p:spPr bwMode="auto">
          <a:xfrm>
            <a:off x="5233988" y="4108450"/>
            <a:ext cx="46037" cy="47625"/>
          </a:xfrm>
          <a:custGeom>
            <a:avLst/>
            <a:gdLst>
              <a:gd name="T0" fmla="*/ 2147483646 w 39"/>
              <a:gd name="T1" fmla="*/ 0 h 40"/>
              <a:gd name="T2" fmla="*/ 0 w 39"/>
              <a:gd name="T3" fmla="*/ 2147483646 h 40"/>
              <a:gd name="T4" fmla="*/ 0 w 39"/>
              <a:gd name="T5" fmla="*/ 2147483646 h 40"/>
              <a:gd name="T6" fmla="*/ 2147483646 w 39"/>
              <a:gd name="T7" fmla="*/ 2147483646 h 40"/>
              <a:gd name="T8" fmla="*/ 2147483646 w 39"/>
              <a:gd name="T9" fmla="*/ 2147483646 h 40"/>
              <a:gd name="T10" fmla="*/ 2147483646 w 39"/>
              <a:gd name="T11" fmla="*/ 0 h 40"/>
              <a:gd name="T12" fmla="*/ 2147483646 w 39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40"/>
              <a:gd name="T23" fmla="*/ 39 w 39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40">
                <a:moveTo>
                  <a:pt x="25" y="0"/>
                </a:moveTo>
                <a:lnTo>
                  <a:pt x="0" y="14"/>
                </a:lnTo>
                <a:lnTo>
                  <a:pt x="0" y="40"/>
                </a:lnTo>
                <a:lnTo>
                  <a:pt x="11" y="14"/>
                </a:lnTo>
                <a:lnTo>
                  <a:pt x="39" y="26"/>
                </a:lnTo>
                <a:lnTo>
                  <a:pt x="39" y="0"/>
                </a:lnTo>
                <a:lnTo>
                  <a:pt x="25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1" name="Freeform 227"/>
          <p:cNvSpPr>
            <a:spLocks/>
          </p:cNvSpPr>
          <p:nvPr/>
        </p:nvSpPr>
        <p:spPr bwMode="auto">
          <a:xfrm>
            <a:off x="5233988" y="4108450"/>
            <a:ext cx="46037" cy="47625"/>
          </a:xfrm>
          <a:custGeom>
            <a:avLst/>
            <a:gdLst>
              <a:gd name="T0" fmla="*/ 2147483646 w 39"/>
              <a:gd name="T1" fmla="*/ 0 h 40"/>
              <a:gd name="T2" fmla="*/ 0 w 39"/>
              <a:gd name="T3" fmla="*/ 2147483646 h 40"/>
              <a:gd name="T4" fmla="*/ 0 w 39"/>
              <a:gd name="T5" fmla="*/ 2147483646 h 40"/>
              <a:gd name="T6" fmla="*/ 2147483646 w 39"/>
              <a:gd name="T7" fmla="*/ 2147483646 h 40"/>
              <a:gd name="T8" fmla="*/ 2147483646 w 39"/>
              <a:gd name="T9" fmla="*/ 2147483646 h 40"/>
              <a:gd name="T10" fmla="*/ 2147483646 w 39"/>
              <a:gd name="T11" fmla="*/ 0 h 40"/>
              <a:gd name="T12" fmla="*/ 2147483646 w 39"/>
              <a:gd name="T13" fmla="*/ 0 h 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"/>
              <a:gd name="T22" fmla="*/ 0 h 40"/>
              <a:gd name="T23" fmla="*/ 39 w 39"/>
              <a:gd name="T24" fmla="*/ 40 h 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" h="40">
                <a:moveTo>
                  <a:pt x="25" y="0"/>
                </a:moveTo>
                <a:lnTo>
                  <a:pt x="0" y="14"/>
                </a:lnTo>
                <a:lnTo>
                  <a:pt x="0" y="40"/>
                </a:lnTo>
                <a:lnTo>
                  <a:pt x="11" y="14"/>
                </a:lnTo>
                <a:lnTo>
                  <a:pt x="39" y="26"/>
                </a:lnTo>
                <a:lnTo>
                  <a:pt x="39" y="0"/>
                </a:lnTo>
                <a:lnTo>
                  <a:pt x="25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2" name="Freeform 228"/>
          <p:cNvSpPr>
            <a:spLocks/>
          </p:cNvSpPr>
          <p:nvPr/>
        </p:nvSpPr>
        <p:spPr bwMode="auto">
          <a:xfrm>
            <a:off x="4984750" y="3800475"/>
            <a:ext cx="31750" cy="30163"/>
          </a:xfrm>
          <a:custGeom>
            <a:avLst/>
            <a:gdLst>
              <a:gd name="T0" fmla="*/ 2147483646 w 26"/>
              <a:gd name="T1" fmla="*/ 2147483646 h 26"/>
              <a:gd name="T2" fmla="*/ 2147483646 w 26"/>
              <a:gd name="T3" fmla="*/ 0 h 26"/>
              <a:gd name="T4" fmla="*/ 0 w 26"/>
              <a:gd name="T5" fmla="*/ 0 h 26"/>
              <a:gd name="T6" fmla="*/ 2147483646 w 26"/>
              <a:gd name="T7" fmla="*/ 2147483646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6"/>
              <a:gd name="T14" fmla="*/ 26 w 26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6">
                <a:moveTo>
                  <a:pt x="15" y="26"/>
                </a:moveTo>
                <a:lnTo>
                  <a:pt x="26" y="0"/>
                </a:lnTo>
                <a:lnTo>
                  <a:pt x="0" y="0"/>
                </a:lnTo>
                <a:lnTo>
                  <a:pt x="15" y="26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3" name="Freeform 229"/>
          <p:cNvSpPr>
            <a:spLocks/>
          </p:cNvSpPr>
          <p:nvPr/>
        </p:nvSpPr>
        <p:spPr bwMode="auto">
          <a:xfrm>
            <a:off x="4984750" y="3800475"/>
            <a:ext cx="31750" cy="30163"/>
          </a:xfrm>
          <a:custGeom>
            <a:avLst/>
            <a:gdLst>
              <a:gd name="T0" fmla="*/ 2147483646 w 26"/>
              <a:gd name="T1" fmla="*/ 2147483646 h 26"/>
              <a:gd name="T2" fmla="*/ 2147483646 w 26"/>
              <a:gd name="T3" fmla="*/ 0 h 26"/>
              <a:gd name="T4" fmla="*/ 0 w 26"/>
              <a:gd name="T5" fmla="*/ 0 h 26"/>
              <a:gd name="T6" fmla="*/ 2147483646 w 26"/>
              <a:gd name="T7" fmla="*/ 2147483646 h 26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26"/>
              <a:gd name="T14" fmla="*/ 26 w 26"/>
              <a:gd name="T15" fmla="*/ 26 h 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26">
                <a:moveTo>
                  <a:pt x="15" y="26"/>
                </a:moveTo>
                <a:lnTo>
                  <a:pt x="26" y="0"/>
                </a:lnTo>
                <a:lnTo>
                  <a:pt x="0" y="0"/>
                </a:lnTo>
                <a:lnTo>
                  <a:pt x="15" y="26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4" name="Freeform 230"/>
          <p:cNvSpPr>
            <a:spLocks/>
          </p:cNvSpPr>
          <p:nvPr/>
        </p:nvSpPr>
        <p:spPr bwMode="auto">
          <a:xfrm>
            <a:off x="5062538" y="3709988"/>
            <a:ext cx="1587" cy="28575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1587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5" name="Freeform 231"/>
          <p:cNvSpPr>
            <a:spLocks/>
          </p:cNvSpPr>
          <p:nvPr/>
        </p:nvSpPr>
        <p:spPr bwMode="auto">
          <a:xfrm>
            <a:off x="5062538" y="3709988"/>
            <a:ext cx="1587" cy="28575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1587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6" name="Freeform 232"/>
          <p:cNvSpPr>
            <a:spLocks/>
          </p:cNvSpPr>
          <p:nvPr/>
        </p:nvSpPr>
        <p:spPr bwMode="auto">
          <a:xfrm>
            <a:off x="5170488" y="3770313"/>
            <a:ext cx="0" cy="30162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0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7" name="Freeform 233"/>
          <p:cNvSpPr>
            <a:spLocks/>
          </p:cNvSpPr>
          <p:nvPr/>
        </p:nvSpPr>
        <p:spPr bwMode="auto">
          <a:xfrm>
            <a:off x="5170488" y="3770313"/>
            <a:ext cx="0" cy="30162"/>
          </a:xfrm>
          <a:custGeom>
            <a:avLst/>
            <a:gdLst>
              <a:gd name="T0" fmla="*/ 0 w 1587"/>
              <a:gd name="T1" fmla="*/ 0 h 25"/>
              <a:gd name="T2" fmla="*/ 0 w 1587"/>
              <a:gd name="T3" fmla="*/ 2147483646 h 25"/>
              <a:gd name="T4" fmla="*/ 0 w 1587"/>
              <a:gd name="T5" fmla="*/ 0 h 25"/>
              <a:gd name="T6" fmla="*/ 0 60000 65536"/>
              <a:gd name="T7" fmla="*/ 0 60000 65536"/>
              <a:gd name="T8" fmla="*/ 0 60000 65536"/>
              <a:gd name="T9" fmla="*/ 0 w 1587"/>
              <a:gd name="T10" fmla="*/ 0 h 25"/>
              <a:gd name="T11" fmla="*/ 0 w 1587"/>
              <a:gd name="T12" fmla="*/ 25 h 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7" h="25">
                <a:moveTo>
                  <a:pt x="0" y="0"/>
                </a:moveTo>
                <a:lnTo>
                  <a:pt x="0" y="25"/>
                </a:lnTo>
                <a:lnTo>
                  <a:pt x="0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78" name="Rectangle 234"/>
          <p:cNvSpPr>
            <a:spLocks noChangeArrowheads="1"/>
          </p:cNvSpPr>
          <p:nvPr/>
        </p:nvSpPr>
        <p:spPr bwMode="auto">
          <a:xfrm>
            <a:off x="4462463" y="3354388"/>
            <a:ext cx="30162" cy="30162"/>
          </a:xfrm>
          <a:prstGeom prst="rect">
            <a:avLst/>
          </a:pr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panose="020B0604020202020204" pitchFamily="34" charset="0"/>
            </a:endParaRPr>
          </a:p>
        </p:txBody>
      </p:sp>
      <p:sp>
        <p:nvSpPr>
          <p:cNvPr id="23779" name="Rectangle 235"/>
          <p:cNvSpPr>
            <a:spLocks noChangeArrowheads="1"/>
          </p:cNvSpPr>
          <p:nvPr/>
        </p:nvSpPr>
        <p:spPr bwMode="auto">
          <a:xfrm>
            <a:off x="4462463" y="3354388"/>
            <a:ext cx="30162" cy="30162"/>
          </a:xfrm>
          <a:prstGeom prst="rect">
            <a:avLst/>
          </a:prstGeom>
          <a:noFill/>
          <a:ln w="4763">
            <a:solidFill>
              <a:srgbClr val="1F1A1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NZ" altLang="en-US" sz="1800">
              <a:latin typeface="Arial" panose="020B0604020202020204" pitchFamily="34" charset="0"/>
            </a:endParaRPr>
          </a:p>
        </p:txBody>
      </p:sp>
      <p:sp>
        <p:nvSpPr>
          <p:cNvPr id="23780" name="Freeform 236"/>
          <p:cNvSpPr>
            <a:spLocks/>
          </p:cNvSpPr>
          <p:nvPr/>
        </p:nvSpPr>
        <p:spPr bwMode="auto">
          <a:xfrm>
            <a:off x="4398963" y="3384550"/>
            <a:ext cx="33337" cy="15875"/>
          </a:xfrm>
          <a:custGeom>
            <a:avLst/>
            <a:gdLst>
              <a:gd name="T0" fmla="*/ 2147483646 w 28"/>
              <a:gd name="T1" fmla="*/ 0 h 14"/>
              <a:gd name="T2" fmla="*/ 0 w 28"/>
              <a:gd name="T3" fmla="*/ 2147483646 h 14"/>
              <a:gd name="T4" fmla="*/ 2147483646 w 28"/>
              <a:gd name="T5" fmla="*/ 0 h 14"/>
              <a:gd name="T6" fmla="*/ 0 60000 65536"/>
              <a:gd name="T7" fmla="*/ 0 60000 65536"/>
              <a:gd name="T8" fmla="*/ 0 60000 65536"/>
              <a:gd name="T9" fmla="*/ 0 w 28"/>
              <a:gd name="T10" fmla="*/ 0 h 14"/>
              <a:gd name="T11" fmla="*/ 28 w 28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14">
                <a:moveTo>
                  <a:pt x="28" y="0"/>
                </a:moveTo>
                <a:lnTo>
                  <a:pt x="0" y="14"/>
                </a:lnTo>
                <a:lnTo>
                  <a:pt x="28" y="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81" name="Freeform 237"/>
          <p:cNvSpPr>
            <a:spLocks/>
          </p:cNvSpPr>
          <p:nvPr/>
        </p:nvSpPr>
        <p:spPr bwMode="auto">
          <a:xfrm>
            <a:off x="4398963" y="3384550"/>
            <a:ext cx="33337" cy="15875"/>
          </a:xfrm>
          <a:custGeom>
            <a:avLst/>
            <a:gdLst>
              <a:gd name="T0" fmla="*/ 2147483646 w 28"/>
              <a:gd name="T1" fmla="*/ 0 h 14"/>
              <a:gd name="T2" fmla="*/ 0 w 28"/>
              <a:gd name="T3" fmla="*/ 2147483646 h 14"/>
              <a:gd name="T4" fmla="*/ 2147483646 w 28"/>
              <a:gd name="T5" fmla="*/ 0 h 14"/>
              <a:gd name="T6" fmla="*/ 0 60000 65536"/>
              <a:gd name="T7" fmla="*/ 0 60000 65536"/>
              <a:gd name="T8" fmla="*/ 0 60000 65536"/>
              <a:gd name="T9" fmla="*/ 0 w 28"/>
              <a:gd name="T10" fmla="*/ 0 h 14"/>
              <a:gd name="T11" fmla="*/ 28 w 28"/>
              <a:gd name="T12" fmla="*/ 14 h 1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" h="14">
                <a:moveTo>
                  <a:pt x="28" y="0"/>
                </a:moveTo>
                <a:lnTo>
                  <a:pt x="0" y="14"/>
                </a:lnTo>
                <a:lnTo>
                  <a:pt x="28" y="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82" name="Freeform 238"/>
          <p:cNvSpPr>
            <a:spLocks/>
          </p:cNvSpPr>
          <p:nvPr/>
        </p:nvSpPr>
        <p:spPr bwMode="auto">
          <a:xfrm>
            <a:off x="4664075" y="3662363"/>
            <a:ext cx="12700" cy="60325"/>
          </a:xfrm>
          <a:custGeom>
            <a:avLst/>
            <a:gdLst>
              <a:gd name="T0" fmla="*/ 0 w 11"/>
              <a:gd name="T1" fmla="*/ 2147483646 h 50"/>
              <a:gd name="T2" fmla="*/ 0 w 11"/>
              <a:gd name="T3" fmla="*/ 2147483646 h 50"/>
              <a:gd name="T4" fmla="*/ 2147483646 w 11"/>
              <a:gd name="T5" fmla="*/ 0 h 50"/>
              <a:gd name="T6" fmla="*/ 0 w 11"/>
              <a:gd name="T7" fmla="*/ 2147483646 h 50"/>
              <a:gd name="T8" fmla="*/ 0 w 11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0"/>
              <a:gd name="T17" fmla="*/ 11 w 1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0">
                <a:moveTo>
                  <a:pt x="0" y="50"/>
                </a:moveTo>
                <a:lnTo>
                  <a:pt x="0" y="25"/>
                </a:lnTo>
                <a:lnTo>
                  <a:pt x="11" y="0"/>
                </a:lnTo>
                <a:lnTo>
                  <a:pt x="0" y="25"/>
                </a:lnTo>
                <a:lnTo>
                  <a:pt x="0" y="50"/>
                </a:lnTo>
                <a:close/>
              </a:path>
            </a:pathLst>
          </a:custGeom>
          <a:solidFill>
            <a:srgbClr val="ADD2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83" name="Freeform 239"/>
          <p:cNvSpPr>
            <a:spLocks/>
          </p:cNvSpPr>
          <p:nvPr/>
        </p:nvSpPr>
        <p:spPr bwMode="auto">
          <a:xfrm>
            <a:off x="4664075" y="3662363"/>
            <a:ext cx="12700" cy="60325"/>
          </a:xfrm>
          <a:custGeom>
            <a:avLst/>
            <a:gdLst>
              <a:gd name="T0" fmla="*/ 0 w 11"/>
              <a:gd name="T1" fmla="*/ 2147483646 h 50"/>
              <a:gd name="T2" fmla="*/ 0 w 11"/>
              <a:gd name="T3" fmla="*/ 2147483646 h 50"/>
              <a:gd name="T4" fmla="*/ 2147483646 w 11"/>
              <a:gd name="T5" fmla="*/ 0 h 50"/>
              <a:gd name="T6" fmla="*/ 0 w 11"/>
              <a:gd name="T7" fmla="*/ 2147483646 h 50"/>
              <a:gd name="T8" fmla="*/ 0 w 11"/>
              <a:gd name="T9" fmla="*/ 2147483646 h 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"/>
              <a:gd name="T16" fmla="*/ 0 h 50"/>
              <a:gd name="T17" fmla="*/ 11 w 11"/>
              <a:gd name="T18" fmla="*/ 50 h 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" h="50">
                <a:moveTo>
                  <a:pt x="0" y="50"/>
                </a:moveTo>
                <a:lnTo>
                  <a:pt x="0" y="25"/>
                </a:lnTo>
                <a:lnTo>
                  <a:pt x="11" y="0"/>
                </a:lnTo>
                <a:lnTo>
                  <a:pt x="0" y="25"/>
                </a:lnTo>
                <a:lnTo>
                  <a:pt x="0" y="50"/>
                </a:lnTo>
              </a:path>
            </a:pathLst>
          </a:custGeom>
          <a:noFill/>
          <a:ln w="4763">
            <a:solidFill>
              <a:srgbClr val="1F1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23784" name="Freeform 240"/>
          <p:cNvSpPr>
            <a:spLocks/>
          </p:cNvSpPr>
          <p:nvPr/>
        </p:nvSpPr>
        <p:spPr bwMode="auto">
          <a:xfrm>
            <a:off x="3863975" y="4313238"/>
            <a:ext cx="153988" cy="150812"/>
          </a:xfrm>
          <a:custGeom>
            <a:avLst/>
            <a:gdLst>
              <a:gd name="T0" fmla="*/ 2147483646 w 130"/>
              <a:gd name="T1" fmla="*/ 0 h 127"/>
              <a:gd name="T2" fmla="*/ 2147483646 w 130"/>
              <a:gd name="T3" fmla="*/ 0 h 127"/>
              <a:gd name="T4" fmla="*/ 2147483646 w 130"/>
              <a:gd name="T5" fmla="*/ 2147483646 h 127"/>
              <a:gd name="T6" fmla="*/ 2147483646 w 130"/>
              <a:gd name="T7" fmla="*/ 2147483646 h 127"/>
              <a:gd name="T8" fmla="*/ 2147483646 w 130"/>
              <a:gd name="T9" fmla="*/ 2147483646 h 127"/>
              <a:gd name="T10" fmla="*/ 2147483646 w 130"/>
              <a:gd name="T11" fmla="*/ 2147483646 h 127"/>
              <a:gd name="T12" fmla="*/ 2147483646 w 130"/>
              <a:gd name="T13" fmla="*/ 2147483646 h 127"/>
              <a:gd name="T14" fmla="*/ 2147483646 w 130"/>
              <a:gd name="T15" fmla="*/ 2147483646 h 127"/>
              <a:gd name="T16" fmla="*/ 2147483646 w 130"/>
              <a:gd name="T17" fmla="*/ 2147483646 h 127"/>
              <a:gd name="T18" fmla="*/ 2147483646 w 130"/>
              <a:gd name="T19" fmla="*/ 2147483646 h 127"/>
              <a:gd name="T20" fmla="*/ 2147483646 w 130"/>
              <a:gd name="T21" fmla="*/ 2147483646 h 127"/>
              <a:gd name="T22" fmla="*/ 2147483646 w 130"/>
              <a:gd name="T23" fmla="*/ 2147483646 h 127"/>
              <a:gd name="T24" fmla="*/ 2147483646 w 130"/>
              <a:gd name="T25" fmla="*/ 2147483646 h 127"/>
              <a:gd name="T26" fmla="*/ 2147483646 w 130"/>
              <a:gd name="T27" fmla="*/ 2147483646 h 127"/>
              <a:gd name="T28" fmla="*/ 2147483646 w 130"/>
              <a:gd name="T29" fmla="*/ 2147483646 h 127"/>
              <a:gd name="T30" fmla="*/ 2147483646 w 130"/>
              <a:gd name="T31" fmla="*/ 2147483646 h 127"/>
              <a:gd name="T32" fmla="*/ 2147483646 w 130"/>
              <a:gd name="T33" fmla="*/ 2147483646 h 127"/>
              <a:gd name="T34" fmla="*/ 2147483646 w 130"/>
              <a:gd name="T35" fmla="*/ 2147483646 h 127"/>
              <a:gd name="T36" fmla="*/ 2147483646 w 130"/>
              <a:gd name="T37" fmla="*/ 2147483646 h 127"/>
              <a:gd name="T38" fmla="*/ 2147483646 w 130"/>
              <a:gd name="T39" fmla="*/ 2147483646 h 127"/>
              <a:gd name="T40" fmla="*/ 2147483646 w 130"/>
              <a:gd name="T41" fmla="*/ 2147483646 h 127"/>
              <a:gd name="T42" fmla="*/ 2147483646 w 130"/>
              <a:gd name="T43" fmla="*/ 2147483646 h 127"/>
              <a:gd name="T44" fmla="*/ 2147483646 w 130"/>
              <a:gd name="T45" fmla="*/ 2147483646 h 127"/>
              <a:gd name="T46" fmla="*/ 2147483646 w 130"/>
              <a:gd name="T47" fmla="*/ 2147483646 h 127"/>
              <a:gd name="T48" fmla="*/ 0 w 130"/>
              <a:gd name="T49" fmla="*/ 2147483646 h 127"/>
              <a:gd name="T50" fmla="*/ 2147483646 w 130"/>
              <a:gd name="T51" fmla="*/ 2147483646 h 127"/>
              <a:gd name="T52" fmla="*/ 2147483646 w 130"/>
              <a:gd name="T53" fmla="*/ 2147483646 h 127"/>
              <a:gd name="T54" fmla="*/ 2147483646 w 130"/>
              <a:gd name="T55" fmla="*/ 2147483646 h 127"/>
              <a:gd name="T56" fmla="*/ 2147483646 w 130"/>
              <a:gd name="T57" fmla="*/ 2147483646 h 127"/>
              <a:gd name="T58" fmla="*/ 2147483646 w 130"/>
              <a:gd name="T59" fmla="*/ 2147483646 h 127"/>
              <a:gd name="T60" fmla="*/ 2147483646 w 130"/>
              <a:gd name="T61" fmla="*/ 2147483646 h 127"/>
              <a:gd name="T62" fmla="*/ 2147483646 w 130"/>
              <a:gd name="T63" fmla="*/ 0 h 127"/>
              <a:gd name="T64" fmla="*/ 2147483646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2"/>
                </a:lnTo>
                <a:lnTo>
                  <a:pt x="110" y="17"/>
                </a:lnTo>
                <a:lnTo>
                  <a:pt x="119" y="29"/>
                </a:lnTo>
                <a:lnTo>
                  <a:pt x="124" y="40"/>
                </a:lnTo>
                <a:lnTo>
                  <a:pt x="130" y="51"/>
                </a:lnTo>
                <a:lnTo>
                  <a:pt x="130" y="62"/>
                </a:lnTo>
                <a:lnTo>
                  <a:pt x="130" y="76"/>
                </a:lnTo>
                <a:lnTo>
                  <a:pt x="124" y="88"/>
                </a:lnTo>
                <a:lnTo>
                  <a:pt x="119" y="99"/>
                </a:lnTo>
                <a:lnTo>
                  <a:pt x="110" y="107"/>
                </a:lnTo>
                <a:lnTo>
                  <a:pt x="102" y="116"/>
                </a:lnTo>
                <a:lnTo>
                  <a:pt x="91" y="122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2"/>
                </a:lnTo>
                <a:lnTo>
                  <a:pt x="29" y="116"/>
                </a:lnTo>
                <a:lnTo>
                  <a:pt x="20" y="107"/>
                </a:lnTo>
                <a:lnTo>
                  <a:pt x="12" y="99"/>
                </a:lnTo>
                <a:lnTo>
                  <a:pt x="6" y="88"/>
                </a:lnTo>
                <a:lnTo>
                  <a:pt x="3" y="76"/>
                </a:lnTo>
                <a:lnTo>
                  <a:pt x="0" y="62"/>
                </a:lnTo>
                <a:lnTo>
                  <a:pt x="3" y="51"/>
                </a:lnTo>
                <a:lnTo>
                  <a:pt x="6" y="40"/>
                </a:lnTo>
                <a:lnTo>
                  <a:pt x="12" y="29"/>
                </a:lnTo>
                <a:lnTo>
                  <a:pt x="20" y="17"/>
                </a:lnTo>
                <a:lnTo>
                  <a:pt x="29" y="12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  <a:close/>
              </a:path>
            </a:pathLst>
          </a:custGeom>
          <a:solidFill>
            <a:srgbClr val="F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1" name="Freeform 241"/>
          <p:cNvSpPr>
            <a:spLocks/>
          </p:cNvSpPr>
          <p:nvPr/>
        </p:nvSpPr>
        <p:spPr bwMode="auto">
          <a:xfrm>
            <a:off x="3863975" y="4313238"/>
            <a:ext cx="153988" cy="150812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2147483647 w 130"/>
              <a:gd name="T47" fmla="*/ 2147483647 h 127"/>
              <a:gd name="T48" fmla="*/ 0 w 130"/>
              <a:gd name="T49" fmla="*/ 2147483647 h 127"/>
              <a:gd name="T50" fmla="*/ 2147483647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2"/>
                </a:lnTo>
                <a:lnTo>
                  <a:pt x="110" y="17"/>
                </a:lnTo>
                <a:lnTo>
                  <a:pt x="119" y="29"/>
                </a:lnTo>
                <a:lnTo>
                  <a:pt x="124" y="40"/>
                </a:lnTo>
                <a:lnTo>
                  <a:pt x="130" y="51"/>
                </a:lnTo>
                <a:lnTo>
                  <a:pt x="130" y="62"/>
                </a:lnTo>
                <a:lnTo>
                  <a:pt x="130" y="76"/>
                </a:lnTo>
                <a:lnTo>
                  <a:pt x="124" y="88"/>
                </a:lnTo>
                <a:lnTo>
                  <a:pt x="119" y="99"/>
                </a:lnTo>
                <a:lnTo>
                  <a:pt x="110" y="107"/>
                </a:lnTo>
                <a:lnTo>
                  <a:pt x="102" y="116"/>
                </a:lnTo>
                <a:lnTo>
                  <a:pt x="91" y="122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2"/>
                </a:lnTo>
                <a:lnTo>
                  <a:pt x="29" y="116"/>
                </a:lnTo>
                <a:lnTo>
                  <a:pt x="20" y="107"/>
                </a:lnTo>
                <a:lnTo>
                  <a:pt x="12" y="99"/>
                </a:lnTo>
                <a:lnTo>
                  <a:pt x="6" y="88"/>
                </a:lnTo>
                <a:lnTo>
                  <a:pt x="3" y="76"/>
                </a:lnTo>
                <a:lnTo>
                  <a:pt x="0" y="62"/>
                </a:lnTo>
                <a:lnTo>
                  <a:pt x="3" y="51"/>
                </a:lnTo>
                <a:lnTo>
                  <a:pt x="6" y="40"/>
                </a:lnTo>
                <a:lnTo>
                  <a:pt x="12" y="29"/>
                </a:lnTo>
                <a:lnTo>
                  <a:pt x="20" y="17"/>
                </a:lnTo>
                <a:lnTo>
                  <a:pt x="29" y="12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86" name="Freeform 242"/>
          <p:cNvSpPr>
            <a:spLocks/>
          </p:cNvSpPr>
          <p:nvPr/>
        </p:nvSpPr>
        <p:spPr bwMode="auto">
          <a:xfrm>
            <a:off x="4529138" y="3565525"/>
            <a:ext cx="155575" cy="150813"/>
          </a:xfrm>
          <a:custGeom>
            <a:avLst/>
            <a:gdLst>
              <a:gd name="T0" fmla="*/ 2147483646 w 130"/>
              <a:gd name="T1" fmla="*/ 0 h 127"/>
              <a:gd name="T2" fmla="*/ 2147483646 w 130"/>
              <a:gd name="T3" fmla="*/ 0 h 127"/>
              <a:gd name="T4" fmla="*/ 2147483646 w 130"/>
              <a:gd name="T5" fmla="*/ 2147483646 h 127"/>
              <a:gd name="T6" fmla="*/ 2147483646 w 130"/>
              <a:gd name="T7" fmla="*/ 2147483646 h 127"/>
              <a:gd name="T8" fmla="*/ 2147483646 w 130"/>
              <a:gd name="T9" fmla="*/ 2147483646 h 127"/>
              <a:gd name="T10" fmla="*/ 2147483646 w 130"/>
              <a:gd name="T11" fmla="*/ 2147483646 h 127"/>
              <a:gd name="T12" fmla="*/ 2147483646 w 130"/>
              <a:gd name="T13" fmla="*/ 2147483646 h 127"/>
              <a:gd name="T14" fmla="*/ 2147483646 w 130"/>
              <a:gd name="T15" fmla="*/ 2147483646 h 127"/>
              <a:gd name="T16" fmla="*/ 2147483646 w 130"/>
              <a:gd name="T17" fmla="*/ 2147483646 h 127"/>
              <a:gd name="T18" fmla="*/ 2147483646 w 130"/>
              <a:gd name="T19" fmla="*/ 2147483646 h 127"/>
              <a:gd name="T20" fmla="*/ 2147483646 w 130"/>
              <a:gd name="T21" fmla="*/ 2147483646 h 127"/>
              <a:gd name="T22" fmla="*/ 2147483646 w 130"/>
              <a:gd name="T23" fmla="*/ 2147483646 h 127"/>
              <a:gd name="T24" fmla="*/ 2147483646 w 130"/>
              <a:gd name="T25" fmla="*/ 2147483646 h 127"/>
              <a:gd name="T26" fmla="*/ 2147483646 w 130"/>
              <a:gd name="T27" fmla="*/ 2147483646 h 127"/>
              <a:gd name="T28" fmla="*/ 2147483646 w 130"/>
              <a:gd name="T29" fmla="*/ 2147483646 h 127"/>
              <a:gd name="T30" fmla="*/ 2147483646 w 130"/>
              <a:gd name="T31" fmla="*/ 2147483646 h 127"/>
              <a:gd name="T32" fmla="*/ 2147483646 w 130"/>
              <a:gd name="T33" fmla="*/ 2147483646 h 127"/>
              <a:gd name="T34" fmla="*/ 2147483646 w 130"/>
              <a:gd name="T35" fmla="*/ 2147483646 h 127"/>
              <a:gd name="T36" fmla="*/ 2147483646 w 130"/>
              <a:gd name="T37" fmla="*/ 2147483646 h 127"/>
              <a:gd name="T38" fmla="*/ 2147483646 w 130"/>
              <a:gd name="T39" fmla="*/ 2147483646 h 127"/>
              <a:gd name="T40" fmla="*/ 2147483646 w 130"/>
              <a:gd name="T41" fmla="*/ 2147483646 h 127"/>
              <a:gd name="T42" fmla="*/ 2147483646 w 130"/>
              <a:gd name="T43" fmla="*/ 2147483646 h 127"/>
              <a:gd name="T44" fmla="*/ 2147483646 w 130"/>
              <a:gd name="T45" fmla="*/ 2147483646 h 127"/>
              <a:gd name="T46" fmla="*/ 0 w 130"/>
              <a:gd name="T47" fmla="*/ 2147483646 h 127"/>
              <a:gd name="T48" fmla="*/ 0 w 130"/>
              <a:gd name="T49" fmla="*/ 2147483646 h 127"/>
              <a:gd name="T50" fmla="*/ 0 w 130"/>
              <a:gd name="T51" fmla="*/ 2147483646 h 127"/>
              <a:gd name="T52" fmla="*/ 2147483646 w 130"/>
              <a:gd name="T53" fmla="*/ 2147483646 h 127"/>
              <a:gd name="T54" fmla="*/ 2147483646 w 130"/>
              <a:gd name="T55" fmla="*/ 2147483646 h 127"/>
              <a:gd name="T56" fmla="*/ 2147483646 w 130"/>
              <a:gd name="T57" fmla="*/ 2147483646 h 127"/>
              <a:gd name="T58" fmla="*/ 2147483646 w 130"/>
              <a:gd name="T59" fmla="*/ 2147483646 h 127"/>
              <a:gd name="T60" fmla="*/ 2147483646 w 130"/>
              <a:gd name="T61" fmla="*/ 2147483646 h 127"/>
              <a:gd name="T62" fmla="*/ 2147483646 w 130"/>
              <a:gd name="T63" fmla="*/ 0 h 127"/>
              <a:gd name="T64" fmla="*/ 2147483646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87"/>
                </a:lnTo>
                <a:lnTo>
                  <a:pt x="119" y="99"/>
                </a:lnTo>
                <a:lnTo>
                  <a:pt x="110" y="107"/>
                </a:lnTo>
                <a:lnTo>
                  <a:pt x="102" y="115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9" y="115"/>
                </a:lnTo>
                <a:lnTo>
                  <a:pt x="20" y="107"/>
                </a:lnTo>
                <a:lnTo>
                  <a:pt x="12" y="99"/>
                </a:lnTo>
                <a:lnTo>
                  <a:pt x="6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  <a:close/>
              </a:path>
            </a:pathLst>
          </a:custGeom>
          <a:solidFill>
            <a:srgbClr val="F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3" name="Freeform 243"/>
          <p:cNvSpPr>
            <a:spLocks/>
          </p:cNvSpPr>
          <p:nvPr/>
        </p:nvSpPr>
        <p:spPr bwMode="auto">
          <a:xfrm>
            <a:off x="4529138" y="3565525"/>
            <a:ext cx="155575" cy="150813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0 w 130"/>
              <a:gd name="T47" fmla="*/ 2147483647 h 127"/>
              <a:gd name="T48" fmla="*/ 0 w 130"/>
              <a:gd name="T49" fmla="*/ 2147483647 h 127"/>
              <a:gd name="T50" fmla="*/ 0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87"/>
                </a:lnTo>
                <a:lnTo>
                  <a:pt x="119" y="99"/>
                </a:lnTo>
                <a:lnTo>
                  <a:pt x="110" y="107"/>
                </a:lnTo>
                <a:lnTo>
                  <a:pt x="102" y="115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9" y="115"/>
                </a:lnTo>
                <a:lnTo>
                  <a:pt x="20" y="107"/>
                </a:lnTo>
                <a:lnTo>
                  <a:pt x="12" y="99"/>
                </a:lnTo>
                <a:lnTo>
                  <a:pt x="6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chemeClr val="tx1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88" name="Freeform 246"/>
          <p:cNvSpPr>
            <a:spLocks/>
          </p:cNvSpPr>
          <p:nvPr/>
        </p:nvSpPr>
        <p:spPr bwMode="auto">
          <a:xfrm>
            <a:off x="4265613" y="3948113"/>
            <a:ext cx="152400" cy="150812"/>
          </a:xfrm>
          <a:custGeom>
            <a:avLst/>
            <a:gdLst>
              <a:gd name="T0" fmla="*/ 2147483646 w 129"/>
              <a:gd name="T1" fmla="*/ 0 h 127"/>
              <a:gd name="T2" fmla="*/ 2147483646 w 129"/>
              <a:gd name="T3" fmla="*/ 0 h 127"/>
              <a:gd name="T4" fmla="*/ 2147483646 w 129"/>
              <a:gd name="T5" fmla="*/ 2147483646 h 127"/>
              <a:gd name="T6" fmla="*/ 2147483646 w 129"/>
              <a:gd name="T7" fmla="*/ 2147483646 h 127"/>
              <a:gd name="T8" fmla="*/ 2147483646 w 129"/>
              <a:gd name="T9" fmla="*/ 2147483646 h 127"/>
              <a:gd name="T10" fmla="*/ 2147483646 w 129"/>
              <a:gd name="T11" fmla="*/ 2147483646 h 127"/>
              <a:gd name="T12" fmla="*/ 2147483646 w 129"/>
              <a:gd name="T13" fmla="*/ 2147483646 h 127"/>
              <a:gd name="T14" fmla="*/ 2147483646 w 129"/>
              <a:gd name="T15" fmla="*/ 2147483646 h 127"/>
              <a:gd name="T16" fmla="*/ 2147483646 w 129"/>
              <a:gd name="T17" fmla="*/ 2147483646 h 127"/>
              <a:gd name="T18" fmla="*/ 2147483646 w 129"/>
              <a:gd name="T19" fmla="*/ 2147483646 h 127"/>
              <a:gd name="T20" fmla="*/ 2147483646 w 129"/>
              <a:gd name="T21" fmla="*/ 2147483646 h 127"/>
              <a:gd name="T22" fmla="*/ 2147483646 w 129"/>
              <a:gd name="T23" fmla="*/ 2147483646 h 127"/>
              <a:gd name="T24" fmla="*/ 2147483646 w 129"/>
              <a:gd name="T25" fmla="*/ 2147483646 h 127"/>
              <a:gd name="T26" fmla="*/ 2147483646 w 129"/>
              <a:gd name="T27" fmla="*/ 2147483646 h 127"/>
              <a:gd name="T28" fmla="*/ 2147483646 w 129"/>
              <a:gd name="T29" fmla="*/ 2147483646 h 127"/>
              <a:gd name="T30" fmla="*/ 2147483646 w 129"/>
              <a:gd name="T31" fmla="*/ 2147483646 h 127"/>
              <a:gd name="T32" fmla="*/ 2147483646 w 129"/>
              <a:gd name="T33" fmla="*/ 2147483646 h 127"/>
              <a:gd name="T34" fmla="*/ 2147483646 w 129"/>
              <a:gd name="T35" fmla="*/ 2147483646 h 127"/>
              <a:gd name="T36" fmla="*/ 2147483646 w 129"/>
              <a:gd name="T37" fmla="*/ 2147483646 h 127"/>
              <a:gd name="T38" fmla="*/ 2147483646 w 129"/>
              <a:gd name="T39" fmla="*/ 2147483646 h 127"/>
              <a:gd name="T40" fmla="*/ 2147483646 w 129"/>
              <a:gd name="T41" fmla="*/ 2147483646 h 127"/>
              <a:gd name="T42" fmla="*/ 2147483646 w 129"/>
              <a:gd name="T43" fmla="*/ 2147483646 h 127"/>
              <a:gd name="T44" fmla="*/ 2147483646 w 129"/>
              <a:gd name="T45" fmla="*/ 2147483646 h 127"/>
              <a:gd name="T46" fmla="*/ 0 w 129"/>
              <a:gd name="T47" fmla="*/ 2147483646 h 127"/>
              <a:gd name="T48" fmla="*/ 0 w 129"/>
              <a:gd name="T49" fmla="*/ 2147483646 h 127"/>
              <a:gd name="T50" fmla="*/ 0 w 129"/>
              <a:gd name="T51" fmla="*/ 2147483646 h 127"/>
              <a:gd name="T52" fmla="*/ 2147483646 w 129"/>
              <a:gd name="T53" fmla="*/ 2147483646 h 127"/>
              <a:gd name="T54" fmla="*/ 2147483646 w 129"/>
              <a:gd name="T55" fmla="*/ 2147483646 h 127"/>
              <a:gd name="T56" fmla="*/ 2147483646 w 129"/>
              <a:gd name="T57" fmla="*/ 2147483646 h 127"/>
              <a:gd name="T58" fmla="*/ 2147483646 w 129"/>
              <a:gd name="T59" fmla="*/ 2147483646 h 127"/>
              <a:gd name="T60" fmla="*/ 2147483646 w 129"/>
              <a:gd name="T61" fmla="*/ 2147483646 h 127"/>
              <a:gd name="T62" fmla="*/ 2147483646 w 129"/>
              <a:gd name="T63" fmla="*/ 0 h 127"/>
              <a:gd name="T64" fmla="*/ 2147483646 w 129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9"/>
              <a:gd name="T100" fmla="*/ 0 h 127"/>
              <a:gd name="T101" fmla="*/ 129 w 129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9" h="127">
                <a:moveTo>
                  <a:pt x="65" y="0"/>
                </a:moveTo>
                <a:lnTo>
                  <a:pt x="76" y="0"/>
                </a:lnTo>
                <a:lnTo>
                  <a:pt x="90" y="6"/>
                </a:lnTo>
                <a:lnTo>
                  <a:pt x="98" y="11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7" y="51"/>
                </a:lnTo>
                <a:lnTo>
                  <a:pt x="129" y="65"/>
                </a:lnTo>
                <a:lnTo>
                  <a:pt x="127" y="76"/>
                </a:lnTo>
                <a:lnTo>
                  <a:pt x="124" y="87"/>
                </a:lnTo>
                <a:lnTo>
                  <a:pt x="118" y="99"/>
                </a:lnTo>
                <a:lnTo>
                  <a:pt x="110" y="110"/>
                </a:lnTo>
                <a:lnTo>
                  <a:pt x="98" y="116"/>
                </a:lnTo>
                <a:lnTo>
                  <a:pt x="90" y="121"/>
                </a:lnTo>
                <a:lnTo>
                  <a:pt x="76" y="127"/>
                </a:lnTo>
                <a:lnTo>
                  <a:pt x="65" y="127"/>
                </a:lnTo>
                <a:lnTo>
                  <a:pt x="51" y="127"/>
                </a:lnTo>
                <a:lnTo>
                  <a:pt x="39" y="121"/>
                </a:lnTo>
                <a:lnTo>
                  <a:pt x="28" y="116"/>
                </a:lnTo>
                <a:lnTo>
                  <a:pt x="17" y="110"/>
                </a:lnTo>
                <a:lnTo>
                  <a:pt x="11" y="99"/>
                </a:lnTo>
                <a:lnTo>
                  <a:pt x="3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3" y="40"/>
                </a:lnTo>
                <a:lnTo>
                  <a:pt x="11" y="28"/>
                </a:lnTo>
                <a:lnTo>
                  <a:pt x="17" y="20"/>
                </a:lnTo>
                <a:lnTo>
                  <a:pt x="28" y="11"/>
                </a:lnTo>
                <a:lnTo>
                  <a:pt x="39" y="6"/>
                </a:lnTo>
                <a:lnTo>
                  <a:pt x="51" y="0"/>
                </a:lnTo>
                <a:lnTo>
                  <a:pt x="65" y="0"/>
                </a:lnTo>
                <a:close/>
              </a:path>
            </a:pathLst>
          </a:custGeom>
          <a:solidFill>
            <a:srgbClr val="F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5" name="Freeform 247"/>
          <p:cNvSpPr>
            <a:spLocks/>
          </p:cNvSpPr>
          <p:nvPr/>
        </p:nvSpPr>
        <p:spPr bwMode="auto">
          <a:xfrm>
            <a:off x="4265613" y="3948113"/>
            <a:ext cx="152400" cy="150812"/>
          </a:xfrm>
          <a:custGeom>
            <a:avLst/>
            <a:gdLst>
              <a:gd name="T0" fmla="*/ 2147483647 w 129"/>
              <a:gd name="T1" fmla="*/ 0 h 127"/>
              <a:gd name="T2" fmla="*/ 2147483647 w 129"/>
              <a:gd name="T3" fmla="*/ 0 h 127"/>
              <a:gd name="T4" fmla="*/ 2147483647 w 129"/>
              <a:gd name="T5" fmla="*/ 2147483647 h 127"/>
              <a:gd name="T6" fmla="*/ 2147483647 w 129"/>
              <a:gd name="T7" fmla="*/ 2147483647 h 127"/>
              <a:gd name="T8" fmla="*/ 2147483647 w 129"/>
              <a:gd name="T9" fmla="*/ 2147483647 h 127"/>
              <a:gd name="T10" fmla="*/ 2147483647 w 129"/>
              <a:gd name="T11" fmla="*/ 2147483647 h 127"/>
              <a:gd name="T12" fmla="*/ 2147483647 w 129"/>
              <a:gd name="T13" fmla="*/ 2147483647 h 127"/>
              <a:gd name="T14" fmla="*/ 2147483647 w 129"/>
              <a:gd name="T15" fmla="*/ 2147483647 h 127"/>
              <a:gd name="T16" fmla="*/ 2147483647 w 129"/>
              <a:gd name="T17" fmla="*/ 2147483647 h 127"/>
              <a:gd name="T18" fmla="*/ 2147483647 w 129"/>
              <a:gd name="T19" fmla="*/ 2147483647 h 127"/>
              <a:gd name="T20" fmla="*/ 2147483647 w 129"/>
              <a:gd name="T21" fmla="*/ 2147483647 h 127"/>
              <a:gd name="T22" fmla="*/ 2147483647 w 129"/>
              <a:gd name="T23" fmla="*/ 2147483647 h 127"/>
              <a:gd name="T24" fmla="*/ 2147483647 w 129"/>
              <a:gd name="T25" fmla="*/ 2147483647 h 127"/>
              <a:gd name="T26" fmla="*/ 2147483647 w 129"/>
              <a:gd name="T27" fmla="*/ 2147483647 h 127"/>
              <a:gd name="T28" fmla="*/ 2147483647 w 129"/>
              <a:gd name="T29" fmla="*/ 2147483647 h 127"/>
              <a:gd name="T30" fmla="*/ 2147483647 w 129"/>
              <a:gd name="T31" fmla="*/ 2147483647 h 127"/>
              <a:gd name="T32" fmla="*/ 2147483647 w 129"/>
              <a:gd name="T33" fmla="*/ 2147483647 h 127"/>
              <a:gd name="T34" fmla="*/ 2147483647 w 129"/>
              <a:gd name="T35" fmla="*/ 2147483647 h 127"/>
              <a:gd name="T36" fmla="*/ 2147483647 w 129"/>
              <a:gd name="T37" fmla="*/ 2147483647 h 127"/>
              <a:gd name="T38" fmla="*/ 2147483647 w 129"/>
              <a:gd name="T39" fmla="*/ 2147483647 h 127"/>
              <a:gd name="T40" fmla="*/ 2147483647 w 129"/>
              <a:gd name="T41" fmla="*/ 2147483647 h 127"/>
              <a:gd name="T42" fmla="*/ 2147483647 w 129"/>
              <a:gd name="T43" fmla="*/ 2147483647 h 127"/>
              <a:gd name="T44" fmla="*/ 2147483647 w 129"/>
              <a:gd name="T45" fmla="*/ 2147483647 h 127"/>
              <a:gd name="T46" fmla="*/ 0 w 129"/>
              <a:gd name="T47" fmla="*/ 2147483647 h 127"/>
              <a:gd name="T48" fmla="*/ 0 w 129"/>
              <a:gd name="T49" fmla="*/ 2147483647 h 127"/>
              <a:gd name="T50" fmla="*/ 0 w 129"/>
              <a:gd name="T51" fmla="*/ 2147483647 h 127"/>
              <a:gd name="T52" fmla="*/ 2147483647 w 129"/>
              <a:gd name="T53" fmla="*/ 2147483647 h 127"/>
              <a:gd name="T54" fmla="*/ 2147483647 w 129"/>
              <a:gd name="T55" fmla="*/ 2147483647 h 127"/>
              <a:gd name="T56" fmla="*/ 2147483647 w 129"/>
              <a:gd name="T57" fmla="*/ 2147483647 h 127"/>
              <a:gd name="T58" fmla="*/ 2147483647 w 129"/>
              <a:gd name="T59" fmla="*/ 2147483647 h 127"/>
              <a:gd name="T60" fmla="*/ 2147483647 w 129"/>
              <a:gd name="T61" fmla="*/ 2147483647 h 127"/>
              <a:gd name="T62" fmla="*/ 2147483647 w 129"/>
              <a:gd name="T63" fmla="*/ 0 h 127"/>
              <a:gd name="T64" fmla="*/ 2147483647 w 129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9"/>
              <a:gd name="T100" fmla="*/ 0 h 127"/>
              <a:gd name="T101" fmla="*/ 129 w 129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9" h="127">
                <a:moveTo>
                  <a:pt x="65" y="0"/>
                </a:moveTo>
                <a:lnTo>
                  <a:pt x="76" y="0"/>
                </a:lnTo>
                <a:lnTo>
                  <a:pt x="90" y="6"/>
                </a:lnTo>
                <a:lnTo>
                  <a:pt x="98" y="11"/>
                </a:lnTo>
                <a:lnTo>
                  <a:pt x="110" y="20"/>
                </a:lnTo>
                <a:lnTo>
                  <a:pt x="118" y="28"/>
                </a:lnTo>
                <a:lnTo>
                  <a:pt x="124" y="40"/>
                </a:lnTo>
                <a:lnTo>
                  <a:pt x="127" y="51"/>
                </a:lnTo>
                <a:lnTo>
                  <a:pt x="129" y="65"/>
                </a:lnTo>
                <a:lnTo>
                  <a:pt x="127" y="76"/>
                </a:lnTo>
                <a:lnTo>
                  <a:pt x="124" y="87"/>
                </a:lnTo>
                <a:lnTo>
                  <a:pt x="118" y="99"/>
                </a:lnTo>
                <a:lnTo>
                  <a:pt x="110" y="110"/>
                </a:lnTo>
                <a:lnTo>
                  <a:pt x="98" y="116"/>
                </a:lnTo>
                <a:lnTo>
                  <a:pt x="90" y="121"/>
                </a:lnTo>
                <a:lnTo>
                  <a:pt x="76" y="127"/>
                </a:lnTo>
                <a:lnTo>
                  <a:pt x="65" y="127"/>
                </a:lnTo>
                <a:lnTo>
                  <a:pt x="51" y="127"/>
                </a:lnTo>
                <a:lnTo>
                  <a:pt x="39" y="121"/>
                </a:lnTo>
                <a:lnTo>
                  <a:pt x="28" y="116"/>
                </a:lnTo>
                <a:lnTo>
                  <a:pt x="17" y="110"/>
                </a:lnTo>
                <a:lnTo>
                  <a:pt x="11" y="99"/>
                </a:lnTo>
                <a:lnTo>
                  <a:pt x="3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3" y="40"/>
                </a:lnTo>
                <a:lnTo>
                  <a:pt x="11" y="28"/>
                </a:lnTo>
                <a:lnTo>
                  <a:pt x="17" y="20"/>
                </a:lnTo>
                <a:lnTo>
                  <a:pt x="28" y="11"/>
                </a:lnTo>
                <a:lnTo>
                  <a:pt x="39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90" name="Freeform 248"/>
          <p:cNvSpPr>
            <a:spLocks/>
          </p:cNvSpPr>
          <p:nvPr/>
        </p:nvSpPr>
        <p:spPr bwMode="auto">
          <a:xfrm>
            <a:off x="4241800" y="4460875"/>
            <a:ext cx="153988" cy="150813"/>
          </a:xfrm>
          <a:custGeom>
            <a:avLst/>
            <a:gdLst>
              <a:gd name="T0" fmla="*/ 2147483646 w 130"/>
              <a:gd name="T1" fmla="*/ 0 h 127"/>
              <a:gd name="T2" fmla="*/ 2147483646 w 130"/>
              <a:gd name="T3" fmla="*/ 0 h 127"/>
              <a:gd name="T4" fmla="*/ 2147483646 w 130"/>
              <a:gd name="T5" fmla="*/ 2147483646 h 127"/>
              <a:gd name="T6" fmla="*/ 2147483646 w 130"/>
              <a:gd name="T7" fmla="*/ 2147483646 h 127"/>
              <a:gd name="T8" fmla="*/ 2147483646 w 130"/>
              <a:gd name="T9" fmla="*/ 2147483646 h 127"/>
              <a:gd name="T10" fmla="*/ 2147483646 w 130"/>
              <a:gd name="T11" fmla="*/ 2147483646 h 127"/>
              <a:gd name="T12" fmla="*/ 2147483646 w 130"/>
              <a:gd name="T13" fmla="*/ 2147483646 h 127"/>
              <a:gd name="T14" fmla="*/ 2147483646 w 130"/>
              <a:gd name="T15" fmla="*/ 2147483646 h 127"/>
              <a:gd name="T16" fmla="*/ 2147483646 w 130"/>
              <a:gd name="T17" fmla="*/ 2147483646 h 127"/>
              <a:gd name="T18" fmla="*/ 2147483646 w 130"/>
              <a:gd name="T19" fmla="*/ 2147483646 h 127"/>
              <a:gd name="T20" fmla="*/ 2147483646 w 130"/>
              <a:gd name="T21" fmla="*/ 2147483646 h 127"/>
              <a:gd name="T22" fmla="*/ 2147483646 w 130"/>
              <a:gd name="T23" fmla="*/ 2147483646 h 127"/>
              <a:gd name="T24" fmla="*/ 2147483646 w 130"/>
              <a:gd name="T25" fmla="*/ 2147483646 h 127"/>
              <a:gd name="T26" fmla="*/ 2147483646 w 130"/>
              <a:gd name="T27" fmla="*/ 2147483646 h 127"/>
              <a:gd name="T28" fmla="*/ 2147483646 w 130"/>
              <a:gd name="T29" fmla="*/ 2147483646 h 127"/>
              <a:gd name="T30" fmla="*/ 2147483646 w 130"/>
              <a:gd name="T31" fmla="*/ 2147483646 h 127"/>
              <a:gd name="T32" fmla="*/ 2147483646 w 130"/>
              <a:gd name="T33" fmla="*/ 2147483646 h 127"/>
              <a:gd name="T34" fmla="*/ 2147483646 w 130"/>
              <a:gd name="T35" fmla="*/ 2147483646 h 127"/>
              <a:gd name="T36" fmla="*/ 2147483646 w 130"/>
              <a:gd name="T37" fmla="*/ 2147483646 h 127"/>
              <a:gd name="T38" fmla="*/ 2147483646 w 130"/>
              <a:gd name="T39" fmla="*/ 2147483646 h 127"/>
              <a:gd name="T40" fmla="*/ 2147483646 w 130"/>
              <a:gd name="T41" fmla="*/ 2147483646 h 127"/>
              <a:gd name="T42" fmla="*/ 2147483646 w 130"/>
              <a:gd name="T43" fmla="*/ 2147483646 h 127"/>
              <a:gd name="T44" fmla="*/ 2147483646 w 130"/>
              <a:gd name="T45" fmla="*/ 2147483646 h 127"/>
              <a:gd name="T46" fmla="*/ 0 w 130"/>
              <a:gd name="T47" fmla="*/ 2147483646 h 127"/>
              <a:gd name="T48" fmla="*/ 0 w 130"/>
              <a:gd name="T49" fmla="*/ 2147483646 h 127"/>
              <a:gd name="T50" fmla="*/ 0 w 130"/>
              <a:gd name="T51" fmla="*/ 2147483646 h 127"/>
              <a:gd name="T52" fmla="*/ 2147483646 w 130"/>
              <a:gd name="T53" fmla="*/ 2147483646 h 127"/>
              <a:gd name="T54" fmla="*/ 2147483646 w 130"/>
              <a:gd name="T55" fmla="*/ 2147483646 h 127"/>
              <a:gd name="T56" fmla="*/ 2147483646 w 130"/>
              <a:gd name="T57" fmla="*/ 2147483646 h 127"/>
              <a:gd name="T58" fmla="*/ 2147483646 w 130"/>
              <a:gd name="T59" fmla="*/ 2147483646 h 127"/>
              <a:gd name="T60" fmla="*/ 2147483646 w 130"/>
              <a:gd name="T61" fmla="*/ 2147483646 h 127"/>
              <a:gd name="T62" fmla="*/ 2147483646 w 130"/>
              <a:gd name="T63" fmla="*/ 0 h 127"/>
              <a:gd name="T64" fmla="*/ 2147483646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6" y="0"/>
                </a:lnTo>
                <a:lnTo>
                  <a:pt x="90" y="6"/>
                </a:lnTo>
                <a:lnTo>
                  <a:pt x="102" y="11"/>
                </a:lnTo>
                <a:lnTo>
                  <a:pt x="110" y="17"/>
                </a:lnTo>
                <a:lnTo>
                  <a:pt x="118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2"/>
                </a:lnTo>
                <a:lnTo>
                  <a:pt x="127" y="76"/>
                </a:lnTo>
                <a:lnTo>
                  <a:pt x="124" y="87"/>
                </a:lnTo>
                <a:lnTo>
                  <a:pt x="118" y="99"/>
                </a:lnTo>
                <a:lnTo>
                  <a:pt x="110" y="107"/>
                </a:lnTo>
                <a:lnTo>
                  <a:pt x="102" y="115"/>
                </a:lnTo>
                <a:lnTo>
                  <a:pt x="90" y="121"/>
                </a:lnTo>
                <a:lnTo>
                  <a:pt x="76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8" y="115"/>
                </a:lnTo>
                <a:lnTo>
                  <a:pt x="20" y="107"/>
                </a:lnTo>
                <a:lnTo>
                  <a:pt x="11" y="99"/>
                </a:lnTo>
                <a:lnTo>
                  <a:pt x="6" y="87"/>
                </a:lnTo>
                <a:lnTo>
                  <a:pt x="0" y="76"/>
                </a:lnTo>
                <a:lnTo>
                  <a:pt x="0" y="62"/>
                </a:lnTo>
                <a:lnTo>
                  <a:pt x="0" y="51"/>
                </a:lnTo>
                <a:lnTo>
                  <a:pt x="6" y="39"/>
                </a:lnTo>
                <a:lnTo>
                  <a:pt x="11" y="28"/>
                </a:lnTo>
                <a:lnTo>
                  <a:pt x="20" y="17"/>
                </a:lnTo>
                <a:lnTo>
                  <a:pt x="28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  <a:close/>
              </a:path>
            </a:pathLst>
          </a:custGeom>
          <a:solidFill>
            <a:srgbClr val="F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7" name="Freeform 249"/>
          <p:cNvSpPr>
            <a:spLocks/>
          </p:cNvSpPr>
          <p:nvPr/>
        </p:nvSpPr>
        <p:spPr bwMode="auto">
          <a:xfrm>
            <a:off x="4241800" y="4460875"/>
            <a:ext cx="153988" cy="150813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0 w 130"/>
              <a:gd name="T47" fmla="*/ 2147483647 h 127"/>
              <a:gd name="T48" fmla="*/ 0 w 130"/>
              <a:gd name="T49" fmla="*/ 2147483647 h 127"/>
              <a:gd name="T50" fmla="*/ 0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6" y="0"/>
                </a:lnTo>
                <a:lnTo>
                  <a:pt x="90" y="6"/>
                </a:lnTo>
                <a:lnTo>
                  <a:pt x="102" y="11"/>
                </a:lnTo>
                <a:lnTo>
                  <a:pt x="110" y="17"/>
                </a:lnTo>
                <a:lnTo>
                  <a:pt x="118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2"/>
                </a:lnTo>
                <a:lnTo>
                  <a:pt x="127" y="76"/>
                </a:lnTo>
                <a:lnTo>
                  <a:pt x="124" y="87"/>
                </a:lnTo>
                <a:lnTo>
                  <a:pt x="118" y="99"/>
                </a:lnTo>
                <a:lnTo>
                  <a:pt x="110" y="107"/>
                </a:lnTo>
                <a:lnTo>
                  <a:pt x="102" y="115"/>
                </a:lnTo>
                <a:lnTo>
                  <a:pt x="90" y="121"/>
                </a:lnTo>
                <a:lnTo>
                  <a:pt x="76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8" y="115"/>
                </a:lnTo>
                <a:lnTo>
                  <a:pt x="20" y="107"/>
                </a:lnTo>
                <a:lnTo>
                  <a:pt x="11" y="99"/>
                </a:lnTo>
                <a:lnTo>
                  <a:pt x="6" y="87"/>
                </a:lnTo>
                <a:lnTo>
                  <a:pt x="0" y="76"/>
                </a:lnTo>
                <a:lnTo>
                  <a:pt x="0" y="62"/>
                </a:lnTo>
                <a:lnTo>
                  <a:pt x="0" y="51"/>
                </a:lnTo>
                <a:lnTo>
                  <a:pt x="6" y="39"/>
                </a:lnTo>
                <a:lnTo>
                  <a:pt x="11" y="28"/>
                </a:lnTo>
                <a:lnTo>
                  <a:pt x="20" y="17"/>
                </a:lnTo>
                <a:lnTo>
                  <a:pt x="28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92" name="Freeform 250"/>
          <p:cNvSpPr>
            <a:spLocks/>
          </p:cNvSpPr>
          <p:nvPr/>
        </p:nvSpPr>
        <p:spPr bwMode="auto">
          <a:xfrm>
            <a:off x="5095875" y="3743325"/>
            <a:ext cx="155575" cy="150813"/>
          </a:xfrm>
          <a:custGeom>
            <a:avLst/>
            <a:gdLst>
              <a:gd name="T0" fmla="*/ 2147483646 w 130"/>
              <a:gd name="T1" fmla="*/ 0 h 127"/>
              <a:gd name="T2" fmla="*/ 2147483646 w 130"/>
              <a:gd name="T3" fmla="*/ 0 h 127"/>
              <a:gd name="T4" fmla="*/ 2147483646 w 130"/>
              <a:gd name="T5" fmla="*/ 2147483646 h 127"/>
              <a:gd name="T6" fmla="*/ 2147483646 w 130"/>
              <a:gd name="T7" fmla="*/ 2147483646 h 127"/>
              <a:gd name="T8" fmla="*/ 2147483646 w 130"/>
              <a:gd name="T9" fmla="*/ 2147483646 h 127"/>
              <a:gd name="T10" fmla="*/ 2147483646 w 130"/>
              <a:gd name="T11" fmla="*/ 2147483646 h 127"/>
              <a:gd name="T12" fmla="*/ 2147483646 w 130"/>
              <a:gd name="T13" fmla="*/ 2147483646 h 127"/>
              <a:gd name="T14" fmla="*/ 2147483646 w 130"/>
              <a:gd name="T15" fmla="*/ 2147483646 h 127"/>
              <a:gd name="T16" fmla="*/ 2147483646 w 130"/>
              <a:gd name="T17" fmla="*/ 2147483646 h 127"/>
              <a:gd name="T18" fmla="*/ 2147483646 w 130"/>
              <a:gd name="T19" fmla="*/ 2147483646 h 127"/>
              <a:gd name="T20" fmla="*/ 2147483646 w 130"/>
              <a:gd name="T21" fmla="*/ 2147483646 h 127"/>
              <a:gd name="T22" fmla="*/ 2147483646 w 130"/>
              <a:gd name="T23" fmla="*/ 2147483646 h 127"/>
              <a:gd name="T24" fmla="*/ 2147483646 w 130"/>
              <a:gd name="T25" fmla="*/ 2147483646 h 127"/>
              <a:gd name="T26" fmla="*/ 2147483646 w 130"/>
              <a:gd name="T27" fmla="*/ 2147483646 h 127"/>
              <a:gd name="T28" fmla="*/ 2147483646 w 130"/>
              <a:gd name="T29" fmla="*/ 2147483646 h 127"/>
              <a:gd name="T30" fmla="*/ 2147483646 w 130"/>
              <a:gd name="T31" fmla="*/ 2147483646 h 127"/>
              <a:gd name="T32" fmla="*/ 2147483646 w 130"/>
              <a:gd name="T33" fmla="*/ 2147483646 h 127"/>
              <a:gd name="T34" fmla="*/ 2147483646 w 130"/>
              <a:gd name="T35" fmla="*/ 2147483646 h 127"/>
              <a:gd name="T36" fmla="*/ 2147483646 w 130"/>
              <a:gd name="T37" fmla="*/ 2147483646 h 127"/>
              <a:gd name="T38" fmla="*/ 2147483646 w 130"/>
              <a:gd name="T39" fmla="*/ 2147483646 h 127"/>
              <a:gd name="T40" fmla="*/ 2147483646 w 130"/>
              <a:gd name="T41" fmla="*/ 2147483646 h 127"/>
              <a:gd name="T42" fmla="*/ 2147483646 w 130"/>
              <a:gd name="T43" fmla="*/ 2147483646 h 127"/>
              <a:gd name="T44" fmla="*/ 2147483646 w 130"/>
              <a:gd name="T45" fmla="*/ 2147483646 h 127"/>
              <a:gd name="T46" fmla="*/ 2147483646 w 130"/>
              <a:gd name="T47" fmla="*/ 2147483646 h 127"/>
              <a:gd name="T48" fmla="*/ 0 w 130"/>
              <a:gd name="T49" fmla="*/ 2147483646 h 127"/>
              <a:gd name="T50" fmla="*/ 2147483646 w 130"/>
              <a:gd name="T51" fmla="*/ 2147483646 h 127"/>
              <a:gd name="T52" fmla="*/ 2147483646 w 130"/>
              <a:gd name="T53" fmla="*/ 2147483646 h 127"/>
              <a:gd name="T54" fmla="*/ 2147483646 w 130"/>
              <a:gd name="T55" fmla="*/ 2147483646 h 127"/>
              <a:gd name="T56" fmla="*/ 2147483646 w 130"/>
              <a:gd name="T57" fmla="*/ 2147483646 h 127"/>
              <a:gd name="T58" fmla="*/ 2147483646 w 130"/>
              <a:gd name="T59" fmla="*/ 2147483646 h 127"/>
              <a:gd name="T60" fmla="*/ 2147483646 w 130"/>
              <a:gd name="T61" fmla="*/ 2147483646 h 127"/>
              <a:gd name="T62" fmla="*/ 2147483646 w 130"/>
              <a:gd name="T63" fmla="*/ 0 h 127"/>
              <a:gd name="T64" fmla="*/ 2147483646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2"/>
                </a:lnTo>
                <a:lnTo>
                  <a:pt x="110" y="17"/>
                </a:lnTo>
                <a:lnTo>
                  <a:pt x="119" y="28"/>
                </a:lnTo>
                <a:lnTo>
                  <a:pt x="124" y="40"/>
                </a:lnTo>
                <a:lnTo>
                  <a:pt x="130" y="51"/>
                </a:lnTo>
                <a:lnTo>
                  <a:pt x="130" y="62"/>
                </a:lnTo>
                <a:lnTo>
                  <a:pt x="130" y="76"/>
                </a:lnTo>
                <a:lnTo>
                  <a:pt x="124" y="88"/>
                </a:lnTo>
                <a:lnTo>
                  <a:pt x="119" y="99"/>
                </a:lnTo>
                <a:lnTo>
                  <a:pt x="110" y="107"/>
                </a:lnTo>
                <a:lnTo>
                  <a:pt x="102" y="116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4" y="127"/>
                </a:lnTo>
                <a:lnTo>
                  <a:pt x="40" y="121"/>
                </a:lnTo>
                <a:lnTo>
                  <a:pt x="29" y="116"/>
                </a:lnTo>
                <a:lnTo>
                  <a:pt x="20" y="107"/>
                </a:lnTo>
                <a:lnTo>
                  <a:pt x="12" y="99"/>
                </a:lnTo>
                <a:lnTo>
                  <a:pt x="6" y="88"/>
                </a:lnTo>
                <a:lnTo>
                  <a:pt x="3" y="76"/>
                </a:lnTo>
                <a:lnTo>
                  <a:pt x="0" y="62"/>
                </a:lnTo>
                <a:lnTo>
                  <a:pt x="3" y="51"/>
                </a:lnTo>
                <a:lnTo>
                  <a:pt x="6" y="40"/>
                </a:lnTo>
                <a:lnTo>
                  <a:pt x="12" y="28"/>
                </a:lnTo>
                <a:lnTo>
                  <a:pt x="20" y="17"/>
                </a:lnTo>
                <a:lnTo>
                  <a:pt x="29" y="12"/>
                </a:lnTo>
                <a:lnTo>
                  <a:pt x="40" y="6"/>
                </a:lnTo>
                <a:lnTo>
                  <a:pt x="54" y="0"/>
                </a:lnTo>
                <a:lnTo>
                  <a:pt x="65" y="0"/>
                </a:lnTo>
                <a:close/>
              </a:path>
            </a:pathLst>
          </a:custGeom>
          <a:solidFill>
            <a:srgbClr val="FEF8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NZ"/>
          </a:p>
        </p:txBody>
      </p:sp>
      <p:sp>
        <p:nvSpPr>
          <p:cNvPr id="519" name="Freeform 251"/>
          <p:cNvSpPr>
            <a:spLocks/>
          </p:cNvSpPr>
          <p:nvPr/>
        </p:nvSpPr>
        <p:spPr bwMode="auto">
          <a:xfrm>
            <a:off x="5095875" y="3743325"/>
            <a:ext cx="155575" cy="150813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2147483647 w 130"/>
              <a:gd name="T47" fmla="*/ 2147483647 h 127"/>
              <a:gd name="T48" fmla="*/ 0 w 130"/>
              <a:gd name="T49" fmla="*/ 2147483647 h 127"/>
              <a:gd name="T50" fmla="*/ 2147483647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2"/>
                </a:lnTo>
                <a:lnTo>
                  <a:pt x="110" y="17"/>
                </a:lnTo>
                <a:lnTo>
                  <a:pt x="119" y="28"/>
                </a:lnTo>
                <a:lnTo>
                  <a:pt x="124" y="40"/>
                </a:lnTo>
                <a:lnTo>
                  <a:pt x="130" y="51"/>
                </a:lnTo>
                <a:lnTo>
                  <a:pt x="130" y="62"/>
                </a:lnTo>
                <a:lnTo>
                  <a:pt x="130" y="76"/>
                </a:lnTo>
                <a:lnTo>
                  <a:pt x="124" y="88"/>
                </a:lnTo>
                <a:lnTo>
                  <a:pt x="119" y="99"/>
                </a:lnTo>
                <a:lnTo>
                  <a:pt x="110" y="107"/>
                </a:lnTo>
                <a:lnTo>
                  <a:pt x="102" y="116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4" y="127"/>
                </a:lnTo>
                <a:lnTo>
                  <a:pt x="40" y="121"/>
                </a:lnTo>
                <a:lnTo>
                  <a:pt x="29" y="116"/>
                </a:lnTo>
                <a:lnTo>
                  <a:pt x="20" y="107"/>
                </a:lnTo>
                <a:lnTo>
                  <a:pt x="12" y="99"/>
                </a:lnTo>
                <a:lnTo>
                  <a:pt x="6" y="88"/>
                </a:lnTo>
                <a:lnTo>
                  <a:pt x="3" y="76"/>
                </a:lnTo>
                <a:lnTo>
                  <a:pt x="0" y="62"/>
                </a:lnTo>
                <a:lnTo>
                  <a:pt x="3" y="51"/>
                </a:lnTo>
                <a:lnTo>
                  <a:pt x="6" y="40"/>
                </a:lnTo>
                <a:lnTo>
                  <a:pt x="12" y="28"/>
                </a:lnTo>
                <a:lnTo>
                  <a:pt x="20" y="17"/>
                </a:lnTo>
                <a:lnTo>
                  <a:pt x="29" y="12"/>
                </a:lnTo>
                <a:lnTo>
                  <a:pt x="40" y="6"/>
                </a:lnTo>
                <a:lnTo>
                  <a:pt x="54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521" name="Freeform 253"/>
          <p:cNvSpPr>
            <a:spLocks/>
          </p:cNvSpPr>
          <p:nvPr/>
        </p:nvSpPr>
        <p:spPr bwMode="auto">
          <a:xfrm>
            <a:off x="5243513" y="4078288"/>
            <a:ext cx="155575" cy="153987"/>
          </a:xfrm>
          <a:custGeom>
            <a:avLst/>
            <a:gdLst>
              <a:gd name="T0" fmla="*/ 2147483647 w 130"/>
              <a:gd name="T1" fmla="*/ 0 h 129"/>
              <a:gd name="T2" fmla="*/ 2147483647 w 130"/>
              <a:gd name="T3" fmla="*/ 2147483647 h 129"/>
              <a:gd name="T4" fmla="*/ 2147483647 w 130"/>
              <a:gd name="T5" fmla="*/ 2147483647 h 129"/>
              <a:gd name="T6" fmla="*/ 2147483647 w 130"/>
              <a:gd name="T7" fmla="*/ 2147483647 h 129"/>
              <a:gd name="T8" fmla="*/ 2147483647 w 130"/>
              <a:gd name="T9" fmla="*/ 2147483647 h 129"/>
              <a:gd name="T10" fmla="*/ 2147483647 w 130"/>
              <a:gd name="T11" fmla="*/ 2147483647 h 129"/>
              <a:gd name="T12" fmla="*/ 2147483647 w 130"/>
              <a:gd name="T13" fmla="*/ 2147483647 h 129"/>
              <a:gd name="T14" fmla="*/ 2147483647 w 130"/>
              <a:gd name="T15" fmla="*/ 2147483647 h 129"/>
              <a:gd name="T16" fmla="*/ 2147483647 w 130"/>
              <a:gd name="T17" fmla="*/ 2147483647 h 129"/>
              <a:gd name="T18" fmla="*/ 2147483647 w 130"/>
              <a:gd name="T19" fmla="*/ 2147483647 h 129"/>
              <a:gd name="T20" fmla="*/ 2147483647 w 130"/>
              <a:gd name="T21" fmla="*/ 2147483647 h 129"/>
              <a:gd name="T22" fmla="*/ 2147483647 w 130"/>
              <a:gd name="T23" fmla="*/ 2147483647 h 129"/>
              <a:gd name="T24" fmla="*/ 2147483647 w 130"/>
              <a:gd name="T25" fmla="*/ 2147483647 h 129"/>
              <a:gd name="T26" fmla="*/ 2147483647 w 130"/>
              <a:gd name="T27" fmla="*/ 2147483647 h 129"/>
              <a:gd name="T28" fmla="*/ 2147483647 w 130"/>
              <a:gd name="T29" fmla="*/ 2147483647 h 129"/>
              <a:gd name="T30" fmla="*/ 2147483647 w 130"/>
              <a:gd name="T31" fmla="*/ 2147483647 h 129"/>
              <a:gd name="T32" fmla="*/ 2147483647 w 130"/>
              <a:gd name="T33" fmla="*/ 2147483647 h 129"/>
              <a:gd name="T34" fmla="*/ 2147483647 w 130"/>
              <a:gd name="T35" fmla="*/ 2147483647 h 129"/>
              <a:gd name="T36" fmla="*/ 2147483647 w 130"/>
              <a:gd name="T37" fmla="*/ 2147483647 h 129"/>
              <a:gd name="T38" fmla="*/ 2147483647 w 130"/>
              <a:gd name="T39" fmla="*/ 2147483647 h 129"/>
              <a:gd name="T40" fmla="*/ 2147483647 w 130"/>
              <a:gd name="T41" fmla="*/ 2147483647 h 129"/>
              <a:gd name="T42" fmla="*/ 2147483647 w 130"/>
              <a:gd name="T43" fmla="*/ 2147483647 h 129"/>
              <a:gd name="T44" fmla="*/ 2147483647 w 130"/>
              <a:gd name="T45" fmla="*/ 2147483647 h 129"/>
              <a:gd name="T46" fmla="*/ 0 w 130"/>
              <a:gd name="T47" fmla="*/ 2147483647 h 129"/>
              <a:gd name="T48" fmla="*/ 0 w 130"/>
              <a:gd name="T49" fmla="*/ 2147483647 h 129"/>
              <a:gd name="T50" fmla="*/ 0 w 130"/>
              <a:gd name="T51" fmla="*/ 2147483647 h 129"/>
              <a:gd name="T52" fmla="*/ 2147483647 w 130"/>
              <a:gd name="T53" fmla="*/ 2147483647 h 129"/>
              <a:gd name="T54" fmla="*/ 2147483647 w 130"/>
              <a:gd name="T55" fmla="*/ 2147483647 h 129"/>
              <a:gd name="T56" fmla="*/ 2147483647 w 130"/>
              <a:gd name="T57" fmla="*/ 2147483647 h 129"/>
              <a:gd name="T58" fmla="*/ 2147483647 w 130"/>
              <a:gd name="T59" fmla="*/ 2147483647 h 129"/>
              <a:gd name="T60" fmla="*/ 2147483647 w 130"/>
              <a:gd name="T61" fmla="*/ 2147483647 h 129"/>
              <a:gd name="T62" fmla="*/ 2147483647 w 130"/>
              <a:gd name="T63" fmla="*/ 2147483647 h 129"/>
              <a:gd name="T64" fmla="*/ 2147483647 w 130"/>
              <a:gd name="T65" fmla="*/ 0 h 1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9"/>
              <a:gd name="T101" fmla="*/ 130 w 130"/>
              <a:gd name="T102" fmla="*/ 129 h 1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9">
                <a:moveTo>
                  <a:pt x="65" y="0"/>
                </a:moveTo>
                <a:lnTo>
                  <a:pt x="76" y="3"/>
                </a:lnTo>
                <a:lnTo>
                  <a:pt x="91" y="5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90"/>
                </a:lnTo>
                <a:lnTo>
                  <a:pt x="119" y="101"/>
                </a:lnTo>
                <a:lnTo>
                  <a:pt x="110" y="110"/>
                </a:lnTo>
                <a:lnTo>
                  <a:pt x="102" y="118"/>
                </a:lnTo>
                <a:lnTo>
                  <a:pt x="91" y="124"/>
                </a:lnTo>
                <a:lnTo>
                  <a:pt x="76" y="127"/>
                </a:lnTo>
                <a:lnTo>
                  <a:pt x="65" y="129"/>
                </a:lnTo>
                <a:lnTo>
                  <a:pt x="51" y="127"/>
                </a:lnTo>
                <a:lnTo>
                  <a:pt x="40" y="124"/>
                </a:lnTo>
                <a:lnTo>
                  <a:pt x="29" y="118"/>
                </a:lnTo>
                <a:lnTo>
                  <a:pt x="20" y="110"/>
                </a:lnTo>
                <a:lnTo>
                  <a:pt x="12" y="101"/>
                </a:lnTo>
                <a:lnTo>
                  <a:pt x="6" y="90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5"/>
                </a:lnTo>
                <a:lnTo>
                  <a:pt x="51" y="3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95" name="Text Box 258"/>
          <p:cNvSpPr txBox="1">
            <a:spLocks noChangeArrowheads="1"/>
          </p:cNvSpPr>
          <p:nvPr/>
        </p:nvSpPr>
        <p:spPr bwMode="auto">
          <a:xfrm>
            <a:off x="1620838" y="2393950"/>
            <a:ext cx="2163762" cy="3952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100">
                <a:solidFill>
                  <a:schemeClr val="bg1"/>
                </a:solidFill>
              </a:rPr>
              <a:t>Karāpiro Dam (KAR)</a:t>
            </a:r>
            <a:endParaRPr lang="en-AU" altLang="en-US" sz="2100">
              <a:solidFill>
                <a:schemeClr val="bg1"/>
              </a:solidFill>
            </a:endParaRPr>
          </a:p>
        </p:txBody>
      </p:sp>
      <p:sp>
        <p:nvSpPr>
          <p:cNvPr id="523" name="Line 259"/>
          <p:cNvSpPr>
            <a:spLocks noChangeShapeType="1"/>
          </p:cNvSpPr>
          <p:nvPr/>
        </p:nvSpPr>
        <p:spPr bwMode="auto">
          <a:xfrm>
            <a:off x="3649663" y="2805113"/>
            <a:ext cx="900112" cy="7651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97" name="Text Box 260"/>
          <p:cNvSpPr txBox="1">
            <a:spLocks noChangeArrowheads="1"/>
          </p:cNvSpPr>
          <p:nvPr/>
        </p:nvSpPr>
        <p:spPr bwMode="auto">
          <a:xfrm>
            <a:off x="2095500" y="4957763"/>
            <a:ext cx="1847850" cy="395287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100">
                <a:solidFill>
                  <a:schemeClr val="bg1"/>
                </a:solidFill>
              </a:rPr>
              <a:t>Patea Dam (PAT)</a:t>
            </a:r>
            <a:endParaRPr lang="en-AU" altLang="en-US" sz="2100">
              <a:solidFill>
                <a:schemeClr val="bg1"/>
              </a:solidFill>
            </a:endParaRPr>
          </a:p>
        </p:txBody>
      </p:sp>
      <p:sp>
        <p:nvSpPr>
          <p:cNvPr id="525" name="Line 261"/>
          <p:cNvSpPr>
            <a:spLocks noChangeShapeType="1"/>
          </p:cNvSpPr>
          <p:nvPr/>
        </p:nvSpPr>
        <p:spPr bwMode="auto">
          <a:xfrm flipV="1">
            <a:off x="3532188" y="4598988"/>
            <a:ext cx="731837" cy="32543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799" name="Text Box 263"/>
          <p:cNvSpPr txBox="1">
            <a:spLocks noChangeArrowheads="1"/>
          </p:cNvSpPr>
          <p:nvPr/>
        </p:nvSpPr>
        <p:spPr bwMode="auto">
          <a:xfrm>
            <a:off x="5386388" y="2941638"/>
            <a:ext cx="2233612" cy="3937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2100">
                <a:solidFill>
                  <a:schemeClr val="bg1"/>
                </a:solidFill>
              </a:rPr>
              <a:t>Matahina Dam (MAT)</a:t>
            </a:r>
            <a:endParaRPr lang="en-AU" altLang="en-US" sz="2100">
              <a:solidFill>
                <a:schemeClr val="bg1"/>
              </a:solidFill>
            </a:endParaRPr>
          </a:p>
        </p:txBody>
      </p:sp>
      <p:sp>
        <p:nvSpPr>
          <p:cNvPr id="527" name="Line 262"/>
          <p:cNvSpPr>
            <a:spLocks noChangeShapeType="1"/>
          </p:cNvSpPr>
          <p:nvPr/>
        </p:nvSpPr>
        <p:spPr bwMode="auto">
          <a:xfrm>
            <a:off x="3671888" y="3429000"/>
            <a:ext cx="592137" cy="54133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528" name="Line 264"/>
          <p:cNvSpPr>
            <a:spLocks noChangeShapeType="1"/>
          </p:cNvSpPr>
          <p:nvPr/>
        </p:nvSpPr>
        <p:spPr bwMode="auto">
          <a:xfrm flipH="1">
            <a:off x="5235575" y="3384550"/>
            <a:ext cx="1195388" cy="3571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529" name="Text Box 265"/>
          <p:cNvSpPr txBox="1">
            <a:spLocks noChangeArrowheads="1"/>
          </p:cNvSpPr>
          <p:nvPr/>
        </p:nvSpPr>
        <p:spPr bwMode="auto">
          <a:xfrm>
            <a:off x="5619750" y="4832350"/>
            <a:ext cx="1766888" cy="7175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none" lIns="67500" tIns="35100" rIns="67500" bIns="35100">
            <a:spAutoFit/>
          </a:bodyPr>
          <a:lstStyle>
            <a:defPPr>
              <a:defRPr lang="en-GB"/>
            </a:defPPr>
            <a:lvl1pPr eaLnBrk="0" hangingPunct="0">
              <a:defRPr sz="2800" b="1">
                <a:solidFill>
                  <a:schemeClr val="tx2">
                    <a:lumMod val="25000"/>
                  </a:schemeClr>
                </a:solidFill>
                <a:latin typeface="Tahoma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ctr">
              <a:defRPr/>
            </a:pPr>
            <a:r>
              <a:rPr lang="en-NZ" sz="2100" b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Piripaua</a:t>
            </a:r>
            <a:r>
              <a:rPr lang="en-NZ" sz="2100" b="0" dirty="0">
                <a:solidFill>
                  <a:schemeClr val="bg1"/>
                </a:solidFill>
                <a:latin typeface="Arial Narrow" panose="020B0606020202030204" pitchFamily="34" charset="0"/>
              </a:rPr>
              <a:t> (PIR)</a:t>
            </a:r>
          </a:p>
          <a:p>
            <a:pPr algn="ctr">
              <a:defRPr/>
            </a:pPr>
            <a:r>
              <a:rPr lang="en-NZ" sz="2100" b="0" dirty="0">
                <a:solidFill>
                  <a:schemeClr val="bg1"/>
                </a:solidFill>
                <a:latin typeface="Arial Narrow" panose="020B0606020202030204" pitchFamily="34" charset="0"/>
              </a:rPr>
              <a:t>(</a:t>
            </a:r>
            <a:r>
              <a:rPr lang="en-NZ" sz="2100" b="0" dirty="0" err="1">
                <a:solidFill>
                  <a:schemeClr val="bg1"/>
                </a:solidFill>
                <a:latin typeface="Arial Narrow" panose="020B0606020202030204" pitchFamily="34" charset="0"/>
              </a:rPr>
              <a:t>Waikaremoana</a:t>
            </a:r>
            <a:r>
              <a:rPr lang="en-NZ" sz="2100" b="0" dirty="0">
                <a:solidFill>
                  <a:schemeClr val="bg1"/>
                </a:solidFill>
                <a:latin typeface="Arial Narrow" panose="020B0606020202030204" pitchFamily="34" charset="0"/>
              </a:rPr>
              <a:t>)</a:t>
            </a:r>
            <a:endParaRPr lang="en-AU" sz="2100" b="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30" name="Line 266"/>
          <p:cNvSpPr>
            <a:spLocks noChangeShapeType="1"/>
          </p:cNvSpPr>
          <p:nvPr/>
        </p:nvSpPr>
        <p:spPr bwMode="auto">
          <a:xfrm flipH="1" flipV="1">
            <a:off x="5459413" y="4208463"/>
            <a:ext cx="971550" cy="56832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04" name="Text Box 267"/>
          <p:cNvSpPr txBox="1">
            <a:spLocks noChangeArrowheads="1"/>
          </p:cNvSpPr>
          <p:nvPr/>
        </p:nvSpPr>
        <p:spPr bwMode="auto">
          <a:xfrm>
            <a:off x="2778125" y="4370388"/>
            <a:ext cx="1349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23805" name="Text Box 268"/>
          <p:cNvSpPr txBox="1">
            <a:spLocks noChangeArrowheads="1"/>
          </p:cNvSpPr>
          <p:nvPr/>
        </p:nvSpPr>
        <p:spPr bwMode="auto">
          <a:xfrm>
            <a:off x="2254250" y="4240213"/>
            <a:ext cx="11191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100" b="1">
                <a:solidFill>
                  <a:srgbClr val="002060"/>
                </a:solidFill>
              </a:rPr>
              <a:t>Mangorei</a:t>
            </a:r>
            <a:endParaRPr lang="en-AU" altLang="en-US" sz="2100" b="1">
              <a:solidFill>
                <a:srgbClr val="002060"/>
              </a:solidFill>
            </a:endParaRPr>
          </a:p>
        </p:txBody>
      </p:sp>
      <p:sp>
        <p:nvSpPr>
          <p:cNvPr id="533" name="Line 269"/>
          <p:cNvSpPr>
            <a:spLocks noChangeShapeType="1"/>
          </p:cNvSpPr>
          <p:nvPr/>
        </p:nvSpPr>
        <p:spPr bwMode="auto">
          <a:xfrm flipV="1">
            <a:off x="3319463" y="4370388"/>
            <a:ext cx="544512" cy="77787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534" name="Freeform 270"/>
          <p:cNvSpPr>
            <a:spLocks/>
          </p:cNvSpPr>
          <p:nvPr/>
        </p:nvSpPr>
        <p:spPr bwMode="auto">
          <a:xfrm>
            <a:off x="3978275" y="4256088"/>
            <a:ext cx="153988" cy="150812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2147483647 w 130"/>
              <a:gd name="T47" fmla="*/ 2147483647 h 127"/>
              <a:gd name="T48" fmla="*/ 0 w 130"/>
              <a:gd name="T49" fmla="*/ 2147483647 h 127"/>
              <a:gd name="T50" fmla="*/ 2147483647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2"/>
                </a:lnTo>
                <a:lnTo>
                  <a:pt x="110" y="17"/>
                </a:lnTo>
                <a:lnTo>
                  <a:pt x="119" y="29"/>
                </a:lnTo>
                <a:lnTo>
                  <a:pt x="124" y="40"/>
                </a:lnTo>
                <a:lnTo>
                  <a:pt x="130" y="51"/>
                </a:lnTo>
                <a:lnTo>
                  <a:pt x="130" y="62"/>
                </a:lnTo>
                <a:lnTo>
                  <a:pt x="130" y="76"/>
                </a:lnTo>
                <a:lnTo>
                  <a:pt x="124" y="88"/>
                </a:lnTo>
                <a:lnTo>
                  <a:pt x="119" y="99"/>
                </a:lnTo>
                <a:lnTo>
                  <a:pt x="110" y="107"/>
                </a:lnTo>
                <a:lnTo>
                  <a:pt x="102" y="116"/>
                </a:lnTo>
                <a:lnTo>
                  <a:pt x="91" y="122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2"/>
                </a:lnTo>
                <a:lnTo>
                  <a:pt x="29" y="116"/>
                </a:lnTo>
                <a:lnTo>
                  <a:pt x="20" y="107"/>
                </a:lnTo>
                <a:lnTo>
                  <a:pt x="12" y="99"/>
                </a:lnTo>
                <a:lnTo>
                  <a:pt x="6" y="88"/>
                </a:lnTo>
                <a:lnTo>
                  <a:pt x="3" y="76"/>
                </a:lnTo>
                <a:lnTo>
                  <a:pt x="0" y="62"/>
                </a:lnTo>
                <a:lnTo>
                  <a:pt x="3" y="51"/>
                </a:lnTo>
                <a:lnTo>
                  <a:pt x="6" y="40"/>
                </a:lnTo>
                <a:lnTo>
                  <a:pt x="12" y="29"/>
                </a:lnTo>
                <a:lnTo>
                  <a:pt x="20" y="17"/>
                </a:lnTo>
                <a:lnTo>
                  <a:pt x="29" y="12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535" name="Freeform 272"/>
          <p:cNvSpPr>
            <a:spLocks/>
          </p:cNvSpPr>
          <p:nvPr/>
        </p:nvSpPr>
        <p:spPr bwMode="auto">
          <a:xfrm>
            <a:off x="3951288" y="2309813"/>
            <a:ext cx="173037" cy="149225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0 w 130"/>
              <a:gd name="T47" fmla="*/ 2147483647 h 127"/>
              <a:gd name="T48" fmla="*/ 0 w 130"/>
              <a:gd name="T49" fmla="*/ 2147483647 h 127"/>
              <a:gd name="T50" fmla="*/ 0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87"/>
                </a:lnTo>
                <a:lnTo>
                  <a:pt x="119" y="99"/>
                </a:lnTo>
                <a:lnTo>
                  <a:pt x="110" y="107"/>
                </a:lnTo>
                <a:lnTo>
                  <a:pt x="102" y="115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9" y="115"/>
                </a:lnTo>
                <a:lnTo>
                  <a:pt x="20" y="107"/>
                </a:lnTo>
                <a:lnTo>
                  <a:pt x="12" y="99"/>
                </a:lnTo>
                <a:lnTo>
                  <a:pt x="6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09" name="Text Box 276"/>
          <p:cNvSpPr txBox="1">
            <a:spLocks noChangeArrowheads="1"/>
          </p:cNvSpPr>
          <p:nvPr/>
        </p:nvSpPr>
        <p:spPr bwMode="auto">
          <a:xfrm>
            <a:off x="5006975" y="1593850"/>
            <a:ext cx="2093913" cy="3937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NZ" altLang="en-US" sz="2100">
                <a:solidFill>
                  <a:schemeClr val="bg1"/>
                </a:solidFill>
              </a:rPr>
              <a:t>Wairua Falls (WRU)</a:t>
            </a:r>
            <a:endParaRPr lang="en-AU" altLang="en-US" sz="2100">
              <a:solidFill>
                <a:schemeClr val="bg1"/>
              </a:solidFill>
            </a:endParaRPr>
          </a:p>
        </p:txBody>
      </p:sp>
      <p:sp>
        <p:nvSpPr>
          <p:cNvPr id="537" name="Line 278"/>
          <p:cNvSpPr>
            <a:spLocks noChangeShapeType="1"/>
          </p:cNvSpPr>
          <p:nvPr/>
        </p:nvSpPr>
        <p:spPr bwMode="auto">
          <a:xfrm flipH="1">
            <a:off x="4154488" y="1866900"/>
            <a:ext cx="801687" cy="47942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11" name="Text Box 280"/>
          <p:cNvSpPr txBox="1">
            <a:spLocks noChangeArrowheads="1"/>
          </p:cNvSpPr>
          <p:nvPr/>
        </p:nvSpPr>
        <p:spPr bwMode="auto">
          <a:xfrm>
            <a:off x="2162175" y="3741738"/>
            <a:ext cx="12049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100" b="1">
                <a:solidFill>
                  <a:srgbClr val="002060"/>
                </a:solidFill>
              </a:rPr>
              <a:t>Motukawa</a:t>
            </a:r>
            <a:endParaRPr lang="en-AU" altLang="en-US" sz="2100" b="1">
              <a:solidFill>
                <a:srgbClr val="002060"/>
              </a:solidFill>
            </a:endParaRPr>
          </a:p>
        </p:txBody>
      </p:sp>
      <p:sp>
        <p:nvSpPr>
          <p:cNvPr id="539" name="Line 281"/>
          <p:cNvSpPr>
            <a:spLocks noChangeShapeType="1"/>
          </p:cNvSpPr>
          <p:nvPr/>
        </p:nvSpPr>
        <p:spPr bwMode="auto">
          <a:xfrm>
            <a:off x="3319463" y="4000500"/>
            <a:ext cx="658812" cy="255588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13" name="Text Box 268"/>
          <p:cNvSpPr txBox="1">
            <a:spLocks noChangeArrowheads="1"/>
          </p:cNvSpPr>
          <p:nvPr/>
        </p:nvSpPr>
        <p:spPr bwMode="auto">
          <a:xfrm>
            <a:off x="2714625" y="5376863"/>
            <a:ext cx="139541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NZ" altLang="en-US" sz="2100" b="1">
                <a:solidFill>
                  <a:srgbClr val="002060"/>
                </a:solidFill>
              </a:rPr>
              <a:t>Turitea Dam</a:t>
            </a:r>
            <a:endParaRPr lang="en-AU" altLang="en-US" sz="2100" b="1">
              <a:solidFill>
                <a:srgbClr val="002060"/>
              </a:solidFill>
            </a:endParaRPr>
          </a:p>
        </p:txBody>
      </p:sp>
      <p:sp>
        <p:nvSpPr>
          <p:cNvPr id="23814" name="Rectangle 244"/>
          <p:cNvSpPr>
            <a:spLocks noChangeArrowheads="1"/>
          </p:cNvSpPr>
          <p:nvPr/>
        </p:nvSpPr>
        <p:spPr bwMode="auto">
          <a:xfrm>
            <a:off x="4549775" y="3548063"/>
            <a:ext cx="84138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1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15" name="Rectangle 245"/>
          <p:cNvSpPr>
            <a:spLocks noChangeArrowheads="1"/>
          </p:cNvSpPr>
          <p:nvPr/>
        </p:nvSpPr>
        <p:spPr bwMode="auto">
          <a:xfrm>
            <a:off x="3854450" y="4300538"/>
            <a:ext cx="1587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11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16" name="Rectangle 254"/>
          <p:cNvSpPr>
            <a:spLocks noChangeArrowheads="1"/>
          </p:cNvSpPr>
          <p:nvPr/>
        </p:nvSpPr>
        <p:spPr bwMode="auto">
          <a:xfrm>
            <a:off x="4292600" y="3938588"/>
            <a:ext cx="85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3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17" name="Rectangle 255"/>
          <p:cNvSpPr>
            <a:spLocks noChangeArrowheads="1"/>
          </p:cNvSpPr>
          <p:nvPr/>
        </p:nvSpPr>
        <p:spPr bwMode="auto">
          <a:xfrm>
            <a:off x="5121275" y="3719513"/>
            <a:ext cx="841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4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18" name="Rectangle 256"/>
          <p:cNvSpPr>
            <a:spLocks noChangeArrowheads="1"/>
          </p:cNvSpPr>
          <p:nvPr/>
        </p:nvSpPr>
        <p:spPr bwMode="auto">
          <a:xfrm>
            <a:off x="5275263" y="4057650"/>
            <a:ext cx="84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5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19" name="Rectangle 257"/>
          <p:cNvSpPr>
            <a:spLocks noChangeArrowheads="1"/>
          </p:cNvSpPr>
          <p:nvPr/>
        </p:nvSpPr>
        <p:spPr bwMode="auto">
          <a:xfrm>
            <a:off x="4264025" y="4448175"/>
            <a:ext cx="841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6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20" name="Rectangle 271"/>
          <p:cNvSpPr>
            <a:spLocks noChangeArrowheads="1"/>
          </p:cNvSpPr>
          <p:nvPr/>
        </p:nvSpPr>
        <p:spPr bwMode="auto">
          <a:xfrm>
            <a:off x="3978275" y="4240213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12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3821" name="Rectangle 273"/>
          <p:cNvSpPr>
            <a:spLocks noChangeArrowheads="1"/>
          </p:cNvSpPr>
          <p:nvPr/>
        </p:nvSpPr>
        <p:spPr bwMode="auto">
          <a:xfrm>
            <a:off x="3924300" y="2295525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17</a:t>
            </a:r>
            <a:endParaRPr lang="en-US" altLang="en-US" sz="18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549" name="Freeform 272"/>
          <p:cNvSpPr>
            <a:spLocks/>
          </p:cNvSpPr>
          <p:nvPr/>
        </p:nvSpPr>
        <p:spPr bwMode="auto">
          <a:xfrm>
            <a:off x="4573588" y="4945063"/>
            <a:ext cx="173037" cy="147637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0 w 130"/>
              <a:gd name="T47" fmla="*/ 2147483647 h 127"/>
              <a:gd name="T48" fmla="*/ 0 w 130"/>
              <a:gd name="T49" fmla="*/ 2147483647 h 127"/>
              <a:gd name="T50" fmla="*/ 0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87"/>
                </a:lnTo>
                <a:lnTo>
                  <a:pt x="119" y="99"/>
                </a:lnTo>
                <a:lnTo>
                  <a:pt x="110" y="107"/>
                </a:lnTo>
                <a:lnTo>
                  <a:pt x="102" y="115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9" y="115"/>
                </a:lnTo>
                <a:lnTo>
                  <a:pt x="20" y="107"/>
                </a:lnTo>
                <a:lnTo>
                  <a:pt x="12" y="99"/>
                </a:lnTo>
                <a:lnTo>
                  <a:pt x="6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23" name="Rectangle 549"/>
          <p:cNvSpPr>
            <a:spLocks noChangeArrowheads="1"/>
          </p:cNvSpPr>
          <p:nvPr/>
        </p:nvSpPr>
        <p:spPr bwMode="auto">
          <a:xfrm>
            <a:off x="4575175" y="4941888"/>
            <a:ext cx="1698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20</a:t>
            </a:r>
          </a:p>
        </p:txBody>
      </p:sp>
      <p:cxnSp>
        <p:nvCxnSpPr>
          <p:cNvPr id="551" name="Straight Arrow Connector 550"/>
          <p:cNvCxnSpPr/>
          <p:nvPr/>
        </p:nvCxnSpPr>
        <p:spPr>
          <a:xfrm flipV="1">
            <a:off x="3795713" y="5092700"/>
            <a:ext cx="754062" cy="38735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25" name="Text Box 211"/>
          <p:cNvSpPr txBox="1">
            <a:spLocks noChangeArrowheads="1"/>
          </p:cNvSpPr>
          <p:nvPr/>
        </p:nvSpPr>
        <p:spPr bwMode="auto">
          <a:xfrm>
            <a:off x="1543050" y="3409950"/>
            <a:ext cx="2068513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100" b="1">
                <a:solidFill>
                  <a:srgbClr val="002060"/>
                </a:solidFill>
              </a:rPr>
              <a:t>Upper Whanganui</a:t>
            </a:r>
          </a:p>
        </p:txBody>
      </p:sp>
      <p:sp>
        <p:nvSpPr>
          <p:cNvPr id="278" name="Line 262"/>
          <p:cNvSpPr>
            <a:spLocks noChangeShapeType="1"/>
          </p:cNvSpPr>
          <p:nvPr/>
        </p:nvSpPr>
        <p:spPr bwMode="auto">
          <a:xfrm>
            <a:off x="3517900" y="3676650"/>
            <a:ext cx="1033463" cy="5873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552" name="Freeform 253"/>
          <p:cNvSpPr>
            <a:spLocks/>
          </p:cNvSpPr>
          <p:nvPr/>
        </p:nvSpPr>
        <p:spPr bwMode="auto">
          <a:xfrm>
            <a:off x="4552950" y="4219575"/>
            <a:ext cx="153988" cy="153988"/>
          </a:xfrm>
          <a:custGeom>
            <a:avLst/>
            <a:gdLst>
              <a:gd name="T0" fmla="*/ 2147483647 w 130"/>
              <a:gd name="T1" fmla="*/ 0 h 129"/>
              <a:gd name="T2" fmla="*/ 2147483647 w 130"/>
              <a:gd name="T3" fmla="*/ 2147483647 h 129"/>
              <a:gd name="T4" fmla="*/ 2147483647 w 130"/>
              <a:gd name="T5" fmla="*/ 2147483647 h 129"/>
              <a:gd name="T6" fmla="*/ 2147483647 w 130"/>
              <a:gd name="T7" fmla="*/ 2147483647 h 129"/>
              <a:gd name="T8" fmla="*/ 2147483647 w 130"/>
              <a:gd name="T9" fmla="*/ 2147483647 h 129"/>
              <a:gd name="T10" fmla="*/ 2147483647 w 130"/>
              <a:gd name="T11" fmla="*/ 2147483647 h 129"/>
              <a:gd name="T12" fmla="*/ 2147483647 w 130"/>
              <a:gd name="T13" fmla="*/ 2147483647 h 129"/>
              <a:gd name="T14" fmla="*/ 2147483647 w 130"/>
              <a:gd name="T15" fmla="*/ 2147483647 h 129"/>
              <a:gd name="T16" fmla="*/ 2147483647 w 130"/>
              <a:gd name="T17" fmla="*/ 2147483647 h 129"/>
              <a:gd name="T18" fmla="*/ 2147483647 w 130"/>
              <a:gd name="T19" fmla="*/ 2147483647 h 129"/>
              <a:gd name="T20" fmla="*/ 2147483647 w 130"/>
              <a:gd name="T21" fmla="*/ 2147483647 h 129"/>
              <a:gd name="T22" fmla="*/ 2147483647 w 130"/>
              <a:gd name="T23" fmla="*/ 2147483647 h 129"/>
              <a:gd name="T24" fmla="*/ 2147483647 w 130"/>
              <a:gd name="T25" fmla="*/ 2147483647 h 129"/>
              <a:gd name="T26" fmla="*/ 2147483647 w 130"/>
              <a:gd name="T27" fmla="*/ 2147483647 h 129"/>
              <a:gd name="T28" fmla="*/ 2147483647 w 130"/>
              <a:gd name="T29" fmla="*/ 2147483647 h 129"/>
              <a:gd name="T30" fmla="*/ 2147483647 w 130"/>
              <a:gd name="T31" fmla="*/ 2147483647 h 129"/>
              <a:gd name="T32" fmla="*/ 2147483647 w 130"/>
              <a:gd name="T33" fmla="*/ 2147483647 h 129"/>
              <a:gd name="T34" fmla="*/ 2147483647 w 130"/>
              <a:gd name="T35" fmla="*/ 2147483647 h 129"/>
              <a:gd name="T36" fmla="*/ 2147483647 w 130"/>
              <a:gd name="T37" fmla="*/ 2147483647 h 129"/>
              <a:gd name="T38" fmla="*/ 2147483647 w 130"/>
              <a:gd name="T39" fmla="*/ 2147483647 h 129"/>
              <a:gd name="T40" fmla="*/ 2147483647 w 130"/>
              <a:gd name="T41" fmla="*/ 2147483647 h 129"/>
              <a:gd name="T42" fmla="*/ 2147483647 w 130"/>
              <a:gd name="T43" fmla="*/ 2147483647 h 129"/>
              <a:gd name="T44" fmla="*/ 2147483647 w 130"/>
              <a:gd name="T45" fmla="*/ 2147483647 h 129"/>
              <a:gd name="T46" fmla="*/ 0 w 130"/>
              <a:gd name="T47" fmla="*/ 2147483647 h 129"/>
              <a:gd name="T48" fmla="*/ 0 w 130"/>
              <a:gd name="T49" fmla="*/ 2147483647 h 129"/>
              <a:gd name="T50" fmla="*/ 0 w 130"/>
              <a:gd name="T51" fmla="*/ 2147483647 h 129"/>
              <a:gd name="T52" fmla="*/ 2147483647 w 130"/>
              <a:gd name="T53" fmla="*/ 2147483647 h 129"/>
              <a:gd name="T54" fmla="*/ 2147483647 w 130"/>
              <a:gd name="T55" fmla="*/ 2147483647 h 129"/>
              <a:gd name="T56" fmla="*/ 2147483647 w 130"/>
              <a:gd name="T57" fmla="*/ 2147483647 h 129"/>
              <a:gd name="T58" fmla="*/ 2147483647 w 130"/>
              <a:gd name="T59" fmla="*/ 2147483647 h 129"/>
              <a:gd name="T60" fmla="*/ 2147483647 w 130"/>
              <a:gd name="T61" fmla="*/ 2147483647 h 129"/>
              <a:gd name="T62" fmla="*/ 2147483647 w 130"/>
              <a:gd name="T63" fmla="*/ 2147483647 h 129"/>
              <a:gd name="T64" fmla="*/ 2147483647 w 130"/>
              <a:gd name="T65" fmla="*/ 0 h 12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9"/>
              <a:gd name="T101" fmla="*/ 130 w 130"/>
              <a:gd name="T102" fmla="*/ 129 h 129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9">
                <a:moveTo>
                  <a:pt x="65" y="0"/>
                </a:moveTo>
                <a:lnTo>
                  <a:pt x="76" y="3"/>
                </a:lnTo>
                <a:lnTo>
                  <a:pt x="91" y="5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90"/>
                </a:lnTo>
                <a:lnTo>
                  <a:pt x="119" y="101"/>
                </a:lnTo>
                <a:lnTo>
                  <a:pt x="110" y="110"/>
                </a:lnTo>
                <a:lnTo>
                  <a:pt x="102" y="118"/>
                </a:lnTo>
                <a:lnTo>
                  <a:pt x="91" y="124"/>
                </a:lnTo>
                <a:lnTo>
                  <a:pt x="76" y="127"/>
                </a:lnTo>
                <a:lnTo>
                  <a:pt x="65" y="129"/>
                </a:lnTo>
                <a:lnTo>
                  <a:pt x="51" y="127"/>
                </a:lnTo>
                <a:lnTo>
                  <a:pt x="40" y="124"/>
                </a:lnTo>
                <a:lnTo>
                  <a:pt x="29" y="118"/>
                </a:lnTo>
                <a:lnTo>
                  <a:pt x="20" y="110"/>
                </a:lnTo>
                <a:lnTo>
                  <a:pt x="12" y="101"/>
                </a:lnTo>
                <a:lnTo>
                  <a:pt x="6" y="90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5"/>
                </a:lnTo>
                <a:lnTo>
                  <a:pt x="51" y="3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  <a:extLst/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28" name="Rectangle 278"/>
          <p:cNvSpPr>
            <a:spLocks noChangeArrowheads="1"/>
          </p:cNvSpPr>
          <p:nvPr/>
        </p:nvSpPr>
        <p:spPr bwMode="auto">
          <a:xfrm>
            <a:off x="4543425" y="4195763"/>
            <a:ext cx="169863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chemeClr val="bg2"/>
                </a:solidFill>
                <a:latin typeface="AvantGarde Bk BT"/>
              </a:rPr>
              <a:t>22</a:t>
            </a:r>
          </a:p>
        </p:txBody>
      </p:sp>
      <p:sp>
        <p:nvSpPr>
          <p:cNvPr id="23829" name="Text Box 211"/>
          <p:cNvSpPr txBox="1">
            <a:spLocks noChangeArrowheads="1"/>
          </p:cNvSpPr>
          <p:nvPr/>
        </p:nvSpPr>
        <p:spPr bwMode="auto">
          <a:xfrm>
            <a:off x="5016500" y="2151063"/>
            <a:ext cx="2663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AU" altLang="en-US" sz="2100" b="1">
                <a:solidFill>
                  <a:srgbClr val="002060"/>
                </a:solidFill>
              </a:rPr>
              <a:t>Watercare Reservoirs</a:t>
            </a:r>
          </a:p>
        </p:txBody>
      </p:sp>
      <p:sp>
        <p:nvSpPr>
          <p:cNvPr id="520" name="Line 278"/>
          <p:cNvSpPr>
            <a:spLocks noChangeShapeType="1"/>
          </p:cNvSpPr>
          <p:nvPr/>
        </p:nvSpPr>
        <p:spPr bwMode="auto">
          <a:xfrm flipH="1">
            <a:off x="4502150" y="2517775"/>
            <a:ext cx="577850" cy="66992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4" name="Oval 3"/>
          <p:cNvSpPr/>
          <p:nvPr/>
        </p:nvSpPr>
        <p:spPr>
          <a:xfrm>
            <a:off x="4379913" y="3159125"/>
            <a:ext cx="155575" cy="1651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NZ" dirty="0"/>
          </a:p>
        </p:txBody>
      </p:sp>
      <p:sp>
        <p:nvSpPr>
          <p:cNvPr id="23832" name="TextBox 552"/>
          <p:cNvSpPr txBox="1">
            <a:spLocks noChangeArrowheads="1"/>
          </p:cNvSpPr>
          <p:nvPr/>
        </p:nvSpPr>
        <p:spPr bwMode="auto">
          <a:xfrm>
            <a:off x="4297363" y="3097213"/>
            <a:ext cx="441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>
                <a:solidFill>
                  <a:schemeClr val="bg1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554" name="Freeform 272"/>
          <p:cNvSpPr>
            <a:spLocks/>
          </p:cNvSpPr>
          <p:nvPr/>
        </p:nvSpPr>
        <p:spPr bwMode="auto">
          <a:xfrm>
            <a:off x="4186238" y="3024188"/>
            <a:ext cx="173037" cy="147637"/>
          </a:xfrm>
          <a:custGeom>
            <a:avLst/>
            <a:gdLst>
              <a:gd name="T0" fmla="*/ 2147483647 w 130"/>
              <a:gd name="T1" fmla="*/ 0 h 127"/>
              <a:gd name="T2" fmla="*/ 2147483647 w 130"/>
              <a:gd name="T3" fmla="*/ 0 h 127"/>
              <a:gd name="T4" fmla="*/ 2147483647 w 130"/>
              <a:gd name="T5" fmla="*/ 2147483647 h 127"/>
              <a:gd name="T6" fmla="*/ 2147483647 w 130"/>
              <a:gd name="T7" fmla="*/ 2147483647 h 127"/>
              <a:gd name="T8" fmla="*/ 2147483647 w 130"/>
              <a:gd name="T9" fmla="*/ 2147483647 h 127"/>
              <a:gd name="T10" fmla="*/ 2147483647 w 130"/>
              <a:gd name="T11" fmla="*/ 2147483647 h 127"/>
              <a:gd name="T12" fmla="*/ 2147483647 w 130"/>
              <a:gd name="T13" fmla="*/ 2147483647 h 127"/>
              <a:gd name="T14" fmla="*/ 2147483647 w 130"/>
              <a:gd name="T15" fmla="*/ 2147483647 h 127"/>
              <a:gd name="T16" fmla="*/ 2147483647 w 130"/>
              <a:gd name="T17" fmla="*/ 2147483647 h 127"/>
              <a:gd name="T18" fmla="*/ 2147483647 w 130"/>
              <a:gd name="T19" fmla="*/ 2147483647 h 127"/>
              <a:gd name="T20" fmla="*/ 2147483647 w 130"/>
              <a:gd name="T21" fmla="*/ 2147483647 h 127"/>
              <a:gd name="T22" fmla="*/ 2147483647 w 130"/>
              <a:gd name="T23" fmla="*/ 2147483647 h 127"/>
              <a:gd name="T24" fmla="*/ 2147483647 w 130"/>
              <a:gd name="T25" fmla="*/ 2147483647 h 127"/>
              <a:gd name="T26" fmla="*/ 2147483647 w 130"/>
              <a:gd name="T27" fmla="*/ 2147483647 h 127"/>
              <a:gd name="T28" fmla="*/ 2147483647 w 130"/>
              <a:gd name="T29" fmla="*/ 2147483647 h 127"/>
              <a:gd name="T30" fmla="*/ 2147483647 w 130"/>
              <a:gd name="T31" fmla="*/ 2147483647 h 127"/>
              <a:gd name="T32" fmla="*/ 2147483647 w 130"/>
              <a:gd name="T33" fmla="*/ 2147483647 h 127"/>
              <a:gd name="T34" fmla="*/ 2147483647 w 130"/>
              <a:gd name="T35" fmla="*/ 2147483647 h 127"/>
              <a:gd name="T36" fmla="*/ 2147483647 w 130"/>
              <a:gd name="T37" fmla="*/ 2147483647 h 127"/>
              <a:gd name="T38" fmla="*/ 2147483647 w 130"/>
              <a:gd name="T39" fmla="*/ 2147483647 h 127"/>
              <a:gd name="T40" fmla="*/ 2147483647 w 130"/>
              <a:gd name="T41" fmla="*/ 2147483647 h 127"/>
              <a:gd name="T42" fmla="*/ 2147483647 w 130"/>
              <a:gd name="T43" fmla="*/ 2147483647 h 127"/>
              <a:gd name="T44" fmla="*/ 2147483647 w 130"/>
              <a:gd name="T45" fmla="*/ 2147483647 h 127"/>
              <a:gd name="T46" fmla="*/ 0 w 130"/>
              <a:gd name="T47" fmla="*/ 2147483647 h 127"/>
              <a:gd name="T48" fmla="*/ 0 w 130"/>
              <a:gd name="T49" fmla="*/ 2147483647 h 127"/>
              <a:gd name="T50" fmla="*/ 0 w 130"/>
              <a:gd name="T51" fmla="*/ 2147483647 h 127"/>
              <a:gd name="T52" fmla="*/ 2147483647 w 130"/>
              <a:gd name="T53" fmla="*/ 2147483647 h 127"/>
              <a:gd name="T54" fmla="*/ 2147483647 w 130"/>
              <a:gd name="T55" fmla="*/ 2147483647 h 127"/>
              <a:gd name="T56" fmla="*/ 2147483647 w 130"/>
              <a:gd name="T57" fmla="*/ 2147483647 h 127"/>
              <a:gd name="T58" fmla="*/ 2147483647 w 130"/>
              <a:gd name="T59" fmla="*/ 2147483647 h 127"/>
              <a:gd name="T60" fmla="*/ 2147483647 w 130"/>
              <a:gd name="T61" fmla="*/ 2147483647 h 127"/>
              <a:gd name="T62" fmla="*/ 2147483647 w 130"/>
              <a:gd name="T63" fmla="*/ 0 h 127"/>
              <a:gd name="T64" fmla="*/ 2147483647 w 130"/>
              <a:gd name="T65" fmla="*/ 0 h 12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30"/>
              <a:gd name="T100" fmla="*/ 0 h 127"/>
              <a:gd name="T101" fmla="*/ 130 w 130"/>
              <a:gd name="T102" fmla="*/ 127 h 12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30" h="127">
                <a:moveTo>
                  <a:pt x="65" y="0"/>
                </a:moveTo>
                <a:lnTo>
                  <a:pt x="79" y="0"/>
                </a:lnTo>
                <a:lnTo>
                  <a:pt x="91" y="6"/>
                </a:lnTo>
                <a:lnTo>
                  <a:pt x="102" y="11"/>
                </a:lnTo>
                <a:lnTo>
                  <a:pt x="110" y="20"/>
                </a:lnTo>
                <a:lnTo>
                  <a:pt x="119" y="28"/>
                </a:lnTo>
                <a:lnTo>
                  <a:pt x="124" y="39"/>
                </a:lnTo>
                <a:lnTo>
                  <a:pt x="127" y="51"/>
                </a:lnTo>
                <a:lnTo>
                  <a:pt x="130" y="65"/>
                </a:lnTo>
                <a:lnTo>
                  <a:pt x="127" y="76"/>
                </a:lnTo>
                <a:lnTo>
                  <a:pt x="124" y="87"/>
                </a:lnTo>
                <a:lnTo>
                  <a:pt x="119" y="99"/>
                </a:lnTo>
                <a:lnTo>
                  <a:pt x="110" y="107"/>
                </a:lnTo>
                <a:lnTo>
                  <a:pt x="102" y="115"/>
                </a:lnTo>
                <a:lnTo>
                  <a:pt x="91" y="121"/>
                </a:lnTo>
                <a:lnTo>
                  <a:pt x="79" y="127"/>
                </a:lnTo>
                <a:lnTo>
                  <a:pt x="65" y="127"/>
                </a:lnTo>
                <a:lnTo>
                  <a:pt x="51" y="127"/>
                </a:lnTo>
                <a:lnTo>
                  <a:pt x="40" y="121"/>
                </a:lnTo>
                <a:lnTo>
                  <a:pt x="29" y="115"/>
                </a:lnTo>
                <a:lnTo>
                  <a:pt x="20" y="107"/>
                </a:lnTo>
                <a:lnTo>
                  <a:pt x="12" y="99"/>
                </a:lnTo>
                <a:lnTo>
                  <a:pt x="6" y="87"/>
                </a:lnTo>
                <a:lnTo>
                  <a:pt x="0" y="76"/>
                </a:lnTo>
                <a:lnTo>
                  <a:pt x="0" y="65"/>
                </a:lnTo>
                <a:lnTo>
                  <a:pt x="0" y="51"/>
                </a:lnTo>
                <a:lnTo>
                  <a:pt x="6" y="39"/>
                </a:lnTo>
                <a:lnTo>
                  <a:pt x="12" y="28"/>
                </a:lnTo>
                <a:lnTo>
                  <a:pt x="20" y="20"/>
                </a:lnTo>
                <a:lnTo>
                  <a:pt x="29" y="11"/>
                </a:lnTo>
                <a:lnTo>
                  <a:pt x="40" y="6"/>
                </a:lnTo>
                <a:lnTo>
                  <a:pt x="51" y="0"/>
                </a:lnTo>
                <a:lnTo>
                  <a:pt x="65" y="0"/>
                </a:lnTo>
              </a:path>
            </a:pathLst>
          </a:custGeom>
          <a:solidFill>
            <a:schemeClr val="accent6">
              <a:lumMod val="75000"/>
            </a:schemeClr>
          </a:solidFill>
          <a:ln w="4763">
            <a:solidFill>
              <a:srgbClr val="1F1A17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NZ"/>
          </a:p>
        </p:txBody>
      </p:sp>
      <p:sp>
        <p:nvSpPr>
          <p:cNvPr id="23834" name="TextBox 4"/>
          <p:cNvSpPr txBox="1">
            <a:spLocks noChangeArrowheads="1"/>
          </p:cNvSpPr>
          <p:nvPr/>
        </p:nvSpPr>
        <p:spPr bwMode="auto">
          <a:xfrm>
            <a:off x="4110038" y="2962275"/>
            <a:ext cx="441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NZ" altLang="en-US" sz="1800">
                <a:solidFill>
                  <a:schemeClr val="bg1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555" name="Line 278"/>
          <p:cNvSpPr>
            <a:spLocks noChangeShapeType="1"/>
          </p:cNvSpPr>
          <p:nvPr/>
        </p:nvSpPr>
        <p:spPr bwMode="auto">
          <a:xfrm flipH="1">
            <a:off x="4337050" y="2476500"/>
            <a:ext cx="695325" cy="612775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  <a:ex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7500" tIns="35100" rIns="67500" bIns="35100"/>
          <a:lstStyle/>
          <a:p>
            <a:pPr eaLnBrk="1" hangingPunct="1">
              <a:defRPr/>
            </a:pPr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Purpose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Purpose of this presentation is to:</a:t>
            </a:r>
          </a:p>
          <a:p>
            <a:pPr lvl="1"/>
            <a:r>
              <a:rPr lang="en-NZ" dirty="0" smtClean="0"/>
              <a:t>Summarise stock assessment;</a:t>
            </a:r>
          </a:p>
          <a:p>
            <a:pPr lvl="1"/>
            <a:r>
              <a:rPr lang="en-NZ" dirty="0" smtClean="0"/>
              <a:t>Obtain input and participation from </a:t>
            </a:r>
            <a:r>
              <a:rPr lang="en-NZ" dirty="0" err="1"/>
              <a:t>T</a:t>
            </a:r>
            <a:r>
              <a:rPr lang="en-NZ" dirty="0" err="1" smtClean="0"/>
              <a:t>angata</a:t>
            </a:r>
            <a:r>
              <a:rPr lang="en-NZ" dirty="0" smtClean="0"/>
              <a:t> Whenua </a:t>
            </a:r>
            <a:r>
              <a:rPr lang="en-NZ" u="sng" dirty="0" smtClean="0"/>
              <a:t>prior</a:t>
            </a:r>
            <a:r>
              <a:rPr lang="en-NZ" dirty="0" smtClean="0"/>
              <a:t> to the development of proposed options for the North Island Tuna review.</a:t>
            </a:r>
          </a:p>
          <a:p>
            <a:r>
              <a:rPr lang="en-NZ" sz="2200" dirty="0" smtClean="0"/>
              <a:t>This presentation based on MPI’s fisheries science stock assessment. It is acknowledged that the information presented may differ from the believes and understanding of </a:t>
            </a:r>
            <a:r>
              <a:rPr lang="en-NZ" sz="2200" dirty="0" err="1" smtClean="0"/>
              <a:t>Tangata</a:t>
            </a:r>
            <a:r>
              <a:rPr lang="en-NZ" sz="2200" dirty="0" smtClean="0"/>
              <a:t> Whenua. MPI welcome discussion around these differences. </a:t>
            </a:r>
            <a:endParaRPr lang="en-NZ" sz="22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9686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ctr"/>
            <a:r>
              <a:rPr lang="en-NZ" altLang="en-US" sz="2800" dirty="0" smtClean="0"/>
              <a:t>Longfin Tuna Recruitment</a:t>
            </a: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84359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ctr"/>
            <a:r>
              <a:rPr lang="en-NZ" altLang="en-US" sz="2800" dirty="0" smtClean="0"/>
              <a:t>Shortfin Tuna Recruitment</a:t>
            </a:r>
          </a:p>
        </p:txBody>
      </p:sp>
      <p:pic>
        <p:nvPicPr>
          <p:cNvPr id="2662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6613"/>
            <a:ext cx="82296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77175"/>
            <a:ext cx="7772400" cy="1362075"/>
          </a:xfrm>
        </p:spPr>
        <p:txBody>
          <a:bodyPr/>
          <a:lstStyle/>
          <a:p>
            <a:pPr algn="ctr"/>
            <a:r>
              <a:rPr lang="en-NZ" dirty="0" smtClean="0"/>
              <a:t>STOCK ASSESSMENT OF North Island  </a:t>
            </a:r>
            <a:r>
              <a:rPr lang="en-NZ" dirty="0" err="1" smtClean="0"/>
              <a:t>tUNA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13314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NZ" dirty="0" smtClean="0"/>
              <a:t>Reference Points for each ESA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NZ" sz="2800" dirty="0" smtClean="0"/>
              <a:t>Target: 40%B0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/>
              <a:t>Soft Limit: 20%B0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/>
              <a:t>Hard Limit: 10%B0</a:t>
            </a:r>
          </a:p>
          <a:p>
            <a:pPr marL="514350" indent="-514350">
              <a:buFont typeface="+mj-lt"/>
              <a:buAutoNum type="arabicPeriod"/>
            </a:pPr>
            <a:r>
              <a:rPr lang="en-NZ" sz="2800" dirty="0" smtClean="0"/>
              <a:t>Overfishing threshold: </a:t>
            </a:r>
            <a:r>
              <a:rPr lang="en-NZ" sz="2800" dirty="0" err="1" smtClean="0"/>
              <a:t>Fmsy</a:t>
            </a:r>
            <a:r>
              <a:rPr lang="en-NZ" sz="2800" dirty="0" smtClean="0"/>
              <a:t> = F40%B0</a:t>
            </a:r>
          </a:p>
          <a:p>
            <a:pPr marL="0" indent="0">
              <a:buNone/>
            </a:pPr>
            <a:endParaRPr lang="en-NZ" sz="2800" dirty="0" smtClean="0"/>
          </a:p>
          <a:p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5" y="3179469"/>
            <a:ext cx="5082219" cy="34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9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en-NZ" dirty="0" smtClean="0"/>
              <a:t>Longfin Assessment Method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NZ" sz="3200" dirty="0" smtClean="0"/>
              <a:t>The LFE population in each ESA was assessed by taking into account: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NZ" sz="2800" dirty="0" smtClean="0"/>
              <a:t>Proportion of habitat impacted by hydro dams and commercial fishing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NZ" sz="2800" dirty="0" smtClean="0"/>
              <a:t>The CPUE trend in the fished area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NZ" sz="2800" dirty="0" smtClean="0"/>
              <a:t>Relative exploitation rate in the fished area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NZ" sz="2800" dirty="0" smtClean="0"/>
              <a:t>Trends in </a:t>
            </a:r>
            <a:r>
              <a:rPr lang="en-NZ" sz="2800" dirty="0" err="1" smtClean="0"/>
              <a:t>elver</a:t>
            </a:r>
            <a:r>
              <a:rPr lang="en-NZ" sz="2800" dirty="0" smtClean="0"/>
              <a:t> recruitment at dams</a:t>
            </a:r>
          </a:p>
          <a:p>
            <a:pPr marL="0" indent="0">
              <a:buNone/>
            </a:pPr>
            <a:endParaRPr lang="en-NZ" sz="2800" dirty="0"/>
          </a:p>
        </p:txBody>
      </p:sp>
    </p:spTree>
    <p:extLst>
      <p:ext uri="{BB962C8B-B14F-4D97-AF65-F5344CB8AC3E}">
        <p14:creationId xmlns:p14="http://schemas.microsoft.com/office/powerpoint/2010/main" val="118248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049058"/>
              </p:ext>
            </p:extLst>
          </p:nvPr>
        </p:nvGraphicFramePr>
        <p:xfrm>
          <a:off x="827585" y="620693"/>
          <a:ext cx="6984776" cy="5976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1915"/>
                <a:gridCol w="571915"/>
                <a:gridCol w="1714936"/>
                <a:gridCol w="2938597"/>
                <a:gridCol w="1187413"/>
              </a:tblGrid>
              <a:tr h="498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ESA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</a:rPr>
                        <a:t>% Imp.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(F+D)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Status in relation to Target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Status in relation to limits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Over-fishing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AA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40.2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Likely (&gt; 60%) at or above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Soft Limit</a:t>
                      </a:r>
                      <a:r>
                        <a:rPr lang="en-US" sz="1200">
                          <a:effectLst/>
                        </a:rPr>
                        <a:t>: Very Unlikely (&lt; 10%) below</a:t>
                      </a:r>
                      <a:endParaRPr lang="en-N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Hard Limit</a:t>
                      </a:r>
                      <a:r>
                        <a:rPr lang="en-US" sz="1200">
                          <a:effectLst/>
                        </a:rPr>
                        <a:t>: Very Unlikely (&lt;10%) below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AB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38.2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Likely (&gt; 60%) at or above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Soft Limit</a:t>
                      </a:r>
                      <a:r>
                        <a:rPr lang="en-US" sz="1200">
                          <a:effectLst/>
                        </a:rPr>
                        <a:t>: Very Unlikely (&lt; 10%) below</a:t>
                      </a:r>
                      <a:endParaRPr lang="en-N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Hard Limit</a:t>
                      </a:r>
                      <a:r>
                        <a:rPr lang="en-US" sz="1200">
                          <a:effectLst/>
                        </a:rPr>
                        <a:t>: Very Unlikely (&lt;10%) below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AC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55.0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Likely (&gt; 60%) at or above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AD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55.7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Likely (&gt; 60%) at or above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23.9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AF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13.6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AG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24.7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Unlikely (&lt; 40%)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AH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29.9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Unlikely (&lt; 40%)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AJ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23.6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Soft Limit</a:t>
                      </a:r>
                      <a:r>
                        <a:rPr lang="en-US" sz="1200" dirty="0">
                          <a:effectLst/>
                        </a:rPr>
                        <a:t>: Very Unlikely (&lt; 10%) below</a:t>
                      </a:r>
                      <a:endParaRPr lang="en-N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effectLst/>
                        </a:rPr>
                        <a:t>Hard Limit</a:t>
                      </a:r>
                      <a:r>
                        <a:rPr lang="en-US" sz="1200" dirty="0">
                          <a:effectLst/>
                        </a:rPr>
                        <a:t>: Very Unlikely (&lt;10%) below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Unlikely (&lt; 40%)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AK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40.6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Soft Limit</a:t>
                      </a:r>
                      <a:r>
                        <a:rPr lang="en-US" sz="1200">
                          <a:effectLst/>
                        </a:rPr>
                        <a:t>: Very Unlikely (&lt; 10%) below</a:t>
                      </a:r>
                      <a:endParaRPr lang="en-N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Hard Limit</a:t>
                      </a:r>
                      <a:r>
                        <a:rPr lang="en-US" sz="1200">
                          <a:effectLst/>
                        </a:rPr>
                        <a:t>: Very Unlikely (&lt;10%) below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Unlikely (&lt; 40%)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AL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5.0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Likely (&gt; 60%) at or above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Soft Limit</a:t>
                      </a:r>
                      <a:r>
                        <a:rPr lang="en-US" sz="1200">
                          <a:effectLst/>
                        </a:rPr>
                        <a:t>: Very Unlikely (&lt; 10%) below</a:t>
                      </a:r>
                      <a:endParaRPr lang="en-N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Hard Limit</a:t>
                      </a:r>
                      <a:r>
                        <a:rPr lang="en-US" sz="1200">
                          <a:effectLst/>
                        </a:rPr>
                        <a:t>: Very Unlikely (&lt;10%) below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Unlikely (&lt; 40%)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65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AM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>
                          <a:effectLst/>
                        </a:rPr>
                        <a:t>7.4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Likely (&gt; 60%) at or above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Soft Limit</a:t>
                      </a:r>
                      <a:r>
                        <a:rPr lang="en-US" sz="1200">
                          <a:effectLst/>
                        </a:rPr>
                        <a:t>: Very Unlikely (&lt; 10%) below</a:t>
                      </a:r>
                      <a:endParaRPr lang="en-NZ" sz="12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u="sng">
                          <a:effectLst/>
                        </a:rPr>
                        <a:t>Hard Limit</a:t>
                      </a:r>
                      <a:r>
                        <a:rPr lang="en-US" sz="1200">
                          <a:effectLst/>
                        </a:rPr>
                        <a:t>: Very Unlikely (&lt;10%) below</a:t>
                      </a:r>
                      <a:endParaRPr lang="en-N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NZ" sz="1200" dirty="0">
                          <a:effectLst/>
                        </a:rPr>
                        <a:t>Unlikely (&lt; 40%)</a:t>
                      </a:r>
                      <a:endParaRPr lang="en-N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0"/>
            <a:ext cx="830956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6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NZ" altLang="en-US" dirty="0" smtClean="0"/>
              <a:t>Stock Status of NI Shortfin Tuna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472112"/>
          </a:xfrm>
        </p:spPr>
        <p:txBody>
          <a:bodyPr/>
          <a:lstStyle/>
          <a:p>
            <a:pPr marL="0" indent="0">
              <a:buNone/>
            </a:pPr>
            <a:endParaRPr lang="en-NZ" altLang="en-US" dirty="0" smtClean="0">
              <a:solidFill>
                <a:schemeClr val="tx2"/>
              </a:solidFill>
            </a:endParaRPr>
          </a:p>
          <a:p>
            <a:r>
              <a:rPr lang="en-NZ" altLang="en-US" sz="2400" dirty="0">
                <a:solidFill>
                  <a:schemeClr val="tx2"/>
                </a:solidFill>
              </a:rPr>
              <a:t>No negative trends in recruitment</a:t>
            </a:r>
          </a:p>
          <a:p>
            <a:r>
              <a:rPr lang="en-NZ" altLang="en-US" sz="2400" dirty="0" smtClean="0">
                <a:solidFill>
                  <a:schemeClr val="tx2"/>
                </a:solidFill>
              </a:rPr>
              <a:t>Shortfin CPUE is increasing in most ESAs </a:t>
            </a:r>
          </a:p>
          <a:p>
            <a:r>
              <a:rPr lang="en-NZ" altLang="en-US" sz="2400" dirty="0" smtClean="0">
                <a:solidFill>
                  <a:schemeClr val="tx2"/>
                </a:solidFill>
              </a:rPr>
              <a:t>But no information on the proportion of habitat fished or impacted by dams.</a:t>
            </a:r>
          </a:p>
          <a:p>
            <a:r>
              <a:rPr lang="en-NZ" altLang="en-US" sz="2400" dirty="0" smtClean="0">
                <a:solidFill>
                  <a:schemeClr val="tx2"/>
                </a:solidFill>
              </a:rPr>
              <a:t>Therefore not possible assess status of populations in each ESA against reference points.</a:t>
            </a:r>
          </a:p>
          <a:p>
            <a:pPr marL="0" indent="0">
              <a:buNone/>
            </a:pPr>
            <a:endParaRPr lang="en-N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 smtClean="0"/>
              <a:t>North Island TACC Review</a:t>
            </a:r>
            <a:endParaRPr lang="en-NZ" dirty="0"/>
          </a:p>
        </p:txBody>
      </p:sp>
      <p:sp>
        <p:nvSpPr>
          <p:cNvPr id="5" name="Rectangle 4"/>
          <p:cNvSpPr/>
          <p:nvPr/>
        </p:nvSpPr>
        <p:spPr>
          <a:xfrm>
            <a:off x="1115616" y="4941168"/>
            <a:ext cx="37118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NZ" sz="20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for Review:</a:t>
            </a:r>
            <a:endParaRPr lang="en-N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0"/>
              </a:spcAft>
            </a:pPr>
            <a:r>
              <a:rPr lang="en-N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Duncan Petrie – Senior Analyst Inshore Fisheries</a:t>
            </a:r>
          </a:p>
          <a:p>
            <a:pPr marL="457200">
              <a:spcAft>
                <a:spcPts val="0"/>
              </a:spcAft>
            </a:pPr>
            <a:r>
              <a:rPr lang="en-N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04 894 2466</a:t>
            </a:r>
          </a:p>
          <a:p>
            <a:pPr marL="457200">
              <a:spcAft>
                <a:spcPts val="0"/>
              </a:spcAft>
            </a:pPr>
            <a:r>
              <a:rPr lang="en-N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021821054</a:t>
            </a:r>
          </a:p>
          <a:p>
            <a:pPr marL="457200">
              <a:spcAft>
                <a:spcPts val="0"/>
              </a:spcAft>
            </a:pPr>
            <a:r>
              <a:rPr lang="en-NZ" u="sng" dirty="0" smtClean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Duncan.petrie@mpi.govt.nz</a:t>
            </a:r>
            <a:endParaRPr lang="en-NZ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NZ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N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725537"/>
              </p:ext>
            </p:extLst>
          </p:nvPr>
        </p:nvGraphicFramePr>
        <p:xfrm>
          <a:off x="971600" y="1772817"/>
          <a:ext cx="7200800" cy="2986647"/>
        </p:xfrm>
        <a:graphic>
          <a:graphicData uri="http://schemas.openxmlformats.org/drawingml/2006/table">
            <a:tbl>
              <a:tblPr firstRow="1" firstCol="1" bandRow="1"/>
              <a:tblGrid>
                <a:gridCol w="5046230"/>
                <a:gridCol w="2154570"/>
              </a:tblGrid>
              <a:tr h="491271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NZ" sz="18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Timing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62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Eel stock assessment reviewed by Working Group and Plenary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Completed</a:t>
                      </a:r>
                      <a:endParaRPr lang="en-NZ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Pre-consultation with industry and </a:t>
                      </a:r>
                      <a:r>
                        <a:rPr lang="en-NZ" sz="1800" kern="12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Tangata</a:t>
                      </a:r>
                      <a:r>
                        <a:rPr lang="en-NZ" sz="18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Whenua</a:t>
                      </a: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 North Island </a:t>
                      </a: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</a:t>
                      </a: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TACs 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June - </a:t>
                      </a: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November </a:t>
                      </a: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consultation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February/March 2018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3844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of decisions on North Island </a:t>
                      </a:r>
                      <a:r>
                        <a:rPr lang="en-NZ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Tuna </a:t>
                      </a: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stocks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NZ" sz="1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Late 2018</a:t>
                      </a:r>
                      <a:endParaRPr lang="en-NZ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42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Discussion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Are you happy with your Tuna fishery?</a:t>
            </a:r>
          </a:p>
          <a:p>
            <a:r>
              <a:rPr lang="en-NZ" dirty="0" smtClean="0"/>
              <a:t>Where do you want your to Tuna Fishery to be in the future?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526257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altLang="en-US" dirty="0" smtClean="0"/>
              <a:t>Acknowledgments 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116832"/>
          </a:xfrm>
        </p:spPr>
        <p:txBody>
          <a:bodyPr/>
          <a:lstStyle/>
          <a:p>
            <a:r>
              <a:rPr lang="en-NZ" altLang="en-US" dirty="0" smtClean="0"/>
              <a:t>Marc Griffiths, MPI, Presentation, 2017.</a:t>
            </a:r>
          </a:p>
          <a:p>
            <a:r>
              <a:rPr lang="en-NZ" altLang="en-US" dirty="0" err="1" smtClean="0"/>
              <a:t>Shannan</a:t>
            </a:r>
            <a:r>
              <a:rPr lang="en-NZ" altLang="en-US" dirty="0" smtClean="0"/>
              <a:t> Crow, Mike Martin, Mike Beentjes (NIWA) for figures used in this presentation.</a:t>
            </a:r>
          </a:p>
          <a:p>
            <a:r>
              <a:rPr lang="en-NZ" altLang="en-US" dirty="0" smtClean="0"/>
              <a:t>The Eel Working Group members for their contribution to the work and to the assessment.</a:t>
            </a:r>
          </a:p>
          <a:p>
            <a:r>
              <a:rPr lang="en-NZ" altLang="en-US" dirty="0" smtClean="0"/>
              <a:t>Iwi involved with </a:t>
            </a:r>
            <a:r>
              <a:rPr lang="en-NZ" altLang="en-US" dirty="0" err="1" smtClean="0"/>
              <a:t>elver</a:t>
            </a:r>
            <a:r>
              <a:rPr lang="en-NZ" altLang="en-US" dirty="0" smtClean="0"/>
              <a:t> trap and transfer programmes at dams.</a:t>
            </a:r>
          </a:p>
        </p:txBody>
      </p:sp>
    </p:spTree>
    <p:extLst>
      <p:ext uri="{BB962C8B-B14F-4D97-AF65-F5344CB8AC3E}">
        <p14:creationId xmlns:p14="http://schemas.microsoft.com/office/powerpoint/2010/main" val="2945150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altLang="en-US" smtClean="0"/>
              <a:t>Taxonomy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4294967295"/>
          </p:nvPr>
        </p:nvSpPr>
        <p:spPr>
          <a:xfrm>
            <a:off x="3492500" y="1600200"/>
            <a:ext cx="4725988" cy="4525963"/>
          </a:xfrm>
        </p:spPr>
        <p:txBody>
          <a:bodyPr/>
          <a:lstStyle/>
          <a:p>
            <a:pPr>
              <a:buFontTx/>
              <a:buNone/>
            </a:pPr>
            <a:endParaRPr lang="en-NZ" altLang="en-US" smtClean="0"/>
          </a:p>
          <a:p>
            <a:endParaRPr lang="en-NZ" altLang="en-US" smtClean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7950" y="1844675"/>
            <a:ext cx="331152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NZ" altLang="en-US" sz="1800" dirty="0">
                <a:latin typeface="Arial" panose="020B0604020202020204" pitchFamily="34" charset="0"/>
              </a:rPr>
              <a:t> Longfins prefer faster flowing water and rocky river beds, and their distribution generally extends further inland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z="1800" dirty="0">
                <a:latin typeface="Arial" panose="020B0604020202020204" pitchFamily="34" charset="0"/>
              </a:rPr>
              <a:t> Shortfins prefer slower moving water and often inhabit lakes and swamps and the lower reaches of rivers.</a:t>
            </a:r>
          </a:p>
          <a:p>
            <a:pPr eaLnBrk="1" hangingPunct="1">
              <a:spcBef>
                <a:spcPct val="0"/>
              </a:spcBef>
            </a:pPr>
            <a:r>
              <a:rPr lang="en-NZ" altLang="en-US" sz="1800" dirty="0">
                <a:latin typeface="Arial" panose="020B0604020202020204" pitchFamily="34" charset="0"/>
              </a:rPr>
              <a:t> Not all individuals follow the rules and the two species often co-occur. </a:t>
            </a:r>
            <a:br>
              <a:rPr lang="en-NZ" altLang="en-US" sz="1800" dirty="0">
                <a:latin typeface="Arial" panose="020B0604020202020204" pitchFamily="34" charset="0"/>
              </a:rPr>
            </a:br>
            <a:endParaRPr lang="en-NZ" altLang="en-US" sz="1800" dirty="0">
              <a:latin typeface="Arial" panose="020B0604020202020204" pitchFamily="34" charset="0"/>
            </a:endParaRPr>
          </a:p>
        </p:txBody>
      </p:sp>
      <p:grpSp>
        <p:nvGrpSpPr>
          <p:cNvPr id="6149" name="Group 22"/>
          <p:cNvGrpSpPr>
            <a:grpSpLocks/>
          </p:cNvGrpSpPr>
          <p:nvPr/>
        </p:nvGrpSpPr>
        <p:grpSpPr bwMode="auto">
          <a:xfrm>
            <a:off x="107950" y="1412875"/>
            <a:ext cx="8156575" cy="5189538"/>
            <a:chOff x="86786" y="1379577"/>
            <a:chExt cx="8806464" cy="5189212"/>
          </a:xfrm>
        </p:grpSpPr>
        <p:sp>
          <p:nvSpPr>
            <p:cNvPr id="6150" name="Rectangle 43"/>
            <p:cNvSpPr>
              <a:spLocks noChangeArrowheads="1"/>
            </p:cNvSpPr>
            <p:nvPr/>
          </p:nvSpPr>
          <p:spPr bwMode="auto">
            <a:xfrm>
              <a:off x="3779912" y="1571339"/>
              <a:ext cx="5113338" cy="496887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8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 Narrow" panose="020B0606020202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NZ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6151" name="Group 13"/>
            <p:cNvGrpSpPr>
              <a:grpSpLocks/>
            </p:cNvGrpSpPr>
            <p:nvPr/>
          </p:nvGrpSpPr>
          <p:grpSpPr bwMode="auto">
            <a:xfrm>
              <a:off x="86786" y="1379577"/>
              <a:ext cx="8769951" cy="5189212"/>
              <a:chOff x="147256" y="1052736"/>
              <a:chExt cx="8769951" cy="5189212"/>
            </a:xfrm>
          </p:grpSpPr>
          <p:graphicFrame>
            <p:nvGraphicFramePr>
              <p:cNvPr id="6152" name="Object 6"/>
              <p:cNvGraphicFramePr>
                <a:graphicFrameLocks noChangeAspect="1"/>
              </p:cNvGraphicFramePr>
              <p:nvPr/>
            </p:nvGraphicFramePr>
            <p:xfrm>
              <a:off x="3984845" y="1317523"/>
              <a:ext cx="4932362" cy="7731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90" name="Slide" r:id="rId3" imgW="198255" imgH="149405" progId="PowerPoint.Slide.8">
                      <p:embed/>
                    </p:oleObj>
                  </mc:Choice>
                  <mc:Fallback>
                    <p:oleObj name="Slide" r:id="rId3" imgW="198255" imgH="149405" progId="PowerPoint.Slide.8">
                      <p:embed/>
                      <p:pic>
                        <p:nvPicPr>
                          <p:cNvPr id="0" name="Object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11023" t="16798" r="6299" b="67192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84845" y="1317523"/>
                            <a:ext cx="4932362" cy="7731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53" name="Object 7"/>
              <p:cNvGraphicFramePr>
                <a:graphicFrameLocks noChangeAspect="1"/>
              </p:cNvGraphicFramePr>
              <p:nvPr/>
            </p:nvGraphicFramePr>
            <p:xfrm>
              <a:off x="3913407" y="2973285"/>
              <a:ext cx="5003800" cy="6223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291" name="Slide" r:id="rId5" imgW="4572000" imgH="3429000" progId="PowerPoint.Slide.8">
                      <p:embed/>
                    </p:oleObj>
                  </mc:Choice>
                  <mc:Fallback>
                    <p:oleObj name="Slide" r:id="rId5" imgW="4572000" imgH="3429000" progId="PowerPoint.Slide.8">
                      <p:embed/>
                      <p:pic>
                        <p:nvPicPr>
                          <p:cNvPr id="0" name="Object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448" t="58792" r="4724" b="28346"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13407" y="2973285"/>
                            <a:ext cx="5003800" cy="62230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6154" name="Picture 16" descr="rei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13407" y="4484585"/>
                <a:ext cx="5003800" cy="7921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7"/>
              <p:cNvSpPr txBox="1">
                <a:spLocks noChangeArrowheads="1"/>
              </p:cNvSpPr>
              <p:nvPr/>
            </p:nvSpPr>
            <p:spPr bwMode="auto">
              <a:xfrm>
                <a:off x="4488785" y="2036924"/>
                <a:ext cx="3965022" cy="64629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NZ" b="1" dirty="0" err="1" smtClean="0">
                    <a:latin typeface="+mn-lt"/>
                  </a:rPr>
                  <a:t>Longfinned</a:t>
                </a:r>
                <a:r>
                  <a:rPr lang="en-NZ" b="1" dirty="0" smtClean="0">
                    <a:latin typeface="+mn-lt"/>
                  </a:rPr>
                  <a:t> </a:t>
                </a:r>
                <a:r>
                  <a:rPr lang="en-NZ" b="1" dirty="0">
                    <a:latin typeface="+mn-lt"/>
                  </a:rPr>
                  <a:t>t</a:t>
                </a:r>
                <a:r>
                  <a:rPr lang="en-NZ" b="1" dirty="0" smtClean="0">
                    <a:latin typeface="+mn-lt"/>
                  </a:rPr>
                  <a:t>una </a:t>
                </a:r>
                <a:r>
                  <a:rPr lang="en-NZ" dirty="0">
                    <a:latin typeface="+mn-lt"/>
                  </a:rPr>
                  <a:t>(</a:t>
                </a:r>
                <a:r>
                  <a:rPr lang="en-NZ" i="1" dirty="0">
                    <a:latin typeface="+mn-lt"/>
                  </a:rPr>
                  <a:t>Anguilla </a:t>
                </a:r>
                <a:r>
                  <a:rPr lang="en-NZ" i="1" dirty="0" err="1">
                    <a:latin typeface="+mn-lt"/>
                  </a:rPr>
                  <a:t>dieffenbachii</a:t>
                </a:r>
                <a:r>
                  <a:rPr lang="en-NZ" dirty="0">
                    <a:latin typeface="+mn-lt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NZ" dirty="0">
                    <a:latin typeface="+mn-lt"/>
                  </a:rPr>
                  <a:t>Maximum size: 2.0 m, 25 kg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19" name="Text Box 8"/>
              <p:cNvSpPr txBox="1">
                <a:spLocks noChangeArrowheads="1"/>
              </p:cNvSpPr>
              <p:nvPr/>
            </p:nvSpPr>
            <p:spPr bwMode="auto">
              <a:xfrm>
                <a:off x="4488785" y="5205375"/>
                <a:ext cx="3766403" cy="64629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NZ" b="1" dirty="0">
                    <a:latin typeface="+mj-lt"/>
                  </a:rPr>
                  <a:t>Australian longfin </a:t>
                </a:r>
                <a:r>
                  <a:rPr lang="en-NZ" b="1" dirty="0" smtClean="0">
                    <a:latin typeface="+mj-lt"/>
                  </a:rPr>
                  <a:t>tuna </a:t>
                </a:r>
                <a:r>
                  <a:rPr lang="en-NZ" dirty="0">
                    <a:latin typeface="+mj-lt"/>
                  </a:rPr>
                  <a:t>(</a:t>
                </a:r>
                <a:r>
                  <a:rPr lang="en-NZ" i="1" dirty="0">
                    <a:latin typeface="+mj-lt"/>
                  </a:rPr>
                  <a:t>A. </a:t>
                </a:r>
                <a:r>
                  <a:rPr lang="en-NZ" i="1" dirty="0" err="1">
                    <a:latin typeface="+mj-lt"/>
                  </a:rPr>
                  <a:t>reinhardtii</a:t>
                </a:r>
                <a:r>
                  <a:rPr lang="en-NZ" dirty="0">
                    <a:latin typeface="+mj-lt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NZ" dirty="0">
                    <a:latin typeface="+mj-lt"/>
                  </a:rPr>
                  <a:t>Maximum size: 2.0 m, 21 kg</a:t>
                </a:r>
                <a:endParaRPr lang="en-US" dirty="0">
                  <a:latin typeface="+mj-lt"/>
                </a:endParaRPr>
              </a:p>
            </p:txBody>
          </p:sp>
          <p:sp>
            <p:nvSpPr>
              <p:cNvPr id="20" name="Text Box 9"/>
              <p:cNvSpPr txBox="1">
                <a:spLocks noChangeArrowheads="1"/>
              </p:cNvSpPr>
              <p:nvPr/>
            </p:nvSpPr>
            <p:spPr bwMode="auto">
              <a:xfrm>
                <a:off x="4488785" y="3621150"/>
                <a:ext cx="3037768" cy="64629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NZ" b="1" dirty="0" err="1" smtClean="0">
                    <a:latin typeface="+mn-lt"/>
                  </a:rPr>
                  <a:t>Shortfinned</a:t>
                </a:r>
                <a:r>
                  <a:rPr lang="en-NZ" b="1" dirty="0" smtClean="0">
                    <a:latin typeface="+mn-lt"/>
                  </a:rPr>
                  <a:t> tuna </a:t>
                </a:r>
                <a:r>
                  <a:rPr lang="en-NZ" dirty="0">
                    <a:latin typeface="+mn-lt"/>
                  </a:rPr>
                  <a:t>(</a:t>
                </a:r>
                <a:r>
                  <a:rPr lang="en-NZ" i="1" dirty="0">
                    <a:latin typeface="+mn-lt"/>
                  </a:rPr>
                  <a:t>A. </a:t>
                </a:r>
                <a:r>
                  <a:rPr lang="en-NZ" i="1" dirty="0" err="1">
                    <a:latin typeface="+mn-lt"/>
                  </a:rPr>
                  <a:t>australis</a:t>
                </a:r>
                <a:r>
                  <a:rPr lang="en-NZ" dirty="0">
                    <a:latin typeface="+mn-lt"/>
                  </a:rPr>
                  <a:t>)</a:t>
                </a:r>
              </a:p>
              <a:p>
                <a:pPr eaLnBrk="1" hangingPunct="1">
                  <a:defRPr/>
                </a:pPr>
                <a:r>
                  <a:rPr lang="en-NZ" dirty="0">
                    <a:latin typeface="+mn-lt"/>
                  </a:rPr>
                  <a:t>Maximum size: 1.1 m, 3 kg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21" name="Text Box 11"/>
              <p:cNvSpPr txBox="1">
                <a:spLocks noChangeArrowheads="1"/>
              </p:cNvSpPr>
              <p:nvPr/>
            </p:nvSpPr>
            <p:spPr bwMode="auto">
              <a:xfrm>
                <a:off x="147256" y="1052736"/>
                <a:ext cx="3673074" cy="400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>
                <a:lvl1pPr marL="177800" indent="-1778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 eaLnBrk="1" hangingPunct="1">
                  <a:spcBef>
                    <a:spcPct val="50000"/>
                  </a:spcBef>
                  <a:defRPr/>
                </a:pPr>
                <a:endParaRPr lang="en-GB" sz="2000" b="1" dirty="0">
                  <a:latin typeface="+mn-lt"/>
                </a:endParaRPr>
              </a:p>
            </p:txBody>
          </p:sp>
          <p:sp>
            <p:nvSpPr>
              <p:cNvPr id="6159" name="Text Box 42"/>
              <p:cNvSpPr txBox="1">
                <a:spLocks noChangeArrowheads="1"/>
              </p:cNvSpPr>
              <p:nvPr/>
            </p:nvSpPr>
            <p:spPr bwMode="auto">
              <a:xfrm>
                <a:off x="5281832" y="5997473"/>
                <a:ext cx="3600450" cy="244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 Narrow" panose="020B0606020202030204" pitchFamily="34" charset="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  <a:buFontTx/>
                  <a:buNone/>
                </a:pPr>
                <a:r>
                  <a:rPr lang="en-NZ" altLang="en-US" sz="1000">
                    <a:latin typeface="Calibri" panose="020F0502020204030204" pitchFamily="34" charset="0"/>
                  </a:rPr>
                  <a:t>Drawings courtesy of R. M. McDowall</a:t>
                </a:r>
                <a:endParaRPr lang="en-GB" altLang="en-US" sz="1000">
                  <a:latin typeface="Calibri" panose="020F050202020403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03238"/>
            <a:ext cx="8229600" cy="1143000"/>
          </a:xfrm>
        </p:spPr>
        <p:txBody>
          <a:bodyPr/>
          <a:lstStyle/>
          <a:p>
            <a:r>
              <a:rPr lang="en-NZ" dirty="0"/>
              <a:t>Bay of Plenty subarea catch data (tonnes)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250207"/>
              </p:ext>
            </p:extLst>
          </p:nvPr>
        </p:nvGraphicFramePr>
        <p:xfrm>
          <a:off x="441301" y="1628800"/>
          <a:ext cx="8229599" cy="394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Sub Area</a:t>
                      </a:r>
                      <a:endParaRPr lang="en-N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NZ" dirty="0" smtClean="0"/>
                        <a:t>2012 - 13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NZ" dirty="0" smtClean="0"/>
                        <a:t>2013 – 14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NZ" dirty="0" smtClean="0"/>
                        <a:t>2014 - 15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SFE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LFE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SFE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LFE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SFE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LFE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smtClean="0"/>
                        <a:t>Tauranga (AE1)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0.75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0.25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Rotorua</a:t>
                      </a:r>
                      <a:r>
                        <a:rPr lang="en-NZ" dirty="0" smtClean="0"/>
                        <a:t> Lakes (AE2)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1.5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1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0.5</a:t>
                      </a:r>
                      <a:endParaRPr lang="en-N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Rangitaiki</a:t>
                      </a:r>
                      <a:r>
                        <a:rPr lang="en-NZ" dirty="0" smtClean="0"/>
                        <a:t> River (AE3)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2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7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4.5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0.5</a:t>
                      </a:r>
                      <a:endParaRPr lang="en-NZ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r>
                        <a:rPr lang="en-NZ" dirty="0" err="1" smtClean="0"/>
                        <a:t>Whakatane</a:t>
                      </a:r>
                      <a:r>
                        <a:rPr lang="en-NZ" dirty="0" smtClean="0"/>
                        <a:t> River (AF1)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0.25</a:t>
                      </a:r>
                      <a:endParaRPr lang="en-N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 smtClean="0"/>
                        <a:t>0.25</a:t>
                      </a:r>
                      <a:endParaRPr lang="en-NZ" dirty="0"/>
                    </a:p>
                  </a:txBody>
                  <a:tcPr/>
                </a:tc>
              </a:tr>
              <a:tr h="320040">
                <a:tc gridSpan="7">
                  <a:txBody>
                    <a:bodyPr/>
                    <a:lstStyle/>
                    <a:p>
                      <a:r>
                        <a:rPr lang="en-NZ" dirty="0" smtClean="0"/>
                        <a:t> Catch data approximate values only.</a:t>
                      </a:r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615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altLang="en-US" smtClean="0"/>
              <a:t>Life-cycle </a:t>
            </a:r>
          </a:p>
        </p:txBody>
      </p:sp>
      <p:pic>
        <p:nvPicPr>
          <p:cNvPr id="7171" name="Picture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556792"/>
            <a:ext cx="4842060" cy="3629000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698" y="1700808"/>
            <a:ext cx="3388102" cy="3624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altLang="en-US" smtClean="0"/>
              <a:t>Sub-Adults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 smtClean="0"/>
              <a:t>Sub-adults are tuna &gt;15cm long that are not yet mature</a:t>
            </a:r>
          </a:p>
          <a:p>
            <a:r>
              <a:rPr lang="en-NZ" altLang="en-US" dirty="0" smtClean="0"/>
              <a:t>The commercial fishery targets sub-adult tuna of around 300g </a:t>
            </a:r>
            <a:r>
              <a:rPr lang="en-NZ" altLang="en-US" dirty="0"/>
              <a:t>-</a:t>
            </a:r>
            <a:r>
              <a:rPr lang="en-NZ" altLang="en-US" dirty="0" smtClean="0"/>
              <a:t> 4kg (&lt;2kg in the Waikato). Although the MLS is 220g, legislated 31mm escape tubes exclude fish &lt; 300g . Tuna &gt;Max legal size are returned alive.</a:t>
            </a:r>
          </a:p>
          <a:p>
            <a:r>
              <a:rPr lang="en-NZ" altLang="en-US" dirty="0" smtClean="0"/>
              <a:t>Commercial fishers voluntarily avoid migrating silver tuna (i.e. Adults) in 1995-96.</a:t>
            </a:r>
          </a:p>
          <a:p>
            <a:pPr>
              <a:buFontTx/>
              <a:buNone/>
            </a:pPr>
            <a:endParaRPr lang="en-NZ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 algn="ctr"/>
            <a:r>
              <a:rPr lang="en-NZ" altLang="en-US" sz="2800" smtClean="0"/>
              <a:t>Eel QMAs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947300"/>
            <a:ext cx="5904655" cy="55605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Catch Limits and Allowances (tonnes)</a:t>
            </a:r>
            <a:endParaRPr lang="en-NZ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Shortfin Tuna</a:t>
            </a:r>
          </a:p>
          <a:p>
            <a:endParaRPr lang="en-NZ" dirty="0"/>
          </a:p>
          <a:p>
            <a:endParaRPr lang="en-NZ" dirty="0" smtClean="0"/>
          </a:p>
          <a:p>
            <a:endParaRPr lang="en-NZ" dirty="0"/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Longfin </a:t>
            </a:r>
            <a:r>
              <a:rPr lang="en-NZ" dirty="0"/>
              <a:t>Tuna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412850"/>
              </p:ext>
            </p:extLst>
          </p:nvPr>
        </p:nvGraphicFramePr>
        <p:xfrm>
          <a:off x="899592" y="1988840"/>
          <a:ext cx="5400602" cy="1512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689"/>
                <a:gridCol w="1079689"/>
                <a:gridCol w="1080408"/>
                <a:gridCol w="1080408"/>
                <a:gridCol w="1080408"/>
              </a:tblGrid>
              <a:tr h="2519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SFE 20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SFE 21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SFE 22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SFE23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TAC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181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121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TACC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86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134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CUS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REC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0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Other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2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87832"/>
              </p:ext>
            </p:extLst>
          </p:nvPr>
        </p:nvGraphicFramePr>
        <p:xfrm>
          <a:off x="899592" y="4150816"/>
          <a:ext cx="5400602" cy="1368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9689"/>
                <a:gridCol w="1079689"/>
                <a:gridCol w="1080408"/>
                <a:gridCol w="1080408"/>
                <a:gridCol w="1080408"/>
              </a:tblGrid>
              <a:tr h="2279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 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LFE 20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LFE 21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LFE 22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LFE23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TAC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39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TACC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32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21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CUS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6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14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REC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8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10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5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9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28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Other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>
                          <a:effectLst/>
                        </a:rPr>
                        <a:t>2</a:t>
                      </a:r>
                      <a:endParaRPr lang="en-N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NZ" sz="1100" dirty="0">
                          <a:effectLst/>
                        </a:rPr>
                        <a:t>2</a:t>
                      </a:r>
                      <a:endParaRPr lang="en-N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173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 smtClean="0"/>
              <a:t>MPI Tuna Monitoring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en-NZ" altLang="en-US" dirty="0" smtClean="0"/>
              <a:t>Research contracted by the Ministry for Primary Industries (MPI) is largely focused on monitoring trends in: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NZ" altLang="en-US" dirty="0" smtClean="0"/>
              <a:t> the recruitment of </a:t>
            </a:r>
            <a:r>
              <a:rPr lang="en-NZ" altLang="en-US" dirty="0" err="1" smtClean="0"/>
              <a:t>elvers</a:t>
            </a:r>
            <a:r>
              <a:rPr lang="en-NZ" altLang="en-US" dirty="0" smtClean="0"/>
              <a:t> and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NZ" altLang="en-US" dirty="0" smtClean="0"/>
              <a:t>the relative abundance of larger exploited tuna (</a:t>
            </a:r>
            <a:r>
              <a:rPr lang="en-NZ" altLang="en-US" dirty="0"/>
              <a:t>300g to 4kg) . </a:t>
            </a:r>
            <a:endParaRPr lang="en-NZ" altLang="en-US" dirty="0" smtClean="0"/>
          </a:p>
          <a:p>
            <a:r>
              <a:rPr lang="en-NZ" altLang="en-US" dirty="0" err="1" smtClean="0"/>
              <a:t>Elver</a:t>
            </a:r>
            <a:r>
              <a:rPr lang="en-NZ" altLang="en-US" dirty="0" smtClean="0"/>
              <a:t> recruitment is monitored by counting the number of </a:t>
            </a:r>
            <a:r>
              <a:rPr lang="en-NZ" altLang="en-US" dirty="0" err="1" smtClean="0"/>
              <a:t>elvers</a:t>
            </a:r>
            <a:r>
              <a:rPr lang="en-NZ" altLang="en-US" dirty="0" smtClean="0"/>
              <a:t> arriving at several dams, throughout the country, during the </a:t>
            </a:r>
            <a:r>
              <a:rPr lang="en-NZ" altLang="en-US" dirty="0" err="1" smtClean="0"/>
              <a:t>elver</a:t>
            </a:r>
            <a:r>
              <a:rPr lang="en-NZ" altLang="en-US" dirty="0" smtClean="0"/>
              <a:t> migration season in late summer.</a:t>
            </a:r>
          </a:p>
          <a:p>
            <a:r>
              <a:rPr lang="en-NZ" altLang="en-US" dirty="0" smtClean="0"/>
              <a:t>Abundance of commercially caught tuna is monitored using standardised catch rates of commercial fishers (based on statutory catch and effort data). </a:t>
            </a:r>
          </a:p>
          <a:p>
            <a:pPr marL="0" indent="0">
              <a:buNone/>
            </a:pPr>
            <a:endParaRPr lang="en-NZ" altLang="en-US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NZ" dirty="0" smtClean="0"/>
              <a:t>Commercial CPUE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altLang="en-US" dirty="0"/>
              <a:t>Catch per day is modelled as a function of the following key variables: year, permit holder, number of nets, target species, month and river flow. </a:t>
            </a:r>
          </a:p>
          <a:p>
            <a:r>
              <a:rPr lang="en-NZ" altLang="en-US" dirty="0" smtClean="0"/>
              <a:t>Standardised </a:t>
            </a:r>
            <a:r>
              <a:rPr lang="en-NZ" altLang="en-US" dirty="0"/>
              <a:t>catch per unit effort (CPUE) trends are produced for each </a:t>
            </a:r>
            <a:r>
              <a:rPr lang="en-NZ" altLang="en-US" dirty="0" smtClean="0"/>
              <a:t>Eel </a:t>
            </a:r>
            <a:r>
              <a:rPr lang="en-NZ" altLang="en-US" dirty="0"/>
              <a:t>Statistical </a:t>
            </a:r>
            <a:r>
              <a:rPr lang="en-NZ" altLang="en-US" dirty="0" smtClean="0"/>
              <a:t>Area (ESA), </a:t>
            </a:r>
            <a:r>
              <a:rPr lang="en-NZ" altLang="en-US" dirty="0"/>
              <a:t>and the series for each species </a:t>
            </a:r>
            <a:r>
              <a:rPr lang="en-NZ" altLang="en-US" dirty="0" smtClean="0"/>
              <a:t>is </a:t>
            </a:r>
            <a:r>
              <a:rPr lang="en-NZ" altLang="en-US" dirty="0"/>
              <a:t>updated on a three-year </a:t>
            </a:r>
            <a:r>
              <a:rPr lang="en-NZ" altLang="en-US" dirty="0" smtClean="0"/>
              <a:t>cycle.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36889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MPI-ppt corp-template">
  <a:themeElements>
    <a:clrScheme name="MPI-ppt corp-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PI-ppt corp-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PI-ppt corp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-ppt corp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-ppt corp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-ppt corp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-ppt corp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PI-ppt corp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-ppt corp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-ppt corp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-ppt corp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-ppt corp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-ppt corp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PI-ppt corp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 section header">
  <a:themeElements>
    <a:clrScheme name="2 section head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 section head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section head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section head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section head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section head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section head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section head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section head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section head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section head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section head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section head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 section head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A3890375</value>
    </field>
    <field name="Objective-Title">
      <value order="0">mpi-duncan-petrie-monitoring-and-assessment-of-north-island-eels.pptx</value>
    </field>
    <field name="Objective-Description">
      <value order="0"/>
    </field>
    <field name="Objective-CreationStamp">
      <value order="0">2021-07-28T01:53:41Z</value>
    </field>
    <field name="Objective-IsApproved">
      <value order="0">false</value>
    </field>
    <field name="Objective-IsPublished">
      <value order="0">true</value>
    </field>
    <field name="Objective-DatePublished">
      <value order="0">2021-07-28T01:53:41Z</value>
    </field>
    <field name="Objective-ModificationStamp">
      <value order="0">2021-07-28T01:53:41Z</value>
    </field>
    <field name="Objective-Owner">
      <value order="0">Chris Mahoney Administrator</value>
    </field>
    <field name="Objective-Path">
      <value order="0"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alue>
    </field>
    <field name="Objective-Parent">
      <value order="0">Migrated Publications on Public Website</value>
    </field>
    <field name="Objective-State">
      <value order="0">Published</value>
    </field>
    <field name="Objective-VersionId">
      <value order="0">vA5882895</value>
    </field>
    <field name="Objective-Version">
      <value order="0">1.0</value>
    </field>
    <field name="Objective-VersionNumber">
      <value order="0">1</value>
    </field>
    <field name="Objective-VersionComment">
      <value order="0">First version</value>
    </field>
    <field name="Objective-FileNumber">
      <value order="0">5.01238</value>
    </field>
    <field name="Objective-Classification">
      <value order="0">Public Access</value>
    </field>
    <field name="Objective-Caveats">
      <value order="0"/>
    </field>
  </systemFields>
  <catalogues>
    <catalogue name="Backcapture / Migrated Type Catalogue" type="type" ori="id:cA9">
      <field name="Objective-Previous File Number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MPI-ppt corp-template</Template>
  <TotalTime>7306</TotalTime>
  <Words>1797</Words>
  <Application>Microsoft Office PowerPoint</Application>
  <PresentationFormat>On-screen Show (4:3)</PresentationFormat>
  <Paragraphs>370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Arial Narrow</vt:lpstr>
      <vt:lpstr>AvantGarde Bk BT</vt:lpstr>
      <vt:lpstr>Calibri</vt:lpstr>
      <vt:lpstr>Times New Roman</vt:lpstr>
      <vt:lpstr>MPI-ppt corp-template</vt:lpstr>
      <vt:lpstr>2 section header</vt:lpstr>
      <vt:lpstr>Slide</vt:lpstr>
      <vt:lpstr>PowerPoint Presentation</vt:lpstr>
      <vt:lpstr>Purpose</vt:lpstr>
      <vt:lpstr>Taxonomy</vt:lpstr>
      <vt:lpstr>Life-cycle </vt:lpstr>
      <vt:lpstr>Sub-Adults</vt:lpstr>
      <vt:lpstr>Eel QMAs </vt:lpstr>
      <vt:lpstr>Catch Limits and Allowances (tonnes)</vt:lpstr>
      <vt:lpstr>MPI Tuna Monitoring</vt:lpstr>
      <vt:lpstr>Commercial CPUE</vt:lpstr>
      <vt:lpstr>North Island ESAs</vt:lpstr>
      <vt:lpstr>% Longfin Habitat Fished Commercially</vt:lpstr>
      <vt:lpstr>% Longfin Habitat Fished Commercially</vt:lpstr>
      <vt:lpstr>North Island CPUE Trends</vt:lpstr>
      <vt:lpstr>North Island ESAs</vt:lpstr>
      <vt:lpstr>PowerPoint Presentation</vt:lpstr>
      <vt:lpstr>PowerPoint Presentation</vt:lpstr>
      <vt:lpstr>Limitations of Long Fin CPUE Series</vt:lpstr>
      <vt:lpstr>Elver monitoring at dam sites</vt:lpstr>
      <vt:lpstr>PowerPoint Presentation</vt:lpstr>
      <vt:lpstr>Longfin Tuna Recruitment</vt:lpstr>
      <vt:lpstr>Shortfin Tuna Recruitment</vt:lpstr>
      <vt:lpstr>STOCK ASSESSMENT OF North Island  tUNA</vt:lpstr>
      <vt:lpstr>Reference Points for each ESA</vt:lpstr>
      <vt:lpstr>Longfin Assessment Method</vt:lpstr>
      <vt:lpstr>PowerPoint Presentation</vt:lpstr>
      <vt:lpstr>Stock Status of NI Shortfin Tuna</vt:lpstr>
      <vt:lpstr>North Island TACC Review</vt:lpstr>
      <vt:lpstr>Discussion</vt:lpstr>
      <vt:lpstr>Acknowledgments </vt:lpstr>
      <vt:lpstr>Bay of Plenty subarea catch data (tonnes)</vt:lpstr>
    </vt:vector>
  </TitlesOfParts>
  <Company>MAF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NEW MINISTRY: STRATEGY AND INNOVATION</dc:title>
  <dc:creator>Authorised User</dc:creator>
  <cp:lastModifiedBy>Duncan Petrie</cp:lastModifiedBy>
  <cp:revision>519</cp:revision>
  <cp:lastPrinted>2017-09-18T02:34:29Z</cp:lastPrinted>
  <dcterms:created xsi:type="dcterms:W3CDTF">2012-04-24T01:12:02Z</dcterms:created>
  <dcterms:modified xsi:type="dcterms:W3CDTF">2017-09-27T03:39:30Z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A3890375</vt:lpwstr>
  </property>
  <property fmtid="{D5CDD505-2E9C-101B-9397-08002B2CF9AE}" pid="4" name="Objective-Title">
    <vt:lpwstr>mpi-duncan-petrie-monitoring-and-assessment-of-north-island-eels.pptx</vt:lpwstr>
  </property>
  <property fmtid="{D5CDD505-2E9C-101B-9397-08002B2CF9AE}" pid="5" name="Objective-Description">
    <vt:lpwstr/>
  </property>
  <property fmtid="{D5CDD505-2E9C-101B-9397-08002B2CF9AE}" pid="6" name="Objective-CreationStamp">
    <vt:filetime>2021-07-28T01:53:41Z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2021-07-28T01:53:41Z</vt:filetime>
  </property>
  <property fmtid="{D5CDD505-2E9C-101B-9397-08002B2CF9AE}" pid="10" name="Objective-ModificationStamp">
    <vt:filetime>2021-07-28T01:53:41Z</vt:filetime>
  </property>
  <property fmtid="{D5CDD505-2E9C-101B-9397-08002B2CF9AE}" pid="11" name="Objective-Owner">
    <vt:lpwstr>Chris Mahoney Administrator</vt:lpwstr>
  </property>
  <property fmtid="{D5CDD505-2E9C-101B-9397-08002B2CF9AE}" pid="12" name="Objective-Path">
    <vt:lpwstr>EasyInfo Global Folder:'Virtual Filing Cabinet':Relationship Engagement:Communications Planning and Delivery:Communication Technology:Content management system - Umbraco - Website Management (including BOPRC corporate site and Sam intranet site):Migrated Publications on Public Website</vt:lpwstr>
  </property>
  <property fmtid="{D5CDD505-2E9C-101B-9397-08002B2CF9AE}" pid="13" name="Objective-Parent">
    <vt:lpwstr>Migrated Publications on Public Website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vA5882895</vt:lpwstr>
  </property>
  <property fmtid="{D5CDD505-2E9C-101B-9397-08002B2CF9AE}" pid="16" name="Objective-Version">
    <vt:lpwstr>1.0</vt:lpwstr>
  </property>
  <property fmtid="{D5CDD505-2E9C-101B-9397-08002B2CF9AE}" pid="17" name="Objective-VersionNumber">
    <vt:r8>1</vt:r8>
  </property>
  <property fmtid="{D5CDD505-2E9C-101B-9397-08002B2CF9AE}" pid="18" name="Objective-VersionComment">
    <vt:lpwstr>First version</vt:lpwstr>
  </property>
  <property fmtid="{D5CDD505-2E9C-101B-9397-08002B2CF9AE}" pid="19" name="Objective-FileNumber">
    <vt:lpwstr>5.01238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Other</vt:lpwstr>
  </property>
  <property fmtid="{D5CDD505-2E9C-101B-9397-08002B2CF9AE}" pid="23" name="Objective-Meeting Date">
    <vt:lpwstr/>
  </property>
  <property fmtid="{D5CDD505-2E9C-101B-9397-08002B2CF9AE}" pid="24" name="Objective-On Behalf Of">
    <vt:lpwstr/>
  </property>
  <property fmtid="{D5CDD505-2E9C-101B-9397-08002B2CF9AE}" pid="25" name="Objective-Accela Key">
    <vt:lpwstr/>
  </property>
  <property fmtid="{D5CDD505-2E9C-101B-9397-08002B2CF9AE}" pid="26" name="Objective-Previous File Number">
    <vt:lpwstr/>
  </property>
</Properties>
</file>