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19" r:id="rId3"/>
    <p:sldId id="321" r:id="rId4"/>
    <p:sldId id="322" r:id="rId5"/>
    <p:sldId id="318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D"/>
    <a:srgbClr val="0064A3"/>
    <a:srgbClr val="00A2FF"/>
    <a:srgbClr val="62BD19"/>
    <a:srgbClr val="2E2E2E"/>
    <a:srgbClr val="33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64027" autoAdjust="0"/>
  </p:normalViewPr>
  <p:slideViewPr>
    <p:cSldViewPr>
      <p:cViewPr varScale="1">
        <p:scale>
          <a:sx n="74" d="100"/>
          <a:sy n="74" d="100"/>
        </p:scale>
        <p:origin x="-21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Relationship Type="http://schemas.openxmlformats.org/officeDocument/2006/relationships/customXml" Target="/customXML/item2.xml" Id="R610e1fe24a7541e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AF01-35DF-497C-B5B6-42EFA9F00686}" type="datetimeFigureOut">
              <a:rPr lang="en-NZ" smtClean="0"/>
              <a:t>13/03/2017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4D2B-F1B5-4B21-9526-A0E68D545A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0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75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Te </a:t>
            </a:r>
            <a:r>
              <a:rPr lang="en-NZ" dirty="0" err="1" smtClean="0"/>
              <a:t>Ara</a:t>
            </a:r>
            <a:r>
              <a:rPr lang="en-NZ" dirty="0" smtClean="0"/>
              <a:t> </a:t>
            </a:r>
            <a:r>
              <a:rPr lang="en-NZ" dirty="0" err="1" smtClean="0"/>
              <a:t>Whanui</a:t>
            </a:r>
            <a:r>
              <a:rPr lang="en-NZ" dirty="0" smtClean="0"/>
              <a:t> o </a:t>
            </a:r>
            <a:r>
              <a:rPr lang="en-NZ" dirty="0" err="1" smtClean="0"/>
              <a:t>Rangitāiki</a:t>
            </a:r>
            <a:r>
              <a:rPr lang="en-NZ" dirty="0" smtClean="0"/>
              <a:t> and Eastern Bay – Beyond Today are complementary documents.</a:t>
            </a:r>
          </a:p>
          <a:p>
            <a:r>
              <a:rPr lang="en-NZ" dirty="0" smtClean="0"/>
              <a:t>Part of group</a:t>
            </a:r>
            <a:r>
              <a:rPr lang="en-NZ" baseline="0" dirty="0" smtClean="0"/>
              <a:t> of strategic documents and programmes working in Eastern Bay and </a:t>
            </a:r>
            <a:r>
              <a:rPr lang="en-NZ" baseline="0" dirty="0" err="1" smtClean="0"/>
              <a:t>Rangitāiki</a:t>
            </a:r>
            <a:r>
              <a:rPr lang="en-NZ" baseline="0" dirty="0" smtClean="0"/>
              <a:t> River catchment.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Note:</a:t>
            </a:r>
          </a:p>
          <a:p>
            <a:endParaRPr lang="en-NZ" dirty="0" smtClean="0"/>
          </a:p>
          <a:p>
            <a:r>
              <a:rPr lang="en-NZ" dirty="0" smtClean="0"/>
              <a:t>Section</a:t>
            </a:r>
            <a:r>
              <a:rPr lang="en-NZ" baseline="0" dirty="0" smtClean="0"/>
              <a:t> 3 of report</a:t>
            </a:r>
            <a:endParaRPr lang="en-NZ" dirty="0" smtClean="0"/>
          </a:p>
          <a:p>
            <a:r>
              <a:rPr lang="en-NZ" dirty="0" smtClean="0"/>
              <a:t>Te </a:t>
            </a:r>
            <a:r>
              <a:rPr lang="en-NZ" dirty="0" err="1" smtClean="0"/>
              <a:t>Ara</a:t>
            </a:r>
            <a:r>
              <a:rPr lang="en-NZ" dirty="0" smtClean="0"/>
              <a:t> </a:t>
            </a:r>
            <a:r>
              <a:rPr lang="en-NZ" dirty="0" err="1" smtClean="0"/>
              <a:t>Whanui</a:t>
            </a:r>
            <a:r>
              <a:rPr lang="en-NZ" dirty="0" smtClean="0"/>
              <a:t> o </a:t>
            </a:r>
            <a:r>
              <a:rPr lang="en-NZ" dirty="0" err="1" smtClean="0"/>
              <a:t>Rangitāiki</a:t>
            </a:r>
            <a:r>
              <a:rPr lang="en-NZ" baseline="0" dirty="0" smtClean="0"/>
              <a:t> outcomes – He </a:t>
            </a:r>
            <a:r>
              <a:rPr lang="en-NZ" baseline="0" dirty="0" err="1" smtClean="0"/>
              <a:t>Taiao</a:t>
            </a:r>
            <a:r>
              <a:rPr lang="en-NZ" baseline="0" dirty="0" smtClean="0"/>
              <a:t>, He </a:t>
            </a:r>
            <a:r>
              <a:rPr lang="en-NZ" baseline="0" dirty="0" err="1" smtClean="0"/>
              <a:t>Tangata</a:t>
            </a:r>
            <a:r>
              <a:rPr lang="en-NZ" baseline="0" dirty="0" smtClean="0"/>
              <a:t>, He Awa</a:t>
            </a:r>
          </a:p>
          <a:p>
            <a:r>
              <a:rPr lang="en-NZ" baseline="0" dirty="0" smtClean="0"/>
              <a:t>Actions – Appendix 1</a:t>
            </a:r>
          </a:p>
          <a:p>
            <a:endParaRPr lang="en-NZ" baseline="0" dirty="0" smtClean="0"/>
          </a:p>
          <a:p>
            <a:r>
              <a:rPr lang="en-NZ" baseline="0" dirty="0" smtClean="0"/>
              <a:t>Eastern Bay – Beyond Today </a:t>
            </a:r>
            <a:r>
              <a:rPr lang="en-NZ" i="0" baseline="0" dirty="0" smtClean="0"/>
              <a:t>outcomes under </a:t>
            </a:r>
            <a:r>
              <a:rPr lang="en-NZ" i="0" dirty="0" smtClean="0"/>
              <a:t>Economy, People and Culture, Environment themes</a:t>
            </a:r>
          </a:p>
          <a:p>
            <a:r>
              <a:rPr lang="en-NZ" i="0" baseline="0" dirty="0" smtClean="0"/>
              <a:t>Key Opportunity - </a:t>
            </a:r>
            <a:r>
              <a:rPr lang="en-NZ" i="0" dirty="0" smtClean="0"/>
              <a:t>Caring for our communities and environment</a:t>
            </a:r>
            <a:endParaRPr lang="en-NZ" i="0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45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Bay – Beyond Today aims to take a strategic view to our challenges and responding to future changes. </a:t>
            </a:r>
            <a:endParaRPr lang="en-NZ" baseline="0" dirty="0" smtClean="0"/>
          </a:p>
          <a:p>
            <a:endParaRPr lang="en-NZ" baseline="0" dirty="0" smtClean="0"/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there will be significant changes to technology, science, population demographics, society, the economy and the environment. And that there are:</a:t>
            </a: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dirty="0" smtClean="0"/>
              <a:t>Relationships</a:t>
            </a:r>
            <a:r>
              <a:rPr lang="en-NZ" baseline="0" dirty="0" smtClean="0"/>
              <a:t> and overlap between 4 themes (e.g. the environment can affect the economy and vice-versa).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 major influencing factors (outside ring) affect each other (e.g. climate change increases extreme weather events – flooding) and the 4 themes in the middle. </a:t>
            </a:r>
            <a:endParaRPr lang="en-NZ" dirty="0" smtClean="0"/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time a clear ‘spatial’ understanding of the interactions between the economy, communities, environment and infrastructure will be developed. This will lead to better decisions and responses to our challenges and opportunities.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7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Strategic issues </a:t>
            </a:r>
            <a:r>
              <a:rPr lang="en-NZ" dirty="0" smtClean="0"/>
              <a:t>for </a:t>
            </a:r>
            <a:r>
              <a:rPr lang="en-NZ" dirty="0" err="1" smtClean="0"/>
              <a:t>Rangitāiki</a:t>
            </a:r>
            <a:r>
              <a:rPr lang="en-NZ" dirty="0" smtClean="0"/>
              <a:t> River Forum - from Section 4 and Appendix</a:t>
            </a:r>
            <a:r>
              <a:rPr lang="en-NZ" baseline="0" dirty="0" smtClean="0"/>
              <a:t> 2 of the </a:t>
            </a:r>
            <a:r>
              <a:rPr lang="en-NZ" dirty="0" smtClean="0"/>
              <a:t>report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r>
              <a:rPr lang="en-NZ" dirty="0" smtClean="0"/>
              <a:t>Note: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 strategic </a:t>
            </a:r>
            <a:r>
              <a:rPr lang="en-NZ" baseline="0" dirty="0" smtClean="0"/>
              <a:t>issues are around </a:t>
            </a:r>
            <a:r>
              <a:rPr lang="en-NZ" baseline="0" dirty="0" smtClean="0"/>
              <a:t>the relationships </a:t>
            </a:r>
            <a:r>
              <a:rPr lang="en-NZ" baseline="0" dirty="0" smtClean="0"/>
              <a:t>and feedback loops between influences, limits and drivers of </a:t>
            </a:r>
            <a:r>
              <a:rPr lang="en-NZ" baseline="0" dirty="0" smtClean="0"/>
              <a:t>change.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These include positive (win-win) relationships, potential conflicts, and things where we know will change – but not the details.  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21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0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0729"/>
            <a:ext cx="7772400" cy="792087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5907682"/>
            <a:ext cx="2133600" cy="401638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2492896"/>
            <a:ext cx="7776220" cy="3384376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4102224" cy="3024336"/>
          </a:xfrm>
        </p:spPr>
        <p:txBody>
          <a:bodyPr anchor="ctr" anchorCtr="0"/>
          <a:lstStyle/>
          <a:p>
            <a:r>
              <a:rPr lang="en-N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Bay – Beyond Today and Strategic Issues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21 March 2017</a:t>
            </a:r>
            <a:endParaRPr lang="en-NZ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07904" y="1052736"/>
            <a:ext cx="3384376" cy="1872208"/>
          </a:xfrm>
          <a:prstGeom prst="ellipse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/>
          </a:p>
        </p:txBody>
      </p:sp>
      <p:sp>
        <p:nvSpPr>
          <p:cNvPr id="4" name="Oval 3"/>
          <p:cNvSpPr/>
          <p:nvPr/>
        </p:nvSpPr>
        <p:spPr>
          <a:xfrm>
            <a:off x="1259632" y="1052736"/>
            <a:ext cx="3384376" cy="1872208"/>
          </a:xfrm>
          <a:prstGeom prst="ellips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/>
          </a:p>
        </p:txBody>
      </p:sp>
      <p:sp>
        <p:nvSpPr>
          <p:cNvPr id="5" name="TextBox 4"/>
          <p:cNvSpPr txBox="1"/>
          <p:nvPr/>
        </p:nvSpPr>
        <p:spPr>
          <a:xfrm>
            <a:off x="1475656" y="16477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Te </a:t>
            </a:r>
            <a:r>
              <a:rPr lang="en-NZ" b="1" dirty="0" err="1" smtClean="0"/>
              <a:t>Ara</a:t>
            </a:r>
            <a:r>
              <a:rPr lang="en-NZ" b="1" dirty="0" smtClean="0"/>
              <a:t> </a:t>
            </a:r>
            <a:r>
              <a:rPr lang="en-NZ" b="1" dirty="0" err="1" smtClean="0"/>
              <a:t>Whanui</a:t>
            </a:r>
            <a:r>
              <a:rPr lang="en-NZ" b="1" dirty="0" smtClean="0"/>
              <a:t> o </a:t>
            </a:r>
            <a:r>
              <a:rPr lang="en-NZ" b="1" dirty="0" err="1" smtClean="0"/>
              <a:t>Rangataiki</a:t>
            </a:r>
            <a:endParaRPr lang="en-NZ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60032" y="164770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Eastern Bay – Beyond Today</a:t>
            </a:r>
            <a:endParaRPr lang="en-NZ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11960" y="2294037"/>
            <a:ext cx="0" cy="127897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540" y="3546798"/>
            <a:ext cx="4644516" cy="203132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NZ" i="1" dirty="0" smtClean="0"/>
              <a:t>Te </a:t>
            </a:r>
            <a:r>
              <a:rPr lang="en-NZ" i="1" dirty="0" err="1" smtClean="0"/>
              <a:t>Ara</a:t>
            </a:r>
            <a:r>
              <a:rPr lang="en-NZ" i="1" dirty="0" smtClean="0"/>
              <a:t> </a:t>
            </a:r>
            <a:r>
              <a:rPr lang="en-NZ" i="1" dirty="0" err="1" smtClean="0"/>
              <a:t>Whanui</a:t>
            </a:r>
            <a:r>
              <a:rPr lang="en-NZ" i="1" dirty="0" smtClean="0"/>
              <a:t> o </a:t>
            </a:r>
            <a:r>
              <a:rPr lang="en-NZ" i="1" dirty="0" err="1" smtClean="0"/>
              <a:t>Rangitaiki</a:t>
            </a:r>
            <a:r>
              <a:rPr lang="en-NZ" i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He </a:t>
            </a:r>
            <a:r>
              <a:rPr lang="en-NZ" i="1" dirty="0" err="1" smtClean="0"/>
              <a:t>taonga</a:t>
            </a:r>
            <a:r>
              <a:rPr lang="en-NZ" i="1" dirty="0" smtClean="0"/>
              <a:t> </a:t>
            </a:r>
            <a:r>
              <a:rPr lang="en-NZ" i="1" dirty="0" err="1" smtClean="0"/>
              <a:t>tuku</a:t>
            </a:r>
            <a:r>
              <a:rPr lang="en-NZ" i="1" dirty="0" smtClean="0"/>
              <a:t> </a:t>
            </a:r>
            <a:r>
              <a:rPr lang="en-NZ" i="1" dirty="0" err="1" smtClean="0"/>
              <a:t>iho</a:t>
            </a:r>
            <a:r>
              <a:rPr lang="en-NZ" i="1" dirty="0" smtClean="0"/>
              <a:t> – desired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Actions</a:t>
            </a:r>
          </a:p>
          <a:p>
            <a:endParaRPr lang="en-NZ" i="1" dirty="0" smtClean="0"/>
          </a:p>
          <a:p>
            <a:r>
              <a:rPr lang="en-NZ" i="1" dirty="0" smtClean="0"/>
              <a:t>Eastern Bay – Beyond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Key Opportunities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1" y="3582377"/>
            <a:ext cx="3781792" cy="24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7538"/>
            <a:ext cx="749935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4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uth\AppData\Local\Microsoft\Windows\Temporary Internet Files\Content.IE5\26JS6LZ7\Jigsaw-Puzz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281">
            <a:off x="6427337" y="1231390"/>
            <a:ext cx="2519945" cy="19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792087"/>
          </a:xfrm>
        </p:spPr>
        <p:txBody>
          <a:bodyPr/>
          <a:lstStyle/>
          <a:p>
            <a:r>
              <a:rPr lang="en-NZ" dirty="0" smtClean="0"/>
              <a:t>Strategic issues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4" y="2060848"/>
            <a:ext cx="7776220" cy="4032448"/>
          </a:xfrm>
        </p:spPr>
        <p:txBody>
          <a:bodyPr/>
          <a:lstStyle/>
          <a:p>
            <a:r>
              <a:rPr lang="en-NZ" sz="2200" dirty="0" smtClean="0"/>
              <a:t>Limits and drivers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Water quality and quantity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Conflicts between limits and economic drivers?</a:t>
            </a:r>
          </a:p>
          <a:p>
            <a:endParaRPr lang="en-NZ" sz="2200" dirty="0" smtClean="0"/>
          </a:p>
          <a:p>
            <a:r>
              <a:rPr lang="en-NZ" sz="2200" dirty="0" smtClean="0"/>
              <a:t>Adapting to climate </a:t>
            </a:r>
            <a:r>
              <a:rPr lang="en-NZ" sz="2200" dirty="0"/>
              <a:t>c</a:t>
            </a:r>
            <a:r>
              <a:rPr lang="en-NZ" sz="2200" dirty="0" smtClean="0"/>
              <a:t>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Weather events, rainfall patterns, water flow, sea level rise</a:t>
            </a:r>
          </a:p>
          <a:p>
            <a:endParaRPr lang="en-NZ" sz="2200" dirty="0"/>
          </a:p>
          <a:p>
            <a:r>
              <a:rPr lang="en-NZ" sz="2200" dirty="0" smtClean="0"/>
              <a:t>Understanding implications of ongoing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Demographics, communities, economy, environment, science and technology 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378909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67 RRF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A3890361</value>
    </field>
    <field name="Objective-Title">
      <value order="0">eastern-bay-beyond-today-and-strategic-issues-presentation.pptx</value>
    </field>
    <field name="Objective-Description">
      <value order="0"/>
    </field>
    <field name="Objective-CreationStamp">
      <value order="0">2021-07-28T01:53:33Z</value>
    </field>
    <field name="Objective-IsApproved">
      <value order="0">false</value>
    </field>
    <field name="Objective-IsPublished">
      <value order="0">true</value>
    </field>
    <field name="Objective-DatePublished">
      <value order="0">2021-07-28T01:53:33Z</value>
    </field>
    <field name="Objective-ModificationStamp">
      <value order="0">2021-07-28T01:53:34Z</value>
    </field>
    <field name="Objective-Owner">
      <value order="0">Chris Mahoney Administrator</value>
    </field>
    <field name="Objective-Path">
      <value order="0"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alue>
    </field>
    <field name="Objective-Parent">
      <value order="0">Migrated Publications on Public Website</value>
    </field>
    <field name="Objective-State">
      <value order="0">Published</value>
    </field>
    <field name="Objective-VersionId">
      <value order="0">vA5882881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5.01238</value>
    </field>
    <field name="Objective-Classification">
      <value order="0">Public Access</value>
    </field>
    <field name="Objective-Caveats">
      <value order="0"/>
    </field>
  </systemFields>
  <catalogues>
    <catalogue name="Backcapture / Migrated Type Catalogue" type="type" ori="id:cA9">
      <field name="Objective-Previous File Number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4667 RRF PPT template</Template>
  <TotalTime>232</TotalTime>
  <Words>374</Words>
  <Application>Microsoft Office PowerPoint</Application>
  <PresentationFormat>On-screen Show (4:3)</PresentationFormat>
  <Paragraphs>54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4667 RRF PPT template</vt:lpstr>
      <vt:lpstr>Eastern Bay – Beyond Today and Strategic Issues Meeting 21 March 2017</vt:lpstr>
      <vt:lpstr>PowerPoint Presentation</vt:lpstr>
      <vt:lpstr>PowerPoint Presentation</vt:lpstr>
      <vt:lpstr>Strategic issues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Bay – Beyond Today and Strategic Issues Meeting 21 March 2017</dc:title>
  <dc:creator>Ruth Feist</dc:creator>
  <cp:lastModifiedBy>Ruth Feist</cp:lastModifiedBy>
  <cp:revision>24</cp:revision>
  <dcterms:created xsi:type="dcterms:W3CDTF">2017-03-06T03:13:42Z</dcterms:created>
  <dcterms:modified xsi:type="dcterms:W3CDTF">2017-03-13T00:35:31Z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A3890361</vt:lpwstr>
  </property>
  <property fmtid="{D5CDD505-2E9C-101B-9397-08002B2CF9AE}" pid="4" name="Objective-Title">
    <vt:lpwstr>eastern-bay-beyond-today-and-strategic-issues-presentation.pptx</vt:lpwstr>
  </property>
  <property fmtid="{D5CDD505-2E9C-101B-9397-08002B2CF9AE}" pid="5" name="Objective-Comment">
    <vt:lpwstr/>
  </property>
  <property fmtid="{D5CDD505-2E9C-101B-9397-08002B2CF9AE}" pid="6" name="Objective-CreationStamp">
    <vt:filetime>2021-07-28T01:53:33Z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2021-07-28T01:53:33Z</vt:filetime>
  </property>
  <property fmtid="{D5CDD505-2E9C-101B-9397-08002B2CF9AE}" pid="10" name="Objective-ModificationStamp">
    <vt:filetime>2021-07-28T01:53:34Z</vt:filetime>
  </property>
  <property fmtid="{D5CDD505-2E9C-101B-9397-08002B2CF9AE}" pid="11" name="Objective-Owner">
    <vt:lpwstr>Chris Mahoney Administrator</vt:lpwstr>
  </property>
  <property fmtid="{D5CDD505-2E9C-101B-9397-08002B2CF9AE}" pid="12" name="Objective-Path">
    <vt:lpwstr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t:lpwstr>
  </property>
  <property fmtid="{D5CDD505-2E9C-101B-9397-08002B2CF9AE}" pid="13" name="Objective-Parent">
    <vt:lpwstr>Migrated Publications on Public Website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5.01238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  <property fmtid="{D5CDD505-2E9C-101B-9397-08002B2CF9AE}" pid="25" name="Objective-Reference [system]">
    <vt:lpwstr/>
  </property>
  <property fmtid="{D5CDD505-2E9C-101B-9397-08002B2CF9AE}" pid="26" name="Objective-Reference Source [system]">
    <vt:lpwstr/>
  </property>
  <property fmtid="{D5CDD505-2E9C-101B-9397-08002B2CF9AE}" pid="27" name="Objective-Accela Key [system]">
    <vt:lpwstr/>
  </property>
  <property fmtid="{D5CDD505-2E9C-101B-9397-08002B2CF9AE}" pid="28" name="Objective-Description">
    <vt:lpwstr/>
  </property>
  <property fmtid="{D5CDD505-2E9C-101B-9397-08002B2CF9AE}" pid="29" name="Objective-VersionId">
    <vt:lpwstr>vA5882881</vt:lpwstr>
  </property>
  <property fmtid="{D5CDD505-2E9C-101B-9397-08002B2CF9AE}" pid="30" name="Objective-Reference">
    <vt:lpwstr/>
  </property>
  <property fmtid="{D5CDD505-2E9C-101B-9397-08002B2CF9AE}" pid="31" name="Objective-Reference Source">
    <vt:lpwstr/>
  </property>
  <property fmtid="{D5CDD505-2E9C-101B-9397-08002B2CF9AE}" pid="32" name="Objective-On Behalf Of">
    <vt:lpwstr/>
  </property>
  <property fmtid="{D5CDD505-2E9C-101B-9397-08002B2CF9AE}" pid="33" name="Objective-Accela Key">
    <vt:lpwstr/>
  </property>
  <property fmtid="{D5CDD505-2E9C-101B-9397-08002B2CF9AE}" pid="34" name="Objective-Previous File Number">
    <vt:lpwstr/>
  </property>
</Properties>
</file>