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rels" ContentType="application/vnd.openxmlformats-package.relationships+xml"/>
  <Default Extension="jpeg" ContentType="image/jpeg"/>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charts/chart68.xml" ContentType="application/vnd.openxmlformats-officedocument.drawingml.chart+xml"/>
  <Override PartName="/ppt/slides/slide36.xml" ContentType="application/vnd.openxmlformats-officedocument.presentationml.slide+xml"/>
  <Override PartName="/ppt/slides/slide83.xml" ContentType="application/vnd.openxmlformats-officedocument.presentationml.slide+xml"/>
  <Override PartName="/ppt/charts/chart46.xml" ContentType="application/vnd.openxmlformats-officedocument.drawingml.char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hart93.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74.xml" ContentType="application/vnd.openxmlformats-officedocument.presentationml.notesSlide+xml"/>
  <Override PartName="/ppt/charts/chart82.xml" ContentType="application/vnd.openxmlformats-officedocument.drawingml.chart+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charts/chart60.xml" ContentType="application/vnd.openxmlformats-officedocument.drawingml.chart+xml"/>
  <Override PartName="/ppt/notesSlides/notesSlide63.xml" ContentType="application/vnd.openxmlformats-officedocument.presentationml.notesSlide+xml"/>
  <Override PartName="/ppt/charts/chart71.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notesSlides/notesSlide68.xml" ContentType="application/vnd.openxmlformats-officedocument.presentationml.notesSlide+xml"/>
  <Override PartName="/ppt/charts/chart76.xml" ContentType="application/vnd.openxmlformats-officedocument.drawingml.chart+xml"/>
  <Override PartName="/ppt/notesSlides/notesSlide79.xml" ContentType="application/vnd.openxmlformats-officedocument.presentationml.notesSlide+xml"/>
  <Override PartName="/ppt/charts/chart87.xml" ContentType="application/vnd.openxmlformats-officedocument.drawingml.chart+xml"/>
  <Override PartName="/ppt/slides/slide55.xml" ContentType="application/vnd.openxmlformats-officedocument.presentationml.slide+xml"/>
  <Override PartName="/ppt/theme/theme2.xml" ContentType="application/vnd.openxmlformats-officedocument.theme+xml"/>
  <Override PartName="/ppt/charts/chart18.xml" ContentType="application/vnd.openxmlformats-officedocument.drawingml.chart+xml"/>
  <Override PartName="/ppt/notesSlides/notesSlide57.xml" ContentType="application/vnd.openxmlformats-officedocument.presentationml.notesSlide+xml"/>
  <Override PartName="/ppt/charts/chart65.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charts/chart32.xml" ContentType="application/vnd.openxmlformats-officedocument.drawingml.chart+xml"/>
  <Override PartName="/ppt/charts/chart43.xml" ContentType="application/vnd.openxmlformats-officedocument.drawingml.chart+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charts/chart90.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charts/chart10.xml" ContentType="application/vnd.openxmlformats-officedocument.drawingml.chart+xml"/>
  <Override PartName="/ppt/slides/slide49.xml" ContentType="application/vnd.openxmlformats-officedocument.presentationml.slide+xml"/>
  <Override PartName="/ppt/notesSlides/notesSlide4.xml" ContentType="application/vnd.openxmlformats-officedocument.presentationml.notesSlide+xml"/>
  <Override PartName="/ppt/charts/chart59.xml" ContentType="application/vnd.openxmlformats-officedocument.drawingml.chart+xml"/>
  <Override PartName="/ppt/slides/slide38.xml" ContentType="application/vnd.openxmlformats-officedocument.presentationml.slide+xml"/>
  <Override PartName="/ppt/slides/slide85.xml" ContentType="application/vnd.openxmlformats-officedocument.presentationml.slide+xml"/>
  <Override PartName="/ppt/charts/chart48.xml" ContentType="application/vnd.openxmlformats-officedocument.drawingml.char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76.xml" ContentType="application/vnd.openxmlformats-officedocument.presentationml.notesSlide+xml"/>
  <Override PartName="/ppt/charts/chart84.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charts/chart44.xml" ContentType="application/vnd.openxmlformats-officedocument.drawingml.chart+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charts/chart73.xml" ContentType="application/vnd.openxmlformats-officedocument.drawingml.chart+xml"/>
  <Override PartName="/ppt/charts/chart91.xml" ContentType="application/vnd.openxmlformats-officedocument.drawingml.chart+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54.xml" ContentType="application/vnd.openxmlformats-officedocument.presentationml.notesSlide+xml"/>
  <Override PartName="/ppt/charts/chart62.xml" ContentType="application/vnd.openxmlformats-officedocument.drawingml.chart+xml"/>
  <Override PartName="/ppt/notesSlides/notesSlide72.xml" ContentType="application/vnd.openxmlformats-officedocument.presentationml.notesSlide+xml"/>
  <Override PartName="/ppt/charts/chart80.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charts/chart40.xml" ContentType="application/vnd.openxmlformats-officedocument.drawingml.chart+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chart78.xml" ContentType="application/vnd.openxmlformats-officedocument.drawingml.chart+xml"/>
  <Override PartName="/ppt/charts/chart89.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notesSlides/notesSlide59.xml" ContentType="application/vnd.openxmlformats-officedocument.presentationml.notesSlide+xml"/>
  <Override PartName="/ppt/charts/chart67.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66.xml" ContentType="application/vnd.openxmlformats-officedocument.presentationml.notesSlide+xml"/>
  <Override PartName="/ppt/charts/chart74.xml" ContentType="application/vnd.openxmlformats-officedocument.drawingml.chart+xml"/>
  <Override PartName="/ppt/notesSlides/notesSlide77.xml" ContentType="application/vnd.openxmlformats-officedocument.presentationml.notesSlide+xml"/>
  <Override PartName="/ppt/charts/chart85.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charts/chart63.xml" ContentType="application/vnd.openxmlformats-officedocument.drawingml.chart+xml"/>
  <Override PartName="/ppt/charts/chart81.xml" ContentType="application/vnd.openxmlformats-officedocument.drawingml.chart+xml"/>
  <Override PartName="/ppt/charts/chart92.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62.xml" ContentType="application/vnd.openxmlformats-officedocument.presentationml.notesSlide+xml"/>
  <Override PartName="/ppt/charts/chart70.xml" ContentType="application/vnd.openxmlformats-officedocument.drawingml.chart+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charts/chart41.xml" ContentType="application/vnd.openxmlformats-officedocument.drawingml.char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charts/chart79.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notesSlides/notesSlide78.xml" ContentType="application/vnd.openxmlformats-officedocument.presentationml.notesSlide+xml"/>
  <Override PartName="/ppt/charts/chart86.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notesSlides/notesSlide67.xml" ContentType="application/vnd.openxmlformats-officedocument.presentationml.notesSlide+xml"/>
  <Override PartName="/ppt/charts/chart75.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56.xml" ContentType="application/vnd.openxmlformats-officedocument.presentationml.notesSlide+xml"/>
  <Override PartName="/ppt/charts/chart64.xml" ContentType="application/vnd.openxmlformats-officedocument.drawingml.chart+xml"/>
  <Override PartName="/ppt/slides/slide32.xml" ContentType="application/vnd.openxmlformats-officedocument.presentationml.slide+xml"/>
  <Override PartName="/ppt/charts/chart42.xml" ContentType="application/vnd.openxmlformats-officedocument.drawingml.char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70.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slides/slide48.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charts/chart47.xml" ContentType="application/vnd.openxmlformats-officedocument.drawingml.chart+xml"/>
  <Override PartName="/ppt/notesSlides/notesSlide39.xml" ContentType="application/vnd.openxmlformats-officedocument.presentationml.notesSlide+xml"/>
  <Override PartName="/ppt/charts/chart83.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charts/chart72.xml" ContentType="application/vnd.openxmlformats-officedocument.drawingml.chart+xml"/>
  <Override PartName="/ppt/notesSlides/notesSlide75.xml" ContentType="application/vnd.openxmlformats-officedocument.presentationml.notesSlide+xml"/>
  <Override PartName="/ppt/slides/slide51.xml" ContentType="application/vnd.openxmlformats-officedocument.presentationml.slide+xml"/>
  <Override PartName="/ppt/charts/chart14.xml" ContentType="application/vnd.openxmlformats-officedocument.drawingml.chart+xml"/>
  <Override PartName="/ppt/notesSlides/notesSlide53.xml" ContentType="application/vnd.openxmlformats-officedocument.presentationml.notesSlide+xml"/>
  <Override PartName="/ppt/charts/chart61.xml" ContentType="application/vnd.openxmlformats-officedocument.drawingml.chart+xml"/>
  <Override PartName="/ppt/slides/slide40.xml" ContentType="application/vnd.openxmlformats-officedocument.presentationml.slide+xml"/>
  <Override PartName="/ppt/charts/chart50.xml" ContentType="application/vnd.openxmlformats-officedocument.drawingml.char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slides/slide78.xml" ContentType="application/vnd.openxmlformats-officedocument.presentationml.slide+xml"/>
  <Override PartName="/ppt/handoutMasters/handoutMaster1.xml" ContentType="application/vnd.openxmlformats-officedocument.presentationml.handoutMaster+xml"/>
  <Override PartName="/ppt/charts/chart88.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charts/chart77.xml" ContentType="application/vnd.openxmlformats-officedocument.drawingml.char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charts/chart19.xml" ContentType="application/vnd.openxmlformats-officedocument.drawingml.chart+xml"/>
  <Override PartName="/ppt/notesSlides/notesSlide47.xml" ContentType="application/vnd.openxmlformats-officedocument.presentationml.notesSlide+xml"/>
  <Override PartName="/ppt/charts/chart55.xml" ContentType="application/vnd.openxmlformats-officedocument.drawingml.chart+xml"/>
  <Override PartName="/ppt/notesSlides/notesSlide58.xml" ContentType="application/vnd.openxmlformats-officedocument.presentationml.notesSlide+xml"/>
  <Override PartName="/ppt/charts/chart66.xml" ContentType="application/vnd.openxmlformats-officedocument.drawingml.chart+xml"/>
  <Override PartName="/docProps/custom.xml" ContentType="application/vnd.openxmlformats-officedocument.custom-properties+xml"/>
  <Override PartName="/customXML/itemProps.xml" ContentType="application/vnd.openxmlformats-officedocument.customXml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e76beb44cf9a43b5"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96"/>
  </p:notesMasterIdLst>
  <p:handoutMasterIdLst>
    <p:handoutMasterId r:id="rId97"/>
  </p:handoutMasterIdLst>
  <p:sldIdLst>
    <p:sldId id="286" r:id="rId2"/>
    <p:sldId id="447" r:id="rId3"/>
    <p:sldId id="420" r:id="rId4"/>
    <p:sldId id="421" r:id="rId5"/>
    <p:sldId id="422" r:id="rId6"/>
    <p:sldId id="446" r:id="rId7"/>
    <p:sldId id="394" r:id="rId8"/>
    <p:sldId id="395" r:id="rId9"/>
    <p:sldId id="444" r:id="rId10"/>
    <p:sldId id="445" r:id="rId11"/>
    <p:sldId id="448" r:id="rId12"/>
    <p:sldId id="416" r:id="rId13"/>
    <p:sldId id="274" r:id="rId14"/>
    <p:sldId id="396" r:id="rId15"/>
    <p:sldId id="453" r:id="rId16"/>
    <p:sldId id="417" r:id="rId17"/>
    <p:sldId id="382" r:id="rId18"/>
    <p:sldId id="418" r:id="rId19"/>
    <p:sldId id="423" r:id="rId20"/>
    <p:sldId id="424" r:id="rId21"/>
    <p:sldId id="400" r:id="rId22"/>
    <p:sldId id="369" r:id="rId23"/>
    <p:sldId id="426" r:id="rId24"/>
    <p:sldId id="419" r:id="rId25"/>
    <p:sldId id="387" r:id="rId26"/>
    <p:sldId id="388" r:id="rId27"/>
    <p:sldId id="425" r:id="rId28"/>
    <p:sldId id="346" r:id="rId29"/>
    <p:sldId id="347" r:id="rId30"/>
    <p:sldId id="404" r:id="rId31"/>
    <p:sldId id="405" r:id="rId32"/>
    <p:sldId id="427" r:id="rId33"/>
    <p:sldId id="398" r:id="rId34"/>
    <p:sldId id="352" r:id="rId35"/>
    <p:sldId id="408" r:id="rId36"/>
    <p:sldId id="428" r:id="rId37"/>
    <p:sldId id="415" r:id="rId38"/>
    <p:sldId id="279" r:id="rId39"/>
    <p:sldId id="401" r:id="rId40"/>
    <p:sldId id="378" r:id="rId41"/>
    <p:sldId id="281" r:id="rId42"/>
    <p:sldId id="282" r:id="rId43"/>
    <p:sldId id="259" r:id="rId44"/>
    <p:sldId id="377" r:id="rId45"/>
    <p:sldId id="270" r:id="rId46"/>
    <p:sldId id="329" r:id="rId47"/>
    <p:sldId id="269" r:id="rId48"/>
    <p:sldId id="330" r:id="rId49"/>
    <p:sldId id="268" r:id="rId50"/>
    <p:sldId id="331" r:id="rId51"/>
    <p:sldId id="265" r:id="rId52"/>
    <p:sldId id="332" r:id="rId53"/>
    <p:sldId id="264" r:id="rId54"/>
    <p:sldId id="333" r:id="rId55"/>
    <p:sldId id="290" r:id="rId56"/>
    <p:sldId id="429" r:id="rId57"/>
    <p:sldId id="291" r:id="rId58"/>
    <p:sldId id="430" r:id="rId59"/>
    <p:sldId id="266" r:id="rId60"/>
    <p:sldId id="336" r:id="rId61"/>
    <p:sldId id="261" r:id="rId62"/>
    <p:sldId id="337" r:id="rId63"/>
    <p:sldId id="283" r:id="rId64"/>
    <p:sldId id="284" r:id="rId65"/>
    <p:sldId id="402" r:id="rId66"/>
    <p:sldId id="403" r:id="rId67"/>
    <p:sldId id="431" r:id="rId68"/>
    <p:sldId id="432" r:id="rId69"/>
    <p:sldId id="449" r:id="rId70"/>
    <p:sldId id="436" r:id="rId71"/>
    <p:sldId id="437" r:id="rId72"/>
    <p:sldId id="438" r:id="rId73"/>
    <p:sldId id="439" r:id="rId74"/>
    <p:sldId id="440" r:id="rId75"/>
    <p:sldId id="441" r:id="rId76"/>
    <p:sldId id="450" r:id="rId77"/>
    <p:sldId id="385" r:id="rId78"/>
    <p:sldId id="386" r:id="rId79"/>
    <p:sldId id="304" r:id="rId80"/>
    <p:sldId id="397" r:id="rId81"/>
    <p:sldId id="442" r:id="rId82"/>
    <p:sldId id="443" r:id="rId83"/>
    <p:sldId id="406" r:id="rId84"/>
    <p:sldId id="407" r:id="rId85"/>
    <p:sldId id="433" r:id="rId86"/>
    <p:sldId id="451" r:id="rId87"/>
    <p:sldId id="361" r:id="rId88"/>
    <p:sldId id="452" r:id="rId89"/>
    <p:sldId id="412" r:id="rId90"/>
    <p:sldId id="410" r:id="rId91"/>
    <p:sldId id="327" r:id="rId92"/>
    <p:sldId id="383" r:id="rId93"/>
    <p:sldId id="328" r:id="rId94"/>
    <p:sldId id="384" r:id="rId95"/>
  </p:sldIdLst>
  <p:sldSz cx="9144000" cy="6858000" type="screen4x3"/>
  <p:notesSz cx="7053263" cy="9393238"/>
  <p:defaultTextStyle>
    <a:defPPr>
      <a:defRPr lang="en-US"/>
    </a:defPPr>
    <a:lvl1pPr algn="ctr" rtl="0" fontAlgn="base">
      <a:spcBef>
        <a:spcPct val="0"/>
      </a:spcBef>
      <a:spcAft>
        <a:spcPct val="0"/>
      </a:spcAft>
      <a:defRPr sz="1100" b="1" i="1" kern="1200">
        <a:solidFill>
          <a:schemeClr val="tx1"/>
        </a:solidFill>
        <a:latin typeface="Arial" charset="0"/>
        <a:ea typeface="+mn-ea"/>
        <a:cs typeface="+mn-cs"/>
      </a:defRPr>
    </a:lvl1pPr>
    <a:lvl2pPr marL="457200" algn="ctr" rtl="0" fontAlgn="base">
      <a:spcBef>
        <a:spcPct val="0"/>
      </a:spcBef>
      <a:spcAft>
        <a:spcPct val="0"/>
      </a:spcAft>
      <a:defRPr sz="1100" b="1" i="1" kern="1200">
        <a:solidFill>
          <a:schemeClr val="tx1"/>
        </a:solidFill>
        <a:latin typeface="Arial" charset="0"/>
        <a:ea typeface="+mn-ea"/>
        <a:cs typeface="+mn-cs"/>
      </a:defRPr>
    </a:lvl2pPr>
    <a:lvl3pPr marL="914400" algn="ctr" rtl="0" fontAlgn="base">
      <a:spcBef>
        <a:spcPct val="0"/>
      </a:spcBef>
      <a:spcAft>
        <a:spcPct val="0"/>
      </a:spcAft>
      <a:defRPr sz="1100" b="1" i="1" kern="1200">
        <a:solidFill>
          <a:schemeClr val="tx1"/>
        </a:solidFill>
        <a:latin typeface="Arial" charset="0"/>
        <a:ea typeface="+mn-ea"/>
        <a:cs typeface="+mn-cs"/>
      </a:defRPr>
    </a:lvl3pPr>
    <a:lvl4pPr marL="1371600" algn="ctr" rtl="0" fontAlgn="base">
      <a:spcBef>
        <a:spcPct val="0"/>
      </a:spcBef>
      <a:spcAft>
        <a:spcPct val="0"/>
      </a:spcAft>
      <a:defRPr sz="1100" b="1" i="1" kern="1200">
        <a:solidFill>
          <a:schemeClr val="tx1"/>
        </a:solidFill>
        <a:latin typeface="Arial" charset="0"/>
        <a:ea typeface="+mn-ea"/>
        <a:cs typeface="+mn-cs"/>
      </a:defRPr>
    </a:lvl4pPr>
    <a:lvl5pPr marL="1828800" algn="ctr" rtl="0" fontAlgn="base">
      <a:spcBef>
        <a:spcPct val="0"/>
      </a:spcBef>
      <a:spcAft>
        <a:spcPct val="0"/>
      </a:spcAft>
      <a:defRPr sz="1100" b="1" i="1" kern="1200">
        <a:solidFill>
          <a:schemeClr val="tx1"/>
        </a:solidFill>
        <a:latin typeface="Arial" charset="0"/>
        <a:ea typeface="+mn-ea"/>
        <a:cs typeface="+mn-cs"/>
      </a:defRPr>
    </a:lvl5pPr>
    <a:lvl6pPr marL="2286000" algn="l" defTabSz="914400" rtl="0" eaLnBrk="1" latinLnBrk="0" hangingPunct="1">
      <a:defRPr sz="1100" b="1" i="1" kern="1200">
        <a:solidFill>
          <a:schemeClr val="tx1"/>
        </a:solidFill>
        <a:latin typeface="Arial" charset="0"/>
        <a:ea typeface="+mn-ea"/>
        <a:cs typeface="+mn-cs"/>
      </a:defRPr>
    </a:lvl6pPr>
    <a:lvl7pPr marL="2743200" algn="l" defTabSz="914400" rtl="0" eaLnBrk="1" latinLnBrk="0" hangingPunct="1">
      <a:defRPr sz="1100" b="1" i="1" kern="1200">
        <a:solidFill>
          <a:schemeClr val="tx1"/>
        </a:solidFill>
        <a:latin typeface="Arial" charset="0"/>
        <a:ea typeface="+mn-ea"/>
        <a:cs typeface="+mn-cs"/>
      </a:defRPr>
    </a:lvl7pPr>
    <a:lvl8pPr marL="3200400" algn="l" defTabSz="914400" rtl="0" eaLnBrk="1" latinLnBrk="0" hangingPunct="1">
      <a:defRPr sz="1100" b="1" i="1" kern="1200">
        <a:solidFill>
          <a:schemeClr val="tx1"/>
        </a:solidFill>
        <a:latin typeface="Arial" charset="0"/>
        <a:ea typeface="+mn-ea"/>
        <a:cs typeface="+mn-cs"/>
      </a:defRPr>
    </a:lvl8pPr>
    <a:lvl9pPr marL="3657600" algn="l" defTabSz="914400" rtl="0" eaLnBrk="1" latinLnBrk="0" hangingPunct="1">
      <a:defRPr sz="1100" b="1"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a:srgbClr val="FFFFCC"/>
    <a:srgbClr val="008000"/>
    <a:srgbClr val="FFFF99"/>
    <a:srgbClr val="009900"/>
    <a:srgbClr val="CC99FF"/>
    <a:srgbClr val="9933FF"/>
    <a:srgbClr val="6600FF"/>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63" autoAdjust="0"/>
    <p:restoredTop sz="92115" autoAdjust="0"/>
  </p:normalViewPr>
  <p:slideViewPr>
    <p:cSldViewPr>
      <p:cViewPr varScale="1">
        <p:scale>
          <a:sx n="106" d="100"/>
          <a:sy n="106" d="100"/>
        </p:scale>
        <p:origin x="-444"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&#65279;<?xml version="1.0" encoding="utf-8"?><Relationships xmlns="http://schemas.openxmlformats.org/package/2006/relationships"><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62.xml" Id="rId63" /><Relationship Type="http://schemas.openxmlformats.org/officeDocument/2006/relationships/slide" Target="slides/slide67.xml" Id="rId68" /><Relationship Type="http://schemas.openxmlformats.org/officeDocument/2006/relationships/slide" Target="slides/slide75.xml" Id="rId76" /><Relationship Type="http://schemas.openxmlformats.org/officeDocument/2006/relationships/slide" Target="slides/slide83.xml" Id="rId84" /><Relationship Type="http://schemas.openxmlformats.org/officeDocument/2006/relationships/slide" Target="slides/slide88.xml" Id="rId89" /><Relationship Type="http://schemas.openxmlformats.org/officeDocument/2006/relationships/handoutMaster" Target="handoutMasters/handoutMaster1.xml" Id="rId97" /><Relationship Type="http://schemas.openxmlformats.org/officeDocument/2006/relationships/slide" Target="slides/slide6.xml" Id="rId7" /><Relationship Type="http://schemas.openxmlformats.org/officeDocument/2006/relationships/slide" Target="slides/slide70.xml" Id="rId71" /><Relationship Type="http://schemas.openxmlformats.org/officeDocument/2006/relationships/slide" Target="slides/slide91.xml" Id="rId92"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65.xml" Id="rId66" /><Relationship Type="http://schemas.openxmlformats.org/officeDocument/2006/relationships/slide" Target="slides/slide73.xml" Id="rId74" /><Relationship Type="http://schemas.openxmlformats.org/officeDocument/2006/relationships/slide" Target="slides/slide78.xml" Id="rId79" /><Relationship Type="http://schemas.openxmlformats.org/officeDocument/2006/relationships/slide" Target="slides/slide86.xml" Id="rId87" /><Relationship Type="http://schemas.openxmlformats.org/officeDocument/2006/relationships/slide" Target="slides/slide4.xml" Id="rId5" /><Relationship Type="http://schemas.openxmlformats.org/officeDocument/2006/relationships/slide" Target="slides/slide60.xml" Id="rId61" /><Relationship Type="http://schemas.openxmlformats.org/officeDocument/2006/relationships/slide" Target="slides/slide81.xml" Id="rId82" /><Relationship Type="http://schemas.openxmlformats.org/officeDocument/2006/relationships/slide" Target="slides/slide89.xml" Id="rId90" /><Relationship Type="http://schemas.openxmlformats.org/officeDocument/2006/relationships/slide" Target="slides/slide94.xml" Id="rId95" /><Relationship Type="http://schemas.openxmlformats.org/officeDocument/2006/relationships/slide" Target="slides/slide18.xml" Id="rId1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55.xml" Id="rId56" /><Relationship Type="http://schemas.openxmlformats.org/officeDocument/2006/relationships/slide" Target="slides/slide63.xml" Id="rId64" /><Relationship Type="http://schemas.openxmlformats.org/officeDocument/2006/relationships/slide" Target="slides/slide68.xml" Id="rId69" /><Relationship Type="http://schemas.openxmlformats.org/officeDocument/2006/relationships/slide" Target="slides/slide76.xml" Id="rId77" /><Relationship Type="http://schemas.openxmlformats.org/officeDocument/2006/relationships/theme" Target="theme/theme1.xml" Id="rId100"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71.xml" Id="rId72" /><Relationship Type="http://schemas.openxmlformats.org/officeDocument/2006/relationships/slide" Target="slides/slide79.xml" Id="rId80" /><Relationship Type="http://schemas.openxmlformats.org/officeDocument/2006/relationships/slide" Target="slides/slide84.xml" Id="rId85" /><Relationship Type="http://schemas.openxmlformats.org/officeDocument/2006/relationships/slide" Target="slides/slide92.xml" Id="rId93" /><Relationship Type="http://schemas.openxmlformats.org/officeDocument/2006/relationships/presProps" Target="presProps.xml" Id="rId9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58.xml" Id="rId59" /><Relationship Type="http://schemas.openxmlformats.org/officeDocument/2006/relationships/slide" Target="slides/slide66.xml" Id="rId6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 Target="slides/slide61.xml" Id="rId62" /><Relationship Type="http://schemas.openxmlformats.org/officeDocument/2006/relationships/slide" Target="slides/slide69.xml" Id="rId70" /><Relationship Type="http://schemas.openxmlformats.org/officeDocument/2006/relationships/slide" Target="slides/slide74.xml" Id="rId75" /><Relationship Type="http://schemas.openxmlformats.org/officeDocument/2006/relationships/slide" Target="slides/slide82.xml" Id="rId83" /><Relationship Type="http://schemas.openxmlformats.org/officeDocument/2006/relationships/slide" Target="slides/slide87.xml" Id="rId88" /><Relationship Type="http://schemas.openxmlformats.org/officeDocument/2006/relationships/slide" Target="slides/slide90.xml" Id="rId91" /><Relationship Type="http://schemas.openxmlformats.org/officeDocument/2006/relationships/notesMaster" Target="notesMasters/notesMaster1.xml" Id="rId9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slide" Target="slides/slide72.xml" Id="rId73" /><Relationship Type="http://schemas.openxmlformats.org/officeDocument/2006/relationships/slide" Target="slides/slide77.xml" Id="rId78" /><Relationship Type="http://schemas.openxmlformats.org/officeDocument/2006/relationships/slide" Target="slides/slide80.xml" Id="rId81" /><Relationship Type="http://schemas.openxmlformats.org/officeDocument/2006/relationships/slide" Target="slides/slide85.xml" Id="rId86" /><Relationship Type="http://schemas.openxmlformats.org/officeDocument/2006/relationships/slide" Target="slides/slide93.xml" Id="rId94" /><Relationship Type="http://schemas.openxmlformats.org/officeDocument/2006/relationships/viewProps" Target="viewProps.xml" Id="rId99" /><Relationship Type="http://schemas.openxmlformats.org/officeDocument/2006/relationships/tableStyles" Target="tableStyles.xml" Id="rId10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38.xml" Id="rId39" /><Relationship Type="http://schemas.openxmlformats.org/officeDocument/2006/relationships/customXml" Target="/customXML/item.xml" Id="R7ce40a38a80642fc" /></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Office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Office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Office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Office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Office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Office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Office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Office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Office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Office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Office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Office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Office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Office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Office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Office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Office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Office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Office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Office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Office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Office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Office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Office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Office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Office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Office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Office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Office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Office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Office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Office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Office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Office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Office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Office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Office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Office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Office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Office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Office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Office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Office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Office_Excel_Worksheet9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1">
                  <c:v>2</c:v>
                </c:pt>
                <c:pt idx="2">
                  <c:v>5</c:v>
                </c:pt>
                <c:pt idx="3">
                  <c:v>2</c:v>
                </c:pt>
                <c:pt idx="4">
                  <c:v>3</c:v>
                </c:pt>
                <c:pt idx="5">
                  <c:v>2</c:v>
                </c:pt>
                <c:pt idx="9">
                  <c:v>1</c:v>
                </c:pt>
                <c:pt idx="10">
                  <c:v>8</c:v>
                </c:pt>
                <c:pt idx="11">
                  <c:v>1</c:v>
                </c:pt>
                <c:pt idx="12">
                  <c:v>4</c:v>
                </c:pt>
                <c:pt idx="13">
                  <c:v>3</c:v>
                </c:pt>
                <c:pt idx="17">
                  <c:v>2</c:v>
                </c:pt>
                <c:pt idx="18">
                  <c:v>2</c:v>
                </c:pt>
                <c:pt idx="19">
                  <c:v>3</c:v>
                </c:pt>
                <c:pt idx="20">
                  <c:v>3</c:v>
                </c:pt>
                <c:pt idx="21">
                  <c:v>1</c:v>
                </c:pt>
              </c:numCache>
            </c:numRef>
          </c:val>
        </c:ser>
        <c:ser>
          <c:idx val="1"/>
          <c:order val="1"/>
          <c:tx>
            <c:strRef>
              <c:f>Sheet1!$D$1</c:f>
              <c:strCache>
                <c:ptCount val="1"/>
                <c:pt idx="0">
                  <c:v>It varies</c:v>
                </c:pt>
              </c:strCache>
            </c:strRef>
          </c:tx>
          <c:spPr>
            <a:solidFill>
              <a:srgbClr val="CC99FF"/>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2</c:v>
                </c:pt>
                <c:pt idx="1">
                  <c:v>21</c:v>
                </c:pt>
                <c:pt idx="2">
                  <c:v>13</c:v>
                </c:pt>
                <c:pt idx="3">
                  <c:v>23</c:v>
                </c:pt>
                <c:pt idx="4">
                  <c:v>15</c:v>
                </c:pt>
                <c:pt idx="5">
                  <c:v>20</c:v>
                </c:pt>
                <c:pt idx="6">
                  <c:v>24</c:v>
                </c:pt>
                <c:pt idx="9">
                  <c:v>16</c:v>
                </c:pt>
                <c:pt idx="10">
                  <c:v>12</c:v>
                </c:pt>
                <c:pt idx="11">
                  <c:v>19</c:v>
                </c:pt>
                <c:pt idx="12">
                  <c:v>21</c:v>
                </c:pt>
                <c:pt idx="13">
                  <c:v>23</c:v>
                </c:pt>
                <c:pt idx="14">
                  <c:v>22</c:v>
                </c:pt>
                <c:pt idx="16">
                  <c:v>1</c:v>
                </c:pt>
                <c:pt idx="17">
                  <c:v>27</c:v>
                </c:pt>
                <c:pt idx="18">
                  <c:v>14</c:v>
                </c:pt>
                <c:pt idx="19">
                  <c:v>26</c:v>
                </c:pt>
                <c:pt idx="20">
                  <c:v>10</c:v>
                </c:pt>
                <c:pt idx="21">
                  <c:v>18</c:v>
                </c:pt>
                <c:pt idx="22">
                  <c:v>25</c:v>
                </c:pt>
              </c:numCache>
            </c:numRef>
          </c:val>
        </c:ser>
        <c:ser>
          <c:idx val="2"/>
          <c:order val="2"/>
          <c:tx>
            <c:strRef>
              <c:f>Sheet1!$E$1</c:f>
              <c:strCache>
                <c:ptCount val="1"/>
                <c:pt idx="0">
                  <c:v>Once or twice</c:v>
                </c:pt>
              </c:strCache>
            </c:strRef>
          </c:tx>
          <c:spPr>
            <a:solidFill>
              <a:srgbClr val="00B0F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61</c:v>
                </c:pt>
                <c:pt idx="1">
                  <c:v>48</c:v>
                </c:pt>
                <c:pt idx="2">
                  <c:v>51</c:v>
                </c:pt>
                <c:pt idx="3">
                  <c:v>46</c:v>
                </c:pt>
                <c:pt idx="4">
                  <c:v>50</c:v>
                </c:pt>
                <c:pt idx="5">
                  <c:v>47</c:v>
                </c:pt>
                <c:pt idx="6">
                  <c:v>48</c:v>
                </c:pt>
                <c:pt idx="8">
                  <c:v>58</c:v>
                </c:pt>
                <c:pt idx="9">
                  <c:v>58</c:v>
                </c:pt>
                <c:pt idx="10">
                  <c:v>56</c:v>
                </c:pt>
                <c:pt idx="11">
                  <c:v>51</c:v>
                </c:pt>
                <c:pt idx="12">
                  <c:v>47</c:v>
                </c:pt>
                <c:pt idx="13">
                  <c:v>46</c:v>
                </c:pt>
                <c:pt idx="14">
                  <c:v>59</c:v>
                </c:pt>
                <c:pt idx="16">
                  <c:v>66</c:v>
                </c:pt>
                <c:pt idx="17">
                  <c:v>39</c:v>
                </c:pt>
                <c:pt idx="18">
                  <c:v>47</c:v>
                </c:pt>
                <c:pt idx="19">
                  <c:v>41</c:v>
                </c:pt>
                <c:pt idx="20">
                  <c:v>54</c:v>
                </c:pt>
                <c:pt idx="21">
                  <c:v>48</c:v>
                </c:pt>
                <c:pt idx="22">
                  <c:v>38</c:v>
                </c:pt>
              </c:numCache>
            </c:numRef>
          </c:val>
        </c:ser>
        <c:ser>
          <c:idx val="3"/>
          <c:order val="3"/>
          <c:tx>
            <c:strRef>
              <c:f>Sheet1!$F$1</c:f>
              <c:strCache>
                <c:ptCount val="1"/>
                <c:pt idx="0">
                  <c:v>Three or four times</c:v>
                </c:pt>
              </c:strCache>
            </c:strRef>
          </c:tx>
          <c:spPr>
            <a:solidFill>
              <a:srgbClr val="FFC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23</c:v>
                </c:pt>
                <c:pt idx="1">
                  <c:v>15</c:v>
                </c:pt>
                <c:pt idx="2">
                  <c:v>19</c:v>
                </c:pt>
                <c:pt idx="3">
                  <c:v>22</c:v>
                </c:pt>
                <c:pt idx="4">
                  <c:v>22</c:v>
                </c:pt>
                <c:pt idx="5">
                  <c:v>22</c:v>
                </c:pt>
                <c:pt idx="6">
                  <c:v>18</c:v>
                </c:pt>
                <c:pt idx="8">
                  <c:v>23</c:v>
                </c:pt>
                <c:pt idx="9">
                  <c:v>13</c:v>
                </c:pt>
                <c:pt idx="10">
                  <c:v>14</c:v>
                </c:pt>
                <c:pt idx="11">
                  <c:v>21</c:v>
                </c:pt>
                <c:pt idx="12">
                  <c:v>19</c:v>
                </c:pt>
                <c:pt idx="13">
                  <c:v>21</c:v>
                </c:pt>
                <c:pt idx="14">
                  <c:v>13</c:v>
                </c:pt>
                <c:pt idx="16">
                  <c:v>23</c:v>
                </c:pt>
                <c:pt idx="17">
                  <c:v>17</c:v>
                </c:pt>
                <c:pt idx="18">
                  <c:v>24</c:v>
                </c:pt>
                <c:pt idx="19">
                  <c:v>22</c:v>
                </c:pt>
                <c:pt idx="20">
                  <c:v>25</c:v>
                </c:pt>
                <c:pt idx="21">
                  <c:v>23</c:v>
                </c:pt>
                <c:pt idx="22">
                  <c:v>23</c:v>
                </c:pt>
              </c:numCache>
            </c:numRef>
          </c:val>
        </c:ser>
        <c:ser>
          <c:idx val="4"/>
          <c:order val="4"/>
          <c:tx>
            <c:strRef>
              <c:f>Sheet1!$G$1</c:f>
              <c:strCache>
                <c:ptCount val="1"/>
                <c:pt idx="0">
                  <c:v>Five or more</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Sheet1!$G$2:$G$24</c:f>
              <c:numCache>
                <c:formatCode>General</c:formatCode>
                <c:ptCount val="23"/>
                <c:pt idx="0">
                  <c:v>14</c:v>
                </c:pt>
                <c:pt idx="1">
                  <c:v>14</c:v>
                </c:pt>
                <c:pt idx="2">
                  <c:v>12</c:v>
                </c:pt>
                <c:pt idx="3">
                  <c:v>8</c:v>
                </c:pt>
                <c:pt idx="4">
                  <c:v>8</c:v>
                </c:pt>
                <c:pt idx="5">
                  <c:v>9</c:v>
                </c:pt>
                <c:pt idx="6">
                  <c:v>10</c:v>
                </c:pt>
                <c:pt idx="8">
                  <c:v>18</c:v>
                </c:pt>
                <c:pt idx="9">
                  <c:v>12</c:v>
                </c:pt>
                <c:pt idx="10">
                  <c:v>11</c:v>
                </c:pt>
                <c:pt idx="11">
                  <c:v>8</c:v>
                </c:pt>
                <c:pt idx="12">
                  <c:v>12</c:v>
                </c:pt>
                <c:pt idx="13">
                  <c:v>9</c:v>
                </c:pt>
                <c:pt idx="14">
                  <c:v>6</c:v>
                </c:pt>
                <c:pt idx="16">
                  <c:v>11</c:v>
                </c:pt>
                <c:pt idx="17">
                  <c:v>15</c:v>
                </c:pt>
                <c:pt idx="18">
                  <c:v>13</c:v>
                </c:pt>
                <c:pt idx="19">
                  <c:v>9</c:v>
                </c:pt>
                <c:pt idx="20">
                  <c:v>10</c:v>
                </c:pt>
                <c:pt idx="21">
                  <c:v>10</c:v>
                </c:pt>
                <c:pt idx="22">
                  <c:v>14</c:v>
                </c:pt>
              </c:numCache>
            </c:numRef>
          </c:val>
        </c:ser>
        <c:dLbls>
          <c:showVal val="1"/>
        </c:dLbls>
        <c:gapWidth val="10"/>
        <c:overlap val="100"/>
        <c:axId val="92510848"/>
        <c:axId val="92668288"/>
      </c:barChart>
      <c:catAx>
        <c:axId val="92510848"/>
        <c:scaling>
          <c:orientation val="minMax"/>
        </c:scaling>
        <c:axPos val="b"/>
        <c:tickLblPos val="nextTo"/>
        <c:spPr>
          <a:ln>
            <a:noFill/>
          </a:ln>
        </c:spPr>
        <c:crossAx val="92668288"/>
        <c:crosses val="autoZero"/>
        <c:auto val="1"/>
        <c:lblAlgn val="ctr"/>
        <c:lblOffset val="100"/>
      </c:catAx>
      <c:valAx>
        <c:axId val="92668288"/>
        <c:scaling>
          <c:orientation val="minMax"/>
        </c:scaling>
        <c:delete val="1"/>
        <c:axPos val="l"/>
        <c:numFmt formatCode="0%" sourceLinked="1"/>
        <c:tickLblPos val="none"/>
        <c:crossAx val="92510848"/>
        <c:crosses val="autoZero"/>
        <c:crossBetween val="between"/>
      </c:valAx>
    </c:plotArea>
    <c:plotVisOnly val="1"/>
    <c:dispBlanksAs val="gap"/>
  </c:chart>
  <c:txPr>
    <a:bodyPr/>
    <a:lstStyle/>
    <a:p>
      <a:pPr>
        <a:defRPr sz="1200" b="1"/>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1054268823931923E-2"/>
          <c:y val="2.9297628674681817E-2"/>
          <c:w val="0.94894573117606862"/>
          <c:h val="0.94140474265063634"/>
        </c:manualLayout>
      </c:layout>
      <c:barChart>
        <c:barDir val="bar"/>
        <c:grouping val="clustered"/>
        <c:ser>
          <c:idx val="0"/>
          <c:order val="0"/>
          <c:tx>
            <c:strRef>
              <c:f>Sheet1!$B$1</c:f>
              <c:strCache>
                <c:ptCount val="1"/>
                <c:pt idx="0">
                  <c:v>10</c:v>
                </c:pt>
              </c:strCache>
            </c:strRef>
          </c:tx>
          <c:spPr>
            <a:solidFill>
              <a:srgbClr val="92D050"/>
            </a:solidFill>
            <a:ln>
              <a:solidFill>
                <a:srgbClr val="000000"/>
              </a:solidFill>
            </a:ln>
          </c:spPr>
          <c:dLbls>
            <c:txPr>
              <a:bodyPr/>
              <a:lstStyle/>
              <a:p>
                <a:pPr>
                  <a:defRPr sz="900" b="1"/>
                </a:pPr>
                <a:endParaRPr lang="en-US"/>
              </a:p>
            </c:txPr>
            <c:dLblPos val="outEnd"/>
            <c:showVal val="1"/>
          </c:dLbls>
          <c:cat>
            <c:strRef>
              <c:f>Sheet1!$A$2:$A$12</c:f>
              <c:strCache>
                <c:ptCount val="11"/>
                <c:pt idx="0">
                  <c:v>Other</c:v>
                </c:pt>
                <c:pt idx="1">
                  <c:v>I’m more aware of the service</c:v>
                </c:pt>
                <c:pt idx="2">
                  <c:v>More frequent service than last year</c:v>
                </c:pt>
                <c:pt idx="3">
                  <c:v>It’s more reliable</c:v>
                </c:pt>
                <c:pt idx="4">
                  <c:v>I choose to/Habit</c:v>
                </c:pt>
                <c:pt idx="5">
                  <c:v>I have a Super Gold card / Smart Ride card</c:v>
                </c:pt>
                <c:pt idx="6">
                  <c:v>Change in work circumstances</c:v>
                </c:pt>
                <c:pt idx="7">
                  <c:v>Change in personal circumstances (health / lifestyle)</c:v>
                </c:pt>
                <c:pt idx="8">
                  <c:v>Don’t have access to a car / can’t drive</c:v>
                </c:pt>
                <c:pt idx="9">
                  <c:v>Cheaper than using a car / Increased petrol prices</c:v>
                </c:pt>
                <c:pt idx="10">
                  <c:v>Convenient / easier than car</c:v>
                </c:pt>
              </c:strCache>
            </c:strRef>
          </c:cat>
          <c:val>
            <c:numRef>
              <c:f>Sheet1!$B$2:$B$12</c:f>
              <c:numCache>
                <c:formatCode>General</c:formatCode>
                <c:ptCount val="11"/>
                <c:pt idx="0">
                  <c:v>7</c:v>
                </c:pt>
                <c:pt idx="1">
                  <c:v>1</c:v>
                </c:pt>
                <c:pt idx="2">
                  <c:v>15</c:v>
                </c:pt>
                <c:pt idx="3">
                  <c:v>2</c:v>
                </c:pt>
                <c:pt idx="5">
                  <c:v>21</c:v>
                </c:pt>
                <c:pt idx="6">
                  <c:v>2</c:v>
                </c:pt>
                <c:pt idx="7">
                  <c:v>17</c:v>
                </c:pt>
                <c:pt idx="8">
                  <c:v>11</c:v>
                </c:pt>
                <c:pt idx="9">
                  <c:v>12</c:v>
                </c:pt>
                <c:pt idx="10">
                  <c:v>35</c:v>
                </c:pt>
              </c:numCache>
            </c:numRef>
          </c:val>
        </c:ser>
        <c:ser>
          <c:idx val="1"/>
          <c:order val="1"/>
          <c:tx>
            <c:strRef>
              <c:f>Sheet1!$C$1</c:f>
              <c:strCache>
                <c:ptCount val="1"/>
                <c:pt idx="0">
                  <c:v>11</c:v>
                </c:pt>
              </c:strCache>
            </c:strRef>
          </c:tx>
          <c:spPr>
            <a:solidFill>
              <a:srgbClr val="33CC33"/>
            </a:solidFill>
            <a:ln>
              <a:solidFill>
                <a:srgbClr val="000000"/>
              </a:solidFill>
            </a:ln>
          </c:spPr>
          <c:dLbls>
            <c:txPr>
              <a:bodyPr/>
              <a:lstStyle/>
              <a:p>
                <a:pPr>
                  <a:defRPr sz="900" b="1"/>
                </a:pPr>
                <a:endParaRPr lang="en-US"/>
              </a:p>
            </c:txPr>
            <c:dLblPos val="outEnd"/>
            <c:showVal val="1"/>
          </c:dLbls>
          <c:cat>
            <c:strRef>
              <c:f>Sheet1!$A$2:$A$12</c:f>
              <c:strCache>
                <c:ptCount val="11"/>
                <c:pt idx="0">
                  <c:v>Other</c:v>
                </c:pt>
                <c:pt idx="1">
                  <c:v>I’m more aware of the service</c:v>
                </c:pt>
                <c:pt idx="2">
                  <c:v>More frequent service than last year</c:v>
                </c:pt>
                <c:pt idx="3">
                  <c:v>It’s more reliable</c:v>
                </c:pt>
                <c:pt idx="4">
                  <c:v>I choose to/Habit</c:v>
                </c:pt>
                <c:pt idx="5">
                  <c:v>I have a Super Gold card / Smart Ride card</c:v>
                </c:pt>
                <c:pt idx="6">
                  <c:v>Change in work circumstances</c:v>
                </c:pt>
                <c:pt idx="7">
                  <c:v>Change in personal circumstances (health / lifestyle)</c:v>
                </c:pt>
                <c:pt idx="8">
                  <c:v>Don’t have access to a car / can’t drive</c:v>
                </c:pt>
                <c:pt idx="9">
                  <c:v>Cheaper than using a car / Increased petrol prices</c:v>
                </c:pt>
                <c:pt idx="10">
                  <c:v>Convenient / easier than car</c:v>
                </c:pt>
              </c:strCache>
            </c:strRef>
          </c:cat>
          <c:val>
            <c:numRef>
              <c:f>Sheet1!$C$2:$C$12</c:f>
              <c:numCache>
                <c:formatCode>General</c:formatCode>
                <c:ptCount val="11"/>
                <c:pt idx="0">
                  <c:v>10</c:v>
                </c:pt>
                <c:pt idx="1">
                  <c:v>6</c:v>
                </c:pt>
                <c:pt idx="2">
                  <c:v>9</c:v>
                </c:pt>
                <c:pt idx="5">
                  <c:v>10</c:v>
                </c:pt>
                <c:pt idx="6">
                  <c:v>10</c:v>
                </c:pt>
                <c:pt idx="7">
                  <c:v>20</c:v>
                </c:pt>
                <c:pt idx="8">
                  <c:v>9</c:v>
                </c:pt>
                <c:pt idx="9">
                  <c:v>27</c:v>
                </c:pt>
                <c:pt idx="10">
                  <c:v>24</c:v>
                </c:pt>
              </c:numCache>
            </c:numRef>
          </c:val>
        </c:ser>
        <c:ser>
          <c:idx val="2"/>
          <c:order val="2"/>
          <c:tx>
            <c:strRef>
              <c:f>Sheet1!$D$1</c:f>
              <c:strCache>
                <c:ptCount val="1"/>
                <c:pt idx="0">
                  <c:v>12</c:v>
                </c:pt>
              </c:strCache>
            </c:strRef>
          </c:tx>
          <c:spPr>
            <a:solidFill>
              <a:srgbClr val="008000"/>
            </a:solidFill>
            <a:ln>
              <a:solidFill>
                <a:schemeClr val="tx1"/>
              </a:solidFill>
            </a:ln>
          </c:spPr>
          <c:dLbls>
            <c:txPr>
              <a:bodyPr/>
              <a:lstStyle/>
              <a:p>
                <a:pPr>
                  <a:defRPr sz="900" b="1"/>
                </a:pPr>
                <a:endParaRPr lang="en-US"/>
              </a:p>
            </c:txPr>
            <c:dLblPos val="outEnd"/>
            <c:showVal val="1"/>
          </c:dLbls>
          <c:cat>
            <c:strRef>
              <c:f>Sheet1!$A$2:$A$12</c:f>
              <c:strCache>
                <c:ptCount val="11"/>
                <c:pt idx="0">
                  <c:v>Other</c:v>
                </c:pt>
                <c:pt idx="1">
                  <c:v>I’m more aware of the service</c:v>
                </c:pt>
                <c:pt idx="2">
                  <c:v>More frequent service than last year</c:v>
                </c:pt>
                <c:pt idx="3">
                  <c:v>It’s more reliable</c:v>
                </c:pt>
                <c:pt idx="4">
                  <c:v>I choose to/Habit</c:v>
                </c:pt>
                <c:pt idx="5">
                  <c:v>I have a Super Gold card / Smart Ride card</c:v>
                </c:pt>
                <c:pt idx="6">
                  <c:v>Change in work circumstances</c:v>
                </c:pt>
                <c:pt idx="7">
                  <c:v>Change in personal circumstances (health / lifestyle)</c:v>
                </c:pt>
                <c:pt idx="8">
                  <c:v>Don’t have access to a car / can’t drive</c:v>
                </c:pt>
                <c:pt idx="9">
                  <c:v>Cheaper than using a car / Increased petrol prices</c:v>
                </c:pt>
                <c:pt idx="10">
                  <c:v>Convenient / easier than car</c:v>
                </c:pt>
              </c:strCache>
            </c:strRef>
          </c:cat>
          <c:val>
            <c:numRef>
              <c:f>Sheet1!$D$2:$D$12</c:f>
              <c:numCache>
                <c:formatCode>0</c:formatCode>
                <c:ptCount val="11"/>
                <c:pt idx="0">
                  <c:v>10.309278350515465</c:v>
                </c:pt>
                <c:pt idx="1">
                  <c:v>3.0927835051546393</c:v>
                </c:pt>
                <c:pt idx="2">
                  <c:v>4.1237113402061745</c:v>
                </c:pt>
                <c:pt idx="3">
                  <c:v>2.0618556701030744</c:v>
                </c:pt>
                <c:pt idx="4">
                  <c:v>6.1855670103092786</c:v>
                </c:pt>
                <c:pt idx="5">
                  <c:v>12.371134020618557</c:v>
                </c:pt>
                <c:pt idx="6">
                  <c:v>8.2474226804123489</c:v>
                </c:pt>
                <c:pt idx="7">
                  <c:v>12.371134020618557</c:v>
                </c:pt>
                <c:pt idx="8">
                  <c:v>10.309278350515465</c:v>
                </c:pt>
                <c:pt idx="9">
                  <c:v>20.618556701030933</c:v>
                </c:pt>
                <c:pt idx="10">
                  <c:v>25.773195876288664</c:v>
                </c:pt>
              </c:numCache>
            </c:numRef>
          </c:val>
        </c:ser>
        <c:dLbls>
          <c:showVal val="1"/>
        </c:dLbls>
        <c:gapWidth val="80"/>
        <c:axId val="97058176"/>
        <c:axId val="96937088"/>
      </c:barChart>
      <c:catAx>
        <c:axId val="97058176"/>
        <c:scaling>
          <c:orientation val="minMax"/>
        </c:scaling>
        <c:delete val="1"/>
        <c:axPos val="l"/>
        <c:tickLblPos val="none"/>
        <c:crossAx val="96937088"/>
        <c:crosses val="autoZero"/>
        <c:auto val="1"/>
        <c:lblAlgn val="ctr"/>
        <c:lblOffset val="100"/>
      </c:catAx>
      <c:valAx>
        <c:axId val="96937088"/>
        <c:scaling>
          <c:orientation val="minMax"/>
        </c:scaling>
        <c:delete val="1"/>
        <c:axPos val="b"/>
        <c:numFmt formatCode="General" sourceLinked="1"/>
        <c:tickLblPos val="none"/>
        <c:crossAx val="97058176"/>
        <c:crosses val="autoZero"/>
        <c:crossBetween val="between"/>
      </c:valAx>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5"/>
  <c:chart>
    <c:plotArea>
      <c:layout/>
      <c:barChart>
        <c:barDir val="bar"/>
        <c:grouping val="clustered"/>
        <c:ser>
          <c:idx val="0"/>
          <c:order val="0"/>
          <c:tx>
            <c:strRef>
              <c:f>Sheet1!$B$1</c:f>
              <c:strCache>
                <c:ptCount val="1"/>
                <c:pt idx="0">
                  <c:v>10</c:v>
                </c:pt>
              </c:strCache>
            </c:strRef>
          </c:tx>
          <c:spPr>
            <a:solidFill>
              <a:srgbClr val="92D050"/>
            </a:solidFill>
            <a:ln>
              <a:solidFill>
                <a:srgbClr val="000000"/>
              </a:solidFill>
            </a:ln>
          </c:spPr>
          <c:dLbls>
            <c:txPr>
              <a:bodyPr/>
              <a:lstStyle/>
              <a:p>
                <a:pPr>
                  <a:defRPr sz="900" b="1"/>
                </a:pPr>
                <a:endParaRPr lang="en-US"/>
              </a:p>
            </c:txPr>
            <c:dLblPos val="outEnd"/>
            <c:showVal val="1"/>
          </c:dLbls>
          <c:cat>
            <c:strRef>
              <c:f>Sheet1!$A$2:$A$12</c:f>
              <c:strCache>
                <c:ptCount val="11"/>
                <c:pt idx="0">
                  <c:v>Other</c:v>
                </c:pt>
                <c:pt idx="1">
                  <c:v>I’m more aware of the service</c:v>
                </c:pt>
                <c:pt idx="2">
                  <c:v>More frequent service than last year</c:v>
                </c:pt>
                <c:pt idx="3">
                  <c:v>It’s more reliable</c:v>
                </c:pt>
                <c:pt idx="4">
                  <c:v>I choose to / Habit</c:v>
                </c:pt>
                <c:pt idx="5">
                  <c:v>I have a SuperGold Card / Smart Ride card</c:v>
                </c:pt>
                <c:pt idx="6">
                  <c:v>Change in work circumstances</c:v>
                </c:pt>
                <c:pt idx="7">
                  <c:v>Change in personal circumstances (health / lifestyle)</c:v>
                </c:pt>
                <c:pt idx="8">
                  <c:v>Don’t have access to a car / can’t drive</c:v>
                </c:pt>
                <c:pt idx="9">
                  <c:v>Cheaper than using a car / Increased petrol prices</c:v>
                </c:pt>
                <c:pt idx="10">
                  <c:v>Convenient / easier than car</c:v>
                </c:pt>
              </c:strCache>
            </c:strRef>
          </c:cat>
          <c:val>
            <c:numRef>
              <c:f>Sheet1!$B$2:$B$12</c:f>
              <c:numCache>
                <c:formatCode>General</c:formatCode>
                <c:ptCount val="11"/>
                <c:pt idx="0">
                  <c:v>11</c:v>
                </c:pt>
                <c:pt idx="1">
                  <c:v>3</c:v>
                </c:pt>
                <c:pt idx="2">
                  <c:v>11</c:v>
                </c:pt>
                <c:pt idx="3">
                  <c:v>2</c:v>
                </c:pt>
                <c:pt idx="5">
                  <c:v>13</c:v>
                </c:pt>
                <c:pt idx="6">
                  <c:v>3</c:v>
                </c:pt>
                <c:pt idx="7">
                  <c:v>21</c:v>
                </c:pt>
                <c:pt idx="8">
                  <c:v>13</c:v>
                </c:pt>
                <c:pt idx="9">
                  <c:v>14</c:v>
                </c:pt>
                <c:pt idx="10">
                  <c:v>30</c:v>
                </c:pt>
              </c:numCache>
            </c:numRef>
          </c:val>
        </c:ser>
        <c:ser>
          <c:idx val="1"/>
          <c:order val="1"/>
          <c:tx>
            <c:strRef>
              <c:f>Sheet1!$C$1</c:f>
              <c:strCache>
                <c:ptCount val="1"/>
                <c:pt idx="0">
                  <c:v>11</c:v>
                </c:pt>
              </c:strCache>
            </c:strRef>
          </c:tx>
          <c:spPr>
            <a:solidFill>
              <a:srgbClr val="33CC33"/>
            </a:solidFill>
            <a:ln>
              <a:solidFill>
                <a:srgbClr val="000000"/>
              </a:solidFill>
            </a:ln>
          </c:spPr>
          <c:dLbls>
            <c:txPr>
              <a:bodyPr/>
              <a:lstStyle/>
              <a:p>
                <a:pPr>
                  <a:defRPr sz="900" b="1"/>
                </a:pPr>
                <a:endParaRPr lang="en-US"/>
              </a:p>
            </c:txPr>
            <c:dLblPos val="outEnd"/>
            <c:showVal val="1"/>
          </c:dLbls>
          <c:cat>
            <c:strRef>
              <c:f>Sheet1!$A$2:$A$12</c:f>
              <c:strCache>
                <c:ptCount val="11"/>
                <c:pt idx="0">
                  <c:v>Other</c:v>
                </c:pt>
                <c:pt idx="1">
                  <c:v>I’m more aware of the service</c:v>
                </c:pt>
                <c:pt idx="2">
                  <c:v>More frequent service than last year</c:v>
                </c:pt>
                <c:pt idx="3">
                  <c:v>It’s more reliable</c:v>
                </c:pt>
                <c:pt idx="4">
                  <c:v>I choose to / Habit</c:v>
                </c:pt>
                <c:pt idx="5">
                  <c:v>I have a SuperGold Card / Smart Ride card</c:v>
                </c:pt>
                <c:pt idx="6">
                  <c:v>Change in work circumstances</c:v>
                </c:pt>
                <c:pt idx="7">
                  <c:v>Change in personal circumstances (health / lifestyle)</c:v>
                </c:pt>
                <c:pt idx="8">
                  <c:v>Don’t have access to a car / can’t drive</c:v>
                </c:pt>
                <c:pt idx="9">
                  <c:v>Cheaper than using a car / Increased petrol prices</c:v>
                </c:pt>
                <c:pt idx="10">
                  <c:v>Convenient / easier than car</c:v>
                </c:pt>
              </c:strCache>
            </c:strRef>
          </c:cat>
          <c:val>
            <c:numRef>
              <c:f>Sheet1!$C$2:$C$12</c:f>
              <c:numCache>
                <c:formatCode>General</c:formatCode>
                <c:ptCount val="11"/>
                <c:pt idx="0">
                  <c:v>12</c:v>
                </c:pt>
                <c:pt idx="1">
                  <c:v>5</c:v>
                </c:pt>
                <c:pt idx="2">
                  <c:v>7</c:v>
                </c:pt>
                <c:pt idx="5">
                  <c:v>11</c:v>
                </c:pt>
                <c:pt idx="6">
                  <c:v>9</c:v>
                </c:pt>
                <c:pt idx="7">
                  <c:v>17</c:v>
                </c:pt>
                <c:pt idx="8">
                  <c:v>13</c:v>
                </c:pt>
                <c:pt idx="9">
                  <c:v>30</c:v>
                </c:pt>
                <c:pt idx="10">
                  <c:v>23</c:v>
                </c:pt>
              </c:numCache>
            </c:numRef>
          </c:val>
        </c:ser>
        <c:ser>
          <c:idx val="2"/>
          <c:order val="2"/>
          <c:tx>
            <c:strRef>
              <c:f>Sheet1!$D$1</c:f>
              <c:strCache>
                <c:ptCount val="1"/>
                <c:pt idx="0">
                  <c:v>12</c:v>
                </c:pt>
              </c:strCache>
            </c:strRef>
          </c:tx>
          <c:spPr>
            <a:solidFill>
              <a:srgbClr val="008000"/>
            </a:solidFill>
            <a:ln>
              <a:solidFill>
                <a:schemeClr val="tx1"/>
              </a:solidFill>
            </a:ln>
          </c:spPr>
          <c:dLbls>
            <c:txPr>
              <a:bodyPr/>
              <a:lstStyle/>
              <a:p>
                <a:pPr>
                  <a:defRPr sz="900" b="1"/>
                </a:pPr>
                <a:endParaRPr lang="en-US"/>
              </a:p>
            </c:txPr>
            <c:dLblPos val="outEnd"/>
            <c:showVal val="1"/>
          </c:dLbls>
          <c:cat>
            <c:strRef>
              <c:f>Sheet1!$A$2:$A$12</c:f>
              <c:strCache>
                <c:ptCount val="11"/>
                <c:pt idx="0">
                  <c:v>Other</c:v>
                </c:pt>
                <c:pt idx="1">
                  <c:v>I’m more aware of the service</c:v>
                </c:pt>
                <c:pt idx="2">
                  <c:v>More frequent service than last year</c:v>
                </c:pt>
                <c:pt idx="3">
                  <c:v>It’s more reliable</c:v>
                </c:pt>
                <c:pt idx="4">
                  <c:v>I choose to / Habit</c:v>
                </c:pt>
                <c:pt idx="5">
                  <c:v>I have a SuperGold Card / Smart Ride card</c:v>
                </c:pt>
                <c:pt idx="6">
                  <c:v>Change in work circumstances</c:v>
                </c:pt>
                <c:pt idx="7">
                  <c:v>Change in personal circumstances (health / lifestyle)</c:v>
                </c:pt>
                <c:pt idx="8">
                  <c:v>Don’t have access to a car / can’t drive</c:v>
                </c:pt>
                <c:pt idx="9">
                  <c:v>Cheaper than using a car / Increased petrol prices</c:v>
                </c:pt>
                <c:pt idx="10">
                  <c:v>Convenient / easier than car</c:v>
                </c:pt>
              </c:strCache>
            </c:strRef>
          </c:cat>
          <c:val>
            <c:numRef>
              <c:f>Sheet1!$D$2:$D$12</c:f>
              <c:numCache>
                <c:formatCode>General</c:formatCode>
                <c:ptCount val="11"/>
                <c:pt idx="0">
                  <c:v>12</c:v>
                </c:pt>
                <c:pt idx="1">
                  <c:v>3</c:v>
                </c:pt>
                <c:pt idx="2">
                  <c:v>4</c:v>
                </c:pt>
                <c:pt idx="3">
                  <c:v>4</c:v>
                </c:pt>
                <c:pt idx="4">
                  <c:v>6</c:v>
                </c:pt>
                <c:pt idx="5">
                  <c:v>8</c:v>
                </c:pt>
                <c:pt idx="6">
                  <c:v>9</c:v>
                </c:pt>
                <c:pt idx="7">
                  <c:v>9</c:v>
                </c:pt>
                <c:pt idx="8">
                  <c:v>16</c:v>
                </c:pt>
                <c:pt idx="9">
                  <c:v>20</c:v>
                </c:pt>
                <c:pt idx="10">
                  <c:v>21</c:v>
                </c:pt>
              </c:numCache>
            </c:numRef>
          </c:val>
        </c:ser>
        <c:dLbls>
          <c:showVal val="1"/>
        </c:dLbls>
        <c:gapWidth val="80"/>
        <c:axId val="97238016"/>
        <c:axId val="97248000"/>
      </c:barChart>
      <c:catAx>
        <c:axId val="97238016"/>
        <c:scaling>
          <c:orientation val="minMax"/>
        </c:scaling>
        <c:axPos val="l"/>
        <c:tickLblPos val="nextTo"/>
        <c:spPr>
          <a:ln>
            <a:noFill/>
          </a:ln>
        </c:spPr>
        <c:txPr>
          <a:bodyPr/>
          <a:lstStyle/>
          <a:p>
            <a:pPr>
              <a:defRPr sz="900" b="1"/>
            </a:pPr>
            <a:endParaRPr lang="en-US"/>
          </a:p>
        </c:txPr>
        <c:crossAx val="97248000"/>
        <c:crosses val="autoZero"/>
        <c:auto val="1"/>
        <c:lblAlgn val="ctr"/>
        <c:lblOffset val="100"/>
      </c:catAx>
      <c:valAx>
        <c:axId val="97248000"/>
        <c:scaling>
          <c:orientation val="minMax"/>
        </c:scaling>
        <c:delete val="1"/>
        <c:axPos val="b"/>
        <c:numFmt formatCode="General" sourceLinked="1"/>
        <c:tickLblPos val="none"/>
        <c:crossAx val="97238016"/>
        <c:crosses val="autoZero"/>
        <c:crossBetween val="between"/>
      </c:valAx>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Sheet1!$A$2:$A$4</c:f>
              <c:strCache>
                <c:ptCount val="3"/>
                <c:pt idx="0">
                  <c:v>Work</c:v>
                </c:pt>
                <c:pt idx="1">
                  <c:v>Recreation</c:v>
                </c:pt>
                <c:pt idx="2">
                  <c:v>Shopping</c:v>
                </c:pt>
              </c:strCache>
            </c:strRef>
          </c:cat>
          <c:val>
            <c:numRef>
              <c:f>Sheet1!$B$2:$B$4</c:f>
              <c:numCache>
                <c:formatCode>General</c:formatCode>
                <c:ptCount val="3"/>
                <c:pt idx="0">
                  <c:v>23</c:v>
                </c:pt>
                <c:pt idx="1">
                  <c:v>11</c:v>
                </c:pt>
                <c:pt idx="2">
                  <c:v>35</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Sheet1!$A$2:$A$4</c:f>
              <c:strCache>
                <c:ptCount val="3"/>
                <c:pt idx="0">
                  <c:v>Work</c:v>
                </c:pt>
                <c:pt idx="1">
                  <c:v>Recreation</c:v>
                </c:pt>
                <c:pt idx="2">
                  <c:v>Shopping</c:v>
                </c:pt>
              </c:strCache>
            </c:strRef>
          </c:cat>
          <c:val>
            <c:numRef>
              <c:f>Sheet1!$C$2:$C$4</c:f>
              <c:numCache>
                <c:formatCode>General</c:formatCode>
                <c:ptCount val="3"/>
                <c:pt idx="0">
                  <c:v>20</c:v>
                </c:pt>
                <c:pt idx="1">
                  <c:v>15</c:v>
                </c:pt>
                <c:pt idx="2">
                  <c:v>39</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Sheet1!$D$2:$D$4</c:f>
              <c:numCache>
                <c:formatCode>General</c:formatCode>
                <c:ptCount val="3"/>
                <c:pt idx="0">
                  <c:v>28</c:v>
                </c:pt>
                <c:pt idx="1">
                  <c:v>19</c:v>
                </c:pt>
                <c:pt idx="2">
                  <c:v>41</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Sheet1!$E$2:$E$4</c:f>
              <c:numCache>
                <c:formatCode>General</c:formatCode>
                <c:ptCount val="3"/>
                <c:pt idx="0">
                  <c:v>23</c:v>
                </c:pt>
                <c:pt idx="1">
                  <c:v>23</c:v>
                </c:pt>
                <c:pt idx="2">
                  <c:v>38</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1000" b="1"/>
                </a:pPr>
                <a:endParaRPr lang="en-US"/>
              </a:p>
            </c:txPr>
            <c:dLblPos val="outEnd"/>
            <c:showVal val="1"/>
          </c:dLbls>
          <c:cat>
            <c:strRef>
              <c:f>Sheet1!$A$2:$A$4</c:f>
              <c:strCache>
                <c:ptCount val="3"/>
                <c:pt idx="0">
                  <c:v>Work</c:v>
                </c:pt>
                <c:pt idx="1">
                  <c:v>Recreation</c:v>
                </c:pt>
                <c:pt idx="2">
                  <c:v>Shopping</c:v>
                </c:pt>
              </c:strCache>
            </c:strRef>
          </c:cat>
          <c:val>
            <c:numRef>
              <c:f>Sheet1!$F$2:$F$4</c:f>
              <c:numCache>
                <c:formatCode>General</c:formatCode>
                <c:ptCount val="3"/>
                <c:pt idx="0">
                  <c:v>22</c:v>
                </c:pt>
                <c:pt idx="1">
                  <c:v>16</c:v>
                </c:pt>
                <c:pt idx="2">
                  <c:v>42</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Sheet1!$G$2:$G$4</c:f>
              <c:numCache>
                <c:formatCode>General</c:formatCode>
                <c:ptCount val="3"/>
                <c:pt idx="0">
                  <c:v>25</c:v>
                </c:pt>
                <c:pt idx="1">
                  <c:v>14</c:v>
                </c:pt>
                <c:pt idx="2">
                  <c:v>45</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Sheet1!$H$2:$H$4</c:f>
              <c:numCache>
                <c:formatCode>General</c:formatCode>
                <c:ptCount val="3"/>
                <c:pt idx="0">
                  <c:v>15</c:v>
                </c:pt>
                <c:pt idx="1">
                  <c:v>26</c:v>
                </c:pt>
                <c:pt idx="2">
                  <c:v>40</c:v>
                </c:pt>
              </c:numCache>
            </c:numRef>
          </c:val>
        </c:ser>
        <c:dLbls>
          <c:showVal val="1"/>
        </c:dLbls>
        <c:axId val="98440704"/>
        <c:axId val="98442240"/>
      </c:barChart>
      <c:catAx>
        <c:axId val="98440704"/>
        <c:scaling>
          <c:orientation val="minMax"/>
        </c:scaling>
        <c:axPos val="l"/>
        <c:tickLblPos val="nextTo"/>
        <c:spPr>
          <a:ln>
            <a:noFill/>
          </a:ln>
        </c:spPr>
        <c:txPr>
          <a:bodyPr/>
          <a:lstStyle/>
          <a:p>
            <a:pPr>
              <a:defRPr sz="1000" b="1"/>
            </a:pPr>
            <a:endParaRPr lang="en-US"/>
          </a:p>
        </c:txPr>
        <c:crossAx val="98442240"/>
        <c:crosses val="autoZero"/>
        <c:auto val="1"/>
        <c:lblAlgn val="ctr"/>
        <c:lblOffset val="100"/>
      </c:catAx>
      <c:valAx>
        <c:axId val="98442240"/>
        <c:scaling>
          <c:orientation val="minMax"/>
        </c:scaling>
        <c:delete val="1"/>
        <c:axPos val="b"/>
        <c:numFmt formatCode="General" sourceLinked="1"/>
        <c:tickLblPos val="none"/>
        <c:crossAx val="98440704"/>
        <c:crosses val="autoZero"/>
        <c:crossBetween val="between"/>
      </c:valAx>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432096397573012"/>
          <c:y val="2.9847111004760354E-2"/>
          <c:w val="0.67958629780834345"/>
          <c:h val="0.94030577799047965"/>
        </c:manualLayout>
      </c:layout>
      <c:barChart>
        <c:barDir val="bar"/>
        <c:grouping val="clustered"/>
        <c:ser>
          <c:idx val="0"/>
          <c:order val="0"/>
          <c:tx>
            <c:strRef>
              <c:f>Sheet1!$B$1</c:f>
              <c:strCache>
                <c:ptCount val="1"/>
                <c:pt idx="0">
                  <c:v>2006</c:v>
                </c:pt>
              </c:strCache>
            </c:strRef>
          </c:tx>
          <c:spPr>
            <a:solidFill>
              <a:srgbClr val="FFFF99"/>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Sheet1!$B$2:$B$4</c:f>
              <c:numCache>
                <c:formatCode>General</c:formatCode>
                <c:ptCount val="3"/>
                <c:pt idx="0">
                  <c:v>29</c:v>
                </c:pt>
                <c:pt idx="1">
                  <c:v>9</c:v>
                </c:pt>
                <c:pt idx="2">
                  <c:v>38</c:v>
                </c:pt>
              </c:numCache>
            </c:numRef>
          </c:val>
        </c:ser>
        <c:ser>
          <c:idx val="1"/>
          <c:order val="1"/>
          <c:tx>
            <c:strRef>
              <c:f>Sheet1!$C$1</c:f>
              <c:strCache>
                <c:ptCount val="1"/>
                <c:pt idx="0">
                  <c:v>2007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Sheet1!$A$2:$A$4</c:f>
              <c:strCache>
                <c:ptCount val="3"/>
                <c:pt idx="0">
                  <c:v>Work</c:v>
                </c:pt>
                <c:pt idx="1">
                  <c:v>Recreation</c:v>
                </c:pt>
                <c:pt idx="2">
                  <c:v>Shopping</c:v>
                </c:pt>
              </c:strCache>
            </c:strRef>
          </c:cat>
          <c:val>
            <c:numRef>
              <c:f>Sheet1!$C$2:$C$4</c:f>
              <c:numCache>
                <c:formatCode>General</c:formatCode>
                <c:ptCount val="3"/>
                <c:pt idx="0">
                  <c:v>22</c:v>
                </c:pt>
                <c:pt idx="1">
                  <c:v>13</c:v>
                </c:pt>
                <c:pt idx="2">
                  <c:v>40</c:v>
                </c:pt>
              </c:numCache>
            </c:numRef>
          </c:val>
        </c:ser>
        <c:ser>
          <c:idx val="2"/>
          <c:order val="2"/>
          <c:tx>
            <c:strRef>
              <c:f>Sheet1!$D$1</c:f>
              <c:strCache>
                <c:ptCount val="1"/>
                <c:pt idx="0">
                  <c:v>2008</c:v>
                </c:pt>
              </c:strCache>
            </c:strRef>
          </c:tx>
          <c:spPr>
            <a:solidFill>
              <a:srgbClr val="FFC000"/>
            </a:solidFill>
            <a:ln>
              <a:solidFill>
                <a:srgbClr val="000000"/>
              </a:solidFill>
            </a:ln>
          </c:spPr>
          <c:dLbls>
            <c:txPr>
              <a:bodyPr/>
              <a:lstStyle/>
              <a:p>
                <a:pPr>
                  <a:defRPr sz="1000" b="1"/>
                </a:pPr>
                <a:endParaRPr lang="en-US"/>
              </a:p>
            </c:txPr>
            <c:dLblPos val="outEnd"/>
            <c:showVal val="1"/>
          </c:dLbls>
          <c:cat>
            <c:strRef>
              <c:f>Sheet1!$A$2:$A$4</c:f>
              <c:strCache>
                <c:ptCount val="3"/>
                <c:pt idx="0">
                  <c:v>Work</c:v>
                </c:pt>
                <c:pt idx="1">
                  <c:v>Recreation</c:v>
                </c:pt>
                <c:pt idx="2">
                  <c:v>Shopping</c:v>
                </c:pt>
              </c:strCache>
            </c:strRef>
          </c:cat>
          <c:val>
            <c:numRef>
              <c:f>Sheet1!$D$2:$D$4</c:f>
              <c:numCache>
                <c:formatCode>General</c:formatCode>
                <c:ptCount val="3"/>
                <c:pt idx="0">
                  <c:v>34</c:v>
                </c:pt>
                <c:pt idx="1">
                  <c:v>16</c:v>
                </c:pt>
                <c:pt idx="2">
                  <c:v>38</c:v>
                </c:pt>
              </c:numCache>
            </c:numRef>
          </c:val>
        </c:ser>
        <c:ser>
          <c:idx val="3"/>
          <c:order val="3"/>
          <c:tx>
            <c:strRef>
              <c:f>Sheet1!$E$1</c:f>
              <c:strCache>
                <c:ptCount val="1"/>
                <c:pt idx="0">
                  <c:v>2009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Sheet1!$E$2:$E$4</c:f>
              <c:numCache>
                <c:formatCode>General</c:formatCode>
                <c:ptCount val="3"/>
                <c:pt idx="0">
                  <c:v>26</c:v>
                </c:pt>
                <c:pt idx="1">
                  <c:v>16</c:v>
                </c:pt>
                <c:pt idx="2">
                  <c:v>42</c:v>
                </c:pt>
              </c:numCache>
            </c:numRef>
          </c:val>
        </c:ser>
        <c:ser>
          <c:idx val="4"/>
          <c:order val="4"/>
          <c:tx>
            <c:strRef>
              <c:f>Sheet1!$F$1</c:f>
              <c:strCache>
                <c:ptCount val="1"/>
                <c:pt idx="0">
                  <c:v>2010</c:v>
                </c:pt>
              </c:strCache>
            </c:strRef>
          </c:tx>
          <c:spPr>
            <a:solidFill>
              <a:srgbClr val="FF6600"/>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Sheet1!$F$2:$F$4</c:f>
              <c:numCache>
                <c:formatCode>General</c:formatCode>
                <c:ptCount val="3"/>
                <c:pt idx="0">
                  <c:v>25</c:v>
                </c:pt>
                <c:pt idx="1">
                  <c:v>12</c:v>
                </c:pt>
                <c:pt idx="2">
                  <c:v>40</c:v>
                </c:pt>
              </c:numCache>
            </c:numRef>
          </c:val>
        </c:ser>
        <c:ser>
          <c:idx val="5"/>
          <c:order val="5"/>
          <c:tx>
            <c:strRef>
              <c:f>Sheet1!$G$1</c:f>
              <c:strCache>
                <c:ptCount val="1"/>
                <c:pt idx="0">
                  <c:v>2011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Sheet1!$G$2:$G$4</c:f>
              <c:numCache>
                <c:formatCode>General</c:formatCode>
                <c:ptCount val="3"/>
                <c:pt idx="0">
                  <c:v>30</c:v>
                </c:pt>
                <c:pt idx="1">
                  <c:v>12</c:v>
                </c:pt>
                <c:pt idx="2">
                  <c:v>44</c:v>
                </c:pt>
              </c:numCache>
            </c:numRef>
          </c:val>
        </c:ser>
        <c:ser>
          <c:idx val="6"/>
          <c:order val="6"/>
          <c:tx>
            <c:strRef>
              <c:f>Sheet1!$H$1</c:f>
              <c:strCache>
                <c:ptCount val="1"/>
                <c:pt idx="0">
                  <c:v>2012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Sheet1!$H$2:$H$4</c:f>
              <c:numCache>
                <c:formatCode>General</c:formatCode>
                <c:ptCount val="3"/>
                <c:pt idx="0">
                  <c:v>14</c:v>
                </c:pt>
                <c:pt idx="1">
                  <c:v>28</c:v>
                </c:pt>
                <c:pt idx="2">
                  <c:v>39</c:v>
                </c:pt>
              </c:numCache>
            </c:numRef>
          </c:val>
        </c:ser>
        <c:dLbls>
          <c:showVal val="1"/>
        </c:dLbls>
        <c:axId val="98628352"/>
        <c:axId val="98630272"/>
      </c:barChart>
      <c:catAx>
        <c:axId val="98628352"/>
        <c:scaling>
          <c:orientation val="minMax"/>
        </c:scaling>
        <c:delete val="1"/>
        <c:axPos val="l"/>
        <c:tickLblPos val="none"/>
        <c:crossAx val="98630272"/>
        <c:crosses val="autoZero"/>
        <c:auto val="1"/>
        <c:lblAlgn val="ctr"/>
        <c:lblOffset val="100"/>
      </c:catAx>
      <c:valAx>
        <c:axId val="98630272"/>
        <c:scaling>
          <c:orientation val="minMax"/>
        </c:scaling>
        <c:delete val="1"/>
        <c:axPos val="b"/>
        <c:numFmt formatCode="General" sourceLinked="1"/>
        <c:tickLblPos val="none"/>
        <c:crossAx val="98628352"/>
        <c:crosses val="autoZero"/>
        <c:crossBetween val="between"/>
      </c:valAx>
    </c:plotArea>
    <c:legend>
      <c:legendPos val="r"/>
      <c:layout>
        <c:manualLayout>
          <c:xMode val="edge"/>
          <c:yMode val="edge"/>
          <c:x val="0.77141271885360452"/>
          <c:y val="0.62828467777084662"/>
          <c:w val="0.18509055538811409"/>
          <c:h val="0.32409240853580551"/>
        </c:manualLayout>
      </c:layout>
      <c:txPr>
        <a:bodyPr/>
        <a:lstStyle/>
        <a:p>
          <a:pPr>
            <a:defRPr sz="1000" b="1"/>
          </a:pPr>
          <a:endParaRPr lang="en-US"/>
        </a:p>
      </c:txPr>
    </c:legend>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Sheet1!$B$2:$B$4</c:f>
              <c:numCache>
                <c:formatCode>General</c:formatCode>
                <c:ptCount val="3"/>
                <c:pt idx="0">
                  <c:v>21</c:v>
                </c:pt>
                <c:pt idx="1">
                  <c:v>13</c:v>
                </c:pt>
                <c:pt idx="2">
                  <c:v>28</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Sheet1!$A$2:$A$4</c:f>
              <c:strCache>
                <c:ptCount val="3"/>
                <c:pt idx="0">
                  <c:v>Work</c:v>
                </c:pt>
                <c:pt idx="1">
                  <c:v>Recreation</c:v>
                </c:pt>
                <c:pt idx="2">
                  <c:v>Shopping</c:v>
                </c:pt>
              </c:strCache>
            </c:strRef>
          </c:cat>
          <c:val>
            <c:numRef>
              <c:f>Sheet1!$C$2:$C$4</c:f>
              <c:numCache>
                <c:formatCode>General</c:formatCode>
                <c:ptCount val="3"/>
                <c:pt idx="0">
                  <c:v>18</c:v>
                </c:pt>
                <c:pt idx="1">
                  <c:v>17</c:v>
                </c:pt>
                <c:pt idx="2">
                  <c:v>38</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1000" b="1"/>
                </a:pPr>
                <a:endParaRPr lang="en-US"/>
              </a:p>
            </c:txPr>
            <c:dLblPos val="outEnd"/>
            <c:showVal val="1"/>
          </c:dLbls>
          <c:cat>
            <c:strRef>
              <c:f>Sheet1!$A$2:$A$4</c:f>
              <c:strCache>
                <c:ptCount val="3"/>
                <c:pt idx="0">
                  <c:v>Work</c:v>
                </c:pt>
                <c:pt idx="1">
                  <c:v>Recreation</c:v>
                </c:pt>
                <c:pt idx="2">
                  <c:v>Shopping</c:v>
                </c:pt>
              </c:strCache>
            </c:strRef>
          </c:cat>
          <c:val>
            <c:numRef>
              <c:f>Sheet1!$D$2:$D$4</c:f>
              <c:numCache>
                <c:formatCode>General</c:formatCode>
                <c:ptCount val="3"/>
                <c:pt idx="0">
                  <c:v>22</c:v>
                </c:pt>
                <c:pt idx="1">
                  <c:v>21</c:v>
                </c:pt>
                <c:pt idx="2">
                  <c:v>43</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Sheet1!$E$2:$E$4</c:f>
              <c:numCache>
                <c:formatCode>General</c:formatCode>
                <c:ptCount val="3"/>
                <c:pt idx="0">
                  <c:v>20</c:v>
                </c:pt>
                <c:pt idx="1">
                  <c:v>30</c:v>
                </c:pt>
                <c:pt idx="2">
                  <c:v>34</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Sheet1!$F$2:$F$4</c:f>
              <c:numCache>
                <c:formatCode>General</c:formatCode>
                <c:ptCount val="3"/>
                <c:pt idx="0">
                  <c:v>20</c:v>
                </c:pt>
                <c:pt idx="1">
                  <c:v>20</c:v>
                </c:pt>
                <c:pt idx="2">
                  <c:v>45</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Sheet1!$G$2:$G$4</c:f>
              <c:numCache>
                <c:formatCode>General</c:formatCode>
                <c:ptCount val="3"/>
                <c:pt idx="0">
                  <c:v>20</c:v>
                </c:pt>
                <c:pt idx="1">
                  <c:v>17</c:v>
                </c:pt>
                <c:pt idx="2">
                  <c:v>47</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Sheet1!$A$2:$A$4</c:f>
              <c:strCache>
                <c:ptCount val="3"/>
                <c:pt idx="0">
                  <c:v>Work</c:v>
                </c:pt>
                <c:pt idx="1">
                  <c:v>Recreation</c:v>
                </c:pt>
                <c:pt idx="2">
                  <c:v>Shopping</c:v>
                </c:pt>
              </c:strCache>
            </c:strRef>
          </c:cat>
          <c:val>
            <c:numRef>
              <c:f>Sheet1!$H$2:$H$4</c:f>
              <c:numCache>
                <c:formatCode>General</c:formatCode>
                <c:ptCount val="3"/>
                <c:pt idx="0">
                  <c:v>16</c:v>
                </c:pt>
                <c:pt idx="1">
                  <c:v>24</c:v>
                </c:pt>
                <c:pt idx="2">
                  <c:v>41</c:v>
                </c:pt>
              </c:numCache>
            </c:numRef>
          </c:val>
        </c:ser>
        <c:dLbls>
          <c:showVal val="1"/>
        </c:dLbls>
        <c:axId val="98795520"/>
        <c:axId val="98797056"/>
      </c:barChart>
      <c:catAx>
        <c:axId val="98795520"/>
        <c:scaling>
          <c:orientation val="minMax"/>
        </c:scaling>
        <c:delete val="1"/>
        <c:axPos val="l"/>
        <c:tickLblPos val="none"/>
        <c:crossAx val="98797056"/>
        <c:crosses val="autoZero"/>
        <c:auto val="1"/>
        <c:lblAlgn val="ctr"/>
        <c:lblOffset val="100"/>
      </c:catAx>
      <c:valAx>
        <c:axId val="98797056"/>
        <c:scaling>
          <c:orientation val="minMax"/>
        </c:scaling>
        <c:delete val="1"/>
        <c:axPos val="b"/>
        <c:numFmt formatCode="General" sourceLinked="1"/>
        <c:tickLblPos val="none"/>
        <c:crossAx val="98795520"/>
        <c:crosses val="autoZero"/>
        <c:crossBetween val="between"/>
      </c:valAx>
    </c:plotArea>
    <c:plotVisOnly val="1"/>
    <c:dispBlanksAs val="gap"/>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96501398995"/>
          <c:y val="2.9847111004760354E-2"/>
          <c:w val="0.64977603498601477"/>
          <c:h val="0.94030577799047965"/>
        </c:manualLayout>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 / medical</c:v>
                </c:pt>
              </c:strCache>
            </c:strRef>
          </c:cat>
          <c:val>
            <c:numRef>
              <c:f>Sheet1!$B$2:$B$7</c:f>
              <c:numCache>
                <c:formatCode>General</c:formatCode>
                <c:ptCount val="6"/>
                <c:pt idx="0">
                  <c:v>16</c:v>
                </c:pt>
                <c:pt idx="2">
                  <c:v>4</c:v>
                </c:pt>
                <c:pt idx="3">
                  <c:v>5</c:v>
                </c:pt>
                <c:pt idx="4">
                  <c:v>2</c:v>
                </c:pt>
                <c:pt idx="5">
                  <c:v>4</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 / medical</c:v>
                </c:pt>
              </c:strCache>
            </c:strRef>
          </c:cat>
          <c:val>
            <c:numRef>
              <c:f>Sheet1!$C$2:$C$7</c:f>
              <c:numCache>
                <c:formatCode>General</c:formatCode>
                <c:ptCount val="6"/>
                <c:pt idx="0">
                  <c:v>12</c:v>
                </c:pt>
                <c:pt idx="1">
                  <c:v>1</c:v>
                </c:pt>
                <c:pt idx="2">
                  <c:v>4</c:v>
                </c:pt>
                <c:pt idx="3">
                  <c:v>2</c:v>
                </c:pt>
                <c:pt idx="4">
                  <c:v>2</c:v>
                </c:pt>
                <c:pt idx="5">
                  <c:v>5</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 / medical</c:v>
                </c:pt>
              </c:strCache>
            </c:strRef>
          </c:cat>
          <c:val>
            <c:numRef>
              <c:f>Sheet1!$D$2:$D$7</c:f>
              <c:numCache>
                <c:formatCode>General</c:formatCode>
                <c:ptCount val="6"/>
                <c:pt idx="0">
                  <c:v>2</c:v>
                </c:pt>
                <c:pt idx="2">
                  <c:v>2</c:v>
                </c:pt>
                <c:pt idx="3">
                  <c:v>1</c:v>
                </c:pt>
                <c:pt idx="4">
                  <c:v>2</c:v>
                </c:pt>
                <c:pt idx="5">
                  <c:v>5</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 / medical</c:v>
                </c:pt>
              </c:strCache>
            </c:strRef>
          </c:cat>
          <c:val>
            <c:numRef>
              <c:f>Sheet1!$E$2:$E$7</c:f>
              <c:numCache>
                <c:formatCode>General</c:formatCode>
                <c:ptCount val="6"/>
                <c:pt idx="0">
                  <c:v>4</c:v>
                </c:pt>
                <c:pt idx="1">
                  <c:v>1</c:v>
                </c:pt>
                <c:pt idx="2">
                  <c:v>2</c:v>
                </c:pt>
                <c:pt idx="3">
                  <c:v>2</c:v>
                </c:pt>
                <c:pt idx="4">
                  <c:v>3</c:v>
                </c:pt>
                <c:pt idx="5">
                  <c:v>4</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10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 / medical</c:v>
                </c:pt>
              </c:strCache>
            </c:strRef>
          </c:cat>
          <c:val>
            <c:numRef>
              <c:f>Sheet1!$F$2:$F$7</c:f>
              <c:numCache>
                <c:formatCode>General</c:formatCode>
                <c:ptCount val="6"/>
                <c:pt idx="0">
                  <c:v>6</c:v>
                </c:pt>
                <c:pt idx="1">
                  <c:v>1</c:v>
                </c:pt>
                <c:pt idx="2">
                  <c:v>3</c:v>
                </c:pt>
                <c:pt idx="3">
                  <c:v>3</c:v>
                </c:pt>
                <c:pt idx="4">
                  <c:v>2</c:v>
                </c:pt>
                <c:pt idx="5">
                  <c:v>5</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 / medical</c:v>
                </c:pt>
              </c:strCache>
            </c:strRef>
          </c:cat>
          <c:val>
            <c:numRef>
              <c:f>Sheet1!$G$2:$G$7</c:f>
              <c:numCache>
                <c:formatCode>General</c:formatCode>
                <c:ptCount val="6"/>
                <c:pt idx="0">
                  <c:v>2</c:v>
                </c:pt>
                <c:pt idx="1">
                  <c:v>1</c:v>
                </c:pt>
                <c:pt idx="2">
                  <c:v>3</c:v>
                </c:pt>
                <c:pt idx="3">
                  <c:v>2</c:v>
                </c:pt>
                <c:pt idx="4">
                  <c:v>4</c:v>
                </c:pt>
                <c:pt idx="5">
                  <c:v>5</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 / medical</c:v>
                </c:pt>
              </c:strCache>
            </c:strRef>
          </c:cat>
          <c:val>
            <c:numRef>
              <c:f>Sheet1!$H$2:$H$7</c:f>
              <c:numCache>
                <c:formatCode>General</c:formatCode>
                <c:ptCount val="6"/>
                <c:pt idx="0">
                  <c:v>5</c:v>
                </c:pt>
                <c:pt idx="2">
                  <c:v>2</c:v>
                </c:pt>
                <c:pt idx="3">
                  <c:v>3</c:v>
                </c:pt>
                <c:pt idx="4">
                  <c:v>4</c:v>
                </c:pt>
                <c:pt idx="5">
                  <c:v>7.0000000000000009</c:v>
                </c:pt>
              </c:numCache>
            </c:numRef>
          </c:val>
        </c:ser>
        <c:dLbls>
          <c:showVal val="1"/>
        </c:dLbls>
        <c:axId val="99333248"/>
        <c:axId val="99334784"/>
      </c:barChart>
      <c:catAx>
        <c:axId val="99333248"/>
        <c:scaling>
          <c:orientation val="minMax"/>
        </c:scaling>
        <c:axPos val="l"/>
        <c:tickLblPos val="nextTo"/>
        <c:spPr>
          <a:ln>
            <a:noFill/>
          </a:ln>
        </c:spPr>
        <c:txPr>
          <a:bodyPr/>
          <a:lstStyle/>
          <a:p>
            <a:pPr>
              <a:defRPr sz="1000" b="1"/>
            </a:pPr>
            <a:endParaRPr lang="en-US"/>
          </a:p>
        </c:txPr>
        <c:crossAx val="99334784"/>
        <c:crosses val="autoZero"/>
        <c:auto val="1"/>
        <c:lblAlgn val="ctr"/>
        <c:lblOffset val="100"/>
      </c:catAx>
      <c:valAx>
        <c:axId val="99334784"/>
        <c:scaling>
          <c:orientation val="minMax"/>
        </c:scaling>
        <c:delete val="1"/>
        <c:axPos val="b"/>
        <c:numFmt formatCode="General" sourceLinked="1"/>
        <c:tickLblPos val="none"/>
        <c:crossAx val="99333248"/>
        <c:crosses val="autoZero"/>
        <c:crossBetween val="between"/>
      </c:valAx>
    </c:plotArea>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796487890234421"/>
          <c:y val="2.9847111004760389E-2"/>
          <c:w val="0.86203512109765557"/>
          <c:h val="0.94030577799047965"/>
        </c:manualLayout>
      </c:layout>
      <c:barChart>
        <c:barDir val="bar"/>
        <c:grouping val="clustered"/>
        <c:ser>
          <c:idx val="0"/>
          <c:order val="0"/>
          <c:tx>
            <c:strRef>
              <c:f>Sheet1!$B$1</c:f>
              <c:strCache>
                <c:ptCount val="1"/>
                <c:pt idx="0">
                  <c:v>2006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Sheet1!$B$2:$B$7</c:f>
              <c:numCache>
                <c:formatCode>General</c:formatCode>
                <c:ptCount val="6"/>
                <c:pt idx="0">
                  <c:v>17</c:v>
                </c:pt>
                <c:pt idx="2">
                  <c:v>3</c:v>
                </c:pt>
                <c:pt idx="3">
                  <c:v>3</c:v>
                </c:pt>
                <c:pt idx="4">
                  <c:v>1</c:v>
                </c:pt>
                <c:pt idx="5">
                  <c:v>1</c:v>
                </c:pt>
              </c:numCache>
            </c:numRef>
          </c:val>
        </c:ser>
        <c:ser>
          <c:idx val="1"/>
          <c:order val="1"/>
          <c:tx>
            <c:strRef>
              <c:f>Sheet1!$C$1</c:f>
              <c:strCache>
                <c:ptCount val="1"/>
                <c:pt idx="0">
                  <c:v>2007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Sheet1!$C$2:$C$7</c:f>
              <c:numCache>
                <c:formatCode>General</c:formatCode>
                <c:ptCount val="6"/>
                <c:pt idx="0">
                  <c:v>12</c:v>
                </c:pt>
                <c:pt idx="2">
                  <c:v>4</c:v>
                </c:pt>
                <c:pt idx="3">
                  <c:v>3</c:v>
                </c:pt>
                <c:pt idx="4">
                  <c:v>2</c:v>
                </c:pt>
                <c:pt idx="5">
                  <c:v>4</c:v>
                </c:pt>
              </c:numCache>
            </c:numRef>
          </c:val>
        </c:ser>
        <c:ser>
          <c:idx val="2"/>
          <c:order val="2"/>
          <c:tx>
            <c:strRef>
              <c:f>Sheet1!$D$1</c:f>
              <c:strCache>
                <c:ptCount val="1"/>
                <c:pt idx="0">
                  <c:v>2008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Sheet1!$D$2:$D$7</c:f>
              <c:numCache>
                <c:formatCode>General</c:formatCode>
                <c:ptCount val="6"/>
                <c:pt idx="0">
                  <c:v>2</c:v>
                </c:pt>
                <c:pt idx="2">
                  <c:v>3</c:v>
                </c:pt>
                <c:pt idx="3">
                  <c:v>2</c:v>
                </c:pt>
                <c:pt idx="4">
                  <c:v>2</c:v>
                </c:pt>
                <c:pt idx="5">
                  <c:v>4</c:v>
                </c:pt>
              </c:numCache>
            </c:numRef>
          </c:val>
        </c:ser>
        <c:ser>
          <c:idx val="3"/>
          <c:order val="3"/>
          <c:tx>
            <c:strRef>
              <c:f>Sheet1!$E$1</c:f>
              <c:strCache>
                <c:ptCount val="1"/>
                <c:pt idx="0">
                  <c:v>2009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Sheet1!$E$2:$E$7</c:f>
              <c:numCache>
                <c:formatCode>General</c:formatCode>
                <c:ptCount val="6"/>
                <c:pt idx="0">
                  <c:v>2</c:v>
                </c:pt>
                <c:pt idx="1">
                  <c:v>1</c:v>
                </c:pt>
                <c:pt idx="2">
                  <c:v>2</c:v>
                </c:pt>
                <c:pt idx="3">
                  <c:v>3</c:v>
                </c:pt>
                <c:pt idx="4">
                  <c:v>4</c:v>
                </c:pt>
                <c:pt idx="5">
                  <c:v>5</c:v>
                </c:pt>
              </c:numCache>
            </c:numRef>
          </c:val>
        </c:ser>
        <c:ser>
          <c:idx val="4"/>
          <c:order val="4"/>
          <c:tx>
            <c:strRef>
              <c:f>Sheet1!$F$1</c:f>
              <c:strCache>
                <c:ptCount val="1"/>
                <c:pt idx="0">
                  <c:v>2010</c:v>
                </c:pt>
              </c:strCache>
            </c:strRef>
          </c:tx>
          <c:spPr>
            <a:solidFill>
              <a:srgbClr val="FF6600"/>
            </a:solidFill>
            <a:ln>
              <a:solidFill>
                <a:srgbClr val="000000"/>
              </a:solidFill>
            </a:ln>
          </c:spPr>
          <c:dLbls>
            <c:txPr>
              <a:bodyPr/>
              <a:lstStyle/>
              <a:p>
                <a:pPr>
                  <a:defRPr sz="10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Sheet1!$F$2:$F$7</c:f>
              <c:numCache>
                <c:formatCode>General</c:formatCode>
                <c:ptCount val="6"/>
                <c:pt idx="0">
                  <c:v>9</c:v>
                </c:pt>
                <c:pt idx="1">
                  <c:v>2</c:v>
                </c:pt>
                <c:pt idx="2">
                  <c:v>3</c:v>
                </c:pt>
                <c:pt idx="3">
                  <c:v>4</c:v>
                </c:pt>
                <c:pt idx="4">
                  <c:v>2</c:v>
                </c:pt>
                <c:pt idx="5">
                  <c:v>5</c:v>
                </c:pt>
              </c:numCache>
            </c:numRef>
          </c:val>
        </c:ser>
        <c:ser>
          <c:idx val="5"/>
          <c:order val="5"/>
          <c:tx>
            <c:strRef>
              <c:f>Sheet1!$G$1</c:f>
              <c:strCache>
                <c:ptCount val="1"/>
                <c:pt idx="0">
                  <c:v>2011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Sheet1!$G$2:$G$7</c:f>
              <c:numCache>
                <c:formatCode>General</c:formatCode>
                <c:ptCount val="6"/>
                <c:pt idx="0">
                  <c:v>2</c:v>
                </c:pt>
                <c:pt idx="2">
                  <c:v>3</c:v>
                </c:pt>
                <c:pt idx="3">
                  <c:v>3</c:v>
                </c:pt>
                <c:pt idx="4">
                  <c:v>2</c:v>
                </c:pt>
                <c:pt idx="5">
                  <c:v>6</c:v>
                </c:pt>
              </c:numCache>
            </c:numRef>
          </c:val>
        </c:ser>
        <c:ser>
          <c:idx val="6"/>
          <c:order val="6"/>
          <c:tx>
            <c:strRef>
              <c:f>Sheet1!$H$1</c:f>
              <c:strCache>
                <c:ptCount val="1"/>
                <c:pt idx="0">
                  <c:v>2012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Sheet1!$H$2:$H$7</c:f>
              <c:numCache>
                <c:formatCode>General</c:formatCode>
                <c:ptCount val="6"/>
                <c:pt idx="0">
                  <c:v>3</c:v>
                </c:pt>
                <c:pt idx="1">
                  <c:v>1</c:v>
                </c:pt>
                <c:pt idx="2">
                  <c:v>3</c:v>
                </c:pt>
                <c:pt idx="3">
                  <c:v>3</c:v>
                </c:pt>
                <c:pt idx="4">
                  <c:v>4</c:v>
                </c:pt>
                <c:pt idx="5">
                  <c:v>8</c:v>
                </c:pt>
              </c:numCache>
            </c:numRef>
          </c:val>
        </c:ser>
        <c:dLbls>
          <c:showVal val="1"/>
        </c:dLbls>
        <c:axId val="99362688"/>
        <c:axId val="99364224"/>
      </c:barChart>
      <c:catAx>
        <c:axId val="99362688"/>
        <c:scaling>
          <c:orientation val="minMax"/>
        </c:scaling>
        <c:delete val="1"/>
        <c:axPos val="l"/>
        <c:tickLblPos val="none"/>
        <c:crossAx val="99364224"/>
        <c:crosses val="autoZero"/>
        <c:auto val="1"/>
        <c:lblAlgn val="ctr"/>
        <c:lblOffset val="100"/>
      </c:catAx>
      <c:valAx>
        <c:axId val="99364224"/>
        <c:scaling>
          <c:orientation val="minMax"/>
        </c:scaling>
        <c:delete val="1"/>
        <c:axPos val="b"/>
        <c:numFmt formatCode="General" sourceLinked="1"/>
        <c:tickLblPos val="none"/>
        <c:crossAx val="99362688"/>
        <c:crosses val="autoZero"/>
        <c:crossBetween val="between"/>
      </c:valAx>
    </c:plotArea>
    <c:legend>
      <c:legendPos val="r"/>
      <c:layout>
        <c:manualLayout>
          <c:xMode val="edge"/>
          <c:yMode val="edge"/>
          <c:x val="0.71881419789548562"/>
          <c:y val="0.47431610162973575"/>
          <c:w val="0.15890302295311626"/>
          <c:h val="0.32409240853580551"/>
        </c:manualLayout>
      </c:layout>
      <c:txPr>
        <a:bodyPr/>
        <a:lstStyle/>
        <a:p>
          <a:pPr>
            <a:defRPr sz="1000" b="1"/>
          </a:pPr>
          <a:endParaRPr lang="en-US"/>
        </a:p>
      </c:txPr>
    </c:legend>
    <c:plotVisOnly val="1"/>
    <c:dispBlanksAs val="gap"/>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96501399006"/>
          <c:y val="2.9847111004760372E-2"/>
          <c:w val="0.64977603498601499"/>
          <c:h val="0.94030577799047965"/>
        </c:manualLayout>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Sheet1!$B$2:$B$7</c:f>
              <c:numCache>
                <c:formatCode>General</c:formatCode>
                <c:ptCount val="6"/>
                <c:pt idx="0">
                  <c:v>16</c:v>
                </c:pt>
                <c:pt idx="2">
                  <c:v>3</c:v>
                </c:pt>
                <c:pt idx="3">
                  <c:v>6</c:v>
                </c:pt>
                <c:pt idx="4">
                  <c:v>5</c:v>
                </c:pt>
                <c:pt idx="5">
                  <c:v>7</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Sheet1!$C$2:$C$7</c:f>
              <c:numCache>
                <c:formatCode>General</c:formatCode>
                <c:ptCount val="6"/>
                <c:pt idx="0">
                  <c:v>13</c:v>
                </c:pt>
                <c:pt idx="1">
                  <c:v>1</c:v>
                </c:pt>
                <c:pt idx="2">
                  <c:v>4</c:v>
                </c:pt>
                <c:pt idx="3">
                  <c:v>2</c:v>
                </c:pt>
                <c:pt idx="4">
                  <c:v>2</c:v>
                </c:pt>
                <c:pt idx="5">
                  <c:v>5</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Sheet1!$D$2:$D$7</c:f>
              <c:numCache>
                <c:formatCode>General</c:formatCode>
                <c:ptCount val="6"/>
                <c:pt idx="0">
                  <c:v>2</c:v>
                </c:pt>
                <c:pt idx="1">
                  <c:v>1</c:v>
                </c:pt>
                <c:pt idx="2">
                  <c:v>2</c:v>
                </c:pt>
                <c:pt idx="3">
                  <c:v>1</c:v>
                </c:pt>
                <c:pt idx="4">
                  <c:v>2</c:v>
                </c:pt>
                <c:pt idx="5">
                  <c:v>6</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Sheet1!$E$2:$E$7</c:f>
              <c:numCache>
                <c:formatCode>General</c:formatCode>
                <c:ptCount val="6"/>
                <c:pt idx="0">
                  <c:v>5</c:v>
                </c:pt>
                <c:pt idx="2">
                  <c:v>3</c:v>
                </c:pt>
                <c:pt idx="3">
                  <c:v>2</c:v>
                </c:pt>
                <c:pt idx="4">
                  <c:v>2</c:v>
                </c:pt>
                <c:pt idx="5">
                  <c:v>4</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10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Sheet1!$F$2:$F$7</c:f>
              <c:numCache>
                <c:formatCode>General</c:formatCode>
                <c:ptCount val="6"/>
                <c:pt idx="0">
                  <c:v>3</c:v>
                </c:pt>
                <c:pt idx="1">
                  <c:v>1</c:v>
                </c:pt>
                <c:pt idx="2">
                  <c:v>3</c:v>
                </c:pt>
                <c:pt idx="3">
                  <c:v>2</c:v>
                </c:pt>
                <c:pt idx="4">
                  <c:v>3</c:v>
                </c:pt>
                <c:pt idx="5">
                  <c:v>5</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Sheet1!$G$2:$G$7</c:f>
              <c:numCache>
                <c:formatCode>General</c:formatCode>
                <c:ptCount val="6"/>
                <c:pt idx="0">
                  <c:v>3</c:v>
                </c:pt>
                <c:pt idx="1">
                  <c:v>2</c:v>
                </c:pt>
                <c:pt idx="2">
                  <c:v>3</c:v>
                </c:pt>
                <c:pt idx="3">
                  <c:v>1</c:v>
                </c:pt>
                <c:pt idx="4">
                  <c:v>6</c:v>
                </c:pt>
                <c:pt idx="5">
                  <c:v>4</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Sheet1!$A$2:$A$7</c:f>
              <c:strCache>
                <c:ptCount val="6"/>
                <c:pt idx="0">
                  <c:v>Other</c:v>
                </c:pt>
                <c:pt idx="1">
                  <c:v>Sport</c:v>
                </c:pt>
                <c:pt idx="2">
                  <c:v>Visit friends</c:v>
                </c:pt>
                <c:pt idx="3">
                  <c:v>School</c:v>
                </c:pt>
                <c:pt idx="4">
                  <c:v>Study (non-school)</c:v>
                </c:pt>
                <c:pt idx="5">
                  <c:v>Health/medical</c:v>
                </c:pt>
              </c:strCache>
            </c:strRef>
          </c:cat>
          <c:val>
            <c:numRef>
              <c:f>Sheet1!$H$2:$H$7</c:f>
              <c:numCache>
                <c:formatCode>General</c:formatCode>
                <c:ptCount val="6"/>
                <c:pt idx="0">
                  <c:v>7</c:v>
                </c:pt>
                <c:pt idx="2">
                  <c:v>2</c:v>
                </c:pt>
                <c:pt idx="3">
                  <c:v>3</c:v>
                </c:pt>
                <c:pt idx="4">
                  <c:v>3</c:v>
                </c:pt>
                <c:pt idx="5">
                  <c:v>6</c:v>
                </c:pt>
              </c:numCache>
            </c:numRef>
          </c:val>
        </c:ser>
        <c:dLbls>
          <c:showVal val="1"/>
        </c:dLbls>
        <c:axId val="99873536"/>
        <c:axId val="99875072"/>
      </c:barChart>
      <c:catAx>
        <c:axId val="99873536"/>
        <c:scaling>
          <c:orientation val="minMax"/>
        </c:scaling>
        <c:delete val="1"/>
        <c:axPos val="l"/>
        <c:tickLblPos val="none"/>
        <c:crossAx val="99875072"/>
        <c:crosses val="autoZero"/>
        <c:auto val="1"/>
        <c:lblAlgn val="ctr"/>
        <c:lblOffset val="100"/>
      </c:catAx>
      <c:valAx>
        <c:axId val="99875072"/>
        <c:scaling>
          <c:orientation val="minMax"/>
        </c:scaling>
        <c:delete val="1"/>
        <c:axPos val="b"/>
        <c:numFmt formatCode="General" sourceLinked="1"/>
        <c:tickLblPos val="none"/>
        <c:crossAx val="99873536"/>
        <c:crosses val="autoZero"/>
        <c:crossBetween val="between"/>
      </c:valAx>
    </c:plotArea>
    <c:plotVisOnly val="1"/>
    <c:dispBlanksAs val="gap"/>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No</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0">
                  <c:v>31</c:v>
                </c:pt>
                <c:pt idx="1">
                  <c:v>29</c:v>
                </c:pt>
                <c:pt idx="2">
                  <c:v>33</c:v>
                </c:pt>
                <c:pt idx="3">
                  <c:v>27</c:v>
                </c:pt>
                <c:pt idx="4">
                  <c:v>24</c:v>
                </c:pt>
                <c:pt idx="5">
                  <c:v>26</c:v>
                </c:pt>
                <c:pt idx="6">
                  <c:v>23</c:v>
                </c:pt>
                <c:pt idx="8">
                  <c:v>37</c:v>
                </c:pt>
                <c:pt idx="9">
                  <c:v>27</c:v>
                </c:pt>
                <c:pt idx="10">
                  <c:v>32</c:v>
                </c:pt>
                <c:pt idx="11">
                  <c:v>30</c:v>
                </c:pt>
                <c:pt idx="12">
                  <c:v>24</c:v>
                </c:pt>
                <c:pt idx="13">
                  <c:v>28</c:v>
                </c:pt>
                <c:pt idx="14">
                  <c:v>17</c:v>
                </c:pt>
                <c:pt idx="16">
                  <c:v>28</c:v>
                </c:pt>
                <c:pt idx="17">
                  <c:v>30</c:v>
                </c:pt>
                <c:pt idx="18">
                  <c:v>33</c:v>
                </c:pt>
                <c:pt idx="19">
                  <c:v>23</c:v>
                </c:pt>
                <c:pt idx="20">
                  <c:v>25</c:v>
                </c:pt>
                <c:pt idx="21">
                  <c:v>24</c:v>
                </c:pt>
                <c:pt idx="22">
                  <c:v>28</c:v>
                </c:pt>
              </c:numCache>
            </c:numRef>
          </c:val>
        </c:ser>
        <c:ser>
          <c:idx val="1"/>
          <c:order val="1"/>
          <c:tx>
            <c:strRef>
              <c:f>Sheet1!$D$1</c:f>
              <c:strCache>
                <c:ptCount val="1"/>
                <c:pt idx="0">
                  <c:v>Some</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25</c:v>
                </c:pt>
                <c:pt idx="1">
                  <c:v>23</c:v>
                </c:pt>
                <c:pt idx="2">
                  <c:v>16</c:v>
                </c:pt>
                <c:pt idx="3">
                  <c:v>16</c:v>
                </c:pt>
                <c:pt idx="4">
                  <c:v>16</c:v>
                </c:pt>
                <c:pt idx="5">
                  <c:v>16</c:v>
                </c:pt>
                <c:pt idx="6">
                  <c:v>20</c:v>
                </c:pt>
                <c:pt idx="8">
                  <c:v>26</c:v>
                </c:pt>
                <c:pt idx="9">
                  <c:v>21</c:v>
                </c:pt>
                <c:pt idx="10">
                  <c:v>18</c:v>
                </c:pt>
                <c:pt idx="11">
                  <c:v>14</c:v>
                </c:pt>
                <c:pt idx="12">
                  <c:v>14</c:v>
                </c:pt>
                <c:pt idx="13">
                  <c:v>15</c:v>
                </c:pt>
                <c:pt idx="14">
                  <c:v>15</c:v>
                </c:pt>
                <c:pt idx="16">
                  <c:v>25</c:v>
                </c:pt>
                <c:pt idx="17">
                  <c:v>26</c:v>
                </c:pt>
                <c:pt idx="18">
                  <c:v>14</c:v>
                </c:pt>
                <c:pt idx="19">
                  <c:v>17</c:v>
                </c:pt>
                <c:pt idx="20">
                  <c:v>17</c:v>
                </c:pt>
                <c:pt idx="21">
                  <c:v>17</c:v>
                </c:pt>
                <c:pt idx="22">
                  <c:v>25</c:v>
                </c:pt>
              </c:numCache>
            </c:numRef>
          </c:val>
        </c:ser>
        <c:ser>
          <c:idx val="2"/>
          <c:order val="2"/>
          <c:tx>
            <c:strRef>
              <c:f>Sheet1!$E$1</c:f>
              <c:strCache>
                <c:ptCount val="1"/>
                <c:pt idx="0">
                  <c:v>All</c:v>
                </c:pt>
              </c:strCache>
            </c:strRef>
          </c:tx>
          <c:spPr>
            <a:solidFill>
              <a:srgbClr val="008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44</c:v>
                </c:pt>
                <c:pt idx="1">
                  <c:v>48</c:v>
                </c:pt>
                <c:pt idx="2">
                  <c:v>51</c:v>
                </c:pt>
                <c:pt idx="3">
                  <c:v>57</c:v>
                </c:pt>
                <c:pt idx="4">
                  <c:v>61</c:v>
                </c:pt>
                <c:pt idx="5">
                  <c:v>59</c:v>
                </c:pt>
                <c:pt idx="6">
                  <c:v>57</c:v>
                </c:pt>
                <c:pt idx="8">
                  <c:v>37</c:v>
                </c:pt>
                <c:pt idx="9">
                  <c:v>52</c:v>
                </c:pt>
                <c:pt idx="10">
                  <c:v>49</c:v>
                </c:pt>
                <c:pt idx="11">
                  <c:v>55</c:v>
                </c:pt>
                <c:pt idx="12">
                  <c:v>63</c:v>
                </c:pt>
                <c:pt idx="13">
                  <c:v>58</c:v>
                </c:pt>
                <c:pt idx="14">
                  <c:v>68</c:v>
                </c:pt>
                <c:pt idx="16">
                  <c:v>47</c:v>
                </c:pt>
                <c:pt idx="17">
                  <c:v>44</c:v>
                </c:pt>
                <c:pt idx="18">
                  <c:v>53</c:v>
                </c:pt>
                <c:pt idx="19">
                  <c:v>59</c:v>
                </c:pt>
                <c:pt idx="20">
                  <c:v>59</c:v>
                </c:pt>
                <c:pt idx="21">
                  <c:v>60</c:v>
                </c:pt>
                <c:pt idx="22">
                  <c:v>47</c:v>
                </c:pt>
              </c:numCache>
            </c:numRef>
          </c:val>
        </c:ser>
        <c:dLbls>
          <c:showVal val="1"/>
        </c:dLbls>
        <c:gapWidth val="10"/>
        <c:overlap val="100"/>
        <c:axId val="100406784"/>
        <c:axId val="100408320"/>
      </c:barChart>
      <c:catAx>
        <c:axId val="100406784"/>
        <c:scaling>
          <c:orientation val="minMax"/>
        </c:scaling>
        <c:axPos val="b"/>
        <c:numFmt formatCode="General" sourceLinked="1"/>
        <c:tickLblPos val="nextTo"/>
        <c:spPr>
          <a:ln>
            <a:noFill/>
          </a:ln>
        </c:spPr>
        <c:crossAx val="100408320"/>
        <c:crosses val="autoZero"/>
        <c:auto val="1"/>
        <c:lblAlgn val="ctr"/>
        <c:lblOffset val="100"/>
      </c:catAx>
      <c:valAx>
        <c:axId val="100408320"/>
        <c:scaling>
          <c:orientation val="minMax"/>
        </c:scaling>
        <c:delete val="1"/>
        <c:axPos val="l"/>
        <c:numFmt formatCode="0%" sourceLinked="1"/>
        <c:tickLblPos val="none"/>
        <c:crossAx val="100406784"/>
        <c:crosses val="autoZero"/>
        <c:crossBetween val="between"/>
      </c:valAx>
    </c:plotArea>
    <c:plotVisOnly val="1"/>
    <c:dispBlanksAs val="gap"/>
  </c:chart>
  <c:txPr>
    <a:bodyPr/>
    <a:lstStyle/>
    <a:p>
      <a:pPr>
        <a:defRPr sz="1200" b="1"/>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777"/>
          <c:y val="2.9847111004760372E-2"/>
          <c:w val="0.64977603498601522"/>
          <c:h val="0.94030577799047965"/>
        </c:manualLayout>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Sheet1!$B$2:$B$5</c:f>
              <c:numCache>
                <c:formatCode>General</c:formatCode>
                <c:ptCount val="4"/>
                <c:pt idx="0">
                  <c:v>14</c:v>
                </c:pt>
                <c:pt idx="1">
                  <c:v>20</c:v>
                </c:pt>
                <c:pt idx="2">
                  <c:v>13</c:v>
                </c:pt>
                <c:pt idx="3">
                  <c:v>55</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Sheet1!$C$2:$C$5</c:f>
              <c:numCache>
                <c:formatCode>General</c:formatCode>
                <c:ptCount val="4"/>
                <c:pt idx="0">
                  <c:v>22</c:v>
                </c:pt>
                <c:pt idx="1">
                  <c:v>15</c:v>
                </c:pt>
                <c:pt idx="2">
                  <c:v>34</c:v>
                </c:pt>
                <c:pt idx="3">
                  <c:v>45</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Sheet1!$D$2:$D$5</c:f>
              <c:numCache>
                <c:formatCode>General</c:formatCode>
                <c:ptCount val="4"/>
                <c:pt idx="0">
                  <c:v>24</c:v>
                </c:pt>
                <c:pt idx="1">
                  <c:v>40</c:v>
                </c:pt>
                <c:pt idx="2">
                  <c:v>36</c:v>
                </c:pt>
                <c:pt idx="3">
                  <c:v>65</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Sheet1!$E$2:$E$5</c:f>
              <c:numCache>
                <c:formatCode>General</c:formatCode>
                <c:ptCount val="4"/>
                <c:pt idx="0">
                  <c:v>32</c:v>
                </c:pt>
                <c:pt idx="1">
                  <c:v>32</c:v>
                </c:pt>
                <c:pt idx="2">
                  <c:v>37</c:v>
                </c:pt>
                <c:pt idx="3">
                  <c:v>54</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10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Sheet1!$F$2:$F$5</c:f>
              <c:numCache>
                <c:formatCode>General</c:formatCode>
                <c:ptCount val="4"/>
                <c:pt idx="0">
                  <c:v>40</c:v>
                </c:pt>
                <c:pt idx="1">
                  <c:v>37</c:v>
                </c:pt>
                <c:pt idx="2">
                  <c:v>53</c:v>
                </c:pt>
                <c:pt idx="3">
                  <c:v>58</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Sheet1!$G$2:$G$5</c:f>
              <c:numCache>
                <c:formatCode>General</c:formatCode>
                <c:ptCount val="4"/>
                <c:pt idx="0">
                  <c:v>31</c:v>
                </c:pt>
                <c:pt idx="1">
                  <c:v>43</c:v>
                </c:pt>
                <c:pt idx="2">
                  <c:v>46</c:v>
                </c:pt>
                <c:pt idx="3">
                  <c:v>52</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Sheet1!$H$2:$H$5</c:f>
              <c:numCache>
                <c:formatCode>0</c:formatCode>
                <c:ptCount val="4"/>
                <c:pt idx="0">
                  <c:v>35</c:v>
                </c:pt>
                <c:pt idx="1">
                  <c:v>45.5</c:v>
                </c:pt>
                <c:pt idx="2">
                  <c:v>53</c:v>
                </c:pt>
                <c:pt idx="3">
                  <c:v>42</c:v>
                </c:pt>
              </c:numCache>
            </c:numRef>
          </c:val>
        </c:ser>
        <c:dLbls>
          <c:showVal val="1"/>
        </c:dLbls>
        <c:axId val="101118336"/>
        <c:axId val="101119872"/>
      </c:barChart>
      <c:catAx>
        <c:axId val="101118336"/>
        <c:scaling>
          <c:orientation val="minMax"/>
        </c:scaling>
        <c:delete val="1"/>
        <c:axPos val="l"/>
        <c:tickLblPos val="none"/>
        <c:crossAx val="101119872"/>
        <c:crosses val="autoZero"/>
        <c:auto val="1"/>
        <c:lblAlgn val="ctr"/>
        <c:lblOffset val="100"/>
      </c:catAx>
      <c:valAx>
        <c:axId val="101119872"/>
        <c:scaling>
          <c:orientation val="minMax"/>
        </c:scaling>
        <c:delete val="1"/>
        <c:axPos val="b"/>
        <c:numFmt formatCode="General" sourceLinked="1"/>
        <c:tickLblPos val="none"/>
        <c:crossAx val="101118336"/>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It varies</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1">
                  <c:v>4</c:v>
                </c:pt>
                <c:pt idx="2">
                  <c:v>3</c:v>
                </c:pt>
                <c:pt idx="3">
                  <c:v>3</c:v>
                </c:pt>
                <c:pt idx="4">
                  <c:v>4</c:v>
                </c:pt>
                <c:pt idx="5">
                  <c:v>3</c:v>
                </c:pt>
                <c:pt idx="6">
                  <c:v>2</c:v>
                </c:pt>
                <c:pt idx="9">
                  <c:v>5</c:v>
                </c:pt>
                <c:pt idx="10">
                  <c:v>2</c:v>
                </c:pt>
                <c:pt idx="11">
                  <c:v>4</c:v>
                </c:pt>
                <c:pt idx="12">
                  <c:v>3</c:v>
                </c:pt>
                <c:pt idx="13">
                  <c:v>5</c:v>
                </c:pt>
                <c:pt idx="14">
                  <c:v>3</c:v>
                </c:pt>
                <c:pt idx="17">
                  <c:v>3</c:v>
                </c:pt>
                <c:pt idx="18">
                  <c:v>4</c:v>
                </c:pt>
                <c:pt idx="19">
                  <c:v>3</c:v>
                </c:pt>
                <c:pt idx="20">
                  <c:v>5</c:v>
                </c:pt>
                <c:pt idx="21">
                  <c:v>1</c:v>
                </c:pt>
                <c:pt idx="22">
                  <c:v>1</c:v>
                </c:pt>
              </c:numCache>
            </c:numRef>
          </c:val>
        </c:ser>
        <c:ser>
          <c:idx val="1"/>
          <c:order val="1"/>
          <c:tx>
            <c:strRef>
              <c:f>Sheet1!$D$1</c:f>
              <c:strCache>
                <c:ptCount val="1"/>
                <c:pt idx="0">
                  <c:v>Weekends</c:v>
                </c:pt>
              </c:strCache>
            </c:strRef>
          </c:tx>
          <c:spPr>
            <a:solidFill>
              <a:srgbClr val="FFC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5">
                  <c:v>4</c:v>
                </c:pt>
                <c:pt idx="6">
                  <c:v>5</c:v>
                </c:pt>
                <c:pt idx="13">
                  <c:v>4</c:v>
                </c:pt>
                <c:pt idx="14">
                  <c:v>4</c:v>
                </c:pt>
                <c:pt idx="21">
                  <c:v>4</c:v>
                </c:pt>
                <c:pt idx="22">
                  <c:v>5</c:v>
                </c:pt>
              </c:numCache>
            </c:numRef>
          </c:val>
        </c:ser>
        <c:ser>
          <c:idx val="2"/>
          <c:order val="2"/>
          <c:tx>
            <c:strRef>
              <c:f>Sheet1!$E$1</c:f>
              <c:strCache>
                <c:ptCount val="1"/>
                <c:pt idx="0">
                  <c:v>Peak</c:v>
                </c:pt>
              </c:strCache>
            </c:strRef>
          </c:tx>
          <c:spPr>
            <a:solidFill>
              <a:srgbClr val="FF99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34</c:v>
                </c:pt>
                <c:pt idx="1">
                  <c:v>29</c:v>
                </c:pt>
                <c:pt idx="2">
                  <c:v>27</c:v>
                </c:pt>
                <c:pt idx="3">
                  <c:v>24</c:v>
                </c:pt>
                <c:pt idx="4">
                  <c:v>21</c:v>
                </c:pt>
                <c:pt idx="5">
                  <c:v>26</c:v>
                </c:pt>
                <c:pt idx="6">
                  <c:v>22</c:v>
                </c:pt>
                <c:pt idx="8">
                  <c:v>31</c:v>
                </c:pt>
                <c:pt idx="9">
                  <c:v>26</c:v>
                </c:pt>
                <c:pt idx="10">
                  <c:v>27</c:v>
                </c:pt>
                <c:pt idx="11">
                  <c:v>17</c:v>
                </c:pt>
                <c:pt idx="12">
                  <c:v>17</c:v>
                </c:pt>
                <c:pt idx="13">
                  <c:v>25</c:v>
                </c:pt>
                <c:pt idx="14">
                  <c:v>22</c:v>
                </c:pt>
                <c:pt idx="16">
                  <c:v>37</c:v>
                </c:pt>
                <c:pt idx="17">
                  <c:v>32</c:v>
                </c:pt>
                <c:pt idx="18">
                  <c:v>27</c:v>
                </c:pt>
                <c:pt idx="19">
                  <c:v>30</c:v>
                </c:pt>
                <c:pt idx="20">
                  <c:v>25</c:v>
                </c:pt>
                <c:pt idx="21">
                  <c:v>26</c:v>
                </c:pt>
                <c:pt idx="22">
                  <c:v>23</c:v>
                </c:pt>
              </c:numCache>
            </c:numRef>
          </c:val>
        </c:ser>
        <c:ser>
          <c:idx val="3"/>
          <c:order val="3"/>
          <c:tx>
            <c:strRef>
              <c:f>Sheet1!$F$1</c:f>
              <c:strCache>
                <c:ptCount val="1"/>
                <c:pt idx="0">
                  <c:v>Off peak</c:v>
                </c:pt>
              </c:strCache>
            </c:strRef>
          </c:tx>
          <c:spPr>
            <a:solidFill>
              <a:srgbClr val="008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66</c:v>
                </c:pt>
                <c:pt idx="1">
                  <c:v>67</c:v>
                </c:pt>
                <c:pt idx="2">
                  <c:v>70</c:v>
                </c:pt>
                <c:pt idx="3">
                  <c:v>73</c:v>
                </c:pt>
                <c:pt idx="4">
                  <c:v>75</c:v>
                </c:pt>
                <c:pt idx="5">
                  <c:v>68</c:v>
                </c:pt>
                <c:pt idx="6">
                  <c:v>71</c:v>
                </c:pt>
                <c:pt idx="8">
                  <c:v>69</c:v>
                </c:pt>
                <c:pt idx="9">
                  <c:v>69</c:v>
                </c:pt>
                <c:pt idx="10">
                  <c:v>71</c:v>
                </c:pt>
                <c:pt idx="11">
                  <c:v>79</c:v>
                </c:pt>
                <c:pt idx="12">
                  <c:v>81</c:v>
                </c:pt>
                <c:pt idx="13">
                  <c:v>67</c:v>
                </c:pt>
                <c:pt idx="14">
                  <c:v>71</c:v>
                </c:pt>
                <c:pt idx="16">
                  <c:v>63</c:v>
                </c:pt>
                <c:pt idx="17">
                  <c:v>65</c:v>
                </c:pt>
                <c:pt idx="18">
                  <c:v>69</c:v>
                </c:pt>
                <c:pt idx="19">
                  <c:v>67</c:v>
                </c:pt>
                <c:pt idx="20">
                  <c:v>70</c:v>
                </c:pt>
                <c:pt idx="21">
                  <c:v>69</c:v>
                </c:pt>
                <c:pt idx="22">
                  <c:v>71</c:v>
                </c:pt>
              </c:numCache>
            </c:numRef>
          </c:val>
        </c:ser>
        <c:dLbls>
          <c:showVal val="1"/>
        </c:dLbls>
        <c:gapWidth val="10"/>
        <c:overlap val="100"/>
        <c:axId val="94251648"/>
        <c:axId val="94265728"/>
      </c:barChart>
      <c:catAx>
        <c:axId val="94251648"/>
        <c:scaling>
          <c:orientation val="minMax"/>
        </c:scaling>
        <c:axPos val="b"/>
        <c:numFmt formatCode="General" sourceLinked="1"/>
        <c:tickLblPos val="nextTo"/>
        <c:spPr>
          <a:ln>
            <a:noFill/>
          </a:ln>
        </c:spPr>
        <c:crossAx val="94265728"/>
        <c:crosses val="autoZero"/>
        <c:auto val="1"/>
        <c:lblAlgn val="ctr"/>
        <c:lblOffset val="100"/>
      </c:catAx>
      <c:valAx>
        <c:axId val="94265728"/>
        <c:scaling>
          <c:orientation val="minMax"/>
        </c:scaling>
        <c:delete val="1"/>
        <c:axPos val="l"/>
        <c:numFmt formatCode="0%" sourceLinked="1"/>
        <c:tickLblPos val="none"/>
        <c:crossAx val="94251648"/>
        <c:crosses val="autoZero"/>
        <c:crossBetween val="between"/>
      </c:valAx>
    </c:plotArea>
    <c:plotVisOnly val="1"/>
    <c:dispBlanksAs val="gap"/>
  </c:chart>
  <c:txPr>
    <a:bodyPr/>
    <a:lstStyle/>
    <a:p>
      <a:pPr>
        <a:defRPr sz="1200" b="1"/>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81"/>
          <c:y val="2.9847111004760389E-2"/>
          <c:w val="0.64977603498601544"/>
          <c:h val="0.94030577799047965"/>
        </c:manualLayout>
      </c:layout>
      <c:barChart>
        <c:barDir val="bar"/>
        <c:grouping val="clustered"/>
        <c:ser>
          <c:idx val="0"/>
          <c:order val="0"/>
          <c:tx>
            <c:strRef>
              <c:f>Sheet1!$B$1</c:f>
              <c:strCache>
                <c:ptCount val="1"/>
                <c:pt idx="0">
                  <c:v>2006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Sheet1!$B$2:$B$5</c:f>
              <c:numCache>
                <c:formatCode>General</c:formatCode>
                <c:ptCount val="4"/>
                <c:pt idx="0">
                  <c:v>15</c:v>
                </c:pt>
                <c:pt idx="1">
                  <c:v>31</c:v>
                </c:pt>
                <c:pt idx="2">
                  <c:v>19</c:v>
                </c:pt>
                <c:pt idx="3">
                  <c:v>39</c:v>
                </c:pt>
              </c:numCache>
            </c:numRef>
          </c:val>
        </c:ser>
        <c:ser>
          <c:idx val="1"/>
          <c:order val="1"/>
          <c:tx>
            <c:strRef>
              <c:f>Sheet1!$C$1</c:f>
              <c:strCache>
                <c:ptCount val="1"/>
                <c:pt idx="0">
                  <c:v>2007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Sheet1!$C$2:$C$5</c:f>
              <c:numCache>
                <c:formatCode>General</c:formatCode>
                <c:ptCount val="4"/>
                <c:pt idx="0">
                  <c:v>13</c:v>
                </c:pt>
                <c:pt idx="1">
                  <c:v>20</c:v>
                </c:pt>
                <c:pt idx="2">
                  <c:v>32</c:v>
                </c:pt>
                <c:pt idx="3">
                  <c:v>54</c:v>
                </c:pt>
              </c:numCache>
            </c:numRef>
          </c:val>
        </c:ser>
        <c:ser>
          <c:idx val="2"/>
          <c:order val="2"/>
          <c:tx>
            <c:strRef>
              <c:f>Sheet1!$D$1</c:f>
              <c:strCache>
                <c:ptCount val="1"/>
                <c:pt idx="0">
                  <c:v>2008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Sheet1!$D$2:$D$5</c:f>
              <c:numCache>
                <c:formatCode>General</c:formatCode>
                <c:ptCount val="4"/>
                <c:pt idx="0">
                  <c:v>14</c:v>
                </c:pt>
                <c:pt idx="1">
                  <c:v>30</c:v>
                </c:pt>
                <c:pt idx="2">
                  <c:v>30</c:v>
                </c:pt>
                <c:pt idx="3">
                  <c:v>54</c:v>
                </c:pt>
              </c:numCache>
            </c:numRef>
          </c:val>
        </c:ser>
        <c:ser>
          <c:idx val="3"/>
          <c:order val="3"/>
          <c:tx>
            <c:strRef>
              <c:f>Sheet1!$E$1</c:f>
              <c:strCache>
                <c:ptCount val="1"/>
                <c:pt idx="0">
                  <c:v>2009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Sheet1!$E$2:$E$5</c:f>
              <c:numCache>
                <c:formatCode>General</c:formatCode>
                <c:ptCount val="4"/>
                <c:pt idx="0">
                  <c:v>25</c:v>
                </c:pt>
                <c:pt idx="1">
                  <c:v>20</c:v>
                </c:pt>
                <c:pt idx="2">
                  <c:v>32</c:v>
                </c:pt>
                <c:pt idx="3">
                  <c:v>42</c:v>
                </c:pt>
              </c:numCache>
            </c:numRef>
          </c:val>
        </c:ser>
        <c:ser>
          <c:idx val="4"/>
          <c:order val="4"/>
          <c:tx>
            <c:strRef>
              <c:f>Sheet1!$F$1</c:f>
              <c:strCache>
                <c:ptCount val="1"/>
                <c:pt idx="0">
                  <c:v>2010</c:v>
                </c:pt>
              </c:strCache>
            </c:strRef>
          </c:tx>
          <c:spPr>
            <a:solidFill>
              <a:srgbClr val="FF6600"/>
            </a:solidFill>
            <a:ln>
              <a:solidFill>
                <a:srgbClr val="000000"/>
              </a:solidFill>
            </a:ln>
          </c:spPr>
          <c:dLbls>
            <c:txPr>
              <a:bodyPr/>
              <a:lstStyle/>
              <a:p>
                <a:pPr>
                  <a:defRPr sz="10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Sheet1!$F$2:$F$5</c:f>
              <c:numCache>
                <c:formatCode>General</c:formatCode>
                <c:ptCount val="4"/>
                <c:pt idx="0">
                  <c:v>18</c:v>
                </c:pt>
                <c:pt idx="1">
                  <c:v>37</c:v>
                </c:pt>
                <c:pt idx="2">
                  <c:v>41</c:v>
                </c:pt>
                <c:pt idx="3">
                  <c:v>61</c:v>
                </c:pt>
              </c:numCache>
            </c:numRef>
          </c:val>
        </c:ser>
        <c:ser>
          <c:idx val="5"/>
          <c:order val="5"/>
          <c:tx>
            <c:strRef>
              <c:f>Sheet1!$G$1</c:f>
              <c:strCache>
                <c:ptCount val="1"/>
                <c:pt idx="0">
                  <c:v>2011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Sheet1!$G$2:$G$5</c:f>
              <c:numCache>
                <c:formatCode>General</c:formatCode>
                <c:ptCount val="4"/>
                <c:pt idx="0">
                  <c:v>17</c:v>
                </c:pt>
                <c:pt idx="1">
                  <c:v>33</c:v>
                </c:pt>
                <c:pt idx="2">
                  <c:v>31</c:v>
                </c:pt>
                <c:pt idx="3">
                  <c:v>48</c:v>
                </c:pt>
              </c:numCache>
            </c:numRef>
          </c:val>
        </c:ser>
        <c:ser>
          <c:idx val="6"/>
          <c:order val="6"/>
          <c:tx>
            <c:strRef>
              <c:f>Sheet1!$H$1</c:f>
              <c:strCache>
                <c:ptCount val="1"/>
                <c:pt idx="0">
                  <c:v>2012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Sheet1!$H$2:$H$5</c:f>
              <c:numCache>
                <c:formatCode>0</c:formatCode>
                <c:ptCount val="4"/>
                <c:pt idx="0">
                  <c:v>29.5</c:v>
                </c:pt>
                <c:pt idx="1">
                  <c:v>33.5</c:v>
                </c:pt>
                <c:pt idx="2">
                  <c:v>51</c:v>
                </c:pt>
                <c:pt idx="3">
                  <c:v>62</c:v>
                </c:pt>
              </c:numCache>
            </c:numRef>
          </c:val>
        </c:ser>
        <c:dLbls>
          <c:showVal val="1"/>
        </c:dLbls>
        <c:axId val="101198464"/>
        <c:axId val="101212544"/>
      </c:barChart>
      <c:catAx>
        <c:axId val="101198464"/>
        <c:scaling>
          <c:orientation val="minMax"/>
        </c:scaling>
        <c:delete val="1"/>
        <c:axPos val="l"/>
        <c:tickLblPos val="none"/>
        <c:crossAx val="101212544"/>
        <c:crosses val="autoZero"/>
        <c:auto val="1"/>
        <c:lblAlgn val="ctr"/>
        <c:lblOffset val="100"/>
      </c:catAx>
      <c:valAx>
        <c:axId val="101212544"/>
        <c:scaling>
          <c:orientation val="minMax"/>
        </c:scaling>
        <c:delete val="1"/>
        <c:axPos val="b"/>
        <c:numFmt formatCode="General" sourceLinked="1"/>
        <c:tickLblPos val="none"/>
        <c:crossAx val="101198464"/>
        <c:crosses val="autoZero"/>
        <c:crossBetween val="between"/>
      </c:valAx>
    </c:plotArea>
    <c:legend>
      <c:legendPos val="r"/>
      <c:layout>
        <c:manualLayout>
          <c:xMode val="edge"/>
          <c:yMode val="edge"/>
          <c:x val="0.80275665031865162"/>
          <c:y val="0.53602997102886063"/>
          <c:w val="0.11748397082864728"/>
          <c:h val="0.32409240853580551"/>
        </c:manualLayout>
      </c:layout>
      <c:overlay val="1"/>
      <c:txPr>
        <a:bodyPr/>
        <a:lstStyle/>
        <a:p>
          <a:pPr>
            <a:defRPr sz="1000" b="1"/>
          </a:pPr>
          <a:endParaRPr lang="en-US"/>
        </a:p>
      </c:txPr>
    </c:legend>
    <c:plotVisOnly val="1"/>
    <c:dispBlanksAs val="gap"/>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743"/>
          <c:y val="2.9847111004760354E-2"/>
          <c:w val="0.64977603498601499"/>
          <c:h val="0.94030577799047965"/>
        </c:manualLayout>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Sheet1!$B$2:$B$5</c:f>
              <c:numCache>
                <c:formatCode>General</c:formatCode>
                <c:ptCount val="4"/>
                <c:pt idx="0">
                  <c:v>15</c:v>
                </c:pt>
                <c:pt idx="1">
                  <c:v>26</c:v>
                </c:pt>
                <c:pt idx="2">
                  <c:v>17</c:v>
                </c:pt>
                <c:pt idx="3">
                  <c:v>46</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Sheet1!$C$2:$C$5</c:f>
              <c:numCache>
                <c:formatCode>General</c:formatCode>
                <c:ptCount val="4"/>
                <c:pt idx="0">
                  <c:v>18</c:v>
                </c:pt>
                <c:pt idx="1">
                  <c:v>17</c:v>
                </c:pt>
                <c:pt idx="2">
                  <c:v>33</c:v>
                </c:pt>
                <c:pt idx="3">
                  <c:v>49</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Sheet1!$D$2:$D$5</c:f>
              <c:numCache>
                <c:formatCode>General</c:formatCode>
                <c:ptCount val="4"/>
                <c:pt idx="0">
                  <c:v>19</c:v>
                </c:pt>
                <c:pt idx="1">
                  <c:v>35</c:v>
                </c:pt>
                <c:pt idx="2">
                  <c:v>33</c:v>
                </c:pt>
                <c:pt idx="3">
                  <c:v>59</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Sheet1!$E$2:$E$5</c:f>
              <c:numCache>
                <c:formatCode>General</c:formatCode>
                <c:ptCount val="4"/>
                <c:pt idx="0">
                  <c:v>28</c:v>
                </c:pt>
                <c:pt idx="1">
                  <c:v>26</c:v>
                </c:pt>
                <c:pt idx="2">
                  <c:v>35</c:v>
                </c:pt>
                <c:pt idx="3">
                  <c:v>48</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10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Sheet1!$F$2:$F$5</c:f>
              <c:numCache>
                <c:formatCode>General</c:formatCode>
                <c:ptCount val="4"/>
                <c:pt idx="0">
                  <c:v>29</c:v>
                </c:pt>
                <c:pt idx="1">
                  <c:v>37</c:v>
                </c:pt>
                <c:pt idx="2">
                  <c:v>47</c:v>
                </c:pt>
                <c:pt idx="3">
                  <c:v>59</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Sheet1!$G$2:$G$5</c:f>
              <c:numCache>
                <c:formatCode>General</c:formatCode>
                <c:ptCount val="4"/>
                <c:pt idx="0">
                  <c:v>24</c:v>
                </c:pt>
                <c:pt idx="1">
                  <c:v>38</c:v>
                </c:pt>
                <c:pt idx="2">
                  <c:v>38</c:v>
                </c:pt>
                <c:pt idx="3">
                  <c:v>50</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Sheet1!$A$2:$A$5</c:f>
              <c:strCache>
                <c:ptCount val="4"/>
                <c:pt idx="0">
                  <c:v>Parking costs / availability</c:v>
                </c:pt>
                <c:pt idx="1">
                  <c:v>Value for money / cheaper than a car</c:v>
                </c:pt>
                <c:pt idx="2">
                  <c:v>Convenient / less hassle</c:v>
                </c:pt>
                <c:pt idx="3">
                  <c:v>No alternative / don’t drive / only one car in family / don’t own car / poor health prohibits driving</c:v>
                </c:pt>
              </c:strCache>
            </c:strRef>
          </c:cat>
          <c:val>
            <c:numRef>
              <c:f>Sheet1!$H$2:$H$5</c:f>
              <c:numCache>
                <c:formatCode>0</c:formatCode>
                <c:ptCount val="4"/>
                <c:pt idx="0">
                  <c:v>32.25</c:v>
                </c:pt>
                <c:pt idx="1">
                  <c:v>39.5</c:v>
                </c:pt>
                <c:pt idx="2">
                  <c:v>52</c:v>
                </c:pt>
                <c:pt idx="3">
                  <c:v>52</c:v>
                </c:pt>
              </c:numCache>
            </c:numRef>
          </c:val>
        </c:ser>
        <c:dLbls>
          <c:showVal val="1"/>
        </c:dLbls>
        <c:axId val="101386496"/>
        <c:axId val="101396480"/>
      </c:barChart>
      <c:catAx>
        <c:axId val="101386496"/>
        <c:scaling>
          <c:orientation val="minMax"/>
        </c:scaling>
        <c:axPos val="l"/>
        <c:tickLblPos val="nextTo"/>
        <c:spPr>
          <a:ln>
            <a:noFill/>
          </a:ln>
        </c:spPr>
        <c:txPr>
          <a:bodyPr/>
          <a:lstStyle/>
          <a:p>
            <a:pPr>
              <a:defRPr sz="1000" b="1"/>
            </a:pPr>
            <a:endParaRPr lang="en-US"/>
          </a:p>
        </c:txPr>
        <c:crossAx val="101396480"/>
        <c:crosses val="autoZero"/>
        <c:auto val="1"/>
        <c:lblAlgn val="ctr"/>
        <c:lblOffset val="100"/>
      </c:catAx>
      <c:valAx>
        <c:axId val="101396480"/>
        <c:scaling>
          <c:orientation val="minMax"/>
        </c:scaling>
        <c:delete val="1"/>
        <c:axPos val="b"/>
        <c:numFmt formatCode="General" sourceLinked="1"/>
        <c:tickLblPos val="none"/>
        <c:crossAx val="101386496"/>
        <c:crosses val="autoZero"/>
        <c:crossBetween val="between"/>
      </c:valAx>
    </c:plotArea>
    <c:plotVisOnly val="1"/>
    <c:dispBlanksAs val="gap"/>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777"/>
          <c:y val="2.9847111004760372E-2"/>
          <c:w val="0.64977603498601522"/>
          <c:h val="0.94030577799047965"/>
        </c:manualLayout>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Sheet1!$B$2:$B$5</c:f>
              <c:numCache>
                <c:formatCode>General</c:formatCode>
                <c:ptCount val="4"/>
                <c:pt idx="0">
                  <c:v>11</c:v>
                </c:pt>
                <c:pt idx="1">
                  <c:v>1</c:v>
                </c:pt>
                <c:pt idx="2">
                  <c:v>3</c:v>
                </c:pt>
                <c:pt idx="3">
                  <c:v>2</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Sheet1!$C$2:$C$5</c:f>
              <c:numCache>
                <c:formatCode>General</c:formatCode>
                <c:ptCount val="4"/>
                <c:pt idx="0">
                  <c:v>17</c:v>
                </c:pt>
                <c:pt idx="1">
                  <c:v>2</c:v>
                </c:pt>
                <c:pt idx="2">
                  <c:v>6</c:v>
                </c:pt>
                <c:pt idx="3">
                  <c:v>6</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Sheet1!$D$2:$D$5</c:f>
              <c:numCache>
                <c:formatCode>General</c:formatCode>
                <c:ptCount val="4"/>
                <c:pt idx="0">
                  <c:v>5</c:v>
                </c:pt>
                <c:pt idx="1">
                  <c:v>3</c:v>
                </c:pt>
                <c:pt idx="2">
                  <c:v>9</c:v>
                </c:pt>
                <c:pt idx="3">
                  <c:v>9</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Sheet1!$E$2:$E$5</c:f>
              <c:numCache>
                <c:formatCode>General</c:formatCode>
                <c:ptCount val="4"/>
                <c:pt idx="0">
                  <c:v>3</c:v>
                </c:pt>
                <c:pt idx="1">
                  <c:v>2</c:v>
                </c:pt>
                <c:pt idx="2">
                  <c:v>13</c:v>
                </c:pt>
                <c:pt idx="3">
                  <c:v>9</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10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Sheet1!$F$2:$F$5</c:f>
              <c:numCache>
                <c:formatCode>General</c:formatCode>
                <c:ptCount val="4"/>
                <c:pt idx="0">
                  <c:v>4</c:v>
                </c:pt>
                <c:pt idx="1">
                  <c:v>5</c:v>
                </c:pt>
                <c:pt idx="2">
                  <c:v>9</c:v>
                </c:pt>
                <c:pt idx="3">
                  <c:v>10</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Sheet1!$G$2:$G$5</c:f>
              <c:numCache>
                <c:formatCode>General</c:formatCode>
                <c:ptCount val="4"/>
                <c:pt idx="0">
                  <c:v>10</c:v>
                </c:pt>
                <c:pt idx="1">
                  <c:v>1</c:v>
                </c:pt>
                <c:pt idx="2">
                  <c:v>7</c:v>
                </c:pt>
                <c:pt idx="3">
                  <c:v>8</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Sheet1!$H$2:$H$5</c:f>
              <c:numCache>
                <c:formatCode>0</c:formatCode>
                <c:ptCount val="4"/>
                <c:pt idx="0">
                  <c:v>8</c:v>
                </c:pt>
                <c:pt idx="1">
                  <c:v>2.75</c:v>
                </c:pt>
                <c:pt idx="2">
                  <c:v>10.75</c:v>
                </c:pt>
                <c:pt idx="3">
                  <c:v>11.5</c:v>
                </c:pt>
              </c:numCache>
            </c:numRef>
          </c:val>
        </c:ser>
        <c:dLbls>
          <c:showVal val="1"/>
        </c:dLbls>
        <c:axId val="101717120"/>
        <c:axId val="101718656"/>
      </c:barChart>
      <c:catAx>
        <c:axId val="101717120"/>
        <c:scaling>
          <c:orientation val="minMax"/>
        </c:scaling>
        <c:axPos val="l"/>
        <c:tickLblPos val="nextTo"/>
        <c:spPr>
          <a:ln>
            <a:noFill/>
          </a:ln>
        </c:spPr>
        <c:txPr>
          <a:bodyPr/>
          <a:lstStyle/>
          <a:p>
            <a:pPr>
              <a:defRPr sz="1000" b="1"/>
            </a:pPr>
            <a:endParaRPr lang="en-US"/>
          </a:p>
        </c:txPr>
        <c:crossAx val="101718656"/>
        <c:crosses val="autoZero"/>
        <c:auto val="1"/>
        <c:lblAlgn val="ctr"/>
        <c:lblOffset val="100"/>
      </c:catAx>
      <c:valAx>
        <c:axId val="101718656"/>
        <c:scaling>
          <c:orientation val="minMax"/>
        </c:scaling>
        <c:delete val="1"/>
        <c:axPos val="b"/>
        <c:numFmt formatCode="General" sourceLinked="1"/>
        <c:tickLblPos val="none"/>
        <c:crossAx val="101717120"/>
        <c:crosses val="autoZero"/>
        <c:crossBetween val="between"/>
      </c:valAx>
    </c:plotArea>
    <c:plotVisOnly val="1"/>
    <c:dispBlanksAs val="gap"/>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843"/>
          <c:y val="2.9847111004760403E-2"/>
          <c:w val="0.64977603498601566"/>
          <c:h val="0.94030577799047965"/>
        </c:manualLayout>
      </c:layout>
      <c:barChart>
        <c:barDir val="bar"/>
        <c:grouping val="clustered"/>
        <c:ser>
          <c:idx val="0"/>
          <c:order val="0"/>
          <c:tx>
            <c:strRef>
              <c:f>Sheet1!$B$1</c:f>
              <c:strCache>
                <c:ptCount val="1"/>
                <c:pt idx="0">
                  <c:v>2006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Sheet1!$B$2:$B$5</c:f>
              <c:numCache>
                <c:formatCode>General</c:formatCode>
                <c:ptCount val="4"/>
                <c:pt idx="0">
                  <c:v>11</c:v>
                </c:pt>
                <c:pt idx="1">
                  <c:v>1</c:v>
                </c:pt>
                <c:pt idx="2">
                  <c:v>3</c:v>
                </c:pt>
                <c:pt idx="3">
                  <c:v>4</c:v>
                </c:pt>
              </c:numCache>
            </c:numRef>
          </c:val>
        </c:ser>
        <c:ser>
          <c:idx val="1"/>
          <c:order val="1"/>
          <c:tx>
            <c:strRef>
              <c:f>Sheet1!$C$1</c:f>
              <c:strCache>
                <c:ptCount val="1"/>
                <c:pt idx="0">
                  <c:v>2007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Sheet1!$C$2:$C$5</c:f>
              <c:numCache>
                <c:formatCode>General</c:formatCode>
                <c:ptCount val="4"/>
                <c:pt idx="0">
                  <c:v>20</c:v>
                </c:pt>
                <c:pt idx="2">
                  <c:v>3</c:v>
                </c:pt>
                <c:pt idx="3">
                  <c:v>5</c:v>
                </c:pt>
              </c:numCache>
            </c:numRef>
          </c:val>
        </c:ser>
        <c:ser>
          <c:idx val="2"/>
          <c:order val="2"/>
          <c:tx>
            <c:strRef>
              <c:f>Sheet1!$D$1</c:f>
              <c:strCache>
                <c:ptCount val="1"/>
                <c:pt idx="0">
                  <c:v>2008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Sheet1!$D$2:$D$5</c:f>
              <c:numCache>
                <c:formatCode>General</c:formatCode>
                <c:ptCount val="4"/>
                <c:pt idx="0">
                  <c:v>3</c:v>
                </c:pt>
                <c:pt idx="1">
                  <c:v>1</c:v>
                </c:pt>
                <c:pt idx="2">
                  <c:v>6</c:v>
                </c:pt>
                <c:pt idx="3">
                  <c:v>9</c:v>
                </c:pt>
              </c:numCache>
            </c:numRef>
          </c:val>
        </c:ser>
        <c:ser>
          <c:idx val="3"/>
          <c:order val="3"/>
          <c:tx>
            <c:strRef>
              <c:f>Sheet1!$E$1</c:f>
              <c:strCache>
                <c:ptCount val="1"/>
                <c:pt idx="0">
                  <c:v>2009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Sheet1!$E$2:$E$5</c:f>
              <c:numCache>
                <c:formatCode>General</c:formatCode>
                <c:ptCount val="4"/>
                <c:pt idx="0">
                  <c:v>4</c:v>
                </c:pt>
                <c:pt idx="1">
                  <c:v>1</c:v>
                </c:pt>
                <c:pt idx="2">
                  <c:v>9</c:v>
                </c:pt>
                <c:pt idx="3">
                  <c:v>9</c:v>
                </c:pt>
              </c:numCache>
            </c:numRef>
          </c:val>
        </c:ser>
        <c:ser>
          <c:idx val="4"/>
          <c:order val="4"/>
          <c:tx>
            <c:strRef>
              <c:f>Sheet1!$F$1</c:f>
              <c:strCache>
                <c:ptCount val="1"/>
                <c:pt idx="0">
                  <c:v>2010</c:v>
                </c:pt>
              </c:strCache>
            </c:strRef>
          </c:tx>
          <c:spPr>
            <a:solidFill>
              <a:srgbClr val="FF6600"/>
            </a:solidFill>
            <a:ln>
              <a:solidFill>
                <a:srgbClr val="000000"/>
              </a:solidFill>
            </a:ln>
          </c:spPr>
          <c:dLbls>
            <c:txPr>
              <a:bodyPr/>
              <a:lstStyle/>
              <a:p>
                <a:pPr>
                  <a:defRPr sz="10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Sheet1!$F$2:$F$5</c:f>
              <c:numCache>
                <c:formatCode>General</c:formatCode>
                <c:ptCount val="4"/>
                <c:pt idx="0">
                  <c:v>5</c:v>
                </c:pt>
                <c:pt idx="1">
                  <c:v>5</c:v>
                </c:pt>
                <c:pt idx="2">
                  <c:v>7</c:v>
                </c:pt>
                <c:pt idx="3">
                  <c:v>10</c:v>
                </c:pt>
              </c:numCache>
            </c:numRef>
          </c:val>
        </c:ser>
        <c:ser>
          <c:idx val="5"/>
          <c:order val="5"/>
          <c:tx>
            <c:strRef>
              <c:f>Sheet1!$G$1</c:f>
              <c:strCache>
                <c:ptCount val="1"/>
                <c:pt idx="0">
                  <c:v>2011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Sheet1!$G$2:$G$5</c:f>
              <c:numCache>
                <c:formatCode>General</c:formatCode>
                <c:ptCount val="4"/>
                <c:pt idx="0">
                  <c:v>10</c:v>
                </c:pt>
                <c:pt idx="1">
                  <c:v>1</c:v>
                </c:pt>
                <c:pt idx="2">
                  <c:v>8</c:v>
                </c:pt>
                <c:pt idx="3">
                  <c:v>6</c:v>
                </c:pt>
              </c:numCache>
            </c:numRef>
          </c:val>
        </c:ser>
        <c:ser>
          <c:idx val="6"/>
          <c:order val="6"/>
          <c:tx>
            <c:strRef>
              <c:f>Sheet1!$H$1</c:f>
              <c:strCache>
                <c:ptCount val="1"/>
                <c:pt idx="0">
                  <c:v>2012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Sheet1!$H$2:$H$5</c:f>
              <c:numCache>
                <c:formatCode>0</c:formatCode>
                <c:ptCount val="4"/>
                <c:pt idx="0">
                  <c:v>4.5</c:v>
                </c:pt>
                <c:pt idx="1">
                  <c:v>2.5</c:v>
                </c:pt>
                <c:pt idx="2">
                  <c:v>13</c:v>
                </c:pt>
                <c:pt idx="3">
                  <c:v>6.5</c:v>
                </c:pt>
              </c:numCache>
            </c:numRef>
          </c:val>
        </c:ser>
        <c:dLbls>
          <c:showVal val="1"/>
        </c:dLbls>
        <c:axId val="101978496"/>
        <c:axId val="101980032"/>
      </c:barChart>
      <c:catAx>
        <c:axId val="101978496"/>
        <c:scaling>
          <c:orientation val="minMax"/>
        </c:scaling>
        <c:delete val="1"/>
        <c:axPos val="l"/>
        <c:tickLblPos val="none"/>
        <c:crossAx val="101980032"/>
        <c:crosses val="autoZero"/>
        <c:auto val="1"/>
        <c:lblAlgn val="ctr"/>
        <c:lblOffset val="100"/>
      </c:catAx>
      <c:valAx>
        <c:axId val="101980032"/>
        <c:scaling>
          <c:orientation val="minMax"/>
        </c:scaling>
        <c:delete val="1"/>
        <c:axPos val="b"/>
        <c:numFmt formatCode="General" sourceLinked="1"/>
        <c:tickLblPos val="none"/>
        <c:crossAx val="101978496"/>
        <c:crosses val="autoZero"/>
        <c:crossBetween val="between"/>
      </c:valAx>
    </c:plotArea>
    <c:legend>
      <c:legendPos val="r"/>
      <c:layout>
        <c:manualLayout>
          <c:xMode val="edge"/>
          <c:yMode val="edge"/>
          <c:x val="0.69538825570924456"/>
          <c:y val="0.53602997102886063"/>
          <c:w val="0.11748397082864728"/>
          <c:h val="0.32409240853580562"/>
        </c:manualLayout>
      </c:layout>
      <c:overlay val="1"/>
      <c:txPr>
        <a:bodyPr/>
        <a:lstStyle/>
        <a:p>
          <a:pPr>
            <a:defRPr sz="1000" b="1"/>
          </a:pPr>
          <a:endParaRPr lang="en-US"/>
        </a:p>
      </c:txPr>
    </c:legend>
    <c:plotVisOnly val="1"/>
    <c:dispBlanksAs val="gap"/>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877"/>
          <c:y val="2.9847111004760413E-2"/>
          <c:w val="0.64977603498601588"/>
          <c:h val="0.94030577799047965"/>
        </c:manualLayout>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Sheet1!$B$2:$B$5</c:f>
              <c:numCache>
                <c:formatCode>General</c:formatCode>
                <c:ptCount val="4"/>
                <c:pt idx="0">
                  <c:v>11</c:v>
                </c:pt>
                <c:pt idx="1">
                  <c:v>1</c:v>
                </c:pt>
                <c:pt idx="2">
                  <c:v>3</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10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Sheet1!$C$2:$C$5</c:f>
              <c:numCache>
                <c:formatCode>General</c:formatCode>
                <c:ptCount val="4"/>
                <c:pt idx="0">
                  <c:v>14</c:v>
                </c:pt>
                <c:pt idx="1">
                  <c:v>3</c:v>
                </c:pt>
                <c:pt idx="2">
                  <c:v>8</c:v>
                </c:pt>
                <c:pt idx="3">
                  <c:v>6</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Sheet1!$D$2:$D$5</c:f>
              <c:numCache>
                <c:formatCode>General</c:formatCode>
                <c:ptCount val="4"/>
                <c:pt idx="0">
                  <c:v>6</c:v>
                </c:pt>
                <c:pt idx="1">
                  <c:v>6</c:v>
                </c:pt>
                <c:pt idx="2">
                  <c:v>12</c:v>
                </c:pt>
                <c:pt idx="3">
                  <c:v>9</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Sheet1!$E$2:$E$5</c:f>
              <c:numCache>
                <c:formatCode>General</c:formatCode>
                <c:ptCount val="4"/>
                <c:pt idx="0">
                  <c:v>3</c:v>
                </c:pt>
                <c:pt idx="1">
                  <c:v>4</c:v>
                </c:pt>
                <c:pt idx="2">
                  <c:v>17</c:v>
                </c:pt>
                <c:pt idx="3">
                  <c:v>9</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10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Sheet1!$F$2:$F$5</c:f>
              <c:numCache>
                <c:formatCode>General</c:formatCode>
                <c:ptCount val="4"/>
                <c:pt idx="0">
                  <c:v>4</c:v>
                </c:pt>
                <c:pt idx="1">
                  <c:v>5</c:v>
                </c:pt>
                <c:pt idx="2">
                  <c:v>12</c:v>
                </c:pt>
                <c:pt idx="3">
                  <c:v>10</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Sheet1!$G$2:$G$5</c:f>
              <c:numCache>
                <c:formatCode>General</c:formatCode>
                <c:ptCount val="4"/>
                <c:pt idx="0">
                  <c:v>10</c:v>
                </c:pt>
                <c:pt idx="1">
                  <c:v>1</c:v>
                </c:pt>
                <c:pt idx="2">
                  <c:v>7</c:v>
                </c:pt>
                <c:pt idx="3">
                  <c:v>9</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Sheet1!$A$2:$A$5</c:f>
              <c:strCache>
                <c:ptCount val="4"/>
                <c:pt idx="0">
                  <c:v>Other</c:v>
                </c:pt>
                <c:pt idx="1">
                  <c:v>Quicker</c:v>
                </c:pt>
                <c:pt idx="2">
                  <c:v>I like it</c:v>
                </c:pt>
                <c:pt idx="3">
                  <c:v>Socially / environmentally responsible</c:v>
                </c:pt>
              </c:strCache>
            </c:strRef>
          </c:cat>
          <c:val>
            <c:numRef>
              <c:f>Sheet1!$H$2:$H$5</c:f>
              <c:numCache>
                <c:formatCode>0</c:formatCode>
                <c:ptCount val="4"/>
                <c:pt idx="0">
                  <c:v>11.5</c:v>
                </c:pt>
                <c:pt idx="1">
                  <c:v>3</c:v>
                </c:pt>
                <c:pt idx="2">
                  <c:v>8.5</c:v>
                </c:pt>
                <c:pt idx="3">
                  <c:v>16.5</c:v>
                </c:pt>
              </c:numCache>
            </c:numRef>
          </c:val>
        </c:ser>
        <c:dLbls>
          <c:showVal val="1"/>
        </c:dLbls>
        <c:axId val="103228160"/>
        <c:axId val="103229696"/>
      </c:barChart>
      <c:catAx>
        <c:axId val="103228160"/>
        <c:scaling>
          <c:orientation val="minMax"/>
        </c:scaling>
        <c:delete val="1"/>
        <c:axPos val="l"/>
        <c:tickLblPos val="none"/>
        <c:crossAx val="103229696"/>
        <c:crosses val="autoZero"/>
        <c:auto val="1"/>
        <c:lblAlgn val="ctr"/>
        <c:lblOffset val="100"/>
      </c:catAx>
      <c:valAx>
        <c:axId val="103229696"/>
        <c:scaling>
          <c:orientation val="minMax"/>
        </c:scaling>
        <c:delete val="1"/>
        <c:axPos val="b"/>
        <c:numFmt formatCode="General" sourceLinked="1"/>
        <c:tickLblPos val="none"/>
        <c:crossAx val="103228160"/>
        <c:crosses val="autoZero"/>
        <c:crossBetween val="between"/>
      </c:valAx>
    </c:plotArea>
    <c:plotVisOnly val="1"/>
    <c:dispBlanksAs val="gap"/>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style val="6"/>
  <c:chart>
    <c:plotArea>
      <c:layout>
        <c:manualLayout>
          <c:layoutTarget val="inner"/>
          <c:xMode val="edge"/>
          <c:yMode val="edge"/>
          <c:x val="0.35022396501399006"/>
          <c:y val="2.9847111004760372E-2"/>
          <c:w val="0.64977603498601499"/>
          <c:h val="0.94030577799047965"/>
        </c:manualLayout>
      </c:layout>
      <c:barChart>
        <c:barDir val="bar"/>
        <c:grouping val="clustered"/>
        <c:ser>
          <c:idx val="0"/>
          <c:order val="0"/>
          <c:tx>
            <c:strRef>
              <c:f>Sheet1!$B$1</c:f>
              <c:strCache>
                <c:ptCount val="1"/>
                <c:pt idx="0">
                  <c:v>'07</c:v>
                </c:pt>
              </c:strCache>
            </c:strRef>
          </c:tx>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Sheet1!$B$2:$B$7</c:f>
              <c:numCache>
                <c:formatCode>General</c:formatCode>
                <c:ptCount val="6"/>
                <c:pt idx="0">
                  <c:v>2</c:v>
                </c:pt>
                <c:pt idx="1">
                  <c:v>12</c:v>
                </c:pt>
                <c:pt idx="2">
                  <c:v>12</c:v>
                </c:pt>
                <c:pt idx="3">
                  <c:v>11</c:v>
                </c:pt>
                <c:pt idx="5">
                  <c:v>77</c:v>
                </c:pt>
              </c:numCache>
            </c:numRef>
          </c:val>
        </c:ser>
        <c:ser>
          <c:idx val="1"/>
          <c:order val="1"/>
          <c:tx>
            <c:strRef>
              <c:f>Sheet1!$C$1</c:f>
              <c:strCache>
                <c:ptCount val="1"/>
                <c:pt idx="0">
                  <c:v>'08</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Sheet1!$C$2:$C$7</c:f>
              <c:numCache>
                <c:formatCode>General</c:formatCode>
                <c:ptCount val="6"/>
                <c:pt idx="0">
                  <c:v>7</c:v>
                </c:pt>
                <c:pt idx="1">
                  <c:v>9</c:v>
                </c:pt>
                <c:pt idx="2">
                  <c:v>9</c:v>
                </c:pt>
                <c:pt idx="3">
                  <c:v>11</c:v>
                </c:pt>
                <c:pt idx="4">
                  <c:v>32</c:v>
                </c:pt>
                <c:pt idx="5">
                  <c:v>70</c:v>
                </c:pt>
              </c:numCache>
            </c:numRef>
          </c:val>
        </c:ser>
        <c:ser>
          <c:idx val="2"/>
          <c:order val="2"/>
          <c:tx>
            <c:strRef>
              <c:f>Sheet1!$D$1</c:f>
              <c:strCache>
                <c:ptCount val="1"/>
                <c:pt idx="0">
                  <c:v>'09</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Sheet1!$D$2:$D$7</c:f>
              <c:numCache>
                <c:formatCode>General</c:formatCode>
                <c:ptCount val="6"/>
                <c:pt idx="0">
                  <c:v>1</c:v>
                </c:pt>
                <c:pt idx="1">
                  <c:v>8</c:v>
                </c:pt>
                <c:pt idx="2">
                  <c:v>14</c:v>
                </c:pt>
                <c:pt idx="3">
                  <c:v>9</c:v>
                </c:pt>
                <c:pt idx="4">
                  <c:v>29</c:v>
                </c:pt>
                <c:pt idx="5">
                  <c:v>73</c:v>
                </c:pt>
              </c:numCache>
            </c:numRef>
          </c:val>
        </c:ser>
        <c:ser>
          <c:idx val="3"/>
          <c:order val="3"/>
          <c:tx>
            <c:strRef>
              <c:f>Sheet1!$E$1</c:f>
              <c:strCache>
                <c:ptCount val="1"/>
                <c:pt idx="0">
                  <c:v>'10</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Sheet1!$E$2:$E$7</c:f>
              <c:numCache>
                <c:formatCode>General</c:formatCode>
                <c:ptCount val="6"/>
                <c:pt idx="0">
                  <c:v>1</c:v>
                </c:pt>
                <c:pt idx="1">
                  <c:v>9</c:v>
                </c:pt>
                <c:pt idx="2">
                  <c:v>9</c:v>
                </c:pt>
                <c:pt idx="3">
                  <c:v>17</c:v>
                </c:pt>
                <c:pt idx="4">
                  <c:v>28</c:v>
                </c:pt>
                <c:pt idx="5">
                  <c:v>75</c:v>
                </c:pt>
              </c:numCache>
            </c:numRef>
          </c:val>
        </c:ser>
        <c:ser>
          <c:idx val="4"/>
          <c:order val="4"/>
          <c:tx>
            <c:strRef>
              <c:f>Sheet1!$F$1</c:f>
              <c:strCache>
                <c:ptCount val="1"/>
                <c:pt idx="0">
                  <c:v>'11</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Sheet1!$F$2:$F$7</c:f>
              <c:numCache>
                <c:formatCode>General</c:formatCode>
                <c:ptCount val="6"/>
                <c:pt idx="0">
                  <c:v>2</c:v>
                </c:pt>
                <c:pt idx="1">
                  <c:v>13</c:v>
                </c:pt>
                <c:pt idx="2">
                  <c:v>10</c:v>
                </c:pt>
                <c:pt idx="3">
                  <c:v>16</c:v>
                </c:pt>
                <c:pt idx="4">
                  <c:v>31</c:v>
                </c:pt>
                <c:pt idx="5">
                  <c:v>54</c:v>
                </c:pt>
              </c:numCache>
            </c:numRef>
          </c:val>
        </c:ser>
        <c:ser>
          <c:idx val="5"/>
          <c:order val="5"/>
          <c:tx>
            <c:strRef>
              <c:f>Sheet1!$G$1</c:f>
              <c:strCache>
                <c:ptCount val="1"/>
                <c:pt idx="0">
                  <c:v>12</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Sheet1!$G$2:$G$7</c:f>
              <c:numCache>
                <c:formatCode>0</c:formatCode>
                <c:ptCount val="6"/>
                <c:pt idx="0">
                  <c:v>1.2531328320802004</c:v>
                </c:pt>
                <c:pt idx="1">
                  <c:v>12</c:v>
                </c:pt>
                <c:pt idx="2">
                  <c:v>7.518796992481203</c:v>
                </c:pt>
                <c:pt idx="3">
                  <c:v>18.796992481203006</c:v>
                </c:pt>
                <c:pt idx="4">
                  <c:v>37.343358395990009</c:v>
                </c:pt>
                <c:pt idx="5">
                  <c:v>60.401002506265442</c:v>
                </c:pt>
              </c:numCache>
            </c:numRef>
          </c:val>
        </c:ser>
        <c:dLbls>
          <c:showVal val="1"/>
        </c:dLbls>
        <c:gapWidth val="90"/>
        <c:axId val="103948672"/>
        <c:axId val="103950208"/>
      </c:barChart>
      <c:catAx>
        <c:axId val="103948672"/>
        <c:scaling>
          <c:orientation val="minMax"/>
        </c:scaling>
        <c:axPos val="l"/>
        <c:tickLblPos val="nextTo"/>
        <c:crossAx val="103950208"/>
        <c:crosses val="autoZero"/>
        <c:auto val="1"/>
        <c:lblAlgn val="ctr"/>
        <c:lblOffset val="100"/>
      </c:catAx>
      <c:valAx>
        <c:axId val="103950208"/>
        <c:scaling>
          <c:orientation val="minMax"/>
        </c:scaling>
        <c:delete val="1"/>
        <c:axPos val="b"/>
        <c:numFmt formatCode="General" sourceLinked="1"/>
        <c:tickLblPos val="none"/>
        <c:crossAx val="103948672"/>
        <c:crosses val="autoZero"/>
        <c:crossBetween val="between"/>
      </c:valAx>
    </c:plotArea>
    <c:plotVisOnly val="1"/>
    <c:dispBlanksAs val="gap"/>
  </c:chart>
  <c:txPr>
    <a:bodyPr/>
    <a:lstStyle/>
    <a:p>
      <a:pPr>
        <a:defRPr sz="1000" b="1"/>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style val="6"/>
  <c:chart>
    <c:plotArea>
      <c:layout>
        <c:manualLayout>
          <c:layoutTarget val="inner"/>
          <c:xMode val="edge"/>
          <c:yMode val="edge"/>
          <c:x val="5.096677449400401E-4"/>
          <c:y val="2.9847111004760389E-2"/>
          <c:w val="0.99949033225506001"/>
          <c:h val="0.94030577799047965"/>
        </c:manualLayout>
      </c:layout>
      <c:barChart>
        <c:barDir val="bar"/>
        <c:grouping val="clustered"/>
        <c:ser>
          <c:idx val="0"/>
          <c:order val="0"/>
          <c:tx>
            <c:strRef>
              <c:f>Sheet1!$B$1</c:f>
              <c:strCache>
                <c:ptCount val="1"/>
                <c:pt idx="0">
                  <c:v>'07</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Sheet1!$B$2:$B$7</c:f>
              <c:numCache>
                <c:formatCode>General</c:formatCode>
                <c:ptCount val="6"/>
                <c:pt idx="0">
                  <c:v>2</c:v>
                </c:pt>
                <c:pt idx="1">
                  <c:v>6</c:v>
                </c:pt>
                <c:pt idx="2">
                  <c:v>13</c:v>
                </c:pt>
                <c:pt idx="3">
                  <c:v>14</c:v>
                </c:pt>
                <c:pt idx="5">
                  <c:v>78</c:v>
                </c:pt>
              </c:numCache>
            </c:numRef>
          </c:val>
        </c:ser>
        <c:ser>
          <c:idx val="1"/>
          <c:order val="1"/>
          <c:tx>
            <c:strRef>
              <c:f>Sheet1!$C$1</c:f>
              <c:strCache>
                <c:ptCount val="1"/>
                <c:pt idx="0">
                  <c:v>'08</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Sheet1!$C$2:$C$7</c:f>
              <c:numCache>
                <c:formatCode>General</c:formatCode>
                <c:ptCount val="6"/>
                <c:pt idx="0">
                  <c:v>2</c:v>
                </c:pt>
                <c:pt idx="1">
                  <c:v>6</c:v>
                </c:pt>
                <c:pt idx="2">
                  <c:v>11</c:v>
                </c:pt>
                <c:pt idx="3">
                  <c:v>14</c:v>
                </c:pt>
                <c:pt idx="4">
                  <c:v>39</c:v>
                </c:pt>
                <c:pt idx="5">
                  <c:v>79</c:v>
                </c:pt>
              </c:numCache>
            </c:numRef>
          </c:val>
        </c:ser>
        <c:ser>
          <c:idx val="2"/>
          <c:order val="2"/>
          <c:tx>
            <c:strRef>
              <c:f>Sheet1!$D$1</c:f>
              <c:strCache>
                <c:ptCount val="1"/>
                <c:pt idx="0">
                  <c:v>'09</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Sheet1!$D$2:$D$7</c:f>
              <c:numCache>
                <c:formatCode>General</c:formatCode>
                <c:ptCount val="6"/>
                <c:pt idx="0">
                  <c:v>1</c:v>
                </c:pt>
                <c:pt idx="1">
                  <c:v>7</c:v>
                </c:pt>
                <c:pt idx="2">
                  <c:v>12</c:v>
                </c:pt>
                <c:pt idx="3">
                  <c:v>12</c:v>
                </c:pt>
                <c:pt idx="4">
                  <c:v>39</c:v>
                </c:pt>
                <c:pt idx="5">
                  <c:v>76</c:v>
                </c:pt>
              </c:numCache>
            </c:numRef>
          </c:val>
        </c:ser>
        <c:ser>
          <c:idx val="3"/>
          <c:order val="3"/>
          <c:tx>
            <c:strRef>
              <c:f>Sheet1!$E$1</c:f>
              <c:strCache>
                <c:ptCount val="1"/>
                <c:pt idx="0">
                  <c:v>'10</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Sheet1!$E$2:$E$7</c:f>
              <c:numCache>
                <c:formatCode>General</c:formatCode>
                <c:ptCount val="6"/>
                <c:pt idx="0">
                  <c:v>2</c:v>
                </c:pt>
                <c:pt idx="1">
                  <c:v>5</c:v>
                </c:pt>
                <c:pt idx="2">
                  <c:v>9</c:v>
                </c:pt>
                <c:pt idx="3">
                  <c:v>19</c:v>
                </c:pt>
                <c:pt idx="4">
                  <c:v>17</c:v>
                </c:pt>
                <c:pt idx="5">
                  <c:v>78</c:v>
                </c:pt>
              </c:numCache>
            </c:numRef>
          </c:val>
        </c:ser>
        <c:ser>
          <c:idx val="4"/>
          <c:order val="4"/>
          <c:tx>
            <c:strRef>
              <c:f>Sheet1!$F$1</c:f>
              <c:strCache>
                <c:ptCount val="1"/>
                <c:pt idx="0">
                  <c:v>'11</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Sheet1!$F$2:$F$7</c:f>
              <c:numCache>
                <c:formatCode>General</c:formatCode>
                <c:ptCount val="6"/>
                <c:pt idx="0">
                  <c:v>3</c:v>
                </c:pt>
                <c:pt idx="1">
                  <c:v>9</c:v>
                </c:pt>
                <c:pt idx="2">
                  <c:v>12</c:v>
                </c:pt>
                <c:pt idx="3">
                  <c:v>20</c:v>
                </c:pt>
                <c:pt idx="4">
                  <c:v>19</c:v>
                </c:pt>
                <c:pt idx="5">
                  <c:v>58</c:v>
                </c:pt>
              </c:numCache>
            </c:numRef>
          </c:val>
        </c:ser>
        <c:ser>
          <c:idx val="5"/>
          <c:order val="5"/>
          <c:tx>
            <c:strRef>
              <c:f>Sheet1!$G$1</c:f>
              <c:strCache>
                <c:ptCount val="1"/>
                <c:pt idx="0">
                  <c:v>12</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Sheet1!$G$2:$G$7</c:f>
              <c:numCache>
                <c:formatCode>General</c:formatCode>
                <c:ptCount val="6"/>
                <c:pt idx="0">
                  <c:v>1</c:v>
                </c:pt>
                <c:pt idx="1">
                  <c:v>6</c:v>
                </c:pt>
                <c:pt idx="2" formatCode="0">
                  <c:v>10</c:v>
                </c:pt>
                <c:pt idx="3" formatCode="0">
                  <c:v>27.500000000000004</c:v>
                </c:pt>
                <c:pt idx="4" formatCode="0">
                  <c:v>34</c:v>
                </c:pt>
                <c:pt idx="5" formatCode="0">
                  <c:v>72</c:v>
                </c:pt>
              </c:numCache>
            </c:numRef>
          </c:val>
        </c:ser>
        <c:dLbls>
          <c:showVal val="1"/>
        </c:dLbls>
        <c:gapWidth val="120"/>
        <c:axId val="104127104"/>
        <c:axId val="104157568"/>
      </c:barChart>
      <c:catAx>
        <c:axId val="104127104"/>
        <c:scaling>
          <c:orientation val="minMax"/>
        </c:scaling>
        <c:delete val="1"/>
        <c:axPos val="l"/>
        <c:tickLblPos val="none"/>
        <c:crossAx val="104157568"/>
        <c:crosses val="autoZero"/>
        <c:auto val="1"/>
        <c:lblAlgn val="ctr"/>
        <c:lblOffset val="100"/>
      </c:catAx>
      <c:valAx>
        <c:axId val="104157568"/>
        <c:scaling>
          <c:orientation val="minMax"/>
        </c:scaling>
        <c:delete val="1"/>
        <c:axPos val="b"/>
        <c:numFmt formatCode="General" sourceLinked="1"/>
        <c:tickLblPos val="none"/>
        <c:crossAx val="104127104"/>
        <c:crosses val="autoZero"/>
        <c:crossBetween val="between"/>
      </c:valAx>
    </c:plotArea>
    <c:plotVisOnly val="1"/>
    <c:dispBlanksAs val="gap"/>
  </c:chart>
  <c:txPr>
    <a:bodyPr/>
    <a:lstStyle/>
    <a:p>
      <a:pPr>
        <a:defRPr sz="1000" b="1"/>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style val="6"/>
  <c:chart>
    <c:plotArea>
      <c:layout>
        <c:manualLayout>
          <c:layoutTarget val="inner"/>
          <c:xMode val="edge"/>
          <c:yMode val="edge"/>
          <c:x val="5.0966774494004032E-4"/>
          <c:y val="2.9847111004760403E-2"/>
          <c:w val="0.95736350217268718"/>
          <c:h val="0.94030577799047965"/>
        </c:manualLayout>
      </c:layout>
      <c:barChart>
        <c:barDir val="bar"/>
        <c:grouping val="clustered"/>
        <c:ser>
          <c:idx val="0"/>
          <c:order val="0"/>
          <c:tx>
            <c:strRef>
              <c:f>Sheet1!$B$1</c:f>
              <c:strCache>
                <c:ptCount val="1"/>
                <c:pt idx="0">
                  <c:v>2007</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Sheet1!$B$2:$B$7</c:f>
              <c:numCache>
                <c:formatCode>General</c:formatCode>
                <c:ptCount val="6"/>
                <c:pt idx="0">
                  <c:v>2</c:v>
                </c:pt>
                <c:pt idx="1">
                  <c:v>18</c:v>
                </c:pt>
                <c:pt idx="2">
                  <c:v>12</c:v>
                </c:pt>
                <c:pt idx="3">
                  <c:v>7</c:v>
                </c:pt>
                <c:pt idx="5">
                  <c:v>76</c:v>
                </c:pt>
              </c:numCache>
            </c:numRef>
          </c:val>
        </c:ser>
        <c:ser>
          <c:idx val="1"/>
          <c:order val="1"/>
          <c:tx>
            <c:strRef>
              <c:f>Sheet1!$C$1</c:f>
              <c:strCache>
                <c:ptCount val="1"/>
                <c:pt idx="0">
                  <c:v>2008</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Sheet1!$C$2:$C$7</c:f>
              <c:numCache>
                <c:formatCode>General</c:formatCode>
                <c:ptCount val="6"/>
                <c:pt idx="0">
                  <c:v>13</c:v>
                </c:pt>
                <c:pt idx="1">
                  <c:v>12</c:v>
                </c:pt>
                <c:pt idx="2">
                  <c:v>6</c:v>
                </c:pt>
                <c:pt idx="3">
                  <c:v>8</c:v>
                </c:pt>
                <c:pt idx="4">
                  <c:v>24</c:v>
                </c:pt>
                <c:pt idx="5">
                  <c:v>61</c:v>
                </c:pt>
              </c:numCache>
            </c:numRef>
          </c:val>
        </c:ser>
        <c:ser>
          <c:idx val="2"/>
          <c:order val="2"/>
          <c:tx>
            <c:strRef>
              <c:f>Sheet1!$D$1</c:f>
              <c:strCache>
                <c:ptCount val="1"/>
                <c:pt idx="0">
                  <c:v>2009</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Sheet1!$D$2:$D$7</c:f>
              <c:numCache>
                <c:formatCode>General</c:formatCode>
                <c:ptCount val="6"/>
                <c:pt idx="0">
                  <c:v>1</c:v>
                </c:pt>
                <c:pt idx="1">
                  <c:v>9</c:v>
                </c:pt>
                <c:pt idx="2">
                  <c:v>15</c:v>
                </c:pt>
                <c:pt idx="3">
                  <c:v>7</c:v>
                </c:pt>
                <c:pt idx="4">
                  <c:v>19</c:v>
                </c:pt>
                <c:pt idx="5">
                  <c:v>70</c:v>
                </c:pt>
              </c:numCache>
            </c:numRef>
          </c:val>
        </c:ser>
        <c:ser>
          <c:idx val="3"/>
          <c:order val="3"/>
          <c:tx>
            <c:strRef>
              <c:f>Sheet1!$E$1</c:f>
              <c:strCache>
                <c:ptCount val="1"/>
                <c:pt idx="0">
                  <c:v>2010</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Sheet1!$E$2:$E$7</c:f>
              <c:numCache>
                <c:formatCode>General</c:formatCode>
                <c:ptCount val="6"/>
                <c:pt idx="0">
                  <c:v>2</c:v>
                </c:pt>
                <c:pt idx="1">
                  <c:v>12</c:v>
                </c:pt>
                <c:pt idx="2">
                  <c:v>9</c:v>
                </c:pt>
                <c:pt idx="3">
                  <c:v>14</c:v>
                </c:pt>
                <c:pt idx="4">
                  <c:v>40</c:v>
                </c:pt>
                <c:pt idx="5">
                  <c:v>71</c:v>
                </c:pt>
              </c:numCache>
            </c:numRef>
          </c:val>
        </c:ser>
        <c:ser>
          <c:idx val="4"/>
          <c:order val="4"/>
          <c:tx>
            <c:strRef>
              <c:f>Sheet1!$F$1</c:f>
              <c:strCache>
                <c:ptCount val="1"/>
                <c:pt idx="0">
                  <c:v>2011</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Sheet1!$F$2:$F$7</c:f>
              <c:numCache>
                <c:formatCode>General</c:formatCode>
                <c:ptCount val="6"/>
                <c:pt idx="1">
                  <c:v>16</c:v>
                </c:pt>
                <c:pt idx="2">
                  <c:v>9</c:v>
                </c:pt>
                <c:pt idx="3">
                  <c:v>13</c:v>
                </c:pt>
                <c:pt idx="4">
                  <c:v>42</c:v>
                </c:pt>
                <c:pt idx="5">
                  <c:v>50</c:v>
                </c:pt>
              </c:numCache>
            </c:numRef>
          </c:val>
        </c:ser>
        <c:ser>
          <c:idx val="5"/>
          <c:order val="5"/>
          <c:tx>
            <c:strRef>
              <c:f>Sheet1!$G$1</c:f>
              <c:strCache>
                <c:ptCount val="1"/>
                <c:pt idx="0">
                  <c:v>2012</c:v>
                </c:pt>
              </c:strCache>
            </c:strRef>
          </c:tx>
          <c:spPr>
            <a:ln>
              <a:solidFill>
                <a:prstClr val="black"/>
              </a:solidFill>
            </a:ln>
          </c:spPr>
          <c:cat>
            <c:strRef>
              <c:f>Sheet1!$A$2:$A$7</c:f>
              <c:strCache>
                <c:ptCount val="6"/>
                <c:pt idx="0">
                  <c:v>Don't know</c:v>
                </c:pt>
                <c:pt idx="1">
                  <c:v>Other</c:v>
                </c:pt>
                <c:pt idx="2">
                  <c:v>0800 4 BAYBUS</c:v>
                </c:pt>
                <c:pt idx="3">
                  <c:v>www.baybus.co.nz / website / internet</c:v>
                </c:pt>
                <c:pt idx="4">
                  <c:v>Timetable information at the bus stops</c:v>
                </c:pt>
                <c:pt idx="5">
                  <c:v>A foldout booklet (paper copy)</c:v>
                </c:pt>
              </c:strCache>
            </c:strRef>
          </c:cat>
          <c:val>
            <c:numRef>
              <c:f>Sheet1!$G$2:$G$7</c:f>
              <c:numCache>
                <c:formatCode>General</c:formatCode>
                <c:ptCount val="6"/>
                <c:pt idx="0">
                  <c:v>2</c:v>
                </c:pt>
                <c:pt idx="1">
                  <c:v>16</c:v>
                </c:pt>
                <c:pt idx="2" formatCode="0">
                  <c:v>5.0251256281406773</c:v>
                </c:pt>
                <c:pt idx="3" formatCode="0">
                  <c:v>10.05025125628142</c:v>
                </c:pt>
                <c:pt idx="4" formatCode="0">
                  <c:v>40.703517587939892</c:v>
                </c:pt>
                <c:pt idx="5" formatCode="0">
                  <c:v>48.743718592965095</c:v>
                </c:pt>
              </c:numCache>
            </c:numRef>
          </c:val>
        </c:ser>
        <c:dLbls>
          <c:showVal val="1"/>
        </c:dLbls>
        <c:gapWidth val="110"/>
        <c:axId val="104375040"/>
        <c:axId val="104376576"/>
      </c:barChart>
      <c:catAx>
        <c:axId val="104375040"/>
        <c:scaling>
          <c:orientation val="minMax"/>
        </c:scaling>
        <c:delete val="1"/>
        <c:axPos val="l"/>
        <c:tickLblPos val="none"/>
        <c:crossAx val="104376576"/>
        <c:crosses val="autoZero"/>
        <c:auto val="1"/>
        <c:lblAlgn val="ctr"/>
        <c:lblOffset val="100"/>
      </c:catAx>
      <c:valAx>
        <c:axId val="104376576"/>
        <c:scaling>
          <c:orientation val="minMax"/>
        </c:scaling>
        <c:delete val="1"/>
        <c:axPos val="b"/>
        <c:numFmt formatCode="General" sourceLinked="1"/>
        <c:tickLblPos val="none"/>
        <c:crossAx val="104375040"/>
        <c:crosses val="autoZero"/>
        <c:crossBetween val="between"/>
      </c:valAx>
    </c:plotArea>
    <c:legend>
      <c:legendPos val="r"/>
      <c:layout>
        <c:manualLayout>
          <c:xMode val="edge"/>
          <c:yMode val="edge"/>
          <c:x val="0.71951645271502951"/>
          <c:y val="0.64584725628776696"/>
          <c:w val="0.19622972435068167"/>
          <c:h val="0.29439421260885695"/>
        </c:manualLayout>
      </c:layout>
    </c:legend>
    <c:plotVisOnly val="1"/>
    <c:dispBlanksAs val="gap"/>
  </c:chart>
  <c:txPr>
    <a:bodyPr/>
    <a:lstStyle/>
    <a:p>
      <a:pPr>
        <a:defRPr sz="1000" b="1"/>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17"/>
          <c:y val="2.9847111004760389E-2"/>
          <c:w val="0.64977603498601522"/>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Sheet1!$A$2:$A$5</c:f>
              <c:strCache>
                <c:ptCount val="4"/>
                <c:pt idx="0">
                  <c:v>Courtesy / attitude of drivers</c:v>
                </c:pt>
                <c:pt idx="1">
                  <c:v>More reliable bus service</c:v>
                </c:pt>
                <c:pt idx="2">
                  <c:v>More frequent bus service</c:v>
                </c:pt>
                <c:pt idx="3">
                  <c:v>Nothing</c:v>
                </c:pt>
              </c:strCache>
            </c:strRef>
          </c:cat>
          <c:val>
            <c:numRef>
              <c:f>Sheet1!$B$2:$B$5</c:f>
              <c:numCache>
                <c:formatCode>General</c:formatCode>
                <c:ptCount val="4"/>
                <c:pt idx="0">
                  <c:v>8</c:v>
                </c:pt>
                <c:pt idx="1">
                  <c:v>4</c:v>
                </c:pt>
                <c:pt idx="2">
                  <c:v>11</c:v>
                </c:pt>
                <c:pt idx="3">
                  <c:v>35</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Sheet1!$A$2:$A$5</c:f>
              <c:strCache>
                <c:ptCount val="4"/>
                <c:pt idx="0">
                  <c:v>Courtesy / attitude of drivers</c:v>
                </c:pt>
                <c:pt idx="1">
                  <c:v>More reliable bus service</c:v>
                </c:pt>
                <c:pt idx="2">
                  <c:v>More frequent bus service</c:v>
                </c:pt>
                <c:pt idx="3">
                  <c:v>Nothing</c:v>
                </c:pt>
              </c:strCache>
            </c:strRef>
          </c:cat>
          <c:val>
            <c:numRef>
              <c:f>Sheet1!$C$2:$C$5</c:f>
              <c:numCache>
                <c:formatCode>General</c:formatCode>
                <c:ptCount val="4"/>
                <c:pt idx="0">
                  <c:v>5</c:v>
                </c:pt>
                <c:pt idx="1">
                  <c:v>7</c:v>
                </c:pt>
                <c:pt idx="2">
                  <c:v>10</c:v>
                </c:pt>
                <c:pt idx="3">
                  <c:v>42</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Sheet1!$A$2:$A$5</c:f>
              <c:strCache>
                <c:ptCount val="4"/>
                <c:pt idx="0">
                  <c:v>Courtesy / attitude of drivers</c:v>
                </c:pt>
                <c:pt idx="1">
                  <c:v>More reliable bus service</c:v>
                </c:pt>
                <c:pt idx="2">
                  <c:v>More frequent bus service</c:v>
                </c:pt>
                <c:pt idx="3">
                  <c:v>Nothing</c:v>
                </c:pt>
              </c:strCache>
            </c:strRef>
          </c:cat>
          <c:val>
            <c:numRef>
              <c:f>Sheet1!$D$2:$D$5</c:f>
              <c:numCache>
                <c:formatCode>0</c:formatCode>
                <c:ptCount val="4"/>
                <c:pt idx="0">
                  <c:v>6.7839195979899465</c:v>
                </c:pt>
                <c:pt idx="1">
                  <c:v>6.7839195979899465</c:v>
                </c:pt>
                <c:pt idx="2">
                  <c:v>8.5427135678391952</c:v>
                </c:pt>
                <c:pt idx="3">
                  <c:v>37.437185929648244</c:v>
                </c:pt>
              </c:numCache>
            </c:numRef>
          </c:val>
        </c:ser>
        <c:dLbls>
          <c:showVal val="1"/>
        </c:dLbls>
        <c:axId val="105200640"/>
        <c:axId val="105206528"/>
      </c:barChart>
      <c:catAx>
        <c:axId val="105200640"/>
        <c:scaling>
          <c:orientation val="minMax"/>
        </c:scaling>
        <c:axPos val="l"/>
        <c:numFmt formatCode="General" sourceLinked="1"/>
        <c:tickLblPos val="nextTo"/>
        <c:spPr>
          <a:ln>
            <a:noFill/>
          </a:ln>
        </c:spPr>
        <c:txPr>
          <a:bodyPr/>
          <a:lstStyle/>
          <a:p>
            <a:pPr>
              <a:defRPr sz="1000" b="1"/>
            </a:pPr>
            <a:endParaRPr lang="en-US"/>
          </a:p>
        </c:txPr>
        <c:crossAx val="105206528"/>
        <c:crosses val="autoZero"/>
        <c:auto val="1"/>
        <c:lblAlgn val="ctr"/>
        <c:lblOffset val="100"/>
      </c:catAx>
      <c:valAx>
        <c:axId val="105206528"/>
        <c:scaling>
          <c:orientation val="minMax"/>
        </c:scaling>
        <c:delete val="1"/>
        <c:axPos val="b"/>
        <c:numFmt formatCode="General" sourceLinked="1"/>
        <c:tickLblPos val="none"/>
        <c:crossAx val="105200640"/>
        <c:crosses val="autoZero"/>
        <c:crossBetween val="between"/>
      </c:valAx>
    </c:plotArea>
    <c:plotVisOnly val="1"/>
    <c:dispBlanksAs val="gap"/>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39"/>
          <c:y val="2.9847111004760413E-2"/>
          <c:w val="0.64977603498601566"/>
          <c:h val="0.94030577799047965"/>
        </c:manualLayout>
      </c:layout>
      <c:barChart>
        <c:barDir val="bar"/>
        <c:grouping val="clustered"/>
        <c:ser>
          <c:idx val="0"/>
          <c:order val="0"/>
          <c:tx>
            <c:strRef>
              <c:f>Sheet1!$B$1</c:f>
              <c:strCache>
                <c:ptCount val="1"/>
                <c:pt idx="0">
                  <c:v>2010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Sheet1!$A$2:$A$5</c:f>
              <c:strCache>
                <c:ptCount val="4"/>
                <c:pt idx="0">
                  <c:v>Courtesy / attitude of drivers</c:v>
                </c:pt>
                <c:pt idx="1">
                  <c:v>More reliable bus service</c:v>
                </c:pt>
                <c:pt idx="2">
                  <c:v>More frequent bus service</c:v>
                </c:pt>
                <c:pt idx="3">
                  <c:v>Nothing</c:v>
                </c:pt>
              </c:strCache>
            </c:strRef>
          </c:cat>
          <c:val>
            <c:numRef>
              <c:f>Sheet1!$B$2:$B$5</c:f>
              <c:numCache>
                <c:formatCode>General</c:formatCode>
                <c:ptCount val="4"/>
                <c:pt idx="0">
                  <c:v>13</c:v>
                </c:pt>
                <c:pt idx="1">
                  <c:v>7</c:v>
                </c:pt>
                <c:pt idx="2">
                  <c:v>9</c:v>
                </c:pt>
                <c:pt idx="3">
                  <c:v>34</c:v>
                </c:pt>
              </c:numCache>
            </c:numRef>
          </c:val>
        </c:ser>
        <c:ser>
          <c:idx val="1"/>
          <c:order val="1"/>
          <c:tx>
            <c:strRef>
              <c:f>Sheet1!$C$1</c:f>
              <c:strCache>
                <c:ptCount val="1"/>
                <c:pt idx="0">
                  <c:v>2011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Sheet1!$A$2:$A$5</c:f>
              <c:strCache>
                <c:ptCount val="4"/>
                <c:pt idx="0">
                  <c:v>Courtesy / attitude of drivers</c:v>
                </c:pt>
                <c:pt idx="1">
                  <c:v>More reliable bus service</c:v>
                </c:pt>
                <c:pt idx="2">
                  <c:v>More frequent bus service</c:v>
                </c:pt>
                <c:pt idx="3">
                  <c:v>Nothing</c:v>
                </c:pt>
              </c:strCache>
            </c:strRef>
          </c:cat>
          <c:val>
            <c:numRef>
              <c:f>Sheet1!$C$2:$C$5</c:f>
              <c:numCache>
                <c:formatCode>General</c:formatCode>
                <c:ptCount val="4"/>
                <c:pt idx="0">
                  <c:v>7</c:v>
                </c:pt>
                <c:pt idx="1">
                  <c:v>7</c:v>
                </c:pt>
                <c:pt idx="2">
                  <c:v>8</c:v>
                </c:pt>
                <c:pt idx="3">
                  <c:v>39</c:v>
                </c:pt>
              </c:numCache>
            </c:numRef>
          </c:val>
        </c:ser>
        <c:ser>
          <c:idx val="2"/>
          <c:order val="2"/>
          <c:tx>
            <c:strRef>
              <c:f>Sheet1!$D$1</c:f>
              <c:strCache>
                <c:ptCount val="1"/>
                <c:pt idx="0">
                  <c:v>2012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Sheet1!$A$2:$A$5</c:f>
              <c:strCache>
                <c:ptCount val="4"/>
                <c:pt idx="0">
                  <c:v>Courtesy / attitude of drivers</c:v>
                </c:pt>
                <c:pt idx="1">
                  <c:v>More reliable bus service</c:v>
                </c:pt>
                <c:pt idx="2">
                  <c:v>More frequent bus service</c:v>
                </c:pt>
                <c:pt idx="3">
                  <c:v>Nothing</c:v>
                </c:pt>
              </c:strCache>
            </c:strRef>
          </c:cat>
          <c:val>
            <c:numRef>
              <c:f>Sheet1!$D$2:$D$5</c:f>
              <c:numCache>
                <c:formatCode>0</c:formatCode>
                <c:ptCount val="4"/>
                <c:pt idx="0">
                  <c:v>8.1632653061224492</c:v>
                </c:pt>
                <c:pt idx="1">
                  <c:v>8.6734693877551017</c:v>
                </c:pt>
                <c:pt idx="2">
                  <c:v>4.5918367346938824</c:v>
                </c:pt>
                <c:pt idx="3">
                  <c:v>37.244897959183405</c:v>
                </c:pt>
              </c:numCache>
            </c:numRef>
          </c:val>
        </c:ser>
        <c:dLbls>
          <c:showVal val="1"/>
        </c:dLbls>
        <c:axId val="105404672"/>
        <c:axId val="105414656"/>
      </c:barChart>
      <c:catAx>
        <c:axId val="105404672"/>
        <c:scaling>
          <c:orientation val="minMax"/>
        </c:scaling>
        <c:delete val="1"/>
        <c:axPos val="l"/>
        <c:numFmt formatCode="General" sourceLinked="1"/>
        <c:tickLblPos val="none"/>
        <c:crossAx val="105414656"/>
        <c:crosses val="autoZero"/>
        <c:auto val="1"/>
        <c:lblAlgn val="ctr"/>
        <c:lblOffset val="100"/>
      </c:catAx>
      <c:valAx>
        <c:axId val="105414656"/>
        <c:scaling>
          <c:orientation val="minMax"/>
        </c:scaling>
        <c:delete val="1"/>
        <c:axPos val="b"/>
        <c:numFmt formatCode="General" sourceLinked="1"/>
        <c:tickLblPos val="none"/>
        <c:crossAx val="105404672"/>
        <c:crosses val="autoZero"/>
        <c:crossBetween val="between"/>
      </c:valAx>
    </c:plotArea>
    <c:legend>
      <c:legendPos val="r"/>
      <c:layout>
        <c:manualLayout>
          <c:xMode val="edge"/>
          <c:yMode val="edge"/>
          <c:x val="0.77519872005836121"/>
          <c:y val="0.6441794928768636"/>
          <c:w val="0.11668672034344237"/>
          <c:h val="0.12983108714416391"/>
        </c:manualLayout>
      </c:layout>
      <c:overlay val="1"/>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It varies</c:v>
                </c:pt>
              </c:strCache>
            </c:strRef>
          </c:tx>
          <c:spPr>
            <a:solidFill>
              <a:schemeClr val="bg1"/>
            </a:solidFill>
            <a:ln>
              <a:solidFill>
                <a:prstClr val="black"/>
              </a:solidFill>
            </a:ln>
          </c:spPr>
          <c:cat>
            <c:strRef>
              <c:f>Sheet1!$B$2</c:f>
              <c:strCache>
                <c:ptCount val="1"/>
                <c:pt idx="0">
                  <c:v>'12</c:v>
                </c:pt>
              </c:strCache>
            </c:strRef>
          </c:cat>
          <c:val>
            <c:numRef>
              <c:f>Sheet1!$C$2</c:f>
              <c:numCache>
                <c:formatCode>General</c:formatCode>
                <c:ptCount val="1"/>
                <c:pt idx="0">
                  <c:v>2</c:v>
                </c:pt>
              </c:numCache>
            </c:numRef>
          </c:val>
        </c:ser>
        <c:ser>
          <c:idx val="1"/>
          <c:order val="1"/>
          <c:tx>
            <c:strRef>
              <c:f>Sheet1!$D$1</c:f>
              <c:strCache>
                <c:ptCount val="1"/>
                <c:pt idx="0">
                  <c:v>Weekends</c:v>
                </c:pt>
              </c:strCache>
            </c:strRef>
          </c:tx>
          <c:spPr>
            <a:solidFill>
              <a:srgbClr val="FFC000"/>
            </a:solidFill>
            <a:ln>
              <a:solidFill>
                <a:prstClr val="black"/>
              </a:solidFill>
            </a:ln>
          </c:spPr>
          <c:cat>
            <c:strRef>
              <c:f>Sheet1!$B$2</c:f>
              <c:strCache>
                <c:ptCount val="1"/>
                <c:pt idx="0">
                  <c:v>'12</c:v>
                </c:pt>
              </c:strCache>
            </c:strRef>
          </c:cat>
          <c:val>
            <c:numRef>
              <c:f>Sheet1!$D$2</c:f>
              <c:numCache>
                <c:formatCode>General</c:formatCode>
                <c:ptCount val="1"/>
                <c:pt idx="0">
                  <c:v>5</c:v>
                </c:pt>
              </c:numCache>
            </c:numRef>
          </c:val>
        </c:ser>
        <c:ser>
          <c:idx val="2"/>
          <c:order val="2"/>
          <c:tx>
            <c:strRef>
              <c:f>Sheet1!$E$1</c:f>
              <c:strCache>
                <c:ptCount val="1"/>
                <c:pt idx="0">
                  <c:v>Peak</c:v>
                </c:pt>
              </c:strCache>
            </c:strRef>
          </c:tx>
          <c:spPr>
            <a:solidFill>
              <a:srgbClr val="FF9900"/>
            </a:solidFill>
            <a:ln>
              <a:solidFill>
                <a:prstClr val="black"/>
              </a:solidFill>
            </a:ln>
          </c:spPr>
          <c:cat>
            <c:strRef>
              <c:f>Sheet1!$B$2</c:f>
              <c:strCache>
                <c:ptCount val="1"/>
                <c:pt idx="0">
                  <c:v>'12</c:v>
                </c:pt>
              </c:strCache>
            </c:strRef>
          </c:cat>
          <c:val>
            <c:numRef>
              <c:f>Sheet1!$E$2</c:f>
              <c:numCache>
                <c:formatCode>General</c:formatCode>
                <c:ptCount val="1"/>
                <c:pt idx="0">
                  <c:v>22</c:v>
                </c:pt>
              </c:numCache>
            </c:numRef>
          </c:val>
        </c:ser>
        <c:ser>
          <c:idx val="3"/>
          <c:order val="3"/>
          <c:tx>
            <c:strRef>
              <c:f>Sheet1!$F$1</c:f>
              <c:strCache>
                <c:ptCount val="1"/>
                <c:pt idx="0">
                  <c:v>Off peak</c:v>
                </c:pt>
              </c:strCache>
            </c:strRef>
          </c:tx>
          <c:spPr>
            <a:solidFill>
              <a:srgbClr val="008000"/>
            </a:solidFill>
            <a:ln>
              <a:solidFill>
                <a:prstClr val="black"/>
              </a:solidFill>
            </a:ln>
          </c:spPr>
          <c:cat>
            <c:strRef>
              <c:f>Sheet1!$B$2</c:f>
              <c:strCache>
                <c:ptCount val="1"/>
                <c:pt idx="0">
                  <c:v>'12</c:v>
                </c:pt>
              </c:strCache>
            </c:strRef>
          </c:cat>
          <c:val>
            <c:numRef>
              <c:f>Sheet1!$F$2</c:f>
              <c:numCache>
                <c:formatCode>General</c:formatCode>
                <c:ptCount val="1"/>
                <c:pt idx="0">
                  <c:v>71</c:v>
                </c:pt>
              </c:numCache>
            </c:numRef>
          </c:val>
        </c:ser>
        <c:dLbls>
          <c:showVal val="1"/>
        </c:dLbls>
        <c:gapWidth val="10"/>
        <c:overlap val="100"/>
        <c:axId val="94949376"/>
        <c:axId val="94950912"/>
      </c:barChart>
      <c:catAx>
        <c:axId val="94949376"/>
        <c:scaling>
          <c:orientation val="minMax"/>
        </c:scaling>
        <c:delete val="1"/>
        <c:axPos val="b"/>
        <c:numFmt formatCode="General" sourceLinked="1"/>
        <c:tickLblPos val="none"/>
        <c:crossAx val="94950912"/>
        <c:crosses val="autoZero"/>
        <c:auto val="1"/>
        <c:lblAlgn val="ctr"/>
        <c:lblOffset val="100"/>
      </c:catAx>
      <c:valAx>
        <c:axId val="94950912"/>
        <c:scaling>
          <c:orientation val="minMax"/>
        </c:scaling>
        <c:delete val="1"/>
        <c:axPos val="l"/>
        <c:numFmt formatCode="0%" sourceLinked="1"/>
        <c:tickLblPos val="none"/>
        <c:crossAx val="94949376"/>
        <c:crosses val="autoZero"/>
        <c:crossBetween val="between"/>
      </c:valAx>
    </c:plotArea>
    <c:plotVisOnly val="1"/>
    <c:dispBlanksAs val="gap"/>
  </c:chart>
  <c:txPr>
    <a:bodyPr/>
    <a:lstStyle/>
    <a:p>
      <a:pPr>
        <a:defRPr sz="1200" b="1"/>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28"/>
          <c:y val="2.9847111004760403E-2"/>
          <c:w val="0.64977603498601544"/>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Sheet1!$A$2:$A$5</c:f>
              <c:strCache>
                <c:ptCount val="4"/>
                <c:pt idx="0">
                  <c:v>Courtesy / attitude of drivers</c:v>
                </c:pt>
                <c:pt idx="1">
                  <c:v>More reliable bus service</c:v>
                </c:pt>
                <c:pt idx="2">
                  <c:v>More frequent bus service</c:v>
                </c:pt>
                <c:pt idx="3">
                  <c:v>Nothing</c:v>
                </c:pt>
              </c:strCache>
            </c:strRef>
          </c:cat>
          <c:val>
            <c:numRef>
              <c:f>Sheet1!$B$2:$B$5</c:f>
              <c:numCache>
                <c:formatCode>General</c:formatCode>
                <c:ptCount val="4"/>
                <c:pt idx="0">
                  <c:v>4</c:v>
                </c:pt>
                <c:pt idx="1">
                  <c:v>1</c:v>
                </c:pt>
                <c:pt idx="2">
                  <c:v>14</c:v>
                </c:pt>
                <c:pt idx="3">
                  <c:v>39</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Sheet1!$A$2:$A$5</c:f>
              <c:strCache>
                <c:ptCount val="4"/>
                <c:pt idx="0">
                  <c:v>Courtesy / attitude of drivers</c:v>
                </c:pt>
                <c:pt idx="1">
                  <c:v>More reliable bus service</c:v>
                </c:pt>
                <c:pt idx="2">
                  <c:v>More frequent bus service</c:v>
                </c:pt>
                <c:pt idx="3">
                  <c:v>Nothing</c:v>
                </c:pt>
              </c:strCache>
            </c:strRef>
          </c:cat>
          <c:val>
            <c:numRef>
              <c:f>Sheet1!$C$2:$C$5</c:f>
              <c:numCache>
                <c:formatCode>General</c:formatCode>
                <c:ptCount val="4"/>
                <c:pt idx="0">
                  <c:v>3</c:v>
                </c:pt>
                <c:pt idx="1">
                  <c:v>7</c:v>
                </c:pt>
                <c:pt idx="2">
                  <c:v>11</c:v>
                </c:pt>
                <c:pt idx="3">
                  <c:v>45</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Sheet1!$A$2:$A$5</c:f>
              <c:strCache>
                <c:ptCount val="4"/>
                <c:pt idx="0">
                  <c:v>Courtesy / attitude of drivers</c:v>
                </c:pt>
                <c:pt idx="1">
                  <c:v>More reliable bus service</c:v>
                </c:pt>
                <c:pt idx="2">
                  <c:v>More frequent bus service</c:v>
                </c:pt>
                <c:pt idx="3">
                  <c:v>Nothing</c:v>
                </c:pt>
              </c:strCache>
            </c:strRef>
          </c:cat>
          <c:val>
            <c:numRef>
              <c:f>Sheet1!$D$2:$D$5</c:f>
              <c:numCache>
                <c:formatCode>0</c:formatCode>
                <c:ptCount val="4"/>
                <c:pt idx="0">
                  <c:v>5.4455445544554255</c:v>
                </c:pt>
                <c:pt idx="1">
                  <c:v>4.9504950495049505</c:v>
                </c:pt>
                <c:pt idx="2">
                  <c:v>12.376237623762426</c:v>
                </c:pt>
                <c:pt idx="3">
                  <c:v>37.623762376237622</c:v>
                </c:pt>
              </c:numCache>
            </c:numRef>
          </c:val>
        </c:ser>
        <c:dLbls>
          <c:showVal val="1"/>
        </c:dLbls>
        <c:axId val="105594880"/>
        <c:axId val="105596416"/>
      </c:barChart>
      <c:catAx>
        <c:axId val="105594880"/>
        <c:scaling>
          <c:orientation val="minMax"/>
        </c:scaling>
        <c:delete val="1"/>
        <c:axPos val="l"/>
        <c:numFmt formatCode="General" sourceLinked="1"/>
        <c:tickLblPos val="none"/>
        <c:crossAx val="105596416"/>
        <c:crosses val="autoZero"/>
        <c:auto val="1"/>
        <c:lblAlgn val="ctr"/>
        <c:lblOffset val="100"/>
      </c:catAx>
      <c:valAx>
        <c:axId val="105596416"/>
        <c:scaling>
          <c:orientation val="minMax"/>
        </c:scaling>
        <c:delete val="1"/>
        <c:axPos val="b"/>
        <c:numFmt formatCode="General" sourceLinked="1"/>
        <c:tickLblPos val="none"/>
        <c:crossAx val="105594880"/>
        <c:crosses val="autoZero"/>
        <c:crossBetween val="between"/>
      </c:valAx>
    </c:plotArea>
    <c:plotVisOnly val="1"/>
    <c:dispBlanksAs val="gap"/>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5"/>
          <c:y val="2.9847111004760427E-2"/>
          <c:w val="0.62980973812134378"/>
          <c:h val="0.94030577799047965"/>
        </c:manualLayout>
      </c:layout>
      <c:barChart>
        <c:barDir val="bar"/>
        <c:grouping val="clustered"/>
        <c:ser>
          <c:idx val="0"/>
          <c:order val="0"/>
          <c:tx>
            <c:strRef>
              <c:f>Sheet1!$B$1</c:f>
              <c:strCache>
                <c:ptCount val="1"/>
                <c:pt idx="0">
                  <c:v>2010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Sheet1!$A$2:$A$10</c:f>
              <c:strCache>
                <c:ptCount val="9"/>
                <c:pt idx="0">
                  <c:v>Other</c:v>
                </c:pt>
                <c:pt idx="1">
                  <c:v>Cheaper bus fares / concession tickets</c:v>
                </c:pt>
                <c:pt idx="2">
                  <c:v>Improved comfort on buses</c:v>
                </c:pt>
                <c:pt idx="3">
                  <c:v>More direct routes</c:v>
                </c:pt>
                <c:pt idx="4">
                  <c:v>Easier accessibility onto the bus</c:v>
                </c:pt>
                <c:pt idx="5">
                  <c:v>Changes to existing bus route</c:v>
                </c:pt>
                <c:pt idx="6">
                  <c:v>Evening and night buses</c:v>
                </c:pt>
                <c:pt idx="7">
                  <c:v>Bus shelters at bus stops</c:v>
                </c:pt>
                <c:pt idx="8">
                  <c:v>New bus routes</c:v>
                </c:pt>
              </c:strCache>
            </c:strRef>
          </c:cat>
          <c:val>
            <c:numRef>
              <c:f>Sheet1!$B$2:$B$10</c:f>
              <c:numCache>
                <c:formatCode>General</c:formatCode>
                <c:ptCount val="9"/>
                <c:pt idx="0">
                  <c:v>15</c:v>
                </c:pt>
                <c:pt idx="2">
                  <c:v>4</c:v>
                </c:pt>
                <c:pt idx="3">
                  <c:v>1</c:v>
                </c:pt>
                <c:pt idx="4">
                  <c:v>5</c:v>
                </c:pt>
                <c:pt idx="5">
                  <c:v>6</c:v>
                </c:pt>
                <c:pt idx="6">
                  <c:v>8</c:v>
                </c:pt>
                <c:pt idx="7">
                  <c:v>14</c:v>
                </c:pt>
                <c:pt idx="8">
                  <c:v>5</c:v>
                </c:pt>
              </c:numCache>
            </c:numRef>
          </c:val>
        </c:ser>
        <c:ser>
          <c:idx val="1"/>
          <c:order val="1"/>
          <c:tx>
            <c:strRef>
              <c:f>Sheet1!$C$1</c:f>
              <c:strCache>
                <c:ptCount val="1"/>
                <c:pt idx="0">
                  <c:v>2011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Cheaper bus fares / concession tickets</c:v>
                </c:pt>
                <c:pt idx="2">
                  <c:v>Improved comfort on buses</c:v>
                </c:pt>
                <c:pt idx="3">
                  <c:v>More direct routes</c:v>
                </c:pt>
                <c:pt idx="4">
                  <c:v>Easier accessibility onto the bus</c:v>
                </c:pt>
                <c:pt idx="5">
                  <c:v>Changes to existing bus route</c:v>
                </c:pt>
                <c:pt idx="6">
                  <c:v>Evening and night buses</c:v>
                </c:pt>
                <c:pt idx="7">
                  <c:v>Bus shelters at bus stops</c:v>
                </c:pt>
                <c:pt idx="8">
                  <c:v>New bus routes</c:v>
                </c:pt>
              </c:strCache>
            </c:strRef>
          </c:cat>
          <c:val>
            <c:numRef>
              <c:f>Sheet1!$C$2:$C$10</c:f>
              <c:numCache>
                <c:formatCode>General</c:formatCode>
                <c:ptCount val="9"/>
                <c:pt idx="0">
                  <c:v>18</c:v>
                </c:pt>
                <c:pt idx="2">
                  <c:v>3</c:v>
                </c:pt>
                <c:pt idx="4">
                  <c:v>4</c:v>
                </c:pt>
                <c:pt idx="5">
                  <c:v>4</c:v>
                </c:pt>
                <c:pt idx="6">
                  <c:v>6</c:v>
                </c:pt>
                <c:pt idx="7">
                  <c:v>5</c:v>
                </c:pt>
              </c:numCache>
            </c:numRef>
          </c:val>
        </c:ser>
        <c:ser>
          <c:idx val="2"/>
          <c:order val="2"/>
          <c:tx>
            <c:strRef>
              <c:f>Sheet1!$D$1</c:f>
              <c:strCache>
                <c:ptCount val="1"/>
                <c:pt idx="0">
                  <c:v>2012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Cheaper bus fares / concession tickets</c:v>
                </c:pt>
                <c:pt idx="2">
                  <c:v>Improved comfort on buses</c:v>
                </c:pt>
                <c:pt idx="3">
                  <c:v>More direct routes</c:v>
                </c:pt>
                <c:pt idx="4">
                  <c:v>Easier accessibility onto the bus</c:v>
                </c:pt>
                <c:pt idx="5">
                  <c:v>Changes to existing bus route</c:v>
                </c:pt>
                <c:pt idx="6">
                  <c:v>Evening and night buses</c:v>
                </c:pt>
                <c:pt idx="7">
                  <c:v>Bus shelters at bus stops</c:v>
                </c:pt>
                <c:pt idx="8">
                  <c:v>New bus routes</c:v>
                </c:pt>
              </c:strCache>
            </c:strRef>
          </c:cat>
          <c:val>
            <c:numRef>
              <c:f>Sheet1!$D$2:$D$10</c:f>
              <c:numCache>
                <c:formatCode>0</c:formatCode>
                <c:ptCount val="9"/>
                <c:pt idx="0">
                  <c:v>19</c:v>
                </c:pt>
                <c:pt idx="1">
                  <c:v>2.5510204081632577</c:v>
                </c:pt>
                <c:pt idx="2">
                  <c:v>3.5714285714285721</c:v>
                </c:pt>
                <c:pt idx="3">
                  <c:v>1.5306122448979591</c:v>
                </c:pt>
                <c:pt idx="4">
                  <c:v>3.5714285714285721</c:v>
                </c:pt>
                <c:pt idx="5">
                  <c:v>4.0816326530612423</c:v>
                </c:pt>
                <c:pt idx="6">
                  <c:v>3.0612244897959182</c:v>
                </c:pt>
                <c:pt idx="7">
                  <c:v>3.0612244897959182</c:v>
                </c:pt>
                <c:pt idx="8">
                  <c:v>4.0816326530612423</c:v>
                </c:pt>
              </c:numCache>
            </c:numRef>
          </c:val>
        </c:ser>
        <c:dLbls>
          <c:showVal val="1"/>
        </c:dLbls>
        <c:axId val="100987264"/>
        <c:axId val="100988800"/>
      </c:barChart>
      <c:catAx>
        <c:axId val="100987264"/>
        <c:scaling>
          <c:orientation val="minMax"/>
        </c:scaling>
        <c:delete val="1"/>
        <c:axPos val="l"/>
        <c:numFmt formatCode="General" sourceLinked="1"/>
        <c:tickLblPos val="none"/>
        <c:crossAx val="100988800"/>
        <c:crosses val="autoZero"/>
        <c:auto val="1"/>
        <c:lblAlgn val="ctr"/>
        <c:lblOffset val="100"/>
      </c:catAx>
      <c:valAx>
        <c:axId val="100988800"/>
        <c:scaling>
          <c:orientation val="minMax"/>
        </c:scaling>
        <c:delete val="1"/>
        <c:axPos val="b"/>
        <c:numFmt formatCode="General" sourceLinked="1"/>
        <c:tickLblPos val="none"/>
        <c:crossAx val="100987264"/>
        <c:crosses val="autoZero"/>
        <c:crossBetween val="between"/>
      </c:valAx>
    </c:plotArea>
    <c:legend>
      <c:legendPos val="r"/>
      <c:layout>
        <c:manualLayout>
          <c:xMode val="edge"/>
          <c:yMode val="edge"/>
          <c:x val="0.77519872005836143"/>
          <c:y val="0.64417949287686382"/>
          <c:w val="0.11668672034344241"/>
          <c:h val="0.12983108714416391"/>
        </c:manualLayout>
      </c:layout>
      <c:overlay val="1"/>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39"/>
          <c:y val="2.9847111004760413E-2"/>
          <c:w val="0.64977603498601566"/>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Sheet1!$A$2:$A$10</c:f>
              <c:strCache>
                <c:ptCount val="9"/>
                <c:pt idx="0">
                  <c:v>Other</c:v>
                </c:pt>
                <c:pt idx="1">
                  <c:v>Cheaper bus fares / concession tickets</c:v>
                </c:pt>
                <c:pt idx="2">
                  <c:v>Improved comfort on buses</c:v>
                </c:pt>
                <c:pt idx="3">
                  <c:v>More direct routes</c:v>
                </c:pt>
                <c:pt idx="4">
                  <c:v>Easier accessibility onto the bus</c:v>
                </c:pt>
                <c:pt idx="5">
                  <c:v>Changes to existing bus route</c:v>
                </c:pt>
                <c:pt idx="6">
                  <c:v>Evening and night buses</c:v>
                </c:pt>
                <c:pt idx="7">
                  <c:v>Bus shelters at bus stops</c:v>
                </c:pt>
                <c:pt idx="8">
                  <c:v>New bus routes</c:v>
                </c:pt>
              </c:strCache>
            </c:strRef>
          </c:cat>
          <c:val>
            <c:numRef>
              <c:f>Sheet1!$B$2:$B$10</c:f>
              <c:numCache>
                <c:formatCode>General</c:formatCode>
                <c:ptCount val="9"/>
                <c:pt idx="0">
                  <c:v>13</c:v>
                </c:pt>
                <c:pt idx="2">
                  <c:v>4</c:v>
                </c:pt>
                <c:pt idx="3">
                  <c:v>3</c:v>
                </c:pt>
                <c:pt idx="4">
                  <c:v>2</c:v>
                </c:pt>
                <c:pt idx="5">
                  <c:v>12</c:v>
                </c:pt>
                <c:pt idx="6">
                  <c:v>4</c:v>
                </c:pt>
                <c:pt idx="7">
                  <c:v>10</c:v>
                </c:pt>
                <c:pt idx="8">
                  <c:v>6</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Cheaper bus fares / concession tickets</c:v>
                </c:pt>
                <c:pt idx="2">
                  <c:v>Improved comfort on buses</c:v>
                </c:pt>
                <c:pt idx="3">
                  <c:v>More direct routes</c:v>
                </c:pt>
                <c:pt idx="4">
                  <c:v>Easier accessibility onto the bus</c:v>
                </c:pt>
                <c:pt idx="5">
                  <c:v>Changes to existing bus route</c:v>
                </c:pt>
                <c:pt idx="6">
                  <c:v>Evening and night buses</c:v>
                </c:pt>
                <c:pt idx="7">
                  <c:v>Bus shelters at bus stops</c:v>
                </c:pt>
                <c:pt idx="8">
                  <c:v>New bus routes</c:v>
                </c:pt>
              </c:strCache>
            </c:strRef>
          </c:cat>
          <c:val>
            <c:numRef>
              <c:f>Sheet1!$C$2:$C$10</c:f>
              <c:numCache>
                <c:formatCode>General</c:formatCode>
                <c:ptCount val="9"/>
                <c:pt idx="0">
                  <c:v>18</c:v>
                </c:pt>
                <c:pt idx="2">
                  <c:v>1</c:v>
                </c:pt>
                <c:pt idx="3">
                  <c:v>4</c:v>
                </c:pt>
                <c:pt idx="4">
                  <c:v>3</c:v>
                </c:pt>
                <c:pt idx="5">
                  <c:v>9</c:v>
                </c:pt>
                <c:pt idx="6">
                  <c:v>3</c:v>
                </c:pt>
                <c:pt idx="7">
                  <c:v>4</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Cheaper bus fares / concession tickets</c:v>
                </c:pt>
                <c:pt idx="2">
                  <c:v>Improved comfort on buses</c:v>
                </c:pt>
                <c:pt idx="3">
                  <c:v>More direct routes</c:v>
                </c:pt>
                <c:pt idx="4">
                  <c:v>Easier accessibility onto the bus</c:v>
                </c:pt>
                <c:pt idx="5">
                  <c:v>Changes to existing bus route</c:v>
                </c:pt>
                <c:pt idx="6">
                  <c:v>Evening and night buses</c:v>
                </c:pt>
                <c:pt idx="7">
                  <c:v>Bus shelters at bus stops</c:v>
                </c:pt>
                <c:pt idx="8">
                  <c:v>New bus routes</c:v>
                </c:pt>
              </c:strCache>
            </c:strRef>
          </c:cat>
          <c:val>
            <c:numRef>
              <c:f>Sheet1!$D$2:$D$10</c:f>
              <c:numCache>
                <c:formatCode>General</c:formatCode>
                <c:ptCount val="9"/>
                <c:pt idx="0" formatCode="0">
                  <c:v>13.366336633663456</c:v>
                </c:pt>
                <c:pt idx="2" formatCode="0">
                  <c:v>1.4851485148514851</c:v>
                </c:pt>
                <c:pt idx="3" formatCode="0">
                  <c:v>3.4653465346534627</c:v>
                </c:pt>
                <c:pt idx="4" formatCode="0">
                  <c:v>1.980198019801986</c:v>
                </c:pt>
                <c:pt idx="5" formatCode="0">
                  <c:v>2.9702970297029712</c:v>
                </c:pt>
                <c:pt idx="6" formatCode="0">
                  <c:v>4.4554455445544559</c:v>
                </c:pt>
                <c:pt idx="7" formatCode="0">
                  <c:v>4.9504950495049505</c:v>
                </c:pt>
                <c:pt idx="8" formatCode="0">
                  <c:v>7.9207920792079207</c:v>
                </c:pt>
              </c:numCache>
            </c:numRef>
          </c:val>
        </c:ser>
        <c:dLbls>
          <c:showVal val="1"/>
        </c:dLbls>
        <c:axId val="101705216"/>
        <c:axId val="101707136"/>
      </c:barChart>
      <c:catAx>
        <c:axId val="101705216"/>
        <c:scaling>
          <c:orientation val="minMax"/>
        </c:scaling>
        <c:delete val="1"/>
        <c:axPos val="l"/>
        <c:numFmt formatCode="General" sourceLinked="1"/>
        <c:tickLblPos val="none"/>
        <c:crossAx val="101707136"/>
        <c:crosses val="autoZero"/>
        <c:auto val="1"/>
        <c:lblAlgn val="ctr"/>
        <c:lblOffset val="100"/>
      </c:catAx>
      <c:valAx>
        <c:axId val="101707136"/>
        <c:scaling>
          <c:orientation val="minMax"/>
        </c:scaling>
        <c:delete val="1"/>
        <c:axPos val="b"/>
        <c:numFmt formatCode="General" sourceLinked="1"/>
        <c:tickLblPos val="none"/>
        <c:crossAx val="101705216"/>
        <c:crosses val="autoZero"/>
        <c:crossBetween val="between"/>
      </c:valAx>
    </c:plotArea>
    <c:plotVisOnly val="1"/>
    <c:dispBlanksAs val="gap"/>
  </c:chart>
  <c:txPr>
    <a:bodyPr/>
    <a:lstStyle/>
    <a:p>
      <a:pPr>
        <a:defRPr sz="18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28"/>
          <c:y val="2.9847111004760403E-2"/>
          <c:w val="0.57667665347993891"/>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Sheet1!$A$2:$A$10</c:f>
              <c:strCache>
                <c:ptCount val="9"/>
                <c:pt idx="0">
                  <c:v>Other</c:v>
                </c:pt>
                <c:pt idx="1">
                  <c:v>Cheaper bus fares / concession tickets</c:v>
                </c:pt>
                <c:pt idx="2">
                  <c:v>Improved comfort on buses</c:v>
                </c:pt>
                <c:pt idx="3">
                  <c:v>More direct routes</c:v>
                </c:pt>
                <c:pt idx="4">
                  <c:v>Easier accessibility onto the bus</c:v>
                </c:pt>
                <c:pt idx="5">
                  <c:v>Changes to existing bus route</c:v>
                </c:pt>
                <c:pt idx="6">
                  <c:v>Evening and night buses</c:v>
                </c:pt>
                <c:pt idx="7">
                  <c:v>Bus shelters at bus stops</c:v>
                </c:pt>
                <c:pt idx="8">
                  <c:v>New bus routes</c:v>
                </c:pt>
              </c:strCache>
            </c:strRef>
          </c:cat>
          <c:val>
            <c:numRef>
              <c:f>Sheet1!$B$2:$B$10</c:f>
              <c:numCache>
                <c:formatCode>General</c:formatCode>
                <c:ptCount val="9"/>
                <c:pt idx="0">
                  <c:v>16</c:v>
                </c:pt>
                <c:pt idx="2">
                  <c:v>4</c:v>
                </c:pt>
                <c:pt idx="3">
                  <c:v>2</c:v>
                </c:pt>
                <c:pt idx="4">
                  <c:v>3</c:v>
                </c:pt>
                <c:pt idx="5">
                  <c:v>9</c:v>
                </c:pt>
                <c:pt idx="6">
                  <c:v>6</c:v>
                </c:pt>
                <c:pt idx="7">
                  <c:v>12</c:v>
                </c:pt>
                <c:pt idx="8">
                  <c:v>5</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Cheaper bus fares / concession tickets</c:v>
                </c:pt>
                <c:pt idx="2">
                  <c:v>Improved comfort on buses</c:v>
                </c:pt>
                <c:pt idx="3">
                  <c:v>More direct routes</c:v>
                </c:pt>
                <c:pt idx="4">
                  <c:v>Easier accessibility onto the bus</c:v>
                </c:pt>
                <c:pt idx="5">
                  <c:v>Changes to existing bus route</c:v>
                </c:pt>
                <c:pt idx="6">
                  <c:v>Evening and night buses</c:v>
                </c:pt>
                <c:pt idx="7">
                  <c:v>Bus shelters at bus stops</c:v>
                </c:pt>
                <c:pt idx="8">
                  <c:v>New bus routes</c:v>
                </c:pt>
              </c:strCache>
            </c:strRef>
          </c:cat>
          <c:val>
            <c:numRef>
              <c:f>Sheet1!$C$2:$C$10</c:f>
              <c:numCache>
                <c:formatCode>General</c:formatCode>
                <c:ptCount val="9"/>
                <c:pt idx="0">
                  <c:v>19</c:v>
                </c:pt>
                <c:pt idx="2">
                  <c:v>2</c:v>
                </c:pt>
                <c:pt idx="3">
                  <c:v>2</c:v>
                </c:pt>
                <c:pt idx="4">
                  <c:v>4</c:v>
                </c:pt>
                <c:pt idx="5">
                  <c:v>7</c:v>
                </c:pt>
                <c:pt idx="6">
                  <c:v>4</c:v>
                </c:pt>
                <c:pt idx="7">
                  <c:v>5</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Cheaper bus fares / concession tickets</c:v>
                </c:pt>
                <c:pt idx="2">
                  <c:v>Improved comfort on buses</c:v>
                </c:pt>
                <c:pt idx="3">
                  <c:v>More direct routes</c:v>
                </c:pt>
                <c:pt idx="4">
                  <c:v>Easier accessibility onto the bus</c:v>
                </c:pt>
                <c:pt idx="5">
                  <c:v>Changes to existing bus route</c:v>
                </c:pt>
                <c:pt idx="6">
                  <c:v>Evening and night buses</c:v>
                </c:pt>
                <c:pt idx="7">
                  <c:v>Bus shelters at bus stops</c:v>
                </c:pt>
                <c:pt idx="8">
                  <c:v>New bus routes</c:v>
                </c:pt>
              </c:strCache>
            </c:strRef>
          </c:cat>
          <c:val>
            <c:numRef>
              <c:f>Sheet1!$D$2:$D$10</c:f>
              <c:numCache>
                <c:formatCode>0</c:formatCode>
                <c:ptCount val="9"/>
                <c:pt idx="0" formatCode="General">
                  <c:v>17</c:v>
                </c:pt>
                <c:pt idx="1">
                  <c:v>1.5075376884422098</c:v>
                </c:pt>
                <c:pt idx="2">
                  <c:v>2.512562814070352</c:v>
                </c:pt>
                <c:pt idx="3">
                  <c:v>2.512562814070352</c:v>
                </c:pt>
                <c:pt idx="4">
                  <c:v>2.7638190954774027</c:v>
                </c:pt>
                <c:pt idx="5">
                  <c:v>3.5175879396984926</c:v>
                </c:pt>
                <c:pt idx="6">
                  <c:v>3.7688442211055282</c:v>
                </c:pt>
                <c:pt idx="7">
                  <c:v>4.0201005025125625</c:v>
                </c:pt>
                <c:pt idx="8">
                  <c:v>6.0301507537688464</c:v>
                </c:pt>
              </c:numCache>
            </c:numRef>
          </c:val>
        </c:ser>
        <c:dLbls>
          <c:showVal val="1"/>
        </c:dLbls>
        <c:axId val="101998592"/>
        <c:axId val="102000128"/>
      </c:barChart>
      <c:catAx>
        <c:axId val="101998592"/>
        <c:scaling>
          <c:orientation val="minMax"/>
        </c:scaling>
        <c:axPos val="l"/>
        <c:numFmt formatCode="General" sourceLinked="1"/>
        <c:tickLblPos val="nextTo"/>
        <c:spPr>
          <a:ln>
            <a:noFill/>
          </a:ln>
        </c:spPr>
        <c:txPr>
          <a:bodyPr/>
          <a:lstStyle/>
          <a:p>
            <a:pPr>
              <a:defRPr sz="900" b="1"/>
            </a:pPr>
            <a:endParaRPr lang="en-US"/>
          </a:p>
        </c:txPr>
        <c:crossAx val="102000128"/>
        <c:crosses val="autoZero"/>
        <c:auto val="1"/>
        <c:lblAlgn val="ctr"/>
        <c:lblOffset val="100"/>
      </c:catAx>
      <c:valAx>
        <c:axId val="102000128"/>
        <c:scaling>
          <c:orientation val="minMax"/>
        </c:scaling>
        <c:delete val="1"/>
        <c:axPos val="b"/>
        <c:numFmt formatCode="General" sourceLinked="1"/>
        <c:tickLblPos val="none"/>
        <c:crossAx val="101998592"/>
        <c:crosses val="autoZero"/>
        <c:crossBetween val="between"/>
      </c:valAx>
    </c:plotArea>
    <c:plotVisOnly val="1"/>
    <c:dispBlanksAs val="gap"/>
  </c:chart>
  <c:txPr>
    <a:bodyPr/>
    <a:lstStyle/>
    <a:p>
      <a:pPr>
        <a:defRPr sz="18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0029679241988944E-2"/>
          <c:y val="3.1804298611630012E-2"/>
          <c:w val="0.90997032075801099"/>
          <c:h val="0.9363914027767406"/>
        </c:manualLayout>
      </c:layout>
      <c:barChart>
        <c:barDir val="bar"/>
        <c:grouping val="clustered"/>
        <c:ser>
          <c:idx val="0"/>
          <c:order val="0"/>
          <c:tx>
            <c:strRef>
              <c:f>Sheet1!$B$1</c:f>
              <c:strCache>
                <c:ptCount val="1"/>
                <c:pt idx="0">
                  <c:v>'08</c:v>
                </c:pt>
              </c:strCache>
            </c:strRef>
          </c:tx>
          <c:spPr>
            <a:solidFill>
              <a:srgbClr val="FFFF99"/>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Sheet1!$B$2:$B$5</c:f>
              <c:numCache>
                <c:formatCode>General</c:formatCode>
                <c:ptCount val="4"/>
                <c:pt idx="0">
                  <c:v>15</c:v>
                </c:pt>
                <c:pt idx="1">
                  <c:v>12</c:v>
                </c:pt>
                <c:pt idx="2">
                  <c:v>26</c:v>
                </c:pt>
                <c:pt idx="3">
                  <c:v>43</c:v>
                </c:pt>
              </c:numCache>
            </c:numRef>
          </c:val>
        </c:ser>
        <c:ser>
          <c:idx val="1"/>
          <c:order val="1"/>
          <c:tx>
            <c:strRef>
              <c:f>Sheet1!$C$1</c:f>
              <c:strCache>
                <c:ptCount val="1"/>
                <c:pt idx="0">
                  <c:v>'09</c:v>
                </c:pt>
              </c:strCache>
            </c:strRef>
          </c:tx>
          <c:spPr>
            <a:solidFill>
              <a:srgbClr val="FFC000"/>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Sheet1!$C$2:$C$5</c:f>
              <c:numCache>
                <c:formatCode>General</c:formatCode>
                <c:ptCount val="4"/>
                <c:pt idx="0">
                  <c:v>9</c:v>
                </c:pt>
                <c:pt idx="1">
                  <c:v>9</c:v>
                </c:pt>
                <c:pt idx="2">
                  <c:v>22</c:v>
                </c:pt>
                <c:pt idx="3">
                  <c:v>52</c:v>
                </c:pt>
              </c:numCache>
            </c:numRef>
          </c:val>
        </c:ser>
        <c:ser>
          <c:idx val="2"/>
          <c:order val="2"/>
          <c:tx>
            <c:strRef>
              <c:f>Sheet1!$D$1</c:f>
              <c:strCache>
                <c:ptCount val="1"/>
                <c:pt idx="0">
                  <c:v>'10</c:v>
                </c:pt>
              </c:strCache>
            </c:strRef>
          </c:tx>
          <c:spPr>
            <a:solidFill>
              <a:srgbClr val="FF9900"/>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Sheet1!$D$2:$D$5</c:f>
              <c:numCache>
                <c:formatCode>General</c:formatCode>
                <c:ptCount val="4"/>
                <c:pt idx="0">
                  <c:v>7</c:v>
                </c:pt>
                <c:pt idx="1">
                  <c:v>11</c:v>
                </c:pt>
                <c:pt idx="2">
                  <c:v>15</c:v>
                </c:pt>
                <c:pt idx="3">
                  <c:v>62</c:v>
                </c:pt>
              </c:numCache>
            </c:numRef>
          </c:val>
        </c:ser>
        <c:ser>
          <c:idx val="3"/>
          <c:order val="3"/>
          <c:tx>
            <c:strRef>
              <c:f>Sheet1!$E$1</c:f>
              <c:strCache>
                <c:ptCount val="1"/>
                <c:pt idx="0">
                  <c:v>'11</c:v>
                </c:pt>
              </c:strCache>
            </c:strRef>
          </c:tx>
          <c:spPr>
            <a:solidFill>
              <a:srgbClr val="FF6600"/>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Sheet1!$E$2:$E$5</c:f>
              <c:numCache>
                <c:formatCode>General</c:formatCode>
                <c:ptCount val="4"/>
                <c:pt idx="0">
                  <c:v>7</c:v>
                </c:pt>
                <c:pt idx="1">
                  <c:v>7</c:v>
                </c:pt>
                <c:pt idx="2">
                  <c:v>17</c:v>
                </c:pt>
                <c:pt idx="3">
                  <c:v>62</c:v>
                </c:pt>
              </c:numCache>
            </c:numRef>
          </c:val>
        </c:ser>
        <c:ser>
          <c:idx val="4"/>
          <c:order val="4"/>
          <c:tx>
            <c:strRef>
              <c:f>Sheet1!$F$1</c:f>
              <c:strCache>
                <c:ptCount val="1"/>
                <c:pt idx="0">
                  <c:v>12</c:v>
                </c:pt>
              </c:strCache>
            </c:strRef>
          </c:tx>
          <c:spPr>
            <a:solidFill>
              <a:schemeClr val="accent2">
                <a:lumMod val="60000"/>
                <a:lumOff val="40000"/>
              </a:schemeClr>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Sheet1!$F$2:$F$5</c:f>
              <c:numCache>
                <c:formatCode>0</c:formatCode>
                <c:ptCount val="4"/>
                <c:pt idx="0">
                  <c:v>11</c:v>
                </c:pt>
                <c:pt idx="1">
                  <c:v>12.5</c:v>
                </c:pt>
                <c:pt idx="2">
                  <c:v>18</c:v>
                </c:pt>
                <c:pt idx="3">
                  <c:v>59.5</c:v>
                </c:pt>
              </c:numCache>
            </c:numRef>
          </c:val>
        </c:ser>
        <c:dLbls>
          <c:showVal val="1"/>
        </c:dLbls>
        <c:axId val="106632320"/>
        <c:axId val="106633856"/>
      </c:barChart>
      <c:catAx>
        <c:axId val="106632320"/>
        <c:scaling>
          <c:orientation val="minMax"/>
        </c:scaling>
        <c:delete val="1"/>
        <c:axPos val="l"/>
        <c:tickLblPos val="none"/>
        <c:crossAx val="106633856"/>
        <c:crosses val="autoZero"/>
        <c:auto val="1"/>
        <c:lblAlgn val="ctr"/>
        <c:lblOffset val="100"/>
      </c:catAx>
      <c:valAx>
        <c:axId val="106633856"/>
        <c:scaling>
          <c:orientation val="minMax"/>
        </c:scaling>
        <c:delete val="1"/>
        <c:axPos val="b"/>
        <c:numFmt formatCode="General" sourceLinked="1"/>
        <c:tickLblPos val="none"/>
        <c:crossAx val="106632320"/>
        <c:crosses val="autoZero"/>
        <c:crossBetween val="between"/>
      </c:valAx>
    </c:plotArea>
    <c:plotVisOnly val="1"/>
    <c:dispBlanksAs val="gap"/>
  </c:chart>
  <c:txPr>
    <a:bodyPr/>
    <a:lstStyle/>
    <a:p>
      <a:pPr>
        <a:defRPr sz="18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0029679241988944E-2"/>
          <c:y val="3.1804298611630012E-2"/>
          <c:w val="0.90997032075801099"/>
          <c:h val="0.9363914027767406"/>
        </c:manualLayout>
      </c:layout>
      <c:barChart>
        <c:barDir val="bar"/>
        <c:grouping val="clustered"/>
        <c:ser>
          <c:idx val="0"/>
          <c:order val="0"/>
          <c:tx>
            <c:strRef>
              <c:f>Sheet1!$B$1</c:f>
              <c:strCache>
                <c:ptCount val="1"/>
                <c:pt idx="0">
                  <c:v>2008</c:v>
                </c:pt>
              </c:strCache>
            </c:strRef>
          </c:tx>
          <c:spPr>
            <a:solidFill>
              <a:srgbClr val="FFFF99"/>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Sheet1!$B$2:$B$5</c:f>
              <c:numCache>
                <c:formatCode>General</c:formatCode>
                <c:ptCount val="4"/>
                <c:pt idx="0">
                  <c:v>13</c:v>
                </c:pt>
                <c:pt idx="1">
                  <c:v>10</c:v>
                </c:pt>
                <c:pt idx="2">
                  <c:v>18</c:v>
                </c:pt>
                <c:pt idx="3">
                  <c:v>54</c:v>
                </c:pt>
              </c:numCache>
            </c:numRef>
          </c:val>
        </c:ser>
        <c:ser>
          <c:idx val="1"/>
          <c:order val="1"/>
          <c:tx>
            <c:strRef>
              <c:f>Sheet1!$C$1</c:f>
              <c:strCache>
                <c:ptCount val="1"/>
                <c:pt idx="0">
                  <c:v>2009</c:v>
                </c:pt>
              </c:strCache>
            </c:strRef>
          </c:tx>
          <c:spPr>
            <a:solidFill>
              <a:srgbClr val="FFC000"/>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Sheet1!$C$2:$C$5</c:f>
              <c:numCache>
                <c:formatCode>General</c:formatCode>
                <c:ptCount val="4"/>
                <c:pt idx="0">
                  <c:v>13</c:v>
                </c:pt>
                <c:pt idx="1">
                  <c:v>10</c:v>
                </c:pt>
                <c:pt idx="2">
                  <c:v>18</c:v>
                </c:pt>
                <c:pt idx="3">
                  <c:v>57</c:v>
                </c:pt>
              </c:numCache>
            </c:numRef>
          </c:val>
        </c:ser>
        <c:ser>
          <c:idx val="2"/>
          <c:order val="2"/>
          <c:tx>
            <c:strRef>
              <c:f>Sheet1!$D$1</c:f>
              <c:strCache>
                <c:ptCount val="1"/>
                <c:pt idx="0">
                  <c:v>2010</c:v>
                </c:pt>
              </c:strCache>
            </c:strRef>
          </c:tx>
          <c:spPr>
            <a:solidFill>
              <a:srgbClr val="FF9900"/>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Sheet1!$D$2:$D$5</c:f>
              <c:numCache>
                <c:formatCode>General</c:formatCode>
                <c:ptCount val="4"/>
                <c:pt idx="0">
                  <c:v>19</c:v>
                </c:pt>
                <c:pt idx="1">
                  <c:v>15</c:v>
                </c:pt>
                <c:pt idx="2">
                  <c:v>33</c:v>
                </c:pt>
                <c:pt idx="3">
                  <c:v>42</c:v>
                </c:pt>
              </c:numCache>
            </c:numRef>
          </c:val>
        </c:ser>
        <c:ser>
          <c:idx val="3"/>
          <c:order val="3"/>
          <c:tx>
            <c:strRef>
              <c:f>Sheet1!$E$1</c:f>
              <c:strCache>
                <c:ptCount val="1"/>
                <c:pt idx="0">
                  <c:v>2011</c:v>
                </c:pt>
              </c:strCache>
            </c:strRef>
          </c:tx>
          <c:spPr>
            <a:solidFill>
              <a:srgbClr val="FF6600"/>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Sheet1!$E$2:$E$5</c:f>
              <c:numCache>
                <c:formatCode>General</c:formatCode>
                <c:ptCount val="4"/>
                <c:pt idx="0">
                  <c:v>18</c:v>
                </c:pt>
                <c:pt idx="1">
                  <c:v>16</c:v>
                </c:pt>
                <c:pt idx="2">
                  <c:v>31</c:v>
                </c:pt>
                <c:pt idx="3">
                  <c:v>40</c:v>
                </c:pt>
              </c:numCache>
            </c:numRef>
          </c:val>
        </c:ser>
        <c:ser>
          <c:idx val="4"/>
          <c:order val="4"/>
          <c:tx>
            <c:strRef>
              <c:f>Sheet1!$F$1</c:f>
              <c:strCache>
                <c:ptCount val="1"/>
                <c:pt idx="0">
                  <c:v>2012</c:v>
                </c:pt>
              </c:strCache>
            </c:strRef>
          </c:tx>
          <c:spPr>
            <a:solidFill>
              <a:schemeClr val="accent2">
                <a:lumMod val="60000"/>
                <a:lumOff val="40000"/>
              </a:schemeClr>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Sheet1!$F$2:$F$5</c:f>
              <c:numCache>
                <c:formatCode>0</c:formatCode>
                <c:ptCount val="4"/>
                <c:pt idx="0">
                  <c:v>16</c:v>
                </c:pt>
                <c:pt idx="1">
                  <c:v>18</c:v>
                </c:pt>
                <c:pt idx="2">
                  <c:v>23</c:v>
                </c:pt>
                <c:pt idx="3">
                  <c:v>50</c:v>
                </c:pt>
              </c:numCache>
            </c:numRef>
          </c:val>
        </c:ser>
        <c:dLbls>
          <c:showVal val="1"/>
        </c:dLbls>
        <c:axId val="106779008"/>
        <c:axId val="106780544"/>
      </c:barChart>
      <c:catAx>
        <c:axId val="106779008"/>
        <c:scaling>
          <c:orientation val="minMax"/>
        </c:scaling>
        <c:delete val="1"/>
        <c:axPos val="l"/>
        <c:tickLblPos val="none"/>
        <c:crossAx val="106780544"/>
        <c:crosses val="autoZero"/>
        <c:auto val="1"/>
        <c:lblAlgn val="ctr"/>
        <c:lblOffset val="100"/>
      </c:catAx>
      <c:valAx>
        <c:axId val="106780544"/>
        <c:scaling>
          <c:orientation val="minMax"/>
          <c:max val="100"/>
        </c:scaling>
        <c:delete val="1"/>
        <c:axPos val="b"/>
        <c:numFmt formatCode="General" sourceLinked="1"/>
        <c:tickLblPos val="none"/>
        <c:crossAx val="106779008"/>
        <c:crosses val="autoZero"/>
        <c:crossBetween val="between"/>
      </c:valAx>
    </c:plotArea>
    <c:legend>
      <c:legendPos val="r"/>
      <c:layout>
        <c:manualLayout>
          <c:xMode val="edge"/>
          <c:yMode val="edge"/>
          <c:x val="0.64491029994185467"/>
          <c:y val="0.53824529514935504"/>
          <c:w val="0.16674871915831971"/>
          <c:h val="0.24667454982233344"/>
        </c:manualLayout>
      </c:layout>
      <c:txPr>
        <a:bodyPr/>
        <a:lstStyle/>
        <a:p>
          <a:pPr>
            <a:defRPr sz="1000" b="1"/>
          </a:pPr>
          <a:endParaRPr lang="en-US"/>
        </a:p>
      </c:txPr>
    </c:legend>
    <c:plotVisOnly val="1"/>
    <c:dispBlanksAs val="gap"/>
  </c:chart>
  <c:txPr>
    <a:bodyPr/>
    <a:lstStyle/>
    <a:p>
      <a:pPr>
        <a:defRPr sz="18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3961881219547322"/>
          <c:y val="3.1804298611630012E-2"/>
          <c:w val="0.5603811878045295"/>
          <c:h val="0.9363914027767406"/>
        </c:manualLayout>
      </c:layout>
      <c:barChart>
        <c:barDir val="bar"/>
        <c:grouping val="clustered"/>
        <c:ser>
          <c:idx val="0"/>
          <c:order val="0"/>
          <c:tx>
            <c:strRef>
              <c:f>Sheet1!$B$1</c:f>
              <c:strCache>
                <c:ptCount val="1"/>
                <c:pt idx="0">
                  <c:v>'08</c:v>
                </c:pt>
              </c:strCache>
            </c:strRef>
          </c:tx>
          <c:spPr>
            <a:solidFill>
              <a:srgbClr val="FFFF99"/>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Sheet1!$B$2:$B$5</c:f>
              <c:numCache>
                <c:formatCode>General</c:formatCode>
                <c:ptCount val="4"/>
                <c:pt idx="0">
                  <c:v>14</c:v>
                </c:pt>
                <c:pt idx="1">
                  <c:v>11</c:v>
                </c:pt>
                <c:pt idx="2">
                  <c:v>22</c:v>
                </c:pt>
                <c:pt idx="3">
                  <c:v>48</c:v>
                </c:pt>
              </c:numCache>
            </c:numRef>
          </c:val>
        </c:ser>
        <c:ser>
          <c:idx val="1"/>
          <c:order val="1"/>
          <c:tx>
            <c:strRef>
              <c:f>Sheet1!$C$1</c:f>
              <c:strCache>
                <c:ptCount val="1"/>
                <c:pt idx="0">
                  <c:v>'09</c:v>
                </c:pt>
              </c:strCache>
            </c:strRef>
          </c:tx>
          <c:spPr>
            <a:solidFill>
              <a:srgbClr val="FFC000"/>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Sheet1!$C$2:$C$5</c:f>
              <c:numCache>
                <c:formatCode>General</c:formatCode>
                <c:ptCount val="4"/>
                <c:pt idx="0">
                  <c:v>11</c:v>
                </c:pt>
                <c:pt idx="1">
                  <c:v>9</c:v>
                </c:pt>
                <c:pt idx="2">
                  <c:v>20</c:v>
                </c:pt>
                <c:pt idx="3">
                  <c:v>55</c:v>
                </c:pt>
              </c:numCache>
            </c:numRef>
          </c:val>
        </c:ser>
        <c:ser>
          <c:idx val="2"/>
          <c:order val="2"/>
          <c:tx>
            <c:strRef>
              <c:f>Sheet1!$D$1</c:f>
              <c:strCache>
                <c:ptCount val="1"/>
                <c:pt idx="0">
                  <c:v>'10</c:v>
                </c:pt>
              </c:strCache>
            </c:strRef>
          </c:tx>
          <c:spPr>
            <a:solidFill>
              <a:srgbClr val="FF9900"/>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Sheet1!$D$2:$D$5</c:f>
              <c:numCache>
                <c:formatCode>General</c:formatCode>
                <c:ptCount val="4"/>
                <c:pt idx="0">
                  <c:v>13</c:v>
                </c:pt>
                <c:pt idx="1">
                  <c:v>13</c:v>
                </c:pt>
                <c:pt idx="2">
                  <c:v>24</c:v>
                </c:pt>
                <c:pt idx="3">
                  <c:v>52</c:v>
                </c:pt>
              </c:numCache>
            </c:numRef>
          </c:val>
        </c:ser>
        <c:ser>
          <c:idx val="3"/>
          <c:order val="3"/>
          <c:tx>
            <c:strRef>
              <c:f>Sheet1!$E$1</c:f>
              <c:strCache>
                <c:ptCount val="1"/>
                <c:pt idx="0">
                  <c:v>'11</c:v>
                </c:pt>
              </c:strCache>
            </c:strRef>
          </c:tx>
          <c:spPr>
            <a:solidFill>
              <a:srgbClr val="FF6600"/>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Sheet1!$E$2:$E$5</c:f>
              <c:numCache>
                <c:formatCode>General</c:formatCode>
                <c:ptCount val="4"/>
                <c:pt idx="0">
                  <c:v>13</c:v>
                </c:pt>
                <c:pt idx="1">
                  <c:v>11</c:v>
                </c:pt>
                <c:pt idx="2">
                  <c:v>24</c:v>
                </c:pt>
                <c:pt idx="3">
                  <c:v>51</c:v>
                </c:pt>
              </c:numCache>
            </c:numRef>
          </c:val>
        </c:ser>
        <c:ser>
          <c:idx val="4"/>
          <c:order val="4"/>
          <c:tx>
            <c:strRef>
              <c:f>Sheet1!$F$1</c:f>
              <c:strCache>
                <c:ptCount val="1"/>
                <c:pt idx="0">
                  <c:v>12</c:v>
                </c:pt>
              </c:strCache>
            </c:strRef>
          </c:tx>
          <c:spPr>
            <a:solidFill>
              <a:schemeClr val="accent2">
                <a:lumMod val="60000"/>
                <a:lumOff val="40000"/>
              </a:schemeClr>
            </a:solidFill>
            <a:ln>
              <a:solidFill>
                <a:schemeClr val="tx1"/>
              </a:solidFill>
            </a:ln>
          </c:spPr>
          <c:dLbls>
            <c:txPr>
              <a:bodyPr/>
              <a:lstStyle/>
              <a:p>
                <a:pPr>
                  <a:defRPr sz="900" b="1"/>
                </a:pPr>
                <a:endParaRPr lang="en-US"/>
              </a:p>
            </c:txPr>
            <c:dLblPos val="outEnd"/>
            <c:showVal val="1"/>
          </c:dLbls>
          <c:cat>
            <c:strRef>
              <c:f>Sheet1!$A$2:$A$5</c:f>
              <c:strCache>
                <c:ptCount val="4"/>
                <c:pt idx="0">
                  <c:v>Bus not turning up</c:v>
                </c:pt>
                <c:pt idx="1">
                  <c:v>Bus not stopping at bus stop</c:v>
                </c:pt>
                <c:pt idx="2">
                  <c:v>Bus being significantly late</c:v>
                </c:pt>
                <c:pt idx="3">
                  <c:v>None</c:v>
                </c:pt>
              </c:strCache>
            </c:strRef>
          </c:cat>
          <c:val>
            <c:numRef>
              <c:f>Sheet1!$F$2:$F$5</c:f>
              <c:numCache>
                <c:formatCode>0</c:formatCode>
                <c:ptCount val="4"/>
                <c:pt idx="0">
                  <c:v>13.5</c:v>
                </c:pt>
                <c:pt idx="1">
                  <c:v>15.25</c:v>
                </c:pt>
                <c:pt idx="2">
                  <c:v>20.5</c:v>
                </c:pt>
                <c:pt idx="3">
                  <c:v>54.75</c:v>
                </c:pt>
              </c:numCache>
            </c:numRef>
          </c:val>
        </c:ser>
        <c:dLbls>
          <c:showVal val="1"/>
        </c:dLbls>
        <c:axId val="107061248"/>
        <c:axId val="107062784"/>
      </c:barChart>
      <c:catAx>
        <c:axId val="107061248"/>
        <c:scaling>
          <c:orientation val="minMax"/>
        </c:scaling>
        <c:axPos val="l"/>
        <c:tickLblPos val="nextTo"/>
        <c:spPr>
          <a:ln>
            <a:noFill/>
          </a:ln>
        </c:spPr>
        <c:txPr>
          <a:bodyPr/>
          <a:lstStyle/>
          <a:p>
            <a:pPr>
              <a:defRPr sz="1000" b="1"/>
            </a:pPr>
            <a:endParaRPr lang="en-US"/>
          </a:p>
        </c:txPr>
        <c:crossAx val="107062784"/>
        <c:crosses val="autoZero"/>
        <c:auto val="1"/>
        <c:lblAlgn val="ctr"/>
        <c:lblOffset val="100"/>
      </c:catAx>
      <c:valAx>
        <c:axId val="107062784"/>
        <c:scaling>
          <c:orientation val="minMax"/>
        </c:scaling>
        <c:delete val="1"/>
        <c:axPos val="b"/>
        <c:numFmt formatCode="General" sourceLinked="1"/>
        <c:tickLblPos val="none"/>
        <c:crossAx val="107061248"/>
        <c:crosses val="autoZero"/>
        <c:crossBetween val="between"/>
      </c:valAx>
    </c:plotArea>
    <c:plotVisOnly val="1"/>
    <c:dispBlanksAs val="gap"/>
  </c:chart>
  <c:txPr>
    <a:bodyPr/>
    <a:lstStyle/>
    <a:p>
      <a:pPr>
        <a:defRPr sz="1800"/>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0029679241988944E-2"/>
          <c:y val="3.1804298611630012E-2"/>
          <c:w val="0.90997032075801099"/>
          <c:h val="0.9363914027767406"/>
        </c:manualLayout>
      </c:layout>
      <c:barChart>
        <c:barDir val="bar"/>
        <c:grouping val="clustered"/>
        <c:ser>
          <c:idx val="0"/>
          <c:order val="0"/>
          <c:tx>
            <c:strRef>
              <c:f>Sheet1!$B$1</c:f>
              <c:strCache>
                <c:ptCount val="1"/>
                <c:pt idx="0">
                  <c:v>'08</c:v>
                </c:pt>
              </c:strCache>
            </c:strRef>
          </c:tx>
          <c:spPr>
            <a:solidFill>
              <a:srgbClr val="FFFF99"/>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Sheet1!$B$2:$B$7</c:f>
              <c:numCache>
                <c:formatCode>General</c:formatCode>
                <c:ptCount val="6"/>
                <c:pt idx="0">
                  <c:v>1</c:v>
                </c:pt>
                <c:pt idx="1">
                  <c:v>15</c:v>
                </c:pt>
                <c:pt idx="2">
                  <c:v>11</c:v>
                </c:pt>
                <c:pt idx="3">
                  <c:v>20</c:v>
                </c:pt>
                <c:pt idx="4">
                  <c:v>18</c:v>
                </c:pt>
                <c:pt idx="5">
                  <c:v>11</c:v>
                </c:pt>
              </c:numCache>
            </c:numRef>
          </c:val>
        </c:ser>
        <c:ser>
          <c:idx val="1"/>
          <c:order val="1"/>
          <c:tx>
            <c:strRef>
              <c:f>Sheet1!$C$1</c:f>
              <c:strCache>
                <c:ptCount val="1"/>
                <c:pt idx="0">
                  <c:v>'09</c:v>
                </c:pt>
              </c:strCache>
            </c:strRef>
          </c:tx>
          <c:spPr>
            <a:solidFill>
              <a:srgbClr val="FFC00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Sheet1!$C$2:$C$7</c:f>
              <c:numCache>
                <c:formatCode>General</c:formatCode>
                <c:ptCount val="6"/>
                <c:pt idx="0">
                  <c:v>5</c:v>
                </c:pt>
                <c:pt idx="1">
                  <c:v>5</c:v>
                </c:pt>
                <c:pt idx="2">
                  <c:v>9</c:v>
                </c:pt>
                <c:pt idx="3">
                  <c:v>17</c:v>
                </c:pt>
                <c:pt idx="4">
                  <c:v>13</c:v>
                </c:pt>
                <c:pt idx="5">
                  <c:v>9</c:v>
                </c:pt>
              </c:numCache>
            </c:numRef>
          </c:val>
        </c:ser>
        <c:ser>
          <c:idx val="2"/>
          <c:order val="2"/>
          <c:tx>
            <c:strRef>
              <c:f>Sheet1!$D$1</c:f>
              <c:strCache>
                <c:ptCount val="1"/>
                <c:pt idx="0">
                  <c:v>'10</c:v>
                </c:pt>
              </c:strCache>
            </c:strRef>
          </c:tx>
          <c:spPr>
            <a:solidFill>
              <a:srgbClr val="FF990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Sheet1!$D$2:$D$7</c:f>
              <c:numCache>
                <c:formatCode>General</c:formatCode>
                <c:ptCount val="6"/>
                <c:pt idx="0">
                  <c:v>1</c:v>
                </c:pt>
                <c:pt idx="1">
                  <c:v>3</c:v>
                </c:pt>
                <c:pt idx="2">
                  <c:v>4</c:v>
                </c:pt>
                <c:pt idx="3">
                  <c:v>10</c:v>
                </c:pt>
                <c:pt idx="4">
                  <c:v>13</c:v>
                </c:pt>
                <c:pt idx="5">
                  <c:v>9</c:v>
                </c:pt>
              </c:numCache>
            </c:numRef>
          </c:val>
        </c:ser>
        <c:ser>
          <c:idx val="3"/>
          <c:order val="3"/>
          <c:tx>
            <c:strRef>
              <c:f>Sheet1!$E$1</c:f>
              <c:strCache>
                <c:ptCount val="1"/>
                <c:pt idx="0">
                  <c:v>'11</c:v>
                </c:pt>
              </c:strCache>
            </c:strRef>
          </c:tx>
          <c:spPr>
            <a:solidFill>
              <a:srgbClr val="FF660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Sheet1!$E$2:$E$7</c:f>
              <c:numCache>
                <c:formatCode>General</c:formatCode>
                <c:ptCount val="6"/>
                <c:pt idx="0">
                  <c:v>8</c:v>
                </c:pt>
                <c:pt idx="1">
                  <c:v>3</c:v>
                </c:pt>
                <c:pt idx="2">
                  <c:v>2</c:v>
                </c:pt>
                <c:pt idx="3">
                  <c:v>8</c:v>
                </c:pt>
                <c:pt idx="4">
                  <c:v>8</c:v>
                </c:pt>
                <c:pt idx="5">
                  <c:v>8</c:v>
                </c:pt>
              </c:numCache>
            </c:numRef>
          </c:val>
        </c:ser>
        <c:ser>
          <c:idx val="4"/>
          <c:order val="4"/>
          <c:tx>
            <c:strRef>
              <c:f>Sheet1!$F$1</c:f>
              <c:strCache>
                <c:ptCount val="1"/>
                <c:pt idx="0">
                  <c:v>12</c:v>
                </c:pt>
              </c:strCache>
            </c:strRef>
          </c:tx>
          <c:spPr>
            <a:solidFill>
              <a:schemeClr val="accent2">
                <a:lumMod val="60000"/>
                <a:lumOff val="40000"/>
              </a:schemeClr>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Sheet1!$F$2:$F$7</c:f>
              <c:numCache>
                <c:formatCode>0</c:formatCode>
                <c:ptCount val="6"/>
                <c:pt idx="0">
                  <c:v>3.5000000000000004</c:v>
                </c:pt>
                <c:pt idx="1">
                  <c:v>2.5</c:v>
                </c:pt>
                <c:pt idx="2">
                  <c:v>3</c:v>
                </c:pt>
                <c:pt idx="3">
                  <c:v>10.5</c:v>
                </c:pt>
                <c:pt idx="4">
                  <c:v>9.5</c:v>
                </c:pt>
                <c:pt idx="5">
                  <c:v>9</c:v>
                </c:pt>
              </c:numCache>
            </c:numRef>
          </c:val>
        </c:ser>
        <c:dLbls>
          <c:showVal val="1"/>
        </c:dLbls>
        <c:axId val="107202816"/>
        <c:axId val="107298816"/>
      </c:barChart>
      <c:catAx>
        <c:axId val="107202816"/>
        <c:scaling>
          <c:orientation val="minMax"/>
        </c:scaling>
        <c:delete val="1"/>
        <c:axPos val="l"/>
        <c:tickLblPos val="none"/>
        <c:crossAx val="107298816"/>
        <c:crosses val="autoZero"/>
        <c:auto val="1"/>
        <c:lblAlgn val="ctr"/>
        <c:lblOffset val="100"/>
      </c:catAx>
      <c:valAx>
        <c:axId val="107298816"/>
        <c:scaling>
          <c:orientation val="minMax"/>
        </c:scaling>
        <c:delete val="1"/>
        <c:axPos val="b"/>
        <c:numFmt formatCode="General" sourceLinked="1"/>
        <c:tickLblPos val="none"/>
        <c:crossAx val="107202816"/>
        <c:crosses val="autoZero"/>
        <c:crossBetween val="between"/>
      </c:valAx>
    </c:plotArea>
    <c:plotVisOnly val="1"/>
    <c:dispBlanksAs val="gap"/>
  </c:chart>
  <c:txPr>
    <a:bodyPr/>
    <a:lstStyle/>
    <a:p>
      <a:pPr>
        <a:defRPr sz="1800"/>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0029679241988944E-2"/>
          <c:y val="3.1804298611630012E-2"/>
          <c:w val="0.90997032075801099"/>
          <c:h val="0.9363914027767406"/>
        </c:manualLayout>
      </c:layout>
      <c:barChart>
        <c:barDir val="bar"/>
        <c:grouping val="clustered"/>
        <c:ser>
          <c:idx val="0"/>
          <c:order val="0"/>
          <c:tx>
            <c:strRef>
              <c:f>Sheet1!$B$1</c:f>
              <c:strCache>
                <c:ptCount val="1"/>
                <c:pt idx="0">
                  <c:v>2008</c:v>
                </c:pt>
              </c:strCache>
            </c:strRef>
          </c:tx>
          <c:spPr>
            <a:solidFill>
              <a:srgbClr val="FFFF99"/>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Sheet1!$B$2:$B$7</c:f>
              <c:numCache>
                <c:formatCode>General</c:formatCode>
                <c:ptCount val="6"/>
                <c:pt idx="0">
                  <c:v>1</c:v>
                </c:pt>
                <c:pt idx="1">
                  <c:v>4</c:v>
                </c:pt>
                <c:pt idx="2">
                  <c:v>5</c:v>
                </c:pt>
                <c:pt idx="3">
                  <c:v>17</c:v>
                </c:pt>
                <c:pt idx="4">
                  <c:v>14</c:v>
                </c:pt>
                <c:pt idx="5">
                  <c:v>6</c:v>
                </c:pt>
              </c:numCache>
            </c:numRef>
          </c:val>
        </c:ser>
        <c:ser>
          <c:idx val="1"/>
          <c:order val="1"/>
          <c:tx>
            <c:strRef>
              <c:f>Sheet1!$C$1</c:f>
              <c:strCache>
                <c:ptCount val="1"/>
                <c:pt idx="0">
                  <c:v>2009</c:v>
                </c:pt>
              </c:strCache>
            </c:strRef>
          </c:tx>
          <c:spPr>
            <a:solidFill>
              <a:srgbClr val="FFC00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Sheet1!$C$2:$C$7</c:f>
              <c:numCache>
                <c:formatCode>General</c:formatCode>
                <c:ptCount val="6"/>
                <c:pt idx="0">
                  <c:v>5</c:v>
                </c:pt>
                <c:pt idx="1">
                  <c:v>1</c:v>
                </c:pt>
                <c:pt idx="2">
                  <c:v>6</c:v>
                </c:pt>
                <c:pt idx="3">
                  <c:v>12</c:v>
                </c:pt>
                <c:pt idx="4">
                  <c:v>15</c:v>
                </c:pt>
                <c:pt idx="5">
                  <c:v>10</c:v>
                </c:pt>
              </c:numCache>
            </c:numRef>
          </c:val>
        </c:ser>
        <c:ser>
          <c:idx val="2"/>
          <c:order val="2"/>
          <c:tx>
            <c:strRef>
              <c:f>Sheet1!$D$1</c:f>
              <c:strCache>
                <c:ptCount val="1"/>
                <c:pt idx="0">
                  <c:v>2010</c:v>
                </c:pt>
              </c:strCache>
            </c:strRef>
          </c:tx>
          <c:spPr>
            <a:solidFill>
              <a:srgbClr val="FF990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Sheet1!$D$2:$D$7</c:f>
              <c:numCache>
                <c:formatCode>General</c:formatCode>
                <c:ptCount val="6"/>
                <c:pt idx="0">
                  <c:v>3</c:v>
                </c:pt>
                <c:pt idx="1">
                  <c:v>3</c:v>
                </c:pt>
                <c:pt idx="2">
                  <c:v>7</c:v>
                </c:pt>
                <c:pt idx="3">
                  <c:v>24</c:v>
                </c:pt>
                <c:pt idx="4">
                  <c:v>18</c:v>
                </c:pt>
                <c:pt idx="5">
                  <c:v>19</c:v>
                </c:pt>
              </c:numCache>
            </c:numRef>
          </c:val>
        </c:ser>
        <c:ser>
          <c:idx val="3"/>
          <c:order val="3"/>
          <c:tx>
            <c:strRef>
              <c:f>Sheet1!$E$1</c:f>
              <c:strCache>
                <c:ptCount val="1"/>
                <c:pt idx="0">
                  <c:v>2011</c:v>
                </c:pt>
              </c:strCache>
            </c:strRef>
          </c:tx>
          <c:spPr>
            <a:solidFill>
              <a:srgbClr val="FF660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Sheet1!$E$2:$E$7</c:f>
              <c:numCache>
                <c:formatCode>General</c:formatCode>
                <c:ptCount val="6"/>
                <c:pt idx="0">
                  <c:v>4</c:v>
                </c:pt>
                <c:pt idx="1">
                  <c:v>4</c:v>
                </c:pt>
                <c:pt idx="2">
                  <c:v>9</c:v>
                </c:pt>
                <c:pt idx="3">
                  <c:v>19</c:v>
                </c:pt>
                <c:pt idx="4">
                  <c:v>16</c:v>
                </c:pt>
                <c:pt idx="5">
                  <c:v>20</c:v>
                </c:pt>
              </c:numCache>
            </c:numRef>
          </c:val>
        </c:ser>
        <c:ser>
          <c:idx val="4"/>
          <c:order val="4"/>
          <c:tx>
            <c:strRef>
              <c:f>Sheet1!$F$1</c:f>
              <c:strCache>
                <c:ptCount val="1"/>
                <c:pt idx="0">
                  <c:v>2012</c:v>
                </c:pt>
              </c:strCache>
            </c:strRef>
          </c:tx>
          <c:spPr>
            <a:solidFill>
              <a:schemeClr val="accent2">
                <a:lumMod val="60000"/>
                <a:lumOff val="40000"/>
              </a:schemeClr>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Sheet1!$F$2:$F$7</c:f>
              <c:numCache>
                <c:formatCode>0</c:formatCode>
                <c:ptCount val="6"/>
                <c:pt idx="0">
                  <c:v>4</c:v>
                </c:pt>
                <c:pt idx="1">
                  <c:v>2</c:v>
                </c:pt>
                <c:pt idx="2">
                  <c:v>5</c:v>
                </c:pt>
                <c:pt idx="3">
                  <c:v>10.5</c:v>
                </c:pt>
                <c:pt idx="4">
                  <c:v>13.5</c:v>
                </c:pt>
                <c:pt idx="5">
                  <c:v>14.500000000000002</c:v>
                </c:pt>
              </c:numCache>
            </c:numRef>
          </c:val>
        </c:ser>
        <c:dLbls>
          <c:showVal val="1"/>
        </c:dLbls>
        <c:axId val="107424000"/>
        <c:axId val="107438080"/>
      </c:barChart>
      <c:catAx>
        <c:axId val="107424000"/>
        <c:scaling>
          <c:orientation val="minMax"/>
        </c:scaling>
        <c:delete val="1"/>
        <c:axPos val="l"/>
        <c:tickLblPos val="none"/>
        <c:crossAx val="107438080"/>
        <c:crosses val="autoZero"/>
        <c:auto val="1"/>
        <c:lblAlgn val="ctr"/>
        <c:lblOffset val="100"/>
      </c:catAx>
      <c:valAx>
        <c:axId val="107438080"/>
        <c:scaling>
          <c:orientation val="minMax"/>
        </c:scaling>
        <c:delete val="1"/>
        <c:axPos val="b"/>
        <c:numFmt formatCode="General" sourceLinked="1"/>
        <c:tickLblPos val="none"/>
        <c:crossAx val="107424000"/>
        <c:crosses val="autoZero"/>
        <c:crossBetween val="between"/>
      </c:valAx>
    </c:plotArea>
    <c:legend>
      <c:legendPos val="r"/>
      <c:layout>
        <c:manualLayout>
          <c:xMode val="edge"/>
          <c:yMode val="edge"/>
          <c:x val="0.66232645555177994"/>
          <c:y val="0.64406689854973465"/>
          <c:w val="0.16674871915831971"/>
          <c:h val="0.24667454982233344"/>
        </c:manualLayout>
      </c:layout>
      <c:txPr>
        <a:bodyPr/>
        <a:lstStyle/>
        <a:p>
          <a:pPr>
            <a:defRPr sz="1000" b="1"/>
          </a:pPr>
          <a:endParaRPr lang="en-US"/>
        </a:p>
      </c:txPr>
    </c:legend>
    <c:plotVisOnly val="1"/>
    <c:dispBlanksAs val="gap"/>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3961881219547344"/>
          <c:y val="3.1804298611630012E-2"/>
          <c:w val="0.5603811878045295"/>
          <c:h val="0.9363914027767406"/>
        </c:manualLayout>
      </c:layout>
      <c:barChart>
        <c:barDir val="bar"/>
        <c:grouping val="clustered"/>
        <c:ser>
          <c:idx val="0"/>
          <c:order val="0"/>
          <c:tx>
            <c:strRef>
              <c:f>Sheet1!$B$1</c:f>
              <c:strCache>
                <c:ptCount val="1"/>
                <c:pt idx="0">
                  <c:v>'08</c:v>
                </c:pt>
              </c:strCache>
            </c:strRef>
          </c:tx>
          <c:spPr>
            <a:solidFill>
              <a:srgbClr val="FFFF99"/>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Sheet1!$B$2:$B$7</c:f>
              <c:numCache>
                <c:formatCode>General</c:formatCode>
                <c:ptCount val="6"/>
                <c:pt idx="0">
                  <c:v>1</c:v>
                </c:pt>
                <c:pt idx="1">
                  <c:v>10</c:v>
                </c:pt>
                <c:pt idx="2">
                  <c:v>8</c:v>
                </c:pt>
                <c:pt idx="3">
                  <c:v>18</c:v>
                </c:pt>
                <c:pt idx="4">
                  <c:v>16</c:v>
                </c:pt>
                <c:pt idx="5">
                  <c:v>9</c:v>
                </c:pt>
              </c:numCache>
            </c:numRef>
          </c:val>
        </c:ser>
        <c:ser>
          <c:idx val="1"/>
          <c:order val="1"/>
          <c:tx>
            <c:strRef>
              <c:f>Sheet1!$C$1</c:f>
              <c:strCache>
                <c:ptCount val="1"/>
                <c:pt idx="0">
                  <c:v>'09</c:v>
                </c:pt>
              </c:strCache>
            </c:strRef>
          </c:tx>
          <c:spPr>
            <a:solidFill>
              <a:srgbClr val="FFC00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Sheet1!$C$2:$C$7</c:f>
              <c:numCache>
                <c:formatCode>General</c:formatCode>
                <c:ptCount val="6"/>
                <c:pt idx="0">
                  <c:v>5</c:v>
                </c:pt>
                <c:pt idx="1">
                  <c:v>3</c:v>
                </c:pt>
                <c:pt idx="2">
                  <c:v>7</c:v>
                </c:pt>
                <c:pt idx="3">
                  <c:v>15</c:v>
                </c:pt>
                <c:pt idx="4">
                  <c:v>14</c:v>
                </c:pt>
                <c:pt idx="5">
                  <c:v>9</c:v>
                </c:pt>
              </c:numCache>
            </c:numRef>
          </c:val>
        </c:ser>
        <c:ser>
          <c:idx val="2"/>
          <c:order val="2"/>
          <c:tx>
            <c:strRef>
              <c:f>Sheet1!$D$1</c:f>
              <c:strCache>
                <c:ptCount val="1"/>
                <c:pt idx="0">
                  <c:v>'10</c:v>
                </c:pt>
              </c:strCache>
            </c:strRef>
          </c:tx>
          <c:spPr>
            <a:solidFill>
              <a:srgbClr val="FF990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Sheet1!$D$2:$D$7</c:f>
              <c:numCache>
                <c:formatCode>General</c:formatCode>
                <c:ptCount val="6"/>
                <c:pt idx="0">
                  <c:v>2</c:v>
                </c:pt>
                <c:pt idx="1">
                  <c:v>3</c:v>
                </c:pt>
                <c:pt idx="2">
                  <c:v>5</c:v>
                </c:pt>
                <c:pt idx="3">
                  <c:v>17</c:v>
                </c:pt>
                <c:pt idx="4">
                  <c:v>16</c:v>
                </c:pt>
                <c:pt idx="5">
                  <c:v>14</c:v>
                </c:pt>
              </c:numCache>
            </c:numRef>
          </c:val>
        </c:ser>
        <c:ser>
          <c:idx val="3"/>
          <c:order val="3"/>
          <c:tx>
            <c:strRef>
              <c:f>Sheet1!$E$1</c:f>
              <c:strCache>
                <c:ptCount val="1"/>
                <c:pt idx="0">
                  <c:v>'11</c:v>
                </c:pt>
              </c:strCache>
            </c:strRef>
          </c:tx>
          <c:spPr>
            <a:solidFill>
              <a:srgbClr val="FF660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Sheet1!$E$2:$E$7</c:f>
              <c:numCache>
                <c:formatCode>General</c:formatCode>
                <c:ptCount val="6"/>
                <c:pt idx="0">
                  <c:v>6</c:v>
                </c:pt>
                <c:pt idx="1">
                  <c:v>3</c:v>
                </c:pt>
                <c:pt idx="2">
                  <c:v>5</c:v>
                </c:pt>
                <c:pt idx="3">
                  <c:v>14</c:v>
                </c:pt>
                <c:pt idx="4">
                  <c:v>12</c:v>
                </c:pt>
                <c:pt idx="5">
                  <c:v>14</c:v>
                </c:pt>
              </c:numCache>
            </c:numRef>
          </c:val>
        </c:ser>
        <c:ser>
          <c:idx val="4"/>
          <c:order val="4"/>
          <c:tx>
            <c:strRef>
              <c:f>Sheet1!$F$1</c:f>
              <c:strCache>
                <c:ptCount val="1"/>
                <c:pt idx="0">
                  <c:v>12</c:v>
                </c:pt>
              </c:strCache>
            </c:strRef>
          </c:tx>
          <c:spPr>
            <a:solidFill>
              <a:schemeClr val="accent2">
                <a:lumMod val="60000"/>
                <a:lumOff val="40000"/>
              </a:schemeClr>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Incorrect fare</c:v>
                </c:pt>
                <c:pt idx="2">
                  <c:v>Incorrect route signage on the bus</c:v>
                </c:pt>
                <c:pt idx="3">
                  <c:v>Negative experience with the driver</c:v>
                </c:pt>
                <c:pt idx="4">
                  <c:v>Unsafe driving</c:v>
                </c:pt>
                <c:pt idx="5">
                  <c:v>Bus overcrowded with passengers</c:v>
                </c:pt>
              </c:strCache>
            </c:strRef>
          </c:cat>
          <c:val>
            <c:numRef>
              <c:f>Sheet1!$F$2:$F$7</c:f>
              <c:numCache>
                <c:formatCode>0</c:formatCode>
                <c:ptCount val="6"/>
                <c:pt idx="0">
                  <c:v>3.75</c:v>
                </c:pt>
                <c:pt idx="1">
                  <c:v>2.25</c:v>
                </c:pt>
                <c:pt idx="2">
                  <c:v>4</c:v>
                </c:pt>
                <c:pt idx="3">
                  <c:v>10.5</c:v>
                </c:pt>
                <c:pt idx="4">
                  <c:v>11.5</c:v>
                </c:pt>
                <c:pt idx="5">
                  <c:v>11.75</c:v>
                </c:pt>
              </c:numCache>
            </c:numRef>
          </c:val>
        </c:ser>
        <c:dLbls>
          <c:showVal val="1"/>
        </c:dLbls>
        <c:axId val="107539456"/>
        <c:axId val="107614976"/>
      </c:barChart>
      <c:catAx>
        <c:axId val="107539456"/>
        <c:scaling>
          <c:orientation val="minMax"/>
        </c:scaling>
        <c:axPos val="l"/>
        <c:tickLblPos val="nextTo"/>
        <c:spPr>
          <a:ln>
            <a:noFill/>
          </a:ln>
        </c:spPr>
        <c:txPr>
          <a:bodyPr/>
          <a:lstStyle/>
          <a:p>
            <a:pPr>
              <a:defRPr sz="1000" b="1"/>
            </a:pPr>
            <a:endParaRPr lang="en-US"/>
          </a:p>
        </c:txPr>
        <c:crossAx val="107614976"/>
        <c:crosses val="autoZero"/>
        <c:auto val="1"/>
        <c:lblAlgn val="ctr"/>
        <c:lblOffset val="100"/>
      </c:catAx>
      <c:valAx>
        <c:axId val="107614976"/>
        <c:scaling>
          <c:orientation val="minMax"/>
        </c:scaling>
        <c:delete val="1"/>
        <c:axPos val="b"/>
        <c:numFmt formatCode="General" sourceLinked="1"/>
        <c:tickLblPos val="none"/>
        <c:crossAx val="107539456"/>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other</c:v>
                </c:pt>
              </c:strCache>
            </c:strRef>
          </c:tx>
          <c:spPr>
            <a:solidFill>
              <a:schemeClr val="bg1"/>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Sheet1!$C$2:$C$13</c:f>
              <c:numCache>
                <c:formatCode>General</c:formatCode>
                <c:ptCount val="12"/>
                <c:pt idx="0">
                  <c:v>1</c:v>
                </c:pt>
                <c:pt idx="1">
                  <c:v>4</c:v>
                </c:pt>
                <c:pt idx="3" formatCode="0">
                  <c:v>2.6315789473684208</c:v>
                </c:pt>
                <c:pt idx="5" formatCode="0">
                  <c:v>6.8181818181818006</c:v>
                </c:pt>
                <c:pt idx="6" formatCode="0">
                  <c:v>3.4482758620689653</c:v>
                </c:pt>
                <c:pt idx="7" formatCode="0">
                  <c:v>2.6086956521739197</c:v>
                </c:pt>
                <c:pt idx="9" formatCode="0">
                  <c:v>1.8691588785046729</c:v>
                </c:pt>
                <c:pt idx="10" formatCode="0">
                  <c:v>3.7313432835820897</c:v>
                </c:pt>
                <c:pt idx="11" formatCode="0">
                  <c:v>5.7142857142857055</c:v>
                </c:pt>
              </c:numCache>
            </c:numRef>
          </c:val>
        </c:ser>
        <c:ser>
          <c:idx val="1"/>
          <c:order val="1"/>
          <c:tx>
            <c:strRef>
              <c:f>Sheet1!$D$1</c:f>
              <c:strCache>
                <c:ptCount val="1"/>
                <c:pt idx="0">
                  <c:v>Weekend</c:v>
                </c:pt>
              </c:strCache>
            </c:strRef>
          </c:tx>
          <c:spPr>
            <a:solidFill>
              <a:srgbClr val="FFC000"/>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Sheet1!$D$2:$D$13</c:f>
              <c:numCache>
                <c:formatCode>General</c:formatCode>
                <c:ptCount val="12"/>
                <c:pt idx="0">
                  <c:v>2</c:v>
                </c:pt>
                <c:pt idx="1">
                  <c:v>5</c:v>
                </c:pt>
                <c:pt idx="3" formatCode="0">
                  <c:v>5.2631578947368425</c:v>
                </c:pt>
                <c:pt idx="4" formatCode="0">
                  <c:v>21.428571428571427</c:v>
                </c:pt>
                <c:pt idx="5" formatCode="0">
                  <c:v>9.0909090909091006</c:v>
                </c:pt>
                <c:pt idx="6" formatCode="0">
                  <c:v>6.8965517241379306</c:v>
                </c:pt>
                <c:pt idx="9" formatCode="0">
                  <c:v>1.8691588785046729</c:v>
                </c:pt>
                <c:pt idx="10" formatCode="0">
                  <c:v>2.238805970149246</c:v>
                </c:pt>
                <c:pt idx="11" formatCode="0">
                  <c:v>11.42857142857139</c:v>
                </c:pt>
              </c:numCache>
            </c:numRef>
          </c:val>
        </c:ser>
        <c:ser>
          <c:idx val="2"/>
          <c:order val="2"/>
          <c:tx>
            <c:strRef>
              <c:f>Sheet1!$E$1</c:f>
              <c:strCache>
                <c:ptCount val="1"/>
                <c:pt idx="0">
                  <c:v>Peak</c:v>
                </c:pt>
              </c:strCache>
            </c:strRef>
          </c:tx>
          <c:spPr>
            <a:solidFill>
              <a:srgbClr val="FF9900"/>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Sheet1!$E$2:$E$13</c:f>
              <c:numCache>
                <c:formatCode>General</c:formatCode>
                <c:ptCount val="12"/>
                <c:pt idx="0">
                  <c:v>25</c:v>
                </c:pt>
                <c:pt idx="1">
                  <c:v>21</c:v>
                </c:pt>
                <c:pt idx="3" formatCode="0">
                  <c:v>44.736842105263094</c:v>
                </c:pt>
                <c:pt idx="4" formatCode="0">
                  <c:v>50</c:v>
                </c:pt>
                <c:pt idx="5" formatCode="0">
                  <c:v>52.272727272727273</c:v>
                </c:pt>
                <c:pt idx="6" formatCode="0">
                  <c:v>39.655172413793096</c:v>
                </c:pt>
                <c:pt idx="7" formatCode="0">
                  <c:v>4.7826086956522014</c:v>
                </c:pt>
                <c:pt idx="9" formatCode="0">
                  <c:v>7.4766355140186924</c:v>
                </c:pt>
                <c:pt idx="10" formatCode="0">
                  <c:v>19.402985074626866</c:v>
                </c:pt>
                <c:pt idx="11" formatCode="0">
                  <c:v>41.428571428571558</c:v>
                </c:pt>
              </c:numCache>
            </c:numRef>
          </c:val>
        </c:ser>
        <c:ser>
          <c:idx val="3"/>
          <c:order val="3"/>
          <c:tx>
            <c:strRef>
              <c:f>Sheet1!$F$1</c:f>
              <c:strCache>
                <c:ptCount val="1"/>
                <c:pt idx="0">
                  <c:v>Off Peak</c:v>
                </c:pt>
              </c:strCache>
            </c:strRef>
          </c:tx>
          <c:spPr>
            <a:solidFill>
              <a:srgbClr val="008000"/>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Sheet1!$F$2:$F$13</c:f>
              <c:numCache>
                <c:formatCode>General</c:formatCode>
                <c:ptCount val="12"/>
                <c:pt idx="0">
                  <c:v>72</c:v>
                </c:pt>
                <c:pt idx="1">
                  <c:v>70</c:v>
                </c:pt>
                <c:pt idx="3" formatCode="0">
                  <c:v>47.368421052631433</c:v>
                </c:pt>
                <c:pt idx="4" formatCode="0">
                  <c:v>28.571428571428573</c:v>
                </c:pt>
                <c:pt idx="5" formatCode="0">
                  <c:v>31.818181818181817</c:v>
                </c:pt>
                <c:pt idx="6" formatCode="0">
                  <c:v>50</c:v>
                </c:pt>
                <c:pt idx="7" formatCode="0">
                  <c:v>92.173913043478251</c:v>
                </c:pt>
                <c:pt idx="9" formatCode="0">
                  <c:v>88.785046728971949</c:v>
                </c:pt>
                <c:pt idx="10" formatCode="0">
                  <c:v>74.626865671641781</c:v>
                </c:pt>
                <c:pt idx="11" formatCode="0">
                  <c:v>41.428571428571558</c:v>
                </c:pt>
              </c:numCache>
            </c:numRef>
          </c:val>
        </c:ser>
        <c:dLbls>
          <c:showVal val="1"/>
        </c:dLbls>
        <c:gapWidth val="10"/>
        <c:overlap val="100"/>
        <c:axId val="95163136"/>
        <c:axId val="95164672"/>
      </c:barChart>
      <c:catAx>
        <c:axId val="95163136"/>
        <c:scaling>
          <c:orientation val="minMax"/>
        </c:scaling>
        <c:delete val="1"/>
        <c:axPos val="b"/>
        <c:numFmt formatCode="General" sourceLinked="1"/>
        <c:tickLblPos val="none"/>
        <c:crossAx val="95164672"/>
        <c:crosses val="autoZero"/>
        <c:auto val="1"/>
        <c:lblAlgn val="ctr"/>
        <c:lblOffset val="100"/>
      </c:catAx>
      <c:valAx>
        <c:axId val="95164672"/>
        <c:scaling>
          <c:orientation val="minMax"/>
        </c:scaling>
        <c:delete val="1"/>
        <c:axPos val="l"/>
        <c:numFmt formatCode="0%" sourceLinked="1"/>
        <c:tickLblPos val="none"/>
        <c:crossAx val="95163136"/>
        <c:crosses val="autoZero"/>
        <c:crossBetween val="between"/>
      </c:valAx>
    </c:plotArea>
    <c:plotVisOnly val="1"/>
    <c:dispBlanksAs val="gap"/>
  </c:chart>
  <c:txPr>
    <a:bodyPr/>
    <a:lstStyle/>
    <a:p>
      <a:pPr>
        <a:defRPr sz="1000" b="1"/>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Series 1</c:v>
                </c:pt>
              </c:strCache>
            </c:strRef>
          </c:tx>
          <c:spPr>
            <a:solidFill>
              <a:srgbClr val="FFC000"/>
            </a:solidFill>
            <a:ln>
              <a:solidFill>
                <a:prstClr val="black"/>
              </a:solidFill>
            </a:ln>
          </c:spPr>
          <c:cat>
            <c:strRef>
              <c:f>Sheet1!$A$2:$A$13</c:f>
              <c:strCache>
                <c:ptCount val="12"/>
                <c:pt idx="0">
                  <c:v>Don’t know</c:v>
                </c:pt>
                <c:pt idx="1">
                  <c:v>Other</c:v>
                </c:pt>
                <c:pt idx="2">
                  <c:v>Not having to worry about a car / paying for petrol / parking</c:v>
                </c:pt>
                <c:pt idx="3">
                  <c:v>The buses are clean / bright / visible</c:v>
                </c:pt>
                <c:pt idx="4">
                  <c:v>Receiving SuperGold Card discounts</c:v>
                </c:pt>
                <c:pt idx="5">
                  <c:v>The routes / stops are convenient</c:v>
                </c:pt>
                <c:pt idx="6">
                  <c:v>The price / It is affordable / It is a cheap option</c:v>
                </c:pt>
                <c:pt idx="7">
                  <c:v>It is a good service – general comment</c:v>
                </c:pt>
                <c:pt idx="8">
                  <c:v>The drivers are friendly / helpful</c:v>
                </c:pt>
                <c:pt idx="9">
                  <c:v>The availability / having a bus service</c:v>
                </c:pt>
                <c:pt idx="10">
                  <c:v>It is a reliable / efficient service</c:v>
                </c:pt>
                <c:pt idx="11">
                  <c:v>The convenience of catching the bus</c:v>
                </c:pt>
              </c:strCache>
            </c:strRef>
          </c:cat>
          <c:val>
            <c:numRef>
              <c:f>Sheet1!$B$2:$B$13</c:f>
              <c:numCache>
                <c:formatCode>0</c:formatCode>
                <c:ptCount val="12"/>
                <c:pt idx="0">
                  <c:v>1.5075376884422098</c:v>
                </c:pt>
                <c:pt idx="1">
                  <c:v>3.5175879396984926</c:v>
                </c:pt>
                <c:pt idx="2">
                  <c:v>6.0301507537688464</c:v>
                </c:pt>
                <c:pt idx="3">
                  <c:v>8.0402010050251089</c:v>
                </c:pt>
                <c:pt idx="4">
                  <c:v>9.0452261306532655</c:v>
                </c:pt>
                <c:pt idx="5">
                  <c:v>11.05527638190955</c:v>
                </c:pt>
                <c:pt idx="6">
                  <c:v>11.557788944723622</c:v>
                </c:pt>
                <c:pt idx="7">
                  <c:v>13.56783919597993</c:v>
                </c:pt>
                <c:pt idx="8">
                  <c:v>15.577889447236181</c:v>
                </c:pt>
                <c:pt idx="9">
                  <c:v>16.582914572864237</c:v>
                </c:pt>
                <c:pt idx="10">
                  <c:v>18.090452261306528</c:v>
                </c:pt>
                <c:pt idx="11">
                  <c:v>19.095477386934672</c:v>
                </c:pt>
              </c:numCache>
            </c:numRef>
          </c:val>
        </c:ser>
        <c:dLbls>
          <c:showVal val="1"/>
        </c:dLbls>
        <c:gapWidth val="60"/>
        <c:axId val="107259392"/>
        <c:axId val="107260928"/>
      </c:barChart>
      <c:catAx>
        <c:axId val="107259392"/>
        <c:scaling>
          <c:orientation val="minMax"/>
        </c:scaling>
        <c:axPos val="l"/>
        <c:tickLblPos val="nextTo"/>
        <c:spPr>
          <a:ln>
            <a:noFill/>
          </a:ln>
        </c:spPr>
        <c:crossAx val="107260928"/>
        <c:crosses val="autoZero"/>
        <c:auto val="1"/>
        <c:lblAlgn val="ctr"/>
        <c:lblOffset val="100"/>
      </c:catAx>
      <c:valAx>
        <c:axId val="107260928"/>
        <c:scaling>
          <c:orientation val="minMax"/>
        </c:scaling>
        <c:delete val="1"/>
        <c:axPos val="b"/>
        <c:numFmt formatCode="0" sourceLinked="1"/>
        <c:tickLblPos val="none"/>
        <c:crossAx val="107259392"/>
        <c:crosses val="autoZero"/>
        <c:crossBetween val="between"/>
      </c:valAx>
    </c:plotArea>
    <c:plotVisOnly val="1"/>
    <c:dispBlanksAs val="gap"/>
  </c:chart>
  <c:txPr>
    <a:bodyPr/>
    <a:lstStyle/>
    <a:p>
      <a:pPr>
        <a:defRPr sz="1000" b="1"/>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DK</c:v>
                </c:pt>
              </c:strCache>
            </c:strRef>
          </c:tx>
          <c:spPr>
            <a:solidFill>
              <a:schemeClr val="bg1"/>
            </a:solidFill>
            <a:ln>
              <a:solidFill>
                <a:prstClr val="black"/>
              </a:solidFill>
            </a:ln>
          </c:spPr>
          <c:cat>
            <c:strRef>
              <c:f>Sheet1!$B$2:$B$12</c:f>
              <c:strCache>
                <c:ptCount val="11"/>
                <c:pt idx="0">
                  <c:v>'10</c:v>
                </c:pt>
                <c:pt idx="1">
                  <c:v>'11</c:v>
                </c:pt>
                <c:pt idx="2">
                  <c:v>'12</c:v>
                </c:pt>
                <c:pt idx="4">
                  <c:v>'10</c:v>
                </c:pt>
                <c:pt idx="5">
                  <c:v>'11</c:v>
                </c:pt>
                <c:pt idx="6">
                  <c:v>'12</c:v>
                </c:pt>
                <c:pt idx="8">
                  <c:v>'10</c:v>
                </c:pt>
                <c:pt idx="9">
                  <c:v>'11</c:v>
                </c:pt>
                <c:pt idx="10">
                  <c:v>'12</c:v>
                </c:pt>
              </c:strCache>
            </c:strRef>
          </c:cat>
          <c:val>
            <c:numRef>
              <c:f>Sheet1!$C$2:$C$12</c:f>
              <c:numCache>
                <c:formatCode>General</c:formatCode>
                <c:ptCount val="11"/>
                <c:pt idx="0">
                  <c:v>1</c:v>
                </c:pt>
                <c:pt idx="1">
                  <c:v>3</c:v>
                </c:pt>
                <c:pt idx="4">
                  <c:v>1</c:v>
                </c:pt>
                <c:pt idx="5">
                  <c:v>4</c:v>
                </c:pt>
                <c:pt idx="8">
                  <c:v>1</c:v>
                </c:pt>
                <c:pt idx="9">
                  <c:v>1</c:v>
                </c:pt>
              </c:numCache>
            </c:numRef>
          </c:val>
        </c:ser>
        <c:ser>
          <c:idx val="1"/>
          <c:order val="1"/>
          <c:tx>
            <c:strRef>
              <c:f>Sheet1!$D$1</c:f>
              <c:strCache>
                <c:ptCount val="1"/>
                <c:pt idx="0">
                  <c:v>No</c:v>
                </c:pt>
              </c:strCache>
            </c:strRef>
          </c:tx>
          <c:spPr>
            <a:solidFill>
              <a:srgbClr val="FF0000"/>
            </a:solidFill>
            <a:ln>
              <a:solidFill>
                <a:prstClr val="black"/>
              </a:solidFill>
            </a:ln>
          </c:spPr>
          <c:cat>
            <c:strRef>
              <c:f>Sheet1!$B$2:$B$12</c:f>
              <c:strCache>
                <c:ptCount val="11"/>
                <c:pt idx="0">
                  <c:v>'10</c:v>
                </c:pt>
                <c:pt idx="1">
                  <c:v>'11</c:v>
                </c:pt>
                <c:pt idx="2">
                  <c:v>'12</c:v>
                </c:pt>
                <c:pt idx="4">
                  <c:v>'10</c:v>
                </c:pt>
                <c:pt idx="5">
                  <c:v>'11</c:v>
                </c:pt>
                <c:pt idx="6">
                  <c:v>'12</c:v>
                </c:pt>
                <c:pt idx="8">
                  <c:v>'10</c:v>
                </c:pt>
                <c:pt idx="9">
                  <c:v>'11</c:v>
                </c:pt>
                <c:pt idx="10">
                  <c:v>'12</c:v>
                </c:pt>
              </c:strCache>
            </c:strRef>
          </c:cat>
          <c:val>
            <c:numRef>
              <c:f>Sheet1!$D$2:$D$12</c:f>
              <c:numCache>
                <c:formatCode>General</c:formatCode>
                <c:ptCount val="11"/>
                <c:pt idx="0">
                  <c:v>91</c:v>
                </c:pt>
                <c:pt idx="1">
                  <c:v>92</c:v>
                </c:pt>
                <c:pt idx="2">
                  <c:v>93</c:v>
                </c:pt>
                <c:pt idx="4">
                  <c:v>91</c:v>
                </c:pt>
                <c:pt idx="5">
                  <c:v>91</c:v>
                </c:pt>
                <c:pt idx="6">
                  <c:v>97</c:v>
                </c:pt>
                <c:pt idx="8">
                  <c:v>91</c:v>
                </c:pt>
                <c:pt idx="9">
                  <c:v>93</c:v>
                </c:pt>
                <c:pt idx="10">
                  <c:v>89</c:v>
                </c:pt>
              </c:numCache>
            </c:numRef>
          </c:val>
        </c:ser>
        <c:ser>
          <c:idx val="2"/>
          <c:order val="2"/>
          <c:tx>
            <c:strRef>
              <c:f>Sheet1!$E$1</c:f>
              <c:strCache>
                <c:ptCount val="1"/>
                <c:pt idx="0">
                  <c:v>Yes</c:v>
                </c:pt>
              </c:strCache>
            </c:strRef>
          </c:tx>
          <c:spPr>
            <a:solidFill>
              <a:srgbClr val="92D050"/>
            </a:solidFill>
            <a:ln>
              <a:solidFill>
                <a:prstClr val="black"/>
              </a:solidFill>
            </a:ln>
          </c:spPr>
          <c:cat>
            <c:strRef>
              <c:f>Sheet1!$B$2:$B$12</c:f>
              <c:strCache>
                <c:ptCount val="11"/>
                <c:pt idx="0">
                  <c:v>'10</c:v>
                </c:pt>
                <c:pt idx="1">
                  <c:v>'11</c:v>
                </c:pt>
                <c:pt idx="2">
                  <c:v>'12</c:v>
                </c:pt>
                <c:pt idx="4">
                  <c:v>'10</c:v>
                </c:pt>
                <c:pt idx="5">
                  <c:v>'11</c:v>
                </c:pt>
                <c:pt idx="6">
                  <c:v>'12</c:v>
                </c:pt>
                <c:pt idx="8">
                  <c:v>'10</c:v>
                </c:pt>
                <c:pt idx="9">
                  <c:v>'11</c:v>
                </c:pt>
                <c:pt idx="10">
                  <c:v>'12</c:v>
                </c:pt>
              </c:strCache>
            </c:strRef>
          </c:cat>
          <c:val>
            <c:numRef>
              <c:f>Sheet1!$E$2:$E$12</c:f>
              <c:numCache>
                <c:formatCode>General</c:formatCode>
                <c:ptCount val="11"/>
                <c:pt idx="0">
                  <c:v>9</c:v>
                </c:pt>
                <c:pt idx="1">
                  <c:v>6</c:v>
                </c:pt>
                <c:pt idx="2">
                  <c:v>7</c:v>
                </c:pt>
                <c:pt idx="4">
                  <c:v>8</c:v>
                </c:pt>
                <c:pt idx="5">
                  <c:v>6</c:v>
                </c:pt>
                <c:pt idx="6">
                  <c:v>3</c:v>
                </c:pt>
                <c:pt idx="8">
                  <c:v>9</c:v>
                </c:pt>
                <c:pt idx="9">
                  <c:v>6</c:v>
                </c:pt>
                <c:pt idx="10">
                  <c:v>11</c:v>
                </c:pt>
              </c:numCache>
            </c:numRef>
          </c:val>
        </c:ser>
        <c:dLbls>
          <c:showVal val="1"/>
        </c:dLbls>
        <c:gapWidth val="10"/>
        <c:overlap val="100"/>
        <c:axId val="108631552"/>
        <c:axId val="108633088"/>
      </c:barChart>
      <c:catAx>
        <c:axId val="108631552"/>
        <c:scaling>
          <c:orientation val="minMax"/>
        </c:scaling>
        <c:axPos val="b"/>
        <c:numFmt formatCode="General" sourceLinked="1"/>
        <c:tickLblPos val="nextTo"/>
        <c:spPr>
          <a:ln>
            <a:noFill/>
          </a:ln>
        </c:spPr>
        <c:crossAx val="108633088"/>
        <c:crosses val="autoZero"/>
        <c:auto val="1"/>
        <c:lblAlgn val="ctr"/>
        <c:lblOffset val="100"/>
      </c:catAx>
      <c:valAx>
        <c:axId val="108633088"/>
        <c:scaling>
          <c:orientation val="minMax"/>
        </c:scaling>
        <c:delete val="1"/>
        <c:axPos val="l"/>
        <c:numFmt formatCode="0%" sourceLinked="1"/>
        <c:tickLblPos val="none"/>
        <c:crossAx val="108631552"/>
        <c:crosses val="autoZero"/>
        <c:crossBetween val="between"/>
      </c:valAx>
    </c:plotArea>
    <c:plotVisOnly val="1"/>
    <c:dispBlanksAs val="gap"/>
  </c:chart>
  <c:txPr>
    <a:bodyPr/>
    <a:lstStyle/>
    <a:p>
      <a:pPr>
        <a:defRPr sz="1200" b="1"/>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Sheet1!$C$1</c:f>
              <c:strCache>
                <c:ptCount val="1"/>
                <c:pt idx="0">
                  <c:v>DK</c:v>
                </c:pt>
              </c:strCache>
            </c:strRef>
          </c:tx>
          <c:spPr>
            <a:solidFill>
              <a:schemeClr val="bg1"/>
            </a:solidFill>
            <a:ln>
              <a:solidFill>
                <a:prstClr val="black"/>
              </a:solidFill>
            </a:ln>
          </c:spPr>
          <c:cat>
            <c:strRef>
              <c:f>Sheet1!$B$2</c:f>
              <c:strCache>
                <c:ptCount val="1"/>
                <c:pt idx="0">
                  <c:v>'12</c:v>
                </c:pt>
              </c:strCache>
            </c:strRef>
          </c:cat>
          <c:val>
            <c:numRef>
              <c:f>Sheet1!$C$2</c:f>
              <c:numCache>
                <c:formatCode>General</c:formatCode>
                <c:ptCount val="1"/>
              </c:numCache>
            </c:numRef>
          </c:val>
        </c:ser>
        <c:ser>
          <c:idx val="1"/>
          <c:order val="1"/>
          <c:tx>
            <c:strRef>
              <c:f>Sheet1!$D$1</c:f>
              <c:strCache>
                <c:ptCount val="1"/>
                <c:pt idx="0">
                  <c:v>No</c:v>
                </c:pt>
              </c:strCache>
            </c:strRef>
          </c:tx>
          <c:spPr>
            <a:solidFill>
              <a:srgbClr val="FF0000"/>
            </a:solidFill>
            <a:ln>
              <a:solidFill>
                <a:prstClr val="black"/>
              </a:solidFill>
            </a:ln>
          </c:spPr>
          <c:cat>
            <c:strRef>
              <c:f>Sheet1!$B$2</c:f>
              <c:strCache>
                <c:ptCount val="1"/>
                <c:pt idx="0">
                  <c:v>'12</c:v>
                </c:pt>
              </c:strCache>
            </c:strRef>
          </c:cat>
          <c:val>
            <c:numRef>
              <c:f>Sheet1!$D$2</c:f>
              <c:numCache>
                <c:formatCode>General</c:formatCode>
                <c:ptCount val="1"/>
                <c:pt idx="0">
                  <c:v>93</c:v>
                </c:pt>
              </c:numCache>
            </c:numRef>
          </c:val>
        </c:ser>
        <c:ser>
          <c:idx val="2"/>
          <c:order val="2"/>
          <c:tx>
            <c:strRef>
              <c:f>Sheet1!$E$1</c:f>
              <c:strCache>
                <c:ptCount val="1"/>
                <c:pt idx="0">
                  <c:v>Yes</c:v>
                </c:pt>
              </c:strCache>
            </c:strRef>
          </c:tx>
          <c:spPr>
            <a:solidFill>
              <a:srgbClr val="92D050"/>
            </a:solidFill>
            <a:ln>
              <a:solidFill>
                <a:prstClr val="black"/>
              </a:solidFill>
            </a:ln>
          </c:spPr>
          <c:cat>
            <c:strRef>
              <c:f>Sheet1!$B$2</c:f>
              <c:strCache>
                <c:ptCount val="1"/>
                <c:pt idx="0">
                  <c:v>'12</c:v>
                </c:pt>
              </c:strCache>
            </c:strRef>
          </c:cat>
          <c:val>
            <c:numRef>
              <c:f>Sheet1!$E$2</c:f>
              <c:numCache>
                <c:formatCode>General</c:formatCode>
                <c:ptCount val="1"/>
                <c:pt idx="0">
                  <c:v>7</c:v>
                </c:pt>
              </c:numCache>
            </c:numRef>
          </c:val>
        </c:ser>
        <c:dLbls>
          <c:showVal val="1"/>
        </c:dLbls>
        <c:gapWidth val="10"/>
        <c:overlap val="100"/>
        <c:axId val="107313408"/>
        <c:axId val="107320064"/>
      </c:barChart>
      <c:catAx>
        <c:axId val="107313408"/>
        <c:scaling>
          <c:orientation val="minMax"/>
        </c:scaling>
        <c:delete val="1"/>
        <c:axPos val="b"/>
        <c:numFmt formatCode="General" sourceLinked="1"/>
        <c:tickLblPos val="none"/>
        <c:crossAx val="107320064"/>
        <c:crosses val="autoZero"/>
        <c:auto val="1"/>
        <c:lblAlgn val="ctr"/>
        <c:lblOffset val="100"/>
      </c:catAx>
      <c:valAx>
        <c:axId val="107320064"/>
        <c:scaling>
          <c:orientation val="minMax"/>
        </c:scaling>
        <c:delete val="1"/>
        <c:axPos val="l"/>
        <c:numFmt formatCode="0%" sourceLinked="1"/>
        <c:tickLblPos val="none"/>
        <c:crossAx val="107313408"/>
        <c:crosses val="autoZero"/>
        <c:crossBetween val="between"/>
      </c:valAx>
    </c:plotArea>
    <c:plotVisOnly val="1"/>
    <c:dispBlanksAs val="gap"/>
  </c:chart>
  <c:txPr>
    <a:bodyPr/>
    <a:lstStyle/>
    <a:p>
      <a:pPr>
        <a:defRPr sz="1200" b="1"/>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DK</c:v>
                </c:pt>
              </c:strCache>
            </c:strRef>
          </c:tx>
          <c:spPr>
            <a:solidFill>
              <a:schemeClr val="bg1"/>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Sheet1!$C$2:$C$13</c:f>
              <c:numCache>
                <c:formatCode>General</c:formatCode>
                <c:ptCount val="12"/>
                <c:pt idx="5">
                  <c:v>2</c:v>
                </c:pt>
              </c:numCache>
            </c:numRef>
          </c:val>
        </c:ser>
        <c:ser>
          <c:idx val="1"/>
          <c:order val="1"/>
          <c:tx>
            <c:strRef>
              <c:f>Sheet1!$D$1</c:f>
              <c:strCache>
                <c:ptCount val="1"/>
                <c:pt idx="0">
                  <c:v>No</c:v>
                </c:pt>
              </c:strCache>
            </c:strRef>
          </c:tx>
          <c:spPr>
            <a:solidFill>
              <a:srgbClr val="FF0000"/>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Sheet1!$D$2:$D$13</c:f>
              <c:numCache>
                <c:formatCode>General</c:formatCode>
                <c:ptCount val="12"/>
                <c:pt idx="0">
                  <c:v>95</c:v>
                </c:pt>
                <c:pt idx="1">
                  <c:v>92</c:v>
                </c:pt>
                <c:pt idx="3">
                  <c:v>100</c:v>
                </c:pt>
                <c:pt idx="4">
                  <c:v>90</c:v>
                </c:pt>
                <c:pt idx="5">
                  <c:v>91</c:v>
                </c:pt>
                <c:pt idx="6">
                  <c:v>95</c:v>
                </c:pt>
                <c:pt idx="7">
                  <c:v>92</c:v>
                </c:pt>
                <c:pt idx="9" formatCode="0">
                  <c:v>89.622641509433578</c:v>
                </c:pt>
                <c:pt idx="10" formatCode="0">
                  <c:v>96.32352941176471</c:v>
                </c:pt>
                <c:pt idx="11" formatCode="0">
                  <c:v>97.142857142856727</c:v>
                </c:pt>
              </c:numCache>
            </c:numRef>
          </c:val>
        </c:ser>
        <c:ser>
          <c:idx val="2"/>
          <c:order val="2"/>
          <c:tx>
            <c:strRef>
              <c:f>Sheet1!$E$1</c:f>
              <c:strCache>
                <c:ptCount val="1"/>
                <c:pt idx="0">
                  <c:v>yes</c:v>
                </c:pt>
              </c:strCache>
            </c:strRef>
          </c:tx>
          <c:spPr>
            <a:solidFill>
              <a:srgbClr val="92D050"/>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Sheet1!$E$2:$E$13</c:f>
              <c:numCache>
                <c:formatCode>General</c:formatCode>
                <c:ptCount val="12"/>
                <c:pt idx="0">
                  <c:v>5</c:v>
                </c:pt>
                <c:pt idx="1">
                  <c:v>8</c:v>
                </c:pt>
                <c:pt idx="4">
                  <c:v>10</c:v>
                </c:pt>
                <c:pt idx="5">
                  <c:v>7</c:v>
                </c:pt>
                <c:pt idx="6">
                  <c:v>5</c:v>
                </c:pt>
                <c:pt idx="7">
                  <c:v>8</c:v>
                </c:pt>
                <c:pt idx="9" formatCode="0">
                  <c:v>10.377358490566039</c:v>
                </c:pt>
                <c:pt idx="10" formatCode="0">
                  <c:v>3.6764705882352939</c:v>
                </c:pt>
                <c:pt idx="11" formatCode="0">
                  <c:v>2.8571428571428572</c:v>
                </c:pt>
              </c:numCache>
            </c:numRef>
          </c:val>
        </c:ser>
        <c:dLbls>
          <c:showVal val="1"/>
        </c:dLbls>
        <c:gapWidth val="10"/>
        <c:overlap val="100"/>
        <c:axId val="108484096"/>
        <c:axId val="108485632"/>
      </c:barChart>
      <c:catAx>
        <c:axId val="108484096"/>
        <c:scaling>
          <c:orientation val="minMax"/>
        </c:scaling>
        <c:delete val="1"/>
        <c:axPos val="b"/>
        <c:numFmt formatCode="General" sourceLinked="1"/>
        <c:tickLblPos val="none"/>
        <c:crossAx val="108485632"/>
        <c:crosses val="autoZero"/>
        <c:auto val="1"/>
        <c:lblAlgn val="ctr"/>
        <c:lblOffset val="100"/>
      </c:catAx>
      <c:valAx>
        <c:axId val="108485632"/>
        <c:scaling>
          <c:orientation val="minMax"/>
        </c:scaling>
        <c:delete val="1"/>
        <c:axPos val="l"/>
        <c:numFmt formatCode="0%" sourceLinked="1"/>
        <c:tickLblPos val="none"/>
        <c:crossAx val="108484096"/>
        <c:crosses val="autoZero"/>
        <c:crossBetween val="between"/>
      </c:valAx>
    </c:plotArea>
    <c:plotVisOnly val="1"/>
    <c:dispBlanksAs val="gap"/>
  </c:chart>
  <c:txPr>
    <a:bodyPr/>
    <a:lstStyle/>
    <a:p>
      <a:pPr>
        <a:defRPr sz="1000" b="1"/>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numRef>
              <c:f>Sheet1!$B$2:$B$12</c:f>
              <c:numCache>
                <c:formatCode>General</c:formatCode>
                <c:ptCount val="11"/>
                <c:pt idx="0">
                  <c:v>2010</c:v>
                </c:pt>
                <c:pt idx="1">
                  <c:v>2011</c:v>
                </c:pt>
                <c:pt idx="2">
                  <c:v>2012</c:v>
                </c:pt>
                <c:pt idx="4">
                  <c:v>2010</c:v>
                </c:pt>
                <c:pt idx="5">
                  <c:v>2011</c:v>
                </c:pt>
                <c:pt idx="6">
                  <c:v>2012</c:v>
                </c:pt>
                <c:pt idx="8">
                  <c:v>2010</c:v>
                </c:pt>
                <c:pt idx="9">
                  <c:v>2011</c:v>
                </c:pt>
                <c:pt idx="10">
                  <c:v>2012</c:v>
                </c:pt>
              </c:numCache>
            </c:numRef>
          </c:cat>
          <c:val>
            <c:numRef>
              <c:f>Sheet1!$C$2:$C$12</c:f>
              <c:numCache>
                <c:formatCode>General</c:formatCode>
                <c:ptCount val="11"/>
                <c:pt idx="0">
                  <c:v>15</c:v>
                </c:pt>
                <c:pt idx="1">
                  <c:v>9</c:v>
                </c:pt>
                <c:pt idx="2">
                  <c:v>22</c:v>
                </c:pt>
                <c:pt idx="4">
                  <c:v>13</c:v>
                </c:pt>
                <c:pt idx="5">
                  <c:v>9</c:v>
                </c:pt>
                <c:pt idx="8">
                  <c:v>17</c:v>
                </c:pt>
                <c:pt idx="9">
                  <c:v>8</c:v>
                </c:pt>
                <c:pt idx="10">
                  <c:v>27</c:v>
                </c:pt>
              </c:numCache>
            </c:numRef>
          </c:val>
        </c:ser>
        <c:ser>
          <c:idx val="1"/>
          <c:order val="1"/>
          <c:tx>
            <c:strRef>
              <c:f>Sheet1!$D$1</c:f>
              <c:strCache>
                <c:ptCount val="1"/>
                <c:pt idx="0">
                  <c:v>None</c:v>
                </c:pt>
              </c:strCache>
            </c:strRef>
          </c:tx>
          <c:spPr>
            <a:solidFill>
              <a:srgbClr val="FF0000"/>
            </a:solidFill>
            <a:ln>
              <a:solidFill>
                <a:prstClr val="black"/>
              </a:solidFill>
            </a:ln>
          </c:spPr>
          <c:cat>
            <c:numRef>
              <c:f>Sheet1!$B$2:$B$12</c:f>
              <c:numCache>
                <c:formatCode>General</c:formatCode>
                <c:ptCount val="11"/>
                <c:pt idx="0">
                  <c:v>2010</c:v>
                </c:pt>
                <c:pt idx="1">
                  <c:v>2011</c:v>
                </c:pt>
                <c:pt idx="2">
                  <c:v>2012</c:v>
                </c:pt>
                <c:pt idx="4">
                  <c:v>2010</c:v>
                </c:pt>
                <c:pt idx="5">
                  <c:v>2011</c:v>
                </c:pt>
                <c:pt idx="6">
                  <c:v>2012</c:v>
                </c:pt>
                <c:pt idx="8">
                  <c:v>2010</c:v>
                </c:pt>
                <c:pt idx="9">
                  <c:v>2011</c:v>
                </c:pt>
                <c:pt idx="10">
                  <c:v>2012</c:v>
                </c:pt>
              </c:numCache>
            </c:numRef>
          </c:cat>
          <c:val>
            <c:numRef>
              <c:f>Sheet1!$D$2:$D$12</c:f>
              <c:numCache>
                <c:formatCode>General</c:formatCode>
                <c:ptCount val="11"/>
                <c:pt idx="0">
                  <c:v>24</c:v>
                </c:pt>
                <c:pt idx="1">
                  <c:v>13</c:v>
                </c:pt>
                <c:pt idx="2">
                  <c:v>14</c:v>
                </c:pt>
                <c:pt idx="4">
                  <c:v>31</c:v>
                </c:pt>
                <c:pt idx="5">
                  <c:v>9</c:v>
                </c:pt>
                <c:pt idx="6">
                  <c:v>16</c:v>
                </c:pt>
                <c:pt idx="8">
                  <c:v>17</c:v>
                </c:pt>
                <c:pt idx="9">
                  <c:v>17</c:v>
                </c:pt>
                <c:pt idx="10">
                  <c:v>14</c:v>
                </c:pt>
              </c:numCache>
            </c:numRef>
          </c:val>
        </c:ser>
        <c:ser>
          <c:idx val="2"/>
          <c:order val="2"/>
          <c:tx>
            <c:strRef>
              <c:f>Sheet1!$E$1</c:f>
              <c:strCache>
                <c:ptCount val="1"/>
                <c:pt idx="0">
                  <c:v>A little</c:v>
                </c:pt>
              </c:strCache>
            </c:strRef>
          </c:tx>
          <c:spPr>
            <a:solidFill>
              <a:srgbClr val="FFC000"/>
            </a:solidFill>
            <a:ln>
              <a:solidFill>
                <a:prstClr val="black"/>
              </a:solidFill>
            </a:ln>
          </c:spPr>
          <c:cat>
            <c:numRef>
              <c:f>Sheet1!$B$2:$B$12</c:f>
              <c:numCache>
                <c:formatCode>General</c:formatCode>
                <c:ptCount val="11"/>
                <c:pt idx="0">
                  <c:v>2010</c:v>
                </c:pt>
                <c:pt idx="1">
                  <c:v>2011</c:v>
                </c:pt>
                <c:pt idx="2">
                  <c:v>2012</c:v>
                </c:pt>
                <c:pt idx="4">
                  <c:v>2010</c:v>
                </c:pt>
                <c:pt idx="5">
                  <c:v>2011</c:v>
                </c:pt>
                <c:pt idx="6">
                  <c:v>2012</c:v>
                </c:pt>
                <c:pt idx="8">
                  <c:v>2010</c:v>
                </c:pt>
                <c:pt idx="9">
                  <c:v>2011</c:v>
                </c:pt>
                <c:pt idx="10">
                  <c:v>2012</c:v>
                </c:pt>
              </c:numCache>
            </c:numRef>
          </c:cat>
          <c:val>
            <c:numRef>
              <c:f>Sheet1!$E$2:$E$12</c:f>
              <c:numCache>
                <c:formatCode>General</c:formatCode>
                <c:ptCount val="11"/>
                <c:pt idx="0">
                  <c:v>18</c:v>
                </c:pt>
                <c:pt idx="1">
                  <c:v>30</c:v>
                </c:pt>
                <c:pt idx="2">
                  <c:v>25</c:v>
                </c:pt>
                <c:pt idx="4">
                  <c:v>6</c:v>
                </c:pt>
                <c:pt idx="5">
                  <c:v>36</c:v>
                </c:pt>
                <c:pt idx="6">
                  <c:v>17</c:v>
                </c:pt>
                <c:pt idx="8">
                  <c:v>28</c:v>
                </c:pt>
                <c:pt idx="9">
                  <c:v>25</c:v>
                </c:pt>
                <c:pt idx="10">
                  <c:v>27</c:v>
                </c:pt>
              </c:numCache>
            </c:numRef>
          </c:val>
        </c:ser>
        <c:ser>
          <c:idx val="3"/>
          <c:order val="3"/>
          <c:tx>
            <c:strRef>
              <c:f>Sheet1!$F$1</c:f>
              <c:strCache>
                <c:ptCount val="1"/>
                <c:pt idx="0">
                  <c:v>Some</c:v>
                </c:pt>
              </c:strCache>
            </c:strRef>
          </c:tx>
          <c:spPr>
            <a:solidFill>
              <a:srgbClr val="92D050"/>
            </a:solidFill>
            <a:ln>
              <a:solidFill>
                <a:prstClr val="black"/>
              </a:solidFill>
            </a:ln>
          </c:spPr>
          <c:cat>
            <c:numRef>
              <c:f>Sheet1!$B$2:$B$12</c:f>
              <c:numCache>
                <c:formatCode>General</c:formatCode>
                <c:ptCount val="11"/>
                <c:pt idx="0">
                  <c:v>2010</c:v>
                </c:pt>
                <c:pt idx="1">
                  <c:v>2011</c:v>
                </c:pt>
                <c:pt idx="2">
                  <c:v>2012</c:v>
                </c:pt>
                <c:pt idx="4">
                  <c:v>2010</c:v>
                </c:pt>
                <c:pt idx="5">
                  <c:v>2011</c:v>
                </c:pt>
                <c:pt idx="6">
                  <c:v>2012</c:v>
                </c:pt>
                <c:pt idx="8">
                  <c:v>2010</c:v>
                </c:pt>
                <c:pt idx="9">
                  <c:v>2011</c:v>
                </c:pt>
                <c:pt idx="10">
                  <c:v>2012</c:v>
                </c:pt>
              </c:numCache>
            </c:numRef>
          </c:cat>
          <c:val>
            <c:numRef>
              <c:f>Sheet1!$F$2:$F$12</c:f>
              <c:numCache>
                <c:formatCode>General</c:formatCode>
                <c:ptCount val="11"/>
                <c:pt idx="0">
                  <c:v>9</c:v>
                </c:pt>
                <c:pt idx="1">
                  <c:v>13</c:v>
                </c:pt>
                <c:pt idx="2">
                  <c:v>7</c:v>
                </c:pt>
                <c:pt idx="4">
                  <c:v>13</c:v>
                </c:pt>
                <c:pt idx="5">
                  <c:v>9</c:v>
                </c:pt>
                <c:pt idx="6">
                  <c:v>17</c:v>
                </c:pt>
                <c:pt idx="8">
                  <c:v>6</c:v>
                </c:pt>
                <c:pt idx="9">
                  <c:v>17</c:v>
                </c:pt>
                <c:pt idx="10">
                  <c:v>5</c:v>
                </c:pt>
              </c:numCache>
            </c:numRef>
          </c:val>
        </c:ser>
        <c:ser>
          <c:idx val="4"/>
          <c:order val="4"/>
          <c:tx>
            <c:strRef>
              <c:f>Sheet1!$G$1</c:f>
              <c:strCache>
                <c:ptCount val="1"/>
                <c:pt idx="0">
                  <c:v>A lot</c:v>
                </c:pt>
              </c:strCache>
            </c:strRef>
          </c:tx>
          <c:spPr>
            <a:solidFill>
              <a:srgbClr val="008000"/>
            </a:solidFill>
            <a:ln>
              <a:solidFill>
                <a:prstClr val="black"/>
              </a:solidFill>
            </a:ln>
          </c:spPr>
          <c:cat>
            <c:numRef>
              <c:f>Sheet1!$B$2:$B$12</c:f>
              <c:numCache>
                <c:formatCode>General</c:formatCode>
                <c:ptCount val="11"/>
                <c:pt idx="0">
                  <c:v>2010</c:v>
                </c:pt>
                <c:pt idx="1">
                  <c:v>2011</c:v>
                </c:pt>
                <c:pt idx="2">
                  <c:v>2012</c:v>
                </c:pt>
                <c:pt idx="4">
                  <c:v>2010</c:v>
                </c:pt>
                <c:pt idx="5">
                  <c:v>2011</c:v>
                </c:pt>
                <c:pt idx="6">
                  <c:v>2012</c:v>
                </c:pt>
                <c:pt idx="8">
                  <c:v>2010</c:v>
                </c:pt>
                <c:pt idx="9">
                  <c:v>2011</c:v>
                </c:pt>
                <c:pt idx="10">
                  <c:v>2012</c:v>
                </c:pt>
              </c:numCache>
            </c:numRef>
          </c:cat>
          <c:val>
            <c:numRef>
              <c:f>Sheet1!$G$2:$G$12</c:f>
              <c:numCache>
                <c:formatCode>General</c:formatCode>
                <c:ptCount val="11"/>
                <c:pt idx="0">
                  <c:v>35</c:v>
                </c:pt>
                <c:pt idx="1">
                  <c:v>35</c:v>
                </c:pt>
                <c:pt idx="2">
                  <c:v>32</c:v>
                </c:pt>
                <c:pt idx="4">
                  <c:v>38</c:v>
                </c:pt>
                <c:pt idx="5">
                  <c:v>36</c:v>
                </c:pt>
                <c:pt idx="6">
                  <c:v>50</c:v>
                </c:pt>
                <c:pt idx="8">
                  <c:v>33</c:v>
                </c:pt>
                <c:pt idx="9">
                  <c:v>33</c:v>
                </c:pt>
                <c:pt idx="10">
                  <c:v>27</c:v>
                </c:pt>
              </c:numCache>
            </c:numRef>
          </c:val>
        </c:ser>
        <c:dLbls>
          <c:showVal val="1"/>
        </c:dLbls>
        <c:gapWidth val="10"/>
        <c:overlap val="100"/>
        <c:axId val="109349504"/>
        <c:axId val="109370368"/>
      </c:barChart>
      <c:catAx>
        <c:axId val="109349504"/>
        <c:scaling>
          <c:orientation val="minMax"/>
        </c:scaling>
        <c:axPos val="b"/>
        <c:numFmt formatCode="General" sourceLinked="1"/>
        <c:tickLblPos val="nextTo"/>
        <c:spPr>
          <a:ln>
            <a:noFill/>
          </a:ln>
        </c:spPr>
        <c:crossAx val="109370368"/>
        <c:crosses val="autoZero"/>
        <c:auto val="1"/>
        <c:lblAlgn val="ctr"/>
        <c:lblOffset val="100"/>
      </c:catAx>
      <c:valAx>
        <c:axId val="109370368"/>
        <c:scaling>
          <c:orientation val="minMax"/>
        </c:scaling>
        <c:delete val="1"/>
        <c:axPos val="l"/>
        <c:numFmt formatCode="0%" sourceLinked="1"/>
        <c:tickLblPos val="none"/>
        <c:crossAx val="109349504"/>
        <c:crosses val="autoZero"/>
        <c:crossBetween val="between"/>
      </c:valAx>
    </c:plotArea>
    <c:plotVisOnly val="1"/>
    <c:dispBlanksAs val="gap"/>
  </c:chart>
  <c:txPr>
    <a:bodyPr/>
    <a:lstStyle/>
    <a:p>
      <a:pPr>
        <a:defRPr sz="1200" b="1"/>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9099358503817035"/>
          <c:y val="0"/>
          <c:w val="0.69955806001714049"/>
          <c:h val="0.92180012785464638"/>
        </c:manualLayout>
      </c:layout>
      <c:barChart>
        <c:barDir val="bar"/>
        <c:grouping val="percentStacked"/>
        <c:ser>
          <c:idx val="0"/>
          <c:order val="0"/>
          <c:tx>
            <c:strRef>
              <c:f>Sheet1!$B$1</c:f>
              <c:strCache>
                <c:ptCount val="1"/>
                <c:pt idx="0">
                  <c:v>Excellent (6)</c:v>
                </c:pt>
              </c:strCache>
            </c:strRef>
          </c:tx>
          <c:spPr>
            <a:solidFill>
              <a:srgbClr val="00660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c:v>
                </c:pt>
                <c:pt idx="1">
                  <c:v>Safety and personal security at the stops</c:v>
                </c:pt>
                <c:pt idx="2">
                  <c:v>Service availability </c:v>
                </c:pt>
                <c:pt idx="3">
                  <c:v>Vehicle quality / comfort</c:v>
                </c:pt>
                <c:pt idx="4">
                  <c:v>Service frequency </c:v>
                </c:pt>
                <c:pt idx="5">
                  <c:v>Safety and personal security during the trip</c:v>
                </c:pt>
                <c:pt idx="6">
                  <c:v>Journey time</c:v>
                </c:pt>
                <c:pt idx="7">
                  <c:v>Overall bus service</c:v>
                </c:pt>
                <c:pt idx="8">
                  <c:v>Value for money</c:v>
                </c:pt>
              </c:strCache>
            </c:strRef>
          </c:cat>
          <c:val>
            <c:numRef>
              <c:f>Sheet1!$B$2:$B$10</c:f>
              <c:numCache>
                <c:formatCode>0</c:formatCode>
                <c:ptCount val="9"/>
                <c:pt idx="0">
                  <c:v>33</c:v>
                </c:pt>
                <c:pt idx="1">
                  <c:v>38</c:v>
                </c:pt>
                <c:pt idx="2">
                  <c:v>44</c:v>
                </c:pt>
                <c:pt idx="3">
                  <c:v>38</c:v>
                </c:pt>
                <c:pt idx="4">
                  <c:v>48</c:v>
                </c:pt>
                <c:pt idx="5">
                  <c:v>49</c:v>
                </c:pt>
                <c:pt idx="6">
                  <c:v>47</c:v>
                </c:pt>
                <c:pt idx="7">
                  <c:v>49</c:v>
                </c:pt>
                <c:pt idx="8">
                  <c:v>71</c:v>
                </c:pt>
              </c:numCache>
            </c:numRef>
          </c:val>
        </c:ser>
        <c:ser>
          <c:idx val="1"/>
          <c:order val="1"/>
          <c:tx>
            <c:strRef>
              <c:f>Sheet1!$C$1</c:f>
              <c:strCache>
                <c:ptCount val="1"/>
                <c:pt idx="0">
                  <c:v>Very good (5)</c:v>
                </c:pt>
              </c:strCache>
            </c:strRef>
          </c:tx>
          <c:spPr>
            <a:solidFill>
              <a:srgbClr val="00990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c:v>
                </c:pt>
                <c:pt idx="1">
                  <c:v>Safety and personal security at the stops</c:v>
                </c:pt>
                <c:pt idx="2">
                  <c:v>Service availability </c:v>
                </c:pt>
                <c:pt idx="3">
                  <c:v>Vehicle quality / comfort</c:v>
                </c:pt>
                <c:pt idx="4">
                  <c:v>Service frequency </c:v>
                </c:pt>
                <c:pt idx="5">
                  <c:v>Safety and personal security during the trip</c:v>
                </c:pt>
                <c:pt idx="6">
                  <c:v>Journey time</c:v>
                </c:pt>
                <c:pt idx="7">
                  <c:v>Overall bus service</c:v>
                </c:pt>
                <c:pt idx="8">
                  <c:v>Value for money</c:v>
                </c:pt>
              </c:strCache>
            </c:strRef>
          </c:cat>
          <c:val>
            <c:numRef>
              <c:f>Sheet1!$C$2:$C$10</c:f>
              <c:numCache>
                <c:formatCode>0</c:formatCode>
                <c:ptCount val="9"/>
                <c:pt idx="0">
                  <c:v>37</c:v>
                </c:pt>
                <c:pt idx="1">
                  <c:v>35</c:v>
                </c:pt>
                <c:pt idx="2">
                  <c:v>33</c:v>
                </c:pt>
                <c:pt idx="3">
                  <c:v>41</c:v>
                </c:pt>
                <c:pt idx="4">
                  <c:v>33</c:v>
                </c:pt>
                <c:pt idx="5">
                  <c:v>33</c:v>
                </c:pt>
                <c:pt idx="6">
                  <c:v>38</c:v>
                </c:pt>
                <c:pt idx="7">
                  <c:v>37</c:v>
                </c:pt>
                <c:pt idx="8">
                  <c:v>21</c:v>
                </c:pt>
              </c:numCache>
            </c:numRef>
          </c:val>
        </c:ser>
        <c:ser>
          <c:idx val="2"/>
          <c:order val="2"/>
          <c:tx>
            <c:strRef>
              <c:f>Sheet1!$D$1</c:f>
              <c:strCache>
                <c:ptCount val="1"/>
                <c:pt idx="0">
                  <c:v>Good (4)</c:v>
                </c:pt>
              </c:strCache>
            </c:strRef>
          </c:tx>
          <c:spPr>
            <a:solidFill>
              <a:srgbClr val="92D05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c:v>
                </c:pt>
                <c:pt idx="1">
                  <c:v>Safety and personal security at the stops</c:v>
                </c:pt>
                <c:pt idx="2">
                  <c:v>Service availability </c:v>
                </c:pt>
                <c:pt idx="3">
                  <c:v>Vehicle quality / comfort</c:v>
                </c:pt>
                <c:pt idx="4">
                  <c:v>Service frequency </c:v>
                </c:pt>
                <c:pt idx="5">
                  <c:v>Safety and personal security during the trip</c:v>
                </c:pt>
                <c:pt idx="6">
                  <c:v>Journey time</c:v>
                </c:pt>
                <c:pt idx="7">
                  <c:v>Overall bus service</c:v>
                </c:pt>
                <c:pt idx="8">
                  <c:v>Value for money</c:v>
                </c:pt>
              </c:strCache>
            </c:strRef>
          </c:cat>
          <c:val>
            <c:numRef>
              <c:f>Sheet1!$D$2:$D$10</c:f>
              <c:numCache>
                <c:formatCode>0</c:formatCode>
                <c:ptCount val="9"/>
                <c:pt idx="0">
                  <c:v>20</c:v>
                </c:pt>
                <c:pt idx="1">
                  <c:v>17</c:v>
                </c:pt>
                <c:pt idx="2">
                  <c:v>15</c:v>
                </c:pt>
                <c:pt idx="3">
                  <c:v>17</c:v>
                </c:pt>
                <c:pt idx="4">
                  <c:v>12</c:v>
                </c:pt>
                <c:pt idx="5">
                  <c:v>14</c:v>
                </c:pt>
                <c:pt idx="6">
                  <c:v>11</c:v>
                </c:pt>
                <c:pt idx="7">
                  <c:v>10</c:v>
                </c:pt>
                <c:pt idx="8">
                  <c:v>6</c:v>
                </c:pt>
              </c:numCache>
            </c:numRef>
          </c:val>
        </c:ser>
        <c:ser>
          <c:idx val="3"/>
          <c:order val="3"/>
          <c:tx>
            <c:strRef>
              <c:f>Sheet1!$E$1</c:f>
              <c:strCache>
                <c:ptCount val="1"/>
                <c:pt idx="0">
                  <c:v>Dreadful / very poor / poor (1-3)</c:v>
                </c:pt>
              </c:strCache>
            </c:strRef>
          </c:tx>
          <c:spPr>
            <a:solidFill>
              <a:srgbClr val="FF330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c:v>
                </c:pt>
                <c:pt idx="1">
                  <c:v>Safety and personal security at the stops</c:v>
                </c:pt>
                <c:pt idx="2">
                  <c:v>Service availability </c:v>
                </c:pt>
                <c:pt idx="3">
                  <c:v>Vehicle quality / comfort</c:v>
                </c:pt>
                <c:pt idx="4">
                  <c:v>Service frequency </c:v>
                </c:pt>
                <c:pt idx="5">
                  <c:v>Safety and personal security during the trip</c:v>
                </c:pt>
                <c:pt idx="6">
                  <c:v>Journey time</c:v>
                </c:pt>
                <c:pt idx="7">
                  <c:v>Overall bus service</c:v>
                </c:pt>
                <c:pt idx="8">
                  <c:v>Value for money</c:v>
                </c:pt>
              </c:strCache>
            </c:strRef>
          </c:cat>
          <c:val>
            <c:numRef>
              <c:f>Sheet1!$E$2:$E$10</c:f>
              <c:numCache>
                <c:formatCode>0</c:formatCode>
                <c:ptCount val="9"/>
                <c:pt idx="0">
                  <c:v>8</c:v>
                </c:pt>
                <c:pt idx="1">
                  <c:v>8</c:v>
                </c:pt>
                <c:pt idx="2">
                  <c:v>7</c:v>
                </c:pt>
                <c:pt idx="3">
                  <c:v>4</c:v>
                </c:pt>
                <c:pt idx="4">
                  <c:v>7</c:v>
                </c:pt>
                <c:pt idx="5">
                  <c:v>4</c:v>
                </c:pt>
                <c:pt idx="6">
                  <c:v>3</c:v>
                </c:pt>
                <c:pt idx="7">
                  <c:v>3</c:v>
                </c:pt>
                <c:pt idx="8">
                  <c:v>2</c:v>
                </c:pt>
              </c:numCache>
            </c:numRef>
          </c:val>
        </c:ser>
        <c:ser>
          <c:idx val="4"/>
          <c:order val="4"/>
          <c:tx>
            <c:strRef>
              <c:f>Sheet1!$F$1</c:f>
              <c:strCache>
                <c:ptCount val="1"/>
                <c:pt idx="0">
                  <c:v>Don't know</c:v>
                </c:pt>
              </c:strCache>
            </c:strRef>
          </c:tx>
          <c:spPr>
            <a:solidFill>
              <a:schemeClr val="bg1"/>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c:v>
                </c:pt>
                <c:pt idx="1">
                  <c:v>Safety and personal security at the stops</c:v>
                </c:pt>
                <c:pt idx="2">
                  <c:v>Service availability </c:v>
                </c:pt>
                <c:pt idx="3">
                  <c:v>Vehicle quality / comfort</c:v>
                </c:pt>
                <c:pt idx="4">
                  <c:v>Service frequency </c:v>
                </c:pt>
                <c:pt idx="5">
                  <c:v>Safety and personal security during the trip</c:v>
                </c:pt>
                <c:pt idx="6">
                  <c:v>Journey time</c:v>
                </c:pt>
                <c:pt idx="7">
                  <c:v>Overall bus service</c:v>
                </c:pt>
                <c:pt idx="8">
                  <c:v>Value for money</c:v>
                </c:pt>
              </c:strCache>
            </c:strRef>
          </c:cat>
          <c:val>
            <c:numRef>
              <c:f>Sheet1!$F$2:$F$10</c:f>
              <c:numCache>
                <c:formatCode>0</c:formatCode>
                <c:ptCount val="9"/>
                <c:pt idx="0">
                  <c:v>2</c:v>
                </c:pt>
                <c:pt idx="1">
                  <c:v>2</c:v>
                </c:pt>
                <c:pt idx="2">
                  <c:v>1</c:v>
                </c:pt>
                <c:pt idx="6">
                  <c:v>1</c:v>
                </c:pt>
                <c:pt idx="7">
                  <c:v>1</c:v>
                </c:pt>
              </c:numCache>
            </c:numRef>
          </c:val>
        </c:ser>
        <c:gapWidth val="60"/>
        <c:overlap val="100"/>
        <c:axId val="110143744"/>
        <c:axId val="109907968"/>
      </c:barChart>
      <c:catAx>
        <c:axId val="110143744"/>
        <c:scaling>
          <c:orientation val="minMax"/>
        </c:scaling>
        <c:axPos val="l"/>
        <c:tickLblPos val="nextTo"/>
        <c:spPr>
          <a:ln>
            <a:noFill/>
          </a:ln>
        </c:spPr>
        <c:txPr>
          <a:bodyPr/>
          <a:lstStyle/>
          <a:p>
            <a:pPr>
              <a:defRPr sz="900" b="1"/>
            </a:pPr>
            <a:endParaRPr lang="en-US"/>
          </a:p>
        </c:txPr>
        <c:crossAx val="109907968"/>
        <c:crosses val="autoZero"/>
        <c:auto val="1"/>
        <c:lblAlgn val="ctr"/>
        <c:lblOffset val="100"/>
      </c:catAx>
      <c:valAx>
        <c:axId val="109907968"/>
        <c:scaling>
          <c:orientation val="minMax"/>
        </c:scaling>
        <c:delete val="1"/>
        <c:axPos val="b"/>
        <c:numFmt formatCode="0%" sourceLinked="1"/>
        <c:tickLblPos val="none"/>
        <c:crossAx val="110143744"/>
        <c:crosses val="autoZero"/>
        <c:crossBetween val="between"/>
      </c:valAx>
    </c:plotArea>
    <c:legend>
      <c:legendPos val="b"/>
      <c:layout>
        <c:manualLayout>
          <c:xMode val="edge"/>
          <c:yMode val="edge"/>
          <c:x val="0.28002492900399145"/>
          <c:y val="0.90923607358127811"/>
          <c:w val="0.714129472943558"/>
          <c:h val="9.0764025590552078E-2"/>
        </c:manualLayout>
      </c:layout>
      <c:txPr>
        <a:bodyPr/>
        <a:lstStyle/>
        <a:p>
          <a:pPr>
            <a:defRPr sz="1000" b="1"/>
          </a:pPr>
          <a:endParaRPr lang="en-US"/>
        </a:p>
      </c:txPr>
    </c:legend>
    <c:plotVisOnly val="1"/>
    <c:dispBlanksAs val="gap"/>
  </c:chart>
  <c:txPr>
    <a:bodyPr/>
    <a:lstStyle/>
    <a:p>
      <a:pPr>
        <a:defRPr sz="18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9099358503817035"/>
          <c:y val="0"/>
          <c:w val="0.69955806001714049"/>
          <c:h val="0.96806092583519854"/>
        </c:manualLayout>
      </c:layout>
      <c:barChart>
        <c:barDir val="bar"/>
        <c:grouping val="percentStacked"/>
        <c:ser>
          <c:idx val="0"/>
          <c:order val="0"/>
          <c:tx>
            <c:strRef>
              <c:f>Sheet1!$B$1</c:f>
              <c:strCache>
                <c:ptCount val="1"/>
                <c:pt idx="0">
                  <c:v>Excellent (6)</c:v>
                </c:pt>
              </c:strCache>
            </c:strRef>
          </c:tx>
          <c:spPr>
            <a:solidFill>
              <a:srgbClr val="00660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c:v>
                </c:pt>
                <c:pt idx="1">
                  <c:v>Safety and personal security at the stops</c:v>
                </c:pt>
                <c:pt idx="2">
                  <c:v>Service availability </c:v>
                </c:pt>
                <c:pt idx="3">
                  <c:v>Vehicle quality / comfort</c:v>
                </c:pt>
                <c:pt idx="4">
                  <c:v>Service frequency </c:v>
                </c:pt>
                <c:pt idx="5">
                  <c:v>Safety and personal security during the trip</c:v>
                </c:pt>
                <c:pt idx="6">
                  <c:v>Journey time</c:v>
                </c:pt>
                <c:pt idx="7">
                  <c:v>Overall bus service</c:v>
                </c:pt>
                <c:pt idx="8">
                  <c:v>Value for money</c:v>
                </c:pt>
              </c:strCache>
            </c:strRef>
          </c:cat>
          <c:val>
            <c:numRef>
              <c:f>Sheet1!$B$2:$B$10</c:f>
              <c:numCache>
                <c:formatCode>0</c:formatCode>
                <c:ptCount val="9"/>
                <c:pt idx="0">
                  <c:v>34</c:v>
                </c:pt>
                <c:pt idx="1">
                  <c:v>36</c:v>
                </c:pt>
                <c:pt idx="2">
                  <c:v>38</c:v>
                </c:pt>
                <c:pt idx="3">
                  <c:v>39</c:v>
                </c:pt>
                <c:pt idx="4">
                  <c:v>42</c:v>
                </c:pt>
                <c:pt idx="5">
                  <c:v>45</c:v>
                </c:pt>
                <c:pt idx="6">
                  <c:v>42</c:v>
                </c:pt>
                <c:pt idx="7">
                  <c:v>41</c:v>
                </c:pt>
                <c:pt idx="8">
                  <c:v>75</c:v>
                </c:pt>
              </c:numCache>
            </c:numRef>
          </c:val>
        </c:ser>
        <c:ser>
          <c:idx val="1"/>
          <c:order val="1"/>
          <c:tx>
            <c:strRef>
              <c:f>Sheet1!$C$1</c:f>
              <c:strCache>
                <c:ptCount val="1"/>
                <c:pt idx="0">
                  <c:v>Very good (5)</c:v>
                </c:pt>
              </c:strCache>
            </c:strRef>
          </c:tx>
          <c:spPr>
            <a:solidFill>
              <a:srgbClr val="00990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c:v>
                </c:pt>
                <c:pt idx="1">
                  <c:v>Safety and personal security at the stops</c:v>
                </c:pt>
                <c:pt idx="2">
                  <c:v>Service availability </c:v>
                </c:pt>
                <c:pt idx="3">
                  <c:v>Vehicle quality / comfort</c:v>
                </c:pt>
                <c:pt idx="4">
                  <c:v>Service frequency </c:v>
                </c:pt>
                <c:pt idx="5">
                  <c:v>Safety and personal security during the trip</c:v>
                </c:pt>
                <c:pt idx="6">
                  <c:v>Journey time</c:v>
                </c:pt>
                <c:pt idx="7">
                  <c:v>Overall bus service</c:v>
                </c:pt>
                <c:pt idx="8">
                  <c:v>Value for money</c:v>
                </c:pt>
              </c:strCache>
            </c:strRef>
          </c:cat>
          <c:val>
            <c:numRef>
              <c:f>Sheet1!$C$2:$C$10</c:f>
              <c:numCache>
                <c:formatCode>0</c:formatCode>
                <c:ptCount val="9"/>
                <c:pt idx="0">
                  <c:v>38</c:v>
                </c:pt>
                <c:pt idx="1">
                  <c:v>38</c:v>
                </c:pt>
                <c:pt idx="2">
                  <c:v>38</c:v>
                </c:pt>
                <c:pt idx="3">
                  <c:v>42</c:v>
                </c:pt>
                <c:pt idx="4">
                  <c:v>35</c:v>
                </c:pt>
                <c:pt idx="5">
                  <c:v>39</c:v>
                </c:pt>
                <c:pt idx="6">
                  <c:v>42</c:v>
                </c:pt>
                <c:pt idx="7">
                  <c:v>41</c:v>
                </c:pt>
                <c:pt idx="8">
                  <c:v>19</c:v>
                </c:pt>
              </c:numCache>
            </c:numRef>
          </c:val>
        </c:ser>
        <c:ser>
          <c:idx val="2"/>
          <c:order val="2"/>
          <c:tx>
            <c:strRef>
              <c:f>Sheet1!$D$1</c:f>
              <c:strCache>
                <c:ptCount val="1"/>
                <c:pt idx="0">
                  <c:v>Good (4)</c:v>
                </c:pt>
              </c:strCache>
            </c:strRef>
          </c:tx>
          <c:spPr>
            <a:solidFill>
              <a:srgbClr val="92D05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c:v>
                </c:pt>
                <c:pt idx="1">
                  <c:v>Safety and personal security at the stops</c:v>
                </c:pt>
                <c:pt idx="2">
                  <c:v>Service availability </c:v>
                </c:pt>
                <c:pt idx="3">
                  <c:v>Vehicle quality / comfort</c:v>
                </c:pt>
                <c:pt idx="4">
                  <c:v>Service frequency </c:v>
                </c:pt>
                <c:pt idx="5">
                  <c:v>Safety and personal security during the trip</c:v>
                </c:pt>
                <c:pt idx="6">
                  <c:v>Journey time</c:v>
                </c:pt>
                <c:pt idx="7">
                  <c:v>Overall bus service</c:v>
                </c:pt>
                <c:pt idx="8">
                  <c:v>Value for money</c:v>
                </c:pt>
              </c:strCache>
            </c:strRef>
          </c:cat>
          <c:val>
            <c:numRef>
              <c:f>Sheet1!$D$2:$D$10</c:f>
              <c:numCache>
                <c:formatCode>0</c:formatCode>
                <c:ptCount val="9"/>
                <c:pt idx="0">
                  <c:v>20</c:v>
                </c:pt>
                <c:pt idx="1">
                  <c:v>18</c:v>
                </c:pt>
                <c:pt idx="2">
                  <c:v>16</c:v>
                </c:pt>
                <c:pt idx="3">
                  <c:v>16</c:v>
                </c:pt>
                <c:pt idx="4">
                  <c:v>12</c:v>
                </c:pt>
                <c:pt idx="5">
                  <c:v>13</c:v>
                </c:pt>
                <c:pt idx="6">
                  <c:v>12</c:v>
                </c:pt>
                <c:pt idx="7">
                  <c:v>12</c:v>
                </c:pt>
                <c:pt idx="8">
                  <c:v>5</c:v>
                </c:pt>
              </c:numCache>
            </c:numRef>
          </c:val>
        </c:ser>
        <c:ser>
          <c:idx val="3"/>
          <c:order val="3"/>
          <c:tx>
            <c:strRef>
              <c:f>Sheet1!$E$1</c:f>
              <c:strCache>
                <c:ptCount val="1"/>
                <c:pt idx="0">
                  <c:v>Dreadful / very poor / poor (1-3)</c:v>
                </c:pt>
              </c:strCache>
            </c:strRef>
          </c:tx>
          <c:spPr>
            <a:solidFill>
              <a:srgbClr val="FF330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c:v>
                </c:pt>
                <c:pt idx="1">
                  <c:v>Safety and personal security at the stops</c:v>
                </c:pt>
                <c:pt idx="2">
                  <c:v>Service availability </c:v>
                </c:pt>
                <c:pt idx="3">
                  <c:v>Vehicle quality / comfort</c:v>
                </c:pt>
                <c:pt idx="4">
                  <c:v>Service frequency </c:v>
                </c:pt>
                <c:pt idx="5">
                  <c:v>Safety and personal security during the trip</c:v>
                </c:pt>
                <c:pt idx="6">
                  <c:v>Journey time</c:v>
                </c:pt>
                <c:pt idx="7">
                  <c:v>Overall bus service</c:v>
                </c:pt>
                <c:pt idx="8">
                  <c:v>Value for money</c:v>
                </c:pt>
              </c:strCache>
            </c:strRef>
          </c:cat>
          <c:val>
            <c:numRef>
              <c:f>Sheet1!$E$2:$E$10</c:f>
              <c:numCache>
                <c:formatCode>0</c:formatCode>
                <c:ptCount val="9"/>
                <c:pt idx="0">
                  <c:v>7</c:v>
                </c:pt>
                <c:pt idx="1">
                  <c:v>8</c:v>
                </c:pt>
                <c:pt idx="2">
                  <c:v>8</c:v>
                </c:pt>
                <c:pt idx="3">
                  <c:v>3</c:v>
                </c:pt>
                <c:pt idx="4">
                  <c:v>11</c:v>
                </c:pt>
                <c:pt idx="5">
                  <c:v>3</c:v>
                </c:pt>
                <c:pt idx="6">
                  <c:v>3</c:v>
                </c:pt>
                <c:pt idx="7">
                  <c:v>5</c:v>
                </c:pt>
                <c:pt idx="8">
                  <c:v>1</c:v>
                </c:pt>
              </c:numCache>
            </c:numRef>
          </c:val>
        </c:ser>
        <c:ser>
          <c:idx val="4"/>
          <c:order val="4"/>
          <c:tx>
            <c:strRef>
              <c:f>Sheet1!$F$1</c:f>
              <c:strCache>
                <c:ptCount val="1"/>
                <c:pt idx="0">
                  <c:v>Don't know</c:v>
                </c:pt>
              </c:strCache>
            </c:strRef>
          </c:tx>
          <c:spPr>
            <a:solidFill>
              <a:schemeClr val="bg1"/>
            </a:solidFill>
            <a:ln>
              <a:solidFill>
                <a:srgbClr val="000000"/>
              </a:solidFill>
            </a:ln>
          </c:spPr>
          <c:dLbls>
            <c:dLbl>
              <c:idx val="4"/>
              <c:delete val="1"/>
            </c:dLbl>
            <c:txPr>
              <a:bodyPr/>
              <a:lstStyle/>
              <a:p>
                <a:pPr>
                  <a:defRPr sz="1000" b="1"/>
                </a:pPr>
                <a:endParaRPr lang="en-US"/>
              </a:p>
            </c:txPr>
            <c:dLblPos val="ctr"/>
            <c:showVal val="1"/>
          </c:dLbls>
          <c:cat>
            <c:strRef>
              <c:f>Sheet1!$A$2:$A$10</c:f>
              <c:strCache>
                <c:ptCount val="9"/>
                <c:pt idx="0">
                  <c:v>Service reliability </c:v>
                </c:pt>
                <c:pt idx="1">
                  <c:v>Safety and personal security at the stops</c:v>
                </c:pt>
                <c:pt idx="2">
                  <c:v>Service availability </c:v>
                </c:pt>
                <c:pt idx="3">
                  <c:v>Vehicle quality / comfort</c:v>
                </c:pt>
                <c:pt idx="4">
                  <c:v>Service frequency </c:v>
                </c:pt>
                <c:pt idx="5">
                  <c:v>Safety and personal security during the trip</c:v>
                </c:pt>
                <c:pt idx="6">
                  <c:v>Journey time</c:v>
                </c:pt>
                <c:pt idx="7">
                  <c:v>Overall bus service</c:v>
                </c:pt>
                <c:pt idx="8">
                  <c:v>Value for money</c:v>
                </c:pt>
              </c:strCache>
            </c:strRef>
          </c:cat>
          <c:val>
            <c:numRef>
              <c:f>Sheet1!$F$2:$F$10</c:f>
              <c:numCache>
                <c:formatCode>General</c:formatCode>
                <c:ptCount val="9"/>
                <c:pt idx="0" formatCode="0">
                  <c:v>1</c:v>
                </c:pt>
                <c:pt idx="6" formatCode="0">
                  <c:v>1</c:v>
                </c:pt>
                <c:pt idx="7" formatCode="0">
                  <c:v>1</c:v>
                </c:pt>
              </c:numCache>
            </c:numRef>
          </c:val>
        </c:ser>
        <c:gapWidth val="60"/>
        <c:overlap val="100"/>
        <c:axId val="110484864"/>
        <c:axId val="110503040"/>
      </c:barChart>
      <c:catAx>
        <c:axId val="110484864"/>
        <c:scaling>
          <c:orientation val="minMax"/>
        </c:scaling>
        <c:axPos val="l"/>
        <c:tickLblPos val="nextTo"/>
        <c:spPr>
          <a:ln>
            <a:noFill/>
          </a:ln>
        </c:spPr>
        <c:txPr>
          <a:bodyPr/>
          <a:lstStyle/>
          <a:p>
            <a:pPr>
              <a:defRPr sz="900" b="1"/>
            </a:pPr>
            <a:endParaRPr lang="en-US"/>
          </a:p>
        </c:txPr>
        <c:crossAx val="110503040"/>
        <c:crosses val="autoZero"/>
        <c:auto val="1"/>
        <c:lblAlgn val="ctr"/>
        <c:lblOffset val="100"/>
      </c:catAx>
      <c:valAx>
        <c:axId val="110503040"/>
        <c:scaling>
          <c:orientation val="minMax"/>
        </c:scaling>
        <c:delete val="1"/>
        <c:axPos val="b"/>
        <c:numFmt formatCode="0%" sourceLinked="1"/>
        <c:tickLblPos val="none"/>
        <c:crossAx val="110484864"/>
        <c:crosses val="autoZero"/>
        <c:crossBetween val="between"/>
      </c:valAx>
    </c:plotArea>
    <c:plotVisOnly val="1"/>
    <c:dispBlanksAs val="gap"/>
  </c:chart>
  <c:txPr>
    <a:bodyPr/>
    <a:lstStyle/>
    <a:p>
      <a:pPr>
        <a:defRPr sz="1800"/>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0071319137557857E-2"/>
          <c:y val="0"/>
          <c:w val="0.94048036307267557"/>
          <c:h val="0.96806092583519854"/>
        </c:manualLayout>
      </c:layout>
      <c:barChart>
        <c:barDir val="bar"/>
        <c:grouping val="percentStacked"/>
        <c:ser>
          <c:idx val="0"/>
          <c:order val="0"/>
          <c:tx>
            <c:strRef>
              <c:f>Sheet1!$B$1</c:f>
              <c:strCache>
                <c:ptCount val="1"/>
                <c:pt idx="0">
                  <c:v>Excellent (6)</c:v>
                </c:pt>
              </c:strCache>
            </c:strRef>
          </c:tx>
          <c:spPr>
            <a:solidFill>
              <a:srgbClr val="00660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(how often a bus is running to schedule)</c:v>
                </c:pt>
                <c:pt idx="1">
                  <c:v>Safety and personal security at the stops</c:v>
                </c:pt>
                <c:pt idx="2">
                  <c:v>Service availability (the routes which the buses take)</c:v>
                </c:pt>
                <c:pt idx="3">
                  <c:v>Vehicle quality / comfort</c:v>
                </c:pt>
                <c:pt idx="4">
                  <c:v>Service frequency (how frequently a bus passes)</c:v>
                </c:pt>
                <c:pt idx="5">
                  <c:v>Safety and personal security during the trip</c:v>
                </c:pt>
                <c:pt idx="6">
                  <c:v>Journey time</c:v>
                </c:pt>
                <c:pt idx="7">
                  <c:v>Overall bus service</c:v>
                </c:pt>
                <c:pt idx="8">
                  <c:v>Value for money</c:v>
                </c:pt>
              </c:strCache>
            </c:strRef>
          </c:cat>
          <c:val>
            <c:numRef>
              <c:f>Sheet1!$B$2:$B$10</c:f>
              <c:numCache>
                <c:formatCode>0</c:formatCode>
                <c:ptCount val="9"/>
                <c:pt idx="0">
                  <c:v>32</c:v>
                </c:pt>
                <c:pt idx="1">
                  <c:v>40</c:v>
                </c:pt>
                <c:pt idx="2">
                  <c:v>49</c:v>
                </c:pt>
                <c:pt idx="3">
                  <c:v>37</c:v>
                </c:pt>
                <c:pt idx="4">
                  <c:v>54</c:v>
                </c:pt>
                <c:pt idx="5">
                  <c:v>52</c:v>
                </c:pt>
                <c:pt idx="6">
                  <c:v>51</c:v>
                </c:pt>
                <c:pt idx="7">
                  <c:v>56</c:v>
                </c:pt>
                <c:pt idx="8">
                  <c:v>66</c:v>
                </c:pt>
              </c:numCache>
            </c:numRef>
          </c:val>
        </c:ser>
        <c:ser>
          <c:idx val="1"/>
          <c:order val="1"/>
          <c:tx>
            <c:strRef>
              <c:f>Sheet1!$C$1</c:f>
              <c:strCache>
                <c:ptCount val="1"/>
                <c:pt idx="0">
                  <c:v>Very good (5)</c:v>
                </c:pt>
              </c:strCache>
            </c:strRef>
          </c:tx>
          <c:spPr>
            <a:solidFill>
              <a:srgbClr val="00990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(how often a bus is running to schedule)</c:v>
                </c:pt>
                <c:pt idx="1">
                  <c:v>Safety and personal security at the stops</c:v>
                </c:pt>
                <c:pt idx="2">
                  <c:v>Service availability (the routes which the buses take)</c:v>
                </c:pt>
                <c:pt idx="3">
                  <c:v>Vehicle quality / comfort</c:v>
                </c:pt>
                <c:pt idx="4">
                  <c:v>Service frequency (how frequently a bus passes)</c:v>
                </c:pt>
                <c:pt idx="5">
                  <c:v>Safety and personal security during the trip</c:v>
                </c:pt>
                <c:pt idx="6">
                  <c:v>Journey time</c:v>
                </c:pt>
                <c:pt idx="7">
                  <c:v>Overall bus service</c:v>
                </c:pt>
                <c:pt idx="8">
                  <c:v>Value for money</c:v>
                </c:pt>
              </c:strCache>
            </c:strRef>
          </c:cat>
          <c:val>
            <c:numRef>
              <c:f>Sheet1!$C$2:$C$10</c:f>
              <c:numCache>
                <c:formatCode>0</c:formatCode>
                <c:ptCount val="9"/>
                <c:pt idx="0">
                  <c:v>36</c:v>
                </c:pt>
                <c:pt idx="1">
                  <c:v>33</c:v>
                </c:pt>
                <c:pt idx="2">
                  <c:v>29</c:v>
                </c:pt>
                <c:pt idx="3">
                  <c:v>40</c:v>
                </c:pt>
                <c:pt idx="4">
                  <c:v>32</c:v>
                </c:pt>
                <c:pt idx="5">
                  <c:v>27</c:v>
                </c:pt>
                <c:pt idx="6">
                  <c:v>34</c:v>
                </c:pt>
                <c:pt idx="7">
                  <c:v>34</c:v>
                </c:pt>
                <c:pt idx="8">
                  <c:v>23</c:v>
                </c:pt>
              </c:numCache>
            </c:numRef>
          </c:val>
        </c:ser>
        <c:ser>
          <c:idx val="2"/>
          <c:order val="2"/>
          <c:tx>
            <c:strRef>
              <c:f>Sheet1!$D$1</c:f>
              <c:strCache>
                <c:ptCount val="1"/>
                <c:pt idx="0">
                  <c:v>Good (4)</c:v>
                </c:pt>
              </c:strCache>
            </c:strRef>
          </c:tx>
          <c:spPr>
            <a:solidFill>
              <a:srgbClr val="92D05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(how often a bus is running to schedule)</c:v>
                </c:pt>
                <c:pt idx="1">
                  <c:v>Safety and personal security at the stops</c:v>
                </c:pt>
                <c:pt idx="2">
                  <c:v>Service availability (the routes which the buses take)</c:v>
                </c:pt>
                <c:pt idx="3">
                  <c:v>Vehicle quality / comfort</c:v>
                </c:pt>
                <c:pt idx="4">
                  <c:v>Service frequency (how frequently a bus passes)</c:v>
                </c:pt>
                <c:pt idx="5">
                  <c:v>Safety and personal security during the trip</c:v>
                </c:pt>
                <c:pt idx="6">
                  <c:v>Journey time</c:v>
                </c:pt>
                <c:pt idx="7">
                  <c:v>Overall bus service</c:v>
                </c:pt>
                <c:pt idx="8">
                  <c:v>Value for money</c:v>
                </c:pt>
              </c:strCache>
            </c:strRef>
          </c:cat>
          <c:val>
            <c:numRef>
              <c:f>Sheet1!$D$2:$D$10</c:f>
              <c:numCache>
                <c:formatCode>0</c:formatCode>
                <c:ptCount val="9"/>
                <c:pt idx="0">
                  <c:v>21</c:v>
                </c:pt>
                <c:pt idx="1">
                  <c:v>17</c:v>
                </c:pt>
                <c:pt idx="2">
                  <c:v>14</c:v>
                </c:pt>
                <c:pt idx="3">
                  <c:v>17</c:v>
                </c:pt>
                <c:pt idx="4">
                  <c:v>10</c:v>
                </c:pt>
                <c:pt idx="5">
                  <c:v>15</c:v>
                </c:pt>
                <c:pt idx="6">
                  <c:v>10</c:v>
                </c:pt>
                <c:pt idx="7">
                  <c:v>9</c:v>
                </c:pt>
                <c:pt idx="8">
                  <c:v>6</c:v>
                </c:pt>
              </c:numCache>
            </c:numRef>
          </c:val>
        </c:ser>
        <c:ser>
          <c:idx val="3"/>
          <c:order val="3"/>
          <c:tx>
            <c:strRef>
              <c:f>Sheet1!$E$1</c:f>
              <c:strCache>
                <c:ptCount val="1"/>
                <c:pt idx="0">
                  <c:v>Dreadful / very poor / poor (1-3)</c:v>
                </c:pt>
              </c:strCache>
            </c:strRef>
          </c:tx>
          <c:spPr>
            <a:solidFill>
              <a:srgbClr val="FF3300"/>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(how often a bus is running to schedule)</c:v>
                </c:pt>
                <c:pt idx="1">
                  <c:v>Safety and personal security at the stops</c:v>
                </c:pt>
                <c:pt idx="2">
                  <c:v>Service availability (the routes which the buses take)</c:v>
                </c:pt>
                <c:pt idx="3">
                  <c:v>Vehicle quality / comfort</c:v>
                </c:pt>
                <c:pt idx="4">
                  <c:v>Service frequency (how frequently a bus passes)</c:v>
                </c:pt>
                <c:pt idx="5">
                  <c:v>Safety and personal security during the trip</c:v>
                </c:pt>
                <c:pt idx="6">
                  <c:v>Journey time</c:v>
                </c:pt>
                <c:pt idx="7">
                  <c:v>Overall bus service</c:v>
                </c:pt>
                <c:pt idx="8">
                  <c:v>Value for money</c:v>
                </c:pt>
              </c:strCache>
            </c:strRef>
          </c:cat>
          <c:val>
            <c:numRef>
              <c:f>Sheet1!$E$2:$E$10</c:f>
              <c:numCache>
                <c:formatCode>0</c:formatCode>
                <c:ptCount val="9"/>
                <c:pt idx="0">
                  <c:v>10</c:v>
                </c:pt>
                <c:pt idx="1">
                  <c:v>9</c:v>
                </c:pt>
                <c:pt idx="2">
                  <c:v>6</c:v>
                </c:pt>
                <c:pt idx="3">
                  <c:v>5</c:v>
                </c:pt>
                <c:pt idx="4">
                  <c:v>3</c:v>
                </c:pt>
                <c:pt idx="5">
                  <c:v>5</c:v>
                </c:pt>
                <c:pt idx="6">
                  <c:v>3</c:v>
                </c:pt>
                <c:pt idx="8">
                  <c:v>4</c:v>
                </c:pt>
              </c:numCache>
            </c:numRef>
          </c:val>
        </c:ser>
        <c:ser>
          <c:idx val="4"/>
          <c:order val="4"/>
          <c:tx>
            <c:strRef>
              <c:f>Sheet1!$F$1</c:f>
              <c:strCache>
                <c:ptCount val="1"/>
                <c:pt idx="0">
                  <c:v>Don't know</c:v>
                </c:pt>
              </c:strCache>
            </c:strRef>
          </c:tx>
          <c:spPr>
            <a:solidFill>
              <a:schemeClr val="bg1"/>
            </a:solidFill>
            <a:ln>
              <a:solidFill>
                <a:srgbClr val="000000"/>
              </a:solidFill>
            </a:ln>
          </c:spPr>
          <c:dLbls>
            <c:txPr>
              <a:bodyPr/>
              <a:lstStyle/>
              <a:p>
                <a:pPr>
                  <a:defRPr sz="1000" b="1"/>
                </a:pPr>
                <a:endParaRPr lang="en-US"/>
              </a:p>
            </c:txPr>
            <c:dLblPos val="ctr"/>
            <c:showVal val="1"/>
          </c:dLbls>
          <c:cat>
            <c:strRef>
              <c:f>Sheet1!$A$2:$A$10</c:f>
              <c:strCache>
                <c:ptCount val="9"/>
                <c:pt idx="0">
                  <c:v>Service reliability (how often a bus is running to schedule)</c:v>
                </c:pt>
                <c:pt idx="1">
                  <c:v>Safety and personal security at the stops</c:v>
                </c:pt>
                <c:pt idx="2">
                  <c:v>Service availability (the routes which the buses take)</c:v>
                </c:pt>
                <c:pt idx="3">
                  <c:v>Vehicle quality / comfort</c:v>
                </c:pt>
                <c:pt idx="4">
                  <c:v>Service frequency (how frequently a bus passes)</c:v>
                </c:pt>
                <c:pt idx="5">
                  <c:v>Safety and personal security during the trip</c:v>
                </c:pt>
                <c:pt idx="6">
                  <c:v>Journey time</c:v>
                </c:pt>
                <c:pt idx="7">
                  <c:v>Overall bus service</c:v>
                </c:pt>
                <c:pt idx="8">
                  <c:v>Value for money</c:v>
                </c:pt>
              </c:strCache>
            </c:strRef>
          </c:cat>
          <c:val>
            <c:numRef>
              <c:f>Sheet1!$F$2:$F$10</c:f>
              <c:numCache>
                <c:formatCode>0</c:formatCode>
                <c:ptCount val="9"/>
                <c:pt idx="0">
                  <c:v>1</c:v>
                </c:pt>
                <c:pt idx="1">
                  <c:v>1</c:v>
                </c:pt>
                <c:pt idx="2">
                  <c:v>2</c:v>
                </c:pt>
                <c:pt idx="3">
                  <c:v>1</c:v>
                </c:pt>
                <c:pt idx="4">
                  <c:v>1</c:v>
                </c:pt>
                <c:pt idx="5">
                  <c:v>0.99009900990099009</c:v>
                </c:pt>
                <c:pt idx="6">
                  <c:v>2</c:v>
                </c:pt>
                <c:pt idx="7">
                  <c:v>0.99009900990099009</c:v>
                </c:pt>
                <c:pt idx="8">
                  <c:v>1</c:v>
                </c:pt>
              </c:numCache>
            </c:numRef>
          </c:val>
        </c:ser>
        <c:gapWidth val="60"/>
        <c:overlap val="100"/>
        <c:axId val="110784896"/>
        <c:axId val="110786432"/>
      </c:barChart>
      <c:catAx>
        <c:axId val="110784896"/>
        <c:scaling>
          <c:orientation val="minMax"/>
        </c:scaling>
        <c:delete val="1"/>
        <c:axPos val="l"/>
        <c:tickLblPos val="none"/>
        <c:crossAx val="110786432"/>
        <c:crosses val="autoZero"/>
        <c:auto val="1"/>
        <c:lblAlgn val="ctr"/>
        <c:lblOffset val="100"/>
      </c:catAx>
      <c:valAx>
        <c:axId val="110786432"/>
        <c:scaling>
          <c:orientation val="minMax"/>
        </c:scaling>
        <c:delete val="1"/>
        <c:axPos val="b"/>
        <c:numFmt formatCode="0%" sourceLinked="1"/>
        <c:tickLblPos val="none"/>
        <c:crossAx val="110784896"/>
        <c:crosses val="autoZero"/>
        <c:crossBetween val="between"/>
      </c:valAx>
    </c:plotArea>
    <c:plotVisOnly val="1"/>
    <c:dispBlanksAs val="gap"/>
  </c:chart>
  <c:txPr>
    <a:bodyPr/>
    <a:lstStyle/>
    <a:p>
      <a:pPr>
        <a:defRPr sz="1800"/>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0">
                  <c:v>1</c:v>
                </c:pt>
                <c:pt idx="1">
                  <c:v>1</c:v>
                </c:pt>
                <c:pt idx="2">
                  <c:v>1</c:v>
                </c:pt>
                <c:pt idx="3">
                  <c:v>2</c:v>
                </c:pt>
                <c:pt idx="4">
                  <c:v>1</c:v>
                </c:pt>
                <c:pt idx="5">
                  <c:v>2</c:v>
                </c:pt>
                <c:pt idx="10">
                  <c:v>1</c:v>
                </c:pt>
                <c:pt idx="11">
                  <c:v>3</c:v>
                </c:pt>
                <c:pt idx="12">
                  <c:v>1</c:v>
                </c:pt>
                <c:pt idx="13">
                  <c:v>2</c:v>
                </c:pt>
                <c:pt idx="17">
                  <c:v>1</c:v>
                </c:pt>
                <c:pt idx="19">
                  <c:v>1</c:v>
                </c:pt>
                <c:pt idx="20">
                  <c:v>1</c:v>
                </c:pt>
                <c:pt idx="21">
                  <c:v>2</c:v>
                </c:pt>
                <c:pt idx="22">
                  <c:v>1</c:v>
                </c:pt>
              </c:numCache>
            </c:numRef>
          </c:val>
        </c:ser>
        <c:ser>
          <c:idx val="1"/>
          <c:order val="1"/>
          <c:tx>
            <c:strRef>
              <c:f>Sheet1!$D$1</c:f>
              <c:strCache>
                <c:ptCount val="1"/>
                <c:pt idx="0">
                  <c:v>Dreadful / very poor / poor</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2</c:v>
                </c:pt>
                <c:pt idx="1">
                  <c:v>3</c:v>
                </c:pt>
                <c:pt idx="2">
                  <c:v>3</c:v>
                </c:pt>
                <c:pt idx="3">
                  <c:v>4</c:v>
                </c:pt>
                <c:pt idx="4">
                  <c:v>4</c:v>
                </c:pt>
                <c:pt idx="5">
                  <c:v>2</c:v>
                </c:pt>
                <c:pt idx="6">
                  <c:v>2</c:v>
                </c:pt>
                <c:pt idx="8">
                  <c:v>1</c:v>
                </c:pt>
                <c:pt idx="9">
                  <c:v>3</c:v>
                </c:pt>
                <c:pt idx="10">
                  <c:v>3</c:v>
                </c:pt>
                <c:pt idx="11">
                  <c:v>3</c:v>
                </c:pt>
                <c:pt idx="12">
                  <c:v>3</c:v>
                </c:pt>
                <c:pt idx="13">
                  <c:v>1</c:v>
                </c:pt>
                <c:pt idx="14">
                  <c:v>1</c:v>
                </c:pt>
                <c:pt idx="16">
                  <c:v>4</c:v>
                </c:pt>
                <c:pt idx="17">
                  <c:v>3</c:v>
                </c:pt>
                <c:pt idx="18">
                  <c:v>3</c:v>
                </c:pt>
                <c:pt idx="19">
                  <c:v>5</c:v>
                </c:pt>
                <c:pt idx="20">
                  <c:v>6</c:v>
                </c:pt>
                <c:pt idx="21">
                  <c:v>2</c:v>
                </c:pt>
                <c:pt idx="22">
                  <c:v>4</c:v>
                </c:pt>
              </c:numCache>
            </c:numRef>
          </c:val>
        </c:ser>
        <c:ser>
          <c:idx val="2"/>
          <c:order val="2"/>
          <c:tx>
            <c:strRef>
              <c:f>Sheet1!$E$1</c:f>
              <c:strCache>
                <c:ptCount val="1"/>
                <c:pt idx="0">
                  <c:v>Good</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7</c:v>
                </c:pt>
                <c:pt idx="1">
                  <c:v>10</c:v>
                </c:pt>
                <c:pt idx="2">
                  <c:v>7</c:v>
                </c:pt>
                <c:pt idx="3">
                  <c:v>5</c:v>
                </c:pt>
                <c:pt idx="4">
                  <c:v>8</c:v>
                </c:pt>
                <c:pt idx="5">
                  <c:v>7</c:v>
                </c:pt>
                <c:pt idx="6">
                  <c:v>6</c:v>
                </c:pt>
                <c:pt idx="8">
                  <c:v>8</c:v>
                </c:pt>
                <c:pt idx="9">
                  <c:v>13</c:v>
                </c:pt>
                <c:pt idx="10">
                  <c:v>8</c:v>
                </c:pt>
                <c:pt idx="11">
                  <c:v>3</c:v>
                </c:pt>
                <c:pt idx="12">
                  <c:v>7</c:v>
                </c:pt>
                <c:pt idx="13">
                  <c:v>6</c:v>
                </c:pt>
                <c:pt idx="14">
                  <c:v>5</c:v>
                </c:pt>
                <c:pt idx="16">
                  <c:v>7</c:v>
                </c:pt>
                <c:pt idx="17">
                  <c:v>7</c:v>
                </c:pt>
                <c:pt idx="18">
                  <c:v>5</c:v>
                </c:pt>
                <c:pt idx="19">
                  <c:v>6</c:v>
                </c:pt>
                <c:pt idx="20">
                  <c:v>10</c:v>
                </c:pt>
                <c:pt idx="21">
                  <c:v>8</c:v>
                </c:pt>
                <c:pt idx="22">
                  <c:v>6</c:v>
                </c:pt>
              </c:numCache>
            </c:numRef>
          </c:val>
        </c:ser>
        <c:ser>
          <c:idx val="3"/>
          <c:order val="3"/>
          <c:tx>
            <c:strRef>
              <c:f>Sheet1!$F$1</c:f>
              <c:strCache>
                <c:ptCount val="1"/>
                <c:pt idx="0">
                  <c:v>Very good</c:v>
                </c:pt>
              </c:strCache>
            </c:strRef>
          </c:tx>
          <c:spPr>
            <a:solidFill>
              <a:srgbClr val="0099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22</c:v>
                </c:pt>
                <c:pt idx="1">
                  <c:v>25</c:v>
                </c:pt>
                <c:pt idx="2">
                  <c:v>23</c:v>
                </c:pt>
                <c:pt idx="3">
                  <c:v>24</c:v>
                </c:pt>
                <c:pt idx="4">
                  <c:v>21</c:v>
                </c:pt>
                <c:pt idx="5">
                  <c:v>20</c:v>
                </c:pt>
                <c:pt idx="6">
                  <c:v>21</c:v>
                </c:pt>
                <c:pt idx="8">
                  <c:v>22</c:v>
                </c:pt>
                <c:pt idx="9">
                  <c:v>29</c:v>
                </c:pt>
                <c:pt idx="10">
                  <c:v>24</c:v>
                </c:pt>
                <c:pt idx="11">
                  <c:v>21</c:v>
                </c:pt>
                <c:pt idx="12">
                  <c:v>21</c:v>
                </c:pt>
                <c:pt idx="13">
                  <c:v>20</c:v>
                </c:pt>
                <c:pt idx="14">
                  <c:v>19</c:v>
                </c:pt>
                <c:pt idx="16">
                  <c:v>23</c:v>
                </c:pt>
                <c:pt idx="17">
                  <c:v>21</c:v>
                </c:pt>
                <c:pt idx="18">
                  <c:v>22</c:v>
                </c:pt>
                <c:pt idx="19">
                  <c:v>26</c:v>
                </c:pt>
                <c:pt idx="20">
                  <c:v>21</c:v>
                </c:pt>
                <c:pt idx="21">
                  <c:v>21</c:v>
                </c:pt>
                <c:pt idx="22">
                  <c:v>23</c:v>
                </c:pt>
              </c:numCache>
            </c:numRef>
          </c:val>
        </c:ser>
        <c:ser>
          <c:idx val="4"/>
          <c:order val="4"/>
          <c:tx>
            <c:strRef>
              <c:f>Sheet1!$G$1</c:f>
              <c:strCache>
                <c:ptCount val="1"/>
                <c:pt idx="0">
                  <c:v>Excellent</c:v>
                </c:pt>
              </c:strCache>
            </c:strRef>
          </c:tx>
          <c:spPr>
            <a:solidFill>
              <a:srgbClr val="0066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Sheet1!$G$2:$G$24</c:f>
              <c:numCache>
                <c:formatCode>General</c:formatCode>
                <c:ptCount val="23"/>
                <c:pt idx="0">
                  <c:v>68</c:v>
                </c:pt>
                <c:pt idx="1">
                  <c:v>61</c:v>
                </c:pt>
                <c:pt idx="2">
                  <c:v>68</c:v>
                </c:pt>
                <c:pt idx="3">
                  <c:v>66</c:v>
                </c:pt>
                <c:pt idx="4">
                  <c:v>66</c:v>
                </c:pt>
                <c:pt idx="5">
                  <c:v>70</c:v>
                </c:pt>
                <c:pt idx="6">
                  <c:v>71</c:v>
                </c:pt>
                <c:pt idx="8">
                  <c:v>69</c:v>
                </c:pt>
                <c:pt idx="9">
                  <c:v>55</c:v>
                </c:pt>
                <c:pt idx="10">
                  <c:v>65</c:v>
                </c:pt>
                <c:pt idx="11">
                  <c:v>70</c:v>
                </c:pt>
                <c:pt idx="12">
                  <c:v>68</c:v>
                </c:pt>
                <c:pt idx="13">
                  <c:v>72</c:v>
                </c:pt>
                <c:pt idx="14">
                  <c:v>75</c:v>
                </c:pt>
                <c:pt idx="16">
                  <c:v>66</c:v>
                </c:pt>
                <c:pt idx="17">
                  <c:v>68</c:v>
                </c:pt>
                <c:pt idx="18">
                  <c:v>70</c:v>
                </c:pt>
                <c:pt idx="19">
                  <c:v>63</c:v>
                </c:pt>
                <c:pt idx="20">
                  <c:v>64</c:v>
                </c:pt>
                <c:pt idx="21">
                  <c:v>67</c:v>
                </c:pt>
                <c:pt idx="22">
                  <c:v>66</c:v>
                </c:pt>
              </c:numCache>
            </c:numRef>
          </c:val>
        </c:ser>
        <c:dLbls>
          <c:showVal val="1"/>
        </c:dLbls>
        <c:gapWidth val="10"/>
        <c:overlap val="100"/>
        <c:axId val="110283776"/>
        <c:axId val="111022848"/>
      </c:barChart>
      <c:catAx>
        <c:axId val="110283776"/>
        <c:scaling>
          <c:orientation val="minMax"/>
        </c:scaling>
        <c:axPos val="b"/>
        <c:numFmt formatCode="General" sourceLinked="1"/>
        <c:tickLblPos val="nextTo"/>
        <c:spPr>
          <a:ln>
            <a:noFill/>
          </a:ln>
        </c:spPr>
        <c:crossAx val="111022848"/>
        <c:crosses val="autoZero"/>
        <c:auto val="1"/>
        <c:lblAlgn val="ctr"/>
        <c:lblOffset val="100"/>
      </c:catAx>
      <c:valAx>
        <c:axId val="111022848"/>
        <c:scaling>
          <c:orientation val="minMax"/>
        </c:scaling>
        <c:delete val="1"/>
        <c:axPos val="l"/>
        <c:numFmt formatCode="0%" sourceLinked="1"/>
        <c:tickLblPos val="none"/>
        <c:crossAx val="110283776"/>
        <c:crosses val="autoZero"/>
        <c:crossBetween val="between"/>
      </c:valAx>
    </c:plotArea>
    <c:plotVisOnly val="1"/>
    <c:dispBlanksAs val="gap"/>
  </c:chart>
  <c:txPr>
    <a:bodyPr/>
    <a:lstStyle/>
    <a:p>
      <a:pPr>
        <a:defRPr sz="1200" b="1"/>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1">
                  <c:v>2</c:v>
                </c:pt>
                <c:pt idx="2">
                  <c:v>2</c:v>
                </c:pt>
                <c:pt idx="3">
                  <c:v>1</c:v>
                </c:pt>
                <c:pt idx="4">
                  <c:v>1</c:v>
                </c:pt>
                <c:pt idx="5">
                  <c:v>1</c:v>
                </c:pt>
                <c:pt idx="6">
                  <c:v>1</c:v>
                </c:pt>
                <c:pt idx="9">
                  <c:v>3</c:v>
                </c:pt>
                <c:pt idx="10">
                  <c:v>3</c:v>
                </c:pt>
                <c:pt idx="12">
                  <c:v>1</c:v>
                </c:pt>
                <c:pt idx="13">
                  <c:v>2</c:v>
                </c:pt>
                <c:pt idx="17">
                  <c:v>1</c:v>
                </c:pt>
                <c:pt idx="18">
                  <c:v>1</c:v>
                </c:pt>
                <c:pt idx="19">
                  <c:v>2</c:v>
                </c:pt>
                <c:pt idx="20">
                  <c:v>1</c:v>
                </c:pt>
                <c:pt idx="21">
                  <c:v>1</c:v>
                </c:pt>
                <c:pt idx="22">
                  <c:v>2</c:v>
                </c:pt>
              </c:numCache>
            </c:numRef>
          </c:val>
        </c:ser>
        <c:ser>
          <c:idx val="1"/>
          <c:order val="1"/>
          <c:tx>
            <c:strRef>
              <c:f>Sheet1!$D$1</c:f>
              <c:strCache>
                <c:ptCount val="1"/>
                <c:pt idx="0">
                  <c:v>Dreadful / very poor / poor</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9</c:v>
                </c:pt>
                <c:pt idx="1">
                  <c:v>7</c:v>
                </c:pt>
                <c:pt idx="2">
                  <c:v>8</c:v>
                </c:pt>
                <c:pt idx="3">
                  <c:v>7</c:v>
                </c:pt>
                <c:pt idx="4">
                  <c:v>11</c:v>
                </c:pt>
                <c:pt idx="5">
                  <c:v>8</c:v>
                </c:pt>
                <c:pt idx="6">
                  <c:v>7</c:v>
                </c:pt>
                <c:pt idx="8">
                  <c:v>13</c:v>
                </c:pt>
                <c:pt idx="9">
                  <c:v>9</c:v>
                </c:pt>
                <c:pt idx="10">
                  <c:v>9</c:v>
                </c:pt>
                <c:pt idx="11">
                  <c:v>8</c:v>
                </c:pt>
                <c:pt idx="12">
                  <c:v>13</c:v>
                </c:pt>
                <c:pt idx="13">
                  <c:v>7</c:v>
                </c:pt>
                <c:pt idx="14">
                  <c:v>8</c:v>
                </c:pt>
                <c:pt idx="16">
                  <c:v>5</c:v>
                </c:pt>
                <c:pt idx="17">
                  <c:v>5</c:v>
                </c:pt>
                <c:pt idx="18">
                  <c:v>6</c:v>
                </c:pt>
                <c:pt idx="19">
                  <c:v>6</c:v>
                </c:pt>
                <c:pt idx="20">
                  <c:v>10</c:v>
                </c:pt>
                <c:pt idx="21">
                  <c:v>9</c:v>
                </c:pt>
                <c:pt idx="22">
                  <c:v>6</c:v>
                </c:pt>
              </c:numCache>
            </c:numRef>
          </c:val>
        </c:ser>
        <c:ser>
          <c:idx val="2"/>
          <c:order val="2"/>
          <c:tx>
            <c:strRef>
              <c:f>Sheet1!$E$1</c:f>
              <c:strCache>
                <c:ptCount val="1"/>
                <c:pt idx="0">
                  <c:v>Good</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9</c:v>
                </c:pt>
                <c:pt idx="1">
                  <c:v>15</c:v>
                </c:pt>
                <c:pt idx="2">
                  <c:v>12</c:v>
                </c:pt>
                <c:pt idx="3">
                  <c:v>11</c:v>
                </c:pt>
                <c:pt idx="4">
                  <c:v>12</c:v>
                </c:pt>
                <c:pt idx="5">
                  <c:v>12</c:v>
                </c:pt>
                <c:pt idx="6">
                  <c:v>15</c:v>
                </c:pt>
                <c:pt idx="8">
                  <c:v>9</c:v>
                </c:pt>
                <c:pt idx="9">
                  <c:v>19</c:v>
                </c:pt>
                <c:pt idx="10">
                  <c:v>13</c:v>
                </c:pt>
                <c:pt idx="11">
                  <c:v>14</c:v>
                </c:pt>
                <c:pt idx="12">
                  <c:v>12</c:v>
                </c:pt>
                <c:pt idx="13">
                  <c:v>13</c:v>
                </c:pt>
                <c:pt idx="14">
                  <c:v>16</c:v>
                </c:pt>
                <c:pt idx="16">
                  <c:v>9</c:v>
                </c:pt>
                <c:pt idx="17">
                  <c:v>10</c:v>
                </c:pt>
                <c:pt idx="18">
                  <c:v>10</c:v>
                </c:pt>
                <c:pt idx="19">
                  <c:v>9</c:v>
                </c:pt>
                <c:pt idx="20">
                  <c:v>13</c:v>
                </c:pt>
                <c:pt idx="21">
                  <c:v>10</c:v>
                </c:pt>
                <c:pt idx="22">
                  <c:v>14</c:v>
                </c:pt>
              </c:numCache>
            </c:numRef>
          </c:val>
        </c:ser>
        <c:ser>
          <c:idx val="3"/>
          <c:order val="3"/>
          <c:tx>
            <c:strRef>
              <c:f>Sheet1!$F$1</c:f>
              <c:strCache>
                <c:ptCount val="1"/>
                <c:pt idx="0">
                  <c:v>Very good</c:v>
                </c:pt>
              </c:strCache>
            </c:strRef>
          </c:tx>
          <c:spPr>
            <a:solidFill>
              <a:srgbClr val="0099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24</c:v>
                </c:pt>
                <c:pt idx="1">
                  <c:v>29</c:v>
                </c:pt>
                <c:pt idx="2">
                  <c:v>21</c:v>
                </c:pt>
                <c:pt idx="3">
                  <c:v>31</c:v>
                </c:pt>
                <c:pt idx="4">
                  <c:v>25</c:v>
                </c:pt>
                <c:pt idx="5">
                  <c:v>29</c:v>
                </c:pt>
                <c:pt idx="6">
                  <c:v>33</c:v>
                </c:pt>
                <c:pt idx="8">
                  <c:v>27</c:v>
                </c:pt>
                <c:pt idx="9">
                  <c:v>35</c:v>
                </c:pt>
                <c:pt idx="10">
                  <c:v>26</c:v>
                </c:pt>
                <c:pt idx="11">
                  <c:v>33</c:v>
                </c:pt>
                <c:pt idx="12">
                  <c:v>27</c:v>
                </c:pt>
                <c:pt idx="13">
                  <c:v>29</c:v>
                </c:pt>
                <c:pt idx="14">
                  <c:v>38</c:v>
                </c:pt>
                <c:pt idx="16">
                  <c:v>22</c:v>
                </c:pt>
                <c:pt idx="17">
                  <c:v>23</c:v>
                </c:pt>
                <c:pt idx="18">
                  <c:v>17</c:v>
                </c:pt>
                <c:pt idx="19">
                  <c:v>30</c:v>
                </c:pt>
                <c:pt idx="20">
                  <c:v>23</c:v>
                </c:pt>
                <c:pt idx="21">
                  <c:v>30</c:v>
                </c:pt>
                <c:pt idx="22">
                  <c:v>29</c:v>
                </c:pt>
              </c:numCache>
            </c:numRef>
          </c:val>
        </c:ser>
        <c:ser>
          <c:idx val="4"/>
          <c:order val="4"/>
          <c:tx>
            <c:strRef>
              <c:f>Sheet1!$G$1</c:f>
              <c:strCache>
                <c:ptCount val="1"/>
                <c:pt idx="0">
                  <c:v>Excellent</c:v>
                </c:pt>
              </c:strCache>
            </c:strRef>
          </c:tx>
          <c:spPr>
            <a:solidFill>
              <a:srgbClr val="0066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Sheet1!$G$2:$G$24</c:f>
              <c:numCache>
                <c:formatCode>General</c:formatCode>
                <c:ptCount val="23"/>
                <c:pt idx="0">
                  <c:v>58</c:v>
                </c:pt>
                <c:pt idx="1">
                  <c:v>47</c:v>
                </c:pt>
                <c:pt idx="2">
                  <c:v>58</c:v>
                </c:pt>
                <c:pt idx="3">
                  <c:v>49</c:v>
                </c:pt>
                <c:pt idx="4">
                  <c:v>51</c:v>
                </c:pt>
                <c:pt idx="5">
                  <c:v>50</c:v>
                </c:pt>
                <c:pt idx="6">
                  <c:v>44</c:v>
                </c:pt>
                <c:pt idx="8">
                  <c:v>51</c:v>
                </c:pt>
                <c:pt idx="9">
                  <c:v>34</c:v>
                </c:pt>
                <c:pt idx="10">
                  <c:v>49</c:v>
                </c:pt>
                <c:pt idx="11">
                  <c:v>45</c:v>
                </c:pt>
                <c:pt idx="12">
                  <c:v>48</c:v>
                </c:pt>
                <c:pt idx="13">
                  <c:v>50</c:v>
                </c:pt>
                <c:pt idx="14">
                  <c:v>38</c:v>
                </c:pt>
                <c:pt idx="16">
                  <c:v>64</c:v>
                </c:pt>
                <c:pt idx="17">
                  <c:v>61</c:v>
                </c:pt>
                <c:pt idx="18">
                  <c:v>67</c:v>
                </c:pt>
                <c:pt idx="19">
                  <c:v>54</c:v>
                </c:pt>
                <c:pt idx="20">
                  <c:v>54</c:v>
                </c:pt>
                <c:pt idx="21">
                  <c:v>51</c:v>
                </c:pt>
                <c:pt idx="22">
                  <c:v>49</c:v>
                </c:pt>
              </c:numCache>
            </c:numRef>
          </c:val>
        </c:ser>
        <c:dLbls>
          <c:showVal val="1"/>
        </c:dLbls>
        <c:gapWidth val="10"/>
        <c:overlap val="100"/>
        <c:axId val="109278336"/>
        <c:axId val="109279872"/>
      </c:barChart>
      <c:catAx>
        <c:axId val="109278336"/>
        <c:scaling>
          <c:orientation val="minMax"/>
        </c:scaling>
        <c:axPos val="b"/>
        <c:numFmt formatCode="General" sourceLinked="1"/>
        <c:tickLblPos val="nextTo"/>
        <c:spPr>
          <a:ln>
            <a:noFill/>
          </a:ln>
        </c:spPr>
        <c:crossAx val="109279872"/>
        <c:crosses val="autoZero"/>
        <c:auto val="1"/>
        <c:lblAlgn val="ctr"/>
        <c:lblOffset val="100"/>
      </c:catAx>
      <c:valAx>
        <c:axId val="109279872"/>
        <c:scaling>
          <c:orientation val="minMax"/>
        </c:scaling>
        <c:delete val="1"/>
        <c:axPos val="l"/>
        <c:numFmt formatCode="0%" sourceLinked="1"/>
        <c:tickLblPos val="none"/>
        <c:crossAx val="109278336"/>
        <c:crosses val="autoZero"/>
        <c:crossBetween val="between"/>
      </c:valAx>
    </c:plotArea>
    <c:plotVisOnly val="1"/>
    <c:dispBlanksAs val="gap"/>
  </c:chart>
  <c:txPr>
    <a:bodyPr/>
    <a:lstStyle/>
    <a:p>
      <a:pPr>
        <a:defRPr sz="1200" b="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Sheet1!$B$1</c:f>
              <c:strCache>
                <c:ptCount val="1"/>
                <c:pt idx="0">
                  <c:v>other</c:v>
                </c:pt>
              </c:strCache>
            </c:strRef>
          </c:tx>
          <c:spPr>
            <a:solidFill>
              <a:schemeClr val="bg1"/>
            </a:solidFill>
            <a:ln>
              <a:solidFill>
                <a:prstClr val="black"/>
              </a:solidFill>
            </a:ln>
          </c:spPr>
          <c:cat>
            <c:numRef>
              <c:f>Sheet1!$A$2:$A$6</c:f>
              <c:numCache>
                <c:formatCode>General</c:formatCode>
                <c:ptCount val="5"/>
                <c:pt idx="0">
                  <c:v>2008</c:v>
                </c:pt>
                <c:pt idx="1">
                  <c:v>2009</c:v>
                </c:pt>
                <c:pt idx="2">
                  <c:v>2010</c:v>
                </c:pt>
                <c:pt idx="3">
                  <c:v>2011</c:v>
                </c:pt>
                <c:pt idx="4">
                  <c:v>2012</c:v>
                </c:pt>
              </c:numCache>
            </c:numRef>
          </c:cat>
          <c:val>
            <c:numRef>
              <c:f>Sheet1!$B$2:$B$6</c:f>
              <c:numCache>
                <c:formatCode>General</c:formatCode>
                <c:ptCount val="5"/>
                <c:pt idx="0">
                  <c:v>4</c:v>
                </c:pt>
                <c:pt idx="1">
                  <c:v>2</c:v>
                </c:pt>
                <c:pt idx="2">
                  <c:v>4</c:v>
                </c:pt>
                <c:pt idx="3">
                  <c:v>1</c:v>
                </c:pt>
                <c:pt idx="4">
                  <c:v>3</c:v>
                </c:pt>
              </c:numCache>
            </c:numRef>
          </c:val>
        </c:ser>
        <c:ser>
          <c:idx val="1"/>
          <c:order val="1"/>
          <c:tx>
            <c:strRef>
              <c:f>Sheet1!$C$1</c:f>
              <c:strCache>
                <c:ptCount val="1"/>
                <c:pt idx="0">
                  <c:v>weekends</c:v>
                </c:pt>
              </c:strCache>
            </c:strRef>
          </c:tx>
          <c:spPr>
            <a:solidFill>
              <a:srgbClr val="FFC000"/>
            </a:solidFill>
            <a:ln>
              <a:solidFill>
                <a:schemeClr val="tx1"/>
              </a:solidFill>
            </a:ln>
          </c:spPr>
          <c:cat>
            <c:numRef>
              <c:f>Sheet1!$A$2:$A$6</c:f>
              <c:numCache>
                <c:formatCode>General</c:formatCode>
                <c:ptCount val="5"/>
                <c:pt idx="0">
                  <c:v>2008</c:v>
                </c:pt>
                <c:pt idx="1">
                  <c:v>2009</c:v>
                </c:pt>
                <c:pt idx="2">
                  <c:v>2010</c:v>
                </c:pt>
                <c:pt idx="3">
                  <c:v>2011</c:v>
                </c:pt>
                <c:pt idx="4">
                  <c:v>2012</c:v>
                </c:pt>
              </c:numCache>
            </c:numRef>
          </c:cat>
          <c:val>
            <c:numRef>
              <c:f>Sheet1!$C$2:$C$6</c:f>
              <c:numCache>
                <c:formatCode>General</c:formatCode>
                <c:ptCount val="5"/>
                <c:pt idx="3">
                  <c:v>1</c:v>
                </c:pt>
              </c:numCache>
            </c:numRef>
          </c:val>
        </c:ser>
        <c:ser>
          <c:idx val="2"/>
          <c:order val="2"/>
          <c:tx>
            <c:strRef>
              <c:f>Sheet1!$D$1</c:f>
              <c:strCache>
                <c:ptCount val="1"/>
                <c:pt idx="0">
                  <c:v>Weekdays Peak</c:v>
                </c:pt>
              </c:strCache>
            </c:strRef>
          </c:tx>
          <c:spPr>
            <a:solidFill>
              <a:srgbClr val="FF9900"/>
            </a:solidFill>
            <a:ln>
              <a:solidFill>
                <a:prstClr val="black"/>
              </a:solidFill>
            </a:ln>
          </c:spPr>
          <c:cat>
            <c:numRef>
              <c:f>Sheet1!$A$2:$A$6</c:f>
              <c:numCache>
                <c:formatCode>General</c:formatCode>
                <c:ptCount val="5"/>
                <c:pt idx="0">
                  <c:v>2008</c:v>
                </c:pt>
                <c:pt idx="1">
                  <c:v>2009</c:v>
                </c:pt>
                <c:pt idx="2">
                  <c:v>2010</c:v>
                </c:pt>
                <c:pt idx="3">
                  <c:v>2011</c:v>
                </c:pt>
                <c:pt idx="4">
                  <c:v>2012</c:v>
                </c:pt>
              </c:numCache>
            </c:numRef>
          </c:cat>
          <c:val>
            <c:numRef>
              <c:f>Sheet1!$D$2:$D$6</c:f>
              <c:numCache>
                <c:formatCode>General</c:formatCode>
                <c:ptCount val="5"/>
                <c:pt idx="0">
                  <c:v>10</c:v>
                </c:pt>
                <c:pt idx="1">
                  <c:v>3</c:v>
                </c:pt>
                <c:pt idx="2">
                  <c:v>1</c:v>
                </c:pt>
                <c:pt idx="3">
                  <c:v>5</c:v>
                </c:pt>
                <c:pt idx="4">
                  <c:v>5</c:v>
                </c:pt>
              </c:numCache>
            </c:numRef>
          </c:val>
        </c:ser>
        <c:ser>
          <c:idx val="3"/>
          <c:order val="3"/>
          <c:tx>
            <c:strRef>
              <c:f>Sheet1!$E$1</c:f>
              <c:strCache>
                <c:ptCount val="1"/>
                <c:pt idx="0">
                  <c:v>Weekdays Off peak</c:v>
                </c:pt>
              </c:strCache>
            </c:strRef>
          </c:tx>
          <c:spPr>
            <a:solidFill>
              <a:srgbClr val="006600"/>
            </a:solidFill>
            <a:ln>
              <a:solidFill>
                <a:prstClr val="black"/>
              </a:solidFill>
            </a:ln>
          </c:spPr>
          <c:cat>
            <c:numRef>
              <c:f>Sheet1!$A$2:$A$6</c:f>
              <c:numCache>
                <c:formatCode>General</c:formatCode>
                <c:ptCount val="5"/>
                <c:pt idx="0">
                  <c:v>2008</c:v>
                </c:pt>
                <c:pt idx="1">
                  <c:v>2009</c:v>
                </c:pt>
                <c:pt idx="2">
                  <c:v>2010</c:v>
                </c:pt>
                <c:pt idx="3">
                  <c:v>2011</c:v>
                </c:pt>
                <c:pt idx="4">
                  <c:v>2012</c:v>
                </c:pt>
              </c:numCache>
            </c:numRef>
          </c:cat>
          <c:val>
            <c:numRef>
              <c:f>Sheet1!$E$2:$E$6</c:f>
              <c:numCache>
                <c:formatCode>General</c:formatCode>
                <c:ptCount val="5"/>
                <c:pt idx="0">
                  <c:v>86</c:v>
                </c:pt>
                <c:pt idx="1">
                  <c:v>95</c:v>
                </c:pt>
                <c:pt idx="2">
                  <c:v>95</c:v>
                </c:pt>
                <c:pt idx="3">
                  <c:v>93</c:v>
                </c:pt>
                <c:pt idx="4">
                  <c:v>92</c:v>
                </c:pt>
              </c:numCache>
            </c:numRef>
          </c:val>
        </c:ser>
        <c:dLbls>
          <c:showVal val="1"/>
        </c:dLbls>
        <c:gapWidth val="40"/>
        <c:overlap val="100"/>
        <c:axId val="95524352"/>
        <c:axId val="95525888"/>
      </c:barChart>
      <c:catAx>
        <c:axId val="95524352"/>
        <c:scaling>
          <c:orientation val="minMax"/>
        </c:scaling>
        <c:axPos val="b"/>
        <c:numFmt formatCode="General" sourceLinked="1"/>
        <c:tickLblPos val="nextTo"/>
        <c:spPr>
          <a:ln>
            <a:noFill/>
          </a:ln>
        </c:spPr>
        <c:crossAx val="95525888"/>
        <c:crosses val="autoZero"/>
        <c:auto val="1"/>
        <c:lblAlgn val="ctr"/>
        <c:lblOffset val="100"/>
      </c:catAx>
      <c:valAx>
        <c:axId val="95525888"/>
        <c:scaling>
          <c:orientation val="minMax"/>
        </c:scaling>
        <c:delete val="1"/>
        <c:axPos val="l"/>
        <c:numFmt formatCode="0%" sourceLinked="1"/>
        <c:tickLblPos val="none"/>
        <c:crossAx val="95524352"/>
        <c:crosses val="autoZero"/>
        <c:crossBetween val="between"/>
      </c:valAx>
    </c:plotArea>
    <c:plotVisOnly val="1"/>
  </c:chart>
  <c:txPr>
    <a:bodyPr/>
    <a:lstStyle/>
    <a:p>
      <a:pPr>
        <a:defRPr sz="1200" b="1"/>
      </a:pPr>
      <a:endParaRPr lang="en-US"/>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0">
                  <c:v>1</c:v>
                </c:pt>
                <c:pt idx="1">
                  <c:v>1</c:v>
                </c:pt>
                <c:pt idx="2">
                  <c:v>1</c:v>
                </c:pt>
                <c:pt idx="4">
                  <c:v>1</c:v>
                </c:pt>
                <c:pt idx="5">
                  <c:v>1</c:v>
                </c:pt>
                <c:pt idx="6">
                  <c:v>1</c:v>
                </c:pt>
                <c:pt idx="9">
                  <c:v>2</c:v>
                </c:pt>
                <c:pt idx="10">
                  <c:v>3</c:v>
                </c:pt>
                <c:pt idx="12">
                  <c:v>1</c:v>
                </c:pt>
                <c:pt idx="13">
                  <c:v>2</c:v>
                </c:pt>
                <c:pt idx="14">
                  <c:v>1</c:v>
                </c:pt>
                <c:pt idx="17">
                  <c:v>1</c:v>
                </c:pt>
                <c:pt idx="21">
                  <c:v>1</c:v>
                </c:pt>
                <c:pt idx="22">
                  <c:v>2</c:v>
                </c:pt>
              </c:numCache>
            </c:numRef>
          </c:val>
        </c:ser>
        <c:ser>
          <c:idx val="1"/>
          <c:order val="1"/>
          <c:tx>
            <c:strRef>
              <c:f>Sheet1!$D$1</c:f>
              <c:strCache>
                <c:ptCount val="1"/>
                <c:pt idx="0">
                  <c:v>Dreadful / very poor / poor</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5</c:v>
                </c:pt>
                <c:pt idx="1">
                  <c:v>5</c:v>
                </c:pt>
                <c:pt idx="2">
                  <c:v>5</c:v>
                </c:pt>
                <c:pt idx="3">
                  <c:v>6</c:v>
                </c:pt>
                <c:pt idx="4">
                  <c:v>7</c:v>
                </c:pt>
                <c:pt idx="5">
                  <c:v>6</c:v>
                </c:pt>
                <c:pt idx="6">
                  <c:v>3</c:v>
                </c:pt>
                <c:pt idx="8">
                  <c:v>9</c:v>
                </c:pt>
                <c:pt idx="9">
                  <c:v>5</c:v>
                </c:pt>
                <c:pt idx="10">
                  <c:v>7</c:v>
                </c:pt>
                <c:pt idx="11">
                  <c:v>8</c:v>
                </c:pt>
                <c:pt idx="12">
                  <c:v>8</c:v>
                </c:pt>
                <c:pt idx="13">
                  <c:v>8</c:v>
                </c:pt>
                <c:pt idx="14">
                  <c:v>3</c:v>
                </c:pt>
                <c:pt idx="16">
                  <c:v>3</c:v>
                </c:pt>
                <c:pt idx="17">
                  <c:v>5</c:v>
                </c:pt>
                <c:pt idx="18">
                  <c:v>3</c:v>
                </c:pt>
                <c:pt idx="19">
                  <c:v>4</c:v>
                </c:pt>
                <c:pt idx="20">
                  <c:v>6</c:v>
                </c:pt>
                <c:pt idx="21">
                  <c:v>5</c:v>
                </c:pt>
                <c:pt idx="22">
                  <c:v>3</c:v>
                </c:pt>
              </c:numCache>
            </c:numRef>
          </c:val>
        </c:ser>
        <c:ser>
          <c:idx val="2"/>
          <c:order val="2"/>
          <c:tx>
            <c:strRef>
              <c:f>Sheet1!$E$1</c:f>
              <c:strCache>
                <c:ptCount val="1"/>
                <c:pt idx="0">
                  <c:v>Good</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8</c:v>
                </c:pt>
                <c:pt idx="1">
                  <c:v>12</c:v>
                </c:pt>
                <c:pt idx="2">
                  <c:v>13</c:v>
                </c:pt>
                <c:pt idx="3">
                  <c:v>10</c:v>
                </c:pt>
                <c:pt idx="4">
                  <c:v>13</c:v>
                </c:pt>
                <c:pt idx="5">
                  <c:v>13</c:v>
                </c:pt>
                <c:pt idx="6">
                  <c:v>11</c:v>
                </c:pt>
                <c:pt idx="8">
                  <c:v>10</c:v>
                </c:pt>
                <c:pt idx="9">
                  <c:v>16</c:v>
                </c:pt>
                <c:pt idx="10">
                  <c:v>16</c:v>
                </c:pt>
                <c:pt idx="11">
                  <c:v>12</c:v>
                </c:pt>
                <c:pt idx="12">
                  <c:v>12</c:v>
                </c:pt>
                <c:pt idx="13">
                  <c:v>14</c:v>
                </c:pt>
                <c:pt idx="14">
                  <c:v>12</c:v>
                </c:pt>
                <c:pt idx="16">
                  <c:v>7</c:v>
                </c:pt>
                <c:pt idx="17">
                  <c:v>8</c:v>
                </c:pt>
                <c:pt idx="18">
                  <c:v>10</c:v>
                </c:pt>
                <c:pt idx="19">
                  <c:v>8</c:v>
                </c:pt>
                <c:pt idx="20">
                  <c:v>14</c:v>
                </c:pt>
                <c:pt idx="21">
                  <c:v>12</c:v>
                </c:pt>
                <c:pt idx="22">
                  <c:v>10</c:v>
                </c:pt>
              </c:numCache>
            </c:numRef>
          </c:val>
        </c:ser>
        <c:ser>
          <c:idx val="3"/>
          <c:order val="3"/>
          <c:tx>
            <c:strRef>
              <c:f>Sheet1!$F$1</c:f>
              <c:strCache>
                <c:ptCount val="1"/>
                <c:pt idx="0">
                  <c:v>Very good</c:v>
                </c:pt>
              </c:strCache>
            </c:strRef>
          </c:tx>
          <c:spPr>
            <a:solidFill>
              <a:srgbClr val="0099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29</c:v>
                </c:pt>
                <c:pt idx="1">
                  <c:v>37</c:v>
                </c:pt>
                <c:pt idx="2">
                  <c:v>25</c:v>
                </c:pt>
                <c:pt idx="3">
                  <c:v>36</c:v>
                </c:pt>
                <c:pt idx="4">
                  <c:v>34</c:v>
                </c:pt>
                <c:pt idx="5">
                  <c:v>34</c:v>
                </c:pt>
                <c:pt idx="6">
                  <c:v>38</c:v>
                </c:pt>
                <c:pt idx="8">
                  <c:v>33</c:v>
                </c:pt>
                <c:pt idx="9">
                  <c:v>45</c:v>
                </c:pt>
                <c:pt idx="10">
                  <c:v>30</c:v>
                </c:pt>
                <c:pt idx="11">
                  <c:v>32</c:v>
                </c:pt>
                <c:pt idx="12">
                  <c:v>35</c:v>
                </c:pt>
                <c:pt idx="13">
                  <c:v>33</c:v>
                </c:pt>
                <c:pt idx="14">
                  <c:v>42</c:v>
                </c:pt>
                <c:pt idx="16">
                  <c:v>26</c:v>
                </c:pt>
                <c:pt idx="17">
                  <c:v>28</c:v>
                </c:pt>
                <c:pt idx="18">
                  <c:v>21</c:v>
                </c:pt>
                <c:pt idx="19">
                  <c:v>39</c:v>
                </c:pt>
                <c:pt idx="20">
                  <c:v>33</c:v>
                </c:pt>
                <c:pt idx="21">
                  <c:v>35</c:v>
                </c:pt>
                <c:pt idx="22">
                  <c:v>34</c:v>
                </c:pt>
              </c:numCache>
            </c:numRef>
          </c:val>
        </c:ser>
        <c:ser>
          <c:idx val="4"/>
          <c:order val="4"/>
          <c:tx>
            <c:strRef>
              <c:f>Sheet1!$G$1</c:f>
              <c:strCache>
                <c:ptCount val="1"/>
                <c:pt idx="0">
                  <c:v>Excellent</c:v>
                </c:pt>
              </c:strCache>
            </c:strRef>
          </c:tx>
          <c:spPr>
            <a:solidFill>
              <a:srgbClr val="0066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Sheet1!$G$2:$G$24</c:f>
              <c:numCache>
                <c:formatCode>General</c:formatCode>
                <c:ptCount val="23"/>
                <c:pt idx="0">
                  <c:v>57</c:v>
                </c:pt>
                <c:pt idx="1">
                  <c:v>45</c:v>
                </c:pt>
                <c:pt idx="2">
                  <c:v>56</c:v>
                </c:pt>
                <c:pt idx="3">
                  <c:v>49</c:v>
                </c:pt>
                <c:pt idx="4">
                  <c:v>47</c:v>
                </c:pt>
                <c:pt idx="5">
                  <c:v>46</c:v>
                </c:pt>
                <c:pt idx="6">
                  <c:v>47</c:v>
                </c:pt>
                <c:pt idx="8">
                  <c:v>49</c:v>
                </c:pt>
                <c:pt idx="9">
                  <c:v>32</c:v>
                </c:pt>
                <c:pt idx="10">
                  <c:v>46</c:v>
                </c:pt>
                <c:pt idx="11">
                  <c:v>49</c:v>
                </c:pt>
                <c:pt idx="12">
                  <c:v>45</c:v>
                </c:pt>
                <c:pt idx="13">
                  <c:v>45</c:v>
                </c:pt>
                <c:pt idx="14">
                  <c:v>42</c:v>
                </c:pt>
                <c:pt idx="16">
                  <c:v>64</c:v>
                </c:pt>
                <c:pt idx="17">
                  <c:v>58</c:v>
                </c:pt>
                <c:pt idx="18">
                  <c:v>66</c:v>
                </c:pt>
                <c:pt idx="19">
                  <c:v>49</c:v>
                </c:pt>
                <c:pt idx="20">
                  <c:v>48</c:v>
                </c:pt>
                <c:pt idx="21">
                  <c:v>47</c:v>
                </c:pt>
                <c:pt idx="22">
                  <c:v>51</c:v>
                </c:pt>
              </c:numCache>
            </c:numRef>
          </c:val>
        </c:ser>
        <c:dLbls>
          <c:showVal val="1"/>
        </c:dLbls>
        <c:gapWidth val="10"/>
        <c:overlap val="100"/>
        <c:axId val="112184704"/>
        <c:axId val="112215168"/>
      </c:barChart>
      <c:catAx>
        <c:axId val="112184704"/>
        <c:scaling>
          <c:orientation val="minMax"/>
        </c:scaling>
        <c:axPos val="b"/>
        <c:numFmt formatCode="General" sourceLinked="1"/>
        <c:tickLblPos val="nextTo"/>
        <c:spPr>
          <a:ln>
            <a:noFill/>
          </a:ln>
        </c:spPr>
        <c:crossAx val="112215168"/>
        <c:crosses val="autoZero"/>
        <c:auto val="1"/>
        <c:lblAlgn val="ctr"/>
        <c:lblOffset val="100"/>
      </c:catAx>
      <c:valAx>
        <c:axId val="112215168"/>
        <c:scaling>
          <c:orientation val="minMax"/>
        </c:scaling>
        <c:delete val="1"/>
        <c:axPos val="l"/>
        <c:numFmt formatCode="0%" sourceLinked="1"/>
        <c:tickLblPos val="none"/>
        <c:crossAx val="112184704"/>
        <c:crosses val="autoZero"/>
        <c:crossBetween val="between"/>
      </c:valAx>
    </c:plotArea>
    <c:plotVisOnly val="1"/>
    <c:dispBlanksAs val="gap"/>
  </c:chart>
  <c:txPr>
    <a:bodyPr/>
    <a:lstStyle/>
    <a:p>
      <a:pPr>
        <a:defRPr sz="1200" b="1"/>
      </a:pPr>
      <a:endParaRPr lang="en-US"/>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1">
                  <c:v>2</c:v>
                </c:pt>
                <c:pt idx="2">
                  <c:v>2</c:v>
                </c:pt>
                <c:pt idx="3">
                  <c:v>1</c:v>
                </c:pt>
                <c:pt idx="4">
                  <c:v>2</c:v>
                </c:pt>
                <c:pt idx="5">
                  <c:v>2</c:v>
                </c:pt>
                <c:pt idx="9">
                  <c:v>2</c:v>
                </c:pt>
                <c:pt idx="10">
                  <c:v>5</c:v>
                </c:pt>
                <c:pt idx="11">
                  <c:v>2</c:v>
                </c:pt>
                <c:pt idx="12">
                  <c:v>2</c:v>
                </c:pt>
                <c:pt idx="13">
                  <c:v>2</c:v>
                </c:pt>
                <c:pt idx="17">
                  <c:v>1</c:v>
                </c:pt>
                <c:pt idx="19">
                  <c:v>1</c:v>
                </c:pt>
                <c:pt idx="20">
                  <c:v>1</c:v>
                </c:pt>
                <c:pt idx="21">
                  <c:v>2</c:v>
                </c:pt>
                <c:pt idx="22">
                  <c:v>1</c:v>
                </c:pt>
              </c:numCache>
            </c:numRef>
          </c:val>
        </c:ser>
        <c:ser>
          <c:idx val="1"/>
          <c:order val="1"/>
          <c:tx>
            <c:strRef>
              <c:f>Sheet1!$D$1</c:f>
              <c:strCache>
                <c:ptCount val="1"/>
                <c:pt idx="0">
                  <c:v>Dreadful / very poor / poor</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10</c:v>
                </c:pt>
                <c:pt idx="1">
                  <c:v>8</c:v>
                </c:pt>
                <c:pt idx="2">
                  <c:v>7</c:v>
                </c:pt>
                <c:pt idx="3">
                  <c:v>5</c:v>
                </c:pt>
                <c:pt idx="4">
                  <c:v>7</c:v>
                </c:pt>
                <c:pt idx="5">
                  <c:v>9</c:v>
                </c:pt>
                <c:pt idx="6">
                  <c:v>7</c:v>
                </c:pt>
                <c:pt idx="8">
                  <c:v>14</c:v>
                </c:pt>
                <c:pt idx="9">
                  <c:v>12</c:v>
                </c:pt>
                <c:pt idx="10">
                  <c:v>10</c:v>
                </c:pt>
                <c:pt idx="11">
                  <c:v>6</c:v>
                </c:pt>
                <c:pt idx="12">
                  <c:v>8</c:v>
                </c:pt>
                <c:pt idx="13">
                  <c:v>11</c:v>
                </c:pt>
                <c:pt idx="14">
                  <c:v>11</c:v>
                </c:pt>
                <c:pt idx="16">
                  <c:v>7</c:v>
                </c:pt>
                <c:pt idx="17">
                  <c:v>4</c:v>
                </c:pt>
                <c:pt idx="18">
                  <c:v>4</c:v>
                </c:pt>
                <c:pt idx="19">
                  <c:v>4</c:v>
                </c:pt>
                <c:pt idx="20">
                  <c:v>5</c:v>
                </c:pt>
                <c:pt idx="21">
                  <c:v>8</c:v>
                </c:pt>
                <c:pt idx="22">
                  <c:v>3</c:v>
                </c:pt>
              </c:numCache>
            </c:numRef>
          </c:val>
        </c:ser>
        <c:ser>
          <c:idx val="2"/>
          <c:order val="2"/>
          <c:tx>
            <c:strRef>
              <c:f>Sheet1!$E$1</c:f>
              <c:strCache>
                <c:ptCount val="1"/>
                <c:pt idx="0">
                  <c:v>Good</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11</c:v>
                </c:pt>
                <c:pt idx="1">
                  <c:v>13</c:v>
                </c:pt>
                <c:pt idx="2">
                  <c:v>11</c:v>
                </c:pt>
                <c:pt idx="3">
                  <c:v>12</c:v>
                </c:pt>
                <c:pt idx="4">
                  <c:v>11</c:v>
                </c:pt>
                <c:pt idx="5">
                  <c:v>11</c:v>
                </c:pt>
                <c:pt idx="6">
                  <c:v>12</c:v>
                </c:pt>
                <c:pt idx="8">
                  <c:v>18</c:v>
                </c:pt>
                <c:pt idx="9">
                  <c:v>17</c:v>
                </c:pt>
                <c:pt idx="10">
                  <c:v>13</c:v>
                </c:pt>
                <c:pt idx="11">
                  <c:v>14</c:v>
                </c:pt>
                <c:pt idx="12">
                  <c:v>12</c:v>
                </c:pt>
                <c:pt idx="13">
                  <c:v>11</c:v>
                </c:pt>
                <c:pt idx="14">
                  <c:v>12</c:v>
                </c:pt>
                <c:pt idx="16">
                  <c:v>6</c:v>
                </c:pt>
                <c:pt idx="17">
                  <c:v>9</c:v>
                </c:pt>
                <c:pt idx="18">
                  <c:v>8</c:v>
                </c:pt>
                <c:pt idx="19">
                  <c:v>10</c:v>
                </c:pt>
                <c:pt idx="20">
                  <c:v>10</c:v>
                </c:pt>
                <c:pt idx="21">
                  <c:v>12</c:v>
                </c:pt>
                <c:pt idx="22">
                  <c:v>10</c:v>
                </c:pt>
              </c:numCache>
            </c:numRef>
          </c:val>
        </c:ser>
        <c:ser>
          <c:idx val="3"/>
          <c:order val="3"/>
          <c:tx>
            <c:strRef>
              <c:f>Sheet1!$F$1</c:f>
              <c:strCache>
                <c:ptCount val="1"/>
                <c:pt idx="0">
                  <c:v>Very good</c:v>
                </c:pt>
              </c:strCache>
            </c:strRef>
          </c:tx>
          <c:spPr>
            <a:solidFill>
              <a:srgbClr val="0099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25</c:v>
                </c:pt>
                <c:pt idx="1">
                  <c:v>28</c:v>
                </c:pt>
                <c:pt idx="2">
                  <c:v>25</c:v>
                </c:pt>
                <c:pt idx="3">
                  <c:v>33</c:v>
                </c:pt>
                <c:pt idx="4">
                  <c:v>26</c:v>
                </c:pt>
                <c:pt idx="5">
                  <c:v>28</c:v>
                </c:pt>
                <c:pt idx="6">
                  <c:v>33</c:v>
                </c:pt>
                <c:pt idx="8">
                  <c:v>27</c:v>
                </c:pt>
                <c:pt idx="9">
                  <c:v>35</c:v>
                </c:pt>
                <c:pt idx="10">
                  <c:v>27</c:v>
                </c:pt>
                <c:pt idx="11">
                  <c:v>33</c:v>
                </c:pt>
                <c:pt idx="12">
                  <c:v>28</c:v>
                </c:pt>
                <c:pt idx="13">
                  <c:v>26</c:v>
                </c:pt>
                <c:pt idx="14">
                  <c:v>35</c:v>
                </c:pt>
                <c:pt idx="16">
                  <c:v>23</c:v>
                </c:pt>
                <c:pt idx="17">
                  <c:v>21</c:v>
                </c:pt>
                <c:pt idx="18">
                  <c:v>22</c:v>
                </c:pt>
                <c:pt idx="19">
                  <c:v>33</c:v>
                </c:pt>
                <c:pt idx="20">
                  <c:v>25</c:v>
                </c:pt>
                <c:pt idx="21">
                  <c:v>30</c:v>
                </c:pt>
                <c:pt idx="22">
                  <c:v>32</c:v>
                </c:pt>
              </c:numCache>
            </c:numRef>
          </c:val>
        </c:ser>
        <c:ser>
          <c:idx val="4"/>
          <c:order val="4"/>
          <c:tx>
            <c:strRef>
              <c:f>Sheet1!$G$1</c:f>
              <c:strCache>
                <c:ptCount val="1"/>
                <c:pt idx="0">
                  <c:v>Excellent</c:v>
                </c:pt>
              </c:strCache>
            </c:strRef>
          </c:tx>
          <c:spPr>
            <a:solidFill>
              <a:srgbClr val="0066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Sheet1!$G$2:$G$24</c:f>
              <c:numCache>
                <c:formatCode>General</c:formatCode>
                <c:ptCount val="23"/>
                <c:pt idx="0">
                  <c:v>54</c:v>
                </c:pt>
                <c:pt idx="1">
                  <c:v>49</c:v>
                </c:pt>
                <c:pt idx="2">
                  <c:v>56</c:v>
                </c:pt>
                <c:pt idx="3">
                  <c:v>49</c:v>
                </c:pt>
                <c:pt idx="4">
                  <c:v>55</c:v>
                </c:pt>
                <c:pt idx="5">
                  <c:v>50</c:v>
                </c:pt>
                <c:pt idx="6">
                  <c:v>48</c:v>
                </c:pt>
                <c:pt idx="8">
                  <c:v>41</c:v>
                </c:pt>
                <c:pt idx="9">
                  <c:v>34</c:v>
                </c:pt>
                <c:pt idx="10">
                  <c:v>45</c:v>
                </c:pt>
                <c:pt idx="11">
                  <c:v>46</c:v>
                </c:pt>
                <c:pt idx="12">
                  <c:v>51</c:v>
                </c:pt>
                <c:pt idx="13">
                  <c:v>51</c:v>
                </c:pt>
                <c:pt idx="14">
                  <c:v>42</c:v>
                </c:pt>
                <c:pt idx="16">
                  <c:v>64</c:v>
                </c:pt>
                <c:pt idx="17">
                  <c:v>66</c:v>
                </c:pt>
                <c:pt idx="18">
                  <c:v>67</c:v>
                </c:pt>
                <c:pt idx="19">
                  <c:v>52</c:v>
                </c:pt>
                <c:pt idx="20">
                  <c:v>60</c:v>
                </c:pt>
                <c:pt idx="21">
                  <c:v>49</c:v>
                </c:pt>
                <c:pt idx="22">
                  <c:v>54</c:v>
                </c:pt>
              </c:numCache>
            </c:numRef>
          </c:val>
        </c:ser>
        <c:dLbls>
          <c:showVal val="1"/>
        </c:dLbls>
        <c:gapWidth val="10"/>
        <c:overlap val="100"/>
        <c:axId val="112961024"/>
        <c:axId val="112962560"/>
      </c:barChart>
      <c:catAx>
        <c:axId val="112961024"/>
        <c:scaling>
          <c:orientation val="minMax"/>
        </c:scaling>
        <c:axPos val="b"/>
        <c:numFmt formatCode="General" sourceLinked="1"/>
        <c:tickLblPos val="nextTo"/>
        <c:spPr>
          <a:ln>
            <a:noFill/>
          </a:ln>
        </c:spPr>
        <c:crossAx val="112962560"/>
        <c:crosses val="autoZero"/>
        <c:auto val="1"/>
        <c:lblAlgn val="ctr"/>
        <c:lblOffset val="100"/>
      </c:catAx>
      <c:valAx>
        <c:axId val="112962560"/>
        <c:scaling>
          <c:orientation val="minMax"/>
        </c:scaling>
        <c:delete val="1"/>
        <c:axPos val="l"/>
        <c:numFmt formatCode="0%" sourceLinked="1"/>
        <c:tickLblPos val="none"/>
        <c:crossAx val="112961024"/>
        <c:crosses val="autoZero"/>
        <c:crossBetween val="between"/>
      </c:valAx>
    </c:plotArea>
    <c:plotVisOnly val="1"/>
    <c:dispBlanksAs val="gap"/>
  </c:chart>
  <c:txPr>
    <a:bodyPr/>
    <a:lstStyle/>
    <a:p>
      <a:pPr>
        <a:defRPr sz="1200" b="1"/>
      </a:pPr>
      <a:endParaRPr lang="en-U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1">
                  <c:v>1</c:v>
                </c:pt>
                <c:pt idx="2">
                  <c:v>3</c:v>
                </c:pt>
                <c:pt idx="3">
                  <c:v>1</c:v>
                </c:pt>
                <c:pt idx="4">
                  <c:v>3</c:v>
                </c:pt>
                <c:pt idx="5">
                  <c:v>1</c:v>
                </c:pt>
                <c:pt idx="6">
                  <c:v>2</c:v>
                </c:pt>
                <c:pt idx="10">
                  <c:v>3</c:v>
                </c:pt>
                <c:pt idx="11">
                  <c:v>2</c:v>
                </c:pt>
                <c:pt idx="12">
                  <c:v>3</c:v>
                </c:pt>
                <c:pt idx="13">
                  <c:v>3</c:v>
                </c:pt>
                <c:pt idx="14">
                  <c:v>1</c:v>
                </c:pt>
                <c:pt idx="17">
                  <c:v>2</c:v>
                </c:pt>
                <c:pt idx="18">
                  <c:v>2</c:v>
                </c:pt>
                <c:pt idx="19">
                  <c:v>1</c:v>
                </c:pt>
                <c:pt idx="20">
                  <c:v>2</c:v>
                </c:pt>
                <c:pt idx="22">
                  <c:v>1</c:v>
                </c:pt>
              </c:numCache>
            </c:numRef>
          </c:val>
        </c:ser>
        <c:ser>
          <c:idx val="1"/>
          <c:order val="1"/>
          <c:tx>
            <c:strRef>
              <c:f>Sheet1!$D$1</c:f>
              <c:strCache>
                <c:ptCount val="1"/>
                <c:pt idx="0">
                  <c:v>Dreadful / very poor / poor</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7</c:v>
                </c:pt>
                <c:pt idx="1">
                  <c:v>7</c:v>
                </c:pt>
                <c:pt idx="2">
                  <c:v>7</c:v>
                </c:pt>
                <c:pt idx="3">
                  <c:v>6</c:v>
                </c:pt>
                <c:pt idx="4">
                  <c:v>7</c:v>
                </c:pt>
                <c:pt idx="5">
                  <c:v>11</c:v>
                </c:pt>
                <c:pt idx="6">
                  <c:v>8</c:v>
                </c:pt>
                <c:pt idx="8">
                  <c:v>12</c:v>
                </c:pt>
                <c:pt idx="9">
                  <c:v>8</c:v>
                </c:pt>
                <c:pt idx="10">
                  <c:v>9</c:v>
                </c:pt>
                <c:pt idx="11">
                  <c:v>6</c:v>
                </c:pt>
                <c:pt idx="12">
                  <c:v>6</c:v>
                </c:pt>
                <c:pt idx="13">
                  <c:v>11</c:v>
                </c:pt>
                <c:pt idx="14">
                  <c:v>7</c:v>
                </c:pt>
                <c:pt idx="16">
                  <c:v>5</c:v>
                </c:pt>
                <c:pt idx="17">
                  <c:v>6</c:v>
                </c:pt>
                <c:pt idx="18">
                  <c:v>5</c:v>
                </c:pt>
                <c:pt idx="19">
                  <c:v>6</c:v>
                </c:pt>
                <c:pt idx="20">
                  <c:v>9</c:v>
                </c:pt>
                <c:pt idx="21">
                  <c:v>12</c:v>
                </c:pt>
                <c:pt idx="22">
                  <c:v>10</c:v>
                </c:pt>
              </c:numCache>
            </c:numRef>
          </c:val>
        </c:ser>
        <c:ser>
          <c:idx val="2"/>
          <c:order val="2"/>
          <c:tx>
            <c:strRef>
              <c:f>Sheet1!$E$1</c:f>
              <c:strCache>
                <c:ptCount val="1"/>
                <c:pt idx="0">
                  <c:v>Good</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13</c:v>
                </c:pt>
                <c:pt idx="1">
                  <c:v>14</c:v>
                </c:pt>
                <c:pt idx="2">
                  <c:v>15</c:v>
                </c:pt>
                <c:pt idx="3">
                  <c:v>15</c:v>
                </c:pt>
                <c:pt idx="4">
                  <c:v>14</c:v>
                </c:pt>
                <c:pt idx="5">
                  <c:v>15</c:v>
                </c:pt>
                <c:pt idx="6">
                  <c:v>20</c:v>
                </c:pt>
                <c:pt idx="8">
                  <c:v>16</c:v>
                </c:pt>
                <c:pt idx="9">
                  <c:v>14</c:v>
                </c:pt>
                <c:pt idx="10">
                  <c:v>18</c:v>
                </c:pt>
                <c:pt idx="11">
                  <c:v>12</c:v>
                </c:pt>
                <c:pt idx="12">
                  <c:v>15</c:v>
                </c:pt>
                <c:pt idx="13">
                  <c:v>15</c:v>
                </c:pt>
                <c:pt idx="14">
                  <c:v>20</c:v>
                </c:pt>
                <c:pt idx="16">
                  <c:v>10</c:v>
                </c:pt>
                <c:pt idx="17">
                  <c:v>13</c:v>
                </c:pt>
                <c:pt idx="18">
                  <c:v>13</c:v>
                </c:pt>
                <c:pt idx="19">
                  <c:v>18</c:v>
                </c:pt>
                <c:pt idx="20">
                  <c:v>14</c:v>
                </c:pt>
                <c:pt idx="21">
                  <c:v>16</c:v>
                </c:pt>
                <c:pt idx="22">
                  <c:v>21</c:v>
                </c:pt>
              </c:numCache>
            </c:numRef>
          </c:val>
        </c:ser>
        <c:ser>
          <c:idx val="3"/>
          <c:order val="3"/>
          <c:tx>
            <c:strRef>
              <c:f>Sheet1!$F$1</c:f>
              <c:strCache>
                <c:ptCount val="1"/>
                <c:pt idx="0">
                  <c:v>Very good</c:v>
                </c:pt>
              </c:strCache>
            </c:strRef>
          </c:tx>
          <c:spPr>
            <a:solidFill>
              <a:srgbClr val="0099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29</c:v>
                </c:pt>
                <c:pt idx="1">
                  <c:v>40</c:v>
                </c:pt>
                <c:pt idx="2">
                  <c:v>30</c:v>
                </c:pt>
                <c:pt idx="3">
                  <c:v>39</c:v>
                </c:pt>
                <c:pt idx="4">
                  <c:v>36</c:v>
                </c:pt>
                <c:pt idx="5">
                  <c:v>37</c:v>
                </c:pt>
                <c:pt idx="6">
                  <c:v>37</c:v>
                </c:pt>
                <c:pt idx="8">
                  <c:v>27</c:v>
                </c:pt>
                <c:pt idx="9">
                  <c:v>45</c:v>
                </c:pt>
                <c:pt idx="10">
                  <c:v>35</c:v>
                </c:pt>
                <c:pt idx="11">
                  <c:v>39</c:v>
                </c:pt>
                <c:pt idx="12">
                  <c:v>37</c:v>
                </c:pt>
                <c:pt idx="13">
                  <c:v>37</c:v>
                </c:pt>
                <c:pt idx="14">
                  <c:v>38</c:v>
                </c:pt>
                <c:pt idx="16">
                  <c:v>31</c:v>
                </c:pt>
                <c:pt idx="17">
                  <c:v>35</c:v>
                </c:pt>
                <c:pt idx="18">
                  <c:v>25</c:v>
                </c:pt>
                <c:pt idx="19">
                  <c:v>38</c:v>
                </c:pt>
                <c:pt idx="20">
                  <c:v>35</c:v>
                </c:pt>
                <c:pt idx="21">
                  <c:v>36</c:v>
                </c:pt>
                <c:pt idx="22">
                  <c:v>36</c:v>
                </c:pt>
              </c:numCache>
            </c:numRef>
          </c:val>
        </c:ser>
        <c:ser>
          <c:idx val="4"/>
          <c:order val="4"/>
          <c:tx>
            <c:strRef>
              <c:f>Sheet1!$G$1</c:f>
              <c:strCache>
                <c:ptCount val="1"/>
                <c:pt idx="0">
                  <c:v>Excellent</c:v>
                </c:pt>
              </c:strCache>
            </c:strRef>
          </c:tx>
          <c:spPr>
            <a:solidFill>
              <a:srgbClr val="0066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Sheet1!$G$2:$G$24</c:f>
              <c:numCache>
                <c:formatCode>General</c:formatCode>
                <c:ptCount val="23"/>
                <c:pt idx="0">
                  <c:v>51</c:v>
                </c:pt>
                <c:pt idx="1">
                  <c:v>38</c:v>
                </c:pt>
                <c:pt idx="2">
                  <c:v>45</c:v>
                </c:pt>
                <c:pt idx="3">
                  <c:v>39</c:v>
                </c:pt>
                <c:pt idx="4">
                  <c:v>41</c:v>
                </c:pt>
                <c:pt idx="5">
                  <c:v>36</c:v>
                </c:pt>
                <c:pt idx="6">
                  <c:v>33</c:v>
                </c:pt>
                <c:pt idx="8">
                  <c:v>45</c:v>
                </c:pt>
                <c:pt idx="9">
                  <c:v>32</c:v>
                </c:pt>
                <c:pt idx="10">
                  <c:v>35</c:v>
                </c:pt>
                <c:pt idx="11">
                  <c:v>41</c:v>
                </c:pt>
                <c:pt idx="12">
                  <c:v>41</c:v>
                </c:pt>
                <c:pt idx="13">
                  <c:v>36</c:v>
                </c:pt>
                <c:pt idx="14">
                  <c:v>34</c:v>
                </c:pt>
                <c:pt idx="16">
                  <c:v>55</c:v>
                </c:pt>
                <c:pt idx="17">
                  <c:v>45</c:v>
                </c:pt>
                <c:pt idx="18">
                  <c:v>56</c:v>
                </c:pt>
                <c:pt idx="19">
                  <c:v>37</c:v>
                </c:pt>
                <c:pt idx="20">
                  <c:v>41</c:v>
                </c:pt>
                <c:pt idx="21">
                  <c:v>36</c:v>
                </c:pt>
                <c:pt idx="22">
                  <c:v>32</c:v>
                </c:pt>
              </c:numCache>
            </c:numRef>
          </c:val>
        </c:ser>
        <c:dLbls>
          <c:showVal val="1"/>
        </c:dLbls>
        <c:gapWidth val="10"/>
        <c:overlap val="100"/>
        <c:axId val="113881472"/>
        <c:axId val="113883008"/>
      </c:barChart>
      <c:catAx>
        <c:axId val="113881472"/>
        <c:scaling>
          <c:orientation val="minMax"/>
        </c:scaling>
        <c:axPos val="b"/>
        <c:numFmt formatCode="General" sourceLinked="1"/>
        <c:tickLblPos val="nextTo"/>
        <c:spPr>
          <a:ln>
            <a:noFill/>
          </a:ln>
        </c:spPr>
        <c:crossAx val="113883008"/>
        <c:crosses val="autoZero"/>
        <c:auto val="1"/>
        <c:lblAlgn val="ctr"/>
        <c:lblOffset val="100"/>
      </c:catAx>
      <c:valAx>
        <c:axId val="113883008"/>
        <c:scaling>
          <c:orientation val="minMax"/>
        </c:scaling>
        <c:delete val="1"/>
        <c:axPos val="l"/>
        <c:numFmt formatCode="0%" sourceLinked="1"/>
        <c:tickLblPos val="none"/>
        <c:crossAx val="113881472"/>
        <c:crosses val="autoZero"/>
        <c:crossBetween val="between"/>
      </c:valAx>
    </c:plotArea>
    <c:plotVisOnly val="1"/>
    <c:dispBlanksAs val="gap"/>
  </c:chart>
  <c:txPr>
    <a:bodyPr/>
    <a:lstStyle/>
    <a:p>
      <a:pPr>
        <a:defRPr sz="1200" b="1"/>
      </a:pPr>
      <a:endParaRPr lang="en-US"/>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1">
                  <c:v>1</c:v>
                </c:pt>
                <c:pt idx="2">
                  <c:v>2</c:v>
                </c:pt>
                <c:pt idx="3">
                  <c:v>1</c:v>
                </c:pt>
                <c:pt idx="4">
                  <c:v>1</c:v>
                </c:pt>
                <c:pt idx="5">
                  <c:v>1</c:v>
                </c:pt>
                <c:pt idx="9">
                  <c:v>1</c:v>
                </c:pt>
                <c:pt idx="10">
                  <c:v>3</c:v>
                </c:pt>
                <c:pt idx="11">
                  <c:v>1</c:v>
                </c:pt>
                <c:pt idx="13">
                  <c:v>2</c:v>
                </c:pt>
                <c:pt idx="18">
                  <c:v>1</c:v>
                </c:pt>
                <c:pt idx="19">
                  <c:v>1</c:v>
                </c:pt>
                <c:pt idx="20">
                  <c:v>1</c:v>
                </c:pt>
                <c:pt idx="21">
                  <c:v>1</c:v>
                </c:pt>
                <c:pt idx="22">
                  <c:v>1</c:v>
                </c:pt>
              </c:numCache>
            </c:numRef>
          </c:val>
        </c:ser>
        <c:ser>
          <c:idx val="1"/>
          <c:order val="1"/>
          <c:tx>
            <c:strRef>
              <c:f>Sheet1!$D$1</c:f>
              <c:strCache>
                <c:ptCount val="1"/>
                <c:pt idx="0">
                  <c:v>Dreadful / very poor / poor</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2</c:v>
                </c:pt>
                <c:pt idx="1">
                  <c:v>4</c:v>
                </c:pt>
                <c:pt idx="2">
                  <c:v>4</c:v>
                </c:pt>
                <c:pt idx="3">
                  <c:v>6</c:v>
                </c:pt>
                <c:pt idx="4">
                  <c:v>9</c:v>
                </c:pt>
                <c:pt idx="5">
                  <c:v>6</c:v>
                </c:pt>
                <c:pt idx="6">
                  <c:v>4</c:v>
                </c:pt>
                <c:pt idx="8">
                  <c:v>1</c:v>
                </c:pt>
                <c:pt idx="9">
                  <c:v>4</c:v>
                </c:pt>
                <c:pt idx="10">
                  <c:v>3</c:v>
                </c:pt>
                <c:pt idx="11">
                  <c:v>5</c:v>
                </c:pt>
                <c:pt idx="12">
                  <c:v>7</c:v>
                </c:pt>
                <c:pt idx="13">
                  <c:v>4</c:v>
                </c:pt>
                <c:pt idx="14">
                  <c:v>3</c:v>
                </c:pt>
                <c:pt idx="16">
                  <c:v>4</c:v>
                </c:pt>
                <c:pt idx="17">
                  <c:v>3</c:v>
                </c:pt>
                <c:pt idx="18">
                  <c:v>5</c:v>
                </c:pt>
                <c:pt idx="19">
                  <c:v>7</c:v>
                </c:pt>
                <c:pt idx="20">
                  <c:v>11</c:v>
                </c:pt>
                <c:pt idx="21">
                  <c:v>8</c:v>
                </c:pt>
                <c:pt idx="22">
                  <c:v>5</c:v>
                </c:pt>
              </c:numCache>
            </c:numRef>
          </c:val>
        </c:ser>
        <c:ser>
          <c:idx val="2"/>
          <c:order val="2"/>
          <c:tx>
            <c:strRef>
              <c:f>Sheet1!$E$1</c:f>
              <c:strCache>
                <c:ptCount val="1"/>
                <c:pt idx="0">
                  <c:v>Good</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3</c:v>
                </c:pt>
                <c:pt idx="1">
                  <c:v>13</c:v>
                </c:pt>
                <c:pt idx="2">
                  <c:v>9</c:v>
                </c:pt>
                <c:pt idx="3">
                  <c:v>9</c:v>
                </c:pt>
                <c:pt idx="4">
                  <c:v>8</c:v>
                </c:pt>
                <c:pt idx="5">
                  <c:v>8</c:v>
                </c:pt>
                <c:pt idx="6">
                  <c:v>14</c:v>
                </c:pt>
                <c:pt idx="8">
                  <c:v>2</c:v>
                </c:pt>
                <c:pt idx="9">
                  <c:v>14</c:v>
                </c:pt>
                <c:pt idx="10">
                  <c:v>9</c:v>
                </c:pt>
                <c:pt idx="11">
                  <c:v>8</c:v>
                </c:pt>
                <c:pt idx="12">
                  <c:v>7</c:v>
                </c:pt>
                <c:pt idx="13">
                  <c:v>4</c:v>
                </c:pt>
                <c:pt idx="14">
                  <c:v>13</c:v>
                </c:pt>
                <c:pt idx="16">
                  <c:v>3</c:v>
                </c:pt>
                <c:pt idx="17">
                  <c:v>13</c:v>
                </c:pt>
                <c:pt idx="18">
                  <c:v>10</c:v>
                </c:pt>
                <c:pt idx="19">
                  <c:v>10</c:v>
                </c:pt>
                <c:pt idx="20">
                  <c:v>10</c:v>
                </c:pt>
                <c:pt idx="21">
                  <c:v>11</c:v>
                </c:pt>
                <c:pt idx="22">
                  <c:v>15</c:v>
                </c:pt>
              </c:numCache>
            </c:numRef>
          </c:val>
        </c:ser>
        <c:ser>
          <c:idx val="3"/>
          <c:order val="3"/>
          <c:tx>
            <c:strRef>
              <c:f>Sheet1!$F$1</c:f>
              <c:strCache>
                <c:ptCount val="1"/>
                <c:pt idx="0">
                  <c:v>Very good</c:v>
                </c:pt>
              </c:strCache>
            </c:strRef>
          </c:tx>
          <c:spPr>
            <a:solidFill>
              <a:srgbClr val="0099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21</c:v>
                </c:pt>
                <c:pt idx="1">
                  <c:v>32</c:v>
                </c:pt>
                <c:pt idx="2">
                  <c:v>27</c:v>
                </c:pt>
                <c:pt idx="3">
                  <c:v>35</c:v>
                </c:pt>
                <c:pt idx="4">
                  <c:v>35</c:v>
                </c:pt>
                <c:pt idx="5">
                  <c:v>31</c:v>
                </c:pt>
                <c:pt idx="6">
                  <c:v>33</c:v>
                </c:pt>
                <c:pt idx="8">
                  <c:v>19</c:v>
                </c:pt>
                <c:pt idx="9">
                  <c:v>42</c:v>
                </c:pt>
                <c:pt idx="10">
                  <c:v>29</c:v>
                </c:pt>
                <c:pt idx="11">
                  <c:v>33</c:v>
                </c:pt>
                <c:pt idx="12">
                  <c:v>36</c:v>
                </c:pt>
                <c:pt idx="13">
                  <c:v>27</c:v>
                </c:pt>
                <c:pt idx="14">
                  <c:v>39</c:v>
                </c:pt>
                <c:pt idx="16">
                  <c:v>22</c:v>
                </c:pt>
                <c:pt idx="17">
                  <c:v>22</c:v>
                </c:pt>
                <c:pt idx="18">
                  <c:v>24</c:v>
                </c:pt>
                <c:pt idx="19">
                  <c:v>37</c:v>
                </c:pt>
                <c:pt idx="20">
                  <c:v>35</c:v>
                </c:pt>
                <c:pt idx="21">
                  <c:v>36</c:v>
                </c:pt>
                <c:pt idx="22">
                  <c:v>27</c:v>
                </c:pt>
              </c:numCache>
            </c:numRef>
          </c:val>
        </c:ser>
        <c:ser>
          <c:idx val="4"/>
          <c:order val="4"/>
          <c:tx>
            <c:strRef>
              <c:f>Sheet1!$G$1</c:f>
              <c:strCache>
                <c:ptCount val="1"/>
                <c:pt idx="0">
                  <c:v>Excellent</c:v>
                </c:pt>
              </c:strCache>
            </c:strRef>
          </c:tx>
          <c:spPr>
            <a:solidFill>
              <a:srgbClr val="0066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Sheet1!$G$2:$G$24</c:f>
              <c:numCache>
                <c:formatCode>General</c:formatCode>
                <c:ptCount val="23"/>
                <c:pt idx="0">
                  <c:v>74</c:v>
                </c:pt>
                <c:pt idx="1">
                  <c:v>50</c:v>
                </c:pt>
                <c:pt idx="2">
                  <c:v>58</c:v>
                </c:pt>
                <c:pt idx="3">
                  <c:v>49</c:v>
                </c:pt>
                <c:pt idx="4">
                  <c:v>47</c:v>
                </c:pt>
                <c:pt idx="5">
                  <c:v>54</c:v>
                </c:pt>
                <c:pt idx="6">
                  <c:v>49</c:v>
                </c:pt>
                <c:pt idx="8">
                  <c:v>78</c:v>
                </c:pt>
                <c:pt idx="9">
                  <c:v>39</c:v>
                </c:pt>
                <c:pt idx="10">
                  <c:v>56</c:v>
                </c:pt>
                <c:pt idx="11">
                  <c:v>53</c:v>
                </c:pt>
                <c:pt idx="12">
                  <c:v>51</c:v>
                </c:pt>
                <c:pt idx="13">
                  <c:v>64</c:v>
                </c:pt>
                <c:pt idx="14">
                  <c:v>45</c:v>
                </c:pt>
                <c:pt idx="16">
                  <c:v>72</c:v>
                </c:pt>
                <c:pt idx="17">
                  <c:v>61</c:v>
                </c:pt>
                <c:pt idx="18">
                  <c:v>61</c:v>
                </c:pt>
                <c:pt idx="19">
                  <c:v>46</c:v>
                </c:pt>
                <c:pt idx="20">
                  <c:v>44</c:v>
                </c:pt>
                <c:pt idx="21">
                  <c:v>45</c:v>
                </c:pt>
                <c:pt idx="22">
                  <c:v>52</c:v>
                </c:pt>
              </c:numCache>
            </c:numRef>
          </c:val>
        </c:ser>
        <c:dLbls>
          <c:showVal val="1"/>
        </c:dLbls>
        <c:gapWidth val="10"/>
        <c:overlap val="100"/>
        <c:axId val="9327744"/>
        <c:axId val="99341440"/>
      </c:barChart>
      <c:catAx>
        <c:axId val="9327744"/>
        <c:scaling>
          <c:orientation val="minMax"/>
        </c:scaling>
        <c:axPos val="b"/>
        <c:numFmt formatCode="General" sourceLinked="1"/>
        <c:tickLblPos val="nextTo"/>
        <c:spPr>
          <a:ln>
            <a:noFill/>
          </a:ln>
        </c:spPr>
        <c:crossAx val="99341440"/>
        <c:crosses val="autoZero"/>
        <c:auto val="1"/>
        <c:lblAlgn val="ctr"/>
        <c:lblOffset val="100"/>
      </c:catAx>
      <c:valAx>
        <c:axId val="99341440"/>
        <c:scaling>
          <c:orientation val="minMax"/>
        </c:scaling>
        <c:delete val="1"/>
        <c:axPos val="l"/>
        <c:numFmt formatCode="0%" sourceLinked="1"/>
        <c:tickLblPos val="none"/>
        <c:crossAx val="9327744"/>
        <c:crosses val="autoZero"/>
        <c:crossBetween val="between"/>
      </c:valAx>
    </c:plotArea>
    <c:plotVisOnly val="1"/>
    <c:dispBlanksAs val="gap"/>
  </c:chart>
  <c:txPr>
    <a:bodyPr/>
    <a:lstStyle/>
    <a:p>
      <a:pPr>
        <a:defRPr sz="1200" b="1"/>
      </a:pPr>
      <a:endParaRPr lang="en-U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1">
                  <c:v>2</c:v>
                </c:pt>
                <c:pt idx="2">
                  <c:v>1</c:v>
                </c:pt>
                <c:pt idx="3">
                  <c:v>1</c:v>
                </c:pt>
                <c:pt idx="4">
                  <c:v>1</c:v>
                </c:pt>
                <c:pt idx="5">
                  <c:v>1</c:v>
                </c:pt>
                <c:pt idx="6">
                  <c:v>2</c:v>
                </c:pt>
                <c:pt idx="9">
                  <c:v>1</c:v>
                </c:pt>
                <c:pt idx="10">
                  <c:v>3</c:v>
                </c:pt>
                <c:pt idx="11">
                  <c:v>2</c:v>
                </c:pt>
                <c:pt idx="12">
                  <c:v>1</c:v>
                </c:pt>
                <c:pt idx="13">
                  <c:v>2</c:v>
                </c:pt>
                <c:pt idx="17">
                  <c:v>3</c:v>
                </c:pt>
                <c:pt idx="19">
                  <c:v>1</c:v>
                </c:pt>
                <c:pt idx="20">
                  <c:v>1</c:v>
                </c:pt>
                <c:pt idx="21">
                  <c:v>1</c:v>
                </c:pt>
                <c:pt idx="22">
                  <c:v>1</c:v>
                </c:pt>
              </c:numCache>
            </c:numRef>
          </c:val>
        </c:ser>
        <c:ser>
          <c:idx val="1"/>
          <c:order val="1"/>
          <c:tx>
            <c:strRef>
              <c:f>Sheet1!$D$1</c:f>
              <c:strCache>
                <c:ptCount val="1"/>
                <c:pt idx="0">
                  <c:v>Dreadful / very poor / poor</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5</c:v>
                </c:pt>
                <c:pt idx="1">
                  <c:v>6</c:v>
                </c:pt>
                <c:pt idx="2">
                  <c:v>5</c:v>
                </c:pt>
                <c:pt idx="3">
                  <c:v>5</c:v>
                </c:pt>
                <c:pt idx="4">
                  <c:v>11</c:v>
                </c:pt>
                <c:pt idx="5">
                  <c:v>5</c:v>
                </c:pt>
                <c:pt idx="6">
                  <c:v>8</c:v>
                </c:pt>
                <c:pt idx="8">
                  <c:v>1</c:v>
                </c:pt>
                <c:pt idx="9">
                  <c:v>7</c:v>
                </c:pt>
                <c:pt idx="10">
                  <c:v>6</c:v>
                </c:pt>
                <c:pt idx="11">
                  <c:v>6</c:v>
                </c:pt>
                <c:pt idx="12">
                  <c:v>8</c:v>
                </c:pt>
                <c:pt idx="13">
                  <c:v>5</c:v>
                </c:pt>
                <c:pt idx="14">
                  <c:v>8</c:v>
                </c:pt>
                <c:pt idx="16">
                  <c:v>7</c:v>
                </c:pt>
                <c:pt idx="17">
                  <c:v>6</c:v>
                </c:pt>
                <c:pt idx="18">
                  <c:v>4</c:v>
                </c:pt>
                <c:pt idx="19">
                  <c:v>6</c:v>
                </c:pt>
                <c:pt idx="20">
                  <c:v>15</c:v>
                </c:pt>
                <c:pt idx="21">
                  <c:v>5</c:v>
                </c:pt>
                <c:pt idx="22">
                  <c:v>9</c:v>
                </c:pt>
              </c:numCache>
            </c:numRef>
          </c:val>
        </c:ser>
        <c:ser>
          <c:idx val="2"/>
          <c:order val="2"/>
          <c:tx>
            <c:strRef>
              <c:f>Sheet1!$E$1</c:f>
              <c:strCache>
                <c:ptCount val="1"/>
                <c:pt idx="0">
                  <c:v>Good</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6</c:v>
                </c:pt>
                <c:pt idx="1">
                  <c:v>15</c:v>
                </c:pt>
                <c:pt idx="2">
                  <c:v>15</c:v>
                </c:pt>
                <c:pt idx="3">
                  <c:v>12</c:v>
                </c:pt>
                <c:pt idx="4">
                  <c:v>14</c:v>
                </c:pt>
                <c:pt idx="5">
                  <c:v>10</c:v>
                </c:pt>
                <c:pt idx="6">
                  <c:v>17</c:v>
                </c:pt>
                <c:pt idx="8">
                  <c:v>5</c:v>
                </c:pt>
                <c:pt idx="9">
                  <c:v>16</c:v>
                </c:pt>
                <c:pt idx="10">
                  <c:v>17</c:v>
                </c:pt>
                <c:pt idx="11">
                  <c:v>12</c:v>
                </c:pt>
                <c:pt idx="12">
                  <c:v>14</c:v>
                </c:pt>
                <c:pt idx="13">
                  <c:v>6</c:v>
                </c:pt>
                <c:pt idx="14">
                  <c:v>18</c:v>
                </c:pt>
                <c:pt idx="16">
                  <c:v>7</c:v>
                </c:pt>
                <c:pt idx="17">
                  <c:v>13</c:v>
                </c:pt>
                <c:pt idx="18">
                  <c:v>12</c:v>
                </c:pt>
                <c:pt idx="19">
                  <c:v>13</c:v>
                </c:pt>
                <c:pt idx="20">
                  <c:v>15</c:v>
                </c:pt>
                <c:pt idx="21">
                  <c:v>14</c:v>
                </c:pt>
                <c:pt idx="22">
                  <c:v>17</c:v>
                </c:pt>
              </c:numCache>
            </c:numRef>
          </c:val>
        </c:ser>
        <c:ser>
          <c:idx val="3"/>
          <c:order val="3"/>
          <c:tx>
            <c:strRef>
              <c:f>Sheet1!$F$1</c:f>
              <c:strCache>
                <c:ptCount val="1"/>
                <c:pt idx="0">
                  <c:v>Very good</c:v>
                </c:pt>
              </c:strCache>
            </c:strRef>
          </c:tx>
          <c:spPr>
            <a:solidFill>
              <a:srgbClr val="0099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22</c:v>
                </c:pt>
                <c:pt idx="1">
                  <c:v>33</c:v>
                </c:pt>
                <c:pt idx="2">
                  <c:v>27</c:v>
                </c:pt>
                <c:pt idx="3">
                  <c:v>36</c:v>
                </c:pt>
                <c:pt idx="4">
                  <c:v>35</c:v>
                </c:pt>
                <c:pt idx="5">
                  <c:v>35</c:v>
                </c:pt>
                <c:pt idx="6">
                  <c:v>35</c:v>
                </c:pt>
                <c:pt idx="8">
                  <c:v>20</c:v>
                </c:pt>
                <c:pt idx="9">
                  <c:v>42</c:v>
                </c:pt>
                <c:pt idx="10">
                  <c:v>27</c:v>
                </c:pt>
                <c:pt idx="11">
                  <c:v>31</c:v>
                </c:pt>
                <c:pt idx="12">
                  <c:v>38</c:v>
                </c:pt>
                <c:pt idx="13">
                  <c:v>32</c:v>
                </c:pt>
                <c:pt idx="14">
                  <c:v>38</c:v>
                </c:pt>
                <c:pt idx="16">
                  <c:v>23</c:v>
                </c:pt>
                <c:pt idx="17">
                  <c:v>24</c:v>
                </c:pt>
                <c:pt idx="18">
                  <c:v>27</c:v>
                </c:pt>
                <c:pt idx="19">
                  <c:v>40</c:v>
                </c:pt>
                <c:pt idx="20">
                  <c:v>32</c:v>
                </c:pt>
                <c:pt idx="21">
                  <c:v>38</c:v>
                </c:pt>
                <c:pt idx="22">
                  <c:v>33</c:v>
                </c:pt>
              </c:numCache>
            </c:numRef>
          </c:val>
        </c:ser>
        <c:ser>
          <c:idx val="4"/>
          <c:order val="4"/>
          <c:tx>
            <c:strRef>
              <c:f>Sheet1!$G$1</c:f>
              <c:strCache>
                <c:ptCount val="1"/>
                <c:pt idx="0">
                  <c:v>Excellent</c:v>
                </c:pt>
              </c:strCache>
            </c:strRef>
          </c:tx>
          <c:spPr>
            <a:solidFill>
              <a:srgbClr val="0066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Sheet1!$G$2:$G$24</c:f>
              <c:numCache>
                <c:formatCode>General</c:formatCode>
                <c:ptCount val="23"/>
                <c:pt idx="0">
                  <c:v>67</c:v>
                </c:pt>
                <c:pt idx="1">
                  <c:v>44</c:v>
                </c:pt>
                <c:pt idx="2">
                  <c:v>52</c:v>
                </c:pt>
                <c:pt idx="3">
                  <c:v>45</c:v>
                </c:pt>
                <c:pt idx="4">
                  <c:v>39</c:v>
                </c:pt>
                <c:pt idx="5">
                  <c:v>49</c:v>
                </c:pt>
                <c:pt idx="6">
                  <c:v>38</c:v>
                </c:pt>
                <c:pt idx="8">
                  <c:v>74</c:v>
                </c:pt>
                <c:pt idx="9">
                  <c:v>34</c:v>
                </c:pt>
                <c:pt idx="10">
                  <c:v>48</c:v>
                </c:pt>
                <c:pt idx="11">
                  <c:v>50</c:v>
                </c:pt>
                <c:pt idx="12">
                  <c:v>41</c:v>
                </c:pt>
                <c:pt idx="13">
                  <c:v>56</c:v>
                </c:pt>
                <c:pt idx="14">
                  <c:v>36</c:v>
                </c:pt>
                <c:pt idx="16">
                  <c:v>63</c:v>
                </c:pt>
                <c:pt idx="17">
                  <c:v>54</c:v>
                </c:pt>
                <c:pt idx="18">
                  <c:v>57</c:v>
                </c:pt>
                <c:pt idx="19">
                  <c:v>41</c:v>
                </c:pt>
                <c:pt idx="20">
                  <c:v>38</c:v>
                </c:pt>
                <c:pt idx="21">
                  <c:v>43</c:v>
                </c:pt>
                <c:pt idx="22">
                  <c:v>40</c:v>
                </c:pt>
              </c:numCache>
            </c:numRef>
          </c:val>
        </c:ser>
        <c:dLbls>
          <c:showVal val="1"/>
        </c:dLbls>
        <c:gapWidth val="10"/>
        <c:overlap val="100"/>
        <c:axId val="115381376"/>
        <c:axId val="115382912"/>
      </c:barChart>
      <c:catAx>
        <c:axId val="115381376"/>
        <c:scaling>
          <c:orientation val="minMax"/>
        </c:scaling>
        <c:axPos val="b"/>
        <c:numFmt formatCode="General" sourceLinked="1"/>
        <c:tickLblPos val="nextTo"/>
        <c:spPr>
          <a:ln>
            <a:noFill/>
          </a:ln>
        </c:spPr>
        <c:crossAx val="115382912"/>
        <c:crosses val="autoZero"/>
        <c:auto val="1"/>
        <c:lblAlgn val="ctr"/>
        <c:lblOffset val="100"/>
      </c:catAx>
      <c:valAx>
        <c:axId val="115382912"/>
        <c:scaling>
          <c:orientation val="minMax"/>
        </c:scaling>
        <c:delete val="1"/>
        <c:axPos val="l"/>
        <c:numFmt formatCode="0%" sourceLinked="1"/>
        <c:tickLblPos val="none"/>
        <c:crossAx val="115381376"/>
        <c:crosses val="autoZero"/>
        <c:crossBetween val="between"/>
      </c:valAx>
    </c:plotArea>
    <c:plotVisOnly val="1"/>
    <c:dispBlanksAs val="gap"/>
  </c:chart>
  <c:txPr>
    <a:bodyPr/>
    <a:lstStyle/>
    <a:p>
      <a:pPr>
        <a:defRPr sz="1200" b="1"/>
      </a:pPr>
      <a:endParaRPr lang="en-US"/>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1">
                  <c:v>1</c:v>
                </c:pt>
                <c:pt idx="2">
                  <c:v>1</c:v>
                </c:pt>
                <c:pt idx="5">
                  <c:v>1</c:v>
                </c:pt>
                <c:pt idx="8">
                  <c:v>1</c:v>
                </c:pt>
                <c:pt idx="9">
                  <c:v>1</c:v>
                </c:pt>
                <c:pt idx="10">
                  <c:v>1</c:v>
                </c:pt>
                <c:pt idx="13">
                  <c:v>3</c:v>
                </c:pt>
                <c:pt idx="20">
                  <c:v>1</c:v>
                </c:pt>
                <c:pt idx="22">
                  <c:v>1</c:v>
                </c:pt>
              </c:numCache>
            </c:numRef>
          </c:val>
        </c:ser>
        <c:ser>
          <c:idx val="1"/>
          <c:order val="1"/>
          <c:tx>
            <c:strRef>
              <c:f>Sheet1!$D$1</c:f>
              <c:strCache>
                <c:ptCount val="1"/>
                <c:pt idx="0">
                  <c:v>Dreadful / very poor / poor</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1</c:v>
                </c:pt>
                <c:pt idx="1">
                  <c:v>3</c:v>
                </c:pt>
                <c:pt idx="2">
                  <c:v>6</c:v>
                </c:pt>
                <c:pt idx="3">
                  <c:v>5</c:v>
                </c:pt>
                <c:pt idx="4">
                  <c:v>6</c:v>
                </c:pt>
                <c:pt idx="5">
                  <c:v>4</c:v>
                </c:pt>
                <c:pt idx="6">
                  <c:v>4</c:v>
                </c:pt>
                <c:pt idx="9">
                  <c:v>4</c:v>
                </c:pt>
                <c:pt idx="10">
                  <c:v>7</c:v>
                </c:pt>
                <c:pt idx="11">
                  <c:v>4</c:v>
                </c:pt>
                <c:pt idx="12">
                  <c:v>5</c:v>
                </c:pt>
                <c:pt idx="13">
                  <c:v>3</c:v>
                </c:pt>
                <c:pt idx="14">
                  <c:v>3</c:v>
                </c:pt>
                <c:pt idx="16">
                  <c:v>2</c:v>
                </c:pt>
                <c:pt idx="17">
                  <c:v>2</c:v>
                </c:pt>
                <c:pt idx="18">
                  <c:v>4</c:v>
                </c:pt>
                <c:pt idx="19">
                  <c:v>6</c:v>
                </c:pt>
                <c:pt idx="20">
                  <c:v>8</c:v>
                </c:pt>
                <c:pt idx="21">
                  <c:v>6</c:v>
                </c:pt>
                <c:pt idx="22">
                  <c:v>5</c:v>
                </c:pt>
              </c:numCache>
            </c:numRef>
          </c:val>
        </c:ser>
        <c:ser>
          <c:idx val="2"/>
          <c:order val="2"/>
          <c:tx>
            <c:strRef>
              <c:f>Sheet1!$E$1</c:f>
              <c:strCache>
                <c:ptCount val="1"/>
                <c:pt idx="0">
                  <c:v>Good</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8</c:v>
                </c:pt>
                <c:pt idx="1">
                  <c:v>12</c:v>
                </c:pt>
                <c:pt idx="2">
                  <c:v>15</c:v>
                </c:pt>
                <c:pt idx="3">
                  <c:v>14</c:v>
                </c:pt>
                <c:pt idx="4">
                  <c:v>13</c:v>
                </c:pt>
                <c:pt idx="5">
                  <c:v>12</c:v>
                </c:pt>
                <c:pt idx="6">
                  <c:v>17</c:v>
                </c:pt>
                <c:pt idx="8">
                  <c:v>7</c:v>
                </c:pt>
                <c:pt idx="9">
                  <c:v>15</c:v>
                </c:pt>
                <c:pt idx="10">
                  <c:v>17</c:v>
                </c:pt>
                <c:pt idx="11">
                  <c:v>15</c:v>
                </c:pt>
                <c:pt idx="12">
                  <c:v>10</c:v>
                </c:pt>
                <c:pt idx="13">
                  <c:v>9</c:v>
                </c:pt>
                <c:pt idx="14">
                  <c:v>16</c:v>
                </c:pt>
                <c:pt idx="16">
                  <c:v>9</c:v>
                </c:pt>
                <c:pt idx="17">
                  <c:v>10</c:v>
                </c:pt>
                <c:pt idx="18">
                  <c:v>13</c:v>
                </c:pt>
                <c:pt idx="19">
                  <c:v>12</c:v>
                </c:pt>
                <c:pt idx="20">
                  <c:v>15</c:v>
                </c:pt>
                <c:pt idx="21">
                  <c:v>16</c:v>
                </c:pt>
                <c:pt idx="22">
                  <c:v>17</c:v>
                </c:pt>
              </c:numCache>
            </c:numRef>
          </c:val>
        </c:ser>
        <c:ser>
          <c:idx val="3"/>
          <c:order val="3"/>
          <c:tx>
            <c:strRef>
              <c:f>Sheet1!$F$1</c:f>
              <c:strCache>
                <c:ptCount val="1"/>
                <c:pt idx="0">
                  <c:v>Very good</c:v>
                </c:pt>
              </c:strCache>
            </c:strRef>
          </c:tx>
          <c:spPr>
            <a:solidFill>
              <a:srgbClr val="0099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36</c:v>
                </c:pt>
                <c:pt idx="1">
                  <c:v>36</c:v>
                </c:pt>
                <c:pt idx="2">
                  <c:v>33</c:v>
                </c:pt>
                <c:pt idx="3">
                  <c:v>42</c:v>
                </c:pt>
                <c:pt idx="4">
                  <c:v>41</c:v>
                </c:pt>
                <c:pt idx="5">
                  <c:v>37</c:v>
                </c:pt>
                <c:pt idx="6">
                  <c:v>41</c:v>
                </c:pt>
                <c:pt idx="8">
                  <c:v>39</c:v>
                </c:pt>
                <c:pt idx="9">
                  <c:v>44</c:v>
                </c:pt>
                <c:pt idx="10">
                  <c:v>37</c:v>
                </c:pt>
                <c:pt idx="11">
                  <c:v>43</c:v>
                </c:pt>
                <c:pt idx="12">
                  <c:v>40</c:v>
                </c:pt>
                <c:pt idx="13">
                  <c:v>34</c:v>
                </c:pt>
                <c:pt idx="14">
                  <c:v>42</c:v>
                </c:pt>
                <c:pt idx="16">
                  <c:v>34</c:v>
                </c:pt>
                <c:pt idx="17">
                  <c:v>27</c:v>
                </c:pt>
                <c:pt idx="18">
                  <c:v>28</c:v>
                </c:pt>
                <c:pt idx="19">
                  <c:v>41</c:v>
                </c:pt>
                <c:pt idx="20">
                  <c:v>42</c:v>
                </c:pt>
                <c:pt idx="21">
                  <c:v>40</c:v>
                </c:pt>
                <c:pt idx="22">
                  <c:v>40</c:v>
                </c:pt>
              </c:numCache>
            </c:numRef>
          </c:val>
        </c:ser>
        <c:ser>
          <c:idx val="4"/>
          <c:order val="4"/>
          <c:tx>
            <c:strRef>
              <c:f>Sheet1!$G$1</c:f>
              <c:strCache>
                <c:ptCount val="1"/>
                <c:pt idx="0">
                  <c:v>Excellent</c:v>
                </c:pt>
              </c:strCache>
            </c:strRef>
          </c:tx>
          <c:spPr>
            <a:solidFill>
              <a:srgbClr val="0066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Sheet1!$G$2:$G$24</c:f>
              <c:numCache>
                <c:formatCode>General</c:formatCode>
                <c:ptCount val="23"/>
                <c:pt idx="0">
                  <c:v>55</c:v>
                </c:pt>
                <c:pt idx="1">
                  <c:v>48</c:v>
                </c:pt>
                <c:pt idx="2">
                  <c:v>46</c:v>
                </c:pt>
                <c:pt idx="3">
                  <c:v>39</c:v>
                </c:pt>
                <c:pt idx="4">
                  <c:v>40</c:v>
                </c:pt>
                <c:pt idx="5">
                  <c:v>45</c:v>
                </c:pt>
                <c:pt idx="6">
                  <c:v>38</c:v>
                </c:pt>
                <c:pt idx="8">
                  <c:v>53</c:v>
                </c:pt>
                <c:pt idx="9">
                  <c:v>37</c:v>
                </c:pt>
                <c:pt idx="10">
                  <c:v>38</c:v>
                </c:pt>
                <c:pt idx="11">
                  <c:v>38</c:v>
                </c:pt>
                <c:pt idx="12">
                  <c:v>45</c:v>
                </c:pt>
                <c:pt idx="13">
                  <c:v>52</c:v>
                </c:pt>
                <c:pt idx="14">
                  <c:v>39</c:v>
                </c:pt>
                <c:pt idx="16">
                  <c:v>56</c:v>
                </c:pt>
                <c:pt idx="17">
                  <c:v>61</c:v>
                </c:pt>
                <c:pt idx="18">
                  <c:v>55</c:v>
                </c:pt>
                <c:pt idx="19">
                  <c:v>41</c:v>
                </c:pt>
                <c:pt idx="20">
                  <c:v>36</c:v>
                </c:pt>
                <c:pt idx="21">
                  <c:v>38</c:v>
                </c:pt>
                <c:pt idx="22">
                  <c:v>37</c:v>
                </c:pt>
              </c:numCache>
            </c:numRef>
          </c:val>
        </c:ser>
        <c:dLbls>
          <c:showVal val="1"/>
        </c:dLbls>
        <c:gapWidth val="10"/>
        <c:overlap val="100"/>
        <c:axId val="116608000"/>
        <c:axId val="116626176"/>
      </c:barChart>
      <c:catAx>
        <c:axId val="116608000"/>
        <c:scaling>
          <c:orientation val="minMax"/>
        </c:scaling>
        <c:axPos val="b"/>
        <c:numFmt formatCode="General" sourceLinked="1"/>
        <c:tickLblPos val="nextTo"/>
        <c:spPr>
          <a:ln>
            <a:noFill/>
          </a:ln>
        </c:spPr>
        <c:crossAx val="116626176"/>
        <c:crosses val="autoZero"/>
        <c:auto val="1"/>
        <c:lblAlgn val="ctr"/>
        <c:lblOffset val="100"/>
      </c:catAx>
      <c:valAx>
        <c:axId val="116626176"/>
        <c:scaling>
          <c:orientation val="minMax"/>
        </c:scaling>
        <c:delete val="1"/>
        <c:axPos val="l"/>
        <c:numFmt formatCode="0%" sourceLinked="1"/>
        <c:tickLblPos val="none"/>
        <c:crossAx val="116608000"/>
        <c:crosses val="autoZero"/>
        <c:crossBetween val="between"/>
      </c:valAx>
    </c:plotArea>
    <c:plotVisOnly val="1"/>
    <c:dispBlanksAs val="gap"/>
  </c:chart>
  <c:txPr>
    <a:bodyPr/>
    <a:lstStyle/>
    <a:p>
      <a:pPr>
        <a:defRPr sz="1200" b="1"/>
      </a:pPr>
      <a:endParaRPr lang="en-US"/>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Don't know</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1">
                  <c:v>1</c:v>
                </c:pt>
                <c:pt idx="2">
                  <c:v>4</c:v>
                </c:pt>
                <c:pt idx="3">
                  <c:v>3</c:v>
                </c:pt>
                <c:pt idx="4">
                  <c:v>1</c:v>
                </c:pt>
                <c:pt idx="5">
                  <c:v>2</c:v>
                </c:pt>
                <c:pt idx="6">
                  <c:v>1</c:v>
                </c:pt>
                <c:pt idx="10">
                  <c:v>3</c:v>
                </c:pt>
                <c:pt idx="11">
                  <c:v>2</c:v>
                </c:pt>
                <c:pt idx="13">
                  <c:v>3</c:v>
                </c:pt>
                <c:pt idx="14">
                  <c:v>1</c:v>
                </c:pt>
                <c:pt idx="17">
                  <c:v>1</c:v>
                </c:pt>
                <c:pt idx="18">
                  <c:v>4</c:v>
                </c:pt>
                <c:pt idx="19">
                  <c:v>4</c:v>
                </c:pt>
                <c:pt idx="20">
                  <c:v>2</c:v>
                </c:pt>
                <c:pt idx="21">
                  <c:v>1</c:v>
                </c:pt>
                <c:pt idx="22">
                  <c:v>1</c:v>
                </c:pt>
              </c:numCache>
            </c:numRef>
          </c:val>
        </c:ser>
        <c:ser>
          <c:idx val="1"/>
          <c:order val="1"/>
          <c:tx>
            <c:strRef>
              <c:f>Sheet1!$D$1</c:f>
              <c:strCache>
                <c:ptCount val="1"/>
                <c:pt idx="0">
                  <c:v>Dreadful / very poor / poor</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3</c:v>
                </c:pt>
                <c:pt idx="1">
                  <c:v>4</c:v>
                </c:pt>
                <c:pt idx="2">
                  <c:v>3</c:v>
                </c:pt>
                <c:pt idx="3">
                  <c:v>2</c:v>
                </c:pt>
                <c:pt idx="4">
                  <c:v>3</c:v>
                </c:pt>
                <c:pt idx="5">
                  <c:v>3</c:v>
                </c:pt>
                <c:pt idx="6">
                  <c:v>3</c:v>
                </c:pt>
                <c:pt idx="8">
                  <c:v>3</c:v>
                </c:pt>
                <c:pt idx="9">
                  <c:v>5</c:v>
                </c:pt>
                <c:pt idx="10">
                  <c:v>4</c:v>
                </c:pt>
                <c:pt idx="11">
                  <c:v>2</c:v>
                </c:pt>
                <c:pt idx="12">
                  <c:v>3</c:v>
                </c:pt>
                <c:pt idx="13">
                  <c:v>3</c:v>
                </c:pt>
                <c:pt idx="14">
                  <c:v>5</c:v>
                </c:pt>
                <c:pt idx="16">
                  <c:v>3</c:v>
                </c:pt>
                <c:pt idx="17">
                  <c:v>2</c:v>
                </c:pt>
                <c:pt idx="18">
                  <c:v>3</c:v>
                </c:pt>
                <c:pt idx="19">
                  <c:v>3</c:v>
                </c:pt>
                <c:pt idx="20">
                  <c:v>4</c:v>
                </c:pt>
                <c:pt idx="21">
                  <c:v>4</c:v>
                </c:pt>
              </c:numCache>
            </c:numRef>
          </c:val>
        </c:ser>
        <c:ser>
          <c:idx val="2"/>
          <c:order val="2"/>
          <c:tx>
            <c:strRef>
              <c:f>Sheet1!$E$1</c:f>
              <c:strCache>
                <c:ptCount val="1"/>
                <c:pt idx="0">
                  <c:v>Good</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6</c:v>
                </c:pt>
                <c:pt idx="1">
                  <c:v>6</c:v>
                </c:pt>
                <c:pt idx="2">
                  <c:v>10</c:v>
                </c:pt>
                <c:pt idx="3">
                  <c:v>7</c:v>
                </c:pt>
                <c:pt idx="4">
                  <c:v>11</c:v>
                </c:pt>
                <c:pt idx="5">
                  <c:v>11</c:v>
                </c:pt>
                <c:pt idx="6">
                  <c:v>10</c:v>
                </c:pt>
                <c:pt idx="8">
                  <c:v>7</c:v>
                </c:pt>
                <c:pt idx="9">
                  <c:v>8</c:v>
                </c:pt>
                <c:pt idx="10">
                  <c:v>12</c:v>
                </c:pt>
                <c:pt idx="11">
                  <c:v>9</c:v>
                </c:pt>
                <c:pt idx="12">
                  <c:v>9</c:v>
                </c:pt>
                <c:pt idx="13">
                  <c:v>11</c:v>
                </c:pt>
                <c:pt idx="14">
                  <c:v>12</c:v>
                </c:pt>
                <c:pt idx="16">
                  <c:v>6</c:v>
                </c:pt>
                <c:pt idx="17">
                  <c:v>5</c:v>
                </c:pt>
                <c:pt idx="18">
                  <c:v>8</c:v>
                </c:pt>
                <c:pt idx="19">
                  <c:v>6</c:v>
                </c:pt>
                <c:pt idx="20">
                  <c:v>13</c:v>
                </c:pt>
                <c:pt idx="21">
                  <c:v>11</c:v>
                </c:pt>
                <c:pt idx="22">
                  <c:v>9</c:v>
                </c:pt>
              </c:numCache>
            </c:numRef>
          </c:val>
        </c:ser>
        <c:ser>
          <c:idx val="3"/>
          <c:order val="3"/>
          <c:tx>
            <c:strRef>
              <c:f>Sheet1!$F$1</c:f>
              <c:strCache>
                <c:ptCount val="1"/>
                <c:pt idx="0">
                  <c:v>Very good</c:v>
                </c:pt>
              </c:strCache>
            </c:strRef>
          </c:tx>
          <c:spPr>
            <a:solidFill>
              <a:srgbClr val="0099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Sheet1!$F$2:$F$24</c:f>
              <c:numCache>
                <c:formatCode>General</c:formatCode>
                <c:ptCount val="23"/>
                <c:pt idx="0">
                  <c:v>31</c:v>
                </c:pt>
                <c:pt idx="1">
                  <c:v>31</c:v>
                </c:pt>
                <c:pt idx="2">
                  <c:v>28</c:v>
                </c:pt>
                <c:pt idx="3">
                  <c:v>36</c:v>
                </c:pt>
                <c:pt idx="4">
                  <c:v>35</c:v>
                </c:pt>
                <c:pt idx="5">
                  <c:v>32</c:v>
                </c:pt>
                <c:pt idx="6">
                  <c:v>37</c:v>
                </c:pt>
                <c:pt idx="8">
                  <c:v>30</c:v>
                </c:pt>
                <c:pt idx="9">
                  <c:v>37</c:v>
                </c:pt>
                <c:pt idx="10">
                  <c:v>28</c:v>
                </c:pt>
                <c:pt idx="11">
                  <c:v>33</c:v>
                </c:pt>
                <c:pt idx="12">
                  <c:v>36</c:v>
                </c:pt>
                <c:pt idx="13">
                  <c:v>33</c:v>
                </c:pt>
                <c:pt idx="14">
                  <c:v>41</c:v>
                </c:pt>
                <c:pt idx="16">
                  <c:v>31</c:v>
                </c:pt>
                <c:pt idx="17">
                  <c:v>25</c:v>
                </c:pt>
                <c:pt idx="18">
                  <c:v>28</c:v>
                </c:pt>
                <c:pt idx="19">
                  <c:v>39</c:v>
                </c:pt>
                <c:pt idx="20">
                  <c:v>34</c:v>
                </c:pt>
                <c:pt idx="21">
                  <c:v>31</c:v>
                </c:pt>
                <c:pt idx="22">
                  <c:v>34</c:v>
                </c:pt>
              </c:numCache>
            </c:numRef>
          </c:val>
        </c:ser>
        <c:ser>
          <c:idx val="4"/>
          <c:order val="4"/>
          <c:tx>
            <c:strRef>
              <c:f>Sheet1!$G$1</c:f>
              <c:strCache>
                <c:ptCount val="1"/>
                <c:pt idx="0">
                  <c:v>Excellent</c:v>
                </c:pt>
              </c:strCache>
            </c:strRef>
          </c:tx>
          <c:spPr>
            <a:solidFill>
              <a:srgbClr val="0066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Sheet1!$G$2:$G$24</c:f>
              <c:numCache>
                <c:formatCode>General</c:formatCode>
                <c:ptCount val="23"/>
                <c:pt idx="0">
                  <c:v>60</c:v>
                </c:pt>
                <c:pt idx="1">
                  <c:v>58</c:v>
                </c:pt>
                <c:pt idx="2">
                  <c:v>56</c:v>
                </c:pt>
                <c:pt idx="3">
                  <c:v>52</c:v>
                </c:pt>
                <c:pt idx="4">
                  <c:v>51</c:v>
                </c:pt>
                <c:pt idx="5">
                  <c:v>53</c:v>
                </c:pt>
                <c:pt idx="6">
                  <c:v>49</c:v>
                </c:pt>
                <c:pt idx="8">
                  <c:v>60</c:v>
                </c:pt>
                <c:pt idx="9">
                  <c:v>49</c:v>
                </c:pt>
                <c:pt idx="10">
                  <c:v>53</c:v>
                </c:pt>
                <c:pt idx="11">
                  <c:v>55</c:v>
                </c:pt>
                <c:pt idx="12">
                  <c:v>53</c:v>
                </c:pt>
                <c:pt idx="13">
                  <c:v>52</c:v>
                </c:pt>
                <c:pt idx="14">
                  <c:v>41</c:v>
                </c:pt>
                <c:pt idx="16">
                  <c:v>61</c:v>
                </c:pt>
                <c:pt idx="17">
                  <c:v>68</c:v>
                </c:pt>
                <c:pt idx="18">
                  <c:v>58</c:v>
                </c:pt>
                <c:pt idx="19">
                  <c:v>49</c:v>
                </c:pt>
                <c:pt idx="20">
                  <c:v>48</c:v>
                </c:pt>
                <c:pt idx="21">
                  <c:v>54</c:v>
                </c:pt>
                <c:pt idx="22">
                  <c:v>56</c:v>
                </c:pt>
              </c:numCache>
            </c:numRef>
          </c:val>
        </c:ser>
        <c:dLbls>
          <c:showVal val="1"/>
        </c:dLbls>
        <c:gapWidth val="10"/>
        <c:overlap val="100"/>
        <c:axId val="116628480"/>
        <c:axId val="116854144"/>
      </c:barChart>
      <c:catAx>
        <c:axId val="116628480"/>
        <c:scaling>
          <c:orientation val="minMax"/>
        </c:scaling>
        <c:axPos val="b"/>
        <c:numFmt formatCode="General" sourceLinked="1"/>
        <c:tickLblPos val="nextTo"/>
        <c:spPr>
          <a:ln>
            <a:noFill/>
          </a:ln>
        </c:spPr>
        <c:crossAx val="116854144"/>
        <c:crosses val="autoZero"/>
        <c:auto val="1"/>
        <c:lblAlgn val="ctr"/>
        <c:lblOffset val="100"/>
      </c:catAx>
      <c:valAx>
        <c:axId val="116854144"/>
        <c:scaling>
          <c:orientation val="minMax"/>
        </c:scaling>
        <c:delete val="1"/>
        <c:axPos val="l"/>
        <c:numFmt formatCode="0%" sourceLinked="1"/>
        <c:tickLblPos val="none"/>
        <c:crossAx val="116628480"/>
        <c:crosses val="autoZero"/>
        <c:crossBetween val="between"/>
      </c:valAx>
    </c:plotArea>
    <c:plotVisOnly val="1"/>
    <c:dispBlanksAs val="gap"/>
  </c:chart>
  <c:txPr>
    <a:bodyPr/>
    <a:lstStyle/>
    <a:p>
      <a:pPr>
        <a:defRPr sz="1200" b="1"/>
      </a:pPr>
      <a:endParaRPr lang="en-US"/>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Sheet1!#REF!</c:f>
              <c:strCache>
                <c:ptCount val="1"/>
                <c:pt idx="0">
                  <c:v>#REF!</c:v>
                </c:pt>
              </c:strCache>
            </c:strRef>
          </c:tx>
          <c:spPr>
            <a:noFill/>
            <a:ln>
              <a:solidFill>
                <a:srgbClr val="000000"/>
              </a:solidFill>
            </a:ln>
          </c:spPr>
          <c:dLbls>
            <c:txPr>
              <a:bodyPr/>
              <a:lstStyle/>
              <a:p>
                <a:pPr>
                  <a:defRPr sz="1000" b="1"/>
                </a:pPr>
                <a:endParaRPr lang="en-US"/>
              </a:p>
            </c:txPr>
            <c:dLblPos val="ctr"/>
            <c:showVal val="1"/>
          </c:dLbls>
          <c:cat>
            <c:numRef>
              <c:f>Sheet1!$B$2:$B$12</c:f>
              <c:numCache>
                <c:formatCode>General</c:formatCode>
                <c:ptCount val="11"/>
                <c:pt idx="0">
                  <c:v>2010</c:v>
                </c:pt>
                <c:pt idx="1">
                  <c:v>2011</c:v>
                </c:pt>
                <c:pt idx="2">
                  <c:v>2012</c:v>
                </c:pt>
                <c:pt idx="4">
                  <c:v>2010</c:v>
                </c:pt>
                <c:pt idx="5">
                  <c:v>2011</c:v>
                </c:pt>
                <c:pt idx="6">
                  <c:v>2012</c:v>
                </c:pt>
                <c:pt idx="8">
                  <c:v>2010</c:v>
                </c:pt>
                <c:pt idx="9">
                  <c:v>2011</c:v>
                </c:pt>
                <c:pt idx="10">
                  <c:v>2012</c:v>
                </c:pt>
              </c:numCache>
            </c:numRef>
          </c:cat>
          <c:val>
            <c:numRef>
              <c:f>Sheet1!$C$2:$C$12</c:f>
              <c:numCache>
                <c:formatCode>0</c:formatCode>
                <c:ptCount val="11"/>
                <c:pt idx="0">
                  <c:v>1</c:v>
                </c:pt>
                <c:pt idx="1">
                  <c:v>5</c:v>
                </c:pt>
                <c:pt idx="2">
                  <c:v>4.7263681592039823</c:v>
                </c:pt>
                <c:pt idx="5">
                  <c:v>5</c:v>
                </c:pt>
                <c:pt idx="8">
                  <c:v>2</c:v>
                </c:pt>
                <c:pt idx="9">
                  <c:v>6</c:v>
                </c:pt>
                <c:pt idx="10">
                  <c:v>9.4059405940594267</c:v>
                </c:pt>
              </c:numCache>
            </c:numRef>
          </c:val>
        </c:ser>
        <c:ser>
          <c:idx val="1"/>
          <c:order val="1"/>
          <c:tx>
            <c:strRef>
              <c:f>Sheet1!$D$1</c:f>
              <c:strCache>
                <c:ptCount val="1"/>
                <c:pt idx="0">
                  <c:v>Detractors (0-6)</c:v>
                </c:pt>
              </c:strCache>
            </c:strRef>
          </c:tx>
          <c:spPr>
            <a:solidFill>
              <a:srgbClr val="FF0000"/>
            </a:solidFill>
            <a:ln>
              <a:solidFill>
                <a:srgbClr val="000000"/>
              </a:solidFill>
            </a:ln>
          </c:spPr>
          <c:dLbls>
            <c:txPr>
              <a:bodyPr/>
              <a:lstStyle/>
              <a:p>
                <a:pPr>
                  <a:defRPr sz="1000" b="1"/>
                </a:pPr>
                <a:endParaRPr lang="en-US"/>
              </a:p>
            </c:txPr>
            <c:dLblPos val="ctr"/>
            <c:showVal val="1"/>
          </c:dLbls>
          <c:cat>
            <c:numRef>
              <c:f>Sheet1!$B$2:$B$12</c:f>
              <c:numCache>
                <c:formatCode>General</c:formatCode>
                <c:ptCount val="11"/>
                <c:pt idx="0">
                  <c:v>2010</c:v>
                </c:pt>
                <c:pt idx="1">
                  <c:v>2011</c:v>
                </c:pt>
                <c:pt idx="2">
                  <c:v>2012</c:v>
                </c:pt>
                <c:pt idx="4">
                  <c:v>2010</c:v>
                </c:pt>
                <c:pt idx="5">
                  <c:v>2011</c:v>
                </c:pt>
                <c:pt idx="6">
                  <c:v>2012</c:v>
                </c:pt>
                <c:pt idx="8">
                  <c:v>2010</c:v>
                </c:pt>
                <c:pt idx="9">
                  <c:v>2011</c:v>
                </c:pt>
                <c:pt idx="10">
                  <c:v>2012</c:v>
                </c:pt>
              </c:numCache>
            </c:numRef>
          </c:cat>
          <c:val>
            <c:numRef>
              <c:f>Sheet1!$D$2:$D$12</c:f>
              <c:numCache>
                <c:formatCode>0</c:formatCode>
                <c:ptCount val="11"/>
                <c:pt idx="0">
                  <c:v>9</c:v>
                </c:pt>
                <c:pt idx="1">
                  <c:v>11</c:v>
                </c:pt>
                <c:pt idx="2">
                  <c:v>11.442786069651754</c:v>
                </c:pt>
                <c:pt idx="4">
                  <c:v>9</c:v>
                </c:pt>
                <c:pt idx="5">
                  <c:v>13</c:v>
                </c:pt>
                <c:pt idx="6">
                  <c:v>10.5</c:v>
                </c:pt>
                <c:pt idx="8">
                  <c:v>9</c:v>
                </c:pt>
                <c:pt idx="9">
                  <c:v>9</c:v>
                </c:pt>
                <c:pt idx="10">
                  <c:v>12.376237623762403</c:v>
                </c:pt>
              </c:numCache>
            </c:numRef>
          </c:val>
        </c:ser>
        <c:ser>
          <c:idx val="2"/>
          <c:order val="2"/>
          <c:tx>
            <c:strRef>
              <c:f>Sheet1!$E$1</c:f>
              <c:strCache>
                <c:ptCount val="1"/>
                <c:pt idx="0">
                  <c:v>Passive (7-8)</c:v>
                </c:pt>
              </c:strCache>
            </c:strRef>
          </c:tx>
          <c:spPr>
            <a:solidFill>
              <a:srgbClr val="0066FF"/>
            </a:solidFill>
            <a:ln>
              <a:solidFill>
                <a:srgbClr val="000000"/>
              </a:solidFill>
            </a:ln>
          </c:spPr>
          <c:dLbls>
            <c:txPr>
              <a:bodyPr/>
              <a:lstStyle/>
              <a:p>
                <a:pPr>
                  <a:defRPr sz="1000" b="1"/>
                </a:pPr>
                <a:endParaRPr lang="en-US"/>
              </a:p>
            </c:txPr>
            <c:dLblPos val="ctr"/>
            <c:showVal val="1"/>
          </c:dLbls>
          <c:cat>
            <c:numRef>
              <c:f>Sheet1!$B$2:$B$12</c:f>
              <c:numCache>
                <c:formatCode>General</c:formatCode>
                <c:ptCount val="11"/>
                <c:pt idx="0">
                  <c:v>2010</c:v>
                </c:pt>
                <c:pt idx="1">
                  <c:v>2011</c:v>
                </c:pt>
                <c:pt idx="2">
                  <c:v>2012</c:v>
                </c:pt>
                <c:pt idx="4">
                  <c:v>2010</c:v>
                </c:pt>
                <c:pt idx="5">
                  <c:v>2011</c:v>
                </c:pt>
                <c:pt idx="6">
                  <c:v>2012</c:v>
                </c:pt>
                <c:pt idx="8">
                  <c:v>2010</c:v>
                </c:pt>
                <c:pt idx="9">
                  <c:v>2011</c:v>
                </c:pt>
                <c:pt idx="10">
                  <c:v>2012</c:v>
                </c:pt>
              </c:numCache>
            </c:numRef>
          </c:cat>
          <c:val>
            <c:numRef>
              <c:f>Sheet1!$E$2:$E$12</c:f>
              <c:numCache>
                <c:formatCode>0</c:formatCode>
                <c:ptCount val="11"/>
                <c:pt idx="0">
                  <c:v>30</c:v>
                </c:pt>
                <c:pt idx="1">
                  <c:v>30</c:v>
                </c:pt>
                <c:pt idx="2">
                  <c:v>33.830845771144148</c:v>
                </c:pt>
                <c:pt idx="4">
                  <c:v>34</c:v>
                </c:pt>
                <c:pt idx="5">
                  <c:v>34</c:v>
                </c:pt>
                <c:pt idx="6">
                  <c:v>33.5</c:v>
                </c:pt>
                <c:pt idx="8">
                  <c:v>26</c:v>
                </c:pt>
                <c:pt idx="9">
                  <c:v>27</c:v>
                </c:pt>
                <c:pt idx="10">
                  <c:v>34.158415841584265</c:v>
                </c:pt>
              </c:numCache>
            </c:numRef>
          </c:val>
        </c:ser>
        <c:ser>
          <c:idx val="3"/>
          <c:order val="3"/>
          <c:tx>
            <c:strRef>
              <c:f>Sheet1!$F$1</c:f>
              <c:strCache>
                <c:ptCount val="1"/>
                <c:pt idx="0">
                  <c:v>Promoters (9-10)</c:v>
                </c:pt>
              </c:strCache>
            </c:strRef>
          </c:tx>
          <c:spPr>
            <a:solidFill>
              <a:srgbClr val="92D050"/>
            </a:solidFill>
            <a:ln>
              <a:solidFill>
                <a:schemeClr val="tx1"/>
              </a:solidFill>
            </a:ln>
          </c:spPr>
          <c:dLbls>
            <c:txPr>
              <a:bodyPr/>
              <a:lstStyle/>
              <a:p>
                <a:pPr>
                  <a:defRPr sz="1000" b="1"/>
                </a:pPr>
                <a:endParaRPr lang="en-US"/>
              </a:p>
            </c:txPr>
            <c:dLblPos val="ctr"/>
            <c:showVal val="1"/>
          </c:dLbls>
          <c:cat>
            <c:numRef>
              <c:f>Sheet1!$B$2:$B$12</c:f>
              <c:numCache>
                <c:formatCode>General</c:formatCode>
                <c:ptCount val="11"/>
                <c:pt idx="0">
                  <c:v>2010</c:v>
                </c:pt>
                <c:pt idx="1">
                  <c:v>2011</c:v>
                </c:pt>
                <c:pt idx="2">
                  <c:v>2012</c:v>
                </c:pt>
                <c:pt idx="4">
                  <c:v>2010</c:v>
                </c:pt>
                <c:pt idx="5">
                  <c:v>2011</c:v>
                </c:pt>
                <c:pt idx="6">
                  <c:v>2012</c:v>
                </c:pt>
                <c:pt idx="8">
                  <c:v>2010</c:v>
                </c:pt>
                <c:pt idx="9">
                  <c:v>2011</c:v>
                </c:pt>
                <c:pt idx="10">
                  <c:v>2012</c:v>
                </c:pt>
              </c:numCache>
            </c:numRef>
          </c:cat>
          <c:val>
            <c:numRef>
              <c:f>Sheet1!$F$2:$F$12</c:f>
              <c:numCache>
                <c:formatCode>0</c:formatCode>
                <c:ptCount val="11"/>
                <c:pt idx="0">
                  <c:v>60</c:v>
                </c:pt>
                <c:pt idx="1">
                  <c:v>54</c:v>
                </c:pt>
                <c:pt idx="2">
                  <c:v>50</c:v>
                </c:pt>
                <c:pt idx="4">
                  <c:v>57</c:v>
                </c:pt>
                <c:pt idx="5">
                  <c:v>49</c:v>
                </c:pt>
                <c:pt idx="6">
                  <c:v>56.000000000000007</c:v>
                </c:pt>
                <c:pt idx="8">
                  <c:v>63</c:v>
                </c:pt>
                <c:pt idx="9">
                  <c:v>58</c:v>
                </c:pt>
                <c:pt idx="10">
                  <c:v>44.059405940594061</c:v>
                </c:pt>
              </c:numCache>
            </c:numRef>
          </c:val>
        </c:ser>
        <c:dLbls>
          <c:showVal val="1"/>
        </c:dLbls>
        <c:gapWidth val="20"/>
        <c:overlap val="100"/>
        <c:axId val="118200960"/>
        <c:axId val="118219136"/>
      </c:barChart>
      <c:catAx>
        <c:axId val="118200960"/>
        <c:scaling>
          <c:orientation val="minMax"/>
        </c:scaling>
        <c:axPos val="b"/>
        <c:numFmt formatCode="General" sourceLinked="1"/>
        <c:tickLblPos val="nextTo"/>
        <c:spPr>
          <a:ln>
            <a:noFill/>
          </a:ln>
        </c:spPr>
        <c:txPr>
          <a:bodyPr/>
          <a:lstStyle/>
          <a:p>
            <a:pPr>
              <a:defRPr sz="1050" b="1"/>
            </a:pPr>
            <a:endParaRPr lang="en-US"/>
          </a:p>
        </c:txPr>
        <c:crossAx val="118219136"/>
        <c:crosses val="autoZero"/>
        <c:auto val="1"/>
        <c:lblAlgn val="ctr"/>
        <c:lblOffset val="100"/>
      </c:catAx>
      <c:valAx>
        <c:axId val="118219136"/>
        <c:scaling>
          <c:orientation val="minMax"/>
        </c:scaling>
        <c:delete val="1"/>
        <c:axPos val="l"/>
        <c:numFmt formatCode="0%" sourceLinked="1"/>
        <c:tickLblPos val="none"/>
        <c:crossAx val="118200960"/>
        <c:crosses val="autoZero"/>
        <c:crossBetween val="between"/>
      </c:valAx>
    </c:plotArea>
    <c:plotVisOnly val="1"/>
    <c:dispBlanksAs val="gap"/>
  </c:chart>
  <c:txPr>
    <a:bodyPr/>
    <a:lstStyle/>
    <a:p>
      <a:pPr>
        <a:defRPr sz="1800"/>
      </a:pPr>
      <a:endParaRPr lang="en-US"/>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4172957390699282"/>
          <c:y val="2.9847111004760413E-2"/>
          <c:w val="0.65827042609301312"/>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Sheet1!$A$2:$A$5</c:f>
              <c:strCache>
                <c:ptCount val="4"/>
                <c:pt idx="0">
                  <c:v>Value for money</c:v>
                </c:pt>
                <c:pt idx="1">
                  <c:v>Convenient / easy</c:v>
                </c:pt>
                <c:pt idx="2">
                  <c:v>I would recommend it (no further explanation)</c:v>
                </c:pt>
                <c:pt idx="3">
                  <c:v>No complaints / good service (general comment)</c:v>
                </c:pt>
              </c:strCache>
            </c:strRef>
          </c:cat>
          <c:val>
            <c:numRef>
              <c:f>Sheet1!$B$2:$B$5</c:f>
              <c:numCache>
                <c:formatCode>General</c:formatCode>
                <c:ptCount val="4"/>
                <c:pt idx="0">
                  <c:v>11</c:v>
                </c:pt>
                <c:pt idx="1">
                  <c:v>26</c:v>
                </c:pt>
                <c:pt idx="2">
                  <c:v>16</c:v>
                </c:pt>
                <c:pt idx="3">
                  <c:v>22</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Sheet1!$A$2:$A$5</c:f>
              <c:strCache>
                <c:ptCount val="4"/>
                <c:pt idx="0">
                  <c:v>Value for money</c:v>
                </c:pt>
                <c:pt idx="1">
                  <c:v>Convenient / easy</c:v>
                </c:pt>
                <c:pt idx="2">
                  <c:v>I would recommend it (no further explanation)</c:v>
                </c:pt>
                <c:pt idx="3">
                  <c:v>No complaints / good service (general comment)</c:v>
                </c:pt>
              </c:strCache>
            </c:strRef>
          </c:cat>
          <c:val>
            <c:numRef>
              <c:f>Sheet1!$C$2:$C$5</c:f>
              <c:numCache>
                <c:formatCode>General</c:formatCode>
                <c:ptCount val="4"/>
                <c:pt idx="0">
                  <c:v>12</c:v>
                </c:pt>
                <c:pt idx="1">
                  <c:v>17</c:v>
                </c:pt>
                <c:pt idx="2">
                  <c:v>15</c:v>
                </c:pt>
                <c:pt idx="3">
                  <c:v>44</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Sheet1!$A$2:$A$5</c:f>
              <c:strCache>
                <c:ptCount val="4"/>
                <c:pt idx="0">
                  <c:v>Value for money</c:v>
                </c:pt>
                <c:pt idx="1">
                  <c:v>Convenient / easy</c:v>
                </c:pt>
                <c:pt idx="2">
                  <c:v>I would recommend it (no further explanation)</c:v>
                </c:pt>
                <c:pt idx="3">
                  <c:v>No complaints / good service (general comment)</c:v>
                </c:pt>
              </c:strCache>
            </c:strRef>
          </c:cat>
          <c:val>
            <c:numRef>
              <c:f>Sheet1!$D$2:$D$5</c:f>
              <c:numCache>
                <c:formatCode>0</c:formatCode>
                <c:ptCount val="4"/>
                <c:pt idx="0">
                  <c:v>18.478260869565087</c:v>
                </c:pt>
                <c:pt idx="1">
                  <c:v>22.826086956521689</c:v>
                </c:pt>
                <c:pt idx="2">
                  <c:v>9.7826086956521685</c:v>
                </c:pt>
                <c:pt idx="3">
                  <c:v>32.608695652174013</c:v>
                </c:pt>
              </c:numCache>
            </c:numRef>
          </c:val>
        </c:ser>
        <c:dLbls>
          <c:showVal val="1"/>
        </c:dLbls>
        <c:axId val="118150272"/>
        <c:axId val="118151808"/>
      </c:barChart>
      <c:catAx>
        <c:axId val="118150272"/>
        <c:scaling>
          <c:orientation val="minMax"/>
        </c:scaling>
        <c:delete val="1"/>
        <c:axPos val="l"/>
        <c:numFmt formatCode="General" sourceLinked="1"/>
        <c:tickLblPos val="none"/>
        <c:crossAx val="118151808"/>
        <c:crosses val="autoZero"/>
        <c:auto val="1"/>
        <c:lblAlgn val="ctr"/>
        <c:lblOffset val="100"/>
      </c:catAx>
      <c:valAx>
        <c:axId val="118151808"/>
        <c:scaling>
          <c:orientation val="minMax"/>
        </c:scaling>
        <c:delete val="1"/>
        <c:axPos val="b"/>
        <c:numFmt formatCode="General" sourceLinked="1"/>
        <c:tickLblPos val="none"/>
        <c:crossAx val="118150272"/>
        <c:crosses val="autoZero"/>
        <c:crossBetween val="between"/>
      </c:valAx>
    </c:plotArea>
    <c:plotVisOnly val="1"/>
    <c:dispBlanksAs val="gap"/>
  </c:chart>
  <c:txPr>
    <a:bodyPr/>
    <a:lstStyle/>
    <a:p>
      <a:pPr>
        <a:defRPr sz="1800"/>
      </a:pPr>
      <a:endParaRPr lang="en-US"/>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45219908017066557"/>
          <c:y val="2.9847111004760316E-2"/>
          <c:w val="0.54780091982933443"/>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Sheet1!$A$2:$A$5</c:f>
              <c:strCache>
                <c:ptCount val="4"/>
                <c:pt idx="0">
                  <c:v>Value for money</c:v>
                </c:pt>
                <c:pt idx="1">
                  <c:v>Convenient / easy</c:v>
                </c:pt>
                <c:pt idx="2">
                  <c:v>I would recommend it (no further explanation)</c:v>
                </c:pt>
                <c:pt idx="3">
                  <c:v>No complaints / good service (general comment)</c:v>
                </c:pt>
              </c:strCache>
            </c:strRef>
          </c:cat>
          <c:val>
            <c:numRef>
              <c:f>Sheet1!$B$2:$B$5</c:f>
              <c:numCache>
                <c:formatCode>General</c:formatCode>
                <c:ptCount val="4"/>
                <c:pt idx="0">
                  <c:v>12</c:v>
                </c:pt>
                <c:pt idx="1">
                  <c:v>25</c:v>
                </c:pt>
                <c:pt idx="2">
                  <c:v>14</c:v>
                </c:pt>
                <c:pt idx="3">
                  <c:v>23</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Sheet1!$A$2:$A$5</c:f>
              <c:strCache>
                <c:ptCount val="4"/>
                <c:pt idx="0">
                  <c:v>Value for money</c:v>
                </c:pt>
                <c:pt idx="1">
                  <c:v>Convenient / easy</c:v>
                </c:pt>
                <c:pt idx="2">
                  <c:v>I would recommend it (no further explanation)</c:v>
                </c:pt>
                <c:pt idx="3">
                  <c:v>No complaints / good service (general comment)</c:v>
                </c:pt>
              </c:strCache>
            </c:strRef>
          </c:cat>
          <c:val>
            <c:numRef>
              <c:f>Sheet1!$C$2:$C$5</c:f>
              <c:numCache>
                <c:formatCode>General</c:formatCode>
                <c:ptCount val="4"/>
                <c:pt idx="0">
                  <c:v>13</c:v>
                </c:pt>
                <c:pt idx="1">
                  <c:v>20</c:v>
                </c:pt>
                <c:pt idx="2">
                  <c:v>12</c:v>
                </c:pt>
                <c:pt idx="3">
                  <c:v>49</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Sheet1!$A$2:$A$5</c:f>
              <c:strCache>
                <c:ptCount val="4"/>
                <c:pt idx="0">
                  <c:v>Value for money</c:v>
                </c:pt>
                <c:pt idx="1">
                  <c:v>Convenient / easy</c:v>
                </c:pt>
                <c:pt idx="2">
                  <c:v>I would recommend it (no further explanation)</c:v>
                </c:pt>
                <c:pt idx="3">
                  <c:v>No complaints / good service (general comment)</c:v>
                </c:pt>
              </c:strCache>
            </c:strRef>
          </c:cat>
          <c:val>
            <c:numRef>
              <c:f>Sheet1!$D$2:$D$5</c:f>
              <c:numCache>
                <c:formatCode>0</c:formatCode>
                <c:ptCount val="4"/>
                <c:pt idx="0">
                  <c:v>12.280701754385966</c:v>
                </c:pt>
                <c:pt idx="1">
                  <c:v>17.982456140350777</c:v>
                </c:pt>
                <c:pt idx="2">
                  <c:v>20.175438596491226</c:v>
                </c:pt>
                <c:pt idx="3">
                  <c:v>40.78947368421035</c:v>
                </c:pt>
              </c:numCache>
            </c:numRef>
          </c:val>
        </c:ser>
        <c:dLbls>
          <c:showVal val="1"/>
        </c:dLbls>
        <c:axId val="118807552"/>
        <c:axId val="118813440"/>
      </c:barChart>
      <c:catAx>
        <c:axId val="118807552"/>
        <c:scaling>
          <c:orientation val="minMax"/>
        </c:scaling>
        <c:axPos val="l"/>
        <c:numFmt formatCode="General" sourceLinked="1"/>
        <c:tickLblPos val="nextTo"/>
        <c:spPr>
          <a:ln>
            <a:noFill/>
          </a:ln>
        </c:spPr>
        <c:txPr>
          <a:bodyPr/>
          <a:lstStyle/>
          <a:p>
            <a:pPr>
              <a:defRPr sz="1000" b="1"/>
            </a:pPr>
            <a:endParaRPr lang="en-US"/>
          </a:p>
        </c:txPr>
        <c:crossAx val="118813440"/>
        <c:crosses val="autoZero"/>
        <c:auto val="1"/>
        <c:lblAlgn val="ctr"/>
        <c:lblOffset val="100"/>
      </c:catAx>
      <c:valAx>
        <c:axId val="118813440"/>
        <c:scaling>
          <c:orientation val="minMax"/>
        </c:scaling>
        <c:delete val="1"/>
        <c:axPos val="b"/>
        <c:numFmt formatCode="General" sourceLinked="1"/>
        <c:tickLblPos val="none"/>
        <c:crossAx val="118807552"/>
        <c:crosses val="autoZero"/>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I didn't use it 12 mths ago</c:v>
                </c:pt>
              </c:strCache>
            </c:strRef>
          </c:tx>
          <c:spPr>
            <a:solidFill>
              <a:schemeClr val="bg1"/>
            </a:solidFill>
            <a:ln>
              <a:solidFill>
                <a:prstClr val="black"/>
              </a:solidFill>
            </a:ln>
          </c:spPr>
          <c:cat>
            <c:strRef>
              <c:f>Sheet1!$B$2:$B$12</c:f>
              <c:strCache>
                <c:ptCount val="11"/>
                <c:pt idx="0">
                  <c:v>'10</c:v>
                </c:pt>
                <c:pt idx="1">
                  <c:v>'11</c:v>
                </c:pt>
                <c:pt idx="2">
                  <c:v>'12</c:v>
                </c:pt>
                <c:pt idx="4">
                  <c:v>'10</c:v>
                </c:pt>
                <c:pt idx="5">
                  <c:v>'11</c:v>
                </c:pt>
                <c:pt idx="6">
                  <c:v>'12</c:v>
                </c:pt>
                <c:pt idx="8">
                  <c:v>'10</c:v>
                </c:pt>
                <c:pt idx="9">
                  <c:v>'11</c:v>
                </c:pt>
                <c:pt idx="10">
                  <c:v>'12</c:v>
                </c:pt>
              </c:strCache>
            </c:strRef>
          </c:cat>
          <c:val>
            <c:numRef>
              <c:f>Sheet1!$C$2:$C$12</c:f>
              <c:numCache>
                <c:formatCode>General</c:formatCode>
                <c:ptCount val="11"/>
                <c:pt idx="0">
                  <c:v>2</c:v>
                </c:pt>
                <c:pt idx="1">
                  <c:v>1</c:v>
                </c:pt>
                <c:pt idx="4">
                  <c:v>3</c:v>
                </c:pt>
                <c:pt idx="5">
                  <c:v>1</c:v>
                </c:pt>
                <c:pt idx="9">
                  <c:v>1</c:v>
                </c:pt>
                <c:pt idx="10">
                  <c:v>1</c:v>
                </c:pt>
              </c:numCache>
            </c:numRef>
          </c:val>
        </c:ser>
        <c:ser>
          <c:idx val="1"/>
          <c:order val="1"/>
          <c:tx>
            <c:strRef>
              <c:f>Sheet1!$D$1</c:f>
              <c:strCache>
                <c:ptCount val="1"/>
                <c:pt idx="0">
                  <c:v>No - I use it less</c:v>
                </c:pt>
              </c:strCache>
            </c:strRef>
          </c:tx>
          <c:spPr>
            <a:solidFill>
              <a:srgbClr val="FF0000"/>
            </a:solidFill>
            <a:ln>
              <a:solidFill>
                <a:prstClr val="black"/>
              </a:solidFill>
            </a:ln>
          </c:spPr>
          <c:cat>
            <c:strRef>
              <c:f>Sheet1!$B$2:$B$12</c:f>
              <c:strCache>
                <c:ptCount val="11"/>
                <c:pt idx="0">
                  <c:v>'10</c:v>
                </c:pt>
                <c:pt idx="1">
                  <c:v>'11</c:v>
                </c:pt>
                <c:pt idx="2">
                  <c:v>'12</c:v>
                </c:pt>
                <c:pt idx="4">
                  <c:v>'10</c:v>
                </c:pt>
                <c:pt idx="5">
                  <c:v>'11</c:v>
                </c:pt>
                <c:pt idx="6">
                  <c:v>'12</c:v>
                </c:pt>
                <c:pt idx="8">
                  <c:v>'10</c:v>
                </c:pt>
                <c:pt idx="9">
                  <c:v>'11</c:v>
                </c:pt>
                <c:pt idx="10">
                  <c:v>'12</c:v>
                </c:pt>
              </c:strCache>
            </c:strRef>
          </c:cat>
          <c:val>
            <c:numRef>
              <c:f>Sheet1!$D$2:$D$12</c:f>
              <c:numCache>
                <c:formatCode>General</c:formatCode>
                <c:ptCount val="11"/>
                <c:pt idx="0">
                  <c:v>13</c:v>
                </c:pt>
                <c:pt idx="1">
                  <c:v>8</c:v>
                </c:pt>
                <c:pt idx="2">
                  <c:v>12</c:v>
                </c:pt>
                <c:pt idx="4">
                  <c:v>14</c:v>
                </c:pt>
                <c:pt idx="5">
                  <c:v>12</c:v>
                </c:pt>
                <c:pt idx="6">
                  <c:v>13</c:v>
                </c:pt>
                <c:pt idx="8">
                  <c:v>12</c:v>
                </c:pt>
                <c:pt idx="9">
                  <c:v>4</c:v>
                </c:pt>
                <c:pt idx="10">
                  <c:v>10</c:v>
                </c:pt>
              </c:numCache>
            </c:numRef>
          </c:val>
        </c:ser>
        <c:ser>
          <c:idx val="2"/>
          <c:order val="2"/>
          <c:tx>
            <c:strRef>
              <c:f>Sheet1!$E$1</c:f>
              <c:strCache>
                <c:ptCount val="1"/>
                <c:pt idx="0">
                  <c:v>About the same</c:v>
                </c:pt>
              </c:strCache>
            </c:strRef>
          </c:tx>
          <c:spPr>
            <a:solidFill>
              <a:srgbClr val="FF9900"/>
            </a:solidFill>
            <a:ln>
              <a:solidFill>
                <a:prstClr val="black"/>
              </a:solidFill>
            </a:ln>
          </c:spPr>
          <c:cat>
            <c:strRef>
              <c:f>Sheet1!$B$2:$B$12</c:f>
              <c:strCache>
                <c:ptCount val="11"/>
                <c:pt idx="0">
                  <c:v>'10</c:v>
                </c:pt>
                <c:pt idx="1">
                  <c:v>'11</c:v>
                </c:pt>
                <c:pt idx="2">
                  <c:v>'12</c:v>
                </c:pt>
                <c:pt idx="4">
                  <c:v>'10</c:v>
                </c:pt>
                <c:pt idx="5">
                  <c:v>'11</c:v>
                </c:pt>
                <c:pt idx="6">
                  <c:v>'12</c:v>
                </c:pt>
                <c:pt idx="8">
                  <c:v>'10</c:v>
                </c:pt>
                <c:pt idx="9">
                  <c:v>'11</c:v>
                </c:pt>
                <c:pt idx="10">
                  <c:v>'12</c:v>
                </c:pt>
              </c:strCache>
            </c:strRef>
          </c:cat>
          <c:val>
            <c:numRef>
              <c:f>Sheet1!$E$2:$E$12</c:f>
              <c:numCache>
                <c:formatCode>General</c:formatCode>
                <c:ptCount val="11"/>
                <c:pt idx="0">
                  <c:v>32</c:v>
                </c:pt>
                <c:pt idx="1">
                  <c:v>45</c:v>
                </c:pt>
                <c:pt idx="2">
                  <c:v>46</c:v>
                </c:pt>
                <c:pt idx="4">
                  <c:v>34</c:v>
                </c:pt>
                <c:pt idx="5">
                  <c:v>46</c:v>
                </c:pt>
                <c:pt idx="6">
                  <c:v>38</c:v>
                </c:pt>
                <c:pt idx="8">
                  <c:v>30</c:v>
                </c:pt>
                <c:pt idx="9">
                  <c:v>45</c:v>
                </c:pt>
                <c:pt idx="10">
                  <c:v>53</c:v>
                </c:pt>
              </c:numCache>
            </c:numRef>
          </c:val>
        </c:ser>
        <c:ser>
          <c:idx val="3"/>
          <c:order val="3"/>
          <c:tx>
            <c:strRef>
              <c:f>Sheet1!$F$1</c:f>
              <c:strCache>
                <c:ptCount val="1"/>
                <c:pt idx="0">
                  <c:v>Yes - I use it more</c:v>
                </c:pt>
              </c:strCache>
            </c:strRef>
          </c:tx>
          <c:spPr>
            <a:solidFill>
              <a:srgbClr val="008000"/>
            </a:solidFill>
            <a:ln>
              <a:solidFill>
                <a:prstClr val="black"/>
              </a:solidFill>
            </a:ln>
          </c:spPr>
          <c:cat>
            <c:strRef>
              <c:f>Sheet1!$B$2:$B$12</c:f>
              <c:strCache>
                <c:ptCount val="11"/>
                <c:pt idx="0">
                  <c:v>'10</c:v>
                </c:pt>
                <c:pt idx="1">
                  <c:v>'11</c:v>
                </c:pt>
                <c:pt idx="2">
                  <c:v>'12</c:v>
                </c:pt>
                <c:pt idx="4">
                  <c:v>'10</c:v>
                </c:pt>
                <c:pt idx="5">
                  <c:v>'11</c:v>
                </c:pt>
                <c:pt idx="6">
                  <c:v>'12</c:v>
                </c:pt>
                <c:pt idx="8">
                  <c:v>'10</c:v>
                </c:pt>
                <c:pt idx="9">
                  <c:v>'11</c:v>
                </c:pt>
                <c:pt idx="10">
                  <c:v>'12</c:v>
                </c:pt>
              </c:strCache>
            </c:strRef>
          </c:cat>
          <c:val>
            <c:numRef>
              <c:f>Sheet1!$F$2:$F$12</c:f>
              <c:numCache>
                <c:formatCode>General</c:formatCode>
                <c:ptCount val="11"/>
                <c:pt idx="0">
                  <c:v>54</c:v>
                </c:pt>
                <c:pt idx="1">
                  <c:v>46</c:v>
                </c:pt>
                <c:pt idx="2">
                  <c:v>42</c:v>
                </c:pt>
                <c:pt idx="4">
                  <c:v>49</c:v>
                </c:pt>
                <c:pt idx="5">
                  <c:v>42</c:v>
                </c:pt>
                <c:pt idx="6">
                  <c:v>49</c:v>
                </c:pt>
                <c:pt idx="8">
                  <c:v>59</c:v>
                </c:pt>
                <c:pt idx="9">
                  <c:v>51</c:v>
                </c:pt>
                <c:pt idx="10">
                  <c:v>36</c:v>
                </c:pt>
              </c:numCache>
            </c:numRef>
          </c:val>
        </c:ser>
        <c:dLbls>
          <c:showVal val="1"/>
        </c:dLbls>
        <c:gapWidth val="10"/>
        <c:overlap val="100"/>
        <c:axId val="95890432"/>
        <c:axId val="95904512"/>
      </c:barChart>
      <c:catAx>
        <c:axId val="95890432"/>
        <c:scaling>
          <c:orientation val="minMax"/>
        </c:scaling>
        <c:axPos val="b"/>
        <c:numFmt formatCode="General" sourceLinked="1"/>
        <c:tickLblPos val="nextTo"/>
        <c:spPr>
          <a:ln>
            <a:noFill/>
          </a:ln>
        </c:spPr>
        <c:crossAx val="95904512"/>
        <c:crosses val="autoZero"/>
        <c:auto val="1"/>
        <c:lblAlgn val="ctr"/>
        <c:lblOffset val="100"/>
      </c:catAx>
      <c:valAx>
        <c:axId val="95904512"/>
        <c:scaling>
          <c:orientation val="minMax"/>
        </c:scaling>
        <c:delete val="1"/>
        <c:axPos val="l"/>
        <c:numFmt formatCode="0%" sourceLinked="1"/>
        <c:tickLblPos val="none"/>
        <c:crossAx val="95890432"/>
        <c:crosses val="autoZero"/>
        <c:crossBetween val="between"/>
      </c:valAx>
    </c:plotArea>
    <c:plotVisOnly val="1"/>
    <c:dispBlanksAs val="gap"/>
  </c:chart>
  <c:txPr>
    <a:bodyPr/>
    <a:lstStyle/>
    <a:p>
      <a:pPr>
        <a:defRPr sz="1200" b="1"/>
      </a:pPr>
      <a:endParaRPr lang="en-US"/>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5"/>
          <c:y val="2.9847111004760427E-2"/>
          <c:w val="0.64977603498601588"/>
          <c:h val="0.94030577799047965"/>
        </c:manualLayout>
      </c:layout>
      <c:barChart>
        <c:barDir val="bar"/>
        <c:grouping val="clustered"/>
        <c:ser>
          <c:idx val="0"/>
          <c:order val="0"/>
          <c:tx>
            <c:strRef>
              <c:f>Sheet1!$B$1</c:f>
              <c:strCache>
                <c:ptCount val="1"/>
                <c:pt idx="0">
                  <c:v>2010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Sheet1!$A$2:$A$5</c:f>
              <c:strCache>
                <c:ptCount val="4"/>
                <c:pt idx="0">
                  <c:v>Value for money</c:v>
                </c:pt>
                <c:pt idx="1">
                  <c:v>Convenient / easy</c:v>
                </c:pt>
                <c:pt idx="2">
                  <c:v>I would recommend it (no further explanation)</c:v>
                </c:pt>
                <c:pt idx="3">
                  <c:v>No complaints / good service (general comment)</c:v>
                </c:pt>
              </c:strCache>
            </c:strRef>
          </c:cat>
          <c:val>
            <c:numRef>
              <c:f>Sheet1!$B$2:$B$5</c:f>
              <c:numCache>
                <c:formatCode>General</c:formatCode>
                <c:ptCount val="4"/>
                <c:pt idx="0">
                  <c:v>14</c:v>
                </c:pt>
                <c:pt idx="1">
                  <c:v>23</c:v>
                </c:pt>
                <c:pt idx="2">
                  <c:v>12</c:v>
                </c:pt>
                <c:pt idx="3">
                  <c:v>24</c:v>
                </c:pt>
              </c:numCache>
            </c:numRef>
          </c:val>
        </c:ser>
        <c:ser>
          <c:idx val="1"/>
          <c:order val="1"/>
          <c:tx>
            <c:strRef>
              <c:f>Sheet1!$C$1</c:f>
              <c:strCache>
                <c:ptCount val="1"/>
                <c:pt idx="0">
                  <c:v>2011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Sheet1!$A$2:$A$5</c:f>
              <c:strCache>
                <c:ptCount val="4"/>
                <c:pt idx="0">
                  <c:v>Value for money</c:v>
                </c:pt>
                <c:pt idx="1">
                  <c:v>Convenient / easy</c:v>
                </c:pt>
                <c:pt idx="2">
                  <c:v>I would recommend it (no further explanation)</c:v>
                </c:pt>
                <c:pt idx="3">
                  <c:v>No complaints / good service (general comment)</c:v>
                </c:pt>
              </c:strCache>
            </c:strRef>
          </c:cat>
          <c:val>
            <c:numRef>
              <c:f>Sheet1!$C$2:$C$5</c:f>
              <c:numCache>
                <c:formatCode>General</c:formatCode>
                <c:ptCount val="4"/>
                <c:pt idx="0">
                  <c:v>13</c:v>
                </c:pt>
                <c:pt idx="1">
                  <c:v>23</c:v>
                </c:pt>
                <c:pt idx="2">
                  <c:v>9</c:v>
                </c:pt>
                <c:pt idx="3">
                  <c:v>53</c:v>
                </c:pt>
              </c:numCache>
            </c:numRef>
          </c:val>
        </c:ser>
        <c:ser>
          <c:idx val="2"/>
          <c:order val="2"/>
          <c:tx>
            <c:strRef>
              <c:f>Sheet1!$D$1</c:f>
              <c:strCache>
                <c:ptCount val="1"/>
                <c:pt idx="0">
                  <c:v>2012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Sheet1!$A$2:$A$5</c:f>
              <c:strCache>
                <c:ptCount val="4"/>
                <c:pt idx="0">
                  <c:v>Value for money</c:v>
                </c:pt>
                <c:pt idx="1">
                  <c:v>Convenient / easy</c:v>
                </c:pt>
                <c:pt idx="2">
                  <c:v>I would recommend it (no further explanation)</c:v>
                </c:pt>
                <c:pt idx="3">
                  <c:v>No complaints / good service (general comment)</c:v>
                </c:pt>
              </c:strCache>
            </c:strRef>
          </c:cat>
          <c:val>
            <c:numRef>
              <c:f>Sheet1!$D$2:$D$5</c:f>
              <c:numCache>
                <c:formatCode>0</c:formatCode>
                <c:ptCount val="4"/>
                <c:pt idx="0">
                  <c:v>8.0882352941176467</c:v>
                </c:pt>
                <c:pt idx="1">
                  <c:v>14.705882352941179</c:v>
                </c:pt>
                <c:pt idx="2">
                  <c:v>27.205882352941089</c:v>
                </c:pt>
                <c:pt idx="3">
                  <c:v>46.323529411764447</c:v>
                </c:pt>
              </c:numCache>
            </c:numRef>
          </c:val>
        </c:ser>
        <c:dLbls>
          <c:showVal val="1"/>
        </c:dLbls>
        <c:axId val="118870016"/>
        <c:axId val="118871552"/>
      </c:barChart>
      <c:catAx>
        <c:axId val="118870016"/>
        <c:scaling>
          <c:orientation val="minMax"/>
        </c:scaling>
        <c:delete val="1"/>
        <c:axPos val="l"/>
        <c:numFmt formatCode="General" sourceLinked="1"/>
        <c:tickLblPos val="none"/>
        <c:crossAx val="118871552"/>
        <c:crosses val="autoZero"/>
        <c:auto val="1"/>
        <c:lblAlgn val="ctr"/>
        <c:lblOffset val="100"/>
      </c:catAx>
      <c:valAx>
        <c:axId val="118871552"/>
        <c:scaling>
          <c:orientation val="minMax"/>
        </c:scaling>
        <c:delete val="1"/>
        <c:axPos val="b"/>
        <c:numFmt formatCode="General" sourceLinked="1"/>
        <c:tickLblPos val="none"/>
        <c:crossAx val="118870016"/>
        <c:crosses val="autoZero"/>
        <c:crossBetween val="between"/>
      </c:valAx>
    </c:plotArea>
    <c:legend>
      <c:legendPos val="r"/>
      <c:layout>
        <c:manualLayout>
          <c:xMode val="edge"/>
          <c:yMode val="edge"/>
          <c:x val="0.77519872005836143"/>
          <c:y val="0.64417949287686382"/>
          <c:w val="0.11668672034344241"/>
          <c:h val="0.12983108714416391"/>
        </c:manualLayout>
      </c:layout>
      <c:overlay val="1"/>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39"/>
          <c:y val="2.9847111004760413E-2"/>
          <c:w val="0.64977603498601566"/>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Sheet1!$A$2:$A$10</c:f>
              <c:strCache>
                <c:ptCount val="9"/>
                <c:pt idx="0">
                  <c:v>Other</c:v>
                </c:pt>
                <c:pt idx="1">
                  <c:v>I don’t want to lose the service</c:v>
                </c:pt>
                <c:pt idx="2">
                  <c:v>Helpful / friendly drivers</c:v>
                </c:pt>
                <c:pt idx="3">
                  <c:v>Regular service / frequency</c:v>
                </c:pt>
                <c:pt idx="4">
                  <c:v>Environmentally friendly</c:v>
                </c:pt>
                <c:pt idx="5">
                  <c:v>Goes to where I want it to go</c:v>
                </c:pt>
                <c:pt idx="6">
                  <c:v>No parking hassles</c:v>
                </c:pt>
                <c:pt idx="7">
                  <c:v>Reliable service / on time</c:v>
                </c:pt>
                <c:pt idx="8">
                  <c:v>Cheaper than using a car</c:v>
                </c:pt>
              </c:strCache>
            </c:strRef>
          </c:cat>
          <c:val>
            <c:numRef>
              <c:f>Sheet1!$B$2:$B$10</c:f>
              <c:numCache>
                <c:formatCode>General</c:formatCode>
                <c:ptCount val="9"/>
                <c:pt idx="0">
                  <c:v>14</c:v>
                </c:pt>
                <c:pt idx="2">
                  <c:v>7</c:v>
                </c:pt>
                <c:pt idx="3">
                  <c:v>4</c:v>
                </c:pt>
                <c:pt idx="6">
                  <c:v>10</c:v>
                </c:pt>
                <c:pt idx="7">
                  <c:v>7</c:v>
                </c:pt>
                <c:pt idx="8">
                  <c:v>4</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I don’t want to lose the service</c:v>
                </c:pt>
                <c:pt idx="2">
                  <c:v>Helpful / friendly drivers</c:v>
                </c:pt>
                <c:pt idx="3">
                  <c:v>Regular service / frequency</c:v>
                </c:pt>
                <c:pt idx="4">
                  <c:v>Environmentally friendly</c:v>
                </c:pt>
                <c:pt idx="5">
                  <c:v>Goes to where I want it to go</c:v>
                </c:pt>
                <c:pt idx="6">
                  <c:v>No parking hassles</c:v>
                </c:pt>
                <c:pt idx="7">
                  <c:v>Reliable service / on time</c:v>
                </c:pt>
                <c:pt idx="8">
                  <c:v>Cheaper than using a car</c:v>
                </c:pt>
              </c:strCache>
            </c:strRef>
          </c:cat>
          <c:val>
            <c:numRef>
              <c:f>Sheet1!$C$2:$C$10</c:f>
              <c:numCache>
                <c:formatCode>General</c:formatCode>
                <c:ptCount val="9"/>
                <c:pt idx="0">
                  <c:v>7</c:v>
                </c:pt>
                <c:pt idx="1">
                  <c:v>4</c:v>
                </c:pt>
                <c:pt idx="2">
                  <c:v>4</c:v>
                </c:pt>
                <c:pt idx="3">
                  <c:v>1</c:v>
                </c:pt>
                <c:pt idx="4">
                  <c:v>3</c:v>
                </c:pt>
                <c:pt idx="5">
                  <c:v>1</c:v>
                </c:pt>
                <c:pt idx="6">
                  <c:v>7</c:v>
                </c:pt>
                <c:pt idx="7">
                  <c:v>6</c:v>
                </c:pt>
                <c:pt idx="8">
                  <c:v>7</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I don’t want to lose the service</c:v>
                </c:pt>
                <c:pt idx="2">
                  <c:v>Helpful / friendly drivers</c:v>
                </c:pt>
                <c:pt idx="3">
                  <c:v>Regular service / frequency</c:v>
                </c:pt>
                <c:pt idx="4">
                  <c:v>Environmentally friendly</c:v>
                </c:pt>
                <c:pt idx="5">
                  <c:v>Goes to where I want it to go</c:v>
                </c:pt>
                <c:pt idx="6">
                  <c:v>No parking hassles</c:v>
                </c:pt>
                <c:pt idx="7">
                  <c:v>Reliable service / on time</c:v>
                </c:pt>
                <c:pt idx="8">
                  <c:v>Cheaper than using a car</c:v>
                </c:pt>
              </c:strCache>
            </c:strRef>
          </c:cat>
          <c:val>
            <c:numRef>
              <c:f>Sheet1!$D$2:$D$10</c:f>
              <c:numCache>
                <c:formatCode>0</c:formatCode>
                <c:ptCount val="9"/>
                <c:pt idx="0">
                  <c:v>1.0869565217391357</c:v>
                </c:pt>
                <c:pt idx="1">
                  <c:v>3.2608695652174058</c:v>
                </c:pt>
                <c:pt idx="2">
                  <c:v>3.2608695652174058</c:v>
                </c:pt>
                <c:pt idx="3">
                  <c:v>3.2608695652174058</c:v>
                </c:pt>
                <c:pt idx="4">
                  <c:v>3.2608695652174058</c:v>
                </c:pt>
                <c:pt idx="5">
                  <c:v>4.3478260869565215</c:v>
                </c:pt>
                <c:pt idx="6">
                  <c:v>5.4347826086956506</c:v>
                </c:pt>
                <c:pt idx="7">
                  <c:v>7.608695652173914</c:v>
                </c:pt>
                <c:pt idx="8">
                  <c:v>13.043478260869565</c:v>
                </c:pt>
              </c:numCache>
            </c:numRef>
          </c:val>
        </c:ser>
        <c:dLbls>
          <c:showVal val="1"/>
        </c:dLbls>
        <c:axId val="119444608"/>
        <c:axId val="119446144"/>
      </c:barChart>
      <c:catAx>
        <c:axId val="119444608"/>
        <c:scaling>
          <c:orientation val="minMax"/>
        </c:scaling>
        <c:delete val="1"/>
        <c:axPos val="l"/>
        <c:numFmt formatCode="General" sourceLinked="1"/>
        <c:tickLblPos val="none"/>
        <c:crossAx val="119446144"/>
        <c:crosses val="autoZero"/>
        <c:auto val="1"/>
        <c:lblAlgn val="ctr"/>
        <c:lblOffset val="100"/>
      </c:catAx>
      <c:valAx>
        <c:axId val="119446144"/>
        <c:scaling>
          <c:orientation val="minMax"/>
        </c:scaling>
        <c:delete val="1"/>
        <c:axPos val="b"/>
        <c:numFmt formatCode="General" sourceLinked="1"/>
        <c:tickLblPos val="none"/>
        <c:crossAx val="119444608"/>
        <c:crosses val="autoZero"/>
        <c:crossBetween val="between"/>
      </c:valAx>
    </c:plotArea>
    <c:plotVisOnly val="1"/>
    <c:dispBlanksAs val="gap"/>
  </c:chart>
  <c:txPr>
    <a:bodyPr/>
    <a:lstStyle/>
    <a:p>
      <a:pPr>
        <a:defRPr sz="1800"/>
      </a:pPr>
      <a:endParaRPr lang="en-US"/>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42332334652006437"/>
          <c:y val="2.9847111004760403E-2"/>
          <c:w val="0.57667665347993868"/>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Sheet1!$A$2:$A$10</c:f>
              <c:strCache>
                <c:ptCount val="9"/>
                <c:pt idx="0">
                  <c:v>Other</c:v>
                </c:pt>
                <c:pt idx="1">
                  <c:v>I don’t want to lose the service</c:v>
                </c:pt>
                <c:pt idx="2">
                  <c:v>Helpful / friendly drivers</c:v>
                </c:pt>
                <c:pt idx="3">
                  <c:v>Regular service / frequency</c:v>
                </c:pt>
                <c:pt idx="4">
                  <c:v>Environmentally friendly</c:v>
                </c:pt>
                <c:pt idx="5">
                  <c:v>Goes to where I want it to go</c:v>
                </c:pt>
                <c:pt idx="6">
                  <c:v>No parking hassles</c:v>
                </c:pt>
                <c:pt idx="7">
                  <c:v>Reliable service / on time</c:v>
                </c:pt>
                <c:pt idx="8">
                  <c:v>Cheaper than using a car</c:v>
                </c:pt>
              </c:strCache>
            </c:strRef>
          </c:cat>
          <c:val>
            <c:numRef>
              <c:f>Sheet1!$B$2:$B$10</c:f>
              <c:numCache>
                <c:formatCode>General</c:formatCode>
                <c:ptCount val="9"/>
                <c:pt idx="0">
                  <c:v>13</c:v>
                </c:pt>
                <c:pt idx="2">
                  <c:v>6</c:v>
                </c:pt>
                <c:pt idx="3">
                  <c:v>9</c:v>
                </c:pt>
                <c:pt idx="6">
                  <c:v>6</c:v>
                </c:pt>
                <c:pt idx="7">
                  <c:v>10</c:v>
                </c:pt>
                <c:pt idx="8">
                  <c:v>4</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I don’t want to lose the service</c:v>
                </c:pt>
                <c:pt idx="2">
                  <c:v>Helpful / friendly drivers</c:v>
                </c:pt>
                <c:pt idx="3">
                  <c:v>Regular service / frequency</c:v>
                </c:pt>
                <c:pt idx="4">
                  <c:v>Environmentally friendly</c:v>
                </c:pt>
                <c:pt idx="5">
                  <c:v>Goes to where I want it to go</c:v>
                </c:pt>
                <c:pt idx="6">
                  <c:v>No parking hassles</c:v>
                </c:pt>
                <c:pt idx="7">
                  <c:v>Reliable service / on time</c:v>
                </c:pt>
                <c:pt idx="8">
                  <c:v>Cheaper than using a car</c:v>
                </c:pt>
              </c:strCache>
            </c:strRef>
          </c:cat>
          <c:val>
            <c:numRef>
              <c:f>Sheet1!$C$2:$C$10</c:f>
              <c:numCache>
                <c:formatCode>General</c:formatCode>
                <c:ptCount val="9"/>
                <c:pt idx="0">
                  <c:v>8</c:v>
                </c:pt>
                <c:pt idx="1">
                  <c:v>2</c:v>
                </c:pt>
                <c:pt idx="2">
                  <c:v>4</c:v>
                </c:pt>
                <c:pt idx="3">
                  <c:v>5</c:v>
                </c:pt>
                <c:pt idx="4">
                  <c:v>2</c:v>
                </c:pt>
                <c:pt idx="5">
                  <c:v>2</c:v>
                </c:pt>
                <c:pt idx="6">
                  <c:v>5</c:v>
                </c:pt>
                <c:pt idx="7">
                  <c:v>7</c:v>
                </c:pt>
                <c:pt idx="8">
                  <c:v>7</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I don’t want to lose the service</c:v>
                </c:pt>
                <c:pt idx="2">
                  <c:v>Helpful / friendly drivers</c:v>
                </c:pt>
                <c:pt idx="3">
                  <c:v>Regular service / frequency</c:v>
                </c:pt>
                <c:pt idx="4">
                  <c:v>Environmentally friendly</c:v>
                </c:pt>
                <c:pt idx="5">
                  <c:v>Goes to where I want it to go</c:v>
                </c:pt>
                <c:pt idx="6">
                  <c:v>No parking hassles</c:v>
                </c:pt>
                <c:pt idx="7">
                  <c:v>Reliable service / on time</c:v>
                </c:pt>
                <c:pt idx="8">
                  <c:v>Cheaper than using a car</c:v>
                </c:pt>
              </c:strCache>
            </c:strRef>
          </c:cat>
          <c:val>
            <c:numRef>
              <c:f>Sheet1!$D$2:$D$10</c:f>
              <c:numCache>
                <c:formatCode>0</c:formatCode>
                <c:ptCount val="9"/>
                <c:pt idx="0">
                  <c:v>0.87719298245614064</c:v>
                </c:pt>
                <c:pt idx="1">
                  <c:v>2.192982456140351</c:v>
                </c:pt>
                <c:pt idx="2">
                  <c:v>2.192982456140351</c:v>
                </c:pt>
                <c:pt idx="3">
                  <c:v>2.192982456140351</c:v>
                </c:pt>
                <c:pt idx="4">
                  <c:v>2.6315789473684208</c:v>
                </c:pt>
                <c:pt idx="5">
                  <c:v>2.6315789473684208</c:v>
                </c:pt>
                <c:pt idx="6">
                  <c:v>4.8245614035087705</c:v>
                </c:pt>
                <c:pt idx="7">
                  <c:v>6.1403508771929536</c:v>
                </c:pt>
                <c:pt idx="8">
                  <c:v>7.8947368421052184</c:v>
                </c:pt>
              </c:numCache>
            </c:numRef>
          </c:val>
        </c:ser>
        <c:dLbls>
          <c:showVal val="1"/>
        </c:dLbls>
        <c:axId val="119386112"/>
        <c:axId val="119387648"/>
      </c:barChart>
      <c:catAx>
        <c:axId val="119386112"/>
        <c:scaling>
          <c:orientation val="minMax"/>
        </c:scaling>
        <c:axPos val="l"/>
        <c:numFmt formatCode="General" sourceLinked="1"/>
        <c:tickLblPos val="nextTo"/>
        <c:spPr>
          <a:ln>
            <a:noFill/>
          </a:ln>
        </c:spPr>
        <c:txPr>
          <a:bodyPr/>
          <a:lstStyle/>
          <a:p>
            <a:pPr>
              <a:defRPr sz="1000" b="1"/>
            </a:pPr>
            <a:endParaRPr lang="en-US"/>
          </a:p>
        </c:txPr>
        <c:crossAx val="119387648"/>
        <c:crosses val="autoZero"/>
        <c:auto val="1"/>
        <c:lblAlgn val="ctr"/>
        <c:lblOffset val="100"/>
      </c:catAx>
      <c:valAx>
        <c:axId val="119387648"/>
        <c:scaling>
          <c:orientation val="minMax"/>
        </c:scaling>
        <c:delete val="1"/>
        <c:axPos val="b"/>
        <c:numFmt formatCode="General" sourceLinked="1"/>
        <c:tickLblPos val="none"/>
        <c:crossAx val="119386112"/>
        <c:crosses val="autoZero"/>
        <c:crossBetween val="between"/>
      </c:valAx>
    </c:plotArea>
    <c:plotVisOnly val="1"/>
    <c:dispBlanksAs val="gap"/>
  </c:chart>
  <c:txPr>
    <a:bodyPr/>
    <a:lstStyle/>
    <a:p>
      <a:pPr>
        <a:defRPr sz="1800"/>
      </a:pPr>
      <a:endParaRPr lang="en-US"/>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5"/>
          <c:y val="2.9847111004760427E-2"/>
          <c:w val="0.64977603498601588"/>
          <c:h val="0.94030577799047965"/>
        </c:manualLayout>
      </c:layout>
      <c:barChart>
        <c:barDir val="bar"/>
        <c:grouping val="clustered"/>
        <c:ser>
          <c:idx val="0"/>
          <c:order val="0"/>
          <c:tx>
            <c:strRef>
              <c:f>Sheet1!$B$1</c:f>
              <c:strCache>
                <c:ptCount val="1"/>
                <c:pt idx="0">
                  <c:v>2010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Sheet1!$A$2:$A$10</c:f>
              <c:strCache>
                <c:ptCount val="9"/>
                <c:pt idx="0">
                  <c:v>Other</c:v>
                </c:pt>
                <c:pt idx="1">
                  <c:v>I don’t want to lose the service</c:v>
                </c:pt>
                <c:pt idx="2">
                  <c:v>Helpful / friendly drivers</c:v>
                </c:pt>
                <c:pt idx="3">
                  <c:v>Regular service / frequency</c:v>
                </c:pt>
                <c:pt idx="4">
                  <c:v>Environmentally friendly</c:v>
                </c:pt>
                <c:pt idx="5">
                  <c:v>Goes to where I want it to go</c:v>
                </c:pt>
                <c:pt idx="6">
                  <c:v>No parking hassles</c:v>
                </c:pt>
                <c:pt idx="7">
                  <c:v>Reliable service / on time</c:v>
                </c:pt>
                <c:pt idx="8">
                  <c:v>Cheaper than using a car</c:v>
                </c:pt>
              </c:strCache>
            </c:strRef>
          </c:cat>
          <c:val>
            <c:numRef>
              <c:f>Sheet1!$B$2:$B$10</c:f>
              <c:numCache>
                <c:formatCode>General</c:formatCode>
                <c:ptCount val="9"/>
                <c:pt idx="0">
                  <c:v>13</c:v>
                </c:pt>
                <c:pt idx="2">
                  <c:v>6</c:v>
                </c:pt>
                <c:pt idx="3">
                  <c:v>13</c:v>
                </c:pt>
                <c:pt idx="6">
                  <c:v>2</c:v>
                </c:pt>
                <c:pt idx="7">
                  <c:v>13</c:v>
                </c:pt>
                <c:pt idx="8">
                  <c:v>3</c:v>
                </c:pt>
              </c:numCache>
            </c:numRef>
          </c:val>
        </c:ser>
        <c:ser>
          <c:idx val="1"/>
          <c:order val="1"/>
          <c:tx>
            <c:strRef>
              <c:f>Sheet1!$C$1</c:f>
              <c:strCache>
                <c:ptCount val="1"/>
                <c:pt idx="0">
                  <c:v>2011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I don’t want to lose the service</c:v>
                </c:pt>
                <c:pt idx="2">
                  <c:v>Helpful / friendly drivers</c:v>
                </c:pt>
                <c:pt idx="3">
                  <c:v>Regular service / frequency</c:v>
                </c:pt>
                <c:pt idx="4">
                  <c:v>Environmentally friendly</c:v>
                </c:pt>
                <c:pt idx="5">
                  <c:v>Goes to where I want it to go</c:v>
                </c:pt>
                <c:pt idx="6">
                  <c:v>No parking hassles</c:v>
                </c:pt>
                <c:pt idx="7">
                  <c:v>Reliable service / on time</c:v>
                </c:pt>
                <c:pt idx="8">
                  <c:v>Cheaper than using a car</c:v>
                </c:pt>
              </c:strCache>
            </c:strRef>
          </c:cat>
          <c:val>
            <c:numRef>
              <c:f>Sheet1!$C$2:$C$10</c:f>
              <c:numCache>
                <c:formatCode>General</c:formatCode>
                <c:ptCount val="9"/>
                <c:pt idx="0">
                  <c:v>9</c:v>
                </c:pt>
                <c:pt idx="1">
                  <c:v>1</c:v>
                </c:pt>
                <c:pt idx="2">
                  <c:v>4</c:v>
                </c:pt>
                <c:pt idx="3">
                  <c:v>9</c:v>
                </c:pt>
                <c:pt idx="4">
                  <c:v>2</c:v>
                </c:pt>
                <c:pt idx="5">
                  <c:v>2</c:v>
                </c:pt>
                <c:pt idx="6">
                  <c:v>3</c:v>
                </c:pt>
                <c:pt idx="7">
                  <c:v>8</c:v>
                </c:pt>
                <c:pt idx="8">
                  <c:v>8</c:v>
                </c:pt>
              </c:numCache>
            </c:numRef>
          </c:val>
        </c:ser>
        <c:ser>
          <c:idx val="2"/>
          <c:order val="2"/>
          <c:tx>
            <c:strRef>
              <c:f>Sheet1!$D$1</c:f>
              <c:strCache>
                <c:ptCount val="1"/>
                <c:pt idx="0">
                  <c:v>2012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Sheet1!$A$2:$A$10</c:f>
              <c:strCache>
                <c:ptCount val="9"/>
                <c:pt idx="0">
                  <c:v>Other</c:v>
                </c:pt>
                <c:pt idx="1">
                  <c:v>I don’t want to lose the service</c:v>
                </c:pt>
                <c:pt idx="2">
                  <c:v>Helpful / friendly drivers</c:v>
                </c:pt>
                <c:pt idx="3">
                  <c:v>Regular service / frequency</c:v>
                </c:pt>
                <c:pt idx="4">
                  <c:v>Environmentally friendly</c:v>
                </c:pt>
                <c:pt idx="5">
                  <c:v>Goes to where I want it to go</c:v>
                </c:pt>
                <c:pt idx="6">
                  <c:v>No parking hassles</c:v>
                </c:pt>
                <c:pt idx="7">
                  <c:v>Reliable service / on time</c:v>
                </c:pt>
                <c:pt idx="8">
                  <c:v>Cheaper than using a car</c:v>
                </c:pt>
              </c:strCache>
            </c:strRef>
          </c:cat>
          <c:val>
            <c:numRef>
              <c:f>Sheet1!$D$2:$D$10</c:f>
              <c:numCache>
                <c:formatCode>0</c:formatCode>
                <c:ptCount val="9"/>
                <c:pt idx="0">
                  <c:v>0.73529411764705965</c:v>
                </c:pt>
                <c:pt idx="1">
                  <c:v>1.4705882352941178</c:v>
                </c:pt>
                <c:pt idx="2">
                  <c:v>1.4705882352941178</c:v>
                </c:pt>
                <c:pt idx="3">
                  <c:v>1.4705882352941178</c:v>
                </c:pt>
                <c:pt idx="4">
                  <c:v>2.2058823529411802</c:v>
                </c:pt>
                <c:pt idx="5">
                  <c:v>1.4705882352941178</c:v>
                </c:pt>
                <c:pt idx="6">
                  <c:v>4.4117647058823959</c:v>
                </c:pt>
                <c:pt idx="7">
                  <c:v>5.1470588235293881</c:v>
                </c:pt>
                <c:pt idx="8">
                  <c:v>4.4117647058823959</c:v>
                </c:pt>
              </c:numCache>
            </c:numRef>
          </c:val>
        </c:ser>
        <c:dLbls>
          <c:showVal val="1"/>
        </c:dLbls>
        <c:axId val="119592064"/>
        <c:axId val="119593600"/>
      </c:barChart>
      <c:catAx>
        <c:axId val="119592064"/>
        <c:scaling>
          <c:orientation val="minMax"/>
        </c:scaling>
        <c:delete val="1"/>
        <c:axPos val="l"/>
        <c:numFmt formatCode="General" sourceLinked="1"/>
        <c:tickLblPos val="none"/>
        <c:crossAx val="119593600"/>
        <c:crosses val="autoZero"/>
        <c:auto val="1"/>
        <c:lblAlgn val="ctr"/>
        <c:lblOffset val="100"/>
      </c:catAx>
      <c:valAx>
        <c:axId val="119593600"/>
        <c:scaling>
          <c:orientation val="minMax"/>
        </c:scaling>
        <c:delete val="1"/>
        <c:axPos val="b"/>
        <c:numFmt formatCode="General" sourceLinked="1"/>
        <c:tickLblPos val="none"/>
        <c:crossAx val="119592064"/>
        <c:crosses val="autoZero"/>
        <c:crossBetween val="between"/>
      </c:valAx>
    </c:plotArea>
    <c:legend>
      <c:legendPos val="r"/>
      <c:layout>
        <c:manualLayout>
          <c:xMode val="edge"/>
          <c:yMode val="edge"/>
          <c:x val="0.84508089247945584"/>
          <c:y val="0.75271444198507864"/>
          <c:w val="0.11356363967944855"/>
          <c:h val="0.13736550639672521"/>
        </c:manualLayout>
      </c:layout>
      <c:overlay val="1"/>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877"/>
          <c:y val="2.9847111004760413E-2"/>
          <c:w val="0.64977603498601588"/>
          <c:h val="0.94030577799047965"/>
        </c:manualLayout>
      </c:layout>
      <c:barChart>
        <c:barDir val="bar"/>
        <c:grouping val="clustered"/>
        <c:ser>
          <c:idx val="0"/>
          <c:order val="0"/>
          <c:tx>
            <c:strRef>
              <c:f>Sheet1!$B$1</c:f>
              <c:strCache>
                <c:ptCount val="1"/>
                <c:pt idx="0">
                  <c:v>2006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Sheet1!$B$2:$B$6</c:f>
              <c:numCache>
                <c:formatCode>General</c:formatCode>
                <c:ptCount val="5"/>
                <c:pt idx="0">
                  <c:v>8</c:v>
                </c:pt>
                <c:pt idx="1">
                  <c:v>10</c:v>
                </c:pt>
                <c:pt idx="2">
                  <c:v>12</c:v>
                </c:pt>
                <c:pt idx="3">
                  <c:v>3</c:v>
                </c:pt>
                <c:pt idx="4">
                  <c:v>61</c:v>
                </c:pt>
              </c:numCache>
            </c:numRef>
          </c:val>
        </c:ser>
        <c:ser>
          <c:idx val="1"/>
          <c:order val="1"/>
          <c:tx>
            <c:strRef>
              <c:f>Sheet1!$C$1</c:f>
              <c:strCache>
                <c:ptCount val="1"/>
                <c:pt idx="0">
                  <c:v>2007</c:v>
                </c:pt>
              </c:strCache>
            </c:strRef>
          </c:tx>
          <c:spPr>
            <a:solidFill>
              <a:srgbClr val="FFCC99"/>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Sheet1!$C$2:$C$6</c:f>
              <c:numCache>
                <c:formatCode>General</c:formatCode>
                <c:ptCount val="5"/>
                <c:pt idx="0">
                  <c:v>11</c:v>
                </c:pt>
                <c:pt idx="1">
                  <c:v>5</c:v>
                </c:pt>
                <c:pt idx="2">
                  <c:v>8</c:v>
                </c:pt>
                <c:pt idx="3">
                  <c:v>15</c:v>
                </c:pt>
                <c:pt idx="4">
                  <c:v>54</c:v>
                </c:pt>
              </c:numCache>
            </c:numRef>
          </c:val>
        </c:ser>
        <c:ser>
          <c:idx val="2"/>
          <c:order val="2"/>
          <c:tx>
            <c:strRef>
              <c:f>Sheet1!$D$1</c:f>
              <c:strCache>
                <c:ptCount val="1"/>
                <c:pt idx="0">
                  <c:v>2008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Sheet1!$D$2:$D$6</c:f>
              <c:numCache>
                <c:formatCode>General</c:formatCode>
                <c:ptCount val="5"/>
                <c:pt idx="0">
                  <c:v>8</c:v>
                </c:pt>
                <c:pt idx="1">
                  <c:v>14</c:v>
                </c:pt>
                <c:pt idx="2">
                  <c:v>7</c:v>
                </c:pt>
                <c:pt idx="3">
                  <c:v>19</c:v>
                </c:pt>
                <c:pt idx="4">
                  <c:v>46</c:v>
                </c:pt>
              </c:numCache>
            </c:numRef>
          </c:val>
        </c:ser>
        <c:ser>
          <c:idx val="3"/>
          <c:order val="3"/>
          <c:tx>
            <c:strRef>
              <c:f>Sheet1!$E$1</c:f>
              <c:strCache>
                <c:ptCount val="1"/>
                <c:pt idx="0">
                  <c:v>2009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Sheet1!$E$2:$E$6</c:f>
              <c:numCache>
                <c:formatCode>General</c:formatCode>
                <c:ptCount val="5"/>
                <c:pt idx="0">
                  <c:v>10</c:v>
                </c:pt>
                <c:pt idx="1">
                  <c:v>9</c:v>
                </c:pt>
                <c:pt idx="2">
                  <c:v>17</c:v>
                </c:pt>
                <c:pt idx="3">
                  <c:v>28</c:v>
                </c:pt>
                <c:pt idx="4">
                  <c:v>52</c:v>
                </c:pt>
              </c:numCache>
            </c:numRef>
          </c:val>
        </c:ser>
        <c:ser>
          <c:idx val="4"/>
          <c:order val="4"/>
          <c:tx>
            <c:strRef>
              <c:f>Sheet1!$F$1</c:f>
              <c:strCache>
                <c:ptCount val="1"/>
                <c:pt idx="0">
                  <c:v>2010</c:v>
                </c:pt>
              </c:strCache>
            </c:strRef>
          </c:tx>
          <c:spPr>
            <a:solidFill>
              <a:srgbClr val="FF660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Sheet1!$F$2:$F$6</c:f>
              <c:numCache>
                <c:formatCode>General</c:formatCode>
                <c:ptCount val="5"/>
                <c:pt idx="0">
                  <c:v>6</c:v>
                </c:pt>
                <c:pt idx="1">
                  <c:v>15</c:v>
                </c:pt>
                <c:pt idx="2">
                  <c:v>15</c:v>
                </c:pt>
                <c:pt idx="3">
                  <c:v>12</c:v>
                </c:pt>
                <c:pt idx="4">
                  <c:v>56</c:v>
                </c:pt>
              </c:numCache>
            </c:numRef>
          </c:val>
        </c:ser>
        <c:ser>
          <c:idx val="5"/>
          <c:order val="5"/>
          <c:tx>
            <c:strRef>
              <c:f>Sheet1!$G$1</c:f>
              <c:strCache>
                <c:ptCount val="1"/>
                <c:pt idx="0">
                  <c:v>2011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Sheet1!$G$2:$G$6</c:f>
              <c:numCache>
                <c:formatCode>General</c:formatCode>
                <c:ptCount val="5"/>
                <c:pt idx="0">
                  <c:v>9</c:v>
                </c:pt>
                <c:pt idx="1">
                  <c:v>12</c:v>
                </c:pt>
                <c:pt idx="2">
                  <c:v>15</c:v>
                </c:pt>
                <c:pt idx="3">
                  <c:v>32</c:v>
                </c:pt>
                <c:pt idx="4">
                  <c:v>55</c:v>
                </c:pt>
              </c:numCache>
            </c:numRef>
          </c:val>
        </c:ser>
        <c:ser>
          <c:idx val="6"/>
          <c:order val="6"/>
          <c:tx>
            <c:strRef>
              <c:f>Sheet1!$H$1</c:f>
              <c:strCache>
                <c:ptCount val="1"/>
                <c:pt idx="0">
                  <c:v>2012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Sheet1!$H$2:$H$6</c:f>
              <c:numCache>
                <c:formatCode>0</c:formatCode>
                <c:ptCount val="5"/>
                <c:pt idx="0">
                  <c:v>10.447761194029848</c:v>
                </c:pt>
                <c:pt idx="1">
                  <c:v>14.427860696517413</c:v>
                </c:pt>
                <c:pt idx="2">
                  <c:v>13.432835820895523</c:v>
                </c:pt>
                <c:pt idx="3">
                  <c:v>47.761194029850763</c:v>
                </c:pt>
                <c:pt idx="4">
                  <c:v>53.731343283582092</c:v>
                </c:pt>
              </c:numCache>
            </c:numRef>
          </c:val>
        </c:ser>
        <c:dLbls>
          <c:showVal val="1"/>
        </c:dLbls>
        <c:axId val="124323328"/>
        <c:axId val="124324864"/>
      </c:barChart>
      <c:catAx>
        <c:axId val="124323328"/>
        <c:scaling>
          <c:orientation val="minMax"/>
        </c:scaling>
        <c:delete val="1"/>
        <c:axPos val="l"/>
        <c:tickLblPos val="none"/>
        <c:crossAx val="124324864"/>
        <c:crosses val="autoZero"/>
        <c:auto val="1"/>
        <c:lblAlgn val="ctr"/>
        <c:lblOffset val="100"/>
      </c:catAx>
      <c:valAx>
        <c:axId val="124324864"/>
        <c:scaling>
          <c:orientation val="minMax"/>
        </c:scaling>
        <c:delete val="1"/>
        <c:axPos val="b"/>
        <c:numFmt formatCode="General" sourceLinked="1"/>
        <c:tickLblPos val="none"/>
        <c:crossAx val="124323328"/>
        <c:crosses val="autoZero"/>
        <c:crossBetween val="between"/>
      </c:valAx>
    </c:plotArea>
    <c:legend>
      <c:legendPos val="r"/>
      <c:layout>
        <c:manualLayout>
          <c:xMode val="edge"/>
          <c:yMode val="edge"/>
          <c:x val="0.69538825570924456"/>
          <c:y val="0.53602997102886063"/>
          <c:w val="0.11748397082864728"/>
          <c:h val="0.32409240853580573"/>
        </c:manualLayout>
      </c:layout>
      <c:overlay val="1"/>
      <c:txPr>
        <a:bodyPr/>
        <a:lstStyle/>
        <a:p>
          <a:pPr>
            <a:defRPr sz="1000" b="1"/>
          </a:pPr>
          <a:endParaRPr lang="en-US"/>
        </a:p>
      </c:txPr>
    </c:legend>
    <c:plotVisOnly val="1"/>
    <c:dispBlanksAs val="gap"/>
  </c:chart>
  <c:txPr>
    <a:bodyPr/>
    <a:lstStyle/>
    <a:p>
      <a:pPr>
        <a:defRPr sz="1800"/>
      </a:pPr>
      <a:endParaRPr lang="en-US"/>
    </a:p>
  </c:txPr>
  <c:externalData r:id="rId1"/>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91"/>
          <c:y val="2.9847111004760427E-2"/>
          <c:w val="0.6497760349860161"/>
          <c:h val="0.94030577799047965"/>
        </c:manualLayout>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Sheet1!$B$2:$B$6</c:f>
              <c:numCache>
                <c:formatCode>General</c:formatCode>
                <c:ptCount val="5"/>
                <c:pt idx="0">
                  <c:v>8</c:v>
                </c:pt>
                <c:pt idx="1">
                  <c:v>12</c:v>
                </c:pt>
                <c:pt idx="2">
                  <c:v>16</c:v>
                </c:pt>
                <c:pt idx="3">
                  <c:v>5</c:v>
                </c:pt>
                <c:pt idx="4">
                  <c:v>51</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Sheet1!$C$2:$C$6</c:f>
              <c:numCache>
                <c:formatCode>General</c:formatCode>
                <c:ptCount val="5"/>
                <c:pt idx="0">
                  <c:v>7</c:v>
                </c:pt>
                <c:pt idx="1">
                  <c:v>10</c:v>
                </c:pt>
                <c:pt idx="2">
                  <c:v>18</c:v>
                </c:pt>
                <c:pt idx="3">
                  <c:v>18</c:v>
                </c:pt>
                <c:pt idx="4">
                  <c:v>56</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Sheet1!$D$2:$D$6</c:f>
              <c:numCache>
                <c:formatCode>General</c:formatCode>
                <c:ptCount val="5"/>
                <c:pt idx="0">
                  <c:v>20</c:v>
                </c:pt>
                <c:pt idx="1">
                  <c:v>11</c:v>
                </c:pt>
                <c:pt idx="2">
                  <c:v>16</c:v>
                </c:pt>
                <c:pt idx="3">
                  <c:v>33</c:v>
                </c:pt>
                <c:pt idx="4">
                  <c:v>59</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Sheet1!$E$2:$E$6</c:f>
              <c:numCache>
                <c:formatCode>General</c:formatCode>
                <c:ptCount val="5"/>
                <c:pt idx="0">
                  <c:v>21</c:v>
                </c:pt>
                <c:pt idx="1">
                  <c:v>15</c:v>
                </c:pt>
                <c:pt idx="2">
                  <c:v>21</c:v>
                </c:pt>
                <c:pt idx="3">
                  <c:v>39</c:v>
                </c:pt>
                <c:pt idx="4">
                  <c:v>58</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Sheet1!$F$2:$F$6</c:f>
              <c:numCache>
                <c:formatCode>General</c:formatCode>
                <c:ptCount val="5"/>
                <c:pt idx="0">
                  <c:v>18</c:v>
                </c:pt>
                <c:pt idx="1">
                  <c:v>16</c:v>
                </c:pt>
                <c:pt idx="2">
                  <c:v>15</c:v>
                </c:pt>
                <c:pt idx="3">
                  <c:v>39</c:v>
                </c:pt>
                <c:pt idx="4">
                  <c:v>71</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Sheet1!$G$2:$G$6</c:f>
              <c:numCache>
                <c:formatCode>General</c:formatCode>
                <c:ptCount val="5"/>
                <c:pt idx="0">
                  <c:v>25</c:v>
                </c:pt>
                <c:pt idx="1">
                  <c:v>19</c:v>
                </c:pt>
                <c:pt idx="2">
                  <c:v>16</c:v>
                </c:pt>
                <c:pt idx="3">
                  <c:v>38</c:v>
                </c:pt>
                <c:pt idx="4">
                  <c:v>64</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Sheet1!$H$2:$H$6</c:f>
              <c:numCache>
                <c:formatCode>0</c:formatCode>
                <c:ptCount val="5"/>
                <c:pt idx="0">
                  <c:v>13</c:v>
                </c:pt>
                <c:pt idx="1">
                  <c:v>11.5</c:v>
                </c:pt>
                <c:pt idx="2">
                  <c:v>19.5</c:v>
                </c:pt>
                <c:pt idx="3">
                  <c:v>26.5</c:v>
                </c:pt>
                <c:pt idx="4">
                  <c:v>68.5</c:v>
                </c:pt>
              </c:numCache>
            </c:numRef>
          </c:val>
        </c:ser>
        <c:dLbls>
          <c:showVal val="1"/>
        </c:dLbls>
        <c:axId val="124532224"/>
        <c:axId val="124533760"/>
      </c:barChart>
      <c:catAx>
        <c:axId val="124532224"/>
        <c:scaling>
          <c:orientation val="minMax"/>
        </c:scaling>
        <c:delete val="1"/>
        <c:axPos val="l"/>
        <c:tickLblPos val="none"/>
        <c:crossAx val="124533760"/>
        <c:crosses val="autoZero"/>
        <c:auto val="1"/>
        <c:lblAlgn val="ctr"/>
        <c:lblOffset val="100"/>
      </c:catAx>
      <c:valAx>
        <c:axId val="124533760"/>
        <c:scaling>
          <c:orientation val="minMax"/>
        </c:scaling>
        <c:delete val="1"/>
        <c:axPos val="b"/>
        <c:numFmt formatCode="General" sourceLinked="1"/>
        <c:tickLblPos val="none"/>
        <c:crossAx val="124532224"/>
        <c:crosses val="autoZero"/>
        <c:crossBetween val="between"/>
      </c:valAx>
    </c:plotArea>
    <c:plotVisOnly val="1"/>
    <c:dispBlanksAs val="gap"/>
  </c:chart>
  <c:txPr>
    <a:bodyPr/>
    <a:lstStyle/>
    <a:p>
      <a:pPr>
        <a:defRPr sz="1800"/>
      </a:pPr>
      <a:endParaRPr lang="en-US"/>
    </a:p>
  </c:txPr>
  <c:externalData r:id="rId1"/>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81"/>
          <c:y val="2.9847111004760389E-2"/>
          <c:w val="0.64977603498601544"/>
          <c:h val="0.94030577799047965"/>
        </c:manualLayout>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Sheet1!$B$2:$B$6</c:f>
              <c:numCache>
                <c:formatCode>General</c:formatCode>
                <c:ptCount val="5"/>
                <c:pt idx="0">
                  <c:v>11</c:v>
                </c:pt>
                <c:pt idx="1">
                  <c:v>8</c:v>
                </c:pt>
                <c:pt idx="2">
                  <c:v>14</c:v>
                </c:pt>
                <c:pt idx="3">
                  <c:v>4</c:v>
                </c:pt>
                <c:pt idx="4">
                  <c:v>55</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Sheet1!$C$2:$C$6</c:f>
              <c:numCache>
                <c:formatCode>General</c:formatCode>
                <c:ptCount val="5"/>
                <c:pt idx="0">
                  <c:v>8</c:v>
                </c:pt>
                <c:pt idx="1">
                  <c:v>9</c:v>
                </c:pt>
                <c:pt idx="2">
                  <c:v>13</c:v>
                </c:pt>
                <c:pt idx="3">
                  <c:v>17</c:v>
                </c:pt>
                <c:pt idx="4">
                  <c:v>55</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Sheet1!$D$2:$D$6</c:f>
              <c:numCache>
                <c:formatCode>General</c:formatCode>
                <c:ptCount val="5"/>
                <c:pt idx="0">
                  <c:v>13</c:v>
                </c:pt>
                <c:pt idx="1">
                  <c:v>14</c:v>
                </c:pt>
                <c:pt idx="2">
                  <c:v>12</c:v>
                </c:pt>
                <c:pt idx="3">
                  <c:v>26</c:v>
                </c:pt>
                <c:pt idx="4">
                  <c:v>53</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Sheet1!$E$2:$E$6</c:f>
              <c:numCache>
                <c:formatCode>General</c:formatCode>
                <c:ptCount val="5"/>
                <c:pt idx="0">
                  <c:v>12</c:v>
                </c:pt>
                <c:pt idx="1">
                  <c:v>15</c:v>
                </c:pt>
                <c:pt idx="2">
                  <c:v>19</c:v>
                </c:pt>
                <c:pt idx="3">
                  <c:v>34</c:v>
                </c:pt>
                <c:pt idx="4">
                  <c:v>55</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Sheet1!$F$2:$F$6</c:f>
              <c:numCache>
                <c:formatCode>General</c:formatCode>
                <c:ptCount val="5"/>
                <c:pt idx="0">
                  <c:v>15</c:v>
                </c:pt>
                <c:pt idx="1">
                  <c:v>12</c:v>
                </c:pt>
                <c:pt idx="2">
                  <c:v>15</c:v>
                </c:pt>
                <c:pt idx="3">
                  <c:v>26</c:v>
                </c:pt>
                <c:pt idx="4">
                  <c:v>63</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Sheet1!$G$2:$G$6</c:f>
              <c:numCache>
                <c:formatCode>General</c:formatCode>
                <c:ptCount val="5"/>
                <c:pt idx="0">
                  <c:v>15</c:v>
                </c:pt>
                <c:pt idx="1">
                  <c:v>17</c:v>
                </c:pt>
                <c:pt idx="2">
                  <c:v>15</c:v>
                </c:pt>
                <c:pt idx="3">
                  <c:v>35</c:v>
                </c:pt>
                <c:pt idx="4">
                  <c:v>59</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Sheet1!$A$2:$A$6</c:f>
              <c:strCache>
                <c:ptCount val="5"/>
                <c:pt idx="0">
                  <c:v>Private transport is quicker</c:v>
                </c:pt>
                <c:pt idx="1">
                  <c:v>Job requires a car / have a work car</c:v>
                </c:pt>
                <c:pt idx="2">
                  <c:v>Buses are not available when needed</c:v>
                </c:pt>
                <c:pt idx="3">
                  <c:v>Own a car and prefer to use that</c:v>
                </c:pt>
                <c:pt idx="4">
                  <c:v>Convenience / flexibility / independence</c:v>
                </c:pt>
              </c:strCache>
            </c:strRef>
          </c:cat>
          <c:val>
            <c:numRef>
              <c:f>Sheet1!$H$2:$H$6</c:f>
              <c:numCache>
                <c:formatCode>0</c:formatCode>
                <c:ptCount val="5"/>
                <c:pt idx="0">
                  <c:v>11.720698254364089</c:v>
                </c:pt>
                <c:pt idx="1">
                  <c:v>12.96758104738155</c:v>
                </c:pt>
                <c:pt idx="2">
                  <c:v>16.45885286783043</c:v>
                </c:pt>
                <c:pt idx="3">
                  <c:v>37.1571072319202</c:v>
                </c:pt>
                <c:pt idx="4">
                  <c:v>61.097256857855356</c:v>
                </c:pt>
              </c:numCache>
            </c:numRef>
          </c:val>
        </c:ser>
        <c:dLbls>
          <c:showVal val="1"/>
        </c:dLbls>
        <c:axId val="124752256"/>
        <c:axId val="124753792"/>
      </c:barChart>
      <c:catAx>
        <c:axId val="124752256"/>
        <c:scaling>
          <c:orientation val="minMax"/>
        </c:scaling>
        <c:axPos val="l"/>
        <c:tickLblPos val="nextTo"/>
        <c:spPr>
          <a:ln>
            <a:noFill/>
          </a:ln>
        </c:spPr>
        <c:txPr>
          <a:bodyPr/>
          <a:lstStyle/>
          <a:p>
            <a:pPr>
              <a:defRPr sz="1000" b="1"/>
            </a:pPr>
            <a:endParaRPr lang="en-US"/>
          </a:p>
        </c:txPr>
        <c:crossAx val="124753792"/>
        <c:crosses val="autoZero"/>
        <c:auto val="1"/>
        <c:lblAlgn val="ctr"/>
        <c:lblOffset val="100"/>
      </c:catAx>
      <c:valAx>
        <c:axId val="124753792"/>
        <c:scaling>
          <c:orientation val="minMax"/>
        </c:scaling>
        <c:delete val="1"/>
        <c:axPos val="b"/>
        <c:numFmt formatCode="General" sourceLinked="1"/>
        <c:tickLblPos val="none"/>
        <c:crossAx val="124752256"/>
        <c:crosses val="autoZero"/>
        <c:crossBetween val="between"/>
      </c:valAx>
    </c:plotArea>
    <c:plotVisOnly val="1"/>
    <c:dispBlanksAs val="gap"/>
  </c:chart>
  <c:txPr>
    <a:bodyPr/>
    <a:lstStyle/>
    <a:p>
      <a:pPr>
        <a:defRPr sz="1800"/>
      </a:pPr>
      <a:endParaRPr lang="en-US"/>
    </a:p>
  </c:txPr>
  <c:externalData r:id="rId1"/>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877"/>
          <c:y val="2.9847111004760413E-2"/>
          <c:w val="0.64977603498601588"/>
          <c:h val="0.94030577799047965"/>
        </c:manualLayout>
      </c:layout>
      <c:barChart>
        <c:barDir val="bar"/>
        <c:grouping val="clustered"/>
        <c:ser>
          <c:idx val="0"/>
          <c:order val="0"/>
          <c:tx>
            <c:strRef>
              <c:f>Sheet1!$B$1</c:f>
              <c:strCache>
                <c:ptCount val="1"/>
                <c:pt idx="0">
                  <c:v>2006</c:v>
                </c:pt>
              </c:strCache>
            </c:strRef>
          </c:tx>
          <c:spPr>
            <a:solidFill>
              <a:srgbClr val="FFFF99"/>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Sheet1!$B$2:$B$11</c:f>
              <c:numCache>
                <c:formatCode>General</c:formatCode>
                <c:ptCount val="10"/>
                <c:pt idx="0">
                  <c:v>20</c:v>
                </c:pt>
                <c:pt idx="1">
                  <c:v>4</c:v>
                </c:pt>
                <c:pt idx="2">
                  <c:v>11</c:v>
                </c:pt>
                <c:pt idx="3">
                  <c:v>1</c:v>
                </c:pt>
                <c:pt idx="4">
                  <c:v>10</c:v>
                </c:pt>
                <c:pt idx="5">
                  <c:v>5</c:v>
                </c:pt>
                <c:pt idx="6">
                  <c:v>8</c:v>
                </c:pt>
                <c:pt idx="7">
                  <c:v>13</c:v>
                </c:pt>
                <c:pt idx="8">
                  <c:v>5</c:v>
                </c:pt>
              </c:numCache>
            </c:numRef>
          </c:val>
        </c:ser>
        <c:ser>
          <c:idx val="1"/>
          <c:order val="1"/>
          <c:tx>
            <c:strRef>
              <c:f>Sheet1!$C$1</c:f>
              <c:strCache>
                <c:ptCount val="1"/>
                <c:pt idx="0">
                  <c:v>2007</c:v>
                </c:pt>
              </c:strCache>
            </c:strRef>
          </c:tx>
          <c:spPr>
            <a:solidFill>
              <a:srgbClr val="FFCC99"/>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Sheet1!$C$2:$C$11</c:f>
              <c:numCache>
                <c:formatCode>General</c:formatCode>
                <c:ptCount val="10"/>
                <c:pt idx="0">
                  <c:v>28</c:v>
                </c:pt>
                <c:pt idx="1">
                  <c:v>6</c:v>
                </c:pt>
                <c:pt idx="2">
                  <c:v>1</c:v>
                </c:pt>
                <c:pt idx="3">
                  <c:v>1</c:v>
                </c:pt>
                <c:pt idx="4">
                  <c:v>8</c:v>
                </c:pt>
                <c:pt idx="5">
                  <c:v>12</c:v>
                </c:pt>
                <c:pt idx="6">
                  <c:v>12</c:v>
                </c:pt>
                <c:pt idx="7">
                  <c:v>6</c:v>
                </c:pt>
                <c:pt idx="8">
                  <c:v>2</c:v>
                </c:pt>
              </c:numCache>
            </c:numRef>
          </c:val>
        </c:ser>
        <c:ser>
          <c:idx val="2"/>
          <c:order val="2"/>
          <c:tx>
            <c:strRef>
              <c:f>Sheet1!$D$1</c:f>
              <c:strCache>
                <c:ptCount val="1"/>
                <c:pt idx="0">
                  <c:v>2008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Sheet1!$D$2:$D$11</c:f>
              <c:numCache>
                <c:formatCode>General</c:formatCode>
                <c:ptCount val="10"/>
                <c:pt idx="0">
                  <c:v>2</c:v>
                </c:pt>
                <c:pt idx="1">
                  <c:v>5</c:v>
                </c:pt>
                <c:pt idx="2">
                  <c:v>3</c:v>
                </c:pt>
                <c:pt idx="3">
                  <c:v>2</c:v>
                </c:pt>
                <c:pt idx="4">
                  <c:v>5</c:v>
                </c:pt>
                <c:pt idx="5">
                  <c:v>4</c:v>
                </c:pt>
                <c:pt idx="6">
                  <c:v>6</c:v>
                </c:pt>
                <c:pt idx="7">
                  <c:v>17</c:v>
                </c:pt>
                <c:pt idx="8">
                  <c:v>9</c:v>
                </c:pt>
              </c:numCache>
            </c:numRef>
          </c:val>
        </c:ser>
        <c:ser>
          <c:idx val="3"/>
          <c:order val="3"/>
          <c:tx>
            <c:strRef>
              <c:f>Sheet1!$E$1</c:f>
              <c:strCache>
                <c:ptCount val="1"/>
                <c:pt idx="0">
                  <c:v>2009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Sheet1!$E$2:$E$11</c:f>
              <c:numCache>
                <c:formatCode>General</c:formatCode>
                <c:ptCount val="10"/>
                <c:pt idx="0">
                  <c:v>2</c:v>
                </c:pt>
                <c:pt idx="1">
                  <c:v>5</c:v>
                </c:pt>
                <c:pt idx="2">
                  <c:v>9</c:v>
                </c:pt>
                <c:pt idx="3">
                  <c:v>1</c:v>
                </c:pt>
                <c:pt idx="4">
                  <c:v>2</c:v>
                </c:pt>
                <c:pt idx="5">
                  <c:v>6</c:v>
                </c:pt>
                <c:pt idx="6">
                  <c:v>9</c:v>
                </c:pt>
                <c:pt idx="7">
                  <c:v>23</c:v>
                </c:pt>
                <c:pt idx="8">
                  <c:v>10</c:v>
                </c:pt>
              </c:numCache>
            </c:numRef>
          </c:val>
        </c:ser>
        <c:ser>
          <c:idx val="4"/>
          <c:order val="4"/>
          <c:tx>
            <c:strRef>
              <c:f>Sheet1!$F$1</c:f>
              <c:strCache>
                <c:ptCount val="1"/>
                <c:pt idx="0">
                  <c:v>2010</c:v>
                </c:pt>
              </c:strCache>
            </c:strRef>
          </c:tx>
          <c:spPr>
            <a:solidFill>
              <a:srgbClr val="FF660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Sheet1!$F$2:$F$11</c:f>
              <c:numCache>
                <c:formatCode>General</c:formatCode>
                <c:ptCount val="10"/>
                <c:pt idx="0">
                  <c:v>2</c:v>
                </c:pt>
                <c:pt idx="1">
                  <c:v>6</c:v>
                </c:pt>
                <c:pt idx="2">
                  <c:v>5</c:v>
                </c:pt>
                <c:pt idx="3">
                  <c:v>2</c:v>
                </c:pt>
                <c:pt idx="4">
                  <c:v>7</c:v>
                </c:pt>
                <c:pt idx="5">
                  <c:v>5</c:v>
                </c:pt>
                <c:pt idx="6">
                  <c:v>7</c:v>
                </c:pt>
                <c:pt idx="7">
                  <c:v>8</c:v>
                </c:pt>
                <c:pt idx="8">
                  <c:v>12</c:v>
                </c:pt>
              </c:numCache>
            </c:numRef>
          </c:val>
        </c:ser>
        <c:ser>
          <c:idx val="5"/>
          <c:order val="5"/>
          <c:tx>
            <c:strRef>
              <c:f>Sheet1!$G$1</c:f>
              <c:strCache>
                <c:ptCount val="1"/>
                <c:pt idx="0">
                  <c:v>2011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Sheet1!$G$2:$G$11</c:f>
              <c:numCache>
                <c:formatCode>General</c:formatCode>
                <c:ptCount val="10"/>
                <c:pt idx="0">
                  <c:v>8</c:v>
                </c:pt>
                <c:pt idx="1">
                  <c:v>7</c:v>
                </c:pt>
                <c:pt idx="2">
                  <c:v>4</c:v>
                </c:pt>
                <c:pt idx="3">
                  <c:v>2</c:v>
                </c:pt>
                <c:pt idx="4">
                  <c:v>7</c:v>
                </c:pt>
                <c:pt idx="5">
                  <c:v>6</c:v>
                </c:pt>
                <c:pt idx="6">
                  <c:v>8</c:v>
                </c:pt>
                <c:pt idx="7">
                  <c:v>4</c:v>
                </c:pt>
                <c:pt idx="8">
                  <c:v>8</c:v>
                </c:pt>
              </c:numCache>
            </c:numRef>
          </c:val>
        </c:ser>
        <c:ser>
          <c:idx val="6"/>
          <c:order val="6"/>
          <c:tx>
            <c:strRef>
              <c:f>Sheet1!$H$1</c:f>
              <c:strCache>
                <c:ptCount val="1"/>
                <c:pt idx="0">
                  <c:v>2012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Sheet1!$H$2:$H$11</c:f>
              <c:numCache>
                <c:formatCode>0</c:formatCode>
                <c:ptCount val="10"/>
                <c:pt idx="0">
                  <c:v>7.4626865671641776</c:v>
                </c:pt>
                <c:pt idx="1">
                  <c:v>0.99502487562189335</c:v>
                </c:pt>
                <c:pt idx="2">
                  <c:v>1.4925373134328359</c:v>
                </c:pt>
                <c:pt idx="3">
                  <c:v>4.4776119402985071</c:v>
                </c:pt>
                <c:pt idx="4">
                  <c:v>5.9701492537313534</c:v>
                </c:pt>
                <c:pt idx="5">
                  <c:v>9.452736318408089</c:v>
                </c:pt>
                <c:pt idx="6">
                  <c:v>10.945273631840797</c:v>
                </c:pt>
                <c:pt idx="7">
                  <c:v>9.452736318408089</c:v>
                </c:pt>
                <c:pt idx="8">
                  <c:v>9.9502487562189046</c:v>
                </c:pt>
                <c:pt idx="9">
                  <c:v>5.4726368159203984</c:v>
                </c:pt>
              </c:numCache>
            </c:numRef>
          </c:val>
        </c:ser>
        <c:dLbls>
          <c:showVal val="1"/>
        </c:dLbls>
        <c:axId val="125140352"/>
        <c:axId val="125162624"/>
      </c:barChart>
      <c:catAx>
        <c:axId val="125140352"/>
        <c:scaling>
          <c:orientation val="minMax"/>
        </c:scaling>
        <c:delete val="1"/>
        <c:axPos val="l"/>
        <c:tickLblPos val="none"/>
        <c:crossAx val="125162624"/>
        <c:crosses val="autoZero"/>
        <c:auto val="1"/>
        <c:lblAlgn val="ctr"/>
        <c:lblOffset val="100"/>
      </c:catAx>
      <c:valAx>
        <c:axId val="125162624"/>
        <c:scaling>
          <c:orientation val="minMax"/>
        </c:scaling>
        <c:delete val="1"/>
        <c:axPos val="b"/>
        <c:numFmt formatCode="General" sourceLinked="1"/>
        <c:tickLblPos val="none"/>
        <c:crossAx val="125140352"/>
        <c:crosses val="autoZero"/>
        <c:crossBetween val="between"/>
      </c:valAx>
    </c:plotArea>
    <c:legend>
      <c:legendPos val="r"/>
      <c:layout>
        <c:manualLayout>
          <c:xMode val="edge"/>
          <c:yMode val="edge"/>
          <c:x val="0.69538825570924456"/>
          <c:y val="0.53602997102886063"/>
          <c:w val="0.11748397082864728"/>
          <c:h val="0.32409240853580573"/>
        </c:manualLayout>
      </c:layout>
      <c:overlay val="1"/>
      <c:txPr>
        <a:bodyPr/>
        <a:lstStyle/>
        <a:p>
          <a:pPr>
            <a:defRPr sz="1000" b="1"/>
          </a:pPr>
          <a:endParaRPr lang="en-US"/>
        </a:p>
      </c:txPr>
    </c:legend>
    <c:plotVisOnly val="1"/>
    <c:dispBlanksAs val="gap"/>
  </c:chart>
  <c:txPr>
    <a:bodyPr/>
    <a:lstStyle/>
    <a:p>
      <a:pPr>
        <a:defRPr sz="1800"/>
      </a:pPr>
      <a:endParaRPr lang="en-US"/>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50802786045215254"/>
          <c:y val="1.6280242366232829E-2"/>
          <c:w val="0.49197189591020418"/>
          <c:h val="0.95387264662901128"/>
        </c:manualLayout>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Sheet1!$B$2:$B$11</c:f>
              <c:numCache>
                <c:formatCode>General</c:formatCode>
                <c:ptCount val="10"/>
                <c:pt idx="0">
                  <c:v>15</c:v>
                </c:pt>
                <c:pt idx="1">
                  <c:v>4</c:v>
                </c:pt>
                <c:pt idx="2">
                  <c:v>11</c:v>
                </c:pt>
                <c:pt idx="3">
                  <c:v>3</c:v>
                </c:pt>
                <c:pt idx="4">
                  <c:v>6</c:v>
                </c:pt>
                <c:pt idx="5">
                  <c:v>6</c:v>
                </c:pt>
                <c:pt idx="6">
                  <c:v>6</c:v>
                </c:pt>
                <c:pt idx="7">
                  <c:v>16</c:v>
                </c:pt>
                <c:pt idx="8">
                  <c:v>8</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Sheet1!$C$2:$C$11</c:f>
              <c:numCache>
                <c:formatCode>General</c:formatCode>
                <c:ptCount val="10"/>
                <c:pt idx="0">
                  <c:v>24</c:v>
                </c:pt>
                <c:pt idx="1">
                  <c:v>4</c:v>
                </c:pt>
                <c:pt idx="2">
                  <c:v>2</c:v>
                </c:pt>
                <c:pt idx="3">
                  <c:v>3</c:v>
                </c:pt>
                <c:pt idx="4">
                  <c:v>6</c:v>
                </c:pt>
                <c:pt idx="5">
                  <c:v>12</c:v>
                </c:pt>
                <c:pt idx="6">
                  <c:v>11</c:v>
                </c:pt>
                <c:pt idx="7">
                  <c:v>7</c:v>
                </c:pt>
                <c:pt idx="8">
                  <c:v>3</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Sheet1!$D$2:$D$11</c:f>
              <c:numCache>
                <c:formatCode>General</c:formatCode>
                <c:ptCount val="10"/>
                <c:pt idx="0">
                  <c:v>2</c:v>
                </c:pt>
                <c:pt idx="1">
                  <c:v>5</c:v>
                </c:pt>
                <c:pt idx="2">
                  <c:v>5</c:v>
                </c:pt>
                <c:pt idx="3">
                  <c:v>3</c:v>
                </c:pt>
                <c:pt idx="4">
                  <c:v>5</c:v>
                </c:pt>
                <c:pt idx="5">
                  <c:v>5</c:v>
                </c:pt>
                <c:pt idx="6">
                  <c:v>7</c:v>
                </c:pt>
                <c:pt idx="7">
                  <c:v>14</c:v>
                </c:pt>
                <c:pt idx="8">
                  <c:v>7</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Sheet1!$E$2:$E$11</c:f>
              <c:numCache>
                <c:formatCode>General</c:formatCode>
                <c:ptCount val="10"/>
                <c:pt idx="0">
                  <c:v>2</c:v>
                </c:pt>
                <c:pt idx="1">
                  <c:v>8</c:v>
                </c:pt>
                <c:pt idx="2">
                  <c:v>7</c:v>
                </c:pt>
                <c:pt idx="3">
                  <c:v>2</c:v>
                </c:pt>
                <c:pt idx="4">
                  <c:v>4</c:v>
                </c:pt>
                <c:pt idx="5">
                  <c:v>6</c:v>
                </c:pt>
                <c:pt idx="6">
                  <c:v>8</c:v>
                </c:pt>
                <c:pt idx="7">
                  <c:v>19</c:v>
                </c:pt>
                <c:pt idx="8">
                  <c:v>9</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Sheet1!$F$2:$F$11</c:f>
              <c:numCache>
                <c:formatCode>General</c:formatCode>
                <c:ptCount val="10"/>
                <c:pt idx="0">
                  <c:v>2</c:v>
                </c:pt>
                <c:pt idx="1">
                  <c:v>9</c:v>
                </c:pt>
                <c:pt idx="2">
                  <c:v>5</c:v>
                </c:pt>
                <c:pt idx="3">
                  <c:v>3</c:v>
                </c:pt>
                <c:pt idx="4">
                  <c:v>7</c:v>
                </c:pt>
                <c:pt idx="5">
                  <c:v>6</c:v>
                </c:pt>
                <c:pt idx="6">
                  <c:v>6</c:v>
                </c:pt>
                <c:pt idx="7">
                  <c:v>10</c:v>
                </c:pt>
                <c:pt idx="8">
                  <c:v>13</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Sheet1!$G$2:$G$11</c:f>
              <c:numCache>
                <c:formatCode>General</c:formatCode>
                <c:ptCount val="10"/>
                <c:pt idx="0">
                  <c:v>10</c:v>
                </c:pt>
                <c:pt idx="1">
                  <c:v>9</c:v>
                </c:pt>
                <c:pt idx="2">
                  <c:v>5</c:v>
                </c:pt>
                <c:pt idx="3">
                  <c:v>4</c:v>
                </c:pt>
                <c:pt idx="4">
                  <c:v>6</c:v>
                </c:pt>
                <c:pt idx="5">
                  <c:v>9</c:v>
                </c:pt>
                <c:pt idx="6">
                  <c:v>8</c:v>
                </c:pt>
                <c:pt idx="7">
                  <c:v>5</c:v>
                </c:pt>
                <c:pt idx="8">
                  <c:v>9</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Sheet1!$H$2:$H$11</c:f>
              <c:numCache>
                <c:formatCode>0</c:formatCode>
                <c:ptCount val="10"/>
                <c:pt idx="0">
                  <c:v>8.4788029925187036</c:v>
                </c:pt>
                <c:pt idx="1">
                  <c:v>1.2468827930174518</c:v>
                </c:pt>
                <c:pt idx="2">
                  <c:v>1.4962593516209477</c:v>
                </c:pt>
                <c:pt idx="3">
                  <c:v>4.9875311720698274</c:v>
                </c:pt>
                <c:pt idx="4">
                  <c:v>5.7356608478802995</c:v>
                </c:pt>
                <c:pt idx="5">
                  <c:v>6.9825436408977568</c:v>
                </c:pt>
                <c:pt idx="6">
                  <c:v>7.9800498753117406</c:v>
                </c:pt>
                <c:pt idx="7">
                  <c:v>7.9800498753117406</c:v>
                </c:pt>
                <c:pt idx="8">
                  <c:v>8.2294264339152168</c:v>
                </c:pt>
                <c:pt idx="9">
                  <c:v>9.226932668329173</c:v>
                </c:pt>
              </c:numCache>
            </c:numRef>
          </c:val>
        </c:ser>
        <c:dLbls>
          <c:showVal val="1"/>
        </c:dLbls>
        <c:axId val="125309696"/>
        <c:axId val="125311232"/>
      </c:barChart>
      <c:catAx>
        <c:axId val="125309696"/>
        <c:scaling>
          <c:orientation val="minMax"/>
        </c:scaling>
        <c:axPos val="l"/>
        <c:tickLblPos val="nextTo"/>
        <c:spPr>
          <a:ln>
            <a:noFill/>
          </a:ln>
        </c:spPr>
        <c:txPr>
          <a:bodyPr/>
          <a:lstStyle/>
          <a:p>
            <a:pPr>
              <a:defRPr sz="1000" b="1"/>
            </a:pPr>
            <a:endParaRPr lang="en-US"/>
          </a:p>
        </c:txPr>
        <c:crossAx val="125311232"/>
        <c:crosses val="autoZero"/>
        <c:auto val="1"/>
        <c:lblAlgn val="ctr"/>
        <c:lblOffset val="100"/>
      </c:catAx>
      <c:valAx>
        <c:axId val="125311232"/>
        <c:scaling>
          <c:orientation val="minMax"/>
        </c:scaling>
        <c:delete val="1"/>
        <c:axPos val="b"/>
        <c:numFmt formatCode="General" sourceLinked="1"/>
        <c:tickLblPos val="none"/>
        <c:crossAx val="125309696"/>
        <c:crosses val="autoZero"/>
        <c:crossBetween val="between"/>
      </c:valAx>
    </c:plotArea>
    <c:plotVisOnly val="1"/>
    <c:dispBlanksAs val="gap"/>
  </c:chart>
  <c:txPr>
    <a:bodyPr/>
    <a:lstStyle/>
    <a:p>
      <a:pPr>
        <a:defRPr sz="1800"/>
      </a:pPr>
      <a:endParaRPr lang="en-US"/>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02238673298691"/>
          <c:y val="2.9847111004760427E-2"/>
          <c:w val="0.6497760349860161"/>
          <c:h val="0.94030577799047965"/>
        </c:manualLayout>
      </c:layout>
      <c:barChart>
        <c:barDir val="bar"/>
        <c:grouping val="clustered"/>
        <c:ser>
          <c:idx val="0"/>
          <c:order val="0"/>
          <c:tx>
            <c:strRef>
              <c:f>Sheet1!$B$1</c:f>
              <c:strCache>
                <c:ptCount val="1"/>
                <c:pt idx="0">
                  <c:v>'06</c:v>
                </c:pt>
              </c:strCache>
            </c:strRef>
          </c:tx>
          <c:spPr>
            <a:solidFill>
              <a:srgbClr val="FFFF99"/>
            </a:solidFill>
            <a:ln>
              <a:solidFill>
                <a:srgbClr val="000000"/>
              </a:solidFill>
            </a:ln>
          </c:spPr>
          <c:dLbls>
            <c:txPr>
              <a:bodyPr/>
              <a:lstStyle/>
              <a:p>
                <a:pPr>
                  <a:defRPr sz="10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Sheet1!$B$2:$B$11</c:f>
              <c:numCache>
                <c:formatCode>General</c:formatCode>
                <c:ptCount val="10"/>
                <c:pt idx="0">
                  <c:v>12</c:v>
                </c:pt>
                <c:pt idx="1">
                  <c:v>4</c:v>
                </c:pt>
                <c:pt idx="2">
                  <c:v>11</c:v>
                </c:pt>
                <c:pt idx="3">
                  <c:v>4</c:v>
                </c:pt>
                <c:pt idx="4">
                  <c:v>4</c:v>
                </c:pt>
                <c:pt idx="5">
                  <c:v>7</c:v>
                </c:pt>
                <c:pt idx="6">
                  <c:v>4</c:v>
                </c:pt>
                <c:pt idx="7">
                  <c:v>19</c:v>
                </c:pt>
                <c:pt idx="8">
                  <c:v>10</c:v>
                </c:pt>
              </c:numCache>
            </c:numRef>
          </c:val>
        </c:ser>
        <c:ser>
          <c:idx val="1"/>
          <c:order val="1"/>
          <c:tx>
            <c:strRef>
              <c:f>Sheet1!$C$1</c:f>
              <c:strCache>
                <c:ptCount val="1"/>
                <c:pt idx="0">
                  <c:v>'07</c:v>
                </c:pt>
              </c:strCache>
            </c:strRef>
          </c:tx>
          <c:spPr>
            <a:solidFill>
              <a:srgbClr val="FFCC99"/>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Sheet1!$C$2:$C$11</c:f>
              <c:numCache>
                <c:formatCode>General</c:formatCode>
                <c:ptCount val="10"/>
                <c:pt idx="0">
                  <c:v>21</c:v>
                </c:pt>
                <c:pt idx="1">
                  <c:v>3</c:v>
                </c:pt>
                <c:pt idx="2">
                  <c:v>4</c:v>
                </c:pt>
                <c:pt idx="3">
                  <c:v>4</c:v>
                </c:pt>
                <c:pt idx="4">
                  <c:v>4</c:v>
                </c:pt>
                <c:pt idx="5">
                  <c:v>12</c:v>
                </c:pt>
                <c:pt idx="6">
                  <c:v>9</c:v>
                </c:pt>
                <c:pt idx="7">
                  <c:v>8</c:v>
                </c:pt>
                <c:pt idx="8">
                  <c:v>4</c:v>
                </c:pt>
              </c:numCache>
            </c:numRef>
          </c:val>
        </c:ser>
        <c:ser>
          <c:idx val="2"/>
          <c:order val="2"/>
          <c:tx>
            <c:strRef>
              <c:f>Sheet1!$D$1</c:f>
              <c:strCache>
                <c:ptCount val="1"/>
                <c:pt idx="0">
                  <c:v>'08</c:v>
                </c:pt>
              </c:strCache>
            </c:strRef>
          </c:tx>
          <c:spPr>
            <a:solidFill>
              <a:srgbClr val="FFC00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Sheet1!$D$2:$D$11</c:f>
              <c:numCache>
                <c:formatCode>General</c:formatCode>
                <c:ptCount val="10"/>
                <c:pt idx="0">
                  <c:v>3</c:v>
                </c:pt>
                <c:pt idx="1">
                  <c:v>6</c:v>
                </c:pt>
                <c:pt idx="2">
                  <c:v>7</c:v>
                </c:pt>
                <c:pt idx="3">
                  <c:v>4</c:v>
                </c:pt>
                <c:pt idx="4">
                  <c:v>5</c:v>
                </c:pt>
                <c:pt idx="5">
                  <c:v>7</c:v>
                </c:pt>
                <c:pt idx="6">
                  <c:v>7</c:v>
                </c:pt>
                <c:pt idx="7">
                  <c:v>12</c:v>
                </c:pt>
                <c:pt idx="8">
                  <c:v>5</c:v>
                </c:pt>
              </c:numCache>
            </c:numRef>
          </c:val>
        </c:ser>
        <c:ser>
          <c:idx val="3"/>
          <c:order val="3"/>
          <c:tx>
            <c:strRef>
              <c:f>Sheet1!$E$1</c:f>
              <c:strCache>
                <c:ptCount val="1"/>
                <c:pt idx="0">
                  <c:v>'09</c:v>
                </c:pt>
              </c:strCache>
            </c:strRef>
          </c:tx>
          <c:spPr>
            <a:solidFill>
              <a:srgbClr val="FF990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Sheet1!$E$2:$E$11</c:f>
              <c:numCache>
                <c:formatCode>General</c:formatCode>
                <c:ptCount val="10"/>
                <c:pt idx="0">
                  <c:v>1</c:v>
                </c:pt>
                <c:pt idx="1">
                  <c:v>12</c:v>
                </c:pt>
                <c:pt idx="2">
                  <c:v>5</c:v>
                </c:pt>
                <c:pt idx="3">
                  <c:v>3</c:v>
                </c:pt>
                <c:pt idx="4">
                  <c:v>6</c:v>
                </c:pt>
                <c:pt idx="5">
                  <c:v>5</c:v>
                </c:pt>
                <c:pt idx="6">
                  <c:v>7</c:v>
                </c:pt>
                <c:pt idx="7">
                  <c:v>16</c:v>
                </c:pt>
                <c:pt idx="8">
                  <c:v>9</c:v>
                </c:pt>
              </c:numCache>
            </c:numRef>
          </c:val>
        </c:ser>
        <c:ser>
          <c:idx val="4"/>
          <c:order val="4"/>
          <c:tx>
            <c:strRef>
              <c:f>Sheet1!$F$1</c:f>
              <c:strCache>
                <c:ptCount val="1"/>
                <c:pt idx="0">
                  <c:v>'10</c:v>
                </c:pt>
              </c:strCache>
            </c:strRef>
          </c:tx>
          <c:spPr>
            <a:solidFill>
              <a:srgbClr val="FF660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Sheet1!$F$2:$F$11</c:f>
              <c:numCache>
                <c:formatCode>General</c:formatCode>
                <c:ptCount val="10"/>
                <c:pt idx="0">
                  <c:v>1</c:v>
                </c:pt>
                <c:pt idx="1">
                  <c:v>9</c:v>
                </c:pt>
                <c:pt idx="2">
                  <c:v>4</c:v>
                </c:pt>
                <c:pt idx="3">
                  <c:v>3</c:v>
                </c:pt>
                <c:pt idx="4">
                  <c:v>7</c:v>
                </c:pt>
                <c:pt idx="5">
                  <c:v>6</c:v>
                </c:pt>
                <c:pt idx="6">
                  <c:v>4</c:v>
                </c:pt>
                <c:pt idx="7">
                  <c:v>13</c:v>
                </c:pt>
                <c:pt idx="8">
                  <c:v>14</c:v>
                </c:pt>
              </c:numCache>
            </c:numRef>
          </c:val>
        </c:ser>
        <c:ser>
          <c:idx val="5"/>
          <c:order val="5"/>
          <c:tx>
            <c:strRef>
              <c:f>Sheet1!$G$1</c:f>
              <c:strCache>
                <c:ptCount val="1"/>
                <c:pt idx="0">
                  <c:v>'11</c:v>
                </c:pt>
              </c:strCache>
            </c:strRef>
          </c:tx>
          <c:spPr>
            <a:solidFill>
              <a:srgbClr val="FF7C80"/>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Sheet1!$G$2:$G$11</c:f>
              <c:numCache>
                <c:formatCode>General</c:formatCode>
                <c:ptCount val="10"/>
                <c:pt idx="0">
                  <c:v>13</c:v>
                </c:pt>
                <c:pt idx="1">
                  <c:v>12</c:v>
                </c:pt>
                <c:pt idx="2">
                  <c:v>6</c:v>
                </c:pt>
                <c:pt idx="3">
                  <c:v>7</c:v>
                </c:pt>
                <c:pt idx="4">
                  <c:v>5</c:v>
                </c:pt>
                <c:pt idx="5">
                  <c:v>12</c:v>
                </c:pt>
                <c:pt idx="6">
                  <c:v>8</c:v>
                </c:pt>
                <c:pt idx="7">
                  <c:v>7</c:v>
                </c:pt>
                <c:pt idx="8">
                  <c:v>10</c:v>
                </c:pt>
              </c:numCache>
            </c:numRef>
          </c:val>
        </c:ser>
        <c:ser>
          <c:idx val="6"/>
          <c:order val="6"/>
          <c:tx>
            <c:strRef>
              <c:f>Sheet1!$H$1</c:f>
              <c:strCache>
                <c:ptCount val="1"/>
                <c:pt idx="0">
                  <c:v>12</c:v>
                </c:pt>
              </c:strCache>
            </c:strRef>
          </c:tx>
          <c:spPr>
            <a:solidFill>
              <a:schemeClr val="accent2">
                <a:lumMod val="60000"/>
                <a:lumOff val="40000"/>
              </a:schemeClr>
            </a:solidFill>
            <a:ln>
              <a:solidFill>
                <a:srgbClr val="000000"/>
              </a:solidFill>
            </a:ln>
          </c:spPr>
          <c:dLbls>
            <c:txPr>
              <a:bodyPr/>
              <a:lstStyle/>
              <a:p>
                <a:pPr>
                  <a:defRPr sz="900" b="1"/>
                </a:pPr>
                <a:endParaRPr lang="en-US"/>
              </a:p>
            </c:txPr>
            <c:dLblPos val="outEnd"/>
            <c:showVal val="1"/>
          </c:dLbls>
          <c:cat>
            <c:strRef>
              <c:f>Sheet1!$A$2:$A$11</c:f>
              <c:strCache>
                <c:ptCount val="10"/>
                <c:pt idx="0">
                  <c:v>Other</c:v>
                </c:pt>
                <c:pt idx="1">
                  <c:v>Too lazy</c:v>
                </c:pt>
                <c:pt idx="2">
                  <c:v>Don't like public transport</c:v>
                </c:pt>
                <c:pt idx="3">
                  <c:v>Don't travel / go out often</c:v>
                </c:pt>
                <c:pt idx="4">
                  <c:v>Not suitable with young children</c:v>
                </c:pt>
                <c:pt idx="5">
                  <c:v>Easier with luggage / shopping on private transport</c:v>
                </c:pt>
                <c:pt idx="6">
                  <c:v>Mobility issues (disabled / health / age)</c:v>
                </c:pt>
                <c:pt idx="7">
                  <c:v>Too far to walk / no bus stops nearby</c:v>
                </c:pt>
                <c:pt idx="8">
                  <c:v>Prefer to walk / cycle</c:v>
                </c:pt>
                <c:pt idx="9">
                  <c:v>Force of habit</c:v>
                </c:pt>
              </c:strCache>
            </c:strRef>
          </c:cat>
          <c:val>
            <c:numRef>
              <c:f>Sheet1!$H$2:$H$11</c:f>
              <c:numCache>
                <c:formatCode>0</c:formatCode>
                <c:ptCount val="10"/>
                <c:pt idx="0">
                  <c:v>11</c:v>
                </c:pt>
                <c:pt idx="1">
                  <c:v>1.5</c:v>
                </c:pt>
                <c:pt idx="2">
                  <c:v>1.5</c:v>
                </c:pt>
                <c:pt idx="3">
                  <c:v>5.5</c:v>
                </c:pt>
                <c:pt idx="4">
                  <c:v>5.5</c:v>
                </c:pt>
                <c:pt idx="5">
                  <c:v>4.5</c:v>
                </c:pt>
                <c:pt idx="6">
                  <c:v>5</c:v>
                </c:pt>
                <c:pt idx="7">
                  <c:v>6.5</c:v>
                </c:pt>
                <c:pt idx="8">
                  <c:v>6.5</c:v>
                </c:pt>
                <c:pt idx="9">
                  <c:v>13</c:v>
                </c:pt>
              </c:numCache>
            </c:numRef>
          </c:val>
        </c:ser>
        <c:dLbls>
          <c:showVal val="1"/>
        </c:dLbls>
        <c:axId val="125562240"/>
        <c:axId val="125576320"/>
      </c:barChart>
      <c:catAx>
        <c:axId val="125562240"/>
        <c:scaling>
          <c:orientation val="minMax"/>
        </c:scaling>
        <c:delete val="1"/>
        <c:axPos val="l"/>
        <c:tickLblPos val="none"/>
        <c:crossAx val="125576320"/>
        <c:crosses val="autoZero"/>
        <c:auto val="1"/>
        <c:lblAlgn val="ctr"/>
        <c:lblOffset val="100"/>
      </c:catAx>
      <c:valAx>
        <c:axId val="125576320"/>
        <c:scaling>
          <c:orientation val="minMax"/>
        </c:scaling>
        <c:delete val="1"/>
        <c:axPos val="b"/>
        <c:numFmt formatCode="General" sourceLinked="1"/>
        <c:tickLblPos val="none"/>
        <c:crossAx val="125562240"/>
        <c:crosses val="autoZero"/>
        <c:crossBetween val="between"/>
      </c:valAx>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I didn't use it 12 mths ago</c:v>
                </c:pt>
              </c:strCache>
            </c:strRef>
          </c:tx>
          <c:spPr>
            <a:solidFill>
              <a:schemeClr val="bg1"/>
            </a:solidFill>
            <a:ln>
              <a:solidFill>
                <a:prstClr val="black"/>
              </a:solidFill>
            </a:ln>
          </c:spPr>
          <c:cat>
            <c:strRef>
              <c:f>Sheet1!$B$2</c:f>
              <c:strCache>
                <c:ptCount val="1"/>
                <c:pt idx="0">
                  <c:v>'12</c:v>
                </c:pt>
              </c:strCache>
            </c:strRef>
          </c:cat>
          <c:val>
            <c:numRef>
              <c:f>Sheet1!$C$2</c:f>
              <c:numCache>
                <c:formatCode>General</c:formatCode>
                <c:ptCount val="1"/>
              </c:numCache>
            </c:numRef>
          </c:val>
        </c:ser>
        <c:ser>
          <c:idx val="1"/>
          <c:order val="1"/>
          <c:tx>
            <c:strRef>
              <c:f>Sheet1!$D$1</c:f>
              <c:strCache>
                <c:ptCount val="1"/>
                <c:pt idx="0">
                  <c:v>No - I use it less</c:v>
                </c:pt>
              </c:strCache>
            </c:strRef>
          </c:tx>
          <c:spPr>
            <a:solidFill>
              <a:srgbClr val="FF0000"/>
            </a:solidFill>
            <a:ln>
              <a:solidFill>
                <a:prstClr val="black"/>
              </a:solidFill>
            </a:ln>
          </c:spPr>
          <c:cat>
            <c:strRef>
              <c:f>Sheet1!$B$2</c:f>
              <c:strCache>
                <c:ptCount val="1"/>
                <c:pt idx="0">
                  <c:v>'12</c:v>
                </c:pt>
              </c:strCache>
            </c:strRef>
          </c:cat>
          <c:val>
            <c:numRef>
              <c:f>Sheet1!$D$2</c:f>
              <c:numCache>
                <c:formatCode>General</c:formatCode>
                <c:ptCount val="1"/>
                <c:pt idx="0">
                  <c:v>12</c:v>
                </c:pt>
              </c:numCache>
            </c:numRef>
          </c:val>
        </c:ser>
        <c:ser>
          <c:idx val="2"/>
          <c:order val="2"/>
          <c:tx>
            <c:strRef>
              <c:f>Sheet1!$E$1</c:f>
              <c:strCache>
                <c:ptCount val="1"/>
                <c:pt idx="0">
                  <c:v>About the same</c:v>
                </c:pt>
              </c:strCache>
            </c:strRef>
          </c:tx>
          <c:spPr>
            <a:solidFill>
              <a:srgbClr val="FF9900"/>
            </a:solidFill>
            <a:ln>
              <a:solidFill>
                <a:prstClr val="black"/>
              </a:solidFill>
            </a:ln>
          </c:spPr>
          <c:cat>
            <c:strRef>
              <c:f>Sheet1!$B$2</c:f>
              <c:strCache>
                <c:ptCount val="1"/>
                <c:pt idx="0">
                  <c:v>'12</c:v>
                </c:pt>
              </c:strCache>
            </c:strRef>
          </c:cat>
          <c:val>
            <c:numRef>
              <c:f>Sheet1!$E$2</c:f>
              <c:numCache>
                <c:formatCode>General</c:formatCode>
                <c:ptCount val="1"/>
                <c:pt idx="0">
                  <c:v>46</c:v>
                </c:pt>
              </c:numCache>
            </c:numRef>
          </c:val>
        </c:ser>
        <c:ser>
          <c:idx val="3"/>
          <c:order val="3"/>
          <c:tx>
            <c:strRef>
              <c:f>Sheet1!$F$1</c:f>
              <c:strCache>
                <c:ptCount val="1"/>
                <c:pt idx="0">
                  <c:v>Yes - I use it more</c:v>
                </c:pt>
              </c:strCache>
            </c:strRef>
          </c:tx>
          <c:spPr>
            <a:solidFill>
              <a:srgbClr val="008000"/>
            </a:solidFill>
            <a:ln>
              <a:solidFill>
                <a:prstClr val="black"/>
              </a:solidFill>
            </a:ln>
          </c:spPr>
          <c:cat>
            <c:strRef>
              <c:f>Sheet1!$B$2</c:f>
              <c:strCache>
                <c:ptCount val="1"/>
                <c:pt idx="0">
                  <c:v>'12</c:v>
                </c:pt>
              </c:strCache>
            </c:strRef>
          </c:cat>
          <c:val>
            <c:numRef>
              <c:f>Sheet1!$F$2</c:f>
              <c:numCache>
                <c:formatCode>General</c:formatCode>
                <c:ptCount val="1"/>
                <c:pt idx="0">
                  <c:v>42</c:v>
                </c:pt>
              </c:numCache>
            </c:numRef>
          </c:val>
        </c:ser>
        <c:dLbls>
          <c:showVal val="1"/>
        </c:dLbls>
        <c:gapWidth val="10"/>
        <c:overlap val="100"/>
        <c:axId val="95907200"/>
        <c:axId val="96277632"/>
      </c:barChart>
      <c:catAx>
        <c:axId val="95907200"/>
        <c:scaling>
          <c:orientation val="minMax"/>
        </c:scaling>
        <c:delete val="1"/>
        <c:axPos val="b"/>
        <c:numFmt formatCode="General" sourceLinked="1"/>
        <c:tickLblPos val="none"/>
        <c:crossAx val="96277632"/>
        <c:crosses val="autoZero"/>
        <c:auto val="1"/>
        <c:lblAlgn val="ctr"/>
        <c:lblOffset val="100"/>
      </c:catAx>
      <c:valAx>
        <c:axId val="96277632"/>
        <c:scaling>
          <c:orientation val="minMax"/>
        </c:scaling>
        <c:delete val="1"/>
        <c:axPos val="l"/>
        <c:numFmt formatCode="0%" sourceLinked="1"/>
        <c:tickLblPos val="none"/>
        <c:crossAx val="95907200"/>
        <c:crosses val="autoZero"/>
        <c:crossBetween val="between"/>
      </c:valAx>
    </c:plotArea>
    <c:plotVisOnly val="1"/>
    <c:dispBlanksAs val="gap"/>
  </c:chart>
  <c:txPr>
    <a:bodyPr/>
    <a:lstStyle/>
    <a:p>
      <a:pPr>
        <a:defRPr sz="1200" b="1"/>
      </a:pPr>
      <a:endParaRPr lang="en-US"/>
    </a:p>
  </c:txPr>
  <c:externalData r:id="rId1"/>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DK</c:v>
                </c:pt>
              </c:strCache>
            </c:strRef>
          </c:tx>
          <c:spPr>
            <a:solidFill>
              <a:schemeClr val="bg1"/>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0">
                  <c:v>4</c:v>
                </c:pt>
                <c:pt idx="1">
                  <c:v>3</c:v>
                </c:pt>
                <c:pt idx="2">
                  <c:v>4</c:v>
                </c:pt>
                <c:pt idx="3">
                  <c:v>2</c:v>
                </c:pt>
                <c:pt idx="4">
                  <c:v>2</c:v>
                </c:pt>
                <c:pt idx="5">
                  <c:v>2</c:v>
                </c:pt>
                <c:pt idx="6">
                  <c:v>2</c:v>
                </c:pt>
                <c:pt idx="8">
                  <c:v>5</c:v>
                </c:pt>
                <c:pt idx="9">
                  <c:v>5</c:v>
                </c:pt>
                <c:pt idx="10">
                  <c:v>4</c:v>
                </c:pt>
                <c:pt idx="11">
                  <c:v>1</c:v>
                </c:pt>
                <c:pt idx="12">
                  <c:v>2</c:v>
                </c:pt>
                <c:pt idx="13">
                  <c:v>2</c:v>
                </c:pt>
                <c:pt idx="14">
                  <c:v>1</c:v>
                </c:pt>
                <c:pt idx="16">
                  <c:v>4</c:v>
                </c:pt>
                <c:pt idx="17">
                  <c:v>1</c:v>
                </c:pt>
                <c:pt idx="18">
                  <c:v>5</c:v>
                </c:pt>
                <c:pt idx="19">
                  <c:v>4</c:v>
                </c:pt>
                <c:pt idx="20">
                  <c:v>1</c:v>
                </c:pt>
                <c:pt idx="21">
                  <c:v>2</c:v>
                </c:pt>
                <c:pt idx="22">
                  <c:v>4</c:v>
                </c:pt>
              </c:numCache>
            </c:numRef>
          </c:val>
        </c:ser>
        <c:ser>
          <c:idx val="1"/>
          <c:order val="1"/>
          <c:tx>
            <c:strRef>
              <c:f>Sheet1!$D$1</c:f>
              <c:strCache>
                <c:ptCount val="1"/>
                <c:pt idx="0">
                  <c:v>No</c:v>
                </c:pt>
              </c:strCache>
            </c:strRef>
          </c:tx>
          <c:spPr>
            <a:solidFill>
              <a:srgbClr val="FF000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35</c:v>
                </c:pt>
                <c:pt idx="1">
                  <c:v>27</c:v>
                </c:pt>
                <c:pt idx="2">
                  <c:v>20</c:v>
                </c:pt>
                <c:pt idx="3">
                  <c:v>19</c:v>
                </c:pt>
                <c:pt idx="4">
                  <c:v>25</c:v>
                </c:pt>
                <c:pt idx="5">
                  <c:v>28</c:v>
                </c:pt>
                <c:pt idx="6">
                  <c:v>30</c:v>
                </c:pt>
                <c:pt idx="8">
                  <c:v>37</c:v>
                </c:pt>
                <c:pt idx="9">
                  <c:v>23</c:v>
                </c:pt>
                <c:pt idx="10">
                  <c:v>17</c:v>
                </c:pt>
                <c:pt idx="11">
                  <c:v>14</c:v>
                </c:pt>
                <c:pt idx="12">
                  <c:v>28</c:v>
                </c:pt>
                <c:pt idx="13">
                  <c:v>35</c:v>
                </c:pt>
                <c:pt idx="14">
                  <c:v>33</c:v>
                </c:pt>
                <c:pt idx="16">
                  <c:v>31</c:v>
                </c:pt>
                <c:pt idx="17">
                  <c:v>32</c:v>
                </c:pt>
                <c:pt idx="18">
                  <c:v>24</c:v>
                </c:pt>
                <c:pt idx="19">
                  <c:v>23</c:v>
                </c:pt>
                <c:pt idx="20">
                  <c:v>22</c:v>
                </c:pt>
                <c:pt idx="21">
                  <c:v>22</c:v>
                </c:pt>
                <c:pt idx="22">
                  <c:v>27</c:v>
                </c:pt>
              </c:numCache>
            </c:numRef>
          </c:val>
        </c:ser>
        <c:ser>
          <c:idx val="2"/>
          <c:order val="2"/>
          <c:tx>
            <c:strRef>
              <c:f>Sheet1!$E$1</c:f>
              <c:strCache>
                <c:ptCount val="1"/>
                <c:pt idx="0">
                  <c:v>Yes</c:v>
                </c:pt>
              </c:strCache>
            </c:strRef>
          </c:tx>
          <c:spPr>
            <a:solidFill>
              <a:srgbClr val="92D050"/>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61</c:v>
                </c:pt>
                <c:pt idx="1">
                  <c:v>70</c:v>
                </c:pt>
                <c:pt idx="2">
                  <c:v>76</c:v>
                </c:pt>
                <c:pt idx="3">
                  <c:v>79</c:v>
                </c:pt>
                <c:pt idx="4">
                  <c:v>73</c:v>
                </c:pt>
                <c:pt idx="5">
                  <c:v>70</c:v>
                </c:pt>
                <c:pt idx="6">
                  <c:v>68</c:v>
                </c:pt>
                <c:pt idx="8">
                  <c:v>58</c:v>
                </c:pt>
                <c:pt idx="9">
                  <c:v>72</c:v>
                </c:pt>
                <c:pt idx="10">
                  <c:v>79</c:v>
                </c:pt>
                <c:pt idx="11">
                  <c:v>85</c:v>
                </c:pt>
                <c:pt idx="12">
                  <c:v>69</c:v>
                </c:pt>
                <c:pt idx="13">
                  <c:v>64</c:v>
                </c:pt>
                <c:pt idx="14">
                  <c:v>66</c:v>
                </c:pt>
                <c:pt idx="16">
                  <c:v>65</c:v>
                </c:pt>
                <c:pt idx="17">
                  <c:v>67</c:v>
                </c:pt>
                <c:pt idx="18">
                  <c:v>72</c:v>
                </c:pt>
                <c:pt idx="19">
                  <c:v>73</c:v>
                </c:pt>
                <c:pt idx="20">
                  <c:v>77</c:v>
                </c:pt>
                <c:pt idx="21">
                  <c:v>75</c:v>
                </c:pt>
                <c:pt idx="22">
                  <c:v>70</c:v>
                </c:pt>
              </c:numCache>
            </c:numRef>
          </c:val>
        </c:ser>
        <c:dLbls>
          <c:showVal val="1"/>
        </c:dLbls>
        <c:gapWidth val="10"/>
        <c:overlap val="100"/>
        <c:axId val="126026880"/>
        <c:axId val="126028416"/>
      </c:barChart>
      <c:catAx>
        <c:axId val="126026880"/>
        <c:scaling>
          <c:orientation val="minMax"/>
        </c:scaling>
        <c:axPos val="b"/>
        <c:numFmt formatCode="General" sourceLinked="1"/>
        <c:tickLblPos val="nextTo"/>
        <c:spPr>
          <a:ln>
            <a:noFill/>
          </a:ln>
        </c:spPr>
        <c:crossAx val="126028416"/>
        <c:crosses val="autoZero"/>
        <c:auto val="1"/>
        <c:lblAlgn val="ctr"/>
        <c:lblOffset val="100"/>
      </c:catAx>
      <c:valAx>
        <c:axId val="126028416"/>
        <c:scaling>
          <c:orientation val="minMax"/>
        </c:scaling>
        <c:delete val="1"/>
        <c:axPos val="l"/>
        <c:numFmt formatCode="0%" sourceLinked="1"/>
        <c:tickLblPos val="none"/>
        <c:crossAx val="126026880"/>
        <c:crosses val="autoZero"/>
        <c:crossBetween val="between"/>
      </c:valAx>
    </c:plotArea>
    <c:plotVisOnly val="1"/>
    <c:dispBlanksAs val="gap"/>
  </c:chart>
  <c:txPr>
    <a:bodyPr/>
    <a:lstStyle/>
    <a:p>
      <a:pPr>
        <a:defRPr sz="1200" b="1"/>
      </a:pPr>
      <a:endParaRPr lang="en-US"/>
    </a:p>
  </c:tx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DK</c:v>
                </c:pt>
              </c:strCache>
            </c:strRef>
          </c:tx>
          <c:spPr>
            <a:solidFill>
              <a:schemeClr val="bg1"/>
            </a:solidFill>
            <a:ln>
              <a:solidFill>
                <a:prstClr val="black"/>
              </a:solidFill>
            </a:ln>
          </c:spPr>
          <c:cat>
            <c:strRef>
              <c:f>Sheet1!$B$2</c:f>
              <c:strCache>
                <c:ptCount val="1"/>
                <c:pt idx="0">
                  <c:v>'12</c:v>
                </c:pt>
              </c:strCache>
            </c:strRef>
          </c:cat>
          <c:val>
            <c:numRef>
              <c:f>Sheet1!$C$2</c:f>
              <c:numCache>
                <c:formatCode>General</c:formatCode>
                <c:ptCount val="1"/>
                <c:pt idx="0">
                  <c:v>2</c:v>
                </c:pt>
              </c:numCache>
            </c:numRef>
          </c:val>
        </c:ser>
        <c:ser>
          <c:idx val="1"/>
          <c:order val="1"/>
          <c:tx>
            <c:strRef>
              <c:f>Sheet1!$D$1</c:f>
              <c:strCache>
                <c:ptCount val="1"/>
                <c:pt idx="0">
                  <c:v>No</c:v>
                </c:pt>
              </c:strCache>
            </c:strRef>
          </c:tx>
          <c:spPr>
            <a:solidFill>
              <a:srgbClr val="FF0000"/>
            </a:solidFill>
            <a:ln>
              <a:solidFill>
                <a:prstClr val="black"/>
              </a:solidFill>
            </a:ln>
          </c:spPr>
          <c:cat>
            <c:strRef>
              <c:f>Sheet1!$B$2</c:f>
              <c:strCache>
                <c:ptCount val="1"/>
                <c:pt idx="0">
                  <c:v>'12</c:v>
                </c:pt>
              </c:strCache>
            </c:strRef>
          </c:cat>
          <c:val>
            <c:numRef>
              <c:f>Sheet1!$D$2</c:f>
              <c:numCache>
                <c:formatCode>General</c:formatCode>
                <c:ptCount val="1"/>
                <c:pt idx="0">
                  <c:v>30</c:v>
                </c:pt>
              </c:numCache>
            </c:numRef>
          </c:val>
        </c:ser>
        <c:ser>
          <c:idx val="2"/>
          <c:order val="2"/>
          <c:tx>
            <c:strRef>
              <c:f>Sheet1!$E$1</c:f>
              <c:strCache>
                <c:ptCount val="1"/>
                <c:pt idx="0">
                  <c:v>Yes</c:v>
                </c:pt>
              </c:strCache>
            </c:strRef>
          </c:tx>
          <c:spPr>
            <a:solidFill>
              <a:srgbClr val="92D050"/>
            </a:solidFill>
            <a:ln>
              <a:solidFill>
                <a:prstClr val="black"/>
              </a:solidFill>
            </a:ln>
          </c:spPr>
          <c:cat>
            <c:strRef>
              <c:f>Sheet1!$B$2</c:f>
              <c:strCache>
                <c:ptCount val="1"/>
                <c:pt idx="0">
                  <c:v>'12</c:v>
                </c:pt>
              </c:strCache>
            </c:strRef>
          </c:cat>
          <c:val>
            <c:numRef>
              <c:f>Sheet1!$E$2</c:f>
              <c:numCache>
                <c:formatCode>General</c:formatCode>
                <c:ptCount val="1"/>
                <c:pt idx="0">
                  <c:v>68</c:v>
                </c:pt>
              </c:numCache>
            </c:numRef>
          </c:val>
        </c:ser>
        <c:dLbls>
          <c:showVal val="1"/>
        </c:dLbls>
        <c:gapWidth val="10"/>
        <c:overlap val="100"/>
        <c:axId val="148529152"/>
        <c:axId val="156089728"/>
      </c:barChart>
      <c:catAx>
        <c:axId val="148529152"/>
        <c:scaling>
          <c:orientation val="minMax"/>
        </c:scaling>
        <c:delete val="1"/>
        <c:axPos val="b"/>
        <c:numFmt formatCode="General" sourceLinked="1"/>
        <c:tickLblPos val="none"/>
        <c:crossAx val="156089728"/>
        <c:crosses val="autoZero"/>
        <c:auto val="1"/>
        <c:lblAlgn val="ctr"/>
        <c:lblOffset val="100"/>
      </c:catAx>
      <c:valAx>
        <c:axId val="156089728"/>
        <c:scaling>
          <c:orientation val="minMax"/>
        </c:scaling>
        <c:delete val="1"/>
        <c:axPos val="l"/>
        <c:numFmt formatCode="0%" sourceLinked="1"/>
        <c:tickLblPos val="none"/>
        <c:crossAx val="148529152"/>
        <c:crosses val="autoZero"/>
        <c:crossBetween val="between"/>
      </c:valAx>
    </c:plotArea>
    <c:plotVisOnly val="1"/>
    <c:dispBlanksAs val="gap"/>
  </c:chart>
  <c:txPr>
    <a:bodyPr/>
    <a:lstStyle/>
    <a:p>
      <a:pPr>
        <a:defRPr sz="1200" b="1"/>
      </a:pPr>
      <a:endParaRPr lang="en-US"/>
    </a:p>
  </c:txPr>
  <c:externalData r:id="rId1"/>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DK</c:v>
                </c:pt>
              </c:strCache>
            </c:strRef>
          </c:tx>
          <c:spPr>
            <a:solidFill>
              <a:schemeClr val="bg1"/>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Sheet1!$C$2:$C$13</c:f>
              <c:numCache>
                <c:formatCode>General</c:formatCode>
                <c:ptCount val="12"/>
                <c:pt idx="0">
                  <c:v>1</c:v>
                </c:pt>
                <c:pt idx="1">
                  <c:v>3</c:v>
                </c:pt>
                <c:pt idx="4" formatCode="0">
                  <c:v>2.0408163265306132</c:v>
                </c:pt>
                <c:pt idx="5" formatCode="0">
                  <c:v>4.1237113402061745</c:v>
                </c:pt>
                <c:pt idx="6" formatCode="0">
                  <c:v>1.1627906976744105</c:v>
                </c:pt>
                <c:pt idx="7" formatCode="0">
                  <c:v>2.9411764705882337</c:v>
                </c:pt>
                <c:pt idx="10" formatCode="0">
                  <c:v>4.166666666666667</c:v>
                </c:pt>
                <c:pt idx="11" formatCode="0">
                  <c:v>3.2051282051282053</c:v>
                </c:pt>
              </c:numCache>
            </c:numRef>
          </c:val>
        </c:ser>
        <c:ser>
          <c:idx val="1"/>
          <c:order val="1"/>
          <c:tx>
            <c:strRef>
              <c:f>Sheet1!$D$1</c:f>
              <c:strCache>
                <c:ptCount val="1"/>
                <c:pt idx="0">
                  <c:v>No</c:v>
                </c:pt>
              </c:strCache>
            </c:strRef>
          </c:tx>
          <c:spPr>
            <a:solidFill>
              <a:srgbClr val="FF0000"/>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Sheet1!$D$2:$D$13</c:f>
              <c:numCache>
                <c:formatCode>General</c:formatCode>
                <c:ptCount val="12"/>
                <c:pt idx="0">
                  <c:v>34</c:v>
                </c:pt>
                <c:pt idx="1">
                  <c:v>27</c:v>
                </c:pt>
                <c:pt idx="3" formatCode="0">
                  <c:v>18.181818181818283</c:v>
                </c:pt>
                <c:pt idx="4" formatCode="0">
                  <c:v>34.693877551020257</c:v>
                </c:pt>
                <c:pt idx="5" formatCode="0">
                  <c:v>31.958762886597786</c:v>
                </c:pt>
                <c:pt idx="6" formatCode="0">
                  <c:v>33.72093023255848</c:v>
                </c:pt>
                <c:pt idx="7" formatCode="0">
                  <c:v>26.470588235294116</c:v>
                </c:pt>
                <c:pt idx="9" formatCode="0">
                  <c:v>32.352941176470544</c:v>
                </c:pt>
                <c:pt idx="10" formatCode="0">
                  <c:v>28.125</c:v>
                </c:pt>
                <c:pt idx="11" formatCode="0">
                  <c:v>31.410256410256512</c:v>
                </c:pt>
              </c:numCache>
            </c:numRef>
          </c:val>
        </c:ser>
        <c:ser>
          <c:idx val="2"/>
          <c:order val="2"/>
          <c:tx>
            <c:strRef>
              <c:f>Sheet1!$E$1</c:f>
              <c:strCache>
                <c:ptCount val="1"/>
                <c:pt idx="0">
                  <c:v>yes</c:v>
                </c:pt>
              </c:strCache>
            </c:strRef>
          </c:tx>
          <c:spPr>
            <a:solidFill>
              <a:srgbClr val="92D050"/>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Sheet1!$E$2:$E$13</c:f>
              <c:numCache>
                <c:formatCode>General</c:formatCode>
                <c:ptCount val="12"/>
                <c:pt idx="0">
                  <c:v>65</c:v>
                </c:pt>
                <c:pt idx="1">
                  <c:v>69</c:v>
                </c:pt>
                <c:pt idx="3" formatCode="0">
                  <c:v>81.818181818181245</c:v>
                </c:pt>
                <c:pt idx="4" formatCode="0">
                  <c:v>63.265306122449225</c:v>
                </c:pt>
                <c:pt idx="5" formatCode="0">
                  <c:v>63.917525773195877</c:v>
                </c:pt>
                <c:pt idx="6" formatCode="0">
                  <c:v>65.116279069767771</c:v>
                </c:pt>
                <c:pt idx="7" formatCode="0">
                  <c:v>70.588235294117666</c:v>
                </c:pt>
                <c:pt idx="9" formatCode="0">
                  <c:v>67.647058823528894</c:v>
                </c:pt>
                <c:pt idx="10" formatCode="0">
                  <c:v>67.708333333333258</c:v>
                </c:pt>
                <c:pt idx="11" formatCode="0">
                  <c:v>65.384615384615699</c:v>
                </c:pt>
              </c:numCache>
            </c:numRef>
          </c:val>
        </c:ser>
        <c:dLbls>
          <c:showVal val="1"/>
        </c:dLbls>
        <c:gapWidth val="10"/>
        <c:overlap val="100"/>
        <c:axId val="156780032"/>
        <c:axId val="156877952"/>
      </c:barChart>
      <c:catAx>
        <c:axId val="156780032"/>
        <c:scaling>
          <c:orientation val="minMax"/>
        </c:scaling>
        <c:delete val="1"/>
        <c:axPos val="b"/>
        <c:numFmt formatCode="General" sourceLinked="1"/>
        <c:tickLblPos val="none"/>
        <c:crossAx val="156877952"/>
        <c:crosses val="autoZero"/>
        <c:auto val="1"/>
        <c:lblAlgn val="ctr"/>
        <c:lblOffset val="100"/>
      </c:catAx>
      <c:valAx>
        <c:axId val="156877952"/>
        <c:scaling>
          <c:orientation val="minMax"/>
        </c:scaling>
        <c:delete val="1"/>
        <c:axPos val="l"/>
        <c:numFmt formatCode="0%" sourceLinked="1"/>
        <c:tickLblPos val="none"/>
        <c:crossAx val="156780032"/>
        <c:crosses val="autoZero"/>
        <c:crossBetween val="between"/>
      </c:valAx>
    </c:plotArea>
    <c:plotVisOnly val="1"/>
    <c:dispBlanksAs val="gap"/>
  </c:chart>
  <c:txPr>
    <a:bodyPr/>
    <a:lstStyle/>
    <a:p>
      <a:pPr>
        <a:defRPr sz="1000" b="1"/>
      </a:pPr>
      <a:endParaRPr lang="en-US"/>
    </a:p>
  </c:txPr>
  <c:externalData r:id="rId1"/>
</c:chartSpace>
</file>

<file path=ppt/charts/chart73.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manualLayout>
          <c:layoutTarget val="inner"/>
          <c:xMode val="edge"/>
          <c:yMode val="edge"/>
          <c:x val="0.34542040635669491"/>
          <c:y val="2.9847111004760396E-2"/>
          <c:w val="0.60149941284352593"/>
          <c:h val="0.94030577799047965"/>
        </c:manualLayout>
      </c:layout>
      <c:barChart>
        <c:barDir val="bar"/>
        <c:grouping val="clustered"/>
        <c:ser>
          <c:idx val="0"/>
          <c:order val="0"/>
          <c:tx>
            <c:strRef>
              <c:f>Sheet1!$B$1</c:f>
              <c:strCache>
                <c:ptCount val="1"/>
                <c:pt idx="0">
                  <c:v>Rotorua</c:v>
                </c:pt>
              </c:strCache>
            </c:strRef>
          </c:tx>
          <c:spPr>
            <a:solidFill>
              <a:srgbClr val="00B0F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The timetable/routes are unsuitable</c:v>
                </c:pt>
                <c:pt idx="2">
                  <c:v>I use/need a car for work</c:v>
                </c:pt>
                <c:pt idx="3">
                  <c:v>I can’t use the bus due to health/age</c:v>
                </c:pt>
                <c:pt idx="4">
                  <c:v>I have no need to use the bus</c:v>
                </c:pt>
                <c:pt idx="5">
                  <c:v>I have more flexibility/It is more convenient/easier with my car</c:v>
                </c:pt>
              </c:strCache>
            </c:strRef>
          </c:cat>
          <c:val>
            <c:numRef>
              <c:f>Sheet1!$B$2:$B$7</c:f>
              <c:numCache>
                <c:formatCode>0</c:formatCode>
                <c:ptCount val="6"/>
                <c:pt idx="0">
                  <c:v>15.151515151515149</c:v>
                </c:pt>
                <c:pt idx="1">
                  <c:v>1.5151515151515151</c:v>
                </c:pt>
                <c:pt idx="2">
                  <c:v>9.0909090909091006</c:v>
                </c:pt>
                <c:pt idx="3">
                  <c:v>13.636363636363635</c:v>
                </c:pt>
                <c:pt idx="4">
                  <c:v>37.878787878787875</c:v>
                </c:pt>
                <c:pt idx="5">
                  <c:v>24.242424242424075</c:v>
                </c:pt>
              </c:numCache>
            </c:numRef>
          </c:val>
        </c:ser>
        <c:dLbls>
          <c:showVal val="1"/>
        </c:dLbls>
        <c:gapWidth val="80"/>
        <c:axId val="157047424"/>
        <c:axId val="157335936"/>
      </c:barChart>
      <c:catAx>
        <c:axId val="157047424"/>
        <c:scaling>
          <c:orientation val="minMax"/>
        </c:scaling>
        <c:delete val="1"/>
        <c:axPos val="l"/>
        <c:numFmt formatCode="General" sourceLinked="1"/>
        <c:tickLblPos val="none"/>
        <c:crossAx val="157335936"/>
        <c:crosses val="autoZero"/>
        <c:auto val="1"/>
        <c:lblAlgn val="ctr"/>
        <c:lblOffset val="100"/>
      </c:catAx>
      <c:valAx>
        <c:axId val="157335936"/>
        <c:scaling>
          <c:orientation val="minMax"/>
        </c:scaling>
        <c:delete val="1"/>
        <c:axPos val="b"/>
        <c:numFmt formatCode="0" sourceLinked="1"/>
        <c:tickLblPos val="none"/>
        <c:crossAx val="157047424"/>
        <c:crosses val="autoZero"/>
        <c:crossBetween val="between"/>
      </c:valAx>
    </c:plotArea>
    <c:plotVisOnly val="1"/>
    <c:dispBlanksAs val="gap"/>
  </c:chart>
  <c:txPr>
    <a:bodyPr/>
    <a:lstStyle/>
    <a:p>
      <a:pPr>
        <a:defRPr sz="1800"/>
      </a:pPr>
      <a:endParaRPr lang="en-US"/>
    </a:p>
  </c:txPr>
  <c:externalData r:id="rId1"/>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34542040635669474"/>
          <c:y val="2.9847111004760379E-2"/>
          <c:w val="0.62378094852672861"/>
          <c:h val="0.94030577799047965"/>
        </c:manualLayout>
      </c:layout>
      <c:barChart>
        <c:barDir val="bar"/>
        <c:grouping val="clustered"/>
        <c:ser>
          <c:idx val="0"/>
          <c:order val="0"/>
          <c:tx>
            <c:strRef>
              <c:f>Sheet1!$B$1</c:f>
              <c:strCache>
                <c:ptCount val="1"/>
                <c:pt idx="0">
                  <c:v>Total Sample</c:v>
                </c:pt>
              </c:strCache>
            </c:strRef>
          </c:tx>
          <c:spPr>
            <a:solidFill>
              <a:srgbClr val="00B0F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The timetable/routes are unsuitable</c:v>
                </c:pt>
                <c:pt idx="2">
                  <c:v>I use/need a car for work</c:v>
                </c:pt>
                <c:pt idx="3">
                  <c:v>I can’t use the bus due to health/age</c:v>
                </c:pt>
                <c:pt idx="4">
                  <c:v>I have no need to use the bus</c:v>
                </c:pt>
                <c:pt idx="5">
                  <c:v>I have more flexibility/It is more convenient/easier with my car</c:v>
                </c:pt>
              </c:strCache>
            </c:strRef>
          </c:cat>
          <c:val>
            <c:numRef>
              <c:f>Sheet1!$B$2:$B$7</c:f>
              <c:numCache>
                <c:formatCode>0</c:formatCode>
                <c:ptCount val="6"/>
                <c:pt idx="0">
                  <c:v>7.5471698113207548</c:v>
                </c:pt>
                <c:pt idx="1">
                  <c:v>15.09433962264151</c:v>
                </c:pt>
                <c:pt idx="2">
                  <c:v>15.09433962264151</c:v>
                </c:pt>
                <c:pt idx="3">
                  <c:v>13.207547169811319</c:v>
                </c:pt>
                <c:pt idx="4">
                  <c:v>11.320754716981154</c:v>
                </c:pt>
                <c:pt idx="5">
                  <c:v>41.509433962264154</c:v>
                </c:pt>
              </c:numCache>
            </c:numRef>
          </c:val>
        </c:ser>
        <c:dLbls>
          <c:showVal val="1"/>
        </c:dLbls>
        <c:gapWidth val="80"/>
        <c:axId val="157007232"/>
        <c:axId val="157471872"/>
      </c:barChart>
      <c:catAx>
        <c:axId val="157007232"/>
        <c:scaling>
          <c:orientation val="minMax"/>
        </c:scaling>
        <c:delete val="1"/>
        <c:axPos val="l"/>
        <c:numFmt formatCode="General" sourceLinked="1"/>
        <c:tickLblPos val="none"/>
        <c:crossAx val="157471872"/>
        <c:crosses val="autoZero"/>
        <c:auto val="1"/>
        <c:lblAlgn val="ctr"/>
        <c:lblOffset val="100"/>
      </c:catAx>
      <c:valAx>
        <c:axId val="157471872"/>
        <c:scaling>
          <c:orientation val="minMax"/>
        </c:scaling>
        <c:delete val="1"/>
        <c:axPos val="b"/>
        <c:numFmt formatCode="0" sourceLinked="1"/>
        <c:tickLblPos val="none"/>
        <c:crossAx val="157007232"/>
        <c:crosses val="autoZero"/>
        <c:crossBetween val="between"/>
      </c:valAx>
    </c:plotArea>
    <c:plotVisOnly val="1"/>
    <c:dispBlanksAs val="gap"/>
  </c:chart>
  <c:txPr>
    <a:bodyPr/>
    <a:lstStyle/>
    <a:p>
      <a:pPr>
        <a:defRPr sz="1800"/>
      </a:pPr>
      <a:endParaRPr lang="en-US"/>
    </a:p>
  </c:txPr>
  <c:externalData r:id="rId1"/>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34542040635669458"/>
          <c:y val="2.9847111004760361E-2"/>
          <c:w val="0.64977603498601588"/>
          <c:h val="0.94030577799047965"/>
        </c:manualLayout>
      </c:layout>
      <c:barChart>
        <c:barDir val="bar"/>
        <c:grouping val="clustered"/>
        <c:ser>
          <c:idx val="0"/>
          <c:order val="0"/>
          <c:tx>
            <c:strRef>
              <c:f>Sheet1!$B$1</c:f>
              <c:strCache>
                <c:ptCount val="1"/>
                <c:pt idx="0">
                  <c:v>Total Sample</c:v>
                </c:pt>
              </c:strCache>
            </c:strRef>
          </c:tx>
          <c:spPr>
            <a:solidFill>
              <a:srgbClr val="00B0F0"/>
            </a:solidFill>
            <a:ln>
              <a:solidFill>
                <a:schemeClr val="tx1"/>
              </a:solidFill>
            </a:ln>
          </c:spPr>
          <c:dLbls>
            <c:txPr>
              <a:bodyPr/>
              <a:lstStyle/>
              <a:p>
                <a:pPr>
                  <a:defRPr sz="900" b="1"/>
                </a:pPr>
                <a:endParaRPr lang="en-US"/>
              </a:p>
            </c:txPr>
            <c:dLblPos val="outEnd"/>
            <c:showVal val="1"/>
          </c:dLbls>
          <c:cat>
            <c:strRef>
              <c:f>Sheet1!$A$2:$A$7</c:f>
              <c:strCache>
                <c:ptCount val="6"/>
                <c:pt idx="0">
                  <c:v>Other</c:v>
                </c:pt>
                <c:pt idx="1">
                  <c:v>The timetable / routes are unsuitable</c:v>
                </c:pt>
                <c:pt idx="2">
                  <c:v>I use / need a car for work</c:v>
                </c:pt>
                <c:pt idx="3">
                  <c:v>I can’t use the bus due to health / age</c:v>
                </c:pt>
                <c:pt idx="4">
                  <c:v>I have no need to use the bus</c:v>
                </c:pt>
                <c:pt idx="5">
                  <c:v>It is more flexible / convenient / easier with a car</c:v>
                </c:pt>
              </c:strCache>
            </c:strRef>
          </c:cat>
          <c:val>
            <c:numRef>
              <c:f>Sheet1!$B$2:$B$7</c:f>
              <c:numCache>
                <c:formatCode>0</c:formatCode>
                <c:ptCount val="6"/>
                <c:pt idx="0">
                  <c:v>11.764705882352942</c:v>
                </c:pt>
                <c:pt idx="1">
                  <c:v>7.5630252100840325</c:v>
                </c:pt>
                <c:pt idx="2">
                  <c:v>11.764705882352942</c:v>
                </c:pt>
                <c:pt idx="3">
                  <c:v>13.445378151260469</c:v>
                </c:pt>
                <c:pt idx="4">
                  <c:v>26.050420168067227</c:v>
                </c:pt>
                <c:pt idx="5">
                  <c:v>31.932773109243687</c:v>
                </c:pt>
              </c:numCache>
            </c:numRef>
          </c:val>
        </c:ser>
        <c:dLbls>
          <c:showVal val="1"/>
        </c:dLbls>
        <c:gapWidth val="80"/>
        <c:axId val="157565312"/>
        <c:axId val="157566848"/>
      </c:barChart>
      <c:catAx>
        <c:axId val="157565312"/>
        <c:scaling>
          <c:orientation val="minMax"/>
        </c:scaling>
        <c:axPos val="l"/>
        <c:numFmt formatCode="General" sourceLinked="1"/>
        <c:tickLblPos val="nextTo"/>
        <c:spPr>
          <a:ln>
            <a:noFill/>
          </a:ln>
        </c:spPr>
        <c:txPr>
          <a:bodyPr/>
          <a:lstStyle/>
          <a:p>
            <a:pPr>
              <a:defRPr sz="1000" b="1"/>
            </a:pPr>
            <a:endParaRPr lang="en-US"/>
          </a:p>
        </c:txPr>
        <c:crossAx val="157566848"/>
        <c:crosses val="autoZero"/>
        <c:auto val="1"/>
        <c:lblAlgn val="ctr"/>
        <c:lblOffset val="100"/>
      </c:catAx>
      <c:valAx>
        <c:axId val="157566848"/>
        <c:scaling>
          <c:orientation val="minMax"/>
        </c:scaling>
        <c:delete val="1"/>
        <c:axPos val="b"/>
        <c:numFmt formatCode="0" sourceLinked="1"/>
        <c:tickLblPos val="none"/>
        <c:crossAx val="157565312"/>
        <c:crosses val="autoZero"/>
        <c:crossBetween val="between"/>
      </c:valAx>
    </c:plotArea>
    <c:plotVisOnly val="1"/>
    <c:dispBlanksAs val="gap"/>
  </c:chart>
  <c:txPr>
    <a:bodyPr/>
    <a:lstStyle/>
    <a:p>
      <a:pPr>
        <a:defRPr sz="1800"/>
      </a:pPr>
      <a:endParaRPr lang="en-US"/>
    </a:p>
  </c:txPr>
  <c:externalData r:id="rId1"/>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3952536347185841"/>
          <c:y val="2.9847111004760323E-2"/>
          <c:w val="0.61264562222131891"/>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Sheet1!$A$2:$A$10</c:f>
              <c:strCache>
                <c:ptCount val="9"/>
                <c:pt idx="0">
                  <c:v>Cheaper bus fares</c:v>
                </c:pt>
                <c:pt idx="1">
                  <c:v>Evening and night buses</c:v>
                </c:pt>
                <c:pt idx="2">
                  <c:v>Better knowledge of bus routes / timetables</c:v>
                </c:pt>
                <c:pt idx="3">
                  <c:v>New bus routes</c:v>
                </c:pt>
                <c:pt idx="4">
                  <c:v>Changes to existing bus route</c:v>
                </c:pt>
                <c:pt idx="5">
                  <c:v>More direct routes</c:v>
                </c:pt>
                <c:pt idx="6">
                  <c:v>A bus stop closer to home</c:v>
                </c:pt>
                <c:pt idx="7">
                  <c:v>More frequent / reliable bus service</c:v>
                </c:pt>
                <c:pt idx="8">
                  <c:v>Nothing</c:v>
                </c:pt>
              </c:strCache>
            </c:strRef>
          </c:cat>
          <c:val>
            <c:numRef>
              <c:f>Sheet1!$B$2:$B$10</c:f>
              <c:numCache>
                <c:formatCode>General</c:formatCode>
                <c:ptCount val="9"/>
                <c:pt idx="0">
                  <c:v>8</c:v>
                </c:pt>
                <c:pt idx="1">
                  <c:v>4</c:v>
                </c:pt>
                <c:pt idx="2">
                  <c:v>4</c:v>
                </c:pt>
                <c:pt idx="3">
                  <c:v>4</c:v>
                </c:pt>
                <c:pt idx="4">
                  <c:v>12</c:v>
                </c:pt>
                <c:pt idx="5">
                  <c:v>6</c:v>
                </c:pt>
                <c:pt idx="6">
                  <c:v>11</c:v>
                </c:pt>
                <c:pt idx="7">
                  <c:v>10</c:v>
                </c:pt>
                <c:pt idx="8">
                  <c:v>22</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Sheet1!$A$2:$A$10</c:f>
              <c:strCache>
                <c:ptCount val="9"/>
                <c:pt idx="0">
                  <c:v>Cheaper bus fares</c:v>
                </c:pt>
                <c:pt idx="1">
                  <c:v>Evening and night buses</c:v>
                </c:pt>
                <c:pt idx="2">
                  <c:v>Better knowledge of bus routes / timetables</c:v>
                </c:pt>
                <c:pt idx="3">
                  <c:v>New bus routes</c:v>
                </c:pt>
                <c:pt idx="4">
                  <c:v>Changes to existing bus route</c:v>
                </c:pt>
                <c:pt idx="5">
                  <c:v>More direct routes</c:v>
                </c:pt>
                <c:pt idx="6">
                  <c:v>A bus stop closer to home</c:v>
                </c:pt>
                <c:pt idx="7">
                  <c:v>More frequent / reliable bus service</c:v>
                </c:pt>
                <c:pt idx="8">
                  <c:v>Nothing</c:v>
                </c:pt>
              </c:strCache>
            </c:strRef>
          </c:cat>
          <c:val>
            <c:numRef>
              <c:f>Sheet1!$C$2:$C$10</c:f>
              <c:numCache>
                <c:formatCode>General</c:formatCode>
                <c:ptCount val="9"/>
                <c:pt idx="0">
                  <c:v>2</c:v>
                </c:pt>
                <c:pt idx="2">
                  <c:v>3</c:v>
                </c:pt>
                <c:pt idx="3">
                  <c:v>4</c:v>
                </c:pt>
                <c:pt idx="4">
                  <c:v>5</c:v>
                </c:pt>
                <c:pt idx="5">
                  <c:v>5</c:v>
                </c:pt>
                <c:pt idx="6">
                  <c:v>6</c:v>
                </c:pt>
                <c:pt idx="7">
                  <c:v>11</c:v>
                </c:pt>
                <c:pt idx="8">
                  <c:v>21</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Sheet1!$A$2:$A$10</c:f>
              <c:strCache>
                <c:ptCount val="9"/>
                <c:pt idx="0">
                  <c:v>Cheaper bus fares</c:v>
                </c:pt>
                <c:pt idx="1">
                  <c:v>Evening and night buses</c:v>
                </c:pt>
                <c:pt idx="2">
                  <c:v>Better knowledge of bus routes / timetables</c:v>
                </c:pt>
                <c:pt idx="3">
                  <c:v>New bus routes</c:v>
                </c:pt>
                <c:pt idx="4">
                  <c:v>Changes to existing bus route</c:v>
                </c:pt>
                <c:pt idx="5">
                  <c:v>More direct routes</c:v>
                </c:pt>
                <c:pt idx="6">
                  <c:v>A bus stop closer to home</c:v>
                </c:pt>
                <c:pt idx="7">
                  <c:v>More frequent / reliable bus service</c:v>
                </c:pt>
                <c:pt idx="8">
                  <c:v>Nothing</c:v>
                </c:pt>
              </c:strCache>
            </c:strRef>
          </c:cat>
          <c:val>
            <c:numRef>
              <c:f>Sheet1!$D$2:$D$10</c:f>
              <c:numCache>
                <c:formatCode>0</c:formatCode>
                <c:ptCount val="9"/>
                <c:pt idx="1">
                  <c:v>3.5714285714285721</c:v>
                </c:pt>
                <c:pt idx="2">
                  <c:v>5</c:v>
                </c:pt>
                <c:pt idx="3">
                  <c:v>0.71428571428571463</c:v>
                </c:pt>
                <c:pt idx="4">
                  <c:v>10</c:v>
                </c:pt>
                <c:pt idx="5">
                  <c:v>10.714285714285714</c:v>
                </c:pt>
                <c:pt idx="6">
                  <c:v>7.5757575757575761</c:v>
                </c:pt>
                <c:pt idx="7">
                  <c:v>18</c:v>
                </c:pt>
                <c:pt idx="8">
                  <c:v>15</c:v>
                </c:pt>
              </c:numCache>
            </c:numRef>
          </c:val>
        </c:ser>
        <c:dLbls>
          <c:showVal val="1"/>
        </c:dLbls>
        <c:axId val="132339200"/>
        <c:axId val="132340736"/>
      </c:barChart>
      <c:catAx>
        <c:axId val="132339200"/>
        <c:scaling>
          <c:orientation val="minMax"/>
        </c:scaling>
        <c:delete val="1"/>
        <c:axPos val="l"/>
        <c:numFmt formatCode="General" sourceLinked="1"/>
        <c:tickLblPos val="none"/>
        <c:crossAx val="132340736"/>
        <c:crosses val="autoZero"/>
        <c:auto val="1"/>
        <c:lblAlgn val="ctr"/>
        <c:lblOffset val="100"/>
      </c:catAx>
      <c:valAx>
        <c:axId val="132340736"/>
        <c:scaling>
          <c:orientation val="minMax"/>
        </c:scaling>
        <c:delete val="1"/>
        <c:axPos val="b"/>
        <c:numFmt formatCode="General" sourceLinked="1"/>
        <c:tickLblPos val="none"/>
        <c:crossAx val="132339200"/>
        <c:crosses val="autoZero"/>
        <c:crossBetween val="between"/>
      </c:valAx>
    </c:plotArea>
    <c:plotVisOnly val="1"/>
    <c:dispBlanksAs val="gap"/>
  </c:chart>
  <c:txPr>
    <a:bodyPr/>
    <a:lstStyle/>
    <a:p>
      <a:pPr>
        <a:defRPr sz="1800"/>
      </a:pPr>
      <a:endParaRPr lang="en-US"/>
    </a:p>
  </c:txPr>
  <c:externalData r:id="rId1"/>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5"/>
          <c:y val="2.9847111004760427E-2"/>
          <c:w val="0.64977603498601588"/>
          <c:h val="0.94030577799047965"/>
        </c:manualLayout>
      </c:layout>
      <c:barChart>
        <c:barDir val="bar"/>
        <c:grouping val="clustered"/>
        <c:ser>
          <c:idx val="0"/>
          <c:order val="0"/>
          <c:tx>
            <c:strRef>
              <c:f>Sheet1!$B$1</c:f>
              <c:strCache>
                <c:ptCount val="1"/>
                <c:pt idx="0">
                  <c:v>2010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Sheet1!$A$2:$A$10</c:f>
              <c:strCache>
                <c:ptCount val="9"/>
                <c:pt idx="0">
                  <c:v>Cheaper bus fares</c:v>
                </c:pt>
                <c:pt idx="1">
                  <c:v>Evening and night buses</c:v>
                </c:pt>
                <c:pt idx="2">
                  <c:v>Better knowledge of bus routes / timetables</c:v>
                </c:pt>
                <c:pt idx="3">
                  <c:v>New bus routes</c:v>
                </c:pt>
                <c:pt idx="4">
                  <c:v>Changes to existing bus route</c:v>
                </c:pt>
                <c:pt idx="5">
                  <c:v>More direct routes</c:v>
                </c:pt>
                <c:pt idx="6">
                  <c:v>A bus stop closer to home</c:v>
                </c:pt>
                <c:pt idx="7">
                  <c:v>More frequent / reliable bus service</c:v>
                </c:pt>
                <c:pt idx="8">
                  <c:v>Nothing</c:v>
                </c:pt>
              </c:strCache>
            </c:strRef>
          </c:cat>
          <c:val>
            <c:numRef>
              <c:f>Sheet1!$B$2:$B$10</c:f>
              <c:numCache>
                <c:formatCode>General</c:formatCode>
                <c:ptCount val="9"/>
                <c:pt idx="0">
                  <c:v>3</c:v>
                </c:pt>
                <c:pt idx="1">
                  <c:v>3</c:v>
                </c:pt>
                <c:pt idx="2">
                  <c:v>6</c:v>
                </c:pt>
                <c:pt idx="3">
                  <c:v>3</c:v>
                </c:pt>
                <c:pt idx="4">
                  <c:v>9</c:v>
                </c:pt>
                <c:pt idx="5">
                  <c:v>3</c:v>
                </c:pt>
                <c:pt idx="6">
                  <c:v>11</c:v>
                </c:pt>
                <c:pt idx="7">
                  <c:v>7</c:v>
                </c:pt>
                <c:pt idx="8">
                  <c:v>24</c:v>
                </c:pt>
              </c:numCache>
            </c:numRef>
          </c:val>
        </c:ser>
        <c:ser>
          <c:idx val="1"/>
          <c:order val="1"/>
          <c:tx>
            <c:strRef>
              <c:f>Sheet1!$C$1</c:f>
              <c:strCache>
                <c:ptCount val="1"/>
                <c:pt idx="0">
                  <c:v>2011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Sheet1!$A$2:$A$10</c:f>
              <c:strCache>
                <c:ptCount val="9"/>
                <c:pt idx="0">
                  <c:v>Cheaper bus fares</c:v>
                </c:pt>
                <c:pt idx="1">
                  <c:v>Evening and night buses</c:v>
                </c:pt>
                <c:pt idx="2">
                  <c:v>Better knowledge of bus routes / timetables</c:v>
                </c:pt>
                <c:pt idx="3">
                  <c:v>New bus routes</c:v>
                </c:pt>
                <c:pt idx="4">
                  <c:v>Changes to existing bus route</c:v>
                </c:pt>
                <c:pt idx="5">
                  <c:v>More direct routes</c:v>
                </c:pt>
                <c:pt idx="6">
                  <c:v>A bus stop closer to home</c:v>
                </c:pt>
                <c:pt idx="7">
                  <c:v>More frequent / reliable bus service</c:v>
                </c:pt>
                <c:pt idx="8">
                  <c:v>Nothing</c:v>
                </c:pt>
              </c:strCache>
            </c:strRef>
          </c:cat>
          <c:val>
            <c:numRef>
              <c:f>Sheet1!$C$2:$C$10</c:f>
              <c:numCache>
                <c:formatCode>General</c:formatCode>
                <c:ptCount val="9"/>
                <c:pt idx="0">
                  <c:v>2</c:v>
                </c:pt>
                <c:pt idx="1">
                  <c:v>4</c:v>
                </c:pt>
                <c:pt idx="2">
                  <c:v>6</c:v>
                </c:pt>
                <c:pt idx="3">
                  <c:v>2</c:v>
                </c:pt>
                <c:pt idx="4">
                  <c:v>4</c:v>
                </c:pt>
                <c:pt idx="5">
                  <c:v>1</c:v>
                </c:pt>
                <c:pt idx="6">
                  <c:v>6</c:v>
                </c:pt>
                <c:pt idx="7">
                  <c:v>5</c:v>
                </c:pt>
                <c:pt idx="8">
                  <c:v>21</c:v>
                </c:pt>
              </c:numCache>
            </c:numRef>
          </c:val>
        </c:ser>
        <c:ser>
          <c:idx val="2"/>
          <c:order val="2"/>
          <c:tx>
            <c:strRef>
              <c:f>Sheet1!$D$1</c:f>
              <c:strCache>
                <c:ptCount val="1"/>
                <c:pt idx="0">
                  <c:v>2012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Sheet1!$A$2:$A$10</c:f>
              <c:strCache>
                <c:ptCount val="9"/>
                <c:pt idx="0">
                  <c:v>Cheaper bus fares</c:v>
                </c:pt>
                <c:pt idx="1">
                  <c:v>Evening and night buses</c:v>
                </c:pt>
                <c:pt idx="2">
                  <c:v>Better knowledge of bus routes / timetables</c:v>
                </c:pt>
                <c:pt idx="3">
                  <c:v>New bus routes</c:v>
                </c:pt>
                <c:pt idx="4">
                  <c:v>Changes to existing bus route</c:v>
                </c:pt>
                <c:pt idx="5">
                  <c:v>More direct routes</c:v>
                </c:pt>
                <c:pt idx="6">
                  <c:v>A bus stop closer to home</c:v>
                </c:pt>
                <c:pt idx="7">
                  <c:v>More frequent / reliable bus service</c:v>
                </c:pt>
                <c:pt idx="8">
                  <c:v>Nothing</c:v>
                </c:pt>
              </c:strCache>
            </c:strRef>
          </c:cat>
          <c:val>
            <c:numRef>
              <c:f>Sheet1!$D$2:$D$10</c:f>
              <c:numCache>
                <c:formatCode>0</c:formatCode>
                <c:ptCount val="9"/>
                <c:pt idx="0">
                  <c:v>3.0303030303030303</c:v>
                </c:pt>
                <c:pt idx="1">
                  <c:v>0.75757575757576023</c:v>
                </c:pt>
                <c:pt idx="3">
                  <c:v>7.5757575757575761</c:v>
                </c:pt>
                <c:pt idx="4">
                  <c:v>1.5151515151515151</c:v>
                </c:pt>
                <c:pt idx="5">
                  <c:v>3.0303030303030303</c:v>
                </c:pt>
                <c:pt idx="6">
                  <c:v>8.5714285714285712</c:v>
                </c:pt>
                <c:pt idx="7">
                  <c:v>9</c:v>
                </c:pt>
                <c:pt idx="8">
                  <c:v>9.8484848484848548</c:v>
                </c:pt>
              </c:numCache>
            </c:numRef>
          </c:val>
        </c:ser>
        <c:dLbls>
          <c:showVal val="1"/>
        </c:dLbls>
        <c:axId val="158143232"/>
        <c:axId val="158144768"/>
      </c:barChart>
      <c:catAx>
        <c:axId val="158143232"/>
        <c:scaling>
          <c:orientation val="minMax"/>
        </c:scaling>
        <c:delete val="1"/>
        <c:axPos val="l"/>
        <c:numFmt formatCode="General" sourceLinked="1"/>
        <c:tickLblPos val="none"/>
        <c:crossAx val="158144768"/>
        <c:crosses val="autoZero"/>
        <c:auto val="1"/>
        <c:lblAlgn val="ctr"/>
        <c:lblOffset val="100"/>
      </c:catAx>
      <c:valAx>
        <c:axId val="158144768"/>
        <c:scaling>
          <c:orientation val="minMax"/>
        </c:scaling>
        <c:delete val="1"/>
        <c:axPos val="b"/>
        <c:numFmt formatCode="General" sourceLinked="1"/>
        <c:tickLblPos val="none"/>
        <c:crossAx val="158143232"/>
        <c:crosses val="autoZero"/>
        <c:crossBetween val="between"/>
      </c:valAx>
    </c:plotArea>
    <c:legend>
      <c:legendPos val="r"/>
      <c:layout>
        <c:manualLayout>
          <c:xMode val="edge"/>
          <c:yMode val="edge"/>
          <c:x val="0.77519872005836143"/>
          <c:y val="0.64417949287686382"/>
          <c:w val="0.11668672034344241"/>
          <c:h val="0.12983108714416391"/>
        </c:manualLayout>
      </c:layout>
      <c:overlay val="1"/>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4542040635669435"/>
          <c:y val="2.9847111004760323E-2"/>
          <c:w val="0.64977603498601544"/>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Sheet1!$A$2:$A$10</c:f>
              <c:strCache>
                <c:ptCount val="9"/>
                <c:pt idx="0">
                  <c:v>Cheaper bus fares</c:v>
                </c:pt>
                <c:pt idx="1">
                  <c:v>Evening and night buses</c:v>
                </c:pt>
                <c:pt idx="2">
                  <c:v>Better knowledge of bus routes / timetables</c:v>
                </c:pt>
                <c:pt idx="3">
                  <c:v>New bus routes</c:v>
                </c:pt>
                <c:pt idx="4">
                  <c:v>Changes to existing bus route</c:v>
                </c:pt>
                <c:pt idx="5">
                  <c:v>More direct routes</c:v>
                </c:pt>
                <c:pt idx="6">
                  <c:v>A bus stop closer to home</c:v>
                </c:pt>
                <c:pt idx="7">
                  <c:v>More frequent / reliable bus service</c:v>
                </c:pt>
                <c:pt idx="8">
                  <c:v>Nothing</c:v>
                </c:pt>
              </c:strCache>
            </c:strRef>
          </c:cat>
          <c:val>
            <c:numRef>
              <c:f>Sheet1!$B$2:$B$10</c:f>
              <c:numCache>
                <c:formatCode>General</c:formatCode>
                <c:ptCount val="9"/>
                <c:pt idx="0">
                  <c:v>5</c:v>
                </c:pt>
                <c:pt idx="1">
                  <c:v>4</c:v>
                </c:pt>
                <c:pt idx="2">
                  <c:v>5</c:v>
                </c:pt>
                <c:pt idx="3">
                  <c:v>3</c:v>
                </c:pt>
                <c:pt idx="4">
                  <c:v>10</c:v>
                </c:pt>
                <c:pt idx="5">
                  <c:v>4</c:v>
                </c:pt>
                <c:pt idx="6">
                  <c:v>11</c:v>
                </c:pt>
                <c:pt idx="7">
                  <c:v>8</c:v>
                </c:pt>
                <c:pt idx="8">
                  <c:v>23</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Sheet1!$A$2:$A$10</c:f>
              <c:strCache>
                <c:ptCount val="9"/>
                <c:pt idx="0">
                  <c:v>Cheaper bus fares</c:v>
                </c:pt>
                <c:pt idx="1">
                  <c:v>Evening and night buses</c:v>
                </c:pt>
                <c:pt idx="2">
                  <c:v>Better knowledge of bus routes / timetables</c:v>
                </c:pt>
                <c:pt idx="3">
                  <c:v>New bus routes</c:v>
                </c:pt>
                <c:pt idx="4">
                  <c:v>Changes to existing bus route</c:v>
                </c:pt>
                <c:pt idx="5">
                  <c:v>More direct routes</c:v>
                </c:pt>
                <c:pt idx="6">
                  <c:v>A bus stop closer to home</c:v>
                </c:pt>
                <c:pt idx="7">
                  <c:v>More frequent / reliable bus service</c:v>
                </c:pt>
                <c:pt idx="8">
                  <c:v>Nothing</c:v>
                </c:pt>
              </c:strCache>
            </c:strRef>
          </c:cat>
          <c:val>
            <c:numRef>
              <c:f>Sheet1!$C$2:$C$10</c:f>
              <c:numCache>
                <c:formatCode>General</c:formatCode>
                <c:ptCount val="9"/>
                <c:pt idx="0">
                  <c:v>2</c:v>
                </c:pt>
                <c:pt idx="1">
                  <c:v>2</c:v>
                </c:pt>
                <c:pt idx="2">
                  <c:v>4</c:v>
                </c:pt>
                <c:pt idx="3">
                  <c:v>3</c:v>
                </c:pt>
                <c:pt idx="4">
                  <c:v>5</c:v>
                </c:pt>
                <c:pt idx="5">
                  <c:v>3</c:v>
                </c:pt>
                <c:pt idx="6">
                  <c:v>6</c:v>
                </c:pt>
                <c:pt idx="7">
                  <c:v>8</c:v>
                </c:pt>
                <c:pt idx="8">
                  <c:v>21</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Sheet1!$A$2:$A$10</c:f>
              <c:strCache>
                <c:ptCount val="9"/>
                <c:pt idx="0">
                  <c:v>Cheaper bus fares</c:v>
                </c:pt>
                <c:pt idx="1">
                  <c:v>Evening and night buses</c:v>
                </c:pt>
                <c:pt idx="2">
                  <c:v>Better knowledge of bus routes / timetables</c:v>
                </c:pt>
                <c:pt idx="3">
                  <c:v>New bus routes</c:v>
                </c:pt>
                <c:pt idx="4">
                  <c:v>Changes to existing bus route</c:v>
                </c:pt>
                <c:pt idx="5">
                  <c:v>More direct routes</c:v>
                </c:pt>
                <c:pt idx="6">
                  <c:v>A bus stop closer to home</c:v>
                </c:pt>
                <c:pt idx="7">
                  <c:v>More frequent / reliable bus service</c:v>
                </c:pt>
                <c:pt idx="8">
                  <c:v>Nothing</c:v>
                </c:pt>
              </c:strCache>
            </c:strRef>
          </c:cat>
          <c:val>
            <c:numRef>
              <c:f>Sheet1!$D$2:$D$10</c:f>
              <c:numCache>
                <c:formatCode>0</c:formatCode>
                <c:ptCount val="9"/>
                <c:pt idx="0">
                  <c:v>1.4705882352941178</c:v>
                </c:pt>
                <c:pt idx="1">
                  <c:v>2.2058823529411802</c:v>
                </c:pt>
                <c:pt idx="2">
                  <c:v>2.5735294117647061</c:v>
                </c:pt>
                <c:pt idx="3">
                  <c:v>4.0441176470587905</c:v>
                </c:pt>
                <c:pt idx="4">
                  <c:v>5.8823529411764675</c:v>
                </c:pt>
                <c:pt idx="5">
                  <c:v>6.9852941176470589</c:v>
                </c:pt>
                <c:pt idx="6">
                  <c:v>8.0882352941176467</c:v>
                </c:pt>
                <c:pt idx="7">
                  <c:v>13</c:v>
                </c:pt>
                <c:pt idx="8">
                  <c:v>12.5</c:v>
                </c:pt>
              </c:numCache>
            </c:numRef>
          </c:val>
        </c:ser>
        <c:dLbls>
          <c:showVal val="1"/>
        </c:dLbls>
        <c:axId val="158355840"/>
        <c:axId val="158357376"/>
      </c:barChart>
      <c:catAx>
        <c:axId val="158355840"/>
        <c:scaling>
          <c:orientation val="minMax"/>
        </c:scaling>
        <c:axPos val="l"/>
        <c:numFmt formatCode="General" sourceLinked="1"/>
        <c:tickLblPos val="nextTo"/>
        <c:spPr>
          <a:ln>
            <a:noFill/>
          </a:ln>
        </c:spPr>
        <c:txPr>
          <a:bodyPr/>
          <a:lstStyle/>
          <a:p>
            <a:pPr>
              <a:defRPr sz="1000" b="1"/>
            </a:pPr>
            <a:endParaRPr lang="en-US"/>
          </a:p>
        </c:txPr>
        <c:crossAx val="158357376"/>
        <c:crosses val="autoZero"/>
        <c:auto val="1"/>
        <c:lblAlgn val="ctr"/>
        <c:lblOffset val="100"/>
      </c:catAx>
      <c:valAx>
        <c:axId val="158357376"/>
        <c:scaling>
          <c:orientation val="minMax"/>
        </c:scaling>
        <c:delete val="1"/>
        <c:axPos val="b"/>
        <c:numFmt formatCode="General" sourceLinked="1"/>
        <c:tickLblPos val="none"/>
        <c:crossAx val="158355840"/>
        <c:crosses val="autoZero"/>
        <c:crossBetween val="between"/>
      </c:valAx>
    </c:plotArea>
    <c:plotVisOnly val="1"/>
    <c:dispBlanksAs val="gap"/>
  </c:chart>
  <c:txPr>
    <a:bodyPr/>
    <a:lstStyle/>
    <a:p>
      <a:pPr>
        <a:defRPr sz="1800"/>
      </a:pPr>
      <a:endParaRPr lang="en-US"/>
    </a:p>
  </c:tx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3952536347185863"/>
          <c:y val="2.9847111004760344E-2"/>
          <c:w val="0.61264562222131935"/>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Sheet1!$A$2:$A$8</c:f>
              <c:strCache>
                <c:ptCount val="7"/>
                <c:pt idx="0">
                  <c:v>Other</c:v>
                </c:pt>
                <c:pt idx="1">
                  <c:v>Increase in petrol prices</c:v>
                </c:pt>
                <c:pt idx="2">
                  <c:v>Change in health</c:v>
                </c:pt>
                <c:pt idx="3">
                  <c:v>Change in employment situation</c:v>
                </c:pt>
                <c:pt idx="4">
                  <c:v>Loss of licence</c:v>
                </c:pt>
                <c:pt idx="5">
                  <c:v>Change in personal situation</c:v>
                </c:pt>
                <c:pt idx="6">
                  <c:v>Not having access to a vehicle / broken down</c:v>
                </c:pt>
              </c:strCache>
            </c:strRef>
          </c:cat>
          <c:val>
            <c:numRef>
              <c:f>Sheet1!$B$2:$B$8</c:f>
              <c:numCache>
                <c:formatCode>General</c:formatCode>
                <c:ptCount val="7"/>
                <c:pt idx="0">
                  <c:v>6</c:v>
                </c:pt>
                <c:pt idx="2">
                  <c:v>4</c:v>
                </c:pt>
                <c:pt idx="3">
                  <c:v>6</c:v>
                </c:pt>
                <c:pt idx="4">
                  <c:v>7</c:v>
                </c:pt>
                <c:pt idx="5">
                  <c:v>11</c:v>
                </c:pt>
                <c:pt idx="6">
                  <c:v>7</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Sheet1!$A$2:$A$8</c:f>
              <c:strCache>
                <c:ptCount val="7"/>
                <c:pt idx="0">
                  <c:v>Other</c:v>
                </c:pt>
                <c:pt idx="1">
                  <c:v>Increase in petrol prices</c:v>
                </c:pt>
                <c:pt idx="2">
                  <c:v>Change in health</c:v>
                </c:pt>
                <c:pt idx="3">
                  <c:v>Change in employment situation</c:v>
                </c:pt>
                <c:pt idx="4">
                  <c:v>Loss of licence</c:v>
                </c:pt>
                <c:pt idx="5">
                  <c:v>Change in personal situation</c:v>
                </c:pt>
                <c:pt idx="6">
                  <c:v>Not having access to a vehicle / broken down</c:v>
                </c:pt>
              </c:strCache>
            </c:strRef>
          </c:cat>
          <c:val>
            <c:numRef>
              <c:f>Sheet1!$C$2:$C$8</c:f>
              <c:numCache>
                <c:formatCode>General</c:formatCode>
                <c:ptCount val="7"/>
                <c:pt idx="0">
                  <c:v>10</c:v>
                </c:pt>
                <c:pt idx="1">
                  <c:v>3</c:v>
                </c:pt>
                <c:pt idx="2">
                  <c:v>8</c:v>
                </c:pt>
                <c:pt idx="3">
                  <c:v>10</c:v>
                </c:pt>
                <c:pt idx="4">
                  <c:v>3</c:v>
                </c:pt>
                <c:pt idx="5">
                  <c:v>11</c:v>
                </c:pt>
                <c:pt idx="6">
                  <c:v>8</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Sheet1!$A$2:$A$8</c:f>
              <c:strCache>
                <c:ptCount val="7"/>
                <c:pt idx="0">
                  <c:v>Other</c:v>
                </c:pt>
                <c:pt idx="1">
                  <c:v>Increase in petrol prices</c:v>
                </c:pt>
                <c:pt idx="2">
                  <c:v>Change in health</c:v>
                </c:pt>
                <c:pt idx="3">
                  <c:v>Change in employment situation</c:v>
                </c:pt>
                <c:pt idx="4">
                  <c:v>Loss of licence</c:v>
                </c:pt>
                <c:pt idx="5">
                  <c:v>Change in personal situation</c:v>
                </c:pt>
                <c:pt idx="6">
                  <c:v>Not having access to a vehicle / broken down</c:v>
                </c:pt>
              </c:strCache>
            </c:strRef>
          </c:cat>
          <c:val>
            <c:numRef>
              <c:f>Sheet1!$D$2:$D$8</c:f>
              <c:numCache>
                <c:formatCode>General</c:formatCode>
                <c:ptCount val="7"/>
                <c:pt idx="0">
                  <c:v>12</c:v>
                </c:pt>
                <c:pt idx="2" formatCode="0">
                  <c:v>3.5714285714285721</c:v>
                </c:pt>
                <c:pt idx="3" formatCode="0">
                  <c:v>5.7142857142857055</c:v>
                </c:pt>
                <c:pt idx="4" formatCode="0">
                  <c:v>5.7142857142857055</c:v>
                </c:pt>
                <c:pt idx="5" formatCode="0">
                  <c:v>7.8571428571428354</c:v>
                </c:pt>
                <c:pt idx="6" formatCode="0">
                  <c:v>5.7142857142857055</c:v>
                </c:pt>
              </c:numCache>
            </c:numRef>
          </c:val>
        </c:ser>
        <c:dLbls>
          <c:showVal val="1"/>
        </c:dLbls>
        <c:axId val="158541696"/>
        <c:axId val="158543232"/>
      </c:barChart>
      <c:catAx>
        <c:axId val="158541696"/>
        <c:scaling>
          <c:orientation val="minMax"/>
        </c:scaling>
        <c:delete val="1"/>
        <c:axPos val="l"/>
        <c:numFmt formatCode="General" sourceLinked="1"/>
        <c:tickLblPos val="none"/>
        <c:crossAx val="158543232"/>
        <c:crosses val="autoZero"/>
        <c:auto val="1"/>
        <c:lblAlgn val="ctr"/>
        <c:lblOffset val="100"/>
      </c:catAx>
      <c:valAx>
        <c:axId val="158543232"/>
        <c:scaling>
          <c:orientation val="minMax"/>
        </c:scaling>
        <c:delete val="1"/>
        <c:axPos val="b"/>
        <c:numFmt formatCode="General" sourceLinked="1"/>
        <c:tickLblPos val="none"/>
        <c:crossAx val="158541696"/>
        <c:crosses val="autoZero"/>
        <c:crossBetween val="between"/>
      </c:valAx>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I didn't use the bus service 12 months ago</c:v>
                </c:pt>
              </c:strCache>
            </c:strRef>
          </c:tx>
          <c:spPr>
            <a:solidFill>
              <a:schemeClr val="bg1"/>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Sheet1!$C$2:$C$13</c:f>
              <c:numCache>
                <c:formatCode>0</c:formatCode>
                <c:ptCount val="12"/>
                <c:pt idx="0">
                  <c:v>1</c:v>
                </c:pt>
                <c:pt idx="1">
                  <c:v>1</c:v>
                </c:pt>
                <c:pt idx="3">
                  <c:v>2</c:v>
                </c:pt>
                <c:pt idx="5">
                  <c:v>7</c:v>
                </c:pt>
                <c:pt idx="6">
                  <c:v>2</c:v>
                </c:pt>
                <c:pt idx="10">
                  <c:v>1</c:v>
                </c:pt>
                <c:pt idx="11">
                  <c:v>3</c:v>
                </c:pt>
              </c:numCache>
            </c:numRef>
          </c:val>
        </c:ser>
        <c:ser>
          <c:idx val="1"/>
          <c:order val="1"/>
          <c:tx>
            <c:strRef>
              <c:f>Sheet1!$D$1</c:f>
              <c:strCache>
                <c:ptCount val="1"/>
                <c:pt idx="0">
                  <c:v>No - I use it less than 12 months ago</c:v>
                </c:pt>
              </c:strCache>
            </c:strRef>
          </c:tx>
          <c:spPr>
            <a:solidFill>
              <a:srgbClr val="FF0000"/>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Sheet1!$D$2:$D$13</c:f>
              <c:numCache>
                <c:formatCode>0</c:formatCode>
                <c:ptCount val="12"/>
                <c:pt idx="0">
                  <c:v>11</c:v>
                </c:pt>
                <c:pt idx="1">
                  <c:v>12</c:v>
                </c:pt>
                <c:pt idx="3">
                  <c:v>24</c:v>
                </c:pt>
                <c:pt idx="4">
                  <c:v>18</c:v>
                </c:pt>
                <c:pt idx="5">
                  <c:v>16</c:v>
                </c:pt>
                <c:pt idx="6">
                  <c:v>10</c:v>
                </c:pt>
                <c:pt idx="7">
                  <c:v>8</c:v>
                </c:pt>
                <c:pt idx="9">
                  <c:v>8</c:v>
                </c:pt>
                <c:pt idx="10">
                  <c:v>15</c:v>
                </c:pt>
                <c:pt idx="11">
                  <c:v>12</c:v>
                </c:pt>
              </c:numCache>
            </c:numRef>
          </c:val>
        </c:ser>
        <c:ser>
          <c:idx val="2"/>
          <c:order val="2"/>
          <c:tx>
            <c:strRef>
              <c:f>Sheet1!$E$1</c:f>
              <c:strCache>
                <c:ptCount val="1"/>
                <c:pt idx="0">
                  <c:v>I use it about the same</c:v>
                </c:pt>
              </c:strCache>
            </c:strRef>
          </c:tx>
          <c:spPr>
            <a:solidFill>
              <a:srgbClr val="FF9900"/>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Sheet1!$E$2:$E$13</c:f>
              <c:numCache>
                <c:formatCode>0</c:formatCode>
                <c:ptCount val="12"/>
                <c:pt idx="0">
                  <c:v>39</c:v>
                </c:pt>
                <c:pt idx="1">
                  <c:v>48</c:v>
                </c:pt>
                <c:pt idx="3">
                  <c:v>32</c:v>
                </c:pt>
                <c:pt idx="4">
                  <c:v>34</c:v>
                </c:pt>
                <c:pt idx="5">
                  <c:v>43</c:v>
                </c:pt>
                <c:pt idx="6">
                  <c:v>43</c:v>
                </c:pt>
                <c:pt idx="7">
                  <c:v>49</c:v>
                </c:pt>
                <c:pt idx="9">
                  <c:v>53</c:v>
                </c:pt>
                <c:pt idx="10">
                  <c:v>42</c:v>
                </c:pt>
                <c:pt idx="11">
                  <c:v>44</c:v>
                </c:pt>
              </c:numCache>
            </c:numRef>
          </c:val>
        </c:ser>
        <c:ser>
          <c:idx val="3"/>
          <c:order val="3"/>
          <c:tx>
            <c:strRef>
              <c:f>Sheet1!$F$1</c:f>
              <c:strCache>
                <c:ptCount val="1"/>
                <c:pt idx="0">
                  <c:v>Yes - I use it more than 12 months ago</c:v>
                </c:pt>
              </c:strCache>
            </c:strRef>
          </c:tx>
          <c:spPr>
            <a:solidFill>
              <a:srgbClr val="008000"/>
            </a:solidFill>
            <a:ln>
              <a:solidFill>
                <a:prstClr val="black"/>
              </a:solidFill>
            </a:ln>
          </c:spPr>
          <c:cat>
            <c:strRef>
              <c:f>Sheet1!$B$2:$B$13</c:f>
              <c:strCache>
                <c:ptCount val="12"/>
                <c:pt idx="0">
                  <c:v>Male</c:v>
                </c:pt>
                <c:pt idx="1">
                  <c:v>Female</c:v>
                </c:pt>
                <c:pt idx="3">
                  <c:v>18-34</c:v>
                </c:pt>
                <c:pt idx="4">
                  <c:v>35-44</c:v>
                </c:pt>
                <c:pt idx="5">
                  <c:v>45-54</c:v>
                </c:pt>
                <c:pt idx="6">
                  <c:v>55-64</c:v>
                </c:pt>
                <c:pt idx="7">
                  <c:v>65+</c:v>
                </c:pt>
                <c:pt idx="9">
                  <c:v>&lt;$25,000</c:v>
                </c:pt>
                <c:pt idx="10">
                  <c:v>$25,000-$59,999</c:v>
                </c:pt>
                <c:pt idx="11">
                  <c:v>$60,000 or more</c:v>
                </c:pt>
              </c:strCache>
            </c:strRef>
          </c:cat>
          <c:val>
            <c:numRef>
              <c:f>Sheet1!$F$2:$F$13</c:f>
              <c:numCache>
                <c:formatCode>0</c:formatCode>
                <c:ptCount val="12"/>
                <c:pt idx="0">
                  <c:v>49</c:v>
                </c:pt>
                <c:pt idx="1">
                  <c:v>39</c:v>
                </c:pt>
                <c:pt idx="3">
                  <c:v>42</c:v>
                </c:pt>
                <c:pt idx="4">
                  <c:v>48</c:v>
                </c:pt>
                <c:pt idx="5">
                  <c:v>34</c:v>
                </c:pt>
                <c:pt idx="6">
                  <c:v>45</c:v>
                </c:pt>
                <c:pt idx="7">
                  <c:v>43</c:v>
                </c:pt>
                <c:pt idx="9">
                  <c:v>39</c:v>
                </c:pt>
                <c:pt idx="10">
                  <c:v>42</c:v>
                </c:pt>
                <c:pt idx="11">
                  <c:v>41</c:v>
                </c:pt>
              </c:numCache>
            </c:numRef>
          </c:val>
        </c:ser>
        <c:dLbls>
          <c:showVal val="1"/>
        </c:dLbls>
        <c:gapWidth val="10"/>
        <c:overlap val="100"/>
        <c:axId val="96437376"/>
        <c:axId val="96438912"/>
      </c:barChart>
      <c:catAx>
        <c:axId val="96437376"/>
        <c:scaling>
          <c:orientation val="minMax"/>
        </c:scaling>
        <c:delete val="1"/>
        <c:axPos val="b"/>
        <c:numFmt formatCode="General" sourceLinked="1"/>
        <c:tickLblPos val="none"/>
        <c:crossAx val="96438912"/>
        <c:crosses val="autoZero"/>
        <c:auto val="1"/>
        <c:lblAlgn val="ctr"/>
        <c:lblOffset val="100"/>
      </c:catAx>
      <c:valAx>
        <c:axId val="96438912"/>
        <c:scaling>
          <c:orientation val="minMax"/>
        </c:scaling>
        <c:delete val="1"/>
        <c:axPos val="l"/>
        <c:numFmt formatCode="0%" sourceLinked="1"/>
        <c:tickLblPos val="none"/>
        <c:crossAx val="96437376"/>
        <c:crosses val="autoZero"/>
        <c:crossBetween val="between"/>
      </c:valAx>
    </c:plotArea>
    <c:plotVisOnly val="1"/>
    <c:dispBlanksAs val="gap"/>
  </c:chart>
  <c:txPr>
    <a:bodyPr/>
    <a:lstStyle/>
    <a:p>
      <a:pPr>
        <a:defRPr sz="1000" b="1"/>
      </a:pPr>
      <a:endParaRPr lang="en-US"/>
    </a:p>
  </c:txPr>
  <c:externalData r:id="rId1"/>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4542040635669446"/>
          <c:y val="2.9847111004760344E-2"/>
          <c:w val="0.64977603498601566"/>
          <c:h val="0.94030577799047965"/>
        </c:manualLayout>
      </c:layout>
      <c:barChart>
        <c:barDir val="bar"/>
        <c:grouping val="clustered"/>
        <c:ser>
          <c:idx val="0"/>
          <c:order val="0"/>
          <c:tx>
            <c:strRef>
              <c:f>Sheet1!$B$1</c:f>
              <c:strCache>
                <c:ptCount val="1"/>
                <c:pt idx="0">
                  <c:v>'10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Sheet1!$A$2:$A$8</c:f>
              <c:strCache>
                <c:ptCount val="7"/>
                <c:pt idx="0">
                  <c:v>Other</c:v>
                </c:pt>
                <c:pt idx="1">
                  <c:v>Increase in petrol prices</c:v>
                </c:pt>
                <c:pt idx="2">
                  <c:v>Change in health</c:v>
                </c:pt>
                <c:pt idx="3">
                  <c:v>Change in employment situation</c:v>
                </c:pt>
                <c:pt idx="4">
                  <c:v>Loss of licence</c:v>
                </c:pt>
                <c:pt idx="5">
                  <c:v>Change in personal situation</c:v>
                </c:pt>
                <c:pt idx="6">
                  <c:v>Not having access to a vehicle / broken down</c:v>
                </c:pt>
              </c:strCache>
            </c:strRef>
          </c:cat>
          <c:val>
            <c:numRef>
              <c:f>Sheet1!$B$2:$B$8</c:f>
              <c:numCache>
                <c:formatCode>General</c:formatCode>
                <c:ptCount val="7"/>
                <c:pt idx="0">
                  <c:v>7</c:v>
                </c:pt>
                <c:pt idx="2">
                  <c:v>4</c:v>
                </c:pt>
                <c:pt idx="3">
                  <c:v>7</c:v>
                </c:pt>
                <c:pt idx="4">
                  <c:v>7</c:v>
                </c:pt>
                <c:pt idx="5">
                  <c:v>8</c:v>
                </c:pt>
                <c:pt idx="6">
                  <c:v>8</c:v>
                </c:pt>
              </c:numCache>
            </c:numRef>
          </c:val>
        </c:ser>
        <c:ser>
          <c:idx val="1"/>
          <c:order val="1"/>
          <c:tx>
            <c:strRef>
              <c:f>Sheet1!$C$1</c:f>
              <c:strCache>
                <c:ptCount val="1"/>
                <c:pt idx="0">
                  <c:v>'11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Sheet1!$A$2:$A$8</c:f>
              <c:strCache>
                <c:ptCount val="7"/>
                <c:pt idx="0">
                  <c:v>Other</c:v>
                </c:pt>
                <c:pt idx="1">
                  <c:v>Increase in petrol prices</c:v>
                </c:pt>
                <c:pt idx="2">
                  <c:v>Change in health</c:v>
                </c:pt>
                <c:pt idx="3">
                  <c:v>Change in employment situation</c:v>
                </c:pt>
                <c:pt idx="4">
                  <c:v>Loss of licence</c:v>
                </c:pt>
                <c:pt idx="5">
                  <c:v>Change in personal situation</c:v>
                </c:pt>
                <c:pt idx="6">
                  <c:v>Not having access to a vehicle / broken down</c:v>
                </c:pt>
              </c:strCache>
            </c:strRef>
          </c:cat>
          <c:val>
            <c:numRef>
              <c:f>Sheet1!$C$2:$C$8</c:f>
              <c:numCache>
                <c:formatCode>General</c:formatCode>
                <c:ptCount val="7"/>
                <c:pt idx="0">
                  <c:v>10</c:v>
                </c:pt>
                <c:pt idx="1">
                  <c:v>5</c:v>
                </c:pt>
                <c:pt idx="2">
                  <c:v>9</c:v>
                </c:pt>
                <c:pt idx="3">
                  <c:v>10</c:v>
                </c:pt>
                <c:pt idx="4">
                  <c:v>2</c:v>
                </c:pt>
                <c:pt idx="5">
                  <c:v>9</c:v>
                </c:pt>
                <c:pt idx="6">
                  <c:v>9</c:v>
                </c:pt>
              </c:numCache>
            </c:numRef>
          </c:val>
        </c:ser>
        <c:ser>
          <c:idx val="2"/>
          <c:order val="2"/>
          <c:tx>
            <c:strRef>
              <c:f>Sheet1!$D$1</c:f>
              <c:strCache>
                <c:ptCount val="1"/>
                <c:pt idx="0">
                  <c:v>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Sheet1!$A$2:$A$8</c:f>
              <c:strCache>
                <c:ptCount val="7"/>
                <c:pt idx="0">
                  <c:v>Other</c:v>
                </c:pt>
                <c:pt idx="1">
                  <c:v>Increase in petrol prices</c:v>
                </c:pt>
                <c:pt idx="2">
                  <c:v>Change in health</c:v>
                </c:pt>
                <c:pt idx="3">
                  <c:v>Change in employment situation</c:v>
                </c:pt>
                <c:pt idx="4">
                  <c:v>Loss of licence</c:v>
                </c:pt>
                <c:pt idx="5">
                  <c:v>Change in personal situation</c:v>
                </c:pt>
                <c:pt idx="6">
                  <c:v>Not having access to a vehicle / broken down</c:v>
                </c:pt>
              </c:strCache>
            </c:strRef>
          </c:cat>
          <c:val>
            <c:numRef>
              <c:f>Sheet1!$D$2:$D$8</c:f>
              <c:numCache>
                <c:formatCode>General</c:formatCode>
                <c:ptCount val="7"/>
                <c:pt idx="0">
                  <c:v>12</c:v>
                </c:pt>
                <c:pt idx="2" formatCode="0">
                  <c:v>3.3088235294117627</c:v>
                </c:pt>
                <c:pt idx="3" formatCode="0">
                  <c:v>4.7794117647058822</c:v>
                </c:pt>
                <c:pt idx="4" formatCode="0">
                  <c:v>6.25</c:v>
                </c:pt>
                <c:pt idx="5" formatCode="0">
                  <c:v>11.029411764705868</c:v>
                </c:pt>
                <c:pt idx="6" formatCode="0">
                  <c:v>11.764705882352942</c:v>
                </c:pt>
              </c:numCache>
            </c:numRef>
          </c:val>
        </c:ser>
        <c:dLbls>
          <c:showVal val="1"/>
        </c:dLbls>
        <c:axId val="158590080"/>
        <c:axId val="158591616"/>
      </c:barChart>
      <c:catAx>
        <c:axId val="158590080"/>
        <c:scaling>
          <c:orientation val="minMax"/>
        </c:scaling>
        <c:axPos val="l"/>
        <c:numFmt formatCode="General" sourceLinked="1"/>
        <c:tickLblPos val="nextTo"/>
        <c:spPr>
          <a:ln>
            <a:noFill/>
          </a:ln>
        </c:spPr>
        <c:txPr>
          <a:bodyPr/>
          <a:lstStyle/>
          <a:p>
            <a:pPr>
              <a:defRPr sz="1000" b="1"/>
            </a:pPr>
            <a:endParaRPr lang="en-US"/>
          </a:p>
        </c:txPr>
        <c:crossAx val="158591616"/>
        <c:crosses val="autoZero"/>
        <c:auto val="1"/>
        <c:lblAlgn val="ctr"/>
        <c:lblOffset val="100"/>
      </c:catAx>
      <c:valAx>
        <c:axId val="158591616"/>
        <c:scaling>
          <c:orientation val="minMax"/>
        </c:scaling>
        <c:delete val="1"/>
        <c:axPos val="b"/>
        <c:numFmt formatCode="General" sourceLinked="1"/>
        <c:tickLblPos val="none"/>
        <c:crossAx val="158590080"/>
        <c:crosses val="autoZero"/>
        <c:crossBetween val="between"/>
      </c:valAx>
    </c:plotArea>
    <c:plotVisOnly val="1"/>
    <c:dispBlanksAs val="gap"/>
  </c:chart>
  <c:txPr>
    <a:bodyPr/>
    <a:lstStyle/>
    <a:p>
      <a:pPr>
        <a:defRPr sz="1800"/>
      </a:pPr>
      <a:endParaRPr lang="en-US"/>
    </a:p>
  </c:tx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35022396501399061"/>
          <c:y val="2.9847111004760445E-2"/>
          <c:w val="0.6497760349860161"/>
          <c:h val="0.94030577799047965"/>
        </c:manualLayout>
      </c:layout>
      <c:barChart>
        <c:barDir val="bar"/>
        <c:grouping val="clustered"/>
        <c:ser>
          <c:idx val="0"/>
          <c:order val="0"/>
          <c:tx>
            <c:strRef>
              <c:f>Sheet1!$B$1</c:f>
              <c:strCache>
                <c:ptCount val="1"/>
                <c:pt idx="0">
                  <c:v>2010</c:v>
                </c:pt>
              </c:strCache>
            </c:strRef>
          </c:tx>
          <c:spPr>
            <a:solidFill>
              <a:srgbClr val="0033CC"/>
            </a:solidFill>
            <a:ln>
              <a:solidFill>
                <a:schemeClr val="tx1"/>
              </a:solidFill>
            </a:ln>
          </c:spPr>
          <c:dLbls>
            <c:txPr>
              <a:bodyPr/>
              <a:lstStyle/>
              <a:p>
                <a:pPr>
                  <a:defRPr sz="900" b="1"/>
                </a:pPr>
                <a:endParaRPr lang="en-US"/>
              </a:p>
            </c:txPr>
            <c:dLblPos val="outEnd"/>
            <c:showVal val="1"/>
          </c:dLbls>
          <c:cat>
            <c:strRef>
              <c:f>Sheet1!$A$2:$A$8</c:f>
              <c:strCache>
                <c:ptCount val="7"/>
                <c:pt idx="0">
                  <c:v>Other</c:v>
                </c:pt>
                <c:pt idx="1">
                  <c:v>Increase in petrol prices</c:v>
                </c:pt>
                <c:pt idx="2">
                  <c:v>Change in health</c:v>
                </c:pt>
                <c:pt idx="3">
                  <c:v>Change in employment situation</c:v>
                </c:pt>
                <c:pt idx="4">
                  <c:v>Loss of licence</c:v>
                </c:pt>
                <c:pt idx="5">
                  <c:v>Change in personal situation</c:v>
                </c:pt>
                <c:pt idx="6">
                  <c:v>Not having access to a vehicle / broken down</c:v>
                </c:pt>
              </c:strCache>
            </c:strRef>
          </c:cat>
          <c:val>
            <c:numRef>
              <c:f>Sheet1!$B$2:$B$8</c:f>
              <c:numCache>
                <c:formatCode>General</c:formatCode>
                <c:ptCount val="7"/>
                <c:pt idx="0">
                  <c:v>6</c:v>
                </c:pt>
                <c:pt idx="2">
                  <c:v>4</c:v>
                </c:pt>
                <c:pt idx="3">
                  <c:v>8</c:v>
                </c:pt>
                <c:pt idx="4">
                  <c:v>6</c:v>
                </c:pt>
                <c:pt idx="5">
                  <c:v>6</c:v>
                </c:pt>
                <c:pt idx="6">
                  <c:v>11</c:v>
                </c:pt>
              </c:numCache>
            </c:numRef>
          </c:val>
        </c:ser>
        <c:ser>
          <c:idx val="1"/>
          <c:order val="1"/>
          <c:tx>
            <c:strRef>
              <c:f>Sheet1!$C$1</c:f>
              <c:strCache>
                <c:ptCount val="1"/>
                <c:pt idx="0">
                  <c:v>2011</c:v>
                </c:pt>
              </c:strCache>
            </c:strRef>
          </c:tx>
          <c:spPr>
            <a:solidFill>
              <a:srgbClr val="0070C0"/>
            </a:solidFill>
            <a:ln>
              <a:solidFill>
                <a:srgbClr val="000000"/>
              </a:solidFill>
            </a:ln>
          </c:spPr>
          <c:dLbls>
            <c:txPr>
              <a:bodyPr/>
              <a:lstStyle/>
              <a:p>
                <a:pPr>
                  <a:defRPr sz="900" b="1"/>
                </a:pPr>
                <a:endParaRPr lang="en-US"/>
              </a:p>
            </c:txPr>
            <c:dLblPos val="outEnd"/>
            <c:showVal val="1"/>
          </c:dLbls>
          <c:cat>
            <c:strRef>
              <c:f>Sheet1!$A$2:$A$8</c:f>
              <c:strCache>
                <c:ptCount val="7"/>
                <c:pt idx="0">
                  <c:v>Other</c:v>
                </c:pt>
                <c:pt idx="1">
                  <c:v>Increase in petrol prices</c:v>
                </c:pt>
                <c:pt idx="2">
                  <c:v>Change in health</c:v>
                </c:pt>
                <c:pt idx="3">
                  <c:v>Change in employment situation</c:v>
                </c:pt>
                <c:pt idx="4">
                  <c:v>Loss of licence</c:v>
                </c:pt>
                <c:pt idx="5">
                  <c:v>Change in personal situation</c:v>
                </c:pt>
                <c:pt idx="6">
                  <c:v>Not having access to a vehicle / broken down</c:v>
                </c:pt>
              </c:strCache>
            </c:strRef>
          </c:cat>
          <c:val>
            <c:numRef>
              <c:f>Sheet1!$C$2:$C$8</c:f>
              <c:numCache>
                <c:formatCode>General</c:formatCode>
                <c:ptCount val="7"/>
                <c:pt idx="0">
                  <c:v>10</c:v>
                </c:pt>
                <c:pt idx="1">
                  <c:v>7</c:v>
                </c:pt>
                <c:pt idx="2">
                  <c:v>10</c:v>
                </c:pt>
                <c:pt idx="3">
                  <c:v>10</c:v>
                </c:pt>
                <c:pt idx="4">
                  <c:v>2</c:v>
                </c:pt>
                <c:pt idx="5">
                  <c:v>6</c:v>
                </c:pt>
                <c:pt idx="6">
                  <c:v>9</c:v>
                </c:pt>
              </c:numCache>
            </c:numRef>
          </c:val>
        </c:ser>
        <c:ser>
          <c:idx val="2"/>
          <c:order val="2"/>
          <c:tx>
            <c:strRef>
              <c:f>Sheet1!$D$1</c:f>
              <c:strCache>
                <c:ptCount val="1"/>
                <c:pt idx="0">
                  <c:v>2012</c:v>
                </c:pt>
              </c:strCache>
            </c:strRef>
          </c:tx>
          <c:spPr>
            <a:solidFill>
              <a:srgbClr val="00B0F0"/>
            </a:solidFill>
            <a:ln>
              <a:solidFill>
                <a:srgbClr val="000000"/>
              </a:solidFill>
            </a:ln>
          </c:spPr>
          <c:dLbls>
            <c:txPr>
              <a:bodyPr/>
              <a:lstStyle/>
              <a:p>
                <a:pPr>
                  <a:defRPr sz="900" b="1"/>
                </a:pPr>
                <a:endParaRPr lang="en-US"/>
              </a:p>
            </c:txPr>
            <c:dLblPos val="outEnd"/>
            <c:showVal val="1"/>
          </c:dLbls>
          <c:cat>
            <c:strRef>
              <c:f>Sheet1!$A$2:$A$8</c:f>
              <c:strCache>
                <c:ptCount val="7"/>
                <c:pt idx="0">
                  <c:v>Other</c:v>
                </c:pt>
                <c:pt idx="1">
                  <c:v>Increase in petrol prices</c:v>
                </c:pt>
                <c:pt idx="2">
                  <c:v>Change in health</c:v>
                </c:pt>
                <c:pt idx="3">
                  <c:v>Change in employment situation</c:v>
                </c:pt>
                <c:pt idx="4">
                  <c:v>Loss of licence</c:v>
                </c:pt>
                <c:pt idx="5">
                  <c:v>Change in personal situation</c:v>
                </c:pt>
                <c:pt idx="6">
                  <c:v>Not having access to a vehicle / broken down</c:v>
                </c:pt>
              </c:strCache>
            </c:strRef>
          </c:cat>
          <c:val>
            <c:numRef>
              <c:f>Sheet1!$D$2:$D$8</c:f>
              <c:numCache>
                <c:formatCode>General</c:formatCode>
                <c:ptCount val="7"/>
                <c:pt idx="0">
                  <c:v>13</c:v>
                </c:pt>
                <c:pt idx="2" formatCode="0">
                  <c:v>3.0303030303030303</c:v>
                </c:pt>
                <c:pt idx="3" formatCode="0">
                  <c:v>3.7878787878787881</c:v>
                </c:pt>
                <c:pt idx="4" formatCode="0">
                  <c:v>6.8181818181817908</c:v>
                </c:pt>
                <c:pt idx="5" formatCode="0">
                  <c:v>14.393939393939426</c:v>
                </c:pt>
                <c:pt idx="6" formatCode="0">
                  <c:v>18.181818181818283</c:v>
                </c:pt>
              </c:numCache>
            </c:numRef>
          </c:val>
        </c:ser>
        <c:dLbls>
          <c:showVal val="1"/>
        </c:dLbls>
        <c:axId val="158876032"/>
        <c:axId val="158877568"/>
      </c:barChart>
      <c:catAx>
        <c:axId val="158876032"/>
        <c:scaling>
          <c:orientation val="minMax"/>
        </c:scaling>
        <c:delete val="1"/>
        <c:axPos val="l"/>
        <c:numFmt formatCode="General" sourceLinked="1"/>
        <c:tickLblPos val="none"/>
        <c:crossAx val="158877568"/>
        <c:crosses val="autoZero"/>
        <c:auto val="1"/>
        <c:lblAlgn val="ctr"/>
        <c:lblOffset val="100"/>
      </c:catAx>
      <c:valAx>
        <c:axId val="158877568"/>
        <c:scaling>
          <c:orientation val="minMax"/>
        </c:scaling>
        <c:delete val="1"/>
        <c:axPos val="b"/>
        <c:numFmt formatCode="General" sourceLinked="1"/>
        <c:tickLblPos val="none"/>
        <c:crossAx val="158876032"/>
        <c:crosses val="autoZero"/>
        <c:crossBetween val="between"/>
      </c:valAx>
    </c:plotArea>
    <c:legend>
      <c:legendPos val="r"/>
      <c:layout>
        <c:manualLayout>
          <c:xMode val="edge"/>
          <c:yMode val="edge"/>
          <c:x val="0.77519872005836166"/>
          <c:y val="0.64417949287686405"/>
          <c:w val="0.11668672034344245"/>
          <c:h val="0.12983108714416391"/>
        </c:manualLayout>
      </c:layout>
      <c:overlay val="1"/>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One</c:v>
                </c:pt>
              </c:strCache>
            </c:strRef>
          </c:tx>
          <c:spPr>
            <a:solidFill>
              <a:schemeClr val="accent5">
                <a:lumMod val="60000"/>
                <a:lumOff val="40000"/>
              </a:schemeClr>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0">
                  <c:v>69</c:v>
                </c:pt>
                <c:pt idx="1">
                  <c:v>71</c:v>
                </c:pt>
                <c:pt idx="2">
                  <c:v>72</c:v>
                </c:pt>
                <c:pt idx="3">
                  <c:v>69</c:v>
                </c:pt>
                <c:pt idx="4">
                  <c:v>61</c:v>
                </c:pt>
                <c:pt idx="5">
                  <c:v>67</c:v>
                </c:pt>
                <c:pt idx="6">
                  <c:v>66</c:v>
                </c:pt>
                <c:pt idx="8">
                  <c:v>68</c:v>
                </c:pt>
                <c:pt idx="9">
                  <c:v>73</c:v>
                </c:pt>
                <c:pt idx="10">
                  <c:v>72</c:v>
                </c:pt>
                <c:pt idx="11">
                  <c:v>71</c:v>
                </c:pt>
                <c:pt idx="12">
                  <c:v>61</c:v>
                </c:pt>
                <c:pt idx="13">
                  <c:v>66</c:v>
                </c:pt>
                <c:pt idx="14">
                  <c:v>61</c:v>
                </c:pt>
                <c:pt idx="16">
                  <c:v>70</c:v>
                </c:pt>
                <c:pt idx="17">
                  <c:v>69</c:v>
                </c:pt>
                <c:pt idx="18">
                  <c:v>72</c:v>
                </c:pt>
                <c:pt idx="19">
                  <c:v>67</c:v>
                </c:pt>
                <c:pt idx="20">
                  <c:v>61</c:v>
                </c:pt>
                <c:pt idx="21">
                  <c:v>68</c:v>
                </c:pt>
                <c:pt idx="22">
                  <c:v>71</c:v>
                </c:pt>
              </c:numCache>
            </c:numRef>
          </c:val>
        </c:ser>
        <c:ser>
          <c:idx val="1"/>
          <c:order val="1"/>
          <c:tx>
            <c:strRef>
              <c:f>Sheet1!$D$1</c:f>
              <c:strCache>
                <c:ptCount val="1"/>
                <c:pt idx="0">
                  <c:v>Two</c:v>
                </c:pt>
              </c:strCache>
            </c:strRef>
          </c:tx>
          <c:spPr>
            <a:solidFill>
              <a:schemeClr val="accent6">
                <a:lumMod val="60000"/>
                <a:lumOff val="40000"/>
              </a:schemeClr>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19</c:v>
                </c:pt>
                <c:pt idx="1">
                  <c:v>19</c:v>
                </c:pt>
                <c:pt idx="2">
                  <c:v>18</c:v>
                </c:pt>
                <c:pt idx="3">
                  <c:v>21</c:v>
                </c:pt>
                <c:pt idx="4">
                  <c:v>29</c:v>
                </c:pt>
                <c:pt idx="5">
                  <c:v>26</c:v>
                </c:pt>
                <c:pt idx="6">
                  <c:v>25</c:v>
                </c:pt>
                <c:pt idx="8">
                  <c:v>19</c:v>
                </c:pt>
                <c:pt idx="9">
                  <c:v>19</c:v>
                </c:pt>
                <c:pt idx="10">
                  <c:v>20</c:v>
                </c:pt>
                <c:pt idx="11">
                  <c:v>21</c:v>
                </c:pt>
                <c:pt idx="12">
                  <c:v>33</c:v>
                </c:pt>
                <c:pt idx="13">
                  <c:v>31</c:v>
                </c:pt>
                <c:pt idx="14">
                  <c:v>30</c:v>
                </c:pt>
                <c:pt idx="16">
                  <c:v>19</c:v>
                </c:pt>
                <c:pt idx="17">
                  <c:v>19</c:v>
                </c:pt>
                <c:pt idx="18">
                  <c:v>16</c:v>
                </c:pt>
                <c:pt idx="19">
                  <c:v>20</c:v>
                </c:pt>
                <c:pt idx="20">
                  <c:v>25</c:v>
                </c:pt>
                <c:pt idx="21">
                  <c:v>22</c:v>
                </c:pt>
                <c:pt idx="22">
                  <c:v>20</c:v>
                </c:pt>
              </c:numCache>
            </c:numRef>
          </c:val>
        </c:ser>
        <c:ser>
          <c:idx val="2"/>
          <c:order val="2"/>
          <c:tx>
            <c:strRef>
              <c:f>Sheet1!$E$1</c:f>
              <c:strCache>
                <c:ptCount val="1"/>
                <c:pt idx="0">
                  <c:v>Three or more</c:v>
                </c:pt>
              </c:strCache>
            </c:strRef>
          </c:tx>
          <c:spPr>
            <a:solidFill>
              <a:srgbClr val="FFFFCC"/>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Sheet1!$E$2:$E$24</c:f>
              <c:numCache>
                <c:formatCode>General</c:formatCode>
                <c:ptCount val="23"/>
                <c:pt idx="0">
                  <c:v>12</c:v>
                </c:pt>
                <c:pt idx="1">
                  <c:v>10</c:v>
                </c:pt>
                <c:pt idx="2">
                  <c:v>10</c:v>
                </c:pt>
                <c:pt idx="3">
                  <c:v>10</c:v>
                </c:pt>
                <c:pt idx="4">
                  <c:v>10</c:v>
                </c:pt>
                <c:pt idx="5">
                  <c:v>7</c:v>
                </c:pt>
                <c:pt idx="6">
                  <c:v>9</c:v>
                </c:pt>
                <c:pt idx="8">
                  <c:v>13</c:v>
                </c:pt>
                <c:pt idx="9">
                  <c:v>8</c:v>
                </c:pt>
                <c:pt idx="10">
                  <c:v>8</c:v>
                </c:pt>
                <c:pt idx="11">
                  <c:v>7</c:v>
                </c:pt>
                <c:pt idx="12">
                  <c:v>6</c:v>
                </c:pt>
                <c:pt idx="13">
                  <c:v>3</c:v>
                </c:pt>
                <c:pt idx="14">
                  <c:v>9</c:v>
                </c:pt>
                <c:pt idx="16">
                  <c:v>11</c:v>
                </c:pt>
                <c:pt idx="17">
                  <c:v>12</c:v>
                </c:pt>
                <c:pt idx="18">
                  <c:v>12</c:v>
                </c:pt>
                <c:pt idx="19">
                  <c:v>13</c:v>
                </c:pt>
                <c:pt idx="20">
                  <c:v>14</c:v>
                </c:pt>
                <c:pt idx="21">
                  <c:v>10</c:v>
                </c:pt>
                <c:pt idx="22">
                  <c:v>9</c:v>
                </c:pt>
              </c:numCache>
            </c:numRef>
          </c:val>
        </c:ser>
        <c:dLbls>
          <c:showVal val="1"/>
        </c:dLbls>
        <c:gapWidth val="10"/>
        <c:overlap val="100"/>
        <c:axId val="161638272"/>
        <c:axId val="161639808"/>
      </c:barChart>
      <c:catAx>
        <c:axId val="161638272"/>
        <c:scaling>
          <c:orientation val="minMax"/>
        </c:scaling>
        <c:axPos val="b"/>
        <c:numFmt formatCode="General" sourceLinked="1"/>
        <c:tickLblPos val="nextTo"/>
        <c:spPr>
          <a:ln>
            <a:noFill/>
          </a:ln>
        </c:spPr>
        <c:crossAx val="161639808"/>
        <c:crosses val="autoZero"/>
        <c:auto val="1"/>
        <c:lblAlgn val="ctr"/>
        <c:lblOffset val="100"/>
      </c:catAx>
      <c:valAx>
        <c:axId val="161639808"/>
        <c:scaling>
          <c:orientation val="minMax"/>
        </c:scaling>
        <c:delete val="1"/>
        <c:axPos val="l"/>
        <c:numFmt formatCode="0%" sourceLinked="1"/>
        <c:tickLblPos val="none"/>
        <c:crossAx val="161638272"/>
        <c:crosses val="autoZero"/>
        <c:crossBetween val="between"/>
      </c:valAx>
    </c:plotArea>
    <c:plotVisOnly val="1"/>
    <c:dispBlanksAs val="gap"/>
  </c:chart>
  <c:txPr>
    <a:bodyPr/>
    <a:lstStyle/>
    <a:p>
      <a:pPr>
        <a:defRPr sz="1200" b="1"/>
      </a:pPr>
      <a:endParaRPr lang="en-US"/>
    </a:p>
  </c:txPr>
  <c:externalData r:id="rId1"/>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strRef>
              <c:f>Sheet1!$C$1</c:f>
              <c:strCache>
                <c:ptCount val="1"/>
                <c:pt idx="0">
                  <c:v>None</c:v>
                </c:pt>
              </c:strCache>
            </c:strRef>
          </c:tx>
          <c:spPr>
            <a:solidFill>
              <a:schemeClr val="accent5">
                <a:lumMod val="60000"/>
                <a:lumOff val="40000"/>
              </a:schemeClr>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Sheet1!$C$2:$C$24</c:f>
              <c:numCache>
                <c:formatCode>General</c:formatCode>
                <c:ptCount val="23"/>
                <c:pt idx="0">
                  <c:v>91</c:v>
                </c:pt>
                <c:pt idx="1">
                  <c:v>92</c:v>
                </c:pt>
                <c:pt idx="2">
                  <c:v>91</c:v>
                </c:pt>
                <c:pt idx="3">
                  <c:v>91</c:v>
                </c:pt>
                <c:pt idx="4">
                  <c:v>93</c:v>
                </c:pt>
                <c:pt idx="5">
                  <c:v>93</c:v>
                </c:pt>
                <c:pt idx="6">
                  <c:v>91</c:v>
                </c:pt>
                <c:pt idx="8">
                  <c:v>92</c:v>
                </c:pt>
                <c:pt idx="9">
                  <c:v>93</c:v>
                </c:pt>
                <c:pt idx="10">
                  <c:v>93</c:v>
                </c:pt>
                <c:pt idx="11">
                  <c:v>92</c:v>
                </c:pt>
                <c:pt idx="12">
                  <c:v>94</c:v>
                </c:pt>
                <c:pt idx="13">
                  <c:v>94</c:v>
                </c:pt>
                <c:pt idx="14">
                  <c:v>90</c:v>
                </c:pt>
                <c:pt idx="16">
                  <c:v>90</c:v>
                </c:pt>
                <c:pt idx="17">
                  <c:v>92</c:v>
                </c:pt>
                <c:pt idx="18">
                  <c:v>89</c:v>
                </c:pt>
                <c:pt idx="19">
                  <c:v>90</c:v>
                </c:pt>
                <c:pt idx="20">
                  <c:v>92</c:v>
                </c:pt>
                <c:pt idx="21">
                  <c:v>92</c:v>
                </c:pt>
                <c:pt idx="22">
                  <c:v>92</c:v>
                </c:pt>
              </c:numCache>
            </c:numRef>
          </c:val>
        </c:ser>
        <c:ser>
          <c:idx val="1"/>
          <c:order val="1"/>
          <c:tx>
            <c:strRef>
              <c:f>Sheet1!$D$1</c:f>
              <c:strCache>
                <c:ptCount val="1"/>
                <c:pt idx="0">
                  <c:v>One or more</c:v>
                </c:pt>
              </c:strCache>
            </c:strRef>
          </c:tx>
          <c:spPr>
            <a:solidFill>
              <a:schemeClr val="accent6">
                <a:lumMod val="60000"/>
                <a:lumOff val="40000"/>
              </a:schemeClr>
            </a:solidFill>
            <a:ln>
              <a:solidFill>
                <a:prstClr val="black"/>
              </a:solidFill>
            </a:ln>
          </c:spPr>
          <c:cat>
            <c:strRef>
              <c:f>Sheet1!$B$2:$B$24</c:f>
              <c:strCache>
                <c:ptCount val="23"/>
                <c:pt idx="0">
                  <c:v>'06</c:v>
                </c:pt>
                <c:pt idx="1">
                  <c:v>'07</c:v>
                </c:pt>
                <c:pt idx="2">
                  <c:v>'08</c:v>
                </c:pt>
                <c:pt idx="3">
                  <c:v>'09</c:v>
                </c:pt>
                <c:pt idx="4">
                  <c:v>'10</c:v>
                </c:pt>
                <c:pt idx="5">
                  <c:v>'11</c:v>
                </c:pt>
                <c:pt idx="6">
                  <c:v>'12</c:v>
                </c:pt>
                <c:pt idx="8">
                  <c:v>'06</c:v>
                </c:pt>
                <c:pt idx="9">
                  <c:v>'07</c:v>
                </c:pt>
                <c:pt idx="10">
                  <c:v>'08</c:v>
                </c:pt>
                <c:pt idx="11">
                  <c:v>'09</c:v>
                </c:pt>
                <c:pt idx="12">
                  <c:v>'10</c:v>
                </c:pt>
                <c:pt idx="13">
                  <c:v>'11</c:v>
                </c:pt>
                <c:pt idx="14">
                  <c:v>'12</c:v>
                </c:pt>
                <c:pt idx="16">
                  <c:v>'06</c:v>
                </c:pt>
                <c:pt idx="17">
                  <c:v>'07</c:v>
                </c:pt>
                <c:pt idx="18">
                  <c:v>'08</c:v>
                </c:pt>
                <c:pt idx="19">
                  <c:v>'09</c:v>
                </c:pt>
                <c:pt idx="20">
                  <c:v>'10</c:v>
                </c:pt>
                <c:pt idx="21">
                  <c:v>'11</c:v>
                </c:pt>
                <c:pt idx="22">
                  <c:v>'12</c:v>
                </c:pt>
              </c:strCache>
            </c:strRef>
          </c:cat>
          <c:val>
            <c:numRef>
              <c:f>Sheet1!$D$2:$D$24</c:f>
              <c:numCache>
                <c:formatCode>General</c:formatCode>
                <c:ptCount val="23"/>
                <c:pt idx="0">
                  <c:v>9</c:v>
                </c:pt>
                <c:pt idx="1">
                  <c:v>8</c:v>
                </c:pt>
                <c:pt idx="2">
                  <c:v>9</c:v>
                </c:pt>
                <c:pt idx="3">
                  <c:v>9</c:v>
                </c:pt>
                <c:pt idx="4">
                  <c:v>7</c:v>
                </c:pt>
                <c:pt idx="5">
                  <c:v>7</c:v>
                </c:pt>
                <c:pt idx="6">
                  <c:v>9</c:v>
                </c:pt>
                <c:pt idx="8">
                  <c:v>8</c:v>
                </c:pt>
                <c:pt idx="9">
                  <c:v>7</c:v>
                </c:pt>
                <c:pt idx="10">
                  <c:v>7</c:v>
                </c:pt>
                <c:pt idx="11">
                  <c:v>8</c:v>
                </c:pt>
                <c:pt idx="12">
                  <c:v>6</c:v>
                </c:pt>
                <c:pt idx="13">
                  <c:v>7</c:v>
                </c:pt>
                <c:pt idx="14">
                  <c:v>10</c:v>
                </c:pt>
                <c:pt idx="16">
                  <c:v>10</c:v>
                </c:pt>
                <c:pt idx="17">
                  <c:v>8</c:v>
                </c:pt>
                <c:pt idx="18">
                  <c:v>11</c:v>
                </c:pt>
                <c:pt idx="19">
                  <c:v>10</c:v>
                </c:pt>
                <c:pt idx="20">
                  <c:v>8</c:v>
                </c:pt>
                <c:pt idx="21">
                  <c:v>8</c:v>
                </c:pt>
                <c:pt idx="22">
                  <c:v>8</c:v>
                </c:pt>
              </c:numCache>
            </c:numRef>
          </c:val>
        </c:ser>
        <c:dLbls>
          <c:showVal val="1"/>
        </c:dLbls>
        <c:gapWidth val="10"/>
        <c:overlap val="100"/>
        <c:axId val="161794304"/>
        <c:axId val="161808384"/>
      </c:barChart>
      <c:catAx>
        <c:axId val="161794304"/>
        <c:scaling>
          <c:orientation val="minMax"/>
        </c:scaling>
        <c:axPos val="b"/>
        <c:numFmt formatCode="General" sourceLinked="1"/>
        <c:tickLblPos val="nextTo"/>
        <c:spPr>
          <a:ln>
            <a:noFill/>
          </a:ln>
        </c:spPr>
        <c:crossAx val="161808384"/>
        <c:crosses val="autoZero"/>
        <c:auto val="1"/>
        <c:lblAlgn val="ctr"/>
        <c:lblOffset val="100"/>
      </c:catAx>
      <c:valAx>
        <c:axId val="161808384"/>
        <c:scaling>
          <c:orientation val="minMax"/>
          <c:min val="0"/>
        </c:scaling>
        <c:delete val="1"/>
        <c:axPos val="l"/>
        <c:numFmt formatCode="0%" sourceLinked="1"/>
        <c:tickLblPos val="none"/>
        <c:crossAx val="161794304"/>
        <c:crosses val="autoZero"/>
        <c:crossBetween val="between"/>
      </c:valAx>
    </c:plotArea>
    <c:plotVisOnly val="1"/>
    <c:dispBlanksAs val="gap"/>
  </c:chart>
  <c:txPr>
    <a:bodyPr/>
    <a:lstStyle/>
    <a:p>
      <a:pPr>
        <a:defRPr sz="1200" b="1"/>
      </a:pPr>
      <a:endParaRPr lang="en-US"/>
    </a:p>
  </c:txPr>
  <c:externalData r:id="rId1"/>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barChart>
        <c:barDir val="col"/>
        <c:grouping val="percentStacked"/>
        <c:ser>
          <c:idx val="0"/>
          <c:order val="0"/>
          <c:tx>
            <c:strRef>
              <c:f>Sheet1!$B$1</c:f>
              <c:strCache>
                <c:ptCount val="1"/>
                <c:pt idx="0">
                  <c:v>Male</c:v>
                </c:pt>
              </c:strCache>
            </c:strRef>
          </c:tx>
          <c:spPr>
            <a:ln>
              <a:solidFill>
                <a:srgbClr val="000000"/>
              </a:solidFill>
            </a:ln>
          </c:spPr>
          <c:dLbls>
            <c:dLblPos val="ctr"/>
            <c:showVal val="1"/>
          </c:dLbls>
          <c:cat>
            <c:strRef>
              <c:f>Sheet1!$A$2:$A$3</c:f>
              <c:strCache>
                <c:ptCount val="2"/>
                <c:pt idx="0">
                  <c:v>Bus User</c:v>
                </c:pt>
                <c:pt idx="1">
                  <c:v>Non User</c:v>
                </c:pt>
              </c:strCache>
            </c:strRef>
          </c:cat>
          <c:val>
            <c:numRef>
              <c:f>Sheet1!$B$2:$B$3</c:f>
              <c:numCache>
                <c:formatCode>General</c:formatCode>
                <c:ptCount val="2"/>
                <c:pt idx="0">
                  <c:v>30</c:v>
                </c:pt>
                <c:pt idx="1">
                  <c:v>35</c:v>
                </c:pt>
              </c:numCache>
            </c:numRef>
          </c:val>
        </c:ser>
        <c:ser>
          <c:idx val="1"/>
          <c:order val="1"/>
          <c:tx>
            <c:strRef>
              <c:f>Sheet1!$C$1</c:f>
              <c:strCache>
                <c:ptCount val="1"/>
                <c:pt idx="0">
                  <c:v>Female</c:v>
                </c:pt>
              </c:strCache>
            </c:strRef>
          </c:tx>
          <c:spPr>
            <a:ln>
              <a:solidFill>
                <a:srgbClr val="000000"/>
              </a:solidFill>
            </a:ln>
          </c:spPr>
          <c:dLbls>
            <c:dLblPos val="ctr"/>
            <c:showVal val="1"/>
          </c:dLbls>
          <c:cat>
            <c:strRef>
              <c:f>Sheet1!$A$2:$A$3</c:f>
              <c:strCache>
                <c:ptCount val="2"/>
                <c:pt idx="0">
                  <c:v>Bus User</c:v>
                </c:pt>
                <c:pt idx="1">
                  <c:v>Non User</c:v>
                </c:pt>
              </c:strCache>
            </c:strRef>
          </c:cat>
          <c:val>
            <c:numRef>
              <c:f>Sheet1!$C$2:$C$3</c:f>
              <c:numCache>
                <c:formatCode>General</c:formatCode>
                <c:ptCount val="2"/>
                <c:pt idx="0">
                  <c:v>70</c:v>
                </c:pt>
                <c:pt idx="1">
                  <c:v>65</c:v>
                </c:pt>
              </c:numCache>
            </c:numRef>
          </c:val>
        </c:ser>
        <c:gapWidth val="6"/>
        <c:overlap val="100"/>
        <c:axId val="162166656"/>
        <c:axId val="162168192"/>
      </c:barChart>
      <c:catAx>
        <c:axId val="162166656"/>
        <c:scaling>
          <c:orientation val="minMax"/>
        </c:scaling>
        <c:axPos val="b"/>
        <c:tickLblPos val="nextTo"/>
        <c:spPr>
          <a:ln>
            <a:noFill/>
          </a:ln>
        </c:spPr>
        <c:crossAx val="162168192"/>
        <c:crosses val="autoZero"/>
        <c:auto val="1"/>
        <c:lblAlgn val="ctr"/>
        <c:lblOffset val="100"/>
      </c:catAx>
      <c:valAx>
        <c:axId val="162168192"/>
        <c:scaling>
          <c:orientation val="minMax"/>
        </c:scaling>
        <c:delete val="1"/>
        <c:axPos val="l"/>
        <c:numFmt formatCode="0%" sourceLinked="1"/>
        <c:tickLblPos val="none"/>
        <c:crossAx val="162166656"/>
        <c:crosses val="autoZero"/>
        <c:crossBetween val="between"/>
      </c:valAx>
    </c:plotArea>
    <c:plotVisOnly val="1"/>
    <c:dispBlanksAs val="gap"/>
  </c:chart>
  <c:txPr>
    <a:bodyPr/>
    <a:lstStyle/>
    <a:p>
      <a:pPr>
        <a:defRPr sz="1000" b="1"/>
      </a:pPr>
      <a:endParaRPr lang="en-US"/>
    </a:p>
  </c:txPr>
  <c:externalData r:id="rId1"/>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barChart>
        <c:barDir val="col"/>
        <c:grouping val="percentStacked"/>
        <c:ser>
          <c:idx val="0"/>
          <c:order val="0"/>
          <c:tx>
            <c:strRef>
              <c:f>Sheet1!$B$1</c:f>
              <c:strCache>
                <c:ptCount val="1"/>
                <c:pt idx="0">
                  <c:v>Refused</c:v>
                </c:pt>
              </c:strCache>
            </c:strRef>
          </c:tx>
          <c:spPr>
            <a:ln>
              <a:solidFill>
                <a:srgbClr val="000000"/>
              </a:solidFill>
            </a:ln>
          </c:spPr>
          <c:cat>
            <c:strRef>
              <c:f>Sheet1!$A$2:$A$3</c:f>
              <c:strCache>
                <c:ptCount val="2"/>
                <c:pt idx="0">
                  <c:v>Bus User</c:v>
                </c:pt>
                <c:pt idx="1">
                  <c:v>Non User</c:v>
                </c:pt>
              </c:strCache>
            </c:strRef>
          </c:cat>
          <c:val>
            <c:numRef>
              <c:f>Sheet1!$B$2:$B$3</c:f>
              <c:numCache>
                <c:formatCode>General</c:formatCode>
                <c:ptCount val="2"/>
                <c:pt idx="0" formatCode="0">
                  <c:v>0.5</c:v>
                </c:pt>
              </c:numCache>
            </c:numRef>
          </c:val>
        </c:ser>
        <c:ser>
          <c:idx val="1"/>
          <c:order val="1"/>
          <c:tx>
            <c:strRef>
              <c:f>Sheet1!$C$1</c:f>
              <c:strCache>
                <c:ptCount val="1"/>
                <c:pt idx="0">
                  <c:v>75+</c:v>
                </c:pt>
              </c:strCache>
            </c:strRef>
          </c:tx>
          <c:spPr>
            <a:ln>
              <a:solidFill>
                <a:srgbClr val="000000"/>
              </a:solidFill>
            </a:ln>
          </c:spPr>
          <c:cat>
            <c:strRef>
              <c:f>Sheet1!$A$2:$A$3</c:f>
              <c:strCache>
                <c:ptCount val="2"/>
                <c:pt idx="0">
                  <c:v>Bus User</c:v>
                </c:pt>
                <c:pt idx="1">
                  <c:v>Non User</c:v>
                </c:pt>
              </c:strCache>
            </c:strRef>
          </c:cat>
          <c:val>
            <c:numRef>
              <c:f>Sheet1!$C$2:$C$3</c:f>
              <c:numCache>
                <c:formatCode>0</c:formatCode>
                <c:ptCount val="2"/>
                <c:pt idx="0">
                  <c:v>27</c:v>
                </c:pt>
                <c:pt idx="1">
                  <c:v>16</c:v>
                </c:pt>
              </c:numCache>
            </c:numRef>
          </c:val>
        </c:ser>
        <c:ser>
          <c:idx val="2"/>
          <c:order val="2"/>
          <c:tx>
            <c:strRef>
              <c:f>Sheet1!$D$1</c:f>
              <c:strCache>
                <c:ptCount val="1"/>
                <c:pt idx="0">
                  <c:v>65 - 74</c:v>
                </c:pt>
              </c:strCache>
            </c:strRef>
          </c:tx>
          <c:spPr>
            <a:ln>
              <a:solidFill>
                <a:srgbClr val="000000"/>
              </a:solidFill>
            </a:ln>
          </c:spPr>
          <c:cat>
            <c:strRef>
              <c:f>Sheet1!$A$2:$A$3</c:f>
              <c:strCache>
                <c:ptCount val="2"/>
                <c:pt idx="0">
                  <c:v>Bus User</c:v>
                </c:pt>
                <c:pt idx="1">
                  <c:v>Non User</c:v>
                </c:pt>
              </c:strCache>
            </c:strRef>
          </c:cat>
          <c:val>
            <c:numRef>
              <c:f>Sheet1!$D$2:$D$3</c:f>
              <c:numCache>
                <c:formatCode>0</c:formatCode>
                <c:ptCount val="2"/>
                <c:pt idx="0">
                  <c:v>31</c:v>
                </c:pt>
                <c:pt idx="1">
                  <c:v>18</c:v>
                </c:pt>
              </c:numCache>
            </c:numRef>
          </c:val>
        </c:ser>
        <c:ser>
          <c:idx val="3"/>
          <c:order val="3"/>
          <c:tx>
            <c:strRef>
              <c:f>Sheet1!$E$1</c:f>
              <c:strCache>
                <c:ptCount val="1"/>
                <c:pt idx="0">
                  <c:v>55 - 64</c:v>
                </c:pt>
              </c:strCache>
            </c:strRef>
          </c:tx>
          <c:spPr>
            <a:ln>
              <a:solidFill>
                <a:srgbClr val="000000"/>
              </a:solidFill>
            </a:ln>
          </c:spPr>
          <c:cat>
            <c:strRef>
              <c:f>Sheet1!$A$2:$A$3</c:f>
              <c:strCache>
                <c:ptCount val="2"/>
                <c:pt idx="0">
                  <c:v>Bus User</c:v>
                </c:pt>
                <c:pt idx="1">
                  <c:v>Non User</c:v>
                </c:pt>
              </c:strCache>
            </c:strRef>
          </c:cat>
          <c:val>
            <c:numRef>
              <c:f>Sheet1!$E$2:$E$3</c:f>
              <c:numCache>
                <c:formatCode>0</c:formatCode>
                <c:ptCount val="2"/>
                <c:pt idx="0">
                  <c:v>14</c:v>
                </c:pt>
                <c:pt idx="1">
                  <c:v>22</c:v>
                </c:pt>
              </c:numCache>
            </c:numRef>
          </c:val>
        </c:ser>
        <c:ser>
          <c:idx val="4"/>
          <c:order val="4"/>
          <c:tx>
            <c:strRef>
              <c:f>Sheet1!$F$1</c:f>
              <c:strCache>
                <c:ptCount val="1"/>
                <c:pt idx="0">
                  <c:v>45 - 54</c:v>
                </c:pt>
              </c:strCache>
            </c:strRef>
          </c:tx>
          <c:spPr>
            <a:ln>
              <a:solidFill>
                <a:srgbClr val="000000"/>
              </a:solidFill>
            </a:ln>
          </c:spPr>
          <c:cat>
            <c:strRef>
              <c:f>Sheet1!$A$2:$A$3</c:f>
              <c:strCache>
                <c:ptCount val="2"/>
                <c:pt idx="0">
                  <c:v>Bus User</c:v>
                </c:pt>
                <c:pt idx="1">
                  <c:v>Non User</c:v>
                </c:pt>
              </c:strCache>
            </c:strRef>
          </c:cat>
          <c:val>
            <c:numRef>
              <c:f>Sheet1!$F$2:$F$3</c:f>
              <c:numCache>
                <c:formatCode>0</c:formatCode>
                <c:ptCount val="2"/>
                <c:pt idx="0">
                  <c:v>11</c:v>
                </c:pt>
                <c:pt idx="1">
                  <c:v>24</c:v>
                </c:pt>
              </c:numCache>
            </c:numRef>
          </c:val>
        </c:ser>
        <c:ser>
          <c:idx val="5"/>
          <c:order val="5"/>
          <c:tx>
            <c:strRef>
              <c:f>Sheet1!$G$1</c:f>
              <c:strCache>
                <c:ptCount val="1"/>
                <c:pt idx="0">
                  <c:v>35 - 44</c:v>
                </c:pt>
              </c:strCache>
            </c:strRef>
          </c:tx>
          <c:spPr>
            <a:ln>
              <a:solidFill>
                <a:srgbClr val="000000"/>
              </a:solidFill>
            </a:ln>
          </c:spPr>
          <c:cat>
            <c:strRef>
              <c:f>Sheet1!$A$2:$A$3</c:f>
              <c:strCache>
                <c:ptCount val="2"/>
                <c:pt idx="0">
                  <c:v>Bus User</c:v>
                </c:pt>
                <c:pt idx="1">
                  <c:v>Non User</c:v>
                </c:pt>
              </c:strCache>
            </c:strRef>
          </c:cat>
          <c:val>
            <c:numRef>
              <c:f>Sheet1!$G$2:$G$3</c:f>
              <c:numCache>
                <c:formatCode>0</c:formatCode>
                <c:ptCount val="2"/>
                <c:pt idx="0">
                  <c:v>7</c:v>
                </c:pt>
                <c:pt idx="1">
                  <c:v>12</c:v>
                </c:pt>
              </c:numCache>
            </c:numRef>
          </c:val>
        </c:ser>
        <c:ser>
          <c:idx val="6"/>
          <c:order val="6"/>
          <c:tx>
            <c:strRef>
              <c:f>Sheet1!$H$1</c:f>
              <c:strCache>
                <c:ptCount val="1"/>
                <c:pt idx="0">
                  <c:v>25 - 34</c:v>
                </c:pt>
              </c:strCache>
            </c:strRef>
          </c:tx>
          <c:spPr>
            <a:ln>
              <a:solidFill>
                <a:srgbClr val="000000"/>
              </a:solidFill>
            </a:ln>
          </c:spPr>
          <c:cat>
            <c:strRef>
              <c:f>Sheet1!$A$2:$A$3</c:f>
              <c:strCache>
                <c:ptCount val="2"/>
                <c:pt idx="0">
                  <c:v>Bus User</c:v>
                </c:pt>
                <c:pt idx="1">
                  <c:v>Non User</c:v>
                </c:pt>
              </c:strCache>
            </c:strRef>
          </c:cat>
          <c:val>
            <c:numRef>
              <c:f>Sheet1!$H$2:$H$3</c:f>
              <c:numCache>
                <c:formatCode>0</c:formatCode>
                <c:ptCount val="2"/>
                <c:pt idx="0">
                  <c:v>4</c:v>
                </c:pt>
                <c:pt idx="1">
                  <c:v>5</c:v>
                </c:pt>
              </c:numCache>
            </c:numRef>
          </c:val>
        </c:ser>
        <c:ser>
          <c:idx val="7"/>
          <c:order val="7"/>
          <c:tx>
            <c:strRef>
              <c:f>Sheet1!$I$1</c:f>
              <c:strCache>
                <c:ptCount val="1"/>
                <c:pt idx="0">
                  <c:v>18 - 24</c:v>
                </c:pt>
              </c:strCache>
            </c:strRef>
          </c:tx>
          <c:spPr>
            <a:ln>
              <a:solidFill>
                <a:srgbClr val="000000"/>
              </a:solidFill>
            </a:ln>
          </c:spPr>
          <c:cat>
            <c:strRef>
              <c:f>Sheet1!$A$2:$A$3</c:f>
              <c:strCache>
                <c:ptCount val="2"/>
                <c:pt idx="0">
                  <c:v>Bus User</c:v>
                </c:pt>
                <c:pt idx="1">
                  <c:v>Non User</c:v>
                </c:pt>
              </c:strCache>
            </c:strRef>
          </c:cat>
          <c:val>
            <c:numRef>
              <c:f>Sheet1!$I$2:$I$3</c:f>
              <c:numCache>
                <c:formatCode>0</c:formatCode>
                <c:ptCount val="2"/>
                <c:pt idx="0">
                  <c:v>6</c:v>
                </c:pt>
                <c:pt idx="1">
                  <c:v>3</c:v>
                </c:pt>
              </c:numCache>
            </c:numRef>
          </c:val>
        </c:ser>
        <c:dLbls>
          <c:showVal val="1"/>
        </c:dLbls>
        <c:gapWidth val="6"/>
        <c:overlap val="100"/>
        <c:axId val="162233344"/>
        <c:axId val="162255616"/>
      </c:barChart>
      <c:catAx>
        <c:axId val="162233344"/>
        <c:scaling>
          <c:orientation val="minMax"/>
        </c:scaling>
        <c:axPos val="b"/>
        <c:tickLblPos val="nextTo"/>
        <c:spPr>
          <a:ln>
            <a:noFill/>
          </a:ln>
        </c:spPr>
        <c:crossAx val="162255616"/>
        <c:crosses val="autoZero"/>
        <c:auto val="1"/>
        <c:lblAlgn val="ctr"/>
        <c:lblOffset val="100"/>
      </c:catAx>
      <c:valAx>
        <c:axId val="162255616"/>
        <c:scaling>
          <c:orientation val="minMax"/>
        </c:scaling>
        <c:delete val="1"/>
        <c:axPos val="l"/>
        <c:numFmt formatCode="0%" sourceLinked="1"/>
        <c:tickLblPos val="none"/>
        <c:crossAx val="162233344"/>
        <c:crosses val="autoZero"/>
        <c:crossBetween val="between"/>
      </c:valAx>
    </c:plotArea>
    <c:plotVisOnly val="1"/>
    <c:dispBlanksAs val="gap"/>
  </c:chart>
  <c:txPr>
    <a:bodyPr/>
    <a:lstStyle/>
    <a:p>
      <a:pPr>
        <a:defRPr sz="1000" b="1"/>
      </a:pPr>
      <a:endParaRPr lang="en-US"/>
    </a:p>
  </c:txPr>
  <c:externalData r:id="rId1"/>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en-US"/>
  <c:style val="5"/>
  <c:chart>
    <c:plotArea>
      <c:layout/>
      <c:barChart>
        <c:barDir val="col"/>
        <c:grouping val="percentStacked"/>
        <c:ser>
          <c:idx val="0"/>
          <c:order val="0"/>
          <c:tx>
            <c:strRef>
              <c:f>Sheet1!$B$1</c:f>
              <c:strCache>
                <c:ptCount val="1"/>
                <c:pt idx="0">
                  <c:v>Other </c:v>
                </c:pt>
              </c:strCache>
            </c:strRef>
          </c:tx>
          <c:spPr>
            <a:ln>
              <a:solidFill>
                <a:srgbClr val="000000"/>
              </a:solidFill>
            </a:ln>
          </c:spPr>
          <c:cat>
            <c:strRef>
              <c:f>Sheet1!$A$2:$A$3</c:f>
              <c:strCache>
                <c:ptCount val="2"/>
                <c:pt idx="0">
                  <c:v>Bus User</c:v>
                </c:pt>
                <c:pt idx="1">
                  <c:v>Non User</c:v>
                </c:pt>
              </c:strCache>
            </c:strRef>
          </c:cat>
          <c:val>
            <c:numRef>
              <c:f>Sheet1!$B$2:$B$3</c:f>
              <c:numCache>
                <c:formatCode>0</c:formatCode>
                <c:ptCount val="2"/>
                <c:pt idx="0">
                  <c:v>4</c:v>
                </c:pt>
                <c:pt idx="1">
                  <c:v>3</c:v>
                </c:pt>
              </c:numCache>
            </c:numRef>
          </c:val>
        </c:ser>
        <c:ser>
          <c:idx val="1"/>
          <c:order val="1"/>
          <c:tx>
            <c:strRef>
              <c:f>Sheet1!$C$1</c:f>
              <c:strCache>
                <c:ptCount val="1"/>
                <c:pt idx="0">
                  <c:v>Asian</c:v>
                </c:pt>
              </c:strCache>
            </c:strRef>
          </c:tx>
          <c:spPr>
            <a:ln>
              <a:solidFill>
                <a:srgbClr val="000000"/>
              </a:solidFill>
            </a:ln>
          </c:spPr>
          <c:cat>
            <c:strRef>
              <c:f>Sheet1!$A$2:$A$3</c:f>
              <c:strCache>
                <c:ptCount val="2"/>
                <c:pt idx="0">
                  <c:v>Bus User</c:v>
                </c:pt>
                <c:pt idx="1">
                  <c:v>Non User</c:v>
                </c:pt>
              </c:strCache>
            </c:strRef>
          </c:cat>
          <c:val>
            <c:numRef>
              <c:f>Sheet1!$C$2:$C$3</c:f>
              <c:numCache>
                <c:formatCode>0</c:formatCode>
                <c:ptCount val="2"/>
                <c:pt idx="0">
                  <c:v>2</c:v>
                </c:pt>
                <c:pt idx="1">
                  <c:v>1</c:v>
                </c:pt>
              </c:numCache>
            </c:numRef>
          </c:val>
        </c:ser>
        <c:ser>
          <c:idx val="2"/>
          <c:order val="2"/>
          <c:tx>
            <c:strRef>
              <c:f>Sheet1!$D$1</c:f>
              <c:strCache>
                <c:ptCount val="1"/>
                <c:pt idx="0">
                  <c:v>New Zealand Maori</c:v>
                </c:pt>
              </c:strCache>
            </c:strRef>
          </c:tx>
          <c:spPr>
            <a:ln>
              <a:solidFill>
                <a:srgbClr val="000000"/>
              </a:solidFill>
            </a:ln>
          </c:spPr>
          <c:cat>
            <c:strRef>
              <c:f>Sheet1!$A$2:$A$3</c:f>
              <c:strCache>
                <c:ptCount val="2"/>
                <c:pt idx="0">
                  <c:v>Bus User</c:v>
                </c:pt>
                <c:pt idx="1">
                  <c:v>Non User</c:v>
                </c:pt>
              </c:strCache>
            </c:strRef>
          </c:cat>
          <c:val>
            <c:numRef>
              <c:f>Sheet1!$D$2:$D$3</c:f>
              <c:numCache>
                <c:formatCode>0</c:formatCode>
                <c:ptCount val="2"/>
                <c:pt idx="0">
                  <c:v>9</c:v>
                </c:pt>
                <c:pt idx="1">
                  <c:v>9</c:v>
                </c:pt>
              </c:numCache>
            </c:numRef>
          </c:val>
        </c:ser>
        <c:ser>
          <c:idx val="3"/>
          <c:order val="3"/>
          <c:tx>
            <c:strRef>
              <c:f>Sheet1!$E$1</c:f>
              <c:strCache>
                <c:ptCount val="1"/>
                <c:pt idx="0">
                  <c:v>New Zealand Pakeha / European</c:v>
                </c:pt>
              </c:strCache>
            </c:strRef>
          </c:tx>
          <c:spPr>
            <a:ln>
              <a:solidFill>
                <a:srgbClr val="000000"/>
              </a:solidFill>
            </a:ln>
          </c:spPr>
          <c:cat>
            <c:strRef>
              <c:f>Sheet1!$A$2:$A$3</c:f>
              <c:strCache>
                <c:ptCount val="2"/>
                <c:pt idx="0">
                  <c:v>Bus User</c:v>
                </c:pt>
                <c:pt idx="1">
                  <c:v>Non User</c:v>
                </c:pt>
              </c:strCache>
            </c:strRef>
          </c:cat>
          <c:val>
            <c:numRef>
              <c:f>Sheet1!$E$2:$E$3</c:f>
              <c:numCache>
                <c:formatCode>0</c:formatCode>
                <c:ptCount val="2"/>
                <c:pt idx="0">
                  <c:v>85</c:v>
                </c:pt>
                <c:pt idx="1">
                  <c:v>87</c:v>
                </c:pt>
              </c:numCache>
            </c:numRef>
          </c:val>
        </c:ser>
        <c:dLbls>
          <c:showVal val="1"/>
        </c:dLbls>
        <c:gapWidth val="6"/>
        <c:overlap val="100"/>
        <c:axId val="162442624"/>
        <c:axId val="162456704"/>
      </c:barChart>
      <c:catAx>
        <c:axId val="162442624"/>
        <c:scaling>
          <c:orientation val="minMax"/>
        </c:scaling>
        <c:axPos val="b"/>
        <c:tickLblPos val="nextTo"/>
        <c:spPr>
          <a:ln>
            <a:noFill/>
          </a:ln>
        </c:spPr>
        <c:crossAx val="162456704"/>
        <c:crosses val="autoZero"/>
        <c:auto val="1"/>
        <c:lblAlgn val="ctr"/>
        <c:lblOffset val="100"/>
      </c:catAx>
      <c:valAx>
        <c:axId val="162456704"/>
        <c:scaling>
          <c:orientation val="minMax"/>
        </c:scaling>
        <c:delete val="1"/>
        <c:axPos val="l"/>
        <c:numFmt formatCode="0%" sourceLinked="1"/>
        <c:tickLblPos val="none"/>
        <c:crossAx val="162442624"/>
        <c:crosses val="autoZero"/>
        <c:crossBetween val="between"/>
      </c:valAx>
    </c:plotArea>
    <c:plotVisOnly val="1"/>
    <c:dispBlanksAs val="gap"/>
  </c:chart>
  <c:txPr>
    <a:bodyPr/>
    <a:lstStyle/>
    <a:p>
      <a:pPr>
        <a:defRPr sz="1000" b="1"/>
      </a:pPr>
      <a:endParaRPr lang="en-US"/>
    </a:p>
  </c:txPr>
  <c:externalData r:id="rId1"/>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barChart>
        <c:barDir val="col"/>
        <c:grouping val="percentStacked"/>
        <c:ser>
          <c:idx val="0"/>
          <c:order val="0"/>
          <c:tx>
            <c:strRef>
              <c:f>Sheet1!$B$1</c:f>
              <c:strCache>
                <c:ptCount val="1"/>
                <c:pt idx="0">
                  <c:v>Male</c:v>
                </c:pt>
              </c:strCache>
            </c:strRef>
          </c:tx>
          <c:spPr>
            <a:ln>
              <a:solidFill>
                <a:srgbClr val="000000"/>
              </a:solidFill>
            </a:ln>
          </c:spPr>
          <c:dLbls>
            <c:dLblPos val="ctr"/>
            <c:showVal val="1"/>
          </c:dLbls>
          <c:cat>
            <c:strRef>
              <c:f>Sheet1!$A$2:$A$3</c:f>
              <c:strCache>
                <c:ptCount val="2"/>
                <c:pt idx="0">
                  <c:v>Tauranga</c:v>
                </c:pt>
                <c:pt idx="1">
                  <c:v>Rotorua</c:v>
                </c:pt>
              </c:strCache>
            </c:strRef>
          </c:cat>
          <c:val>
            <c:numRef>
              <c:f>Sheet1!$B$2:$B$3</c:f>
              <c:numCache>
                <c:formatCode>General</c:formatCode>
                <c:ptCount val="2"/>
                <c:pt idx="0">
                  <c:v>34</c:v>
                </c:pt>
                <c:pt idx="1">
                  <c:v>31</c:v>
                </c:pt>
              </c:numCache>
            </c:numRef>
          </c:val>
        </c:ser>
        <c:ser>
          <c:idx val="1"/>
          <c:order val="1"/>
          <c:tx>
            <c:strRef>
              <c:f>Sheet1!$C$1</c:f>
              <c:strCache>
                <c:ptCount val="1"/>
                <c:pt idx="0">
                  <c:v>Female</c:v>
                </c:pt>
              </c:strCache>
            </c:strRef>
          </c:tx>
          <c:spPr>
            <a:ln>
              <a:solidFill>
                <a:srgbClr val="000000"/>
              </a:solidFill>
            </a:ln>
          </c:spPr>
          <c:dLbls>
            <c:dLblPos val="ctr"/>
            <c:showVal val="1"/>
          </c:dLbls>
          <c:cat>
            <c:strRef>
              <c:f>Sheet1!$A$2:$A$3</c:f>
              <c:strCache>
                <c:ptCount val="2"/>
                <c:pt idx="0">
                  <c:v>Tauranga</c:v>
                </c:pt>
                <c:pt idx="1">
                  <c:v>Rotorua</c:v>
                </c:pt>
              </c:strCache>
            </c:strRef>
          </c:cat>
          <c:val>
            <c:numRef>
              <c:f>Sheet1!$C$2:$C$3</c:f>
              <c:numCache>
                <c:formatCode>General</c:formatCode>
                <c:ptCount val="2"/>
                <c:pt idx="0">
                  <c:v>66</c:v>
                </c:pt>
                <c:pt idx="1">
                  <c:v>69</c:v>
                </c:pt>
              </c:numCache>
            </c:numRef>
          </c:val>
        </c:ser>
        <c:gapWidth val="6"/>
        <c:overlap val="100"/>
        <c:axId val="162621312"/>
        <c:axId val="162622848"/>
      </c:barChart>
      <c:catAx>
        <c:axId val="162621312"/>
        <c:scaling>
          <c:orientation val="minMax"/>
        </c:scaling>
        <c:axPos val="b"/>
        <c:tickLblPos val="nextTo"/>
        <c:spPr>
          <a:ln>
            <a:noFill/>
          </a:ln>
        </c:spPr>
        <c:crossAx val="162622848"/>
        <c:crosses val="autoZero"/>
        <c:auto val="1"/>
        <c:lblAlgn val="ctr"/>
        <c:lblOffset val="100"/>
      </c:catAx>
      <c:valAx>
        <c:axId val="162622848"/>
        <c:scaling>
          <c:orientation val="minMax"/>
        </c:scaling>
        <c:delete val="1"/>
        <c:axPos val="l"/>
        <c:numFmt formatCode="0%" sourceLinked="1"/>
        <c:tickLblPos val="none"/>
        <c:crossAx val="162621312"/>
        <c:crosses val="autoZero"/>
        <c:crossBetween val="between"/>
      </c:valAx>
    </c:plotArea>
    <c:plotVisOnly val="1"/>
    <c:dispBlanksAs val="gap"/>
  </c:chart>
  <c:txPr>
    <a:bodyPr/>
    <a:lstStyle/>
    <a:p>
      <a:pPr>
        <a:defRPr sz="1000" b="1"/>
      </a:pPr>
      <a:endParaRPr lang="en-US"/>
    </a:p>
  </c:txPr>
  <c:externalData r:id="rId1"/>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barChart>
        <c:barDir val="col"/>
        <c:grouping val="percentStacked"/>
        <c:ser>
          <c:idx val="0"/>
          <c:order val="0"/>
          <c:tx>
            <c:strRef>
              <c:f>Sheet1!$B$1</c:f>
              <c:strCache>
                <c:ptCount val="1"/>
                <c:pt idx="0">
                  <c:v>75+</c:v>
                </c:pt>
              </c:strCache>
            </c:strRef>
          </c:tx>
          <c:spPr>
            <a:ln>
              <a:solidFill>
                <a:srgbClr val="000000"/>
              </a:solidFill>
            </a:ln>
          </c:spPr>
          <c:cat>
            <c:strRef>
              <c:f>Sheet1!$A$2:$A$3</c:f>
              <c:strCache>
                <c:ptCount val="2"/>
                <c:pt idx="0">
                  <c:v>Tauranga</c:v>
                </c:pt>
                <c:pt idx="1">
                  <c:v>Rotorua</c:v>
                </c:pt>
              </c:strCache>
            </c:strRef>
          </c:cat>
          <c:val>
            <c:numRef>
              <c:f>Sheet1!$B$2:$B$3</c:f>
              <c:numCache>
                <c:formatCode>0</c:formatCode>
                <c:ptCount val="2"/>
                <c:pt idx="0">
                  <c:v>21</c:v>
                </c:pt>
                <c:pt idx="1">
                  <c:v>22</c:v>
                </c:pt>
              </c:numCache>
            </c:numRef>
          </c:val>
        </c:ser>
        <c:ser>
          <c:idx val="1"/>
          <c:order val="1"/>
          <c:tx>
            <c:strRef>
              <c:f>Sheet1!$C$1</c:f>
              <c:strCache>
                <c:ptCount val="1"/>
                <c:pt idx="0">
                  <c:v>65 - 74</c:v>
                </c:pt>
              </c:strCache>
            </c:strRef>
          </c:tx>
          <c:spPr>
            <a:ln>
              <a:solidFill>
                <a:srgbClr val="000000"/>
              </a:solidFill>
            </a:ln>
          </c:spPr>
          <c:cat>
            <c:strRef>
              <c:f>Sheet1!$A$2:$A$3</c:f>
              <c:strCache>
                <c:ptCount val="2"/>
                <c:pt idx="0">
                  <c:v>Tauranga</c:v>
                </c:pt>
                <c:pt idx="1">
                  <c:v>Rotorua</c:v>
                </c:pt>
              </c:strCache>
            </c:strRef>
          </c:cat>
          <c:val>
            <c:numRef>
              <c:f>Sheet1!$C$2:$C$3</c:f>
              <c:numCache>
                <c:formatCode>0</c:formatCode>
                <c:ptCount val="2"/>
                <c:pt idx="0">
                  <c:v>24</c:v>
                </c:pt>
                <c:pt idx="1">
                  <c:v>24</c:v>
                </c:pt>
              </c:numCache>
            </c:numRef>
          </c:val>
        </c:ser>
        <c:ser>
          <c:idx val="2"/>
          <c:order val="2"/>
          <c:tx>
            <c:strRef>
              <c:f>Sheet1!$D$1</c:f>
              <c:strCache>
                <c:ptCount val="1"/>
                <c:pt idx="0">
                  <c:v>55 - 64</c:v>
                </c:pt>
              </c:strCache>
            </c:strRef>
          </c:tx>
          <c:spPr>
            <a:ln>
              <a:solidFill>
                <a:srgbClr val="000000"/>
              </a:solidFill>
            </a:ln>
          </c:spPr>
          <c:cat>
            <c:strRef>
              <c:f>Sheet1!$A$2:$A$3</c:f>
              <c:strCache>
                <c:ptCount val="2"/>
                <c:pt idx="0">
                  <c:v>Tauranga</c:v>
                </c:pt>
                <c:pt idx="1">
                  <c:v>Rotorua</c:v>
                </c:pt>
              </c:strCache>
            </c:strRef>
          </c:cat>
          <c:val>
            <c:numRef>
              <c:f>Sheet1!$D$2:$D$3</c:f>
              <c:numCache>
                <c:formatCode>0</c:formatCode>
                <c:ptCount val="2"/>
                <c:pt idx="0">
                  <c:v>17</c:v>
                </c:pt>
                <c:pt idx="1">
                  <c:v>19</c:v>
                </c:pt>
              </c:numCache>
            </c:numRef>
          </c:val>
        </c:ser>
        <c:ser>
          <c:idx val="3"/>
          <c:order val="3"/>
          <c:tx>
            <c:strRef>
              <c:f>Sheet1!$E$1</c:f>
              <c:strCache>
                <c:ptCount val="1"/>
                <c:pt idx="0">
                  <c:v>45 - 54</c:v>
                </c:pt>
              </c:strCache>
            </c:strRef>
          </c:tx>
          <c:spPr>
            <a:ln>
              <a:solidFill>
                <a:srgbClr val="000000"/>
              </a:solidFill>
            </a:ln>
          </c:spPr>
          <c:cat>
            <c:strRef>
              <c:f>Sheet1!$A$2:$A$3</c:f>
              <c:strCache>
                <c:ptCount val="2"/>
                <c:pt idx="0">
                  <c:v>Tauranga</c:v>
                </c:pt>
                <c:pt idx="1">
                  <c:v>Rotorua</c:v>
                </c:pt>
              </c:strCache>
            </c:strRef>
          </c:cat>
          <c:val>
            <c:numRef>
              <c:f>Sheet1!$E$2:$E$3</c:f>
              <c:numCache>
                <c:formatCode>0</c:formatCode>
                <c:ptCount val="2"/>
                <c:pt idx="0">
                  <c:v>18</c:v>
                </c:pt>
                <c:pt idx="1">
                  <c:v>17</c:v>
                </c:pt>
              </c:numCache>
            </c:numRef>
          </c:val>
        </c:ser>
        <c:ser>
          <c:idx val="4"/>
          <c:order val="4"/>
          <c:tx>
            <c:strRef>
              <c:f>Sheet1!$F$1</c:f>
              <c:strCache>
                <c:ptCount val="1"/>
                <c:pt idx="0">
                  <c:v>35 - 44</c:v>
                </c:pt>
              </c:strCache>
            </c:strRef>
          </c:tx>
          <c:spPr>
            <a:ln>
              <a:solidFill>
                <a:srgbClr val="000000"/>
              </a:solidFill>
            </a:ln>
          </c:spPr>
          <c:cat>
            <c:strRef>
              <c:f>Sheet1!$A$2:$A$3</c:f>
              <c:strCache>
                <c:ptCount val="2"/>
                <c:pt idx="0">
                  <c:v>Tauranga</c:v>
                </c:pt>
                <c:pt idx="1">
                  <c:v>Rotorua</c:v>
                </c:pt>
              </c:strCache>
            </c:strRef>
          </c:cat>
          <c:val>
            <c:numRef>
              <c:f>Sheet1!$F$2:$F$3</c:f>
              <c:numCache>
                <c:formatCode>0</c:formatCode>
                <c:ptCount val="2"/>
                <c:pt idx="0">
                  <c:v>11</c:v>
                </c:pt>
                <c:pt idx="1">
                  <c:v>9</c:v>
                </c:pt>
              </c:numCache>
            </c:numRef>
          </c:val>
        </c:ser>
        <c:ser>
          <c:idx val="5"/>
          <c:order val="5"/>
          <c:tx>
            <c:strRef>
              <c:f>Sheet1!$G$1</c:f>
              <c:strCache>
                <c:ptCount val="1"/>
                <c:pt idx="0">
                  <c:v>25 - 34</c:v>
                </c:pt>
              </c:strCache>
            </c:strRef>
          </c:tx>
          <c:spPr>
            <a:ln>
              <a:solidFill>
                <a:srgbClr val="000000"/>
              </a:solidFill>
            </a:ln>
          </c:spPr>
          <c:cat>
            <c:strRef>
              <c:f>Sheet1!$A$2:$A$3</c:f>
              <c:strCache>
                <c:ptCount val="2"/>
                <c:pt idx="0">
                  <c:v>Tauranga</c:v>
                </c:pt>
                <c:pt idx="1">
                  <c:v>Rotorua</c:v>
                </c:pt>
              </c:strCache>
            </c:strRef>
          </c:cat>
          <c:val>
            <c:numRef>
              <c:f>Sheet1!$G$2:$G$3</c:f>
              <c:numCache>
                <c:formatCode>0</c:formatCode>
                <c:ptCount val="2"/>
                <c:pt idx="0">
                  <c:v>4</c:v>
                </c:pt>
                <c:pt idx="1">
                  <c:v>4</c:v>
                </c:pt>
              </c:numCache>
            </c:numRef>
          </c:val>
        </c:ser>
        <c:ser>
          <c:idx val="6"/>
          <c:order val="6"/>
          <c:tx>
            <c:strRef>
              <c:f>Sheet1!$H$1</c:f>
              <c:strCache>
                <c:ptCount val="1"/>
                <c:pt idx="0">
                  <c:v>18 - 24</c:v>
                </c:pt>
              </c:strCache>
            </c:strRef>
          </c:tx>
          <c:spPr>
            <a:ln>
              <a:solidFill>
                <a:srgbClr val="000000"/>
              </a:solidFill>
            </a:ln>
          </c:spPr>
          <c:cat>
            <c:strRef>
              <c:f>Sheet1!$A$2:$A$3</c:f>
              <c:strCache>
                <c:ptCount val="2"/>
                <c:pt idx="0">
                  <c:v>Tauranga</c:v>
                </c:pt>
                <c:pt idx="1">
                  <c:v>Rotorua</c:v>
                </c:pt>
              </c:strCache>
            </c:strRef>
          </c:cat>
          <c:val>
            <c:numRef>
              <c:f>Sheet1!$H$2:$H$3</c:f>
              <c:numCache>
                <c:formatCode>0</c:formatCode>
                <c:ptCount val="2"/>
                <c:pt idx="0">
                  <c:v>5</c:v>
                </c:pt>
                <c:pt idx="1">
                  <c:v>5</c:v>
                </c:pt>
              </c:numCache>
            </c:numRef>
          </c:val>
        </c:ser>
        <c:dLbls>
          <c:showVal val="1"/>
        </c:dLbls>
        <c:gapWidth val="6"/>
        <c:overlap val="100"/>
        <c:axId val="162719616"/>
        <c:axId val="162721152"/>
      </c:barChart>
      <c:catAx>
        <c:axId val="162719616"/>
        <c:scaling>
          <c:orientation val="minMax"/>
        </c:scaling>
        <c:axPos val="b"/>
        <c:tickLblPos val="nextTo"/>
        <c:spPr>
          <a:ln>
            <a:noFill/>
          </a:ln>
        </c:spPr>
        <c:crossAx val="162721152"/>
        <c:crosses val="autoZero"/>
        <c:auto val="1"/>
        <c:lblAlgn val="ctr"/>
        <c:lblOffset val="100"/>
      </c:catAx>
      <c:valAx>
        <c:axId val="162721152"/>
        <c:scaling>
          <c:orientation val="minMax"/>
        </c:scaling>
        <c:delete val="1"/>
        <c:axPos val="l"/>
        <c:numFmt formatCode="0%" sourceLinked="1"/>
        <c:tickLblPos val="none"/>
        <c:crossAx val="162719616"/>
        <c:crosses val="autoZero"/>
        <c:crossBetween val="between"/>
      </c:valAx>
    </c:plotArea>
    <c:plotVisOnly val="1"/>
    <c:dispBlanksAs val="gap"/>
  </c:chart>
  <c:txPr>
    <a:bodyPr/>
    <a:lstStyle/>
    <a:p>
      <a:pPr>
        <a:defRPr sz="1000" b="1"/>
      </a:pPr>
      <a:endParaRPr lang="en-US"/>
    </a:p>
  </c:txPr>
  <c:externalData r:id="rId1"/>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en-US"/>
  <c:style val="5"/>
  <c:chart>
    <c:plotArea>
      <c:layout/>
      <c:barChart>
        <c:barDir val="col"/>
        <c:grouping val="percentStacked"/>
        <c:ser>
          <c:idx val="0"/>
          <c:order val="0"/>
          <c:tx>
            <c:strRef>
              <c:f>Sheet1!$B$1</c:f>
              <c:strCache>
                <c:ptCount val="1"/>
                <c:pt idx="0">
                  <c:v>Other </c:v>
                </c:pt>
              </c:strCache>
            </c:strRef>
          </c:tx>
          <c:spPr>
            <a:ln>
              <a:solidFill>
                <a:srgbClr val="000000"/>
              </a:solidFill>
            </a:ln>
          </c:spPr>
          <c:cat>
            <c:strRef>
              <c:f>Sheet1!$A$2:$A$3</c:f>
              <c:strCache>
                <c:ptCount val="2"/>
                <c:pt idx="0">
                  <c:v>Tauranga</c:v>
                </c:pt>
                <c:pt idx="1">
                  <c:v>Rotorua</c:v>
                </c:pt>
              </c:strCache>
            </c:strRef>
          </c:cat>
          <c:val>
            <c:numRef>
              <c:f>Sheet1!$B$2:$B$3</c:f>
              <c:numCache>
                <c:formatCode>0</c:formatCode>
                <c:ptCount val="2"/>
                <c:pt idx="0">
                  <c:v>5</c:v>
                </c:pt>
                <c:pt idx="1">
                  <c:v>4</c:v>
                </c:pt>
              </c:numCache>
            </c:numRef>
          </c:val>
        </c:ser>
        <c:ser>
          <c:idx val="1"/>
          <c:order val="1"/>
          <c:tx>
            <c:strRef>
              <c:f>Sheet1!$C$1</c:f>
              <c:strCache>
                <c:ptCount val="1"/>
                <c:pt idx="0">
                  <c:v>Asian</c:v>
                </c:pt>
              </c:strCache>
            </c:strRef>
          </c:tx>
          <c:spPr>
            <a:ln>
              <a:solidFill>
                <a:srgbClr val="000000"/>
              </a:solidFill>
            </a:ln>
          </c:spPr>
          <c:cat>
            <c:strRef>
              <c:f>Sheet1!$A$2:$A$3</c:f>
              <c:strCache>
                <c:ptCount val="2"/>
                <c:pt idx="0">
                  <c:v>Tauranga</c:v>
                </c:pt>
                <c:pt idx="1">
                  <c:v>Rotorua</c:v>
                </c:pt>
              </c:strCache>
            </c:strRef>
          </c:cat>
          <c:val>
            <c:numRef>
              <c:f>Sheet1!$C$2:$C$3</c:f>
              <c:numCache>
                <c:formatCode>0</c:formatCode>
                <c:ptCount val="2"/>
                <c:pt idx="0">
                  <c:v>2</c:v>
                </c:pt>
                <c:pt idx="1">
                  <c:v>1</c:v>
                </c:pt>
              </c:numCache>
            </c:numRef>
          </c:val>
        </c:ser>
        <c:ser>
          <c:idx val="2"/>
          <c:order val="2"/>
          <c:tx>
            <c:strRef>
              <c:f>Sheet1!$D$1</c:f>
              <c:strCache>
                <c:ptCount val="1"/>
                <c:pt idx="0">
                  <c:v>New Zealand Maori</c:v>
                </c:pt>
              </c:strCache>
            </c:strRef>
          </c:tx>
          <c:spPr>
            <a:ln>
              <a:solidFill>
                <a:srgbClr val="000000"/>
              </a:solidFill>
            </a:ln>
          </c:spPr>
          <c:cat>
            <c:strRef>
              <c:f>Sheet1!$A$2:$A$3</c:f>
              <c:strCache>
                <c:ptCount val="2"/>
                <c:pt idx="0">
                  <c:v>Tauranga</c:v>
                </c:pt>
                <c:pt idx="1">
                  <c:v>Rotorua</c:v>
                </c:pt>
              </c:strCache>
            </c:strRef>
          </c:cat>
          <c:val>
            <c:numRef>
              <c:f>Sheet1!$D$2:$D$3</c:f>
              <c:numCache>
                <c:formatCode>0</c:formatCode>
                <c:ptCount val="2"/>
                <c:pt idx="0">
                  <c:v>4</c:v>
                </c:pt>
                <c:pt idx="1">
                  <c:v>14</c:v>
                </c:pt>
              </c:numCache>
            </c:numRef>
          </c:val>
        </c:ser>
        <c:ser>
          <c:idx val="3"/>
          <c:order val="3"/>
          <c:tx>
            <c:strRef>
              <c:f>Sheet1!$E$1</c:f>
              <c:strCache>
                <c:ptCount val="1"/>
                <c:pt idx="0">
                  <c:v>New Zealand Pakeha / European</c:v>
                </c:pt>
              </c:strCache>
            </c:strRef>
          </c:tx>
          <c:spPr>
            <a:ln>
              <a:solidFill>
                <a:srgbClr val="000000"/>
              </a:solidFill>
            </a:ln>
          </c:spPr>
          <c:cat>
            <c:strRef>
              <c:f>Sheet1!$A$2:$A$3</c:f>
              <c:strCache>
                <c:ptCount val="2"/>
                <c:pt idx="0">
                  <c:v>Tauranga</c:v>
                </c:pt>
                <c:pt idx="1">
                  <c:v>Rotorua</c:v>
                </c:pt>
              </c:strCache>
            </c:strRef>
          </c:cat>
          <c:val>
            <c:numRef>
              <c:f>Sheet1!$E$2:$E$3</c:f>
              <c:numCache>
                <c:formatCode>0</c:formatCode>
                <c:ptCount val="2"/>
                <c:pt idx="0">
                  <c:v>92</c:v>
                </c:pt>
                <c:pt idx="1">
                  <c:v>81</c:v>
                </c:pt>
              </c:numCache>
            </c:numRef>
          </c:val>
        </c:ser>
        <c:dLbls>
          <c:showVal val="1"/>
        </c:dLbls>
        <c:gapWidth val="6"/>
        <c:overlap val="100"/>
        <c:axId val="162842880"/>
        <c:axId val="162988032"/>
      </c:barChart>
      <c:catAx>
        <c:axId val="162842880"/>
        <c:scaling>
          <c:orientation val="minMax"/>
        </c:scaling>
        <c:axPos val="b"/>
        <c:tickLblPos val="nextTo"/>
        <c:spPr>
          <a:ln>
            <a:noFill/>
          </a:ln>
        </c:spPr>
        <c:crossAx val="162988032"/>
        <c:crosses val="autoZero"/>
        <c:auto val="1"/>
        <c:lblAlgn val="ctr"/>
        <c:lblOffset val="100"/>
      </c:catAx>
      <c:valAx>
        <c:axId val="162988032"/>
        <c:scaling>
          <c:orientation val="minMax"/>
        </c:scaling>
        <c:delete val="1"/>
        <c:axPos val="l"/>
        <c:numFmt formatCode="0%" sourceLinked="1"/>
        <c:tickLblPos val="none"/>
        <c:crossAx val="162842880"/>
        <c:crosses val="autoZero"/>
        <c:crossBetween val="between"/>
      </c:valAx>
    </c:plotArea>
    <c:plotVisOnly val="1"/>
    <c:dispBlanksAs val="gap"/>
  </c:chart>
  <c:txPr>
    <a:bodyPr/>
    <a:lstStyle/>
    <a:p>
      <a:pPr>
        <a:defRPr sz="1000" b="1"/>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1054268823931923E-2"/>
          <c:y val="2.929762867468183E-2"/>
          <c:w val="0.94894573117606862"/>
          <c:h val="0.94140474265063634"/>
        </c:manualLayout>
      </c:layout>
      <c:barChart>
        <c:barDir val="bar"/>
        <c:grouping val="clustered"/>
        <c:ser>
          <c:idx val="0"/>
          <c:order val="0"/>
          <c:tx>
            <c:strRef>
              <c:f>Sheet1!$B$1</c:f>
              <c:strCache>
                <c:ptCount val="1"/>
                <c:pt idx="0">
                  <c:v>2010</c:v>
                </c:pt>
              </c:strCache>
            </c:strRef>
          </c:tx>
          <c:spPr>
            <a:solidFill>
              <a:srgbClr val="92D050"/>
            </a:solidFill>
            <a:ln>
              <a:solidFill>
                <a:srgbClr val="000000"/>
              </a:solidFill>
            </a:ln>
          </c:spPr>
          <c:dLbls>
            <c:txPr>
              <a:bodyPr/>
              <a:lstStyle/>
              <a:p>
                <a:pPr>
                  <a:defRPr sz="900" b="1"/>
                </a:pPr>
                <a:endParaRPr lang="en-US"/>
              </a:p>
            </c:txPr>
            <c:dLblPos val="outEnd"/>
            <c:showVal val="1"/>
          </c:dLbls>
          <c:cat>
            <c:strRef>
              <c:f>Sheet1!$A$2:$A$12</c:f>
              <c:strCache>
                <c:ptCount val="11"/>
                <c:pt idx="0">
                  <c:v>Other</c:v>
                </c:pt>
                <c:pt idx="1">
                  <c:v>I’m more aware of the service</c:v>
                </c:pt>
                <c:pt idx="2">
                  <c:v>More frequent service than last year</c:v>
                </c:pt>
                <c:pt idx="3">
                  <c:v>It’s more reliable</c:v>
                </c:pt>
                <c:pt idx="4">
                  <c:v>I choose to/Habit</c:v>
                </c:pt>
                <c:pt idx="5">
                  <c:v>I have a Super Gold card / Smart Ride card</c:v>
                </c:pt>
                <c:pt idx="6">
                  <c:v>Change in work circumstances</c:v>
                </c:pt>
                <c:pt idx="7">
                  <c:v>Change in personal circumstances (health / lifestyle)</c:v>
                </c:pt>
                <c:pt idx="8">
                  <c:v>Don’t have access to a car / can’t drive</c:v>
                </c:pt>
                <c:pt idx="9">
                  <c:v>Cheaper than using a car / Increased petrol prices</c:v>
                </c:pt>
                <c:pt idx="10">
                  <c:v>Convenient / easier than car</c:v>
                </c:pt>
              </c:strCache>
            </c:strRef>
          </c:cat>
          <c:val>
            <c:numRef>
              <c:f>Sheet1!$B$2:$B$12</c:f>
              <c:numCache>
                <c:formatCode>General</c:formatCode>
                <c:ptCount val="11"/>
                <c:pt idx="0">
                  <c:v>14</c:v>
                </c:pt>
                <c:pt idx="1">
                  <c:v>4</c:v>
                </c:pt>
                <c:pt idx="2">
                  <c:v>7</c:v>
                </c:pt>
                <c:pt idx="3">
                  <c:v>3</c:v>
                </c:pt>
                <c:pt idx="5">
                  <c:v>7</c:v>
                </c:pt>
                <c:pt idx="6">
                  <c:v>4</c:v>
                </c:pt>
                <c:pt idx="7">
                  <c:v>23</c:v>
                </c:pt>
                <c:pt idx="8">
                  <c:v>15</c:v>
                </c:pt>
                <c:pt idx="9">
                  <c:v>16</c:v>
                </c:pt>
                <c:pt idx="10">
                  <c:v>25</c:v>
                </c:pt>
              </c:numCache>
            </c:numRef>
          </c:val>
        </c:ser>
        <c:ser>
          <c:idx val="1"/>
          <c:order val="1"/>
          <c:tx>
            <c:strRef>
              <c:f>Sheet1!$C$1</c:f>
              <c:strCache>
                <c:ptCount val="1"/>
                <c:pt idx="0">
                  <c:v>2011</c:v>
                </c:pt>
              </c:strCache>
            </c:strRef>
          </c:tx>
          <c:spPr>
            <a:solidFill>
              <a:srgbClr val="33CC33"/>
            </a:solidFill>
            <a:ln>
              <a:solidFill>
                <a:srgbClr val="000000"/>
              </a:solidFill>
            </a:ln>
          </c:spPr>
          <c:dLbls>
            <c:txPr>
              <a:bodyPr/>
              <a:lstStyle/>
              <a:p>
                <a:pPr>
                  <a:defRPr sz="900" b="1"/>
                </a:pPr>
                <a:endParaRPr lang="en-US"/>
              </a:p>
            </c:txPr>
            <c:dLblPos val="outEnd"/>
            <c:showVal val="1"/>
          </c:dLbls>
          <c:cat>
            <c:strRef>
              <c:f>Sheet1!$A$2:$A$12</c:f>
              <c:strCache>
                <c:ptCount val="11"/>
                <c:pt idx="0">
                  <c:v>Other</c:v>
                </c:pt>
                <c:pt idx="1">
                  <c:v>I’m more aware of the service</c:v>
                </c:pt>
                <c:pt idx="2">
                  <c:v>More frequent service than last year</c:v>
                </c:pt>
                <c:pt idx="3">
                  <c:v>It’s more reliable</c:v>
                </c:pt>
                <c:pt idx="4">
                  <c:v>I choose to/Habit</c:v>
                </c:pt>
                <c:pt idx="5">
                  <c:v>I have a Super Gold card / Smart Ride card</c:v>
                </c:pt>
                <c:pt idx="6">
                  <c:v>Change in work circumstances</c:v>
                </c:pt>
                <c:pt idx="7">
                  <c:v>Change in personal circumstances (health / lifestyle)</c:v>
                </c:pt>
                <c:pt idx="8">
                  <c:v>Don’t have access to a car / can’t drive</c:v>
                </c:pt>
                <c:pt idx="9">
                  <c:v>Cheaper than using a car / Increased petrol prices</c:v>
                </c:pt>
                <c:pt idx="10">
                  <c:v>Convenient / easier than car</c:v>
                </c:pt>
              </c:strCache>
            </c:strRef>
          </c:cat>
          <c:val>
            <c:numRef>
              <c:f>Sheet1!$C$2:$C$12</c:f>
              <c:numCache>
                <c:formatCode>General</c:formatCode>
                <c:ptCount val="11"/>
                <c:pt idx="0">
                  <c:v>13</c:v>
                </c:pt>
                <c:pt idx="1">
                  <c:v>4</c:v>
                </c:pt>
                <c:pt idx="2">
                  <c:v>6</c:v>
                </c:pt>
                <c:pt idx="5">
                  <c:v>12</c:v>
                </c:pt>
                <c:pt idx="6">
                  <c:v>8</c:v>
                </c:pt>
                <c:pt idx="7">
                  <c:v>15</c:v>
                </c:pt>
                <c:pt idx="8">
                  <c:v>16</c:v>
                </c:pt>
                <c:pt idx="9">
                  <c:v>33</c:v>
                </c:pt>
                <c:pt idx="10">
                  <c:v>22</c:v>
                </c:pt>
              </c:numCache>
            </c:numRef>
          </c:val>
        </c:ser>
        <c:ser>
          <c:idx val="2"/>
          <c:order val="2"/>
          <c:tx>
            <c:strRef>
              <c:f>Sheet1!$D$1</c:f>
              <c:strCache>
                <c:ptCount val="1"/>
                <c:pt idx="0">
                  <c:v>2012</c:v>
                </c:pt>
              </c:strCache>
            </c:strRef>
          </c:tx>
          <c:spPr>
            <a:solidFill>
              <a:srgbClr val="008000"/>
            </a:solidFill>
            <a:ln>
              <a:solidFill>
                <a:schemeClr val="tx1"/>
              </a:solidFill>
            </a:ln>
          </c:spPr>
          <c:dLbls>
            <c:txPr>
              <a:bodyPr/>
              <a:lstStyle/>
              <a:p>
                <a:pPr>
                  <a:defRPr sz="900" b="1"/>
                </a:pPr>
                <a:endParaRPr lang="en-US"/>
              </a:p>
            </c:txPr>
            <c:dLblPos val="outEnd"/>
            <c:showVal val="1"/>
          </c:dLbls>
          <c:cat>
            <c:strRef>
              <c:f>Sheet1!$A$2:$A$12</c:f>
              <c:strCache>
                <c:ptCount val="11"/>
                <c:pt idx="0">
                  <c:v>Other</c:v>
                </c:pt>
                <c:pt idx="1">
                  <c:v>I’m more aware of the service</c:v>
                </c:pt>
                <c:pt idx="2">
                  <c:v>More frequent service than last year</c:v>
                </c:pt>
                <c:pt idx="3">
                  <c:v>It’s more reliable</c:v>
                </c:pt>
                <c:pt idx="4">
                  <c:v>I choose to/Habit</c:v>
                </c:pt>
                <c:pt idx="5">
                  <c:v>I have a Super Gold card / Smart Ride card</c:v>
                </c:pt>
                <c:pt idx="6">
                  <c:v>Change in work circumstances</c:v>
                </c:pt>
                <c:pt idx="7">
                  <c:v>Change in personal circumstances (health / lifestyle)</c:v>
                </c:pt>
                <c:pt idx="8">
                  <c:v>Don’t have access to a car / can’t drive</c:v>
                </c:pt>
                <c:pt idx="9">
                  <c:v>Cheaper than using a car / Increased petrol prices</c:v>
                </c:pt>
                <c:pt idx="10">
                  <c:v>Convenient / easier than car</c:v>
                </c:pt>
              </c:strCache>
            </c:strRef>
          </c:cat>
          <c:val>
            <c:numRef>
              <c:f>Sheet1!$D$2:$D$12</c:f>
              <c:numCache>
                <c:formatCode>0</c:formatCode>
                <c:ptCount val="11"/>
                <c:pt idx="0">
                  <c:v>15.068493150684954</c:v>
                </c:pt>
                <c:pt idx="1">
                  <c:v>2.7397260273972601</c:v>
                </c:pt>
                <c:pt idx="2">
                  <c:v>4.1095890410958855</c:v>
                </c:pt>
                <c:pt idx="3">
                  <c:v>6.8493150684931505</c:v>
                </c:pt>
                <c:pt idx="4">
                  <c:v>5.4794520547945638</c:v>
                </c:pt>
                <c:pt idx="5">
                  <c:v>2.7397260273972601</c:v>
                </c:pt>
                <c:pt idx="6">
                  <c:v>9.5890410958904102</c:v>
                </c:pt>
                <c:pt idx="7">
                  <c:v>5.4794520547945638</c:v>
                </c:pt>
                <c:pt idx="8">
                  <c:v>23.287671232876686</c:v>
                </c:pt>
                <c:pt idx="9">
                  <c:v>19.17808219178082</c:v>
                </c:pt>
                <c:pt idx="10">
                  <c:v>15.068493150684954</c:v>
                </c:pt>
              </c:numCache>
            </c:numRef>
          </c:val>
        </c:ser>
        <c:dLbls>
          <c:showVal val="1"/>
        </c:dLbls>
        <c:gapWidth val="80"/>
        <c:axId val="94893568"/>
        <c:axId val="94895104"/>
      </c:barChart>
      <c:catAx>
        <c:axId val="94893568"/>
        <c:scaling>
          <c:orientation val="minMax"/>
        </c:scaling>
        <c:delete val="1"/>
        <c:axPos val="l"/>
        <c:tickLblPos val="none"/>
        <c:crossAx val="94895104"/>
        <c:crosses val="autoZero"/>
        <c:auto val="1"/>
        <c:lblAlgn val="ctr"/>
        <c:lblOffset val="100"/>
      </c:catAx>
      <c:valAx>
        <c:axId val="94895104"/>
        <c:scaling>
          <c:orientation val="minMax"/>
        </c:scaling>
        <c:delete val="1"/>
        <c:axPos val="b"/>
        <c:numFmt formatCode="General" sourceLinked="1"/>
        <c:tickLblPos val="none"/>
        <c:crossAx val="94893568"/>
        <c:crosses val="autoZero"/>
        <c:crossBetween val="between"/>
      </c:valAx>
    </c:plotArea>
    <c:legend>
      <c:legendPos val="r"/>
      <c:layout>
        <c:manualLayout>
          <c:xMode val="edge"/>
          <c:yMode val="edge"/>
          <c:x val="0.65146064851653163"/>
          <c:y val="0.63353490045936667"/>
          <c:w val="0.18255404054204338"/>
          <c:h val="0.13633967129612543"/>
        </c:manualLayout>
      </c:layout>
      <c:txPr>
        <a:bodyPr/>
        <a:lstStyle/>
        <a:p>
          <a:pPr>
            <a:defRPr sz="1000" b="1"/>
          </a:pPr>
          <a:endParaRPr lang="en-US"/>
        </a:p>
      </c:txPr>
    </c:legend>
    <c:plotVisOnly val="1"/>
    <c:dispBlanksAs val="gap"/>
  </c:chart>
  <c:txPr>
    <a:bodyPr/>
    <a:lstStyle/>
    <a:p>
      <a:pPr>
        <a:defRPr sz="1800"/>
      </a:pPr>
      <a:endParaRPr lang="en-US"/>
    </a:p>
  </c:txPr>
  <c:externalData r:id="rId1"/>
</c:chartSpace>
</file>

<file path=ppt/charts/chart90.xml><?xml version="1.0" encoding="utf-8"?>
<c:chartSpace xmlns:c="http://schemas.openxmlformats.org/drawingml/2006/chart" xmlns:a="http://schemas.openxmlformats.org/drawingml/2006/main" xmlns:r="http://schemas.openxmlformats.org/officeDocument/2006/relationships">
  <c:lang val="en-US"/>
  <c:style val="8"/>
  <c:chart>
    <c:plotArea>
      <c:layout/>
      <c:barChart>
        <c:barDir val="col"/>
        <c:grouping val="percentStacked"/>
        <c:ser>
          <c:idx val="0"/>
          <c:order val="0"/>
          <c:tx>
            <c:strRef>
              <c:f>Sheet1!$B$1</c:f>
              <c:strCache>
                <c:ptCount val="1"/>
                <c:pt idx="0">
                  <c:v>REFUSED</c:v>
                </c:pt>
              </c:strCache>
            </c:strRef>
          </c:tx>
          <c:spPr>
            <a:ln>
              <a:solidFill>
                <a:prstClr val="black"/>
              </a:solidFill>
            </a:ln>
          </c:spPr>
          <c:cat>
            <c:strRef>
              <c:f>Sheet1!$A$2:$A$3</c:f>
              <c:strCache>
                <c:ptCount val="2"/>
                <c:pt idx="0">
                  <c:v>Bus User</c:v>
                </c:pt>
                <c:pt idx="1">
                  <c:v>Non User </c:v>
                </c:pt>
              </c:strCache>
            </c:strRef>
          </c:cat>
          <c:val>
            <c:numRef>
              <c:f>Sheet1!$B$2:$B$3</c:f>
              <c:numCache>
                <c:formatCode>0</c:formatCode>
                <c:ptCount val="2"/>
                <c:pt idx="0">
                  <c:v>16</c:v>
                </c:pt>
                <c:pt idx="1">
                  <c:v>17</c:v>
                </c:pt>
              </c:numCache>
            </c:numRef>
          </c:val>
        </c:ser>
        <c:ser>
          <c:idx val="1"/>
          <c:order val="1"/>
          <c:tx>
            <c:strRef>
              <c:f>Sheet1!$C$1</c:f>
              <c:strCache>
                <c:ptCount val="1"/>
                <c:pt idx="0">
                  <c:v>Under $12,000</c:v>
                </c:pt>
              </c:strCache>
            </c:strRef>
          </c:tx>
          <c:spPr>
            <a:ln>
              <a:solidFill>
                <a:prstClr val="black"/>
              </a:solidFill>
            </a:ln>
          </c:spPr>
          <c:cat>
            <c:strRef>
              <c:f>Sheet1!$A$2:$A$3</c:f>
              <c:strCache>
                <c:ptCount val="2"/>
                <c:pt idx="0">
                  <c:v>Bus User</c:v>
                </c:pt>
                <c:pt idx="1">
                  <c:v>Non User </c:v>
                </c:pt>
              </c:strCache>
            </c:strRef>
          </c:cat>
          <c:val>
            <c:numRef>
              <c:f>Sheet1!$C$2:$C$3</c:f>
              <c:numCache>
                <c:formatCode>0</c:formatCode>
                <c:ptCount val="2"/>
                <c:pt idx="0">
                  <c:v>17</c:v>
                </c:pt>
                <c:pt idx="1">
                  <c:v>12</c:v>
                </c:pt>
              </c:numCache>
            </c:numRef>
          </c:val>
        </c:ser>
        <c:ser>
          <c:idx val="2"/>
          <c:order val="2"/>
          <c:tx>
            <c:strRef>
              <c:f>Sheet1!$D$1</c:f>
              <c:strCache>
                <c:ptCount val="1"/>
                <c:pt idx="0">
                  <c:v>$12,000 to $24,999</c:v>
                </c:pt>
              </c:strCache>
            </c:strRef>
          </c:tx>
          <c:spPr>
            <a:ln>
              <a:solidFill>
                <a:prstClr val="black"/>
              </a:solidFill>
            </a:ln>
          </c:spPr>
          <c:cat>
            <c:strRef>
              <c:f>Sheet1!$A$2:$A$3</c:f>
              <c:strCache>
                <c:ptCount val="2"/>
                <c:pt idx="0">
                  <c:v>Bus User</c:v>
                </c:pt>
                <c:pt idx="1">
                  <c:v>Non User </c:v>
                </c:pt>
              </c:strCache>
            </c:strRef>
          </c:cat>
          <c:val>
            <c:numRef>
              <c:f>Sheet1!$D$2:$D$3</c:f>
              <c:numCache>
                <c:formatCode>0</c:formatCode>
                <c:ptCount val="2"/>
                <c:pt idx="0">
                  <c:v>31</c:v>
                </c:pt>
                <c:pt idx="1">
                  <c:v>21</c:v>
                </c:pt>
              </c:numCache>
            </c:numRef>
          </c:val>
        </c:ser>
        <c:ser>
          <c:idx val="3"/>
          <c:order val="3"/>
          <c:tx>
            <c:strRef>
              <c:f>Sheet1!$E$1</c:f>
              <c:strCache>
                <c:ptCount val="1"/>
                <c:pt idx="0">
                  <c:v>$25,000 to $39,999</c:v>
                </c:pt>
              </c:strCache>
            </c:strRef>
          </c:tx>
          <c:spPr>
            <a:ln>
              <a:solidFill>
                <a:prstClr val="black"/>
              </a:solidFill>
            </a:ln>
          </c:spPr>
          <c:cat>
            <c:strRef>
              <c:f>Sheet1!$A$2:$A$3</c:f>
              <c:strCache>
                <c:ptCount val="2"/>
                <c:pt idx="0">
                  <c:v>Bus User</c:v>
                </c:pt>
                <c:pt idx="1">
                  <c:v>Non User </c:v>
                </c:pt>
              </c:strCache>
            </c:strRef>
          </c:cat>
          <c:val>
            <c:numRef>
              <c:f>Sheet1!$E$2:$E$3</c:f>
              <c:numCache>
                <c:formatCode>0</c:formatCode>
                <c:ptCount val="2"/>
                <c:pt idx="0">
                  <c:v>16</c:v>
                </c:pt>
                <c:pt idx="1">
                  <c:v>14</c:v>
                </c:pt>
              </c:numCache>
            </c:numRef>
          </c:val>
        </c:ser>
        <c:ser>
          <c:idx val="4"/>
          <c:order val="4"/>
          <c:tx>
            <c:strRef>
              <c:f>Sheet1!$F$1</c:f>
              <c:strCache>
                <c:ptCount val="1"/>
                <c:pt idx="0">
                  <c:v>$40,000 to $59,999</c:v>
                </c:pt>
              </c:strCache>
            </c:strRef>
          </c:tx>
          <c:spPr>
            <a:ln>
              <a:solidFill>
                <a:prstClr val="black"/>
              </a:solidFill>
            </a:ln>
          </c:spPr>
          <c:cat>
            <c:strRef>
              <c:f>Sheet1!$A$2:$A$3</c:f>
              <c:strCache>
                <c:ptCount val="2"/>
                <c:pt idx="0">
                  <c:v>Bus User</c:v>
                </c:pt>
                <c:pt idx="1">
                  <c:v>Non User </c:v>
                </c:pt>
              </c:strCache>
            </c:strRef>
          </c:cat>
          <c:val>
            <c:numRef>
              <c:f>Sheet1!$F$2:$F$3</c:f>
              <c:numCache>
                <c:formatCode>0</c:formatCode>
                <c:ptCount val="2"/>
                <c:pt idx="0">
                  <c:v>11</c:v>
                </c:pt>
                <c:pt idx="1">
                  <c:v>14</c:v>
                </c:pt>
              </c:numCache>
            </c:numRef>
          </c:val>
        </c:ser>
        <c:ser>
          <c:idx val="5"/>
          <c:order val="5"/>
          <c:tx>
            <c:strRef>
              <c:f>Sheet1!$G$1</c:f>
              <c:strCache>
                <c:ptCount val="1"/>
                <c:pt idx="0">
                  <c:v>$60,000+</c:v>
                </c:pt>
              </c:strCache>
            </c:strRef>
          </c:tx>
          <c:spPr>
            <a:ln>
              <a:solidFill>
                <a:schemeClr val="tx1"/>
              </a:solidFill>
            </a:ln>
          </c:spPr>
          <c:cat>
            <c:strRef>
              <c:f>Sheet1!$A$2:$A$3</c:f>
              <c:strCache>
                <c:ptCount val="2"/>
                <c:pt idx="0">
                  <c:v>Bus User</c:v>
                </c:pt>
                <c:pt idx="1">
                  <c:v>Non User </c:v>
                </c:pt>
              </c:strCache>
            </c:strRef>
          </c:cat>
          <c:val>
            <c:numRef>
              <c:f>Sheet1!$G$2:$G$3</c:f>
              <c:numCache>
                <c:formatCode>0</c:formatCode>
                <c:ptCount val="2"/>
                <c:pt idx="0">
                  <c:v>9</c:v>
                </c:pt>
                <c:pt idx="1">
                  <c:v>22</c:v>
                </c:pt>
              </c:numCache>
            </c:numRef>
          </c:val>
        </c:ser>
        <c:dLbls>
          <c:showVal val="1"/>
        </c:dLbls>
        <c:gapWidth val="6"/>
        <c:overlap val="100"/>
        <c:axId val="163275136"/>
        <c:axId val="163276672"/>
      </c:barChart>
      <c:catAx>
        <c:axId val="163275136"/>
        <c:scaling>
          <c:orientation val="minMax"/>
        </c:scaling>
        <c:axPos val="b"/>
        <c:tickLblPos val="nextTo"/>
        <c:spPr>
          <a:ln>
            <a:noFill/>
          </a:ln>
        </c:spPr>
        <c:crossAx val="163276672"/>
        <c:crosses val="autoZero"/>
        <c:auto val="1"/>
        <c:lblAlgn val="ctr"/>
        <c:lblOffset val="100"/>
      </c:catAx>
      <c:valAx>
        <c:axId val="163276672"/>
        <c:scaling>
          <c:orientation val="minMax"/>
        </c:scaling>
        <c:delete val="1"/>
        <c:axPos val="l"/>
        <c:numFmt formatCode="0%" sourceLinked="1"/>
        <c:tickLblPos val="none"/>
        <c:crossAx val="163275136"/>
        <c:crosses val="autoZero"/>
        <c:crossBetween val="between"/>
      </c:valAx>
    </c:plotArea>
    <c:plotVisOnly val="1"/>
    <c:dispBlanksAs val="gap"/>
  </c:chart>
  <c:txPr>
    <a:bodyPr/>
    <a:lstStyle/>
    <a:p>
      <a:pPr>
        <a:defRPr sz="1000" b="1"/>
      </a:pPr>
      <a:endParaRPr lang="en-US"/>
    </a:p>
  </c:txPr>
  <c:externalData r:id="rId1"/>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en-US"/>
  <c:style val="7"/>
  <c:chart>
    <c:plotArea>
      <c:layout/>
      <c:barChart>
        <c:barDir val="col"/>
        <c:grouping val="percentStacked"/>
        <c:ser>
          <c:idx val="0"/>
          <c:order val="0"/>
          <c:tx>
            <c:strRef>
              <c:f>Sheet1!$B$1</c:f>
              <c:strCache>
                <c:ptCount val="1"/>
                <c:pt idx="0">
                  <c:v>REFUSED </c:v>
                </c:pt>
              </c:strCache>
            </c:strRef>
          </c:tx>
          <c:spPr>
            <a:ln>
              <a:solidFill>
                <a:prstClr val="black"/>
              </a:solidFill>
            </a:ln>
          </c:spPr>
          <c:cat>
            <c:strRef>
              <c:f>Sheet1!$A$2:$A$3</c:f>
              <c:strCache>
                <c:ptCount val="2"/>
                <c:pt idx="0">
                  <c:v>Bus User</c:v>
                </c:pt>
                <c:pt idx="1">
                  <c:v>Non User </c:v>
                </c:pt>
              </c:strCache>
            </c:strRef>
          </c:cat>
          <c:val>
            <c:numRef>
              <c:f>Sheet1!$B$2:$B$3</c:f>
              <c:numCache>
                <c:formatCode>0</c:formatCode>
                <c:ptCount val="2"/>
                <c:pt idx="0">
                  <c:v>21</c:v>
                </c:pt>
                <c:pt idx="1">
                  <c:v>20</c:v>
                </c:pt>
              </c:numCache>
            </c:numRef>
          </c:val>
        </c:ser>
        <c:ser>
          <c:idx val="1"/>
          <c:order val="1"/>
          <c:tx>
            <c:strRef>
              <c:f>Sheet1!$C$1</c:f>
              <c:strCache>
                <c:ptCount val="1"/>
                <c:pt idx="0">
                  <c:v>Under $12,000</c:v>
                </c:pt>
              </c:strCache>
            </c:strRef>
          </c:tx>
          <c:spPr>
            <a:ln>
              <a:solidFill>
                <a:prstClr val="black"/>
              </a:solidFill>
            </a:ln>
          </c:spPr>
          <c:cat>
            <c:strRef>
              <c:f>Sheet1!$A$2:$A$3</c:f>
              <c:strCache>
                <c:ptCount val="2"/>
                <c:pt idx="0">
                  <c:v>Bus User</c:v>
                </c:pt>
                <c:pt idx="1">
                  <c:v>Non User </c:v>
                </c:pt>
              </c:strCache>
            </c:strRef>
          </c:cat>
          <c:val>
            <c:numRef>
              <c:f>Sheet1!$C$2:$C$3</c:f>
              <c:numCache>
                <c:formatCode>0</c:formatCode>
                <c:ptCount val="2"/>
                <c:pt idx="0">
                  <c:v>5</c:v>
                </c:pt>
                <c:pt idx="1">
                  <c:v>5</c:v>
                </c:pt>
              </c:numCache>
            </c:numRef>
          </c:val>
        </c:ser>
        <c:ser>
          <c:idx val="2"/>
          <c:order val="2"/>
          <c:tx>
            <c:strRef>
              <c:f>Sheet1!$D$1</c:f>
              <c:strCache>
                <c:ptCount val="1"/>
                <c:pt idx="0">
                  <c:v>$12,000 to $24,999</c:v>
                </c:pt>
              </c:strCache>
            </c:strRef>
          </c:tx>
          <c:spPr>
            <a:ln>
              <a:solidFill>
                <a:prstClr val="black"/>
              </a:solidFill>
            </a:ln>
          </c:spPr>
          <c:cat>
            <c:strRef>
              <c:f>Sheet1!$A$2:$A$3</c:f>
              <c:strCache>
                <c:ptCount val="2"/>
                <c:pt idx="0">
                  <c:v>Bus User</c:v>
                </c:pt>
                <c:pt idx="1">
                  <c:v>Non User </c:v>
                </c:pt>
              </c:strCache>
            </c:strRef>
          </c:cat>
          <c:val>
            <c:numRef>
              <c:f>Sheet1!$D$2:$D$3</c:f>
              <c:numCache>
                <c:formatCode>0</c:formatCode>
                <c:ptCount val="2"/>
                <c:pt idx="0">
                  <c:v>22</c:v>
                </c:pt>
                <c:pt idx="1">
                  <c:v>12</c:v>
                </c:pt>
              </c:numCache>
            </c:numRef>
          </c:val>
        </c:ser>
        <c:ser>
          <c:idx val="3"/>
          <c:order val="3"/>
          <c:tx>
            <c:strRef>
              <c:f>Sheet1!$E$1</c:f>
              <c:strCache>
                <c:ptCount val="1"/>
                <c:pt idx="0">
                  <c:v>$25,000 to $39,999</c:v>
                </c:pt>
              </c:strCache>
            </c:strRef>
          </c:tx>
          <c:spPr>
            <a:ln>
              <a:solidFill>
                <a:prstClr val="black"/>
              </a:solidFill>
            </a:ln>
          </c:spPr>
          <c:cat>
            <c:strRef>
              <c:f>Sheet1!$A$2:$A$3</c:f>
              <c:strCache>
                <c:ptCount val="2"/>
                <c:pt idx="0">
                  <c:v>Bus User</c:v>
                </c:pt>
                <c:pt idx="1">
                  <c:v>Non User </c:v>
                </c:pt>
              </c:strCache>
            </c:strRef>
          </c:cat>
          <c:val>
            <c:numRef>
              <c:f>Sheet1!$E$2:$E$3</c:f>
              <c:numCache>
                <c:formatCode>0</c:formatCode>
                <c:ptCount val="2"/>
                <c:pt idx="0">
                  <c:v>20</c:v>
                </c:pt>
                <c:pt idx="1">
                  <c:v>11</c:v>
                </c:pt>
              </c:numCache>
            </c:numRef>
          </c:val>
        </c:ser>
        <c:ser>
          <c:idx val="4"/>
          <c:order val="4"/>
          <c:tx>
            <c:strRef>
              <c:f>Sheet1!$F$1</c:f>
              <c:strCache>
                <c:ptCount val="1"/>
                <c:pt idx="0">
                  <c:v>$40,000 to $59,999</c:v>
                </c:pt>
              </c:strCache>
            </c:strRef>
          </c:tx>
          <c:spPr>
            <a:ln>
              <a:solidFill>
                <a:prstClr val="black"/>
              </a:solidFill>
            </a:ln>
          </c:spPr>
          <c:cat>
            <c:strRef>
              <c:f>Sheet1!$A$2:$A$3</c:f>
              <c:strCache>
                <c:ptCount val="2"/>
                <c:pt idx="0">
                  <c:v>Bus User</c:v>
                </c:pt>
                <c:pt idx="1">
                  <c:v>Non User </c:v>
                </c:pt>
              </c:strCache>
            </c:strRef>
          </c:cat>
          <c:val>
            <c:numRef>
              <c:f>Sheet1!$F$2:$F$3</c:f>
              <c:numCache>
                <c:formatCode>0</c:formatCode>
                <c:ptCount val="2"/>
                <c:pt idx="0">
                  <c:v>15</c:v>
                </c:pt>
                <c:pt idx="1">
                  <c:v>13</c:v>
                </c:pt>
              </c:numCache>
            </c:numRef>
          </c:val>
        </c:ser>
        <c:ser>
          <c:idx val="5"/>
          <c:order val="5"/>
          <c:tx>
            <c:strRef>
              <c:f>Sheet1!$G$1</c:f>
              <c:strCache>
                <c:ptCount val="1"/>
                <c:pt idx="0">
                  <c:v>$60,000 - $89,999</c:v>
                </c:pt>
              </c:strCache>
            </c:strRef>
          </c:tx>
          <c:spPr>
            <a:ln>
              <a:solidFill>
                <a:schemeClr val="tx1"/>
              </a:solidFill>
            </a:ln>
          </c:spPr>
          <c:cat>
            <c:strRef>
              <c:f>Sheet1!$A$2:$A$3</c:f>
              <c:strCache>
                <c:ptCount val="2"/>
                <c:pt idx="0">
                  <c:v>Bus User</c:v>
                </c:pt>
                <c:pt idx="1">
                  <c:v>Non User </c:v>
                </c:pt>
              </c:strCache>
            </c:strRef>
          </c:cat>
          <c:val>
            <c:numRef>
              <c:f>Sheet1!$G$2:$G$3</c:f>
              <c:numCache>
                <c:formatCode>0</c:formatCode>
                <c:ptCount val="2"/>
                <c:pt idx="0">
                  <c:v>11</c:v>
                </c:pt>
                <c:pt idx="1">
                  <c:v>20</c:v>
                </c:pt>
              </c:numCache>
            </c:numRef>
          </c:val>
        </c:ser>
        <c:ser>
          <c:idx val="6"/>
          <c:order val="6"/>
          <c:tx>
            <c:strRef>
              <c:f>Sheet1!$H$1</c:f>
              <c:strCache>
                <c:ptCount val="1"/>
                <c:pt idx="0">
                  <c:v>$90,000 - $119,999</c:v>
                </c:pt>
              </c:strCache>
            </c:strRef>
          </c:tx>
          <c:spPr>
            <a:ln>
              <a:solidFill>
                <a:prstClr val="black"/>
              </a:solidFill>
            </a:ln>
          </c:spPr>
          <c:cat>
            <c:strRef>
              <c:f>Sheet1!$A$2:$A$3</c:f>
              <c:strCache>
                <c:ptCount val="2"/>
                <c:pt idx="0">
                  <c:v>Bus User</c:v>
                </c:pt>
                <c:pt idx="1">
                  <c:v>Non User </c:v>
                </c:pt>
              </c:strCache>
            </c:strRef>
          </c:cat>
          <c:val>
            <c:numRef>
              <c:f>Sheet1!$H$2:$H$3</c:f>
              <c:numCache>
                <c:formatCode>0</c:formatCode>
                <c:ptCount val="2"/>
                <c:pt idx="0">
                  <c:v>4</c:v>
                </c:pt>
                <c:pt idx="1">
                  <c:v>14</c:v>
                </c:pt>
              </c:numCache>
            </c:numRef>
          </c:val>
        </c:ser>
        <c:ser>
          <c:idx val="7"/>
          <c:order val="7"/>
          <c:tx>
            <c:strRef>
              <c:f>Sheet1!$I$1</c:f>
              <c:strCache>
                <c:ptCount val="1"/>
                <c:pt idx="0">
                  <c:v>$120,000 or more</c:v>
                </c:pt>
              </c:strCache>
            </c:strRef>
          </c:tx>
          <c:spPr>
            <a:ln>
              <a:solidFill>
                <a:prstClr val="black"/>
              </a:solidFill>
            </a:ln>
          </c:spPr>
          <c:cat>
            <c:strRef>
              <c:f>Sheet1!$A$2:$A$3</c:f>
              <c:strCache>
                <c:ptCount val="2"/>
                <c:pt idx="0">
                  <c:v>Bus User</c:v>
                </c:pt>
                <c:pt idx="1">
                  <c:v>Non User </c:v>
                </c:pt>
              </c:strCache>
            </c:strRef>
          </c:cat>
          <c:val>
            <c:numRef>
              <c:f>Sheet1!$I$2:$I$3</c:f>
              <c:numCache>
                <c:formatCode>0</c:formatCode>
                <c:ptCount val="2"/>
                <c:pt idx="0">
                  <c:v>2</c:v>
                </c:pt>
                <c:pt idx="1">
                  <c:v>5</c:v>
                </c:pt>
              </c:numCache>
            </c:numRef>
          </c:val>
        </c:ser>
        <c:dLbls>
          <c:showVal val="1"/>
        </c:dLbls>
        <c:gapWidth val="6"/>
        <c:overlap val="100"/>
        <c:axId val="163436032"/>
        <c:axId val="163437568"/>
      </c:barChart>
      <c:catAx>
        <c:axId val="163436032"/>
        <c:scaling>
          <c:orientation val="minMax"/>
        </c:scaling>
        <c:axPos val="b"/>
        <c:tickLblPos val="nextTo"/>
        <c:spPr>
          <a:ln>
            <a:noFill/>
          </a:ln>
        </c:spPr>
        <c:crossAx val="163437568"/>
        <c:crosses val="autoZero"/>
        <c:auto val="1"/>
        <c:lblAlgn val="ctr"/>
        <c:lblOffset val="100"/>
      </c:catAx>
      <c:valAx>
        <c:axId val="163437568"/>
        <c:scaling>
          <c:orientation val="minMax"/>
        </c:scaling>
        <c:delete val="1"/>
        <c:axPos val="l"/>
        <c:numFmt formatCode="0%" sourceLinked="1"/>
        <c:tickLblPos val="none"/>
        <c:crossAx val="163436032"/>
        <c:crosses val="autoZero"/>
        <c:crossBetween val="between"/>
      </c:valAx>
    </c:plotArea>
    <c:plotVisOnly val="1"/>
    <c:dispBlanksAs val="gap"/>
  </c:chart>
  <c:txPr>
    <a:bodyPr/>
    <a:lstStyle/>
    <a:p>
      <a:pPr>
        <a:defRPr sz="1000" b="1"/>
      </a:pPr>
      <a:endParaRPr lang="en-US"/>
    </a:p>
  </c:txPr>
  <c:externalData r:id="rId1"/>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en-US"/>
  <c:style val="8"/>
  <c:chart>
    <c:plotArea>
      <c:layout/>
      <c:barChart>
        <c:barDir val="col"/>
        <c:grouping val="percentStacked"/>
        <c:ser>
          <c:idx val="0"/>
          <c:order val="0"/>
          <c:tx>
            <c:strRef>
              <c:f>Sheet1!$B$1</c:f>
              <c:strCache>
                <c:ptCount val="1"/>
                <c:pt idx="0">
                  <c:v>REFUSED (DO NOT READ)</c:v>
                </c:pt>
              </c:strCache>
            </c:strRef>
          </c:tx>
          <c:spPr>
            <a:ln>
              <a:solidFill>
                <a:prstClr val="black"/>
              </a:solidFill>
            </a:ln>
          </c:spPr>
          <c:cat>
            <c:strRef>
              <c:f>Sheet1!$A$2:$A$3</c:f>
              <c:strCache>
                <c:ptCount val="2"/>
                <c:pt idx="0">
                  <c:v>Tauranga</c:v>
                </c:pt>
                <c:pt idx="1">
                  <c:v>Rotorua</c:v>
                </c:pt>
              </c:strCache>
            </c:strRef>
          </c:cat>
          <c:val>
            <c:numRef>
              <c:f>Sheet1!$B$2:$B$3</c:f>
              <c:numCache>
                <c:formatCode>0</c:formatCode>
                <c:ptCount val="2"/>
                <c:pt idx="0">
                  <c:v>13</c:v>
                </c:pt>
                <c:pt idx="1">
                  <c:v>21</c:v>
                </c:pt>
              </c:numCache>
            </c:numRef>
          </c:val>
        </c:ser>
        <c:ser>
          <c:idx val="1"/>
          <c:order val="1"/>
          <c:tx>
            <c:strRef>
              <c:f>Sheet1!$C$1</c:f>
              <c:strCache>
                <c:ptCount val="1"/>
                <c:pt idx="0">
                  <c:v>Under $12,000</c:v>
                </c:pt>
              </c:strCache>
            </c:strRef>
          </c:tx>
          <c:spPr>
            <a:ln>
              <a:solidFill>
                <a:prstClr val="black"/>
              </a:solidFill>
            </a:ln>
          </c:spPr>
          <c:cat>
            <c:strRef>
              <c:f>Sheet1!$A$2:$A$3</c:f>
              <c:strCache>
                <c:ptCount val="2"/>
                <c:pt idx="0">
                  <c:v>Tauranga</c:v>
                </c:pt>
                <c:pt idx="1">
                  <c:v>Rotorua</c:v>
                </c:pt>
              </c:strCache>
            </c:strRef>
          </c:cat>
          <c:val>
            <c:numRef>
              <c:f>Sheet1!$C$2:$C$3</c:f>
              <c:numCache>
                <c:formatCode>0</c:formatCode>
                <c:ptCount val="2"/>
                <c:pt idx="0">
                  <c:v>13</c:v>
                </c:pt>
                <c:pt idx="1">
                  <c:v>15</c:v>
                </c:pt>
              </c:numCache>
            </c:numRef>
          </c:val>
        </c:ser>
        <c:ser>
          <c:idx val="2"/>
          <c:order val="2"/>
          <c:tx>
            <c:strRef>
              <c:f>Sheet1!$D$1</c:f>
              <c:strCache>
                <c:ptCount val="1"/>
                <c:pt idx="0">
                  <c:v>$12,000 to $24,999</c:v>
                </c:pt>
              </c:strCache>
            </c:strRef>
          </c:tx>
          <c:spPr>
            <a:ln>
              <a:solidFill>
                <a:prstClr val="black"/>
              </a:solidFill>
            </a:ln>
          </c:spPr>
          <c:cat>
            <c:strRef>
              <c:f>Sheet1!$A$2:$A$3</c:f>
              <c:strCache>
                <c:ptCount val="2"/>
                <c:pt idx="0">
                  <c:v>Tauranga</c:v>
                </c:pt>
                <c:pt idx="1">
                  <c:v>Rotorua</c:v>
                </c:pt>
              </c:strCache>
            </c:strRef>
          </c:cat>
          <c:val>
            <c:numRef>
              <c:f>Sheet1!$D$2:$D$3</c:f>
              <c:numCache>
                <c:formatCode>0</c:formatCode>
                <c:ptCount val="2"/>
                <c:pt idx="0">
                  <c:v>22</c:v>
                </c:pt>
                <c:pt idx="1">
                  <c:v>30</c:v>
                </c:pt>
              </c:numCache>
            </c:numRef>
          </c:val>
        </c:ser>
        <c:ser>
          <c:idx val="3"/>
          <c:order val="3"/>
          <c:tx>
            <c:strRef>
              <c:f>Sheet1!$E$1</c:f>
              <c:strCache>
                <c:ptCount val="1"/>
                <c:pt idx="0">
                  <c:v>$25,000 to $39,999</c:v>
                </c:pt>
              </c:strCache>
            </c:strRef>
          </c:tx>
          <c:spPr>
            <a:ln>
              <a:solidFill>
                <a:prstClr val="black"/>
              </a:solidFill>
            </a:ln>
          </c:spPr>
          <c:cat>
            <c:strRef>
              <c:f>Sheet1!$A$2:$A$3</c:f>
              <c:strCache>
                <c:ptCount val="2"/>
                <c:pt idx="0">
                  <c:v>Tauranga</c:v>
                </c:pt>
                <c:pt idx="1">
                  <c:v>Rotorua</c:v>
                </c:pt>
              </c:strCache>
            </c:strRef>
          </c:cat>
          <c:val>
            <c:numRef>
              <c:f>Sheet1!$E$2:$E$3</c:f>
              <c:numCache>
                <c:formatCode>0</c:formatCode>
                <c:ptCount val="2"/>
                <c:pt idx="0">
                  <c:v>17</c:v>
                </c:pt>
                <c:pt idx="1">
                  <c:v>13</c:v>
                </c:pt>
              </c:numCache>
            </c:numRef>
          </c:val>
        </c:ser>
        <c:ser>
          <c:idx val="4"/>
          <c:order val="4"/>
          <c:tx>
            <c:strRef>
              <c:f>Sheet1!$F$1</c:f>
              <c:strCache>
                <c:ptCount val="1"/>
                <c:pt idx="0">
                  <c:v>$40,000 to $59,999</c:v>
                </c:pt>
              </c:strCache>
            </c:strRef>
          </c:tx>
          <c:spPr>
            <a:ln>
              <a:solidFill>
                <a:prstClr val="black"/>
              </a:solidFill>
            </a:ln>
          </c:spPr>
          <c:cat>
            <c:strRef>
              <c:f>Sheet1!$A$2:$A$3</c:f>
              <c:strCache>
                <c:ptCount val="2"/>
                <c:pt idx="0">
                  <c:v>Tauranga</c:v>
                </c:pt>
                <c:pt idx="1">
                  <c:v>Rotorua</c:v>
                </c:pt>
              </c:strCache>
            </c:strRef>
          </c:cat>
          <c:val>
            <c:numRef>
              <c:f>Sheet1!$F$2:$F$3</c:f>
              <c:numCache>
                <c:formatCode>0</c:formatCode>
                <c:ptCount val="2"/>
                <c:pt idx="0">
                  <c:v>17</c:v>
                </c:pt>
                <c:pt idx="1">
                  <c:v>8</c:v>
                </c:pt>
              </c:numCache>
            </c:numRef>
          </c:val>
        </c:ser>
        <c:ser>
          <c:idx val="5"/>
          <c:order val="5"/>
          <c:tx>
            <c:strRef>
              <c:f>Sheet1!$G$1</c:f>
              <c:strCache>
                <c:ptCount val="1"/>
                <c:pt idx="0">
                  <c:v>$60,000+</c:v>
                </c:pt>
              </c:strCache>
            </c:strRef>
          </c:tx>
          <c:spPr>
            <a:ln>
              <a:solidFill>
                <a:schemeClr val="tx1"/>
              </a:solidFill>
            </a:ln>
          </c:spPr>
          <c:cat>
            <c:strRef>
              <c:f>Sheet1!$A$2:$A$3</c:f>
              <c:strCache>
                <c:ptCount val="2"/>
                <c:pt idx="0">
                  <c:v>Tauranga</c:v>
                </c:pt>
                <c:pt idx="1">
                  <c:v>Rotorua</c:v>
                </c:pt>
              </c:strCache>
            </c:strRef>
          </c:cat>
          <c:val>
            <c:numRef>
              <c:f>Sheet1!$G$2:$G$3</c:f>
              <c:numCache>
                <c:formatCode>0</c:formatCode>
                <c:ptCount val="2"/>
                <c:pt idx="0">
                  <c:v>18</c:v>
                </c:pt>
                <c:pt idx="1">
                  <c:v>13</c:v>
                </c:pt>
              </c:numCache>
            </c:numRef>
          </c:val>
        </c:ser>
        <c:dLbls>
          <c:showVal val="1"/>
        </c:dLbls>
        <c:gapWidth val="6"/>
        <c:overlap val="100"/>
        <c:axId val="163662080"/>
        <c:axId val="163672064"/>
      </c:barChart>
      <c:catAx>
        <c:axId val="163662080"/>
        <c:scaling>
          <c:orientation val="minMax"/>
        </c:scaling>
        <c:axPos val="b"/>
        <c:tickLblPos val="nextTo"/>
        <c:spPr>
          <a:ln>
            <a:noFill/>
          </a:ln>
        </c:spPr>
        <c:crossAx val="163672064"/>
        <c:crosses val="autoZero"/>
        <c:auto val="1"/>
        <c:lblAlgn val="ctr"/>
        <c:lblOffset val="100"/>
      </c:catAx>
      <c:valAx>
        <c:axId val="163672064"/>
        <c:scaling>
          <c:orientation val="minMax"/>
        </c:scaling>
        <c:delete val="1"/>
        <c:axPos val="l"/>
        <c:numFmt formatCode="0%" sourceLinked="1"/>
        <c:tickLblPos val="none"/>
        <c:crossAx val="163662080"/>
        <c:crosses val="autoZero"/>
        <c:crossBetween val="between"/>
      </c:valAx>
    </c:plotArea>
    <c:plotVisOnly val="1"/>
    <c:dispBlanksAs val="gap"/>
  </c:chart>
  <c:txPr>
    <a:bodyPr/>
    <a:lstStyle/>
    <a:p>
      <a:pPr>
        <a:defRPr sz="1000" b="1"/>
      </a:pPr>
      <a:endParaRPr lang="en-US"/>
    </a:p>
  </c:txPr>
  <c:externalData r:id="rId1"/>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en-US"/>
  <c:style val="7"/>
  <c:chart>
    <c:plotArea>
      <c:layout/>
      <c:barChart>
        <c:barDir val="col"/>
        <c:grouping val="percentStacked"/>
        <c:ser>
          <c:idx val="0"/>
          <c:order val="0"/>
          <c:tx>
            <c:strRef>
              <c:f>Sheet1!$B$1</c:f>
              <c:strCache>
                <c:ptCount val="1"/>
                <c:pt idx="0">
                  <c:v>REFUSED </c:v>
                </c:pt>
              </c:strCache>
            </c:strRef>
          </c:tx>
          <c:spPr>
            <a:ln>
              <a:solidFill>
                <a:prstClr val="black"/>
              </a:solidFill>
            </a:ln>
          </c:spPr>
          <c:cat>
            <c:strRef>
              <c:f>Sheet1!$A$2:$A$3</c:f>
              <c:strCache>
                <c:ptCount val="2"/>
                <c:pt idx="0">
                  <c:v>Tauranga</c:v>
                </c:pt>
                <c:pt idx="1">
                  <c:v>Rotorua</c:v>
                </c:pt>
              </c:strCache>
            </c:strRef>
          </c:cat>
          <c:val>
            <c:numRef>
              <c:f>Sheet1!$B$2:$B$3</c:f>
              <c:numCache>
                <c:formatCode>0</c:formatCode>
                <c:ptCount val="2"/>
                <c:pt idx="0">
                  <c:v>15</c:v>
                </c:pt>
                <c:pt idx="1">
                  <c:v>24</c:v>
                </c:pt>
              </c:numCache>
            </c:numRef>
          </c:val>
        </c:ser>
        <c:ser>
          <c:idx val="1"/>
          <c:order val="1"/>
          <c:tx>
            <c:strRef>
              <c:f>Sheet1!$C$1</c:f>
              <c:strCache>
                <c:ptCount val="1"/>
                <c:pt idx="0">
                  <c:v>Under $12,000</c:v>
                </c:pt>
              </c:strCache>
            </c:strRef>
          </c:tx>
          <c:spPr>
            <a:ln>
              <a:solidFill>
                <a:prstClr val="black"/>
              </a:solidFill>
            </a:ln>
          </c:spPr>
          <c:cat>
            <c:strRef>
              <c:f>Sheet1!$A$2:$A$3</c:f>
              <c:strCache>
                <c:ptCount val="2"/>
                <c:pt idx="0">
                  <c:v>Tauranga</c:v>
                </c:pt>
                <c:pt idx="1">
                  <c:v>Rotorua</c:v>
                </c:pt>
              </c:strCache>
            </c:strRef>
          </c:cat>
          <c:val>
            <c:numRef>
              <c:f>Sheet1!$C$2:$C$3</c:f>
              <c:numCache>
                <c:formatCode>0</c:formatCode>
                <c:ptCount val="2"/>
                <c:pt idx="0">
                  <c:v>5</c:v>
                </c:pt>
                <c:pt idx="1">
                  <c:v>6</c:v>
                </c:pt>
              </c:numCache>
            </c:numRef>
          </c:val>
        </c:ser>
        <c:ser>
          <c:idx val="2"/>
          <c:order val="2"/>
          <c:tx>
            <c:strRef>
              <c:f>Sheet1!$D$1</c:f>
              <c:strCache>
                <c:ptCount val="1"/>
                <c:pt idx="0">
                  <c:v>$12,000 to $24,999</c:v>
                </c:pt>
              </c:strCache>
            </c:strRef>
          </c:tx>
          <c:spPr>
            <a:ln>
              <a:solidFill>
                <a:prstClr val="black"/>
              </a:solidFill>
            </a:ln>
          </c:spPr>
          <c:cat>
            <c:strRef>
              <c:f>Sheet1!$A$2:$A$3</c:f>
              <c:strCache>
                <c:ptCount val="2"/>
                <c:pt idx="0">
                  <c:v>Tauranga</c:v>
                </c:pt>
                <c:pt idx="1">
                  <c:v>Rotorua</c:v>
                </c:pt>
              </c:strCache>
            </c:strRef>
          </c:cat>
          <c:val>
            <c:numRef>
              <c:f>Sheet1!$D$2:$D$3</c:f>
              <c:numCache>
                <c:formatCode>0</c:formatCode>
                <c:ptCount val="2"/>
                <c:pt idx="0">
                  <c:v>14</c:v>
                </c:pt>
                <c:pt idx="1">
                  <c:v>20</c:v>
                </c:pt>
              </c:numCache>
            </c:numRef>
          </c:val>
        </c:ser>
        <c:ser>
          <c:idx val="3"/>
          <c:order val="3"/>
          <c:tx>
            <c:strRef>
              <c:f>Sheet1!$E$1</c:f>
              <c:strCache>
                <c:ptCount val="1"/>
                <c:pt idx="0">
                  <c:v>$25,000 to $39,999</c:v>
                </c:pt>
              </c:strCache>
            </c:strRef>
          </c:tx>
          <c:spPr>
            <a:ln>
              <a:solidFill>
                <a:prstClr val="black"/>
              </a:solidFill>
            </a:ln>
          </c:spPr>
          <c:cat>
            <c:strRef>
              <c:f>Sheet1!$A$2:$A$3</c:f>
              <c:strCache>
                <c:ptCount val="2"/>
                <c:pt idx="0">
                  <c:v>Tauranga</c:v>
                </c:pt>
                <c:pt idx="1">
                  <c:v>Rotorua</c:v>
                </c:pt>
              </c:strCache>
            </c:strRef>
          </c:cat>
          <c:val>
            <c:numRef>
              <c:f>Sheet1!$E$2:$E$3</c:f>
              <c:numCache>
                <c:formatCode>0</c:formatCode>
                <c:ptCount val="2"/>
                <c:pt idx="0">
                  <c:v>16</c:v>
                </c:pt>
                <c:pt idx="1">
                  <c:v>15</c:v>
                </c:pt>
              </c:numCache>
            </c:numRef>
          </c:val>
        </c:ser>
        <c:ser>
          <c:idx val="4"/>
          <c:order val="4"/>
          <c:tx>
            <c:strRef>
              <c:f>Sheet1!$F$1</c:f>
              <c:strCache>
                <c:ptCount val="1"/>
                <c:pt idx="0">
                  <c:v>$40,000 to $59,999</c:v>
                </c:pt>
              </c:strCache>
            </c:strRef>
          </c:tx>
          <c:spPr>
            <a:ln>
              <a:solidFill>
                <a:prstClr val="black"/>
              </a:solidFill>
            </a:ln>
          </c:spPr>
          <c:cat>
            <c:strRef>
              <c:f>Sheet1!$A$2:$A$3</c:f>
              <c:strCache>
                <c:ptCount val="2"/>
                <c:pt idx="0">
                  <c:v>Tauranga</c:v>
                </c:pt>
                <c:pt idx="1">
                  <c:v>Rotorua</c:v>
                </c:pt>
              </c:strCache>
            </c:strRef>
          </c:cat>
          <c:val>
            <c:numRef>
              <c:f>Sheet1!$F$2:$F$3</c:f>
              <c:numCache>
                <c:formatCode>0</c:formatCode>
                <c:ptCount val="2"/>
                <c:pt idx="0">
                  <c:v>16</c:v>
                </c:pt>
                <c:pt idx="1">
                  <c:v>12</c:v>
                </c:pt>
              </c:numCache>
            </c:numRef>
          </c:val>
        </c:ser>
        <c:ser>
          <c:idx val="5"/>
          <c:order val="5"/>
          <c:tx>
            <c:strRef>
              <c:f>Sheet1!$G$1</c:f>
              <c:strCache>
                <c:ptCount val="1"/>
                <c:pt idx="0">
                  <c:v>$60,000 - $89,999</c:v>
                </c:pt>
              </c:strCache>
            </c:strRef>
          </c:tx>
          <c:spPr>
            <a:ln>
              <a:solidFill>
                <a:schemeClr val="tx1"/>
              </a:solidFill>
            </a:ln>
          </c:spPr>
          <c:cat>
            <c:strRef>
              <c:f>Sheet1!$A$2:$A$3</c:f>
              <c:strCache>
                <c:ptCount val="2"/>
                <c:pt idx="0">
                  <c:v>Tauranga</c:v>
                </c:pt>
                <c:pt idx="1">
                  <c:v>Rotorua</c:v>
                </c:pt>
              </c:strCache>
            </c:strRef>
          </c:cat>
          <c:val>
            <c:numRef>
              <c:f>Sheet1!$G$2:$G$3</c:f>
              <c:numCache>
                <c:formatCode>0</c:formatCode>
                <c:ptCount val="2"/>
                <c:pt idx="0">
                  <c:v>18</c:v>
                </c:pt>
                <c:pt idx="1">
                  <c:v>13</c:v>
                </c:pt>
              </c:numCache>
            </c:numRef>
          </c:val>
        </c:ser>
        <c:ser>
          <c:idx val="6"/>
          <c:order val="6"/>
          <c:tx>
            <c:strRef>
              <c:f>Sheet1!$H$1</c:f>
              <c:strCache>
                <c:ptCount val="1"/>
                <c:pt idx="0">
                  <c:v>$90,000 - $119,999</c:v>
                </c:pt>
              </c:strCache>
            </c:strRef>
          </c:tx>
          <c:spPr>
            <a:ln>
              <a:solidFill>
                <a:prstClr val="black"/>
              </a:solidFill>
            </a:ln>
          </c:spPr>
          <c:cat>
            <c:strRef>
              <c:f>Sheet1!$A$2:$A$3</c:f>
              <c:strCache>
                <c:ptCount val="2"/>
                <c:pt idx="0">
                  <c:v>Tauranga</c:v>
                </c:pt>
                <c:pt idx="1">
                  <c:v>Rotorua</c:v>
                </c:pt>
              </c:strCache>
            </c:strRef>
          </c:cat>
          <c:val>
            <c:numRef>
              <c:f>Sheet1!$H$2:$H$3</c:f>
              <c:numCache>
                <c:formatCode>0</c:formatCode>
                <c:ptCount val="2"/>
                <c:pt idx="0">
                  <c:v>12</c:v>
                </c:pt>
                <c:pt idx="1">
                  <c:v>7</c:v>
                </c:pt>
              </c:numCache>
            </c:numRef>
          </c:val>
        </c:ser>
        <c:ser>
          <c:idx val="7"/>
          <c:order val="7"/>
          <c:tx>
            <c:strRef>
              <c:f>Sheet1!$I$1</c:f>
              <c:strCache>
                <c:ptCount val="1"/>
                <c:pt idx="0">
                  <c:v>$120,000 or more</c:v>
                </c:pt>
              </c:strCache>
            </c:strRef>
          </c:tx>
          <c:spPr>
            <a:ln>
              <a:solidFill>
                <a:prstClr val="black"/>
              </a:solidFill>
            </a:ln>
          </c:spPr>
          <c:cat>
            <c:strRef>
              <c:f>Sheet1!$A$2:$A$3</c:f>
              <c:strCache>
                <c:ptCount val="2"/>
                <c:pt idx="0">
                  <c:v>Tauranga</c:v>
                </c:pt>
                <c:pt idx="1">
                  <c:v>Rotorua</c:v>
                </c:pt>
              </c:strCache>
            </c:strRef>
          </c:cat>
          <c:val>
            <c:numRef>
              <c:f>Sheet1!$I$2:$I$3</c:f>
              <c:numCache>
                <c:formatCode>0</c:formatCode>
                <c:ptCount val="2"/>
                <c:pt idx="0">
                  <c:v>4</c:v>
                </c:pt>
                <c:pt idx="1">
                  <c:v>3</c:v>
                </c:pt>
              </c:numCache>
            </c:numRef>
          </c:val>
        </c:ser>
        <c:dLbls>
          <c:showVal val="1"/>
        </c:dLbls>
        <c:gapWidth val="6"/>
        <c:overlap val="100"/>
        <c:axId val="163814784"/>
        <c:axId val="163820672"/>
      </c:barChart>
      <c:catAx>
        <c:axId val="163814784"/>
        <c:scaling>
          <c:orientation val="minMax"/>
        </c:scaling>
        <c:axPos val="b"/>
        <c:tickLblPos val="nextTo"/>
        <c:spPr>
          <a:ln>
            <a:noFill/>
          </a:ln>
        </c:spPr>
        <c:crossAx val="163820672"/>
        <c:crosses val="autoZero"/>
        <c:auto val="1"/>
        <c:lblAlgn val="ctr"/>
        <c:lblOffset val="100"/>
      </c:catAx>
      <c:valAx>
        <c:axId val="163820672"/>
        <c:scaling>
          <c:orientation val="minMax"/>
        </c:scaling>
        <c:delete val="1"/>
        <c:axPos val="l"/>
        <c:numFmt formatCode="0%" sourceLinked="1"/>
        <c:tickLblPos val="none"/>
        <c:crossAx val="163814784"/>
        <c:crosses val="autoZero"/>
        <c:crossBetween val="between"/>
      </c:valAx>
    </c:plotArea>
    <c:plotVisOnly val="1"/>
    <c:dispBlanksAs val="gap"/>
  </c:chart>
  <c:txPr>
    <a:bodyPr/>
    <a:lstStyle/>
    <a:p>
      <a:pPr>
        <a:defRPr sz="1000" b="1"/>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0.94545</cdr:x>
      <cdr:y>0.06667</cdr:y>
    </cdr:from>
    <cdr:to>
      <cdr:x>0.98193</cdr:x>
      <cdr:y>0.1333</cdr:y>
    </cdr:to>
    <cdr:sp macro="" textlink="">
      <cdr:nvSpPr>
        <cdr:cNvPr id="2" name="Rectangle 1"/>
        <cdr:cNvSpPr>
          <a:spLocks xmlns:a="http://schemas.openxmlformats.org/drawingml/2006/main" noChangeArrowheads="1"/>
        </cdr:cNvSpPr>
      </cdr:nvSpPr>
      <cdr:spPr bwMode="auto">
        <a:xfrm xmlns:a="http://schemas.openxmlformats.org/drawingml/2006/main">
          <a:off x="7488832" y="288032"/>
          <a:ext cx="288925" cy="287908"/>
        </a:xfrm>
        <a:prstGeom xmlns:a="http://schemas.openxmlformats.org/drawingml/2006/main" prst="rect">
          <a:avLst/>
        </a:prstGeom>
        <a:noFill xmlns:a="http://schemas.openxmlformats.org/drawingml/2006/main"/>
        <a:ln xmlns:a="http://schemas.openxmlformats.org/drawingml/2006/main" w="19050" algn="ctr">
          <a:solidFill>
            <a:srgbClr val="000080"/>
          </a:solidFill>
          <a:miter lim="800000"/>
          <a:headEnd/>
          <a:tailEnd/>
        </a:ln>
      </cdr:spPr>
      <cdr:txBody>
        <a:bodyPr xmlns:a="http://schemas.openxmlformats.org/drawingml/2006/main" wrap="none" anchor="ctr"/>
        <a:lstStyle xmlns:a="http://schemas.openxmlformats.org/drawingml/2006/main">
          <a:defPPr>
            <a:defRPr lang="en-US"/>
          </a:defPPr>
          <a:lvl1pPr algn="ctr" rtl="0" fontAlgn="base">
            <a:spcBef>
              <a:spcPct val="0"/>
            </a:spcBef>
            <a:spcAft>
              <a:spcPct val="0"/>
            </a:spcAft>
            <a:defRPr sz="1100" b="1" i="1" kern="1200">
              <a:solidFill>
                <a:sysClr val="windowText" lastClr="000000"/>
              </a:solidFill>
              <a:latin typeface="Arial" charset="0"/>
            </a:defRPr>
          </a:lvl1pPr>
          <a:lvl2pPr marL="457200" algn="ctr" rtl="0" fontAlgn="base">
            <a:spcBef>
              <a:spcPct val="0"/>
            </a:spcBef>
            <a:spcAft>
              <a:spcPct val="0"/>
            </a:spcAft>
            <a:defRPr sz="1100" b="1" i="1" kern="1200">
              <a:solidFill>
                <a:sysClr val="windowText" lastClr="000000"/>
              </a:solidFill>
              <a:latin typeface="Arial" charset="0"/>
            </a:defRPr>
          </a:lvl2pPr>
          <a:lvl3pPr marL="914400" algn="ctr" rtl="0" fontAlgn="base">
            <a:spcBef>
              <a:spcPct val="0"/>
            </a:spcBef>
            <a:spcAft>
              <a:spcPct val="0"/>
            </a:spcAft>
            <a:defRPr sz="1100" b="1" i="1" kern="1200">
              <a:solidFill>
                <a:sysClr val="windowText" lastClr="000000"/>
              </a:solidFill>
              <a:latin typeface="Arial" charset="0"/>
            </a:defRPr>
          </a:lvl3pPr>
          <a:lvl4pPr marL="1371600" algn="ctr" rtl="0" fontAlgn="base">
            <a:spcBef>
              <a:spcPct val="0"/>
            </a:spcBef>
            <a:spcAft>
              <a:spcPct val="0"/>
            </a:spcAft>
            <a:defRPr sz="1100" b="1" i="1" kern="1200">
              <a:solidFill>
                <a:sysClr val="windowText" lastClr="000000"/>
              </a:solidFill>
              <a:latin typeface="Arial" charset="0"/>
            </a:defRPr>
          </a:lvl4pPr>
          <a:lvl5pPr marL="1828800" algn="ctr" rtl="0" fontAlgn="base">
            <a:spcBef>
              <a:spcPct val="0"/>
            </a:spcBef>
            <a:spcAft>
              <a:spcPct val="0"/>
            </a:spcAft>
            <a:defRPr sz="1100" b="1" i="1" kern="1200">
              <a:solidFill>
                <a:sysClr val="windowText" lastClr="000000"/>
              </a:solidFill>
              <a:latin typeface="Arial" charset="0"/>
            </a:defRPr>
          </a:lvl5pPr>
          <a:lvl6pPr marL="2286000" algn="l" defTabSz="914400" rtl="0" eaLnBrk="1" latinLnBrk="0" hangingPunct="1">
            <a:defRPr sz="1100" b="1" i="1" kern="1200">
              <a:solidFill>
                <a:sysClr val="windowText" lastClr="000000"/>
              </a:solidFill>
              <a:latin typeface="Arial" charset="0"/>
            </a:defRPr>
          </a:lvl6pPr>
          <a:lvl7pPr marL="2743200" algn="l" defTabSz="914400" rtl="0" eaLnBrk="1" latinLnBrk="0" hangingPunct="1">
            <a:defRPr sz="1100" b="1" i="1" kern="1200">
              <a:solidFill>
                <a:sysClr val="windowText" lastClr="000000"/>
              </a:solidFill>
              <a:latin typeface="Arial" charset="0"/>
            </a:defRPr>
          </a:lvl7pPr>
          <a:lvl8pPr marL="3200400" algn="l" defTabSz="914400" rtl="0" eaLnBrk="1" latinLnBrk="0" hangingPunct="1">
            <a:defRPr sz="1100" b="1" i="1" kern="1200">
              <a:solidFill>
                <a:sysClr val="windowText" lastClr="000000"/>
              </a:solidFill>
              <a:latin typeface="Arial" charset="0"/>
            </a:defRPr>
          </a:lvl8pPr>
          <a:lvl9pPr marL="3657600" algn="l" defTabSz="914400" rtl="0" eaLnBrk="1" latinLnBrk="0" hangingPunct="1">
            <a:defRPr sz="1100" b="1" i="1" kern="1200">
              <a:solidFill>
                <a:sysClr val="windowText" lastClr="000000"/>
              </a:solidFill>
              <a:latin typeface="Arial" charset="0"/>
            </a:defRPr>
          </a:lvl9pPr>
        </a:lstStyle>
        <a:p xmlns:a="http://schemas.openxmlformats.org/drawingml/2006/main">
          <a:endParaRPr lang="en-NZ"/>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559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latin typeface="Arial" charset="0"/>
              </a:defRPr>
            </a:lvl1pPr>
          </a:lstStyle>
          <a:p>
            <a:pPr>
              <a:defRPr/>
            </a:pPr>
            <a:endParaRPr lang="en-US"/>
          </a:p>
        </p:txBody>
      </p:sp>
      <p:sp>
        <p:nvSpPr>
          <p:cNvPr id="191491" name="Rectangle 3"/>
          <p:cNvSpPr>
            <a:spLocks noGrp="1" noChangeArrowheads="1"/>
          </p:cNvSpPr>
          <p:nvPr>
            <p:ph type="dt" sz="quarter" idx="1"/>
          </p:nvPr>
        </p:nvSpPr>
        <p:spPr bwMode="auto">
          <a:xfrm>
            <a:off x="3995738" y="0"/>
            <a:ext cx="30559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Arial" charset="0"/>
              </a:defRPr>
            </a:lvl1pPr>
          </a:lstStyle>
          <a:p>
            <a:pPr>
              <a:defRPr/>
            </a:pPr>
            <a:endParaRPr lang="en-US"/>
          </a:p>
        </p:txBody>
      </p:sp>
      <p:sp>
        <p:nvSpPr>
          <p:cNvPr id="191492" name="Rectangle 4"/>
          <p:cNvSpPr>
            <a:spLocks noGrp="1" noChangeArrowheads="1"/>
          </p:cNvSpPr>
          <p:nvPr>
            <p:ph type="ftr" sz="quarter" idx="2"/>
          </p:nvPr>
        </p:nvSpPr>
        <p:spPr bwMode="auto">
          <a:xfrm>
            <a:off x="0" y="8921750"/>
            <a:ext cx="30559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latin typeface="Arial" charset="0"/>
              </a:defRPr>
            </a:lvl1pPr>
          </a:lstStyle>
          <a:p>
            <a:pPr>
              <a:defRPr/>
            </a:pPr>
            <a:endParaRPr lang="en-US"/>
          </a:p>
        </p:txBody>
      </p:sp>
      <p:sp>
        <p:nvSpPr>
          <p:cNvPr id="191493" name="Rectangle 5"/>
          <p:cNvSpPr>
            <a:spLocks noGrp="1" noChangeArrowheads="1"/>
          </p:cNvSpPr>
          <p:nvPr>
            <p:ph type="sldNum" sz="quarter" idx="3"/>
          </p:nvPr>
        </p:nvSpPr>
        <p:spPr bwMode="auto">
          <a:xfrm>
            <a:off x="3995738" y="8921750"/>
            <a:ext cx="30559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Arial" charset="0"/>
              </a:defRPr>
            </a:lvl1pPr>
          </a:lstStyle>
          <a:p>
            <a:pPr>
              <a:defRPr/>
            </a:pPr>
            <a:fld id="{94DFF538-EC2B-4D6B-99CE-E7FED8737CFC}" type="slidenum">
              <a:rPr lang="en-US"/>
              <a:pPr>
                <a:defRPr/>
              </a:pPr>
              <a:t>‹#›</a:t>
            </a:fld>
            <a:endParaRPr lang="en-US"/>
          </a:p>
        </p:txBody>
      </p:sp>
    </p:spTree>
    <p:extLst>
      <p:ext uri="{BB962C8B-B14F-4D97-AF65-F5344CB8AC3E}">
        <p14:creationId xmlns:p14="http://schemas.microsoft.com/office/powerpoint/2010/main" xmlns="" val="2413358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55938" cy="469900"/>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lvl1pPr algn="l" defTabSz="939800">
              <a:defRPr sz="1200" b="0" i="0">
                <a:latin typeface="Arial" charset="0"/>
              </a:defRPr>
            </a:lvl1pPr>
          </a:lstStyle>
          <a:p>
            <a:pPr>
              <a:defRPr/>
            </a:pPr>
            <a:endParaRPr lang="en-US"/>
          </a:p>
        </p:txBody>
      </p:sp>
      <p:sp>
        <p:nvSpPr>
          <p:cNvPr id="4099" name="Rectangle 3"/>
          <p:cNvSpPr>
            <a:spLocks noGrp="1" noChangeArrowheads="1"/>
          </p:cNvSpPr>
          <p:nvPr>
            <p:ph type="dt" idx="1"/>
          </p:nvPr>
        </p:nvSpPr>
        <p:spPr bwMode="auto">
          <a:xfrm>
            <a:off x="3995738" y="0"/>
            <a:ext cx="3055937" cy="469900"/>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lvl1pPr algn="r" defTabSz="939800">
              <a:defRPr sz="1200" b="0" i="0">
                <a:latin typeface="Arial" charset="0"/>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77925" y="704850"/>
            <a:ext cx="4697413" cy="35226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4850" y="4462463"/>
            <a:ext cx="5643563" cy="4225925"/>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21750"/>
            <a:ext cx="3055938" cy="469900"/>
          </a:xfrm>
          <a:prstGeom prst="rect">
            <a:avLst/>
          </a:prstGeom>
          <a:noFill/>
          <a:ln w="9525">
            <a:noFill/>
            <a:miter lim="800000"/>
            <a:headEnd/>
            <a:tailEnd/>
          </a:ln>
          <a:effectLst/>
        </p:spPr>
        <p:txBody>
          <a:bodyPr vert="horz" wrap="square" lIns="93973" tIns="46986" rIns="93973" bIns="46986" numCol="1" anchor="b" anchorCtr="0" compatLnSpc="1">
            <a:prstTxWarp prst="textNoShape">
              <a:avLst/>
            </a:prstTxWarp>
          </a:bodyPr>
          <a:lstStyle>
            <a:lvl1pPr algn="l" defTabSz="939800">
              <a:defRPr sz="1200" b="0" i="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95738" y="8921750"/>
            <a:ext cx="3055937" cy="469900"/>
          </a:xfrm>
          <a:prstGeom prst="rect">
            <a:avLst/>
          </a:prstGeom>
          <a:noFill/>
          <a:ln w="9525">
            <a:noFill/>
            <a:miter lim="800000"/>
            <a:headEnd/>
            <a:tailEnd/>
          </a:ln>
          <a:effectLst/>
        </p:spPr>
        <p:txBody>
          <a:bodyPr vert="horz" wrap="square" lIns="93973" tIns="46986" rIns="93973" bIns="46986" numCol="1" anchor="b" anchorCtr="0" compatLnSpc="1">
            <a:prstTxWarp prst="textNoShape">
              <a:avLst/>
            </a:prstTxWarp>
          </a:bodyPr>
          <a:lstStyle>
            <a:lvl1pPr algn="r" defTabSz="939800">
              <a:defRPr sz="1200" b="0" i="0">
                <a:latin typeface="Arial" charset="0"/>
              </a:defRPr>
            </a:lvl1pPr>
          </a:lstStyle>
          <a:p>
            <a:pPr>
              <a:defRPr/>
            </a:pPr>
            <a:fld id="{20FE7193-FD3B-478A-BD05-50F6DA64F72E}" type="slidenum">
              <a:rPr lang="en-US"/>
              <a:pPr>
                <a:defRPr/>
              </a:pPr>
              <a:t>‹#›</a:t>
            </a:fld>
            <a:endParaRPr lang="en-US"/>
          </a:p>
        </p:txBody>
      </p:sp>
    </p:spTree>
    <p:extLst>
      <p:ext uri="{BB962C8B-B14F-4D97-AF65-F5344CB8AC3E}">
        <p14:creationId xmlns:p14="http://schemas.microsoft.com/office/powerpoint/2010/main" xmlns="" val="3276648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E3881BA-E40C-4F06-BFFA-0C937BDEE311}" type="slidenum">
              <a:rPr lang="en-US" smtClean="0"/>
              <a:pPr/>
              <a:t>1</a:t>
            </a:fld>
            <a:endParaRPr lang="en-US" dirty="0" smtClean="0"/>
          </a:p>
        </p:txBody>
      </p:sp>
      <p:sp>
        <p:nvSpPr>
          <p:cNvPr id="94211" name="Rectangle 7"/>
          <p:cNvSpPr txBox="1">
            <a:spLocks noGrp="1" noChangeArrowheads="1"/>
          </p:cNvSpPr>
          <p:nvPr/>
        </p:nvSpPr>
        <p:spPr bwMode="auto">
          <a:xfrm>
            <a:off x="3997325" y="8923338"/>
            <a:ext cx="3055938" cy="469900"/>
          </a:xfrm>
          <a:prstGeom prst="rect">
            <a:avLst/>
          </a:prstGeom>
          <a:noFill/>
          <a:ln w="9525">
            <a:noFill/>
            <a:miter lim="800000"/>
            <a:headEnd/>
            <a:tailEnd/>
          </a:ln>
        </p:spPr>
        <p:txBody>
          <a:bodyPr lIns="93973" tIns="46986" rIns="93973" bIns="46986" anchor="b"/>
          <a:lstStyle/>
          <a:p>
            <a:pPr algn="r" defTabSz="939800" eaLnBrk="0" hangingPunct="0"/>
            <a:fld id="{E79AFDA5-3864-43D7-8F79-2528C3C00581}" type="slidenum">
              <a:rPr lang="en-US" sz="1200" b="0" i="0">
                <a:latin typeface="Arial Narrow" pitchFamily="34" charset="0"/>
              </a:rPr>
              <a:pPr algn="r" defTabSz="939800" eaLnBrk="0" hangingPunct="0"/>
              <a:t>1</a:t>
            </a:fld>
            <a:endParaRPr lang="en-US" sz="1200" b="0" i="0" dirty="0">
              <a:latin typeface="Arial Narrow" pitchFamily="34" charset="0"/>
            </a:endParaRPr>
          </a:p>
        </p:txBody>
      </p:sp>
      <p:sp>
        <p:nvSpPr>
          <p:cNvPr id="94212" name="Rectangle 2"/>
          <p:cNvSpPr>
            <a:spLocks noGrp="1" noRot="1" noChangeAspect="1" noChangeArrowheads="1" noTextEdit="1"/>
          </p:cNvSpPr>
          <p:nvPr>
            <p:ph type="sldImg"/>
          </p:nvPr>
        </p:nvSpPr>
        <p:spPr>
          <a:xfrm>
            <a:off x="1174750" y="703263"/>
            <a:ext cx="4702175" cy="3525837"/>
          </a:xfrm>
          <a:ln/>
        </p:spPr>
      </p:sp>
      <p:sp>
        <p:nvSpPr>
          <p:cNvPr id="94213" name="Rectangle 3"/>
          <p:cNvSpPr>
            <a:spLocks noGrp="1" noChangeArrowheads="1"/>
          </p:cNvSpPr>
          <p:nvPr>
            <p:ph type="body" idx="1"/>
          </p:nvPr>
        </p:nvSpPr>
        <p:spPr>
          <a:xfrm>
            <a:off x="939800" y="4462463"/>
            <a:ext cx="5173663" cy="4227512"/>
          </a:xfrm>
          <a:noFill/>
          <a:ln/>
        </p:spPr>
        <p:txBody>
          <a:bodyPr/>
          <a:lstStyle/>
          <a:p>
            <a:pPr eaLnBrk="1" hangingPunct="1"/>
            <a:endParaRPr lang="en-N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A827F84-795D-486A-86DA-4D08B61BF0A0}" type="slidenum">
              <a:rPr lang="en-US" smtClean="0"/>
              <a:pPr/>
              <a:t>16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94805278-6BB2-476D-8C6F-8EF62DF93FD0}" type="slidenum">
              <a:rPr lang="en-US" sz="1200" b="0" i="0"/>
              <a:pPr algn="r" defTabSz="939800"/>
              <a:t>17</a:t>
            </a:fld>
            <a:endParaRPr lang="en-US" sz="1200" b="0" i="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ABE5F4D-14DB-4912-9062-3388C32622D3}" type="slidenum">
              <a:rPr lang="en-US" smtClean="0"/>
              <a:pPr/>
              <a:t>18</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11168FE-4355-4F51-8C2B-AC59CBB74151}" type="slidenum">
              <a:rPr lang="en-US" smtClean="0"/>
              <a:pPr/>
              <a:t>19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14A7315-7504-47D5-A34B-72DCA1AB7F95}" type="slidenum">
              <a:rPr lang="en-US" smtClean="0"/>
              <a:pPr/>
              <a:t>20</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ADE40CC-B27C-4708-A390-0A98110F8FA8}" type="slidenum">
              <a:rPr lang="en-US" smtClean="0"/>
              <a:pPr/>
              <a:t>21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ACF48BB8-3C64-450F-A8C4-D2868EEC34FB}" type="slidenum">
              <a:rPr lang="en-US" sz="1200" b="0" i="0"/>
              <a:pPr algn="r" defTabSz="939800"/>
              <a:t>22</a:t>
            </a:fld>
            <a:endParaRPr lang="en-US" sz="1200" b="0" i="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49F899D-152D-44AE-8F6F-483DDDB68FF5}" type="slidenum">
              <a:rPr lang="en-US" smtClean="0"/>
              <a:pPr/>
              <a:t>23</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4F923DC-92C3-412E-85D3-A701ACF92E8E}" type="slidenum">
              <a:rPr lang="en-US" smtClean="0"/>
              <a:pPr/>
              <a:t>24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C4039247-0487-4FDF-887E-E123E753C0F0}" type="slidenum">
              <a:rPr lang="en-US" sz="1200" b="0" i="0"/>
              <a:pPr algn="r" defTabSz="939800"/>
              <a:t>25</a:t>
            </a:fld>
            <a:endParaRPr lang="en-US" sz="1200" b="0" i="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E0A49A4-9F42-41F9-AF86-9E98D79E10C4}" type="slidenum">
              <a:rPr lang="en-US" smtClean="0"/>
              <a:pPr/>
              <a:t>3</a:t>
            </a:fld>
            <a:endParaRPr lang="en-US" smtClean="0"/>
          </a:p>
        </p:txBody>
      </p:sp>
      <p:sp>
        <p:nvSpPr>
          <p:cNvPr id="96259" name="Rectangle 7"/>
          <p:cNvSpPr txBox="1">
            <a:spLocks noGrp="1" noChangeArrowheads="1"/>
          </p:cNvSpPr>
          <p:nvPr/>
        </p:nvSpPr>
        <p:spPr bwMode="auto">
          <a:xfrm>
            <a:off x="3997325" y="8923338"/>
            <a:ext cx="3055938" cy="469900"/>
          </a:xfrm>
          <a:prstGeom prst="rect">
            <a:avLst/>
          </a:prstGeom>
          <a:noFill/>
          <a:ln w="9525">
            <a:noFill/>
            <a:miter lim="800000"/>
            <a:headEnd/>
            <a:tailEnd/>
          </a:ln>
        </p:spPr>
        <p:txBody>
          <a:bodyPr lIns="93973" tIns="46986" rIns="93973" bIns="46986" anchor="b"/>
          <a:lstStyle/>
          <a:p>
            <a:pPr algn="r" defTabSz="939800" eaLnBrk="0" hangingPunct="0"/>
            <a:fld id="{F3D4166A-F7CA-4417-B29F-EE1CAF894FAF}" type="slidenum">
              <a:rPr lang="en-US" sz="1200" b="0" i="0">
                <a:latin typeface="Arial Narrow" pitchFamily="34" charset="0"/>
              </a:rPr>
              <a:pPr algn="r" defTabSz="939800" eaLnBrk="0" hangingPunct="0"/>
              <a:t>3</a:t>
            </a:fld>
            <a:endParaRPr lang="en-US" sz="1200" b="0" i="0">
              <a:latin typeface="Arial Narrow" pitchFamily="34" charset="0"/>
            </a:endParaRPr>
          </a:p>
        </p:txBody>
      </p:sp>
      <p:sp>
        <p:nvSpPr>
          <p:cNvPr id="96260" name="Rectangle 2"/>
          <p:cNvSpPr>
            <a:spLocks noGrp="1" noRot="1" noChangeAspect="1" noChangeArrowheads="1" noTextEdit="1"/>
          </p:cNvSpPr>
          <p:nvPr>
            <p:ph type="sldImg"/>
          </p:nvPr>
        </p:nvSpPr>
        <p:spPr>
          <a:xfrm>
            <a:off x="1179513" y="706438"/>
            <a:ext cx="4695825" cy="3521075"/>
          </a:xfrm>
          <a:ln/>
        </p:spPr>
      </p:sp>
      <p:sp>
        <p:nvSpPr>
          <p:cNvPr id="96261" name="Rectangle 3"/>
          <p:cNvSpPr>
            <a:spLocks noGrp="1" noChangeArrowheads="1"/>
          </p:cNvSpPr>
          <p:nvPr>
            <p:ph type="body" idx="1"/>
          </p:nvPr>
        </p:nvSpPr>
        <p:spPr>
          <a:xfrm>
            <a:off x="939800" y="4462463"/>
            <a:ext cx="5173663" cy="4224337"/>
          </a:xfrm>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6AB80B32-8CA3-4136-AA16-CDDE99A32842}" type="slidenum">
              <a:rPr lang="en-US" sz="1200" b="0" i="0"/>
              <a:pPr algn="r" defTabSz="939800"/>
              <a:t>26</a:t>
            </a:fld>
            <a:endParaRPr lang="en-US" sz="1200" b="0" i="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94AF95D8-05A9-46AF-A401-C3294B871DA2}" type="slidenum">
              <a:rPr lang="en-US" sz="1200" b="0" i="0"/>
              <a:pPr algn="r" defTabSz="939800"/>
              <a:t>27</a:t>
            </a:fld>
            <a:endParaRPr lang="en-US" sz="1200" b="0" i="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B909B2E-37A9-4E0A-912E-8F654635402F}" type="slidenum">
              <a:rPr lang="en-US" smtClean="0"/>
              <a:pPr/>
              <a:t>28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3829B25-0DA1-469B-BE36-05A35F6B1CEB}" type="slidenum">
              <a:rPr lang="en-US" smtClean="0"/>
              <a:pPr/>
              <a:t>29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2AF09977-21EC-4A58-AA02-32575E3BEAD0}" type="slidenum">
              <a:rPr lang="en-US" sz="1200" b="0" i="0"/>
              <a:pPr algn="r" defTabSz="939800"/>
              <a:t>30</a:t>
            </a:fld>
            <a:endParaRPr lang="en-US" sz="1200" b="0" i="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AE4544D4-18B9-4E5A-B08A-5F2E87ACABC9}" type="slidenum">
              <a:rPr lang="en-US" sz="1200" b="0" i="0"/>
              <a:pPr algn="r" defTabSz="939800"/>
              <a:t>31</a:t>
            </a:fld>
            <a:endParaRPr lang="en-US" sz="1200" b="0" i="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80D0045-8105-4C16-868E-D37A6173E571}" type="slidenum">
              <a:rPr lang="en-US" smtClean="0"/>
              <a:pPr/>
              <a:t>32</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BADD1FF-46C0-4868-81A9-4D1AD7971499}" type="slidenum">
              <a:rPr lang="en-US" smtClean="0"/>
              <a:pPr/>
              <a:t>33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23393DB-4FCF-4842-9703-14E59985A54C}" type="slidenum">
              <a:rPr lang="en-US" smtClean="0"/>
              <a:pPr/>
              <a:t>34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EC26C1D-D478-4220-B186-4FD0023BDB84}" type="slidenum">
              <a:rPr lang="en-US" smtClean="0"/>
              <a:pPr/>
              <a:t>35</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881D37C-5655-4D32-838F-4720FA9B3863}" type="slidenum">
              <a:rPr lang="en-US" smtClean="0"/>
              <a:pPr/>
              <a:t>4</a:t>
            </a:fld>
            <a:endParaRPr lang="en-US" smtClean="0"/>
          </a:p>
        </p:txBody>
      </p:sp>
      <p:sp>
        <p:nvSpPr>
          <p:cNvPr id="97283" name="Rectangle 7"/>
          <p:cNvSpPr txBox="1">
            <a:spLocks noGrp="1" noChangeArrowheads="1"/>
          </p:cNvSpPr>
          <p:nvPr/>
        </p:nvSpPr>
        <p:spPr bwMode="auto">
          <a:xfrm>
            <a:off x="3997325" y="8923338"/>
            <a:ext cx="3055938" cy="469900"/>
          </a:xfrm>
          <a:prstGeom prst="rect">
            <a:avLst/>
          </a:prstGeom>
          <a:noFill/>
          <a:ln w="9525">
            <a:noFill/>
            <a:miter lim="800000"/>
            <a:headEnd/>
            <a:tailEnd/>
          </a:ln>
        </p:spPr>
        <p:txBody>
          <a:bodyPr lIns="93973" tIns="46986" rIns="93973" bIns="46986" anchor="b"/>
          <a:lstStyle/>
          <a:p>
            <a:pPr algn="r" defTabSz="939800" eaLnBrk="0" hangingPunct="0"/>
            <a:fld id="{07585371-D8A1-4144-BA33-F33F9CF7A029}" type="slidenum">
              <a:rPr lang="en-US" sz="1200" b="0" i="0">
                <a:latin typeface="Arial Narrow" pitchFamily="34" charset="0"/>
              </a:rPr>
              <a:pPr algn="r" defTabSz="939800" eaLnBrk="0" hangingPunct="0"/>
              <a:t>4</a:t>
            </a:fld>
            <a:endParaRPr lang="en-US" sz="1200" b="0" i="0">
              <a:latin typeface="Arial Narrow" pitchFamily="34" charset="0"/>
            </a:endParaRPr>
          </a:p>
        </p:txBody>
      </p:sp>
      <p:sp>
        <p:nvSpPr>
          <p:cNvPr id="97284" name="Rectangle 2"/>
          <p:cNvSpPr>
            <a:spLocks noGrp="1" noRot="1" noChangeAspect="1" noChangeArrowheads="1" noTextEdit="1"/>
          </p:cNvSpPr>
          <p:nvPr>
            <p:ph type="sldImg"/>
          </p:nvPr>
        </p:nvSpPr>
        <p:spPr>
          <a:xfrm>
            <a:off x="1179513" y="706438"/>
            <a:ext cx="4695825" cy="3521075"/>
          </a:xfrm>
          <a:ln/>
        </p:spPr>
      </p:sp>
      <p:sp>
        <p:nvSpPr>
          <p:cNvPr id="97285" name="Rectangle 3"/>
          <p:cNvSpPr>
            <a:spLocks noGrp="1" noChangeArrowheads="1"/>
          </p:cNvSpPr>
          <p:nvPr>
            <p:ph type="body" idx="1"/>
          </p:nvPr>
        </p:nvSpPr>
        <p:spPr>
          <a:xfrm>
            <a:off x="939800" y="4462463"/>
            <a:ext cx="5173663" cy="4224337"/>
          </a:xfrm>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FF3BDE5-0553-420D-AAA8-C0137FC61D98}" type="slidenum">
              <a:rPr lang="en-US" smtClean="0"/>
              <a:pPr/>
              <a:t>36</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EC26C1D-D478-4220-B186-4FD0023BDB84}" type="slidenum">
              <a:rPr lang="en-US" smtClean="0"/>
              <a:pPr/>
              <a:t>37</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20BCCB9-0DB9-417E-9221-05562B3CC54F}" type="slidenum">
              <a:rPr lang="en-US" smtClean="0"/>
              <a:pPr/>
              <a:t>39</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F3731646-FB1E-4F04-BBE5-16873EBC3959}" type="slidenum">
              <a:rPr lang="en-US" sz="1200" b="0" i="0"/>
              <a:pPr algn="r" defTabSz="939800"/>
              <a:t>40</a:t>
            </a:fld>
            <a:endParaRPr lang="en-US" sz="1200" b="0" i="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7C783B89-FE31-433B-9062-DA77CFE9CD56}" type="slidenum">
              <a:rPr lang="en-US" smtClean="0"/>
              <a:pPr/>
              <a:t>41</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6444A843-2ABE-4B74-879F-00AF5415DCBF}" type="slidenum">
              <a:rPr lang="en-US" smtClean="0"/>
              <a:pPr/>
              <a:t>43</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939800" y="4462463"/>
            <a:ext cx="5173663" cy="4225925"/>
          </a:xfrm>
          <a:noFill/>
          <a:ln/>
        </p:spPr>
        <p:txBody>
          <a:bodyPr/>
          <a:lstStyle/>
          <a:p>
            <a:pPr marL="228600" indent="-228600"/>
            <a:endParaRPr lang="en-N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DCAB9C1-6AB2-4C3C-AF45-C5F36DFE28E5}" type="slidenum">
              <a:rPr lang="en-US" smtClean="0"/>
              <a:pPr/>
              <a:t>45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5A08AEC-671E-4C1F-88C8-DC9426A0D5CE}" type="slidenum">
              <a:rPr lang="en-US" smtClean="0"/>
              <a:pPr/>
              <a:t>46</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7D033EF-C94A-41EA-BF93-3508E5BB3854}" type="slidenum">
              <a:rPr lang="en-US" smtClean="0"/>
              <a:pPr/>
              <a:t>47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B254D414-79B8-4186-A8C4-769FB76A2AA3}" type="slidenum">
              <a:rPr lang="en-US" sz="1200" b="0" i="0"/>
              <a:pPr algn="r" defTabSz="939800"/>
              <a:t>5</a:t>
            </a:fld>
            <a:endParaRPr lang="en-US" sz="1200" b="0" i="0"/>
          </a:p>
        </p:txBody>
      </p:sp>
      <p:sp>
        <p:nvSpPr>
          <p:cNvPr id="98307" name="Rectangle 7"/>
          <p:cNvSpPr txBox="1">
            <a:spLocks noGrp="1" noChangeArrowheads="1"/>
          </p:cNvSpPr>
          <p:nvPr/>
        </p:nvSpPr>
        <p:spPr bwMode="auto">
          <a:xfrm>
            <a:off x="3997325" y="8923338"/>
            <a:ext cx="3055938" cy="469900"/>
          </a:xfrm>
          <a:prstGeom prst="rect">
            <a:avLst/>
          </a:prstGeom>
          <a:noFill/>
          <a:ln w="9525">
            <a:noFill/>
            <a:miter lim="800000"/>
            <a:headEnd/>
            <a:tailEnd/>
          </a:ln>
        </p:spPr>
        <p:txBody>
          <a:bodyPr lIns="93973" tIns="46986" rIns="93973" bIns="46986" anchor="b"/>
          <a:lstStyle/>
          <a:p>
            <a:pPr algn="r" defTabSz="939800" eaLnBrk="0" hangingPunct="0"/>
            <a:fld id="{B095879C-391C-43CC-98D6-9D3A3E01A812}" type="slidenum">
              <a:rPr lang="en-US" sz="1200" b="0" i="0">
                <a:latin typeface="Arial Narrow" pitchFamily="34" charset="0"/>
              </a:rPr>
              <a:pPr algn="r" defTabSz="939800" eaLnBrk="0" hangingPunct="0"/>
              <a:t>5</a:t>
            </a:fld>
            <a:endParaRPr lang="en-US" sz="1200" b="0" i="0">
              <a:latin typeface="Arial Narrow" pitchFamily="34" charset="0"/>
            </a:endParaRPr>
          </a:p>
        </p:txBody>
      </p:sp>
      <p:sp>
        <p:nvSpPr>
          <p:cNvPr id="98308" name="Rectangle 2"/>
          <p:cNvSpPr>
            <a:spLocks noGrp="1" noRot="1" noChangeAspect="1" noChangeArrowheads="1" noTextEdit="1"/>
          </p:cNvSpPr>
          <p:nvPr>
            <p:ph type="sldImg"/>
          </p:nvPr>
        </p:nvSpPr>
        <p:spPr>
          <a:xfrm>
            <a:off x="1179513" y="706438"/>
            <a:ext cx="4695825" cy="3521075"/>
          </a:xfrm>
          <a:ln/>
        </p:spPr>
      </p:sp>
      <p:sp>
        <p:nvSpPr>
          <p:cNvPr id="98309" name="Rectangle 3"/>
          <p:cNvSpPr>
            <a:spLocks noGrp="1" noChangeArrowheads="1"/>
          </p:cNvSpPr>
          <p:nvPr>
            <p:ph type="body" idx="1"/>
          </p:nvPr>
        </p:nvSpPr>
        <p:spPr>
          <a:xfrm>
            <a:off x="939800" y="4462463"/>
            <a:ext cx="5173663" cy="4224337"/>
          </a:xfrm>
          <a:noFill/>
          <a:ln/>
        </p:spPr>
        <p:txBody>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A595ED5-C1B0-4F30-B0F1-E35DD43963F2}" type="slidenum">
              <a:rPr lang="en-US" smtClean="0"/>
              <a:pPr/>
              <a:t>48</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CDEB246-591F-4A67-9D2D-17FC2EA44AB9}" type="slidenum">
              <a:rPr lang="en-US" smtClean="0"/>
              <a:pPr/>
              <a:t>49</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1CB4874-D2BB-4700-90AA-FBFCC5F8C442}" type="slidenum">
              <a:rPr lang="en-US" smtClean="0"/>
              <a:pPr/>
              <a:t>50</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4AFDCD8A-B6BE-4BC1-A298-63AB7EDCB3B8}" type="slidenum">
              <a:rPr lang="en-US" smtClean="0"/>
              <a:pPr/>
              <a:t>51</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4F24FE0-1751-4FC5-82FB-468A52DA78EF}" type="slidenum">
              <a:rPr lang="en-US" smtClean="0"/>
              <a:pPr/>
              <a:t>52</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715BF9A5-F368-4069-80D2-00E6196A8F14}" type="slidenum">
              <a:rPr lang="en-US" smtClean="0"/>
              <a:pPr/>
              <a:t>53</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ABA08E16-8D62-4932-8E7C-6180088D89AA}" type="slidenum">
              <a:rPr lang="en-US" smtClean="0"/>
              <a:pPr/>
              <a:t>54</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F48B8E0-59C2-41AE-B631-5A860F1FE40B}" type="slidenum">
              <a:rPr lang="en-US" smtClean="0"/>
              <a:pPr/>
              <a:t>55</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A534C8B-C511-46E9-A6E3-D05C8F096B6C}" type="slidenum">
              <a:rPr lang="en-US" smtClean="0"/>
              <a:pPr/>
              <a:t>56</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B1EFAB1-468D-494D-AF0F-C251D9AD6461}" type="slidenum">
              <a:rPr lang="en-US" smtClean="0"/>
              <a:pPr/>
              <a:t>57</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9545A314-9AB4-4468-AB2D-EE34B7E041D3}" type="slidenum">
              <a:rPr lang="en-US" sz="1200" b="0" i="0"/>
              <a:pPr algn="r" defTabSz="939800"/>
              <a:t>7</a:t>
            </a:fld>
            <a:endParaRPr lang="en-US" sz="1200" b="0" i="0"/>
          </a:p>
        </p:txBody>
      </p:sp>
      <p:sp>
        <p:nvSpPr>
          <p:cNvPr id="99331" name="Rectangle 7"/>
          <p:cNvSpPr txBox="1">
            <a:spLocks noGrp="1" noChangeArrowheads="1"/>
          </p:cNvSpPr>
          <p:nvPr/>
        </p:nvSpPr>
        <p:spPr bwMode="auto">
          <a:xfrm>
            <a:off x="3997325" y="8923338"/>
            <a:ext cx="3055938" cy="469900"/>
          </a:xfrm>
          <a:prstGeom prst="rect">
            <a:avLst/>
          </a:prstGeom>
          <a:noFill/>
          <a:ln w="9525">
            <a:noFill/>
            <a:miter lim="800000"/>
            <a:headEnd/>
            <a:tailEnd/>
          </a:ln>
        </p:spPr>
        <p:txBody>
          <a:bodyPr lIns="93973" tIns="46986" rIns="93973" bIns="46986" anchor="b"/>
          <a:lstStyle/>
          <a:p>
            <a:pPr algn="r" defTabSz="939800" eaLnBrk="0" hangingPunct="0"/>
            <a:fld id="{E0363E5D-ACB4-4391-AF62-394362EFE884}" type="slidenum">
              <a:rPr lang="en-US" sz="1200" b="0" i="0">
                <a:latin typeface="Arial Narrow" pitchFamily="34" charset="0"/>
              </a:rPr>
              <a:pPr algn="r" defTabSz="939800" eaLnBrk="0" hangingPunct="0"/>
              <a:t>7</a:t>
            </a:fld>
            <a:endParaRPr lang="en-US" sz="1200" b="0" i="0">
              <a:latin typeface="Arial Narrow" pitchFamily="34" charset="0"/>
            </a:endParaRPr>
          </a:p>
        </p:txBody>
      </p:sp>
      <p:sp>
        <p:nvSpPr>
          <p:cNvPr id="99332" name="Rectangle 2"/>
          <p:cNvSpPr>
            <a:spLocks noGrp="1" noRot="1" noChangeAspect="1" noChangeArrowheads="1" noTextEdit="1"/>
          </p:cNvSpPr>
          <p:nvPr>
            <p:ph type="sldImg"/>
          </p:nvPr>
        </p:nvSpPr>
        <p:spPr>
          <a:xfrm>
            <a:off x="1179513" y="706438"/>
            <a:ext cx="4695825" cy="3521075"/>
          </a:xfrm>
          <a:ln/>
        </p:spPr>
      </p:sp>
      <p:sp>
        <p:nvSpPr>
          <p:cNvPr id="99333" name="Rectangle 3"/>
          <p:cNvSpPr>
            <a:spLocks noGrp="1" noChangeArrowheads="1"/>
          </p:cNvSpPr>
          <p:nvPr>
            <p:ph type="body" idx="1"/>
          </p:nvPr>
        </p:nvSpPr>
        <p:spPr>
          <a:xfrm>
            <a:off x="939800" y="4462463"/>
            <a:ext cx="5173663" cy="4224337"/>
          </a:xfrm>
          <a:noFill/>
          <a:ln/>
        </p:spPr>
        <p:txBody>
          <a:bodyPr/>
          <a:lstStyle/>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0573E4B-B28C-4A0E-A645-E8634A1CA56A}" type="slidenum">
              <a:rPr lang="en-US" smtClean="0"/>
              <a:pPr/>
              <a:t>58</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2B43412-6C0C-4EB6-903A-CA228EE1EF25}" type="slidenum">
              <a:rPr lang="en-US" smtClean="0"/>
              <a:pPr/>
              <a:t>59</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6F9D397B-FE31-441F-B992-8712B622DAB8}" type="slidenum">
              <a:rPr lang="en-US" smtClean="0"/>
              <a:pPr/>
              <a:t>60</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8FAF9F75-E6AD-4678-B7D6-4C7194A3F100}" type="slidenum">
              <a:rPr lang="en-US" smtClean="0"/>
              <a:pPr/>
              <a:t>61</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1C7E129F-D484-4762-97D2-6ECF65C1A60D}" type="slidenum">
              <a:rPr lang="en-US" smtClean="0"/>
              <a:pPr/>
              <a:t>62</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92531EBD-4965-4F8B-AA12-92FA3D2C0E0F}" type="slidenum">
              <a:rPr lang="en-US" smtClean="0"/>
              <a:pPr/>
              <a:t>64</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36146FB4-3CDD-4DBE-B90E-A2268A32C44B}" type="slidenum">
              <a:rPr lang="en-US" sz="1200" b="0" i="0"/>
              <a:pPr algn="r" defTabSz="939800"/>
              <a:t>65</a:t>
            </a:fld>
            <a:endParaRPr lang="en-US" sz="1200" b="0" i="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70759D0E-1EFA-43F6-80A5-CF6008B702C4}" type="slidenum">
              <a:rPr lang="en-US" sz="1200" b="0" i="0"/>
              <a:pPr algn="r" defTabSz="939800"/>
              <a:t>66</a:t>
            </a:fld>
            <a:endParaRPr lang="en-US" sz="1200" b="0" i="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249C9E1D-255D-4B1E-80C6-F3F6012F96E6}" type="slidenum">
              <a:rPr lang="en-US" sz="1200" b="0" i="0"/>
              <a:pPr algn="r" defTabSz="939800"/>
              <a:t>67</a:t>
            </a:fld>
            <a:endParaRPr lang="en-US" sz="1200" b="0" i="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FE74ED7B-9040-443A-957C-2E95B5DF6D0B}" type="slidenum">
              <a:rPr lang="en-US" sz="1200" b="0" i="0"/>
              <a:pPr algn="r" defTabSz="939800"/>
              <a:t>68</a:t>
            </a:fld>
            <a:endParaRPr lang="en-US" sz="1200" b="0" i="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982A0340-0B77-463B-A24C-47DB50037DFC}" type="slidenum">
              <a:rPr lang="en-US" sz="1200" b="0" i="0"/>
              <a:pPr algn="r" defTabSz="939800"/>
              <a:t>8</a:t>
            </a:fld>
            <a:endParaRPr lang="en-US" sz="1200" b="0" i="0"/>
          </a:p>
        </p:txBody>
      </p:sp>
      <p:sp>
        <p:nvSpPr>
          <p:cNvPr id="100355" name="Rectangle 7"/>
          <p:cNvSpPr txBox="1">
            <a:spLocks noGrp="1" noChangeArrowheads="1"/>
          </p:cNvSpPr>
          <p:nvPr/>
        </p:nvSpPr>
        <p:spPr bwMode="auto">
          <a:xfrm>
            <a:off x="3997325" y="8923338"/>
            <a:ext cx="3055938" cy="469900"/>
          </a:xfrm>
          <a:prstGeom prst="rect">
            <a:avLst/>
          </a:prstGeom>
          <a:noFill/>
          <a:ln w="9525">
            <a:noFill/>
            <a:miter lim="800000"/>
            <a:headEnd/>
            <a:tailEnd/>
          </a:ln>
        </p:spPr>
        <p:txBody>
          <a:bodyPr lIns="93973" tIns="46986" rIns="93973" bIns="46986" anchor="b"/>
          <a:lstStyle/>
          <a:p>
            <a:pPr algn="r" defTabSz="939800" eaLnBrk="0" hangingPunct="0"/>
            <a:fld id="{B607A8E1-CA36-40F3-BBAD-FE481FCF2F29}" type="slidenum">
              <a:rPr lang="en-US" sz="1200" b="0" i="0">
                <a:latin typeface="Arial Narrow" pitchFamily="34" charset="0"/>
              </a:rPr>
              <a:pPr algn="r" defTabSz="939800" eaLnBrk="0" hangingPunct="0"/>
              <a:t>8</a:t>
            </a:fld>
            <a:endParaRPr lang="en-US" sz="1200" b="0" i="0">
              <a:latin typeface="Arial Narrow" pitchFamily="34" charset="0"/>
            </a:endParaRPr>
          </a:p>
        </p:txBody>
      </p:sp>
      <p:sp>
        <p:nvSpPr>
          <p:cNvPr id="100356" name="Rectangle 2"/>
          <p:cNvSpPr>
            <a:spLocks noGrp="1" noRot="1" noChangeAspect="1" noChangeArrowheads="1" noTextEdit="1"/>
          </p:cNvSpPr>
          <p:nvPr>
            <p:ph type="sldImg"/>
          </p:nvPr>
        </p:nvSpPr>
        <p:spPr>
          <a:xfrm>
            <a:off x="1179513" y="706438"/>
            <a:ext cx="4695825" cy="3521075"/>
          </a:xfrm>
          <a:ln/>
        </p:spPr>
      </p:sp>
      <p:sp>
        <p:nvSpPr>
          <p:cNvPr id="100357" name="Rectangle 3"/>
          <p:cNvSpPr>
            <a:spLocks noGrp="1" noChangeArrowheads="1"/>
          </p:cNvSpPr>
          <p:nvPr>
            <p:ph type="body" idx="1"/>
          </p:nvPr>
        </p:nvSpPr>
        <p:spPr>
          <a:xfrm>
            <a:off x="939800" y="4462463"/>
            <a:ext cx="5173663" cy="4224337"/>
          </a:xfrm>
          <a:noFill/>
          <a:ln/>
        </p:spPr>
        <p:txBody>
          <a:bodyPr/>
          <a:lstStyle/>
          <a:p>
            <a:pPr eaLnBrk="1" hangingPunct="1"/>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59" tIns="46979" rIns="93959" bIns="46979" anchor="b"/>
          <a:lstStyle/>
          <a:p>
            <a:pPr algn="r" defTabSz="939658"/>
            <a:fld id="{1393156F-EF4B-477C-A28C-728F95E4F646}" type="slidenum">
              <a:rPr lang="en-US" sz="1200"/>
              <a:pPr algn="r" defTabSz="939658"/>
              <a:t>70</a:t>
            </a:fld>
            <a:endParaRPr lang="en-US" sz="1200" dirty="0"/>
          </a:p>
        </p:txBody>
      </p:sp>
      <p:sp>
        <p:nvSpPr>
          <p:cNvPr id="156675" name="Rectangle 7"/>
          <p:cNvSpPr txBox="1">
            <a:spLocks noGrp="1" noChangeArrowheads="1"/>
          </p:cNvSpPr>
          <p:nvPr/>
        </p:nvSpPr>
        <p:spPr bwMode="auto">
          <a:xfrm>
            <a:off x="3997326" y="8923338"/>
            <a:ext cx="3055938" cy="469900"/>
          </a:xfrm>
          <a:prstGeom prst="rect">
            <a:avLst/>
          </a:prstGeom>
          <a:noFill/>
          <a:ln w="9525">
            <a:noFill/>
            <a:miter lim="800000"/>
            <a:headEnd/>
            <a:tailEnd/>
          </a:ln>
        </p:spPr>
        <p:txBody>
          <a:bodyPr lIns="93959" tIns="46979" rIns="93959" bIns="46979" anchor="b"/>
          <a:lstStyle/>
          <a:p>
            <a:pPr algn="r" defTabSz="939658" eaLnBrk="0" hangingPunct="0"/>
            <a:fld id="{18C7E860-F961-44D0-A57F-5254D900E056}" type="slidenum">
              <a:rPr lang="en-US" sz="1200">
                <a:latin typeface="Arial Narrow" pitchFamily="34" charset="0"/>
              </a:rPr>
              <a:pPr algn="r" defTabSz="939658" eaLnBrk="0" hangingPunct="0"/>
              <a:t>70</a:t>
            </a:fld>
            <a:endParaRPr lang="en-US" sz="1200" dirty="0">
              <a:latin typeface="Arial Narrow" pitchFamily="34" charset="0"/>
            </a:endParaRPr>
          </a:p>
        </p:txBody>
      </p:sp>
      <p:sp>
        <p:nvSpPr>
          <p:cNvPr id="156676" name="Rectangle 2"/>
          <p:cNvSpPr>
            <a:spLocks noGrp="1" noRot="1" noChangeAspect="1" noChangeArrowheads="1" noTextEdit="1"/>
          </p:cNvSpPr>
          <p:nvPr>
            <p:ph type="sldImg"/>
          </p:nvPr>
        </p:nvSpPr>
        <p:spPr>
          <a:xfrm>
            <a:off x="1179513" y="706438"/>
            <a:ext cx="4695825" cy="3521075"/>
          </a:xfrm>
          <a:ln/>
        </p:spPr>
      </p:sp>
      <p:sp>
        <p:nvSpPr>
          <p:cNvPr id="156677" name="Rectangle 3"/>
          <p:cNvSpPr>
            <a:spLocks noGrp="1" noChangeArrowheads="1"/>
          </p:cNvSpPr>
          <p:nvPr>
            <p:ph type="body" idx="1"/>
          </p:nvPr>
        </p:nvSpPr>
        <p:spPr>
          <a:xfrm>
            <a:off x="939801" y="4462464"/>
            <a:ext cx="5173663" cy="4224337"/>
          </a:xfrm>
          <a:noFill/>
          <a:ln/>
        </p:spPr>
        <p:txBody>
          <a:bodyPr/>
          <a:lstStyle/>
          <a:p>
            <a:pPr eaLnBrk="1" hangingPunct="1"/>
            <a:endParaRPr lang="en-GB"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59" tIns="46979" rIns="93959" bIns="46979" anchor="b"/>
          <a:lstStyle/>
          <a:p>
            <a:pPr algn="r" defTabSz="939658"/>
            <a:fld id="{5E15D3ED-F7A1-43E8-BDB6-56E0B2C7C244}" type="slidenum">
              <a:rPr lang="en-US" sz="1200"/>
              <a:pPr algn="r" defTabSz="939658"/>
              <a:t>71</a:t>
            </a:fld>
            <a:endParaRPr lang="en-US" sz="1200" dirty="0"/>
          </a:p>
        </p:txBody>
      </p:sp>
      <p:sp>
        <p:nvSpPr>
          <p:cNvPr id="157699" name="Rectangle 7"/>
          <p:cNvSpPr txBox="1">
            <a:spLocks noGrp="1" noChangeArrowheads="1"/>
          </p:cNvSpPr>
          <p:nvPr/>
        </p:nvSpPr>
        <p:spPr bwMode="auto">
          <a:xfrm>
            <a:off x="3997326" y="8923338"/>
            <a:ext cx="3055938" cy="469900"/>
          </a:xfrm>
          <a:prstGeom prst="rect">
            <a:avLst/>
          </a:prstGeom>
          <a:noFill/>
          <a:ln w="9525">
            <a:noFill/>
            <a:miter lim="800000"/>
            <a:headEnd/>
            <a:tailEnd/>
          </a:ln>
        </p:spPr>
        <p:txBody>
          <a:bodyPr lIns="93959" tIns="46979" rIns="93959" bIns="46979" anchor="b"/>
          <a:lstStyle/>
          <a:p>
            <a:pPr algn="r" defTabSz="939658" eaLnBrk="0" hangingPunct="0"/>
            <a:fld id="{9093C9E3-6E31-41B9-A830-3BA057DE47FB}" type="slidenum">
              <a:rPr lang="en-US" sz="1200">
                <a:latin typeface="Arial Narrow" pitchFamily="34" charset="0"/>
              </a:rPr>
              <a:pPr algn="r" defTabSz="939658" eaLnBrk="0" hangingPunct="0"/>
              <a:t>71</a:t>
            </a:fld>
            <a:endParaRPr lang="en-US" sz="1200" dirty="0">
              <a:latin typeface="Arial Narrow" pitchFamily="34" charset="0"/>
            </a:endParaRPr>
          </a:p>
        </p:txBody>
      </p:sp>
      <p:sp>
        <p:nvSpPr>
          <p:cNvPr id="157700" name="Rectangle 2"/>
          <p:cNvSpPr>
            <a:spLocks noGrp="1" noRot="1" noChangeAspect="1" noChangeArrowheads="1" noTextEdit="1"/>
          </p:cNvSpPr>
          <p:nvPr>
            <p:ph type="sldImg"/>
          </p:nvPr>
        </p:nvSpPr>
        <p:spPr>
          <a:xfrm>
            <a:off x="1179513" y="706438"/>
            <a:ext cx="4695825" cy="3521075"/>
          </a:xfrm>
          <a:ln/>
        </p:spPr>
      </p:sp>
      <p:sp>
        <p:nvSpPr>
          <p:cNvPr id="157701" name="Rectangle 3"/>
          <p:cNvSpPr>
            <a:spLocks noGrp="1" noChangeArrowheads="1"/>
          </p:cNvSpPr>
          <p:nvPr>
            <p:ph type="body" idx="1"/>
          </p:nvPr>
        </p:nvSpPr>
        <p:spPr>
          <a:xfrm>
            <a:off x="939801" y="4462464"/>
            <a:ext cx="5173663" cy="4224337"/>
          </a:xfrm>
          <a:noFill/>
          <a:ln/>
        </p:spPr>
        <p:txBody>
          <a:bodyPr/>
          <a:lstStyle/>
          <a:p>
            <a:pPr eaLnBrk="1" hangingPunct="1"/>
            <a:endParaRPr lang="en-GB"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59" tIns="46979" rIns="93959" bIns="46979" anchor="b"/>
          <a:lstStyle/>
          <a:p>
            <a:pPr algn="r" defTabSz="939658"/>
            <a:fld id="{8270A207-A28D-447E-8899-10DA4AD08B0A}" type="slidenum">
              <a:rPr lang="en-US" sz="1200"/>
              <a:pPr algn="r" defTabSz="939658"/>
              <a:t>72</a:t>
            </a:fld>
            <a:endParaRPr lang="en-US" sz="1200" dirty="0"/>
          </a:p>
        </p:txBody>
      </p:sp>
      <p:sp>
        <p:nvSpPr>
          <p:cNvPr id="158723" name="Rectangle 7"/>
          <p:cNvSpPr txBox="1">
            <a:spLocks noGrp="1" noChangeArrowheads="1"/>
          </p:cNvSpPr>
          <p:nvPr/>
        </p:nvSpPr>
        <p:spPr bwMode="auto">
          <a:xfrm>
            <a:off x="3997326" y="8923338"/>
            <a:ext cx="3055938" cy="469900"/>
          </a:xfrm>
          <a:prstGeom prst="rect">
            <a:avLst/>
          </a:prstGeom>
          <a:noFill/>
          <a:ln w="9525">
            <a:noFill/>
            <a:miter lim="800000"/>
            <a:headEnd/>
            <a:tailEnd/>
          </a:ln>
        </p:spPr>
        <p:txBody>
          <a:bodyPr lIns="93959" tIns="46979" rIns="93959" bIns="46979" anchor="b"/>
          <a:lstStyle/>
          <a:p>
            <a:pPr algn="r" defTabSz="939658" eaLnBrk="0" hangingPunct="0"/>
            <a:fld id="{CDB22DE5-1610-4512-9975-A982BC13180F}" type="slidenum">
              <a:rPr lang="en-US" sz="1200">
                <a:latin typeface="Arial Narrow" pitchFamily="34" charset="0"/>
              </a:rPr>
              <a:pPr algn="r" defTabSz="939658" eaLnBrk="0" hangingPunct="0"/>
              <a:t>72</a:t>
            </a:fld>
            <a:endParaRPr lang="en-US" sz="1200" dirty="0">
              <a:latin typeface="Arial Narrow" pitchFamily="34" charset="0"/>
            </a:endParaRPr>
          </a:p>
        </p:txBody>
      </p:sp>
      <p:sp>
        <p:nvSpPr>
          <p:cNvPr id="158724" name="Rectangle 2"/>
          <p:cNvSpPr>
            <a:spLocks noGrp="1" noRot="1" noChangeAspect="1" noChangeArrowheads="1" noTextEdit="1"/>
          </p:cNvSpPr>
          <p:nvPr>
            <p:ph type="sldImg"/>
          </p:nvPr>
        </p:nvSpPr>
        <p:spPr>
          <a:xfrm>
            <a:off x="1179513" y="706438"/>
            <a:ext cx="4695825" cy="3521075"/>
          </a:xfrm>
          <a:ln/>
        </p:spPr>
      </p:sp>
      <p:sp>
        <p:nvSpPr>
          <p:cNvPr id="158725" name="Rectangle 3"/>
          <p:cNvSpPr>
            <a:spLocks noGrp="1" noChangeArrowheads="1"/>
          </p:cNvSpPr>
          <p:nvPr>
            <p:ph type="body" idx="1"/>
          </p:nvPr>
        </p:nvSpPr>
        <p:spPr>
          <a:xfrm>
            <a:off x="939801" y="4462464"/>
            <a:ext cx="5173663" cy="4224337"/>
          </a:xfrm>
          <a:noFill/>
          <a:ln/>
        </p:spPr>
        <p:txBody>
          <a:bodyPr/>
          <a:lstStyle/>
          <a:p>
            <a:pPr eaLnBrk="1" hangingPunct="1"/>
            <a:endParaRPr lang="en-GB"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59" tIns="46979" rIns="93959" bIns="46979" anchor="b"/>
          <a:lstStyle/>
          <a:p>
            <a:pPr algn="r" defTabSz="939658"/>
            <a:fld id="{46F52772-FD79-439F-A697-61D79B68FA57}" type="slidenum">
              <a:rPr lang="en-US" sz="1200"/>
              <a:pPr algn="r" defTabSz="939658"/>
              <a:t>73</a:t>
            </a:fld>
            <a:endParaRPr lang="en-US" sz="1200" dirty="0"/>
          </a:p>
        </p:txBody>
      </p:sp>
      <p:sp>
        <p:nvSpPr>
          <p:cNvPr id="159747" name="Rectangle 7"/>
          <p:cNvSpPr txBox="1">
            <a:spLocks noGrp="1" noChangeArrowheads="1"/>
          </p:cNvSpPr>
          <p:nvPr/>
        </p:nvSpPr>
        <p:spPr bwMode="auto">
          <a:xfrm>
            <a:off x="3997326" y="8923338"/>
            <a:ext cx="3055938" cy="469900"/>
          </a:xfrm>
          <a:prstGeom prst="rect">
            <a:avLst/>
          </a:prstGeom>
          <a:noFill/>
          <a:ln w="9525">
            <a:noFill/>
            <a:miter lim="800000"/>
            <a:headEnd/>
            <a:tailEnd/>
          </a:ln>
        </p:spPr>
        <p:txBody>
          <a:bodyPr lIns="93959" tIns="46979" rIns="93959" bIns="46979" anchor="b"/>
          <a:lstStyle/>
          <a:p>
            <a:pPr algn="r" defTabSz="939658" eaLnBrk="0" hangingPunct="0"/>
            <a:fld id="{9D826EE7-9F7B-462A-B668-743AB0F23665}" type="slidenum">
              <a:rPr lang="en-US" sz="1200">
                <a:latin typeface="Arial Narrow" pitchFamily="34" charset="0"/>
              </a:rPr>
              <a:pPr algn="r" defTabSz="939658" eaLnBrk="0" hangingPunct="0"/>
              <a:t>73</a:t>
            </a:fld>
            <a:endParaRPr lang="en-US" sz="1200" dirty="0">
              <a:latin typeface="Arial Narrow" pitchFamily="34" charset="0"/>
            </a:endParaRPr>
          </a:p>
        </p:txBody>
      </p:sp>
      <p:sp>
        <p:nvSpPr>
          <p:cNvPr id="159748" name="Rectangle 2"/>
          <p:cNvSpPr>
            <a:spLocks noGrp="1" noRot="1" noChangeAspect="1" noChangeArrowheads="1" noTextEdit="1"/>
          </p:cNvSpPr>
          <p:nvPr>
            <p:ph type="sldImg"/>
          </p:nvPr>
        </p:nvSpPr>
        <p:spPr>
          <a:xfrm>
            <a:off x="1179513" y="706438"/>
            <a:ext cx="4695825" cy="3521075"/>
          </a:xfrm>
          <a:ln/>
        </p:spPr>
      </p:sp>
      <p:sp>
        <p:nvSpPr>
          <p:cNvPr id="159749" name="Rectangle 3"/>
          <p:cNvSpPr>
            <a:spLocks noGrp="1" noChangeArrowheads="1"/>
          </p:cNvSpPr>
          <p:nvPr>
            <p:ph type="body" idx="1"/>
          </p:nvPr>
        </p:nvSpPr>
        <p:spPr>
          <a:xfrm>
            <a:off x="939801" y="4462464"/>
            <a:ext cx="5173663" cy="4224337"/>
          </a:xfrm>
          <a:noFill/>
          <a:ln/>
        </p:spPr>
        <p:txBody>
          <a:bodyPr/>
          <a:lstStyle/>
          <a:p>
            <a:pPr eaLnBrk="1" hangingPunct="1"/>
            <a:endParaRPr lang="en-GB"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59" tIns="46979" rIns="93959" bIns="46979" anchor="b"/>
          <a:lstStyle/>
          <a:p>
            <a:pPr algn="r" defTabSz="939658"/>
            <a:fld id="{C4AA202B-AABF-4EAB-AB39-6E30A0A789C9}" type="slidenum">
              <a:rPr lang="en-US" sz="1200"/>
              <a:pPr algn="r" defTabSz="939658"/>
              <a:t>74</a:t>
            </a:fld>
            <a:endParaRPr lang="en-US" sz="1200" dirty="0"/>
          </a:p>
        </p:txBody>
      </p:sp>
      <p:sp>
        <p:nvSpPr>
          <p:cNvPr id="160771" name="Rectangle 7"/>
          <p:cNvSpPr txBox="1">
            <a:spLocks noGrp="1" noChangeArrowheads="1"/>
          </p:cNvSpPr>
          <p:nvPr/>
        </p:nvSpPr>
        <p:spPr bwMode="auto">
          <a:xfrm>
            <a:off x="3997326" y="8923338"/>
            <a:ext cx="3055938" cy="469900"/>
          </a:xfrm>
          <a:prstGeom prst="rect">
            <a:avLst/>
          </a:prstGeom>
          <a:noFill/>
          <a:ln w="9525">
            <a:noFill/>
            <a:miter lim="800000"/>
            <a:headEnd/>
            <a:tailEnd/>
          </a:ln>
        </p:spPr>
        <p:txBody>
          <a:bodyPr lIns="93959" tIns="46979" rIns="93959" bIns="46979" anchor="b"/>
          <a:lstStyle/>
          <a:p>
            <a:pPr algn="r" defTabSz="939658" eaLnBrk="0" hangingPunct="0"/>
            <a:fld id="{D60E4A8D-DC80-4B92-9F7F-BF3D38A1C7CE}" type="slidenum">
              <a:rPr lang="en-US" sz="1200">
                <a:latin typeface="Arial Narrow" pitchFamily="34" charset="0"/>
              </a:rPr>
              <a:pPr algn="r" defTabSz="939658" eaLnBrk="0" hangingPunct="0"/>
              <a:t>74</a:t>
            </a:fld>
            <a:endParaRPr lang="en-US" sz="1200" dirty="0">
              <a:latin typeface="Arial Narrow" pitchFamily="34" charset="0"/>
            </a:endParaRPr>
          </a:p>
        </p:txBody>
      </p:sp>
      <p:sp>
        <p:nvSpPr>
          <p:cNvPr id="160772" name="Rectangle 2"/>
          <p:cNvSpPr>
            <a:spLocks noGrp="1" noRot="1" noChangeAspect="1" noChangeArrowheads="1" noTextEdit="1"/>
          </p:cNvSpPr>
          <p:nvPr>
            <p:ph type="sldImg"/>
          </p:nvPr>
        </p:nvSpPr>
        <p:spPr>
          <a:xfrm>
            <a:off x="1179513" y="706438"/>
            <a:ext cx="4695825" cy="3521075"/>
          </a:xfrm>
          <a:ln/>
        </p:spPr>
      </p:sp>
      <p:sp>
        <p:nvSpPr>
          <p:cNvPr id="160773" name="Rectangle 3"/>
          <p:cNvSpPr>
            <a:spLocks noGrp="1" noChangeArrowheads="1"/>
          </p:cNvSpPr>
          <p:nvPr>
            <p:ph type="body" idx="1"/>
          </p:nvPr>
        </p:nvSpPr>
        <p:spPr>
          <a:xfrm>
            <a:off x="939801" y="4462464"/>
            <a:ext cx="5173663" cy="4224337"/>
          </a:xfrm>
          <a:noFill/>
          <a:ln/>
        </p:spPr>
        <p:txBody>
          <a:bodyPr/>
          <a:lstStyle/>
          <a:p>
            <a:pPr eaLnBrk="1" hangingPunct="1"/>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59" tIns="46979" rIns="93959" bIns="46979" anchor="b"/>
          <a:lstStyle/>
          <a:p>
            <a:pPr algn="r" defTabSz="939658"/>
            <a:fld id="{D61DDA1E-4E5A-4ACE-B840-23C9B72F5592}" type="slidenum">
              <a:rPr lang="en-US" sz="1200"/>
              <a:pPr algn="r" defTabSz="939658"/>
              <a:t>75</a:t>
            </a:fld>
            <a:endParaRPr lang="en-US" sz="1200" dirty="0"/>
          </a:p>
        </p:txBody>
      </p:sp>
      <p:sp>
        <p:nvSpPr>
          <p:cNvPr id="161795" name="Rectangle 7"/>
          <p:cNvSpPr txBox="1">
            <a:spLocks noGrp="1" noChangeArrowheads="1"/>
          </p:cNvSpPr>
          <p:nvPr/>
        </p:nvSpPr>
        <p:spPr bwMode="auto">
          <a:xfrm>
            <a:off x="3997326" y="8923338"/>
            <a:ext cx="3055938" cy="469900"/>
          </a:xfrm>
          <a:prstGeom prst="rect">
            <a:avLst/>
          </a:prstGeom>
          <a:noFill/>
          <a:ln w="9525">
            <a:noFill/>
            <a:miter lim="800000"/>
            <a:headEnd/>
            <a:tailEnd/>
          </a:ln>
        </p:spPr>
        <p:txBody>
          <a:bodyPr lIns="93959" tIns="46979" rIns="93959" bIns="46979" anchor="b"/>
          <a:lstStyle/>
          <a:p>
            <a:pPr algn="r" defTabSz="939658" eaLnBrk="0" hangingPunct="0"/>
            <a:fld id="{8DFACEEE-7E70-4AA7-8055-8279542D608C}" type="slidenum">
              <a:rPr lang="en-US" sz="1200">
                <a:latin typeface="Arial Narrow" pitchFamily="34" charset="0"/>
              </a:rPr>
              <a:pPr algn="r" defTabSz="939658" eaLnBrk="0" hangingPunct="0"/>
              <a:t>75</a:t>
            </a:fld>
            <a:endParaRPr lang="en-US" sz="1200" dirty="0">
              <a:latin typeface="Arial Narrow" pitchFamily="34" charset="0"/>
            </a:endParaRPr>
          </a:p>
        </p:txBody>
      </p:sp>
      <p:sp>
        <p:nvSpPr>
          <p:cNvPr id="161796" name="Rectangle 2"/>
          <p:cNvSpPr>
            <a:spLocks noGrp="1" noRot="1" noChangeAspect="1" noChangeArrowheads="1" noTextEdit="1"/>
          </p:cNvSpPr>
          <p:nvPr>
            <p:ph type="sldImg"/>
          </p:nvPr>
        </p:nvSpPr>
        <p:spPr>
          <a:xfrm>
            <a:off x="1179513" y="706438"/>
            <a:ext cx="4695825" cy="3521075"/>
          </a:xfrm>
          <a:ln/>
        </p:spPr>
      </p:sp>
      <p:sp>
        <p:nvSpPr>
          <p:cNvPr id="161797" name="Rectangle 3"/>
          <p:cNvSpPr>
            <a:spLocks noGrp="1" noChangeArrowheads="1"/>
          </p:cNvSpPr>
          <p:nvPr>
            <p:ph type="body" idx="1"/>
          </p:nvPr>
        </p:nvSpPr>
        <p:spPr>
          <a:xfrm>
            <a:off x="939801" y="4462464"/>
            <a:ext cx="5173663" cy="4224337"/>
          </a:xfrm>
          <a:noFill/>
          <a:ln/>
        </p:spPr>
        <p:txBody>
          <a:bodyPr/>
          <a:lstStyle/>
          <a:p>
            <a:pPr eaLnBrk="1" hangingPunct="1"/>
            <a:endParaRPr lang="en-GB"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D3A9978B-15E7-4E08-8D89-74AE600EE70F}" type="slidenum">
              <a:rPr lang="en-US" sz="1200" b="0" i="0"/>
              <a:pPr algn="r" defTabSz="939800"/>
              <a:t>77</a:t>
            </a:fld>
            <a:endParaRPr lang="en-US" sz="1200" b="0" i="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BF4696C5-D89C-41AB-B970-EA3345F107B3}" type="slidenum">
              <a:rPr lang="en-US" sz="1200" b="0" i="0"/>
              <a:pPr algn="r" defTabSz="939800"/>
              <a:t>78</a:t>
            </a:fld>
            <a:endParaRPr lang="en-US" sz="1200" b="0" i="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5E41BB47-3860-4FE4-8A4F-1A5031228FDB}" type="slidenum">
              <a:rPr lang="en-US" smtClean="0"/>
              <a:pPr/>
              <a:t>79</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5C3024B2-E08A-481F-87F6-8FBE52BA22DF}" type="slidenum">
              <a:rPr lang="en-US" sz="1200" b="0" i="0"/>
              <a:pPr algn="r" defTabSz="939800"/>
              <a:t>80</a:t>
            </a:fld>
            <a:endParaRPr lang="en-US" sz="1200" b="0" i="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91DFEDB-3110-497B-9E43-DE21B937FB93}" type="slidenum">
              <a:rPr lang="en-US" smtClean="0"/>
              <a:pPr/>
              <a:t>12</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1A708ECE-90B5-41FF-AC7D-63AF4C365E25}" type="slidenum">
              <a:rPr lang="en-US" sz="1200" b="0" i="0"/>
              <a:pPr algn="r" defTabSz="939800"/>
              <a:t>81</a:t>
            </a:fld>
            <a:endParaRPr lang="en-US" sz="1200" b="0" i="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8B2B2B1-13CE-4CD5-957F-2C18A2E5D592}" type="slidenum">
              <a:rPr lang="en-US" smtClean="0"/>
              <a:pPr/>
              <a:t>82</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1A708ECE-90B5-41FF-AC7D-63AF4C365E25}" type="slidenum">
              <a:rPr lang="en-US" sz="1200" b="0" i="0"/>
              <a:pPr algn="r" defTabSz="939800"/>
              <a:t>83</a:t>
            </a:fld>
            <a:endParaRPr lang="en-US" sz="1200" b="0" i="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5EEA1D4F-EAA1-4BB0-A745-8A726746D82A}" type="slidenum">
              <a:rPr lang="en-US" sz="1200" b="0" i="0"/>
              <a:pPr algn="r" defTabSz="939800"/>
              <a:t>84</a:t>
            </a:fld>
            <a:endParaRPr lang="en-US" sz="1200" b="0" i="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21FE75F5-EA43-449A-AE24-1E24985034F2}" type="slidenum">
              <a:rPr lang="en-US" smtClean="0"/>
              <a:pPr/>
              <a:t>85</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DEF4231D-E9E0-4838-8347-ED05BD514D6E}" type="slidenum">
              <a:rPr lang="en-US" sz="1200" b="0" i="0"/>
              <a:pPr algn="r" defTabSz="939800"/>
              <a:t>87</a:t>
            </a:fld>
            <a:endParaRPr lang="en-US" sz="1200" b="0" i="0"/>
          </a:p>
        </p:txBody>
      </p:sp>
      <p:sp>
        <p:nvSpPr>
          <p:cNvPr id="173059" name="Rectangle 7"/>
          <p:cNvSpPr txBox="1">
            <a:spLocks noGrp="1" noChangeArrowheads="1"/>
          </p:cNvSpPr>
          <p:nvPr/>
        </p:nvSpPr>
        <p:spPr bwMode="auto">
          <a:xfrm>
            <a:off x="3997325" y="8923338"/>
            <a:ext cx="3055938" cy="469900"/>
          </a:xfrm>
          <a:prstGeom prst="rect">
            <a:avLst/>
          </a:prstGeom>
          <a:noFill/>
          <a:ln w="9525">
            <a:noFill/>
            <a:miter lim="800000"/>
            <a:headEnd/>
            <a:tailEnd/>
          </a:ln>
        </p:spPr>
        <p:txBody>
          <a:bodyPr lIns="93973" tIns="46986" rIns="93973" bIns="46986" anchor="b"/>
          <a:lstStyle/>
          <a:p>
            <a:pPr algn="r" defTabSz="939800" eaLnBrk="0" hangingPunct="0"/>
            <a:fld id="{01671686-0889-4B3A-9D53-16654A18DD73}" type="slidenum">
              <a:rPr lang="en-US" sz="1200" b="0" i="0">
                <a:latin typeface="Arial Narrow" pitchFamily="34" charset="0"/>
              </a:rPr>
              <a:pPr algn="r" defTabSz="939800" eaLnBrk="0" hangingPunct="0"/>
              <a:t>87</a:t>
            </a:fld>
            <a:endParaRPr lang="en-US" sz="1200" b="0" i="0">
              <a:latin typeface="Arial Narrow" pitchFamily="34" charset="0"/>
            </a:endParaRPr>
          </a:p>
        </p:txBody>
      </p:sp>
      <p:sp>
        <p:nvSpPr>
          <p:cNvPr id="173060" name="Rectangle 2"/>
          <p:cNvSpPr>
            <a:spLocks noGrp="1" noRot="1" noChangeAspect="1" noChangeArrowheads="1" noTextEdit="1"/>
          </p:cNvSpPr>
          <p:nvPr>
            <p:ph type="sldImg"/>
          </p:nvPr>
        </p:nvSpPr>
        <p:spPr>
          <a:xfrm>
            <a:off x="1179513" y="706438"/>
            <a:ext cx="4695825" cy="3521075"/>
          </a:xfrm>
          <a:ln/>
        </p:spPr>
      </p:sp>
      <p:sp>
        <p:nvSpPr>
          <p:cNvPr id="173061" name="Rectangle 3"/>
          <p:cNvSpPr>
            <a:spLocks noGrp="1" noChangeArrowheads="1"/>
          </p:cNvSpPr>
          <p:nvPr>
            <p:ph type="body" idx="1"/>
          </p:nvPr>
        </p:nvSpPr>
        <p:spPr>
          <a:xfrm>
            <a:off x="939800" y="4462463"/>
            <a:ext cx="5173663" cy="4224337"/>
          </a:xfrm>
          <a:noFill/>
          <a:ln/>
        </p:spPr>
        <p:txBody>
          <a:bodyPr/>
          <a:lstStyle/>
          <a:p>
            <a:pPr eaLnBrk="1" hangingPunct="1"/>
            <a:endParaRPr lang="en-GB"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3257577F-3E3F-41F7-9BBF-2505462104F0}" type="slidenum">
              <a:rPr lang="en-US" sz="1200" b="0" i="0"/>
              <a:pPr algn="r" defTabSz="939800"/>
              <a:t>89</a:t>
            </a:fld>
            <a:endParaRPr lang="en-US" sz="1200" b="0" i="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99E92E18-60D6-4F87-860F-B91256F1F67A}" type="slidenum">
              <a:rPr lang="en-US" sz="1200" b="0" i="0"/>
              <a:pPr algn="r" defTabSz="939800"/>
              <a:t>90</a:t>
            </a:fld>
            <a:endParaRPr lang="en-US" sz="1200" b="0" i="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4F71EFDF-CC5A-4D3D-83B6-DE740804901E}" type="slidenum">
              <a:rPr lang="en-US" smtClean="0"/>
              <a:pPr/>
              <a:t>91</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D54288AB-EB4A-4275-92AA-B819A00038FA}" type="slidenum">
              <a:rPr lang="en-US" sz="1200" b="0" i="0"/>
              <a:pPr algn="r" defTabSz="939800"/>
              <a:t>92</a:t>
            </a:fld>
            <a:endParaRPr lang="en-US" sz="1200" b="0" i="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A21E058-EAD6-4A20-8EF0-974CC2A3AEB3}" type="slidenum">
              <a:rPr lang="en-US" smtClean="0"/>
              <a:pPr/>
              <a:t>13</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B39CBE9A-4C77-4FCF-A249-ABA1DC48D5E3}" type="slidenum">
              <a:rPr lang="en-US" smtClean="0"/>
              <a:pPr/>
              <a:t>93</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C057A7E8-B5D2-4130-802A-29F1E5246DCC}" type="slidenum">
              <a:rPr lang="en-US" sz="1200" b="0" i="0"/>
              <a:pPr algn="r" defTabSz="939800"/>
              <a:t>94</a:t>
            </a:fld>
            <a:endParaRPr lang="en-US" sz="1200" b="0" i="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995738" y="8921750"/>
            <a:ext cx="3055937" cy="469900"/>
          </a:xfrm>
          <a:prstGeom prst="rect">
            <a:avLst/>
          </a:prstGeom>
          <a:noFill/>
          <a:ln w="9525">
            <a:noFill/>
            <a:miter lim="800000"/>
            <a:headEnd/>
            <a:tailEnd/>
          </a:ln>
        </p:spPr>
        <p:txBody>
          <a:bodyPr lIns="93973" tIns="46986" rIns="93973" bIns="46986" anchor="b"/>
          <a:lstStyle/>
          <a:p>
            <a:pPr algn="r" defTabSz="939800"/>
            <a:fld id="{AF61AA06-0C45-4B33-9E12-B830AFA1D36B}" type="slidenum">
              <a:rPr lang="en-US" sz="1200" b="0" i="0"/>
              <a:pPr algn="r" defTabSz="939800"/>
              <a:t>14</a:t>
            </a:fld>
            <a:endParaRPr lang="en-US" sz="1200" b="0" i="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9800" y="4462463"/>
            <a:ext cx="5173663" cy="4225925"/>
          </a:xfrm>
          <a:noFill/>
          <a:ln/>
        </p:spPr>
        <p:txBody>
          <a:bodyPr/>
          <a:lstStyle/>
          <a:p>
            <a:pPr marL="228600" indent="-228600" eaLnBrk="1" hangingPunct="1"/>
            <a:endParaRPr lang="en-N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60EFF5-3A8B-4E78-97A0-87CFD29371B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DBE5C6-866F-48A1-9F8E-9E869E3CF74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764B4A-1327-495C-8B84-7DBC6340CBB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457200" y="1600200"/>
            <a:ext cx="8229600" cy="4525963"/>
          </a:xfrm>
        </p:spPr>
        <p:txBody>
          <a:bodyPr/>
          <a:lstStyle/>
          <a:p>
            <a:pPr lvl="0"/>
            <a:endParaRPr lang="en-N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606B5C-A522-472F-B699-1A94656337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FFEB98-50B1-4298-B4B7-8EF9E12D701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4BDC98-7876-438F-956D-8DF41D130E8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1CECE6-9E73-4ED2-AC36-2958511D9EA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D292701-D31A-4A2E-8295-103F99F9335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484E206-958A-46D9-AE22-374571A8CE2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EF0F1B0-C433-4A3A-A1F6-DF913617ACD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7757555-6B99-4EC6-88FA-B6E3F627737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5DBAE-9F6B-4F78-913B-27BC8A4886D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DAEED6F-AAC7-435E-881B-DCAD332DEAA7}" type="slidenum">
              <a:rPr lang="en-US" smtClean="0"/>
              <a:pPr>
                <a:defRPr/>
              </a:pPr>
              <a:t>‹#›</a:t>
            </a:fld>
            <a:endParaRPr lang="en-US"/>
          </a:p>
        </p:txBody>
      </p:sp>
      <p:pic>
        <p:nvPicPr>
          <p:cNvPr id="7" name="Picture 7"/>
          <p:cNvPicPr>
            <a:picLocks noChangeAspect="1" noChangeArrowheads="1"/>
          </p:cNvPicPr>
          <p:nvPr userDrawn="1"/>
        </p:nvPicPr>
        <p:blipFill>
          <a:blip r:embed="rId14" cstate="print"/>
          <a:srcRect/>
          <a:stretch>
            <a:fillRect/>
          </a:stretch>
        </p:blipFill>
        <p:spPr bwMode="auto">
          <a:xfrm>
            <a:off x="0" y="0"/>
            <a:ext cx="9144000" cy="836613"/>
          </a:xfrm>
          <a:prstGeom prst="rect">
            <a:avLst/>
          </a:prstGeom>
          <a:noFill/>
          <a:ln w="9525">
            <a:noFill/>
            <a:miter lim="800000"/>
            <a:headEnd/>
            <a:tailEnd/>
          </a:ln>
        </p:spPr>
      </p:pic>
      <p:sp>
        <p:nvSpPr>
          <p:cNvPr id="8" name="Rectangle 8"/>
          <p:cNvSpPr>
            <a:spLocks noChangeArrowheads="1"/>
          </p:cNvSpPr>
          <p:nvPr userDrawn="1"/>
        </p:nvSpPr>
        <p:spPr bwMode="auto">
          <a:xfrm>
            <a:off x="0" y="6597650"/>
            <a:ext cx="9144000" cy="260350"/>
          </a:xfrm>
          <a:prstGeom prst="rect">
            <a:avLst/>
          </a:prstGeom>
          <a:solidFill>
            <a:schemeClr val="tx1"/>
          </a:solidFill>
          <a:ln w="9525">
            <a:solidFill>
              <a:schemeClr val="tx1"/>
            </a:solidFill>
            <a:miter lim="800000"/>
            <a:headEnd/>
            <a:tailEnd/>
          </a:ln>
          <a:effectLst/>
        </p:spPr>
        <p:txBody>
          <a:bodyPr wrap="none" anchor="ctr"/>
          <a:lstStyle/>
          <a:p>
            <a:pPr>
              <a:defRPr/>
            </a:pPr>
            <a:endParaRPr lang="en-NZ"/>
          </a:p>
        </p:txBody>
      </p:sp>
      <p:sp>
        <p:nvSpPr>
          <p:cNvPr id="9" name="Text Box 9"/>
          <p:cNvSpPr txBox="1">
            <a:spLocks noChangeArrowheads="1"/>
          </p:cNvSpPr>
          <p:nvPr userDrawn="1"/>
        </p:nvSpPr>
        <p:spPr bwMode="gray">
          <a:xfrm>
            <a:off x="2462213" y="6638925"/>
            <a:ext cx="4953000" cy="198438"/>
          </a:xfrm>
          <a:prstGeom prst="rect">
            <a:avLst/>
          </a:prstGeom>
          <a:noFill/>
          <a:ln w="9525">
            <a:noFill/>
            <a:miter lim="800000"/>
            <a:headEnd/>
            <a:tailEnd/>
          </a:ln>
          <a:effectLst/>
        </p:spPr>
        <p:txBody>
          <a:bodyPr>
            <a:spAutoFit/>
          </a:bodyPr>
          <a:lstStyle/>
          <a:p>
            <a:pPr eaLnBrk="0" hangingPunct="0">
              <a:spcBef>
                <a:spcPct val="50000"/>
              </a:spcBef>
              <a:defRPr/>
            </a:pPr>
            <a:r>
              <a:rPr lang="en-GB" sz="700" i="0" dirty="0">
                <a:solidFill>
                  <a:schemeClr val="bg1"/>
                </a:solidFill>
              </a:rPr>
              <a:t>Copyright © </a:t>
            </a:r>
            <a:r>
              <a:rPr lang="en-GB" sz="700" i="0" dirty="0" smtClean="0">
                <a:solidFill>
                  <a:schemeClr val="bg1"/>
                </a:solidFill>
              </a:rPr>
              <a:t>2012 </a:t>
            </a:r>
            <a:r>
              <a:rPr lang="en-GB" sz="700" i="0" dirty="0">
                <a:solidFill>
                  <a:schemeClr val="bg1"/>
                </a:solidFill>
              </a:rPr>
              <a:t>Key Research. Confidential and proprietary.</a:t>
            </a:r>
          </a:p>
        </p:txBody>
      </p:sp>
      <p:pic>
        <p:nvPicPr>
          <p:cNvPr id="10" name="Picture 12" descr="http://www.voxy.co.nz/files/imagecache/news_item_image/files/bay%20of%20plenty%20regional%20council_10.gif"/>
          <p:cNvPicPr>
            <a:picLocks noChangeAspect="1" noChangeArrowheads="1"/>
          </p:cNvPicPr>
          <p:nvPr userDrawn="1"/>
        </p:nvPicPr>
        <p:blipFill>
          <a:blip r:embed="rId15" cstate="print"/>
          <a:srcRect/>
          <a:stretch>
            <a:fillRect/>
          </a:stretch>
        </p:blipFill>
        <p:spPr bwMode="auto">
          <a:xfrm>
            <a:off x="179388" y="115888"/>
            <a:ext cx="1905000"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1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chart" Target="../charts/chart27.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chart" Target="../charts/char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chart" Target="../charts/chart36.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chart" Target="../charts/chart39.xml"/><Relationship Id="rId4" Type="http://schemas.openxmlformats.org/officeDocument/2006/relationships/chart" Target="../charts/char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chart" Target="../charts/chart43.xml"/></Relationships>
</file>

<file path=ppt/slides/_rels/slide4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chart" Target="../charts/chart47.xml"/></Relationships>
</file>

<file path=ppt/slides/_rels/slide4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chart" Target="../charts/chart60.xml"/><Relationship Id="rId4" Type="http://schemas.openxmlformats.org/officeDocument/2006/relationships/chart" Target="../charts/chart59.xml"/></Relationships>
</file>

<file path=ppt/slides/_rels/slide6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chart" Target="../charts/chart63.xml"/><Relationship Id="rId4" Type="http://schemas.openxmlformats.org/officeDocument/2006/relationships/chart" Target="../charts/chart6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chart" Target="../charts/chart66.xml"/><Relationship Id="rId4" Type="http://schemas.openxmlformats.org/officeDocument/2006/relationships/chart" Target="../charts/chart65.xml"/></Relationships>
</file>

<file path=ppt/slides/_rels/slide7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chart" Target="../charts/chart69.xml"/><Relationship Id="rId4" Type="http://schemas.openxmlformats.org/officeDocument/2006/relationships/chart" Target="../charts/chart68.xml"/></Relationships>
</file>

<file path=ppt/slides/_rels/slide7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chart" Target="../charts/chart72.xml"/></Relationships>
</file>

<file path=ppt/slides/_rels/slide81.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chart" Target="../charts/chart75.xml"/><Relationship Id="rId4" Type="http://schemas.openxmlformats.org/officeDocument/2006/relationships/chart" Target="../charts/chart7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chart" Target="../charts/chart78.xml"/><Relationship Id="rId4" Type="http://schemas.openxmlformats.org/officeDocument/2006/relationships/chart" Target="../charts/chart77.xml"/></Relationships>
</file>

<file path=ppt/slides/_rels/slide84.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chart" Target="../charts/chart81.xml"/><Relationship Id="rId4" Type="http://schemas.openxmlformats.org/officeDocument/2006/relationships/chart" Target="../charts/chart8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chart" Target="../charts/chart86.xml"/><Relationship Id="rId4" Type="http://schemas.openxmlformats.org/officeDocument/2006/relationships/chart" Target="../charts/chart85.xml"/></Relationships>
</file>

<file path=ppt/slides/_rels/slide92.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chart" Target="../charts/chart89.xml"/><Relationship Id="rId4" Type="http://schemas.openxmlformats.org/officeDocument/2006/relationships/chart" Target="../charts/chart88.xml"/></Relationships>
</file>

<file path=ppt/slides/_rels/slide93.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chart" Target="../charts/chart91.xml"/></Relationships>
</file>

<file path=ppt/slides/_rels/slide94.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070589" y="4055752"/>
            <a:ext cx="2073411" cy="2541600"/>
          </a:xfrm>
          <a:prstGeom prst="rect">
            <a:avLst/>
          </a:prstGeom>
          <a:noFill/>
          <a:ln w="9525">
            <a:noFill/>
            <a:miter lim="800000"/>
            <a:headEnd/>
            <a:tailEnd/>
          </a:ln>
        </p:spPr>
      </p:pic>
      <p:sp>
        <p:nvSpPr>
          <p:cNvPr id="692239" name="Text Box 15"/>
          <p:cNvSpPr txBox="1">
            <a:spLocks noChangeArrowheads="1"/>
          </p:cNvSpPr>
          <p:nvPr/>
        </p:nvSpPr>
        <p:spPr bwMode="auto">
          <a:xfrm>
            <a:off x="0" y="1988840"/>
            <a:ext cx="9144000" cy="3516347"/>
          </a:xfrm>
          <a:prstGeom prst="rect">
            <a:avLst/>
          </a:prstGeom>
          <a:noFill/>
          <a:ln w="9525" algn="ctr">
            <a:noFill/>
            <a:miter lim="800000"/>
            <a:headEnd/>
            <a:tailEnd/>
          </a:ln>
          <a:effectLst/>
        </p:spPr>
        <p:txBody>
          <a:bodyPr wrap="square">
            <a:spAutoFit/>
          </a:bodyPr>
          <a:lstStyle/>
          <a:p>
            <a:pPr eaLnBrk="0" hangingPunct="0">
              <a:spcBef>
                <a:spcPct val="50000"/>
              </a:spcBef>
              <a:defRPr/>
            </a:pPr>
            <a:endParaRPr lang="en-US" sz="1500" i="0" dirty="0"/>
          </a:p>
          <a:p>
            <a:pPr eaLnBrk="0" hangingPunct="0">
              <a:spcBef>
                <a:spcPct val="50000"/>
              </a:spcBef>
              <a:defRPr/>
            </a:pPr>
            <a:endParaRPr lang="en-US" sz="1500" i="0" dirty="0"/>
          </a:p>
          <a:p>
            <a:pPr eaLnBrk="0" hangingPunct="0">
              <a:defRPr/>
            </a:pPr>
            <a:endParaRPr lang="en-US" sz="500" i="0" dirty="0">
              <a:effectLst>
                <a:outerShdw blurRad="38100" dist="38100" dir="2700000" algn="tl">
                  <a:srgbClr val="C0C0C0"/>
                </a:outerShdw>
              </a:effectLst>
            </a:endParaRPr>
          </a:p>
          <a:p>
            <a:pPr eaLnBrk="0" hangingPunct="0">
              <a:defRPr/>
            </a:pPr>
            <a:r>
              <a:rPr lang="en-US" sz="3500" i="0" dirty="0">
                <a:solidFill>
                  <a:srgbClr val="C4001C"/>
                </a:solidFill>
              </a:rPr>
              <a:t>Bay of Plenty Regional Council:</a:t>
            </a:r>
          </a:p>
          <a:p>
            <a:pPr eaLnBrk="0" hangingPunct="0">
              <a:buFontTx/>
              <a:buChar char="-"/>
              <a:defRPr/>
            </a:pPr>
            <a:r>
              <a:rPr lang="en-US" sz="3500" dirty="0">
                <a:solidFill>
                  <a:srgbClr val="C4001C"/>
                </a:solidFill>
              </a:rPr>
              <a:t>Bus Satisfaction Survey </a:t>
            </a:r>
            <a:r>
              <a:rPr lang="en-US" sz="3500" dirty="0" smtClean="0">
                <a:solidFill>
                  <a:srgbClr val="C4001C"/>
                </a:solidFill>
              </a:rPr>
              <a:t>2012</a:t>
            </a:r>
            <a:endParaRPr lang="en-US" sz="3500" dirty="0">
              <a:solidFill>
                <a:srgbClr val="C4001C"/>
              </a:solidFill>
            </a:endParaRPr>
          </a:p>
          <a:p>
            <a:pPr eaLnBrk="0" hangingPunct="0">
              <a:buFontTx/>
              <a:buChar char="-"/>
              <a:defRPr/>
            </a:pPr>
            <a:endParaRPr lang="en-US" sz="2800" dirty="0">
              <a:solidFill>
                <a:srgbClr val="C4001C"/>
              </a:solidFill>
            </a:endParaRPr>
          </a:p>
          <a:p>
            <a:pPr eaLnBrk="0" hangingPunct="0">
              <a:defRPr/>
            </a:pPr>
            <a:endParaRPr lang="en-US" sz="3200" b="0" i="0" dirty="0"/>
          </a:p>
          <a:p>
            <a:pPr eaLnBrk="0" hangingPunct="0">
              <a:defRPr/>
            </a:pPr>
            <a:endParaRPr lang="en-US" sz="2500" b="0" i="0" dirty="0"/>
          </a:p>
          <a:p>
            <a:pPr eaLnBrk="0" hangingPunct="0">
              <a:defRPr/>
            </a:pPr>
            <a:endParaRPr lang="en-US" sz="2500" b="0" i="0" dirty="0"/>
          </a:p>
        </p:txBody>
      </p:sp>
      <p:pic>
        <p:nvPicPr>
          <p:cNvPr id="1030" name="Picture 6"/>
          <p:cNvPicPr>
            <a:picLocks noChangeAspect="1" noChangeArrowheads="1"/>
          </p:cNvPicPr>
          <p:nvPr/>
        </p:nvPicPr>
        <p:blipFill>
          <a:blip r:embed="rId4" cstate="print"/>
          <a:srcRect/>
          <a:stretch>
            <a:fillRect/>
          </a:stretch>
        </p:blipFill>
        <p:spPr bwMode="auto">
          <a:xfrm>
            <a:off x="0" y="4077072"/>
            <a:ext cx="2286000" cy="2509267"/>
          </a:xfrm>
          <a:prstGeom prst="rect">
            <a:avLst/>
          </a:prstGeom>
          <a:noFill/>
          <a:ln w="9525">
            <a:noFill/>
            <a:miter lim="800000"/>
            <a:headEnd/>
            <a:tailEnd/>
          </a:ln>
        </p:spPr>
      </p:pic>
      <p:cxnSp>
        <p:nvCxnSpPr>
          <p:cNvPr id="11" name="Straight Connector 10"/>
          <p:cNvCxnSpPr/>
          <p:nvPr/>
        </p:nvCxnSpPr>
        <p:spPr>
          <a:xfrm>
            <a:off x="0" y="6597352"/>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63"/>
          <p:cNvSpPr txBox="1">
            <a:spLocks noChangeArrowheads="1"/>
          </p:cNvSpPr>
          <p:nvPr/>
        </p:nvSpPr>
        <p:spPr bwMode="auto">
          <a:xfrm>
            <a:off x="7886499" y="1163638"/>
            <a:ext cx="1257501" cy="228600"/>
          </a:xfrm>
          <a:prstGeom prst="rect">
            <a:avLst/>
          </a:prstGeom>
          <a:noFill/>
          <a:ln w="9525" algn="ctr">
            <a:noFill/>
            <a:miter lim="800000"/>
            <a:headEnd/>
            <a:tailEnd/>
          </a:ln>
        </p:spPr>
        <p:txBody>
          <a:bodyPr>
            <a:spAutoFit/>
          </a:bodyPr>
          <a:lstStyle/>
          <a:p>
            <a:pPr algn="r">
              <a:spcBef>
                <a:spcPct val="50000"/>
              </a:spcBef>
            </a:pPr>
            <a:r>
              <a:rPr lang="en-US" sz="900" b="1"/>
              <a:t>Page </a:t>
            </a:r>
            <a:fld id="{B3DC0B61-BDC8-4ADB-A965-B54B925A89AB}" type="slidenum">
              <a:rPr lang="en-US" sz="900" b="1"/>
              <a:pPr algn="r">
                <a:spcBef>
                  <a:spcPct val="50000"/>
                </a:spcBef>
              </a:pPr>
              <a:t>10</a:t>
            </a:fld>
            <a:endParaRPr lang="en-US" sz="900" b="1"/>
          </a:p>
        </p:txBody>
      </p:sp>
      <p:sp>
        <p:nvSpPr>
          <p:cNvPr id="30722" name="Title 1"/>
          <p:cNvSpPr>
            <a:spLocks/>
          </p:cNvSpPr>
          <p:nvPr/>
        </p:nvSpPr>
        <p:spPr bwMode="auto">
          <a:xfrm>
            <a:off x="467544" y="980728"/>
            <a:ext cx="8229453" cy="511175"/>
          </a:xfrm>
          <a:prstGeom prst="rect">
            <a:avLst/>
          </a:prstGeom>
          <a:noFill/>
          <a:ln w="9525">
            <a:noFill/>
            <a:miter lim="800000"/>
            <a:headEnd/>
            <a:tailEnd/>
          </a:ln>
        </p:spPr>
        <p:txBody>
          <a:bodyPr anchor="ctr"/>
          <a:lstStyle/>
          <a:p>
            <a:r>
              <a:rPr lang="en-US" sz="2000" i="0" dirty="0">
                <a:solidFill>
                  <a:srgbClr val="CC0000"/>
                </a:solidFill>
                <a:latin typeface="+mj-lt"/>
                <a:ea typeface="+mj-ea"/>
                <a:cs typeface="+mj-cs"/>
              </a:rPr>
              <a:t>Dashboard </a:t>
            </a:r>
            <a:r>
              <a:rPr lang="en-US" sz="2000" i="0" dirty="0" smtClean="0">
                <a:solidFill>
                  <a:srgbClr val="CC0000"/>
                </a:solidFill>
                <a:latin typeface="+mj-lt"/>
                <a:ea typeface="+mj-ea"/>
                <a:cs typeface="+mj-cs"/>
              </a:rPr>
              <a:t>- </a:t>
            </a:r>
            <a:r>
              <a:rPr lang="en-US" sz="2000" i="0" dirty="0">
                <a:solidFill>
                  <a:srgbClr val="CC0000"/>
                </a:solidFill>
                <a:latin typeface="+mj-lt"/>
                <a:ea typeface="+mj-ea"/>
                <a:cs typeface="+mj-cs"/>
              </a:rPr>
              <a:t>Key Drivers Analysis</a:t>
            </a:r>
          </a:p>
          <a:p>
            <a:r>
              <a:rPr lang="en-US" sz="2000" i="0" dirty="0">
                <a:solidFill>
                  <a:srgbClr val="CC0000"/>
                </a:solidFill>
                <a:latin typeface="+mj-lt"/>
                <a:ea typeface="+mj-ea"/>
                <a:cs typeface="+mj-cs"/>
              </a:rPr>
              <a:t>Overall Performance of the </a:t>
            </a:r>
            <a:r>
              <a:rPr lang="en-US" sz="2000" i="0" dirty="0" smtClean="0">
                <a:solidFill>
                  <a:srgbClr val="CC0000"/>
                </a:solidFill>
                <a:latin typeface="+mj-lt"/>
                <a:ea typeface="+mj-ea"/>
                <a:cs typeface="+mj-cs"/>
              </a:rPr>
              <a:t>Bus Service</a:t>
            </a:r>
            <a:endParaRPr lang="en-US" sz="2000" i="0" dirty="0">
              <a:solidFill>
                <a:srgbClr val="CC0000"/>
              </a:solidFill>
              <a:latin typeface="+mj-lt"/>
              <a:ea typeface="+mj-ea"/>
              <a:cs typeface="+mj-cs"/>
            </a:endParaRPr>
          </a:p>
        </p:txBody>
      </p:sp>
      <p:sp>
        <p:nvSpPr>
          <p:cNvPr id="30723" name="Text Box 11"/>
          <p:cNvSpPr txBox="1">
            <a:spLocks noChangeArrowheads="1"/>
          </p:cNvSpPr>
          <p:nvPr/>
        </p:nvSpPr>
        <p:spPr bwMode="auto">
          <a:xfrm>
            <a:off x="8304199" y="6113463"/>
            <a:ext cx="779710" cy="228600"/>
          </a:xfrm>
          <a:prstGeom prst="rect">
            <a:avLst/>
          </a:prstGeom>
          <a:noFill/>
          <a:ln w="9525">
            <a:noFill/>
            <a:miter lim="800000"/>
            <a:headEnd/>
            <a:tailEnd/>
          </a:ln>
        </p:spPr>
        <p:txBody>
          <a:bodyPr>
            <a:spAutoFit/>
          </a:bodyPr>
          <a:lstStyle/>
          <a:p>
            <a:pPr algn="ctr">
              <a:spcBef>
                <a:spcPct val="50000"/>
              </a:spcBef>
            </a:pPr>
            <a:r>
              <a:rPr lang="en-US" sz="900" b="1" i="0" dirty="0" smtClean="0">
                <a:solidFill>
                  <a:srgbClr val="FF0000"/>
                </a:solidFill>
              </a:rPr>
              <a:t>n=200</a:t>
            </a:r>
            <a:endParaRPr lang="en-US" sz="900" b="1" i="0" dirty="0">
              <a:solidFill>
                <a:srgbClr val="FF0000"/>
              </a:solidFill>
            </a:endParaRPr>
          </a:p>
        </p:txBody>
      </p:sp>
      <p:sp>
        <p:nvSpPr>
          <p:cNvPr id="30815" name="Rectangle 142"/>
          <p:cNvSpPr>
            <a:spLocks noChangeArrowheads="1"/>
          </p:cNvSpPr>
          <p:nvPr/>
        </p:nvSpPr>
        <p:spPr bwMode="auto">
          <a:xfrm>
            <a:off x="1" y="1173165"/>
            <a:ext cx="1763687" cy="507831"/>
          </a:xfrm>
          <a:prstGeom prst="rect">
            <a:avLst/>
          </a:prstGeom>
          <a:noFill/>
          <a:ln w="9525">
            <a:noFill/>
            <a:miter lim="800000"/>
            <a:headEnd/>
            <a:tailEnd/>
          </a:ln>
        </p:spPr>
        <p:txBody>
          <a:bodyPr wrap="square">
            <a:spAutoFit/>
          </a:bodyPr>
          <a:lstStyle/>
          <a:p>
            <a:r>
              <a:rPr lang="en-US" sz="900" dirty="0"/>
              <a:t>** Correlation is significant 	</a:t>
            </a:r>
          </a:p>
          <a:p>
            <a:r>
              <a:rPr lang="en-US" sz="900" dirty="0"/>
              <a:t>	</a:t>
            </a:r>
          </a:p>
        </p:txBody>
      </p:sp>
      <p:graphicFrame>
        <p:nvGraphicFramePr>
          <p:cNvPr id="10" name="Group 96"/>
          <p:cNvGraphicFramePr>
            <a:graphicFrameLocks noGrp="1"/>
          </p:cNvGraphicFramePr>
          <p:nvPr/>
        </p:nvGraphicFramePr>
        <p:xfrm>
          <a:off x="1907704" y="2060848"/>
          <a:ext cx="5688632" cy="4107854"/>
        </p:xfrm>
        <a:graphic>
          <a:graphicData uri="http://schemas.openxmlformats.org/drawingml/2006/table">
            <a:tbl>
              <a:tblPr/>
              <a:tblGrid>
                <a:gridCol w="458379"/>
                <a:gridCol w="3619699"/>
                <a:gridCol w="1610554"/>
              </a:tblGrid>
              <a:tr h="600110">
                <a:tc gridSpan="3">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defRPr/>
                      </a:pPr>
                      <a:r>
                        <a:rPr lang="en-US" sz="1400" b="1" i="0" dirty="0" smtClean="0">
                          <a:cs typeface="Arial" charset="0"/>
                        </a:rPr>
                        <a:t>Overall Bus Service Mean - 5.5 (Out of 6)</a:t>
                      </a:r>
                      <a:endParaRPr kumimoji="0" lang="en-US" sz="1400" b="0" i="0" u="none" strike="noStrike" cap="none" normalizeH="0" baseline="0" dirty="0" smtClean="0">
                        <a:ln>
                          <a:noFill/>
                        </a:ln>
                        <a:solidFill>
                          <a:schemeClr val="tx1"/>
                        </a:solidFill>
                        <a:effectLst/>
                        <a:latin typeface="+mn-lt"/>
                        <a:cs typeface="Arial" charset="0"/>
                      </a:endParaRPr>
                    </a:p>
                  </a:txBody>
                  <a:tcPr marL="84420" marR="84420" anchor="ctr" horzOverflow="overflow">
                    <a:solidFill>
                      <a:srgbClr val="FFFFCC"/>
                    </a:solidFill>
                  </a:tcPr>
                </a:tc>
                <a:tc hMerge="1">
                  <a:txBody>
                    <a:bodyPr/>
                    <a:lstStyle/>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hMerge="1">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r>
              <a:tr h="600110">
                <a:tc>
                  <a:txBody>
                    <a:bodyPr/>
                    <a:lstStyle/>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Pearson’s Correlation Coefficient</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r>
              <a:tr h="363030">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1</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Calibri"/>
                        </a:rPr>
                        <a:t>Vehicle quality / comfort </a:t>
                      </a:r>
                    </a:p>
                  </a:txBody>
                  <a:tcPr marL="9525" marR="9525" marT="9525" marB="0" anchor="ctr"/>
                </a:tc>
                <a:tc>
                  <a:txBody>
                    <a:bodyPr/>
                    <a:lstStyle/>
                    <a:p>
                      <a:pPr algn="ctr" rtl="0" fontAlgn="t"/>
                      <a:r>
                        <a:rPr lang="en-NZ" sz="1400" b="0" i="0" u="none" strike="noStrike" dirty="0">
                          <a:solidFill>
                            <a:srgbClr val="000000"/>
                          </a:solidFill>
                          <a:latin typeface="Calibri"/>
                        </a:rPr>
                        <a:t>.520</a:t>
                      </a:r>
                      <a:r>
                        <a:rPr lang="en-NZ" sz="1400" b="0" i="0" u="none" strike="noStrike" baseline="30000" dirty="0">
                          <a:solidFill>
                            <a:srgbClr val="000000"/>
                          </a:solidFill>
                          <a:latin typeface="Calibri"/>
                        </a:rPr>
                        <a:t>**</a:t>
                      </a:r>
                      <a:r>
                        <a:rPr lang="en-NZ" sz="1400" b="0" i="0" u="none" strike="noStrike" dirty="0">
                          <a:solidFill>
                            <a:srgbClr val="000000"/>
                          </a:solidFill>
                          <a:latin typeface="Calibri"/>
                        </a:rPr>
                        <a:t> </a:t>
                      </a:r>
                    </a:p>
                  </a:txBody>
                  <a:tcPr marL="9525" marR="9525" marT="9525" marB="0" anchor="ctr"/>
                </a:tc>
              </a:tr>
              <a:tr h="363030">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2</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Calibri"/>
                        </a:rPr>
                        <a:t>Service frequency </a:t>
                      </a:r>
                    </a:p>
                  </a:txBody>
                  <a:tcPr marL="9525" marR="9525" marT="9525" marB="0" anchor="ctr"/>
                </a:tc>
                <a:tc>
                  <a:txBody>
                    <a:bodyPr/>
                    <a:lstStyle/>
                    <a:p>
                      <a:pPr algn="ctr" rtl="0" fontAlgn="t"/>
                      <a:r>
                        <a:rPr lang="en-NZ" sz="1400" b="0" i="0" u="none" strike="noStrike" dirty="0">
                          <a:solidFill>
                            <a:srgbClr val="000000"/>
                          </a:solidFill>
                          <a:latin typeface="Calibri"/>
                        </a:rPr>
                        <a:t>.495</a:t>
                      </a:r>
                      <a:r>
                        <a:rPr lang="en-NZ" sz="1400" b="0" i="0" u="none" strike="noStrike" baseline="30000" dirty="0">
                          <a:solidFill>
                            <a:srgbClr val="000000"/>
                          </a:solidFill>
                          <a:latin typeface="Calibri"/>
                        </a:rPr>
                        <a:t>**</a:t>
                      </a:r>
                      <a:r>
                        <a:rPr lang="en-NZ" sz="1400" b="0" i="0" u="none" strike="noStrike" dirty="0">
                          <a:solidFill>
                            <a:srgbClr val="000000"/>
                          </a:solidFill>
                          <a:latin typeface="Calibri"/>
                        </a:rPr>
                        <a:t> </a:t>
                      </a:r>
                    </a:p>
                  </a:txBody>
                  <a:tcPr marL="9525" marR="9525" marT="9525" marB="0" anchor="ctr"/>
                </a:tc>
              </a:tr>
              <a:tr h="363030">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3</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ctr"/>
                      <a:r>
                        <a:rPr lang="en-NZ" sz="1400" b="0" i="0" u="none" strike="noStrike" dirty="0">
                          <a:solidFill>
                            <a:srgbClr val="000000"/>
                          </a:solidFill>
                          <a:latin typeface="Calibri"/>
                        </a:rPr>
                        <a:t>Journey time </a:t>
                      </a:r>
                    </a:p>
                  </a:txBody>
                  <a:tcPr marL="9525" marR="9525" marT="9525" marB="0" anchor="ctr"/>
                </a:tc>
                <a:tc>
                  <a:txBody>
                    <a:bodyPr/>
                    <a:lstStyle/>
                    <a:p>
                      <a:pPr algn="ctr" rtl="0" fontAlgn="t"/>
                      <a:r>
                        <a:rPr lang="en-NZ" sz="1400" b="0" i="0" u="none" strike="noStrike" dirty="0">
                          <a:solidFill>
                            <a:srgbClr val="000000"/>
                          </a:solidFill>
                          <a:latin typeface="Calibri"/>
                        </a:rPr>
                        <a:t>.494</a:t>
                      </a:r>
                      <a:r>
                        <a:rPr lang="en-NZ" sz="1400" b="0" i="0" u="none" strike="noStrike" baseline="30000" dirty="0">
                          <a:solidFill>
                            <a:srgbClr val="000000"/>
                          </a:solidFill>
                          <a:latin typeface="Calibri"/>
                        </a:rPr>
                        <a:t>**</a:t>
                      </a:r>
                      <a:r>
                        <a:rPr lang="en-NZ" sz="1400" b="0" i="0" u="none" strike="noStrike" dirty="0">
                          <a:solidFill>
                            <a:srgbClr val="000000"/>
                          </a:solidFill>
                          <a:latin typeface="Calibri"/>
                        </a:rPr>
                        <a:t> </a:t>
                      </a:r>
                    </a:p>
                  </a:txBody>
                  <a:tcPr marL="9525" marR="9525" marT="9525" marB="0" anchor="ctr"/>
                </a:tc>
              </a:tr>
              <a:tr h="363030">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4</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Calibri"/>
                        </a:rPr>
                        <a:t>Service reliability </a:t>
                      </a:r>
                    </a:p>
                  </a:txBody>
                  <a:tcPr marL="9525" marR="9525" marT="9525" marB="0" anchor="ctr"/>
                </a:tc>
                <a:tc>
                  <a:txBody>
                    <a:bodyPr/>
                    <a:lstStyle/>
                    <a:p>
                      <a:pPr algn="ctr" rtl="0" fontAlgn="t"/>
                      <a:r>
                        <a:rPr lang="en-NZ" sz="1400" b="0" i="0" u="none" strike="noStrike" dirty="0">
                          <a:solidFill>
                            <a:srgbClr val="000000"/>
                          </a:solidFill>
                          <a:latin typeface="Calibri"/>
                        </a:rPr>
                        <a:t>.457</a:t>
                      </a:r>
                      <a:r>
                        <a:rPr lang="en-NZ" sz="1400" b="0" i="0" u="none" strike="noStrike" baseline="30000" dirty="0">
                          <a:solidFill>
                            <a:srgbClr val="000000"/>
                          </a:solidFill>
                          <a:latin typeface="Calibri"/>
                        </a:rPr>
                        <a:t>**</a:t>
                      </a:r>
                      <a:r>
                        <a:rPr lang="en-NZ" sz="1400" b="0" i="0" u="none" strike="noStrike" dirty="0">
                          <a:solidFill>
                            <a:srgbClr val="000000"/>
                          </a:solidFill>
                          <a:latin typeface="Calibri"/>
                        </a:rPr>
                        <a:t> </a:t>
                      </a:r>
                    </a:p>
                  </a:txBody>
                  <a:tcPr marL="9525" marR="9525" marT="9525" marB="0" anchor="ctr"/>
                </a:tc>
              </a:tr>
              <a:tr h="363030">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5</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Calibri"/>
                        </a:rPr>
                        <a:t>Safety and personal security during the trip </a:t>
                      </a:r>
                    </a:p>
                  </a:txBody>
                  <a:tcPr marL="9525" marR="9525" marT="9525" marB="0" anchor="ctr"/>
                </a:tc>
                <a:tc>
                  <a:txBody>
                    <a:bodyPr/>
                    <a:lstStyle/>
                    <a:p>
                      <a:pPr algn="ctr" rtl="0" fontAlgn="t"/>
                      <a:r>
                        <a:rPr lang="en-NZ" sz="1400" b="0" i="0" u="none" strike="noStrike" dirty="0">
                          <a:solidFill>
                            <a:srgbClr val="000000"/>
                          </a:solidFill>
                          <a:latin typeface="Calibri"/>
                        </a:rPr>
                        <a:t>.434</a:t>
                      </a:r>
                      <a:r>
                        <a:rPr lang="en-NZ" sz="1400" b="0" i="0" u="none" strike="noStrike" baseline="30000" dirty="0">
                          <a:solidFill>
                            <a:srgbClr val="000000"/>
                          </a:solidFill>
                          <a:latin typeface="Calibri"/>
                        </a:rPr>
                        <a:t>**</a:t>
                      </a:r>
                      <a:r>
                        <a:rPr lang="en-NZ" sz="1400" b="0" i="0" u="none" strike="noStrike" dirty="0">
                          <a:solidFill>
                            <a:srgbClr val="000000"/>
                          </a:solidFill>
                          <a:latin typeface="Calibri"/>
                        </a:rPr>
                        <a:t> </a:t>
                      </a:r>
                    </a:p>
                  </a:txBody>
                  <a:tcPr marL="9525" marR="9525" marT="9525" marB="0" anchor="ctr"/>
                </a:tc>
              </a:tr>
              <a:tr h="363030">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6</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Calibri"/>
                        </a:rPr>
                        <a:t>Safety and personal security at the stops </a:t>
                      </a:r>
                    </a:p>
                  </a:txBody>
                  <a:tcPr marL="9525" marR="9525" marT="9525" marB="0" anchor="ctr"/>
                </a:tc>
                <a:tc>
                  <a:txBody>
                    <a:bodyPr/>
                    <a:lstStyle/>
                    <a:p>
                      <a:pPr algn="ctr" rtl="0" fontAlgn="t"/>
                      <a:r>
                        <a:rPr lang="en-NZ" sz="1400" b="0" i="0" u="none" strike="noStrike" dirty="0">
                          <a:solidFill>
                            <a:srgbClr val="000000"/>
                          </a:solidFill>
                          <a:latin typeface="Calibri"/>
                        </a:rPr>
                        <a:t>.369</a:t>
                      </a:r>
                      <a:r>
                        <a:rPr lang="en-NZ" sz="1400" b="0" i="0" u="none" strike="noStrike" baseline="30000" dirty="0">
                          <a:solidFill>
                            <a:srgbClr val="000000"/>
                          </a:solidFill>
                          <a:latin typeface="Calibri"/>
                        </a:rPr>
                        <a:t>**</a:t>
                      </a:r>
                      <a:r>
                        <a:rPr lang="en-NZ" sz="1400" b="0" i="0" u="none" strike="noStrike" dirty="0">
                          <a:solidFill>
                            <a:srgbClr val="000000"/>
                          </a:solidFill>
                          <a:latin typeface="Calibri"/>
                        </a:rPr>
                        <a:t> </a:t>
                      </a:r>
                    </a:p>
                  </a:txBody>
                  <a:tcPr marL="9525" marR="9525" marT="9525" marB="0" anchor="ctr"/>
                </a:tc>
              </a:tr>
              <a:tr h="363030">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7</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Calibri"/>
                        </a:rPr>
                        <a:t>Value for money </a:t>
                      </a:r>
                    </a:p>
                  </a:txBody>
                  <a:tcPr marL="9525" marR="9525" marT="9525" marB="0" anchor="ctr"/>
                </a:tc>
                <a:tc>
                  <a:txBody>
                    <a:bodyPr/>
                    <a:lstStyle/>
                    <a:p>
                      <a:pPr algn="ctr" rtl="0" fontAlgn="t"/>
                      <a:r>
                        <a:rPr lang="en-NZ" sz="1400" b="0" i="0" u="none" strike="noStrike" dirty="0">
                          <a:solidFill>
                            <a:srgbClr val="000000"/>
                          </a:solidFill>
                          <a:latin typeface="Calibri"/>
                        </a:rPr>
                        <a:t>.360</a:t>
                      </a:r>
                      <a:r>
                        <a:rPr lang="en-NZ" sz="1400" b="0" i="0" u="none" strike="noStrike" baseline="30000" dirty="0">
                          <a:solidFill>
                            <a:srgbClr val="000000"/>
                          </a:solidFill>
                          <a:latin typeface="Calibri"/>
                        </a:rPr>
                        <a:t>**</a:t>
                      </a:r>
                      <a:r>
                        <a:rPr lang="en-NZ" sz="1400" b="0" i="0" u="none" strike="noStrike" dirty="0">
                          <a:solidFill>
                            <a:srgbClr val="000000"/>
                          </a:solidFill>
                          <a:latin typeface="Calibri"/>
                        </a:rPr>
                        <a:t> </a:t>
                      </a:r>
                    </a:p>
                  </a:txBody>
                  <a:tcPr marL="9525" marR="9525" marT="9525" marB="0" anchor="ctr"/>
                </a:tc>
              </a:tr>
              <a:tr h="363030">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8</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Calibri"/>
                        </a:rPr>
                        <a:t>Service availability </a:t>
                      </a:r>
                    </a:p>
                  </a:txBody>
                  <a:tcPr marL="9525" marR="9525" marT="9525" marB="0" anchor="ctr"/>
                </a:tc>
                <a:tc>
                  <a:txBody>
                    <a:bodyPr/>
                    <a:lstStyle/>
                    <a:p>
                      <a:pPr algn="ctr" rtl="0" fontAlgn="t"/>
                      <a:r>
                        <a:rPr lang="en-NZ" sz="1400" b="0" i="0" u="none" strike="noStrike" dirty="0">
                          <a:solidFill>
                            <a:srgbClr val="000000"/>
                          </a:solidFill>
                          <a:latin typeface="Calibri"/>
                        </a:rPr>
                        <a:t>.342</a:t>
                      </a:r>
                      <a:r>
                        <a:rPr lang="en-NZ" sz="1400" b="0" i="0" u="none" strike="noStrike" baseline="30000" dirty="0">
                          <a:solidFill>
                            <a:srgbClr val="000000"/>
                          </a:solidFill>
                          <a:latin typeface="Calibri"/>
                        </a:rPr>
                        <a:t>**</a:t>
                      </a:r>
                      <a:r>
                        <a:rPr lang="en-NZ" sz="1400" b="0" i="0" u="none" strike="noStrike" dirty="0">
                          <a:solidFill>
                            <a:srgbClr val="000000"/>
                          </a:solidFill>
                          <a:latin typeface="Calibri"/>
                        </a:rPr>
                        <a:t> </a:t>
                      </a:r>
                    </a:p>
                  </a:txBody>
                  <a:tcPr marL="9525" marR="9525" marT="9525" marB="0" anchor="ctr"/>
                </a:tc>
              </a:tr>
            </a:tbl>
          </a:graphicData>
        </a:graphic>
      </p:graphicFrame>
      <p:sp>
        <p:nvSpPr>
          <p:cNvPr id="9" name="TextBox 8"/>
          <p:cNvSpPr txBox="1"/>
          <p:nvPr/>
        </p:nvSpPr>
        <p:spPr>
          <a:xfrm>
            <a:off x="2627784" y="1628800"/>
            <a:ext cx="3960440" cy="369332"/>
          </a:xfrm>
          <a:prstGeom prst="rect">
            <a:avLst/>
          </a:prstGeom>
          <a:noFill/>
        </p:spPr>
        <p:txBody>
          <a:bodyPr wrap="square" rtlCol="0">
            <a:spAutoFit/>
          </a:bodyPr>
          <a:lstStyle/>
          <a:p>
            <a:r>
              <a:rPr lang="en-NZ" sz="1800" i="0" dirty="0" err="1" smtClean="0"/>
              <a:t>Rotorua</a:t>
            </a:r>
            <a:r>
              <a:rPr lang="en-NZ" sz="1800" i="0" dirty="0" smtClean="0"/>
              <a:t> – Bus Users</a:t>
            </a:r>
            <a:endParaRPr lang="en-NZ" sz="1800" i="0" dirty="0"/>
          </a:p>
        </p:txBody>
      </p:sp>
      <p:sp>
        <p:nvSpPr>
          <p:cNvPr id="11" name="Rectangle 10"/>
          <p:cNvSpPr/>
          <p:nvPr/>
        </p:nvSpPr>
        <p:spPr>
          <a:xfrm>
            <a:off x="0" y="6427113"/>
            <a:ext cx="9144000" cy="430887"/>
          </a:xfrm>
          <a:prstGeom prst="rect">
            <a:avLst/>
          </a:prstGeom>
          <a:solidFill>
            <a:schemeClr val="tx1"/>
          </a:solidFill>
        </p:spPr>
        <p:txBody>
          <a:bodyPr wrap="square">
            <a:spAutoFit/>
          </a:bodyPr>
          <a:lstStyle/>
          <a:p>
            <a:pPr marL="285750" indent="-285750">
              <a:buClr>
                <a:schemeClr val="tx1"/>
              </a:buClr>
            </a:pPr>
            <a:r>
              <a:rPr lang="en-NZ" dirty="0" smtClean="0">
                <a:solidFill>
                  <a:schemeClr val="bg1"/>
                </a:solidFill>
                <a:latin typeface="Arial" pitchFamily="34" charset="0"/>
                <a:cs typeface="Arial" pitchFamily="34" charset="0"/>
              </a:rPr>
              <a:t>Vehicle quality / comfort , Service frequency </a:t>
            </a:r>
            <a:r>
              <a:rPr lang="en-NZ" i="0" dirty="0" smtClean="0">
                <a:solidFill>
                  <a:schemeClr val="bg1"/>
                </a:solidFill>
                <a:latin typeface="Arial" pitchFamily="34" charset="0"/>
                <a:cs typeface="Arial" pitchFamily="34" charset="0"/>
              </a:rPr>
              <a:t>and </a:t>
            </a:r>
            <a:r>
              <a:rPr lang="en-NZ" dirty="0" smtClean="0">
                <a:solidFill>
                  <a:schemeClr val="bg1"/>
                </a:solidFill>
                <a:latin typeface="Arial" pitchFamily="34" charset="0"/>
                <a:cs typeface="Arial" pitchFamily="34" charset="0"/>
              </a:rPr>
              <a:t>Journey time </a:t>
            </a:r>
            <a:r>
              <a:rPr lang="en-IE" i="0" dirty="0" smtClean="0">
                <a:solidFill>
                  <a:schemeClr val="bg1"/>
                </a:solidFill>
                <a:latin typeface="Arial" pitchFamily="34" charset="0"/>
                <a:cs typeface="Arial" pitchFamily="34" charset="0"/>
              </a:rPr>
              <a:t>have the strongest relationship to perceived overall performance of the Bus Service.</a:t>
            </a:r>
            <a:endParaRPr lang="en-IE" i="0" dirty="0">
              <a:solidFill>
                <a:schemeClr val="bg1"/>
              </a:solidFill>
              <a:latin typeface="Arial" pitchFamily="34" charset="0"/>
              <a:cs typeface="Arial" pitchFamily="34" charset="0"/>
            </a:endParaRPr>
          </a:p>
        </p:txBody>
      </p:sp>
      <p:sp>
        <p:nvSpPr>
          <p:cNvPr id="12" name="Rounded Rectangle 11"/>
          <p:cNvSpPr/>
          <p:nvPr/>
        </p:nvSpPr>
        <p:spPr>
          <a:xfrm>
            <a:off x="1619672" y="3284984"/>
            <a:ext cx="6120680"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50900" y="2133600"/>
            <a:ext cx="7529513" cy="523220"/>
          </a:xfrm>
          <a:prstGeom prst="rect">
            <a:avLst/>
          </a:prstGeom>
          <a:solidFill>
            <a:schemeClr val="tx1"/>
          </a:solidFill>
          <a:ln w="25400" algn="ctr">
            <a:solidFill>
              <a:srgbClr val="FF0000"/>
            </a:solidFill>
            <a:miter lim="800000"/>
            <a:headEnd/>
            <a:tailEnd/>
          </a:ln>
        </p:spPr>
        <p:txBody>
          <a:bodyPr>
            <a:spAutoFit/>
          </a:bodyPr>
          <a:lstStyle/>
          <a:p>
            <a:pPr eaLnBrk="0" hangingPunct="0">
              <a:spcBef>
                <a:spcPct val="50000"/>
              </a:spcBef>
            </a:pPr>
            <a:r>
              <a:rPr lang="en-NZ" sz="2800" dirty="0" smtClean="0">
                <a:solidFill>
                  <a:schemeClr val="bg1"/>
                </a:solidFill>
              </a:rPr>
              <a:t>Results – Bus Users</a:t>
            </a:r>
            <a:endParaRPr lang="en-NZ" sz="2800"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nvGraphicFramePr>
        <p:xfrm>
          <a:off x="1043608" y="1556792"/>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027" name="Rectangle 2"/>
          <p:cNvSpPr>
            <a:spLocks noGrp="1" noChangeArrowheads="1"/>
          </p:cNvSpPr>
          <p:nvPr>
            <p:ph type="title"/>
          </p:nvPr>
        </p:nvSpPr>
        <p:spPr>
          <a:xfrm>
            <a:off x="467544" y="692696"/>
            <a:ext cx="8229600" cy="652463"/>
          </a:xfrm>
        </p:spPr>
        <p:txBody>
          <a:bodyPr/>
          <a:lstStyle/>
          <a:p>
            <a:pPr eaLnBrk="1" hangingPunct="1"/>
            <a:r>
              <a:rPr lang="en-US" sz="2000" b="1" dirty="0" smtClean="0">
                <a:solidFill>
                  <a:srgbClr val="CC0000"/>
                </a:solidFill>
              </a:rPr>
              <a:t>Frequency of Bus Use</a:t>
            </a:r>
            <a:endParaRPr lang="en-NZ" sz="2000" b="1" dirty="0" smtClean="0">
              <a:solidFill>
                <a:srgbClr val="CC0000"/>
              </a:solidFill>
            </a:endParaRPr>
          </a:p>
        </p:txBody>
      </p:sp>
      <p:sp>
        <p:nvSpPr>
          <p:cNvPr id="1028" name="Rectangle 3"/>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029" name="Text Box 4"/>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Q3</a:t>
            </a:r>
          </a:p>
        </p:txBody>
      </p:sp>
      <p:sp>
        <p:nvSpPr>
          <p:cNvPr id="1030" name="Text Box 5"/>
          <p:cNvSpPr txBox="1">
            <a:spLocks noChangeArrowheads="1"/>
          </p:cNvSpPr>
          <p:nvPr/>
        </p:nvSpPr>
        <p:spPr bwMode="auto">
          <a:xfrm>
            <a:off x="-1588" y="6427788"/>
            <a:ext cx="9144001"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Just under one half of bus users </a:t>
            </a:r>
            <a:r>
              <a:rPr lang="en-IE" i="0" dirty="0">
                <a:solidFill>
                  <a:schemeClr val="bg1"/>
                </a:solidFill>
              </a:rPr>
              <a:t>(</a:t>
            </a:r>
            <a:r>
              <a:rPr lang="en-IE" i="0" dirty="0" smtClean="0">
                <a:solidFill>
                  <a:schemeClr val="bg1"/>
                </a:solidFill>
              </a:rPr>
              <a:t>48%) </a:t>
            </a:r>
            <a:r>
              <a:rPr lang="en-IE" i="0" dirty="0">
                <a:solidFill>
                  <a:schemeClr val="bg1"/>
                </a:solidFill>
              </a:rPr>
              <a:t>use the bus service </a:t>
            </a:r>
            <a:r>
              <a:rPr lang="en-IE" dirty="0">
                <a:solidFill>
                  <a:schemeClr val="bg1"/>
                </a:solidFill>
              </a:rPr>
              <a:t>Once </a:t>
            </a:r>
            <a:r>
              <a:rPr lang="en-IE" i="0" dirty="0">
                <a:solidFill>
                  <a:schemeClr val="bg1"/>
                </a:solidFill>
              </a:rPr>
              <a:t>or </a:t>
            </a:r>
            <a:r>
              <a:rPr lang="en-IE" dirty="0">
                <a:solidFill>
                  <a:schemeClr val="bg1"/>
                </a:solidFill>
              </a:rPr>
              <a:t>Twice </a:t>
            </a:r>
            <a:r>
              <a:rPr lang="en-IE" i="0" dirty="0">
                <a:solidFill>
                  <a:schemeClr val="bg1"/>
                </a:solidFill>
              </a:rPr>
              <a:t>per week. </a:t>
            </a:r>
            <a:r>
              <a:rPr lang="en-IE" i="0" dirty="0" smtClean="0">
                <a:solidFill>
                  <a:schemeClr val="bg1"/>
                </a:solidFill>
              </a:rPr>
              <a:t>On average, </a:t>
            </a:r>
            <a:r>
              <a:rPr lang="en-IE" i="0" dirty="0" err="1" smtClean="0">
                <a:solidFill>
                  <a:schemeClr val="bg1"/>
                </a:solidFill>
              </a:rPr>
              <a:t>Rotorua</a:t>
            </a:r>
            <a:r>
              <a:rPr lang="en-IE" i="0" dirty="0" smtClean="0">
                <a:solidFill>
                  <a:schemeClr val="bg1"/>
                </a:solidFill>
              </a:rPr>
              <a:t> bus users use the bus service more frequently (2.7 days a week) than </a:t>
            </a:r>
            <a:r>
              <a:rPr lang="en-IE" i="0" dirty="0" err="1" smtClean="0">
                <a:solidFill>
                  <a:schemeClr val="bg1"/>
                </a:solidFill>
              </a:rPr>
              <a:t>Tauranga</a:t>
            </a:r>
            <a:r>
              <a:rPr lang="en-IE" i="0" dirty="0" smtClean="0">
                <a:solidFill>
                  <a:schemeClr val="bg1"/>
                </a:solidFill>
              </a:rPr>
              <a:t> bus users (1.9 days per week).</a:t>
            </a:r>
            <a:endParaRPr lang="en-IE" i="0" dirty="0">
              <a:solidFill>
                <a:schemeClr val="bg1"/>
              </a:solidFill>
            </a:endParaRPr>
          </a:p>
        </p:txBody>
      </p:sp>
      <p:sp>
        <p:nvSpPr>
          <p:cNvPr id="1031" name="Rectangle 7"/>
          <p:cNvSpPr>
            <a:spLocks noChangeArrowheads="1"/>
          </p:cNvSpPr>
          <p:nvPr/>
        </p:nvSpPr>
        <p:spPr bwMode="auto">
          <a:xfrm>
            <a:off x="468313" y="981075"/>
            <a:ext cx="8229600" cy="652463"/>
          </a:xfrm>
          <a:prstGeom prst="rect">
            <a:avLst/>
          </a:prstGeom>
          <a:noFill/>
          <a:ln w="9525">
            <a:noFill/>
            <a:miter lim="800000"/>
            <a:headEnd/>
            <a:tailEnd/>
          </a:ln>
        </p:spPr>
        <p:txBody>
          <a:bodyPr anchor="ctr"/>
          <a:lstStyle/>
          <a:p>
            <a:r>
              <a:rPr lang="en-NZ" dirty="0">
                <a:solidFill>
                  <a:srgbClr val="CC0000"/>
                </a:solidFill>
              </a:rPr>
              <a:t>‘How many days a week do you use the bus service?’</a:t>
            </a:r>
          </a:p>
        </p:txBody>
      </p:sp>
      <p:sp>
        <p:nvSpPr>
          <p:cNvPr id="1032" name="Text Box 10"/>
          <p:cNvSpPr txBox="1">
            <a:spLocks noChangeArrowheads="1"/>
          </p:cNvSpPr>
          <p:nvPr/>
        </p:nvSpPr>
        <p:spPr bwMode="auto">
          <a:xfrm>
            <a:off x="1403350" y="1400175"/>
            <a:ext cx="1728788" cy="22860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1033" name="Text Box 11"/>
          <p:cNvSpPr txBox="1">
            <a:spLocks noChangeArrowheads="1"/>
          </p:cNvSpPr>
          <p:nvPr/>
        </p:nvSpPr>
        <p:spPr bwMode="auto">
          <a:xfrm>
            <a:off x="4211638" y="1423988"/>
            <a:ext cx="1728787"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1034" name="Text Box 12"/>
          <p:cNvSpPr txBox="1">
            <a:spLocks noChangeArrowheads="1"/>
          </p:cNvSpPr>
          <p:nvPr/>
        </p:nvSpPr>
        <p:spPr bwMode="auto">
          <a:xfrm>
            <a:off x="6948488" y="1400175"/>
            <a:ext cx="1728787"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1035" name="Text Box 13"/>
          <p:cNvSpPr txBox="1">
            <a:spLocks noChangeArrowheads="1"/>
          </p:cNvSpPr>
          <p:nvPr/>
        </p:nvSpPr>
        <p:spPr bwMode="auto">
          <a:xfrm>
            <a:off x="144636" y="4149080"/>
            <a:ext cx="1042988" cy="228600"/>
          </a:xfrm>
          <a:prstGeom prst="rect">
            <a:avLst/>
          </a:prstGeom>
          <a:noFill/>
          <a:ln w="9525" algn="ctr">
            <a:noFill/>
            <a:miter lim="800000"/>
            <a:headEnd/>
            <a:tailEnd/>
          </a:ln>
        </p:spPr>
        <p:txBody>
          <a:bodyPr>
            <a:spAutoFit/>
          </a:bodyPr>
          <a:lstStyle/>
          <a:p>
            <a:pPr algn="r">
              <a:spcBef>
                <a:spcPct val="50000"/>
              </a:spcBef>
            </a:pPr>
            <a:r>
              <a:rPr lang="en-US" sz="900"/>
              <a:t>Once or twice</a:t>
            </a:r>
          </a:p>
        </p:txBody>
      </p:sp>
      <p:sp>
        <p:nvSpPr>
          <p:cNvPr id="1036" name="Text Box 14"/>
          <p:cNvSpPr txBox="1">
            <a:spLocks noChangeArrowheads="1"/>
          </p:cNvSpPr>
          <p:nvPr/>
        </p:nvSpPr>
        <p:spPr bwMode="auto">
          <a:xfrm>
            <a:off x="71611" y="2487811"/>
            <a:ext cx="1116013" cy="365125"/>
          </a:xfrm>
          <a:prstGeom prst="rect">
            <a:avLst/>
          </a:prstGeom>
          <a:noFill/>
          <a:ln w="9525" algn="ctr">
            <a:noFill/>
            <a:miter lim="800000"/>
            <a:headEnd/>
            <a:tailEnd/>
          </a:ln>
        </p:spPr>
        <p:txBody>
          <a:bodyPr>
            <a:spAutoFit/>
          </a:bodyPr>
          <a:lstStyle/>
          <a:p>
            <a:pPr algn="r">
              <a:spcBef>
                <a:spcPct val="50000"/>
              </a:spcBef>
            </a:pPr>
            <a:r>
              <a:rPr lang="en-US" sz="900"/>
              <a:t>Three to four times</a:t>
            </a:r>
          </a:p>
        </p:txBody>
      </p:sp>
      <p:sp>
        <p:nvSpPr>
          <p:cNvPr id="1037" name="Text Box 14"/>
          <p:cNvSpPr txBox="1">
            <a:spLocks noChangeArrowheads="1"/>
          </p:cNvSpPr>
          <p:nvPr/>
        </p:nvSpPr>
        <p:spPr bwMode="auto">
          <a:xfrm>
            <a:off x="71611" y="1772816"/>
            <a:ext cx="1116013" cy="365125"/>
          </a:xfrm>
          <a:prstGeom prst="rect">
            <a:avLst/>
          </a:prstGeom>
          <a:noFill/>
          <a:ln w="9525" algn="ctr">
            <a:noFill/>
            <a:miter lim="800000"/>
            <a:headEnd/>
            <a:tailEnd/>
          </a:ln>
        </p:spPr>
        <p:txBody>
          <a:bodyPr>
            <a:spAutoFit/>
          </a:bodyPr>
          <a:lstStyle/>
          <a:p>
            <a:pPr algn="r">
              <a:spcBef>
                <a:spcPct val="50000"/>
              </a:spcBef>
            </a:pPr>
            <a:r>
              <a:rPr lang="en-US" sz="900" dirty="0"/>
              <a:t>Five times or more</a:t>
            </a:r>
          </a:p>
        </p:txBody>
      </p:sp>
      <p:sp>
        <p:nvSpPr>
          <p:cNvPr id="1038" name="Text Box 13"/>
          <p:cNvSpPr txBox="1">
            <a:spLocks noChangeArrowheads="1"/>
          </p:cNvSpPr>
          <p:nvPr/>
        </p:nvSpPr>
        <p:spPr bwMode="auto">
          <a:xfrm>
            <a:off x="144636" y="5429473"/>
            <a:ext cx="1042988" cy="231775"/>
          </a:xfrm>
          <a:prstGeom prst="rect">
            <a:avLst/>
          </a:prstGeom>
          <a:noFill/>
          <a:ln w="9525" algn="ctr">
            <a:noFill/>
            <a:miter lim="800000"/>
            <a:headEnd/>
            <a:tailEnd/>
          </a:ln>
        </p:spPr>
        <p:txBody>
          <a:bodyPr>
            <a:spAutoFit/>
          </a:bodyPr>
          <a:lstStyle/>
          <a:p>
            <a:pPr algn="r">
              <a:spcBef>
                <a:spcPct val="50000"/>
              </a:spcBef>
            </a:pPr>
            <a:r>
              <a:rPr lang="en-US" sz="900"/>
              <a:t>Don’t know</a:t>
            </a:r>
          </a:p>
        </p:txBody>
      </p:sp>
      <p:sp>
        <p:nvSpPr>
          <p:cNvPr id="1040" name="Oval 35"/>
          <p:cNvSpPr>
            <a:spLocks noChangeArrowheads="1"/>
          </p:cNvSpPr>
          <p:nvPr/>
        </p:nvSpPr>
        <p:spPr bwMode="auto">
          <a:xfrm>
            <a:off x="5868144" y="3356992"/>
            <a:ext cx="288925" cy="287338"/>
          </a:xfrm>
          <a:prstGeom prst="ellipse">
            <a:avLst/>
          </a:prstGeom>
          <a:noFill/>
          <a:ln w="19050" algn="ctr">
            <a:solidFill>
              <a:srgbClr val="FF0000"/>
            </a:solidFill>
            <a:round/>
            <a:headEnd/>
            <a:tailEnd/>
          </a:ln>
        </p:spPr>
        <p:txBody>
          <a:bodyPr wrap="none" anchor="ctr"/>
          <a:lstStyle/>
          <a:p>
            <a:endParaRPr lang="en-NZ"/>
          </a:p>
        </p:txBody>
      </p:sp>
      <p:sp>
        <p:nvSpPr>
          <p:cNvPr id="1042" name="Rectangle 39"/>
          <p:cNvSpPr>
            <a:spLocks noChangeArrowheads="1"/>
          </p:cNvSpPr>
          <p:nvPr/>
        </p:nvSpPr>
        <p:spPr bwMode="auto">
          <a:xfrm>
            <a:off x="5868144" y="3356992"/>
            <a:ext cx="288925" cy="287908"/>
          </a:xfrm>
          <a:prstGeom prst="rect">
            <a:avLst/>
          </a:prstGeom>
          <a:noFill/>
          <a:ln w="19050" algn="ctr">
            <a:solidFill>
              <a:srgbClr val="000080"/>
            </a:solidFill>
            <a:miter lim="800000"/>
            <a:headEnd/>
            <a:tailEnd/>
          </a:ln>
        </p:spPr>
        <p:txBody>
          <a:bodyPr wrap="none" anchor="ctr"/>
          <a:lstStyle/>
          <a:p>
            <a:endParaRPr lang="en-NZ"/>
          </a:p>
        </p:txBody>
      </p:sp>
      <p:sp>
        <p:nvSpPr>
          <p:cNvPr id="2" name="Text Box 13"/>
          <p:cNvSpPr txBox="1">
            <a:spLocks noChangeArrowheads="1"/>
          </p:cNvSpPr>
          <p:nvPr/>
        </p:nvSpPr>
        <p:spPr bwMode="auto">
          <a:xfrm>
            <a:off x="144636" y="4997425"/>
            <a:ext cx="1042988" cy="231775"/>
          </a:xfrm>
          <a:prstGeom prst="rect">
            <a:avLst/>
          </a:prstGeom>
          <a:noFill/>
          <a:ln w="9525" algn="ctr">
            <a:noFill/>
            <a:miter lim="800000"/>
            <a:headEnd/>
            <a:tailEnd/>
          </a:ln>
        </p:spPr>
        <p:txBody>
          <a:bodyPr>
            <a:spAutoFit/>
          </a:bodyPr>
          <a:lstStyle/>
          <a:p>
            <a:pPr algn="r">
              <a:spcBef>
                <a:spcPct val="50000"/>
              </a:spcBef>
            </a:pPr>
            <a:r>
              <a:rPr lang="en-US" sz="900" dirty="0"/>
              <a:t>Infrequently </a:t>
            </a:r>
          </a:p>
        </p:txBody>
      </p:sp>
      <p:sp>
        <p:nvSpPr>
          <p:cNvPr id="22" name="Oval 35"/>
          <p:cNvSpPr>
            <a:spLocks noChangeArrowheads="1"/>
          </p:cNvSpPr>
          <p:nvPr/>
        </p:nvSpPr>
        <p:spPr bwMode="auto">
          <a:xfrm>
            <a:off x="8532440" y="3645024"/>
            <a:ext cx="288925" cy="287338"/>
          </a:xfrm>
          <a:prstGeom prst="ellipse">
            <a:avLst/>
          </a:prstGeom>
          <a:noFill/>
          <a:ln w="19050" algn="ctr">
            <a:solidFill>
              <a:srgbClr val="FF0000"/>
            </a:solidFill>
            <a:round/>
            <a:headEnd/>
            <a:tailEnd/>
          </a:ln>
        </p:spPr>
        <p:txBody>
          <a:bodyPr wrap="none" anchor="ctr"/>
          <a:lstStyle/>
          <a:p>
            <a:endParaRPr lang="en-NZ"/>
          </a:p>
        </p:txBody>
      </p:sp>
      <p:sp>
        <p:nvSpPr>
          <p:cNvPr id="25" name="Rectangle 39"/>
          <p:cNvSpPr>
            <a:spLocks noChangeArrowheads="1"/>
          </p:cNvSpPr>
          <p:nvPr/>
        </p:nvSpPr>
        <p:spPr bwMode="auto">
          <a:xfrm>
            <a:off x="8532440" y="2492896"/>
            <a:ext cx="288925" cy="287908"/>
          </a:xfrm>
          <a:prstGeom prst="rect">
            <a:avLst/>
          </a:prstGeom>
          <a:noFill/>
          <a:ln w="19050" algn="ctr">
            <a:solidFill>
              <a:srgbClr val="000080"/>
            </a:solidFill>
            <a:miter lim="800000"/>
            <a:headEnd/>
            <a:tailEnd/>
          </a:ln>
        </p:spPr>
        <p:txBody>
          <a:bodyPr wrap="none" anchor="ctr"/>
          <a:lstStyle/>
          <a:p>
            <a:endParaRPr lang="en-NZ"/>
          </a:p>
        </p:txBody>
      </p:sp>
      <p:sp>
        <p:nvSpPr>
          <p:cNvPr id="29" name="Oval 35"/>
          <p:cNvSpPr>
            <a:spLocks noChangeArrowheads="1"/>
          </p:cNvSpPr>
          <p:nvPr/>
        </p:nvSpPr>
        <p:spPr bwMode="auto">
          <a:xfrm>
            <a:off x="5868144" y="1988840"/>
            <a:ext cx="288925" cy="287338"/>
          </a:xfrm>
          <a:prstGeom prst="ellipse">
            <a:avLst/>
          </a:prstGeom>
          <a:noFill/>
          <a:ln w="19050" algn="ctr">
            <a:solidFill>
              <a:srgbClr val="FF0000"/>
            </a:solidFill>
            <a:round/>
            <a:headEnd/>
            <a:tailEnd/>
          </a:ln>
        </p:spPr>
        <p:txBody>
          <a:bodyPr wrap="none" anchor="ctr"/>
          <a:lstStyle/>
          <a:p>
            <a:endParaRPr lang="en-NZ"/>
          </a:p>
        </p:txBody>
      </p:sp>
      <p:graphicFrame>
        <p:nvGraphicFramePr>
          <p:cNvPr id="31" name="Table 30"/>
          <p:cNvGraphicFramePr>
            <a:graphicFrameLocks noGrp="1"/>
          </p:cNvGraphicFramePr>
          <p:nvPr/>
        </p:nvGraphicFramePr>
        <p:xfrm>
          <a:off x="156842" y="5805264"/>
          <a:ext cx="8735638" cy="243840"/>
        </p:xfrm>
        <a:graphic>
          <a:graphicData uri="http://schemas.openxmlformats.org/drawingml/2006/table">
            <a:tbl>
              <a:tblPr firstRow="1" bandRow="1">
                <a:tableStyleId>{5C22544A-7EE6-4342-B048-85BDC9FD1C3A}</a:tableStyleId>
              </a:tblPr>
              <a:tblGrid>
                <a:gridCol w="985878"/>
                <a:gridCol w="349200"/>
                <a:gridCol w="349200"/>
                <a:gridCol w="349200"/>
                <a:gridCol w="349200"/>
                <a:gridCol w="349200"/>
                <a:gridCol w="349200"/>
                <a:gridCol w="349200"/>
                <a:gridCol w="208280"/>
                <a:gridCol w="349200"/>
                <a:gridCol w="349200"/>
                <a:gridCol w="349200"/>
                <a:gridCol w="349200"/>
                <a:gridCol w="349200"/>
                <a:gridCol w="349200"/>
                <a:gridCol w="349200"/>
                <a:gridCol w="208280"/>
                <a:gridCol w="349200"/>
                <a:gridCol w="349200"/>
                <a:gridCol w="349200"/>
                <a:gridCol w="349200"/>
                <a:gridCol w="349200"/>
                <a:gridCol w="349200"/>
                <a:gridCol w="349200"/>
              </a:tblGrid>
              <a:tr h="216024">
                <a:tc>
                  <a:txBody>
                    <a:bodyPr/>
                    <a:lstStyle/>
                    <a:p>
                      <a:r>
                        <a:rPr lang="en-NZ" sz="1000" b="1" i="1" dirty="0" smtClean="0">
                          <a:solidFill>
                            <a:schemeClr val="tx1"/>
                          </a:solidFill>
                        </a:rPr>
                        <a:t>Average Days:</a:t>
                      </a:r>
                      <a:endParaRPr lang="en-NZ" sz="1000" b="1" i="1" dirty="0">
                        <a:solidFill>
                          <a:schemeClr val="tx1"/>
                        </a:solidFill>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2.4</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2.4</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2.4</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2.4</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2.5</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2.4</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2.3</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2.3</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2.3</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2.3</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2.3</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2.6</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2.4</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1.9</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2.4</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2.5</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2.5</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2.5</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2.5</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2.5</a:t>
                      </a:r>
                      <a:endParaRPr lang="en-NZ" sz="1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NZ" sz="1000" b="1" dirty="0" smtClean="0">
                          <a:solidFill>
                            <a:schemeClr val="tx1"/>
                          </a:solidFill>
                        </a:rPr>
                        <a:t>2.7</a:t>
                      </a:r>
                      <a:endParaRPr lang="en-NZ" sz="1000" b="1" dirty="0">
                        <a:solidFill>
                          <a:schemeClr val="tx1"/>
                        </a:solidFill>
                      </a:endParaRPr>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graphicFrame>
        <p:nvGraphicFramePr>
          <p:cNvPr id="32" name="Table 31"/>
          <p:cNvGraphicFramePr>
            <a:graphicFrameLocks noGrp="1"/>
          </p:cNvGraphicFramePr>
          <p:nvPr/>
        </p:nvGraphicFramePr>
        <p:xfrm>
          <a:off x="755576" y="6093296"/>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12</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1043608" y="1844824"/>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051" name="Rectangle 2"/>
          <p:cNvSpPr>
            <a:spLocks noGrp="1" noChangeArrowheads="1"/>
          </p:cNvSpPr>
          <p:nvPr>
            <p:ph type="title"/>
          </p:nvPr>
        </p:nvSpPr>
        <p:spPr>
          <a:xfrm>
            <a:off x="395536" y="692696"/>
            <a:ext cx="8229600" cy="652463"/>
          </a:xfrm>
        </p:spPr>
        <p:txBody>
          <a:bodyPr/>
          <a:lstStyle/>
          <a:p>
            <a:pPr eaLnBrk="1" hangingPunct="1"/>
            <a:r>
              <a:rPr lang="en-US" sz="2000" b="1" dirty="0" smtClean="0">
                <a:solidFill>
                  <a:srgbClr val="CC0000"/>
                </a:solidFill>
              </a:rPr>
              <a:t>Timing of Bus Use (I)</a:t>
            </a:r>
            <a:endParaRPr lang="en-NZ" sz="2000" b="1" dirty="0" smtClean="0">
              <a:solidFill>
                <a:srgbClr val="CC0000"/>
              </a:solidFill>
            </a:endParaRPr>
          </a:p>
        </p:txBody>
      </p:sp>
      <p:sp>
        <p:nvSpPr>
          <p:cNvPr id="2052" name="Rectangle 4"/>
          <p:cNvSpPr>
            <a:spLocks noChangeArrowheads="1"/>
          </p:cNvSpPr>
          <p:nvPr/>
        </p:nvSpPr>
        <p:spPr bwMode="auto">
          <a:xfrm>
            <a:off x="22225" y="1196975"/>
            <a:ext cx="2032000" cy="3841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p>
          <a:p>
            <a:pPr algn="l">
              <a:buClr>
                <a:srgbClr val="000000"/>
              </a:buClr>
              <a:buSzPct val="90000"/>
              <a:buFont typeface="Arial" charset="0"/>
              <a:buNone/>
            </a:pPr>
            <a:r>
              <a:rPr lang="en-IE" sz="900" b="0" dirty="0">
                <a:solidFill>
                  <a:srgbClr val="000000"/>
                </a:solidFill>
              </a:rPr>
              <a:t>* Weekend use not asked until 2011</a:t>
            </a:r>
            <a:endParaRPr lang="en-GB" sz="900" b="0" dirty="0">
              <a:solidFill>
                <a:srgbClr val="000000"/>
              </a:solidFill>
            </a:endParaRPr>
          </a:p>
        </p:txBody>
      </p:sp>
      <p:sp>
        <p:nvSpPr>
          <p:cNvPr id="2053"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a:t>Q6</a:t>
            </a:r>
          </a:p>
        </p:txBody>
      </p:sp>
      <p:sp>
        <p:nvSpPr>
          <p:cNvPr id="2055" name="Rectangle 20"/>
          <p:cNvSpPr>
            <a:spLocks noChangeArrowheads="1"/>
          </p:cNvSpPr>
          <p:nvPr/>
        </p:nvSpPr>
        <p:spPr bwMode="auto">
          <a:xfrm>
            <a:off x="468313" y="981075"/>
            <a:ext cx="8229600" cy="652463"/>
          </a:xfrm>
          <a:prstGeom prst="rect">
            <a:avLst/>
          </a:prstGeom>
          <a:noFill/>
          <a:ln w="9525">
            <a:noFill/>
            <a:miter lim="800000"/>
            <a:headEnd/>
            <a:tailEnd/>
          </a:ln>
        </p:spPr>
        <p:txBody>
          <a:bodyPr anchor="ctr"/>
          <a:lstStyle/>
          <a:p>
            <a:r>
              <a:rPr lang="en-NZ" dirty="0">
                <a:solidFill>
                  <a:srgbClr val="CC0000"/>
                </a:solidFill>
              </a:rPr>
              <a:t>‘When do you usually use the bus service?’</a:t>
            </a:r>
          </a:p>
        </p:txBody>
      </p:sp>
      <p:grpSp>
        <p:nvGrpSpPr>
          <p:cNvPr id="2056" name="Group 44"/>
          <p:cNvGrpSpPr>
            <a:grpSpLocks/>
          </p:cNvGrpSpPr>
          <p:nvPr/>
        </p:nvGrpSpPr>
        <p:grpSpPr bwMode="auto">
          <a:xfrm>
            <a:off x="1331913" y="1654175"/>
            <a:ext cx="7272337" cy="247650"/>
            <a:chOff x="3060" y="2055"/>
            <a:chExt cx="7575" cy="390"/>
          </a:xfrm>
        </p:grpSpPr>
        <p:sp>
          <p:nvSpPr>
            <p:cNvPr id="2087" name="Text Box 45"/>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2088" name="Text Box 46"/>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2089" name="Text Box 47"/>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2057" name="Text Box 52"/>
          <p:cNvSpPr txBox="1">
            <a:spLocks noChangeArrowheads="1"/>
          </p:cNvSpPr>
          <p:nvPr/>
        </p:nvSpPr>
        <p:spPr bwMode="auto">
          <a:xfrm>
            <a:off x="69850" y="2852738"/>
            <a:ext cx="1042988" cy="785812"/>
          </a:xfrm>
          <a:prstGeom prst="rect">
            <a:avLst/>
          </a:prstGeom>
          <a:noFill/>
          <a:ln w="9525" algn="ctr">
            <a:noFill/>
            <a:miter lim="800000"/>
            <a:headEnd/>
            <a:tailEnd/>
          </a:ln>
        </p:spPr>
        <p:txBody>
          <a:bodyPr>
            <a:spAutoFit/>
          </a:bodyPr>
          <a:lstStyle/>
          <a:p>
            <a:pPr algn="r">
              <a:spcBef>
                <a:spcPct val="50000"/>
              </a:spcBef>
            </a:pPr>
            <a:r>
              <a:rPr lang="en-US" sz="900"/>
              <a:t>Weekdays Off peak times (9am – 3pm and after 6.30pm)</a:t>
            </a:r>
          </a:p>
        </p:txBody>
      </p:sp>
      <p:sp>
        <p:nvSpPr>
          <p:cNvPr id="2058" name="Text Box 53"/>
          <p:cNvSpPr txBox="1">
            <a:spLocks noChangeArrowheads="1"/>
          </p:cNvSpPr>
          <p:nvPr/>
        </p:nvSpPr>
        <p:spPr bwMode="auto">
          <a:xfrm>
            <a:off x="0" y="4724400"/>
            <a:ext cx="1116013" cy="647700"/>
          </a:xfrm>
          <a:prstGeom prst="rect">
            <a:avLst/>
          </a:prstGeom>
          <a:noFill/>
          <a:ln w="9525" algn="ctr">
            <a:noFill/>
            <a:miter lim="800000"/>
            <a:headEnd/>
            <a:tailEnd/>
          </a:ln>
        </p:spPr>
        <p:txBody>
          <a:bodyPr>
            <a:spAutoFit/>
          </a:bodyPr>
          <a:lstStyle/>
          <a:p>
            <a:pPr algn="r">
              <a:spcBef>
                <a:spcPct val="50000"/>
              </a:spcBef>
            </a:pPr>
            <a:r>
              <a:rPr lang="en-US" sz="900"/>
              <a:t> Weekdays Peak times (7am-9am or 3pm to 6.30pm)</a:t>
            </a:r>
          </a:p>
        </p:txBody>
      </p:sp>
      <p:sp>
        <p:nvSpPr>
          <p:cNvPr id="2059" name="Text Box 54"/>
          <p:cNvSpPr txBox="1">
            <a:spLocks noChangeArrowheads="1"/>
          </p:cNvSpPr>
          <p:nvPr/>
        </p:nvSpPr>
        <p:spPr bwMode="auto">
          <a:xfrm>
            <a:off x="-36513" y="5648325"/>
            <a:ext cx="1042988" cy="228600"/>
          </a:xfrm>
          <a:prstGeom prst="rect">
            <a:avLst/>
          </a:prstGeom>
          <a:noFill/>
          <a:ln w="9525" algn="ctr">
            <a:noFill/>
            <a:miter lim="800000"/>
            <a:headEnd/>
            <a:tailEnd/>
          </a:ln>
        </p:spPr>
        <p:txBody>
          <a:bodyPr>
            <a:spAutoFit/>
          </a:bodyPr>
          <a:lstStyle/>
          <a:p>
            <a:pPr algn="r">
              <a:spcBef>
                <a:spcPct val="50000"/>
              </a:spcBef>
            </a:pPr>
            <a:r>
              <a:rPr lang="en-US" sz="900"/>
              <a:t>Other</a:t>
            </a:r>
          </a:p>
        </p:txBody>
      </p:sp>
      <p:sp>
        <p:nvSpPr>
          <p:cNvPr id="2081" name="Text Box 54"/>
          <p:cNvSpPr txBox="1">
            <a:spLocks noChangeArrowheads="1"/>
          </p:cNvSpPr>
          <p:nvPr/>
        </p:nvSpPr>
        <p:spPr bwMode="auto">
          <a:xfrm>
            <a:off x="0" y="5445125"/>
            <a:ext cx="1042988" cy="228600"/>
          </a:xfrm>
          <a:prstGeom prst="rect">
            <a:avLst/>
          </a:prstGeom>
          <a:noFill/>
          <a:ln w="9525" algn="ctr">
            <a:noFill/>
            <a:miter lim="800000"/>
            <a:headEnd/>
            <a:tailEnd/>
          </a:ln>
        </p:spPr>
        <p:txBody>
          <a:bodyPr>
            <a:spAutoFit/>
          </a:bodyPr>
          <a:lstStyle/>
          <a:p>
            <a:pPr algn="r">
              <a:spcBef>
                <a:spcPct val="50000"/>
              </a:spcBef>
            </a:pPr>
            <a:r>
              <a:rPr lang="en-US" sz="900" dirty="0" smtClean="0"/>
              <a:t>Weekends*</a:t>
            </a:r>
            <a:endParaRPr lang="en-US" sz="900" dirty="0"/>
          </a:p>
        </p:txBody>
      </p:sp>
      <p:sp>
        <p:nvSpPr>
          <p:cNvPr id="2086" name="Rectangle 4"/>
          <p:cNvSpPr>
            <a:spLocks noChangeArrowheads="1"/>
          </p:cNvSpPr>
          <p:nvPr/>
        </p:nvSpPr>
        <p:spPr bwMode="auto">
          <a:xfrm>
            <a:off x="5364163" y="1341438"/>
            <a:ext cx="3744912" cy="506412"/>
          </a:xfrm>
          <a:prstGeom prst="rect">
            <a:avLst/>
          </a:prstGeom>
          <a:noFill/>
          <a:ln w="9525" algn="ctr">
            <a:noFill/>
            <a:miter lim="800000"/>
            <a:headEnd/>
            <a:tailEnd/>
          </a:ln>
        </p:spPr>
        <p:txBody>
          <a:bodyPr>
            <a:spAutoFit/>
          </a:bodyPr>
          <a:lstStyle/>
          <a:p>
            <a:r>
              <a:rPr lang="en-GB" sz="900" b="0" dirty="0">
                <a:solidFill>
                  <a:srgbClr val="000000"/>
                </a:solidFill>
              </a:rPr>
              <a:t>Categories changed from “</a:t>
            </a:r>
            <a:r>
              <a:rPr lang="en-NZ" sz="900" b="0" dirty="0"/>
              <a:t>Off peak times” and “Peak times” in 2010 to “</a:t>
            </a:r>
            <a:r>
              <a:rPr lang="en-US" sz="900" b="0" dirty="0"/>
              <a:t>Weekdays Off peak times” and “Weekdays Peak times” in 2011.</a:t>
            </a:r>
          </a:p>
          <a:p>
            <a:endParaRPr lang="en-NZ" sz="900" dirty="0"/>
          </a:p>
        </p:txBody>
      </p:sp>
      <p:graphicFrame>
        <p:nvGraphicFramePr>
          <p:cNvPr id="24" name="Table 23"/>
          <p:cNvGraphicFramePr>
            <a:graphicFrameLocks noGrp="1"/>
          </p:cNvGraphicFramePr>
          <p:nvPr/>
        </p:nvGraphicFramePr>
        <p:xfrm>
          <a:off x="755576" y="6093296"/>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Text Box 5"/>
          <p:cNvSpPr txBox="1">
            <a:spLocks noChangeArrowheads="1"/>
          </p:cNvSpPr>
          <p:nvPr/>
        </p:nvSpPr>
        <p:spPr bwMode="auto">
          <a:xfrm>
            <a:off x="0" y="6454497"/>
            <a:ext cx="9144000" cy="600164"/>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The timing of bus usage in 2012 was similar to that of 2011 and similar across </a:t>
            </a:r>
            <a:r>
              <a:rPr lang="en-IE" i="0" dirty="0" err="1" smtClean="0">
                <a:solidFill>
                  <a:schemeClr val="bg1"/>
                </a:solidFill>
              </a:rPr>
              <a:t>Tauranga</a:t>
            </a:r>
            <a:r>
              <a:rPr lang="en-IE" i="0" dirty="0" smtClean="0">
                <a:solidFill>
                  <a:schemeClr val="bg1"/>
                </a:solidFill>
              </a:rPr>
              <a:t> and </a:t>
            </a:r>
            <a:r>
              <a:rPr lang="en-IE" i="0" dirty="0" err="1" smtClean="0">
                <a:solidFill>
                  <a:schemeClr val="bg1"/>
                </a:solidFill>
              </a:rPr>
              <a:t>Rotorua</a:t>
            </a:r>
            <a:r>
              <a:rPr lang="en-IE" i="0" dirty="0" smtClean="0">
                <a:solidFill>
                  <a:schemeClr val="bg1"/>
                </a:solidFill>
              </a:rPr>
              <a:t>. There was a slight decrease in bus usage at </a:t>
            </a:r>
            <a:r>
              <a:rPr lang="en-IE" dirty="0" smtClean="0">
                <a:solidFill>
                  <a:schemeClr val="bg1"/>
                </a:solidFill>
              </a:rPr>
              <a:t>Weekdays </a:t>
            </a:r>
            <a:r>
              <a:rPr lang="en-IE" dirty="0">
                <a:solidFill>
                  <a:schemeClr val="bg1"/>
                </a:solidFill>
              </a:rPr>
              <a:t>P</a:t>
            </a:r>
            <a:r>
              <a:rPr lang="en-IE" dirty="0" smtClean="0">
                <a:solidFill>
                  <a:schemeClr val="bg1"/>
                </a:solidFill>
              </a:rPr>
              <a:t>eak </a:t>
            </a:r>
            <a:r>
              <a:rPr lang="en-IE" dirty="0">
                <a:solidFill>
                  <a:schemeClr val="bg1"/>
                </a:solidFill>
              </a:rPr>
              <a:t>times</a:t>
            </a:r>
            <a:r>
              <a:rPr lang="en-IE" i="0" dirty="0">
                <a:solidFill>
                  <a:schemeClr val="bg1"/>
                </a:solidFill>
              </a:rPr>
              <a:t> in Tauranga </a:t>
            </a:r>
            <a:r>
              <a:rPr lang="en-IE" i="0" dirty="0" smtClean="0">
                <a:solidFill>
                  <a:schemeClr val="bg1"/>
                </a:solidFill>
              </a:rPr>
              <a:t> (25% in 2011 compared with 22% in 2012) and </a:t>
            </a:r>
            <a:r>
              <a:rPr lang="en-IE" i="0" dirty="0" err="1" smtClean="0">
                <a:solidFill>
                  <a:schemeClr val="bg1"/>
                </a:solidFill>
              </a:rPr>
              <a:t>Rotorua</a:t>
            </a:r>
            <a:r>
              <a:rPr lang="en-IE" i="0" dirty="0" smtClean="0">
                <a:solidFill>
                  <a:schemeClr val="bg1"/>
                </a:solidFill>
              </a:rPr>
              <a:t>  (26% </a:t>
            </a:r>
            <a:r>
              <a:rPr lang="en-IE" i="0" dirty="0">
                <a:solidFill>
                  <a:schemeClr val="bg1"/>
                </a:solidFill>
              </a:rPr>
              <a:t>in </a:t>
            </a:r>
            <a:r>
              <a:rPr lang="en-IE" i="0" dirty="0" smtClean="0">
                <a:solidFill>
                  <a:schemeClr val="bg1"/>
                </a:solidFill>
              </a:rPr>
              <a:t>2011 compared with 23% </a:t>
            </a:r>
            <a:r>
              <a:rPr lang="en-IE" i="0" dirty="0">
                <a:solidFill>
                  <a:schemeClr val="bg1"/>
                </a:solidFill>
              </a:rPr>
              <a:t>in </a:t>
            </a:r>
            <a:r>
              <a:rPr lang="en-IE" i="0" dirty="0" smtClean="0">
                <a:solidFill>
                  <a:schemeClr val="bg1"/>
                </a:solidFill>
              </a:rPr>
              <a:t>2012).  </a:t>
            </a:r>
            <a:endParaRPr lang="en-IE" i="0" dirty="0">
              <a:solidFill>
                <a:schemeClr val="bg1"/>
              </a:solidFill>
            </a:endParaRPr>
          </a:p>
        </p:txBody>
      </p:sp>
      <p:sp>
        <p:nvSpPr>
          <p:cNvPr id="18"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13</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hart 39"/>
          <p:cNvGraphicFramePr/>
          <p:nvPr/>
        </p:nvGraphicFramePr>
        <p:xfrm>
          <a:off x="827584" y="1916832"/>
          <a:ext cx="1512168"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p:cNvGraphicFramePr/>
          <p:nvPr/>
        </p:nvGraphicFramePr>
        <p:xfrm>
          <a:off x="2339752" y="1988840"/>
          <a:ext cx="6804248"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3076" name="Rectangle 2"/>
          <p:cNvSpPr>
            <a:spLocks noGrp="1" noChangeArrowheads="1"/>
          </p:cNvSpPr>
          <p:nvPr>
            <p:ph type="title" idx="4294967295"/>
          </p:nvPr>
        </p:nvSpPr>
        <p:spPr>
          <a:xfrm>
            <a:off x="0" y="765175"/>
            <a:ext cx="9144000" cy="652463"/>
          </a:xfrm>
        </p:spPr>
        <p:txBody>
          <a:bodyPr/>
          <a:lstStyle/>
          <a:p>
            <a:pPr eaLnBrk="1" hangingPunct="1"/>
            <a:r>
              <a:rPr lang="en-US" sz="2000" b="1" dirty="0" smtClean="0">
                <a:solidFill>
                  <a:srgbClr val="CC0000"/>
                </a:solidFill>
              </a:rPr>
              <a:t>Timing of Bus Use (II)</a:t>
            </a:r>
            <a:endParaRPr lang="en-NZ" sz="2000" b="1" dirty="0" smtClean="0">
              <a:solidFill>
                <a:srgbClr val="CC0000"/>
              </a:solidFill>
            </a:endParaRPr>
          </a:p>
        </p:txBody>
      </p:sp>
      <p:sp>
        <p:nvSpPr>
          <p:cNvPr id="3077" name="Rectangle 4"/>
          <p:cNvSpPr>
            <a:spLocks noChangeArrowheads="1"/>
          </p:cNvSpPr>
          <p:nvPr/>
        </p:nvSpPr>
        <p:spPr bwMode="auto">
          <a:xfrm>
            <a:off x="22225" y="1196975"/>
            <a:ext cx="1998663" cy="3841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p>
          <a:p>
            <a:pPr algn="l">
              <a:buClr>
                <a:srgbClr val="000000"/>
              </a:buClr>
              <a:buSzPct val="90000"/>
              <a:buFont typeface="Arial" charset="0"/>
              <a:buNone/>
            </a:pPr>
            <a:r>
              <a:rPr lang="en-IE" sz="900" b="0" dirty="0">
                <a:solidFill>
                  <a:srgbClr val="000000"/>
                </a:solidFill>
              </a:rPr>
              <a:t>*Weekend use not asked until 2011</a:t>
            </a:r>
            <a:endParaRPr lang="en-GB" sz="900" b="0" dirty="0">
              <a:solidFill>
                <a:srgbClr val="000000"/>
              </a:solidFill>
            </a:endParaRPr>
          </a:p>
        </p:txBody>
      </p:sp>
      <p:sp>
        <p:nvSpPr>
          <p:cNvPr id="3078"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Q6</a:t>
            </a:r>
          </a:p>
        </p:txBody>
      </p:sp>
      <p:sp>
        <p:nvSpPr>
          <p:cNvPr id="3079" name="Text Box 6"/>
          <p:cNvSpPr txBox="1">
            <a:spLocks noChangeArrowheads="1"/>
          </p:cNvSpPr>
          <p:nvPr/>
        </p:nvSpPr>
        <p:spPr bwMode="auto">
          <a:xfrm>
            <a:off x="1331640" y="5805264"/>
            <a:ext cx="539750" cy="228600"/>
          </a:xfrm>
          <a:prstGeom prst="rect">
            <a:avLst/>
          </a:prstGeom>
          <a:noFill/>
          <a:ln w="9525">
            <a:noFill/>
            <a:miter lim="800000"/>
            <a:headEnd/>
            <a:tailEnd/>
          </a:ln>
        </p:spPr>
        <p:txBody>
          <a:bodyPr>
            <a:spAutoFit/>
          </a:bodyPr>
          <a:lstStyle/>
          <a:p>
            <a:pPr algn="l"/>
            <a:r>
              <a:rPr lang="en-US" sz="900" i="0" dirty="0" smtClean="0">
                <a:solidFill>
                  <a:srgbClr val="FF0000"/>
                </a:solidFill>
              </a:rPr>
              <a:t>n=400</a:t>
            </a:r>
            <a:endParaRPr lang="en-US" sz="900" i="0" dirty="0">
              <a:solidFill>
                <a:srgbClr val="FF0000"/>
              </a:solidFill>
            </a:endParaRPr>
          </a:p>
        </p:txBody>
      </p:sp>
      <p:sp>
        <p:nvSpPr>
          <p:cNvPr id="3080" name="Text Box 5"/>
          <p:cNvSpPr txBox="1">
            <a:spLocks noChangeArrowheads="1"/>
          </p:cNvSpPr>
          <p:nvPr/>
        </p:nvSpPr>
        <p:spPr bwMode="auto">
          <a:xfrm>
            <a:off x="-34926" y="6453584"/>
            <a:ext cx="9178925" cy="431800"/>
          </a:xfrm>
          <a:prstGeom prst="rect">
            <a:avLst/>
          </a:prstGeom>
          <a:solidFill>
            <a:schemeClr val="tx1"/>
          </a:solidFill>
          <a:ln w="9525">
            <a:noFill/>
            <a:miter lim="800000"/>
            <a:headEnd/>
            <a:tailEnd/>
          </a:ln>
        </p:spPr>
        <p:txBody>
          <a:bodyPr wrap="square">
            <a:spAutoFit/>
          </a:bodyPr>
          <a:lstStyle/>
          <a:p>
            <a:pPr marL="285750" indent="-285750">
              <a:buClr>
                <a:schemeClr val="tx1"/>
              </a:buClr>
            </a:pPr>
            <a:r>
              <a:rPr lang="en-IE" i="0" dirty="0">
                <a:solidFill>
                  <a:schemeClr val="bg1"/>
                </a:solidFill>
              </a:rPr>
              <a:t>Bus users aged </a:t>
            </a:r>
            <a:r>
              <a:rPr lang="en-IE" i="0" dirty="0" smtClean="0">
                <a:solidFill>
                  <a:schemeClr val="bg1"/>
                </a:solidFill>
              </a:rPr>
              <a:t>65 years and older </a:t>
            </a:r>
            <a:r>
              <a:rPr lang="en-IE" i="0" dirty="0">
                <a:solidFill>
                  <a:schemeClr val="bg1"/>
                </a:solidFill>
              </a:rPr>
              <a:t>are more likely to use the bus service during </a:t>
            </a:r>
            <a:r>
              <a:rPr lang="en-IE" dirty="0">
                <a:solidFill>
                  <a:schemeClr val="bg1"/>
                </a:solidFill>
              </a:rPr>
              <a:t>Weekdays</a:t>
            </a:r>
            <a:r>
              <a:rPr lang="en-IE" i="0" dirty="0">
                <a:solidFill>
                  <a:schemeClr val="bg1"/>
                </a:solidFill>
              </a:rPr>
              <a:t> </a:t>
            </a:r>
            <a:r>
              <a:rPr lang="en-IE" dirty="0">
                <a:solidFill>
                  <a:schemeClr val="bg1"/>
                </a:solidFill>
              </a:rPr>
              <a:t>Off peak times</a:t>
            </a:r>
            <a:r>
              <a:rPr lang="en-IE" i="0" dirty="0">
                <a:solidFill>
                  <a:schemeClr val="bg1"/>
                </a:solidFill>
              </a:rPr>
              <a:t> (</a:t>
            </a:r>
            <a:r>
              <a:rPr lang="en-IE" i="0" dirty="0" smtClean="0">
                <a:solidFill>
                  <a:schemeClr val="bg1"/>
                </a:solidFill>
              </a:rPr>
              <a:t>92%) </a:t>
            </a:r>
            <a:r>
              <a:rPr lang="en-IE" i="0" dirty="0">
                <a:solidFill>
                  <a:schemeClr val="bg1"/>
                </a:solidFill>
              </a:rPr>
              <a:t>than </a:t>
            </a:r>
            <a:r>
              <a:rPr lang="en-IE" i="0" dirty="0" smtClean="0">
                <a:solidFill>
                  <a:schemeClr val="bg1"/>
                </a:solidFill>
              </a:rPr>
              <a:t>bus users </a:t>
            </a:r>
            <a:r>
              <a:rPr lang="en-IE" i="0" dirty="0">
                <a:solidFill>
                  <a:schemeClr val="bg1"/>
                </a:solidFill>
              </a:rPr>
              <a:t>from other age groups</a:t>
            </a:r>
            <a:r>
              <a:rPr lang="en-IE" i="0" dirty="0" smtClean="0">
                <a:solidFill>
                  <a:schemeClr val="bg1"/>
                </a:solidFill>
              </a:rPr>
              <a:t>. </a:t>
            </a:r>
            <a:endParaRPr lang="en-IE" i="0" dirty="0">
              <a:solidFill>
                <a:schemeClr val="bg1"/>
              </a:solidFill>
            </a:endParaRPr>
          </a:p>
        </p:txBody>
      </p:sp>
      <p:sp>
        <p:nvSpPr>
          <p:cNvPr id="3081" name="Rectangle 20"/>
          <p:cNvSpPr>
            <a:spLocks noChangeArrowheads="1"/>
          </p:cNvSpPr>
          <p:nvPr/>
        </p:nvSpPr>
        <p:spPr bwMode="auto">
          <a:xfrm>
            <a:off x="468313" y="1048345"/>
            <a:ext cx="8229600" cy="652463"/>
          </a:xfrm>
          <a:prstGeom prst="rect">
            <a:avLst/>
          </a:prstGeom>
          <a:noFill/>
          <a:ln w="9525">
            <a:noFill/>
            <a:miter lim="800000"/>
            <a:headEnd/>
            <a:tailEnd/>
          </a:ln>
        </p:spPr>
        <p:txBody>
          <a:bodyPr anchor="ctr"/>
          <a:lstStyle/>
          <a:p>
            <a:r>
              <a:rPr lang="en-NZ" dirty="0">
                <a:solidFill>
                  <a:srgbClr val="CC0000"/>
                </a:solidFill>
              </a:rPr>
              <a:t>‘When do you usually use the bus service?’</a:t>
            </a:r>
          </a:p>
        </p:txBody>
      </p:sp>
      <p:sp>
        <p:nvSpPr>
          <p:cNvPr id="3082" name="Text Box 15"/>
          <p:cNvSpPr txBox="1">
            <a:spLocks noChangeArrowheads="1"/>
          </p:cNvSpPr>
          <p:nvPr/>
        </p:nvSpPr>
        <p:spPr bwMode="auto">
          <a:xfrm>
            <a:off x="611188" y="1616075"/>
            <a:ext cx="1728787" cy="22860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3083" name="Line 18"/>
          <p:cNvSpPr>
            <a:spLocks noChangeShapeType="1"/>
          </p:cNvSpPr>
          <p:nvPr/>
        </p:nvSpPr>
        <p:spPr bwMode="auto">
          <a:xfrm flipH="1">
            <a:off x="2338388" y="1593850"/>
            <a:ext cx="1587" cy="4505325"/>
          </a:xfrm>
          <a:prstGeom prst="line">
            <a:avLst/>
          </a:prstGeom>
          <a:noFill/>
          <a:ln w="15875">
            <a:solidFill>
              <a:srgbClr val="FF0000"/>
            </a:solidFill>
            <a:prstDash val="dash"/>
            <a:round/>
            <a:headEnd/>
            <a:tailEnd/>
          </a:ln>
        </p:spPr>
        <p:txBody>
          <a:bodyPr wrap="none" anchor="ctr"/>
          <a:lstStyle/>
          <a:p>
            <a:endParaRPr lang="en-NZ"/>
          </a:p>
        </p:txBody>
      </p:sp>
      <p:sp>
        <p:nvSpPr>
          <p:cNvPr id="3085" name="Rectangle 4"/>
          <p:cNvSpPr>
            <a:spLocks noChangeArrowheads="1"/>
          </p:cNvSpPr>
          <p:nvPr/>
        </p:nvSpPr>
        <p:spPr bwMode="auto">
          <a:xfrm>
            <a:off x="8029575" y="6137275"/>
            <a:ext cx="115887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 small base size</a:t>
            </a:r>
            <a:endParaRPr lang="en-GB" sz="1000" b="0">
              <a:solidFill>
                <a:srgbClr val="000000"/>
              </a:solidFill>
            </a:endParaRPr>
          </a:p>
        </p:txBody>
      </p:sp>
      <p:sp>
        <p:nvSpPr>
          <p:cNvPr id="3086" name="Line 18"/>
          <p:cNvSpPr>
            <a:spLocks noChangeShapeType="1"/>
          </p:cNvSpPr>
          <p:nvPr/>
        </p:nvSpPr>
        <p:spPr bwMode="auto">
          <a:xfrm>
            <a:off x="3708400" y="1773238"/>
            <a:ext cx="0" cy="4203700"/>
          </a:xfrm>
          <a:prstGeom prst="line">
            <a:avLst/>
          </a:prstGeom>
          <a:noFill/>
          <a:ln w="15875">
            <a:solidFill>
              <a:srgbClr val="FF0000"/>
            </a:solidFill>
            <a:prstDash val="dash"/>
            <a:round/>
            <a:headEnd/>
            <a:tailEnd/>
          </a:ln>
        </p:spPr>
        <p:txBody>
          <a:bodyPr wrap="none" anchor="ctr"/>
          <a:lstStyle/>
          <a:p>
            <a:endParaRPr lang="en-NZ"/>
          </a:p>
        </p:txBody>
      </p:sp>
      <p:sp>
        <p:nvSpPr>
          <p:cNvPr id="3087" name="Rectangle 778"/>
          <p:cNvSpPr>
            <a:spLocks noChangeArrowheads="1"/>
          </p:cNvSpPr>
          <p:nvPr/>
        </p:nvSpPr>
        <p:spPr bwMode="auto">
          <a:xfrm>
            <a:off x="2203450" y="1805261"/>
            <a:ext cx="1022350" cy="228600"/>
          </a:xfrm>
          <a:prstGeom prst="rect">
            <a:avLst/>
          </a:prstGeom>
          <a:noFill/>
          <a:ln w="9525" algn="ctr">
            <a:noFill/>
            <a:miter lim="800000"/>
            <a:headEnd/>
            <a:tailEnd/>
          </a:ln>
        </p:spPr>
        <p:txBody>
          <a:bodyPr>
            <a:spAutoFit/>
          </a:bodyPr>
          <a:lstStyle/>
          <a:p>
            <a:pPr eaLnBrk="0" hangingPunct="0"/>
            <a:r>
              <a:rPr lang="en-US" sz="900" i="0"/>
              <a:t>Male</a:t>
            </a:r>
          </a:p>
        </p:txBody>
      </p:sp>
      <p:sp>
        <p:nvSpPr>
          <p:cNvPr id="3088" name="Rectangle 778"/>
          <p:cNvSpPr>
            <a:spLocks noChangeArrowheads="1"/>
          </p:cNvSpPr>
          <p:nvPr/>
        </p:nvSpPr>
        <p:spPr bwMode="auto">
          <a:xfrm>
            <a:off x="2771775" y="1802086"/>
            <a:ext cx="1022350" cy="228600"/>
          </a:xfrm>
          <a:prstGeom prst="rect">
            <a:avLst/>
          </a:prstGeom>
          <a:noFill/>
          <a:ln w="9525" algn="ctr">
            <a:noFill/>
            <a:miter lim="800000"/>
            <a:headEnd/>
            <a:tailEnd/>
          </a:ln>
        </p:spPr>
        <p:txBody>
          <a:bodyPr>
            <a:spAutoFit/>
          </a:bodyPr>
          <a:lstStyle/>
          <a:p>
            <a:pPr eaLnBrk="0" hangingPunct="0"/>
            <a:r>
              <a:rPr lang="en-US" sz="900" i="0"/>
              <a:t>Female</a:t>
            </a:r>
          </a:p>
        </p:txBody>
      </p:sp>
      <p:sp>
        <p:nvSpPr>
          <p:cNvPr id="3089" name="Rectangle 778"/>
          <p:cNvSpPr>
            <a:spLocks noChangeArrowheads="1"/>
          </p:cNvSpPr>
          <p:nvPr/>
        </p:nvSpPr>
        <p:spPr bwMode="auto">
          <a:xfrm>
            <a:off x="3924300" y="1805261"/>
            <a:ext cx="874713" cy="231775"/>
          </a:xfrm>
          <a:prstGeom prst="rect">
            <a:avLst/>
          </a:prstGeom>
          <a:noFill/>
          <a:ln w="9525" algn="ctr">
            <a:noFill/>
            <a:miter lim="800000"/>
            <a:headEnd/>
            <a:tailEnd/>
          </a:ln>
        </p:spPr>
        <p:txBody>
          <a:bodyPr>
            <a:spAutoFit/>
          </a:bodyPr>
          <a:lstStyle/>
          <a:p>
            <a:pPr eaLnBrk="0" hangingPunct="0"/>
            <a:r>
              <a:rPr lang="en-US" sz="900" i="0"/>
              <a:t>18 - 34</a:t>
            </a:r>
          </a:p>
        </p:txBody>
      </p:sp>
      <p:sp>
        <p:nvSpPr>
          <p:cNvPr id="3090" name="Rectangle 778"/>
          <p:cNvSpPr>
            <a:spLocks noChangeArrowheads="1"/>
          </p:cNvSpPr>
          <p:nvPr/>
        </p:nvSpPr>
        <p:spPr bwMode="auto">
          <a:xfrm>
            <a:off x="4427538" y="1808436"/>
            <a:ext cx="1022350" cy="228600"/>
          </a:xfrm>
          <a:prstGeom prst="rect">
            <a:avLst/>
          </a:prstGeom>
          <a:noFill/>
          <a:ln w="9525" algn="ctr">
            <a:noFill/>
            <a:miter lim="800000"/>
            <a:headEnd/>
            <a:tailEnd/>
          </a:ln>
        </p:spPr>
        <p:txBody>
          <a:bodyPr>
            <a:spAutoFit/>
          </a:bodyPr>
          <a:lstStyle/>
          <a:p>
            <a:pPr eaLnBrk="0" hangingPunct="0"/>
            <a:r>
              <a:rPr lang="en-US" sz="900" i="0"/>
              <a:t>35-44</a:t>
            </a:r>
          </a:p>
        </p:txBody>
      </p:sp>
      <p:sp>
        <p:nvSpPr>
          <p:cNvPr id="3091" name="Rectangle 778"/>
          <p:cNvSpPr>
            <a:spLocks noChangeArrowheads="1"/>
          </p:cNvSpPr>
          <p:nvPr/>
        </p:nvSpPr>
        <p:spPr bwMode="auto">
          <a:xfrm>
            <a:off x="4989513" y="1808436"/>
            <a:ext cx="1022350" cy="228600"/>
          </a:xfrm>
          <a:prstGeom prst="rect">
            <a:avLst/>
          </a:prstGeom>
          <a:noFill/>
          <a:ln w="9525" algn="ctr">
            <a:noFill/>
            <a:miter lim="800000"/>
            <a:headEnd/>
            <a:tailEnd/>
          </a:ln>
        </p:spPr>
        <p:txBody>
          <a:bodyPr>
            <a:spAutoFit/>
          </a:bodyPr>
          <a:lstStyle/>
          <a:p>
            <a:pPr eaLnBrk="0" hangingPunct="0"/>
            <a:r>
              <a:rPr lang="en-US" sz="900" i="0"/>
              <a:t>45-54</a:t>
            </a:r>
          </a:p>
        </p:txBody>
      </p:sp>
      <p:sp>
        <p:nvSpPr>
          <p:cNvPr id="3092" name="Rectangle 778"/>
          <p:cNvSpPr>
            <a:spLocks noChangeArrowheads="1"/>
          </p:cNvSpPr>
          <p:nvPr/>
        </p:nvSpPr>
        <p:spPr bwMode="auto">
          <a:xfrm>
            <a:off x="2373313" y="1492821"/>
            <a:ext cx="1389062" cy="276225"/>
          </a:xfrm>
          <a:prstGeom prst="rect">
            <a:avLst/>
          </a:prstGeom>
          <a:noFill/>
          <a:ln w="9525" algn="ctr">
            <a:noFill/>
            <a:miter lim="800000"/>
            <a:headEnd/>
            <a:tailEnd/>
          </a:ln>
        </p:spPr>
        <p:txBody>
          <a:bodyPr>
            <a:spAutoFit/>
          </a:bodyPr>
          <a:lstStyle/>
          <a:p>
            <a:pPr eaLnBrk="0" hangingPunct="0"/>
            <a:r>
              <a:rPr lang="en-US" sz="1200" i="0" dirty="0"/>
              <a:t>Gender</a:t>
            </a:r>
          </a:p>
        </p:txBody>
      </p:sp>
      <p:sp>
        <p:nvSpPr>
          <p:cNvPr id="3093" name="Rectangle 778"/>
          <p:cNvSpPr>
            <a:spLocks noChangeArrowheads="1"/>
          </p:cNvSpPr>
          <p:nvPr/>
        </p:nvSpPr>
        <p:spPr bwMode="auto">
          <a:xfrm>
            <a:off x="3708400" y="1480121"/>
            <a:ext cx="3311525" cy="276225"/>
          </a:xfrm>
          <a:prstGeom prst="rect">
            <a:avLst/>
          </a:prstGeom>
          <a:noFill/>
          <a:ln w="9525" algn="ctr">
            <a:noFill/>
            <a:miter lim="800000"/>
            <a:headEnd/>
            <a:tailEnd/>
          </a:ln>
        </p:spPr>
        <p:txBody>
          <a:bodyPr>
            <a:spAutoFit/>
          </a:bodyPr>
          <a:lstStyle/>
          <a:p>
            <a:pPr eaLnBrk="0" hangingPunct="0"/>
            <a:r>
              <a:rPr lang="en-US" sz="1200" i="0"/>
              <a:t>Age</a:t>
            </a:r>
          </a:p>
        </p:txBody>
      </p:sp>
      <p:graphicFrame>
        <p:nvGraphicFramePr>
          <p:cNvPr id="203899" name="Group 123"/>
          <p:cNvGraphicFramePr>
            <a:graphicFrameLocks noGrp="1"/>
          </p:cNvGraphicFramePr>
          <p:nvPr/>
        </p:nvGraphicFramePr>
        <p:xfrm>
          <a:off x="2521591" y="5877272"/>
          <a:ext cx="6586913" cy="250825"/>
        </p:xfrm>
        <a:graphic>
          <a:graphicData uri="http://schemas.openxmlformats.org/drawingml/2006/table">
            <a:tbl>
              <a:tblPr/>
              <a:tblGrid>
                <a:gridCol w="503555"/>
                <a:gridCol w="613437"/>
                <a:gridCol w="501369"/>
                <a:gridCol w="576064"/>
                <a:gridCol w="504056"/>
                <a:gridCol w="576064"/>
                <a:gridCol w="504056"/>
                <a:gridCol w="576064"/>
                <a:gridCol w="432048"/>
                <a:gridCol w="648072"/>
                <a:gridCol w="611937"/>
                <a:gridCol w="540191"/>
              </a:tblGrid>
              <a:tr h="250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n=280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800" b="1"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n=38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n=44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n=58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n=230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800" b="1"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n=134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n=70</a:t>
                      </a:r>
                    </a:p>
                  </a:txBody>
                  <a:tcPr horzOverflow="overflow">
                    <a:lnL>
                      <a:noFill/>
                    </a:lnL>
                    <a:lnR>
                      <a:noFill/>
                    </a:lnR>
                    <a:lnT>
                      <a:noFill/>
                    </a:lnT>
                    <a:lnB>
                      <a:noFill/>
                    </a:lnB>
                    <a:lnTlToBr>
                      <a:noFill/>
                    </a:lnTlToBr>
                    <a:lnBlToTr>
                      <a:noFill/>
                    </a:lnBlToTr>
                    <a:noFill/>
                  </a:tcPr>
                </a:tc>
              </a:tr>
            </a:tbl>
          </a:graphicData>
        </a:graphic>
      </p:graphicFrame>
      <p:sp>
        <p:nvSpPr>
          <p:cNvPr id="3107" name="Line 18"/>
          <p:cNvSpPr>
            <a:spLocks noChangeShapeType="1"/>
          </p:cNvSpPr>
          <p:nvPr/>
        </p:nvSpPr>
        <p:spPr bwMode="auto">
          <a:xfrm>
            <a:off x="7019925" y="1781175"/>
            <a:ext cx="0" cy="4202113"/>
          </a:xfrm>
          <a:prstGeom prst="line">
            <a:avLst/>
          </a:prstGeom>
          <a:noFill/>
          <a:ln w="15875">
            <a:solidFill>
              <a:srgbClr val="FF0000"/>
            </a:solidFill>
            <a:prstDash val="dash"/>
            <a:round/>
            <a:headEnd/>
            <a:tailEnd/>
          </a:ln>
        </p:spPr>
        <p:txBody>
          <a:bodyPr wrap="none" anchor="ctr"/>
          <a:lstStyle/>
          <a:p>
            <a:endParaRPr lang="en-NZ"/>
          </a:p>
        </p:txBody>
      </p:sp>
      <p:sp>
        <p:nvSpPr>
          <p:cNvPr id="3108" name="Rectangle 778"/>
          <p:cNvSpPr>
            <a:spLocks noChangeArrowheads="1"/>
          </p:cNvSpPr>
          <p:nvPr/>
        </p:nvSpPr>
        <p:spPr bwMode="auto">
          <a:xfrm>
            <a:off x="7164388" y="1427733"/>
            <a:ext cx="2016125" cy="276225"/>
          </a:xfrm>
          <a:prstGeom prst="rect">
            <a:avLst/>
          </a:prstGeom>
          <a:noFill/>
          <a:ln w="9525" algn="ctr">
            <a:noFill/>
            <a:miter lim="800000"/>
            <a:headEnd/>
            <a:tailEnd/>
          </a:ln>
        </p:spPr>
        <p:txBody>
          <a:bodyPr>
            <a:spAutoFit/>
          </a:bodyPr>
          <a:lstStyle/>
          <a:p>
            <a:pPr eaLnBrk="0" hangingPunct="0"/>
            <a:r>
              <a:rPr lang="en-NZ" sz="1200" i="0"/>
              <a:t>Household income</a:t>
            </a:r>
            <a:endParaRPr lang="en-US" sz="1200" i="0"/>
          </a:p>
        </p:txBody>
      </p:sp>
      <p:sp>
        <p:nvSpPr>
          <p:cNvPr id="3109" name="Rectangle 778"/>
          <p:cNvSpPr>
            <a:spLocks noChangeArrowheads="1"/>
          </p:cNvSpPr>
          <p:nvPr/>
        </p:nvSpPr>
        <p:spPr bwMode="auto">
          <a:xfrm>
            <a:off x="5508625" y="1808436"/>
            <a:ext cx="1022350" cy="228600"/>
          </a:xfrm>
          <a:prstGeom prst="rect">
            <a:avLst/>
          </a:prstGeom>
          <a:noFill/>
          <a:ln w="9525" algn="ctr">
            <a:noFill/>
            <a:miter lim="800000"/>
            <a:headEnd/>
            <a:tailEnd/>
          </a:ln>
        </p:spPr>
        <p:txBody>
          <a:bodyPr>
            <a:spAutoFit/>
          </a:bodyPr>
          <a:lstStyle/>
          <a:p>
            <a:pPr eaLnBrk="0" hangingPunct="0"/>
            <a:r>
              <a:rPr lang="en-US" sz="900" i="0"/>
              <a:t>55-64</a:t>
            </a:r>
          </a:p>
        </p:txBody>
      </p:sp>
      <p:sp>
        <p:nvSpPr>
          <p:cNvPr id="3110" name="Rectangle 778"/>
          <p:cNvSpPr>
            <a:spLocks noChangeArrowheads="1"/>
          </p:cNvSpPr>
          <p:nvPr/>
        </p:nvSpPr>
        <p:spPr bwMode="auto">
          <a:xfrm>
            <a:off x="6084888" y="1808436"/>
            <a:ext cx="1022350" cy="228600"/>
          </a:xfrm>
          <a:prstGeom prst="rect">
            <a:avLst/>
          </a:prstGeom>
          <a:noFill/>
          <a:ln w="9525" algn="ctr">
            <a:noFill/>
            <a:miter lim="800000"/>
            <a:headEnd/>
            <a:tailEnd/>
          </a:ln>
        </p:spPr>
        <p:txBody>
          <a:bodyPr>
            <a:spAutoFit/>
          </a:bodyPr>
          <a:lstStyle/>
          <a:p>
            <a:pPr eaLnBrk="0" hangingPunct="0"/>
            <a:r>
              <a:rPr lang="en-US" sz="900" i="0"/>
              <a:t>65+</a:t>
            </a:r>
          </a:p>
        </p:txBody>
      </p:sp>
      <p:sp>
        <p:nvSpPr>
          <p:cNvPr id="3111" name="Rectangle 778"/>
          <p:cNvSpPr>
            <a:spLocks noChangeArrowheads="1"/>
          </p:cNvSpPr>
          <p:nvPr/>
        </p:nvSpPr>
        <p:spPr bwMode="auto">
          <a:xfrm>
            <a:off x="7078663" y="1781448"/>
            <a:ext cx="1022350" cy="228600"/>
          </a:xfrm>
          <a:prstGeom prst="rect">
            <a:avLst/>
          </a:prstGeom>
          <a:noFill/>
          <a:ln w="9525" algn="ctr">
            <a:noFill/>
            <a:miter lim="800000"/>
            <a:headEnd/>
            <a:tailEnd/>
          </a:ln>
        </p:spPr>
        <p:txBody>
          <a:bodyPr>
            <a:spAutoFit/>
          </a:bodyPr>
          <a:lstStyle/>
          <a:p>
            <a:pPr eaLnBrk="0" hangingPunct="0"/>
            <a:r>
              <a:rPr lang="en-US" sz="900" i="0"/>
              <a:t>&lt;$25,000</a:t>
            </a:r>
          </a:p>
        </p:txBody>
      </p:sp>
      <p:sp>
        <p:nvSpPr>
          <p:cNvPr id="3112" name="Rectangle 778"/>
          <p:cNvSpPr>
            <a:spLocks noChangeArrowheads="1"/>
          </p:cNvSpPr>
          <p:nvPr/>
        </p:nvSpPr>
        <p:spPr bwMode="auto">
          <a:xfrm>
            <a:off x="7653338" y="1690961"/>
            <a:ext cx="1022350" cy="365125"/>
          </a:xfrm>
          <a:prstGeom prst="rect">
            <a:avLst/>
          </a:prstGeom>
          <a:noFill/>
          <a:ln w="9525" algn="ctr">
            <a:noFill/>
            <a:miter lim="800000"/>
            <a:headEnd/>
            <a:tailEnd/>
          </a:ln>
        </p:spPr>
        <p:txBody>
          <a:bodyPr>
            <a:spAutoFit/>
          </a:bodyPr>
          <a:lstStyle/>
          <a:p>
            <a:pPr eaLnBrk="0" hangingPunct="0"/>
            <a:r>
              <a:rPr lang="en-US" sz="900" i="0" dirty="0"/>
              <a:t>$25,000 - $59,999</a:t>
            </a:r>
          </a:p>
        </p:txBody>
      </p:sp>
      <p:sp>
        <p:nvSpPr>
          <p:cNvPr id="3113" name="Rectangle 778"/>
          <p:cNvSpPr>
            <a:spLocks noChangeArrowheads="1"/>
          </p:cNvSpPr>
          <p:nvPr/>
        </p:nvSpPr>
        <p:spPr bwMode="auto">
          <a:xfrm>
            <a:off x="8229600" y="1690961"/>
            <a:ext cx="1022350" cy="369887"/>
          </a:xfrm>
          <a:prstGeom prst="rect">
            <a:avLst/>
          </a:prstGeom>
          <a:noFill/>
          <a:ln w="9525" algn="ctr">
            <a:noFill/>
            <a:miter lim="800000"/>
            <a:headEnd/>
            <a:tailEnd/>
          </a:ln>
        </p:spPr>
        <p:txBody>
          <a:bodyPr>
            <a:spAutoFit/>
          </a:bodyPr>
          <a:lstStyle/>
          <a:p>
            <a:pPr eaLnBrk="0" hangingPunct="0"/>
            <a:r>
              <a:rPr lang="en-US" sz="900" i="0"/>
              <a:t>$60,000 </a:t>
            </a:r>
          </a:p>
          <a:p>
            <a:pPr eaLnBrk="0" hangingPunct="0"/>
            <a:r>
              <a:rPr lang="en-US" sz="900" i="0"/>
              <a:t>or more</a:t>
            </a:r>
          </a:p>
        </p:txBody>
      </p:sp>
      <p:pic>
        <p:nvPicPr>
          <p:cNvPr id="3114"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4572000" y="5917360"/>
            <a:ext cx="144016" cy="173208"/>
          </a:xfrm>
          <a:prstGeom prst="rect">
            <a:avLst/>
          </a:prstGeom>
          <a:noFill/>
          <a:ln w="9525">
            <a:noFill/>
            <a:miter lim="800000"/>
            <a:headEnd/>
            <a:tailEnd/>
          </a:ln>
        </p:spPr>
      </p:pic>
      <p:sp>
        <p:nvSpPr>
          <p:cNvPr id="3116" name="Text Box 52"/>
          <p:cNvSpPr txBox="1">
            <a:spLocks noChangeArrowheads="1"/>
          </p:cNvSpPr>
          <p:nvPr/>
        </p:nvSpPr>
        <p:spPr bwMode="auto">
          <a:xfrm>
            <a:off x="-74613" y="2852738"/>
            <a:ext cx="1042988" cy="784225"/>
          </a:xfrm>
          <a:prstGeom prst="rect">
            <a:avLst/>
          </a:prstGeom>
          <a:noFill/>
          <a:ln w="9525" algn="ctr">
            <a:noFill/>
            <a:miter lim="800000"/>
            <a:headEnd/>
            <a:tailEnd/>
          </a:ln>
        </p:spPr>
        <p:txBody>
          <a:bodyPr>
            <a:spAutoFit/>
          </a:bodyPr>
          <a:lstStyle/>
          <a:p>
            <a:pPr algn="r">
              <a:spcBef>
                <a:spcPct val="50000"/>
              </a:spcBef>
            </a:pPr>
            <a:r>
              <a:rPr lang="en-US" sz="900" dirty="0"/>
              <a:t> Weekdays Off peak times (</a:t>
            </a:r>
            <a:r>
              <a:rPr lang="en-US" sz="900" dirty="0" err="1"/>
              <a:t>9am</a:t>
            </a:r>
            <a:r>
              <a:rPr lang="en-US" sz="900" dirty="0"/>
              <a:t> – </a:t>
            </a:r>
            <a:r>
              <a:rPr lang="en-US" sz="900" dirty="0" err="1"/>
              <a:t>3pm</a:t>
            </a:r>
            <a:r>
              <a:rPr lang="en-US" sz="900" dirty="0"/>
              <a:t> and after </a:t>
            </a:r>
            <a:r>
              <a:rPr lang="en-US" sz="900" dirty="0" err="1"/>
              <a:t>6.30pm</a:t>
            </a:r>
            <a:r>
              <a:rPr lang="en-US" sz="900" dirty="0"/>
              <a:t>)</a:t>
            </a:r>
          </a:p>
        </p:txBody>
      </p:sp>
      <p:sp>
        <p:nvSpPr>
          <p:cNvPr id="3117" name="Text Box 53"/>
          <p:cNvSpPr txBox="1">
            <a:spLocks noChangeArrowheads="1"/>
          </p:cNvSpPr>
          <p:nvPr/>
        </p:nvSpPr>
        <p:spPr bwMode="auto">
          <a:xfrm>
            <a:off x="-107950" y="4581525"/>
            <a:ext cx="1116013" cy="646113"/>
          </a:xfrm>
          <a:prstGeom prst="rect">
            <a:avLst/>
          </a:prstGeom>
          <a:noFill/>
          <a:ln w="9525" algn="ctr">
            <a:noFill/>
            <a:miter lim="800000"/>
            <a:headEnd/>
            <a:tailEnd/>
          </a:ln>
        </p:spPr>
        <p:txBody>
          <a:bodyPr>
            <a:spAutoFit/>
          </a:bodyPr>
          <a:lstStyle/>
          <a:p>
            <a:pPr algn="r">
              <a:spcBef>
                <a:spcPct val="50000"/>
              </a:spcBef>
            </a:pPr>
            <a:r>
              <a:rPr lang="en-US" sz="900"/>
              <a:t>Weekdays Peak times (7am-9am or 3pm to 6.30pm)</a:t>
            </a:r>
          </a:p>
        </p:txBody>
      </p:sp>
      <p:sp>
        <p:nvSpPr>
          <p:cNvPr id="3118" name="Text Box 54"/>
          <p:cNvSpPr txBox="1">
            <a:spLocks noChangeArrowheads="1"/>
          </p:cNvSpPr>
          <p:nvPr/>
        </p:nvSpPr>
        <p:spPr bwMode="auto">
          <a:xfrm>
            <a:off x="0" y="5589240"/>
            <a:ext cx="1042988" cy="228600"/>
          </a:xfrm>
          <a:prstGeom prst="rect">
            <a:avLst/>
          </a:prstGeom>
          <a:noFill/>
          <a:ln w="9525" algn="ctr">
            <a:noFill/>
            <a:miter lim="800000"/>
            <a:headEnd/>
            <a:tailEnd/>
          </a:ln>
        </p:spPr>
        <p:txBody>
          <a:bodyPr>
            <a:spAutoFit/>
          </a:bodyPr>
          <a:lstStyle/>
          <a:p>
            <a:pPr algn="r">
              <a:spcBef>
                <a:spcPct val="50000"/>
              </a:spcBef>
            </a:pPr>
            <a:r>
              <a:rPr lang="en-US" sz="900" dirty="0"/>
              <a:t>Other</a:t>
            </a:r>
          </a:p>
        </p:txBody>
      </p:sp>
      <p:sp>
        <p:nvSpPr>
          <p:cNvPr id="3119" name="Text Box 54"/>
          <p:cNvSpPr txBox="1">
            <a:spLocks noChangeArrowheads="1"/>
          </p:cNvSpPr>
          <p:nvPr/>
        </p:nvSpPr>
        <p:spPr bwMode="auto">
          <a:xfrm>
            <a:off x="0" y="5445224"/>
            <a:ext cx="1042988" cy="228600"/>
          </a:xfrm>
          <a:prstGeom prst="rect">
            <a:avLst/>
          </a:prstGeom>
          <a:noFill/>
          <a:ln w="9525" algn="ctr">
            <a:noFill/>
            <a:miter lim="800000"/>
            <a:headEnd/>
            <a:tailEnd/>
          </a:ln>
        </p:spPr>
        <p:txBody>
          <a:bodyPr>
            <a:spAutoFit/>
          </a:bodyPr>
          <a:lstStyle/>
          <a:p>
            <a:pPr algn="r">
              <a:spcBef>
                <a:spcPct val="50000"/>
              </a:spcBef>
            </a:pPr>
            <a:r>
              <a:rPr lang="en-US" sz="900" dirty="0"/>
              <a:t>Weekends</a:t>
            </a:r>
          </a:p>
        </p:txBody>
      </p:sp>
      <p:sp>
        <p:nvSpPr>
          <p:cNvPr id="3121" name="Rectangle 4"/>
          <p:cNvSpPr>
            <a:spLocks noChangeArrowheads="1"/>
          </p:cNvSpPr>
          <p:nvPr/>
        </p:nvSpPr>
        <p:spPr bwMode="auto">
          <a:xfrm>
            <a:off x="0" y="6021388"/>
            <a:ext cx="3744913" cy="508000"/>
          </a:xfrm>
          <a:prstGeom prst="rect">
            <a:avLst/>
          </a:prstGeom>
          <a:noFill/>
          <a:ln w="9525" algn="ctr">
            <a:noFill/>
            <a:miter lim="800000"/>
            <a:headEnd/>
            <a:tailEnd/>
          </a:ln>
        </p:spPr>
        <p:txBody>
          <a:bodyPr>
            <a:spAutoFit/>
          </a:bodyPr>
          <a:lstStyle/>
          <a:p>
            <a:r>
              <a:rPr lang="en-GB" sz="900" b="0">
                <a:solidFill>
                  <a:srgbClr val="000000"/>
                </a:solidFill>
              </a:rPr>
              <a:t>Categories changed from “</a:t>
            </a:r>
            <a:r>
              <a:rPr lang="en-NZ" sz="900" b="0"/>
              <a:t>Off peak times” and “Peak times” in 2010 to “</a:t>
            </a:r>
            <a:r>
              <a:rPr lang="en-US" sz="900" b="0"/>
              <a:t>Weekdays Off peak times” and “Weekdays Peak times” in 2011.</a:t>
            </a:r>
          </a:p>
          <a:p>
            <a:endParaRPr lang="en-NZ" sz="900"/>
          </a:p>
        </p:txBody>
      </p:sp>
      <p:pic>
        <p:nvPicPr>
          <p:cNvPr id="43"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5148064" y="5920088"/>
            <a:ext cx="144016" cy="173208"/>
          </a:xfrm>
          <a:prstGeom prst="rect">
            <a:avLst/>
          </a:prstGeom>
          <a:noFill/>
          <a:ln w="9525">
            <a:noFill/>
            <a:miter lim="800000"/>
            <a:headEnd/>
            <a:tailEnd/>
          </a:ln>
        </p:spPr>
      </p:pic>
      <p:pic>
        <p:nvPicPr>
          <p:cNvPr id="44"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5724128" y="5920088"/>
            <a:ext cx="144016" cy="173208"/>
          </a:xfrm>
          <a:prstGeom prst="rect">
            <a:avLst/>
          </a:prstGeom>
          <a:noFill/>
          <a:ln w="9525">
            <a:noFill/>
            <a:miter lim="800000"/>
            <a:headEnd/>
            <a:tailEnd/>
          </a:ln>
        </p:spPr>
      </p:pic>
      <p:pic>
        <p:nvPicPr>
          <p:cNvPr id="45"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7956376" y="6208120"/>
            <a:ext cx="144016" cy="173208"/>
          </a:xfrm>
          <a:prstGeom prst="rect">
            <a:avLst/>
          </a:prstGeom>
          <a:noFill/>
          <a:ln w="9525">
            <a:noFill/>
            <a:miter lim="800000"/>
            <a:headEnd/>
            <a:tailEnd/>
          </a:ln>
        </p:spPr>
      </p:pic>
      <p:sp>
        <p:nvSpPr>
          <p:cNvPr id="38"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14</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771800" y="1974032"/>
          <a:ext cx="597666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txBox="1">
            <a:spLocks noChangeArrowheads="1"/>
          </p:cNvSpPr>
          <p:nvPr/>
        </p:nvSpPr>
        <p:spPr>
          <a:xfrm>
            <a:off x="0" y="980728"/>
            <a:ext cx="9144000" cy="65246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CC0000"/>
                </a:solidFill>
                <a:effectLst/>
                <a:uLnTx/>
                <a:uFillTx/>
                <a:latin typeface="+mj-lt"/>
                <a:ea typeface="+mj-ea"/>
                <a:cs typeface="+mj-cs"/>
              </a:rPr>
              <a:t>Timing of Bus Use (</a:t>
            </a:r>
            <a:r>
              <a:rPr kumimoji="0" lang="en-US" sz="2000" b="1" i="0" u="none" strike="noStrike" kern="1200" cap="none" spc="0" normalizeH="0" baseline="0" noProof="0" dirty="0" smtClean="0">
                <a:ln>
                  <a:noFill/>
                </a:ln>
                <a:solidFill>
                  <a:srgbClr val="CC0000"/>
                </a:solidFill>
                <a:effectLst/>
                <a:uLnTx/>
                <a:uFillTx/>
                <a:latin typeface="+mj-lt"/>
                <a:ea typeface="+mj-ea"/>
                <a:cs typeface="+mj-cs"/>
              </a:rPr>
              <a:t>III)</a:t>
            </a:r>
            <a:endParaRPr kumimoji="0" lang="en-US" sz="2000" b="1" i="0" u="none" strike="noStrike" kern="1200" cap="none" spc="0" normalizeH="0" baseline="0" noProof="0" dirty="0" smtClean="0">
              <a:ln>
                <a:noFill/>
              </a:ln>
              <a:solidFill>
                <a:srgbClr val="CC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i="0" dirty="0" smtClean="0">
                <a:solidFill>
                  <a:srgbClr val="CC0000"/>
                </a:solidFill>
                <a:latin typeface="+mj-lt"/>
                <a:ea typeface="+mj-ea"/>
                <a:cs typeface="+mj-cs"/>
              </a:rPr>
              <a:t>By Age – 65+ years only</a:t>
            </a:r>
            <a:endParaRPr kumimoji="0" lang="en-NZ" sz="2000" b="1" i="0" u="none" strike="noStrike" kern="1200" cap="none" spc="0" normalizeH="0" baseline="0" noProof="0" dirty="0" smtClean="0">
              <a:ln>
                <a:noFill/>
              </a:ln>
              <a:solidFill>
                <a:srgbClr val="CC0000"/>
              </a:solidFill>
              <a:effectLst/>
              <a:uLnTx/>
              <a:uFillTx/>
              <a:latin typeface="+mj-lt"/>
              <a:ea typeface="+mj-ea"/>
              <a:cs typeface="+mj-cs"/>
            </a:endParaRPr>
          </a:p>
        </p:txBody>
      </p:sp>
      <p:sp>
        <p:nvSpPr>
          <p:cNvPr id="6" name="Rectangle 4"/>
          <p:cNvSpPr>
            <a:spLocks noChangeArrowheads="1"/>
          </p:cNvSpPr>
          <p:nvPr/>
        </p:nvSpPr>
        <p:spPr bwMode="auto">
          <a:xfrm>
            <a:off x="22225" y="1196975"/>
            <a:ext cx="1998663" cy="3841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p>
          <a:p>
            <a:pPr algn="l">
              <a:buClr>
                <a:srgbClr val="000000"/>
              </a:buClr>
              <a:buSzPct val="90000"/>
              <a:buFont typeface="Arial" charset="0"/>
              <a:buNone/>
            </a:pPr>
            <a:r>
              <a:rPr lang="en-IE" sz="900" b="0" dirty="0">
                <a:solidFill>
                  <a:srgbClr val="000000"/>
                </a:solidFill>
              </a:rPr>
              <a:t>*Weekend use not asked until 2011</a:t>
            </a:r>
            <a:endParaRPr lang="en-GB" sz="900" b="0" dirty="0">
              <a:solidFill>
                <a:srgbClr val="000000"/>
              </a:solidFill>
            </a:endParaRPr>
          </a:p>
        </p:txBody>
      </p:sp>
      <p:sp>
        <p:nvSpPr>
          <p:cNvPr id="7"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Q6</a:t>
            </a:r>
          </a:p>
        </p:txBody>
      </p:sp>
      <p:sp>
        <p:nvSpPr>
          <p:cNvPr id="8"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15</a:t>
            </a:fld>
            <a:endParaRPr lang="en-US" sz="1000" b="1" i="0" dirty="0">
              <a:solidFill>
                <a:schemeClr val="tx1"/>
              </a:solidFill>
            </a:endParaRPr>
          </a:p>
        </p:txBody>
      </p:sp>
      <p:sp>
        <p:nvSpPr>
          <p:cNvPr id="9" name="Text Box 52"/>
          <p:cNvSpPr txBox="1">
            <a:spLocks noChangeArrowheads="1"/>
          </p:cNvSpPr>
          <p:nvPr/>
        </p:nvSpPr>
        <p:spPr bwMode="auto">
          <a:xfrm>
            <a:off x="0" y="3573016"/>
            <a:ext cx="2699792" cy="369332"/>
          </a:xfrm>
          <a:prstGeom prst="rect">
            <a:avLst/>
          </a:prstGeom>
          <a:noFill/>
          <a:ln w="9525" algn="ctr">
            <a:noFill/>
            <a:miter lim="800000"/>
            <a:headEnd/>
            <a:tailEnd/>
          </a:ln>
        </p:spPr>
        <p:txBody>
          <a:bodyPr wrap="square">
            <a:spAutoFit/>
          </a:bodyPr>
          <a:lstStyle/>
          <a:p>
            <a:pPr algn="r">
              <a:spcBef>
                <a:spcPct val="50000"/>
              </a:spcBef>
            </a:pPr>
            <a:r>
              <a:rPr lang="en-US" sz="900" dirty="0"/>
              <a:t> Weekdays Off peak times (</a:t>
            </a:r>
            <a:r>
              <a:rPr lang="en-US" sz="900" dirty="0" err="1"/>
              <a:t>9am</a:t>
            </a:r>
            <a:r>
              <a:rPr lang="en-US" sz="900" dirty="0"/>
              <a:t> – </a:t>
            </a:r>
            <a:r>
              <a:rPr lang="en-US" sz="900" dirty="0" err="1"/>
              <a:t>3pm</a:t>
            </a:r>
            <a:r>
              <a:rPr lang="en-US" sz="900" dirty="0"/>
              <a:t> and after </a:t>
            </a:r>
            <a:r>
              <a:rPr lang="en-US" sz="900" dirty="0" err="1"/>
              <a:t>6.30pm</a:t>
            </a:r>
            <a:r>
              <a:rPr lang="en-US" sz="900" dirty="0"/>
              <a:t>)</a:t>
            </a:r>
          </a:p>
        </p:txBody>
      </p:sp>
      <p:sp>
        <p:nvSpPr>
          <p:cNvPr id="10" name="Text Box 53"/>
          <p:cNvSpPr txBox="1">
            <a:spLocks noChangeArrowheads="1"/>
          </p:cNvSpPr>
          <p:nvPr/>
        </p:nvSpPr>
        <p:spPr bwMode="auto">
          <a:xfrm>
            <a:off x="0" y="5301208"/>
            <a:ext cx="3059832" cy="230832"/>
          </a:xfrm>
          <a:prstGeom prst="rect">
            <a:avLst/>
          </a:prstGeom>
          <a:noFill/>
          <a:ln w="9525" algn="ctr">
            <a:noFill/>
            <a:miter lim="800000"/>
            <a:headEnd/>
            <a:tailEnd/>
          </a:ln>
        </p:spPr>
        <p:txBody>
          <a:bodyPr wrap="square">
            <a:spAutoFit/>
          </a:bodyPr>
          <a:lstStyle/>
          <a:p>
            <a:pPr algn="r">
              <a:spcBef>
                <a:spcPct val="50000"/>
              </a:spcBef>
            </a:pPr>
            <a:r>
              <a:rPr lang="en-US" sz="900" dirty="0"/>
              <a:t>Weekdays Peak times (</a:t>
            </a:r>
            <a:r>
              <a:rPr lang="en-US" sz="900" dirty="0" err="1"/>
              <a:t>7am-9am</a:t>
            </a:r>
            <a:r>
              <a:rPr lang="en-US" sz="900" dirty="0"/>
              <a:t> or </a:t>
            </a:r>
            <a:r>
              <a:rPr lang="en-US" sz="900" dirty="0" err="1"/>
              <a:t>3pm</a:t>
            </a:r>
            <a:r>
              <a:rPr lang="en-US" sz="900" dirty="0"/>
              <a:t> to </a:t>
            </a:r>
            <a:r>
              <a:rPr lang="en-US" sz="900" dirty="0" err="1"/>
              <a:t>6.30pm</a:t>
            </a:r>
            <a:r>
              <a:rPr lang="en-US" sz="900" dirty="0"/>
              <a:t>)</a:t>
            </a:r>
          </a:p>
        </p:txBody>
      </p:sp>
      <p:sp>
        <p:nvSpPr>
          <p:cNvPr id="11" name="Text Box 54"/>
          <p:cNvSpPr txBox="1">
            <a:spLocks noChangeArrowheads="1"/>
          </p:cNvSpPr>
          <p:nvPr/>
        </p:nvSpPr>
        <p:spPr bwMode="auto">
          <a:xfrm>
            <a:off x="1979712" y="5589240"/>
            <a:ext cx="1042988" cy="228600"/>
          </a:xfrm>
          <a:prstGeom prst="rect">
            <a:avLst/>
          </a:prstGeom>
          <a:noFill/>
          <a:ln w="9525" algn="ctr">
            <a:noFill/>
            <a:miter lim="800000"/>
            <a:headEnd/>
            <a:tailEnd/>
          </a:ln>
        </p:spPr>
        <p:txBody>
          <a:bodyPr>
            <a:spAutoFit/>
          </a:bodyPr>
          <a:lstStyle/>
          <a:p>
            <a:pPr algn="r">
              <a:spcBef>
                <a:spcPct val="50000"/>
              </a:spcBef>
            </a:pPr>
            <a:r>
              <a:rPr lang="en-US" sz="900" dirty="0"/>
              <a:t>Other</a:t>
            </a:r>
          </a:p>
        </p:txBody>
      </p:sp>
      <p:sp>
        <p:nvSpPr>
          <p:cNvPr id="12" name="Text Box 54"/>
          <p:cNvSpPr txBox="1">
            <a:spLocks noChangeArrowheads="1"/>
          </p:cNvSpPr>
          <p:nvPr/>
        </p:nvSpPr>
        <p:spPr bwMode="auto">
          <a:xfrm>
            <a:off x="1979712" y="5445224"/>
            <a:ext cx="1042988" cy="228600"/>
          </a:xfrm>
          <a:prstGeom prst="rect">
            <a:avLst/>
          </a:prstGeom>
          <a:noFill/>
          <a:ln w="9525" algn="ctr">
            <a:noFill/>
            <a:miter lim="800000"/>
            <a:headEnd/>
            <a:tailEnd/>
          </a:ln>
        </p:spPr>
        <p:txBody>
          <a:bodyPr>
            <a:spAutoFit/>
          </a:bodyPr>
          <a:lstStyle/>
          <a:p>
            <a:pPr algn="r">
              <a:spcBef>
                <a:spcPct val="50000"/>
              </a:spcBef>
            </a:pPr>
            <a:r>
              <a:rPr lang="en-US" sz="900" dirty="0"/>
              <a:t>Weekends</a:t>
            </a:r>
          </a:p>
        </p:txBody>
      </p:sp>
      <p:graphicFrame>
        <p:nvGraphicFramePr>
          <p:cNvPr id="16" name="Table 15"/>
          <p:cNvGraphicFramePr>
            <a:graphicFrameLocks noGrp="1"/>
          </p:cNvGraphicFramePr>
          <p:nvPr/>
        </p:nvGraphicFramePr>
        <p:xfrm>
          <a:off x="2915816" y="5877272"/>
          <a:ext cx="5688630" cy="370840"/>
        </p:xfrm>
        <a:graphic>
          <a:graphicData uri="http://schemas.openxmlformats.org/drawingml/2006/table">
            <a:tbl>
              <a:tblPr firstRow="1" bandRow="1">
                <a:tableStyleId>{5C22544A-7EE6-4342-B048-85BDC9FD1C3A}</a:tableStyleId>
              </a:tblPr>
              <a:tblGrid>
                <a:gridCol w="1137726"/>
                <a:gridCol w="1137726"/>
                <a:gridCol w="1137726"/>
                <a:gridCol w="1137726"/>
                <a:gridCol w="113772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dirty="0" smtClean="0">
                          <a:solidFill>
                            <a:srgbClr val="FF0000"/>
                          </a:solidFill>
                        </a:rPr>
                        <a:t>n=180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dirty="0" smtClean="0">
                          <a:solidFill>
                            <a:srgbClr val="FF0000"/>
                          </a:solidFill>
                        </a:rPr>
                        <a:t>n=204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dirty="0" smtClean="0">
                          <a:solidFill>
                            <a:srgbClr val="FF0000"/>
                          </a:solidFill>
                        </a:rPr>
                        <a:t>n=210</a:t>
                      </a:r>
                      <a:endParaRPr lang="en-NZ" sz="10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dirty="0" smtClean="0">
                          <a:solidFill>
                            <a:srgbClr val="FF0000"/>
                          </a:solidFill>
                        </a:rPr>
                        <a:t>n=226</a:t>
                      </a:r>
                      <a:endParaRPr lang="en-NZ" sz="10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dirty="0" smtClean="0">
                          <a:solidFill>
                            <a:srgbClr val="FF0000"/>
                          </a:solidFill>
                        </a:rPr>
                        <a:t>n=230</a:t>
                      </a:r>
                      <a:endParaRPr lang="en-NZ" sz="10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3" name="Text Box 5"/>
          <p:cNvSpPr txBox="1">
            <a:spLocks noChangeArrowheads="1"/>
          </p:cNvSpPr>
          <p:nvPr/>
        </p:nvSpPr>
        <p:spPr bwMode="auto">
          <a:xfrm>
            <a:off x="-34926" y="6381328"/>
            <a:ext cx="9178925" cy="430887"/>
          </a:xfrm>
          <a:prstGeom prst="rect">
            <a:avLst/>
          </a:prstGeom>
          <a:solidFill>
            <a:schemeClr val="tx1"/>
          </a:solidFill>
          <a:ln w="9525">
            <a:noFill/>
            <a:miter lim="800000"/>
            <a:headEnd/>
            <a:tailEnd/>
          </a:ln>
        </p:spPr>
        <p:txBody>
          <a:bodyPr wrap="square">
            <a:spAutoFit/>
          </a:bodyPr>
          <a:lstStyle/>
          <a:p>
            <a:pPr marL="285750" indent="-285750">
              <a:buClr>
                <a:schemeClr val="tx1"/>
              </a:buClr>
            </a:pPr>
            <a:r>
              <a:rPr lang="en-IE" i="0" dirty="0" smtClean="0">
                <a:solidFill>
                  <a:schemeClr val="bg1"/>
                </a:solidFill>
              </a:rPr>
              <a:t>There has been a slight decline in the proportion of respondents 65 years and older who use the bus service at </a:t>
            </a:r>
            <a:r>
              <a:rPr lang="en-IE" dirty="0" smtClean="0">
                <a:solidFill>
                  <a:schemeClr val="bg1"/>
                </a:solidFill>
              </a:rPr>
              <a:t>Weekdays Peak times </a:t>
            </a:r>
            <a:r>
              <a:rPr lang="en-IE" i="0" dirty="0" smtClean="0">
                <a:solidFill>
                  <a:schemeClr val="bg1"/>
                </a:solidFill>
              </a:rPr>
              <a:t>(10% in 2008 compared with 5% in 2012). </a:t>
            </a:r>
            <a:endParaRPr lang="en-IE" i="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22225" y="1196975"/>
            <a:ext cx="1174750" cy="246063"/>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p>
        </p:txBody>
      </p:sp>
      <p:sp>
        <p:nvSpPr>
          <p:cNvPr id="4100" name="Text Box 5"/>
          <p:cNvSpPr txBox="1">
            <a:spLocks noChangeArrowheads="1"/>
          </p:cNvSpPr>
          <p:nvPr/>
        </p:nvSpPr>
        <p:spPr bwMode="auto">
          <a:xfrm>
            <a:off x="0" y="6427113"/>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Over two in five bus users </a:t>
            </a:r>
            <a:r>
              <a:rPr lang="en-IE" i="0" dirty="0">
                <a:solidFill>
                  <a:schemeClr val="bg1"/>
                </a:solidFill>
              </a:rPr>
              <a:t>increased their bus usage in the last 12 </a:t>
            </a:r>
            <a:r>
              <a:rPr lang="en-IE" i="0" dirty="0" smtClean="0">
                <a:solidFill>
                  <a:schemeClr val="bg1"/>
                </a:solidFill>
              </a:rPr>
              <a:t>months (42%). Almost one half of </a:t>
            </a:r>
            <a:r>
              <a:rPr lang="en-IE" i="0" dirty="0" err="1" smtClean="0">
                <a:solidFill>
                  <a:schemeClr val="bg1"/>
                </a:solidFill>
              </a:rPr>
              <a:t>Tauranga</a:t>
            </a:r>
            <a:r>
              <a:rPr lang="en-IE" i="0" dirty="0" smtClean="0">
                <a:solidFill>
                  <a:schemeClr val="bg1"/>
                </a:solidFill>
              </a:rPr>
              <a:t> bus users increased their bus usage over the last 12 months (49%) compared to over one third of </a:t>
            </a:r>
            <a:r>
              <a:rPr lang="en-IE" i="0" dirty="0" err="1" smtClean="0">
                <a:solidFill>
                  <a:schemeClr val="bg1"/>
                </a:solidFill>
              </a:rPr>
              <a:t>Rotorua</a:t>
            </a:r>
            <a:r>
              <a:rPr lang="en-IE" i="0" dirty="0" smtClean="0">
                <a:solidFill>
                  <a:schemeClr val="bg1"/>
                </a:solidFill>
              </a:rPr>
              <a:t> bus users (36%).</a:t>
            </a:r>
            <a:endParaRPr lang="en-IE" i="0" dirty="0">
              <a:solidFill>
                <a:schemeClr val="bg1"/>
              </a:solidFill>
            </a:endParaRPr>
          </a:p>
        </p:txBody>
      </p:sp>
      <p:sp>
        <p:nvSpPr>
          <p:cNvPr id="4114" name="Rectangle 2"/>
          <p:cNvSpPr>
            <a:spLocks noGrp="1" noChangeArrowheads="1"/>
          </p:cNvSpPr>
          <p:nvPr>
            <p:ph type="title"/>
          </p:nvPr>
        </p:nvSpPr>
        <p:spPr>
          <a:xfrm>
            <a:off x="457200" y="485775"/>
            <a:ext cx="8229600" cy="1143000"/>
          </a:xfrm>
        </p:spPr>
        <p:txBody>
          <a:bodyPr/>
          <a:lstStyle/>
          <a:p>
            <a:pPr eaLnBrk="1" hangingPunct="1"/>
            <a:r>
              <a:rPr lang="en-US" sz="2000" b="1" dirty="0" smtClean="0">
                <a:solidFill>
                  <a:srgbClr val="CC0000"/>
                </a:solidFill>
              </a:rPr>
              <a:t>Change in Usage (I)</a:t>
            </a:r>
            <a:endParaRPr lang="en-NZ" sz="2000" b="1" dirty="0" smtClean="0">
              <a:solidFill>
                <a:srgbClr val="CC0000"/>
              </a:solidFill>
            </a:endParaRPr>
          </a:p>
        </p:txBody>
      </p:sp>
      <p:grpSp>
        <p:nvGrpSpPr>
          <p:cNvPr id="2" name="Group 44"/>
          <p:cNvGrpSpPr>
            <a:grpSpLocks/>
          </p:cNvGrpSpPr>
          <p:nvPr/>
        </p:nvGrpSpPr>
        <p:grpSpPr bwMode="auto">
          <a:xfrm>
            <a:off x="1331913" y="1654175"/>
            <a:ext cx="7272337" cy="247650"/>
            <a:chOff x="3060" y="2055"/>
            <a:chExt cx="7575" cy="390"/>
          </a:xfrm>
        </p:grpSpPr>
        <p:sp>
          <p:nvSpPr>
            <p:cNvPr id="4126" name="Text Box 45"/>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4127" name="Text Box 46"/>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4128" name="Text Box 47"/>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graphicFrame>
        <p:nvGraphicFramePr>
          <p:cNvPr id="2068" name="Group 20"/>
          <p:cNvGraphicFramePr>
            <a:graphicFrameLocks noGrp="1"/>
          </p:cNvGraphicFramePr>
          <p:nvPr/>
        </p:nvGraphicFramePr>
        <p:xfrm>
          <a:off x="971603" y="6021288"/>
          <a:ext cx="7920877" cy="421928"/>
        </p:xfrm>
        <a:graphic>
          <a:graphicData uri="http://schemas.openxmlformats.org/drawingml/2006/table">
            <a:tbl>
              <a:tblPr/>
              <a:tblGrid>
                <a:gridCol w="718054"/>
                <a:gridCol w="718054"/>
                <a:gridCol w="720529"/>
                <a:gridCol w="720529"/>
                <a:gridCol w="720529"/>
                <a:gridCol w="720529"/>
                <a:gridCol w="720529"/>
                <a:gridCol w="720531"/>
                <a:gridCol w="720531"/>
                <a:gridCol w="720531"/>
                <a:gridCol w="720531"/>
              </a:tblGrid>
              <a:tr h="4219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n=400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n=406</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800" b="1" i="0" u="none" strike="noStrike" cap="none" normalizeH="0" baseline="0" dirty="0" smtClean="0">
                          <a:ln>
                            <a:noFill/>
                          </a:ln>
                          <a:solidFill>
                            <a:srgbClr val="FF0000"/>
                          </a:solidFill>
                          <a:effectLst/>
                          <a:latin typeface="Arial" charset="0"/>
                        </a:rPr>
                        <a:t>n=400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n=206</a:t>
                      </a:r>
                    </a:p>
                  </a:txBody>
                  <a:tcPr anchor="ctr" horzOverflow="overflow">
                    <a:lnL>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4115" name="Text Box 4"/>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a:t>Q7</a:t>
            </a:r>
          </a:p>
        </p:txBody>
      </p:sp>
      <p:sp>
        <p:nvSpPr>
          <p:cNvPr id="4116" name="Text Box 18"/>
          <p:cNvSpPr txBox="1">
            <a:spLocks noChangeArrowheads="1"/>
          </p:cNvSpPr>
          <p:nvPr/>
        </p:nvSpPr>
        <p:spPr bwMode="auto">
          <a:xfrm>
            <a:off x="107504" y="2780928"/>
            <a:ext cx="1079500" cy="365125"/>
          </a:xfrm>
          <a:prstGeom prst="rect">
            <a:avLst/>
          </a:prstGeom>
          <a:noFill/>
          <a:ln w="9525" algn="ctr">
            <a:noFill/>
            <a:miter lim="800000"/>
            <a:headEnd/>
            <a:tailEnd/>
          </a:ln>
        </p:spPr>
        <p:txBody>
          <a:bodyPr>
            <a:spAutoFit/>
          </a:bodyPr>
          <a:lstStyle/>
          <a:p>
            <a:pPr algn="r">
              <a:spcBef>
                <a:spcPct val="50000"/>
              </a:spcBef>
            </a:pPr>
            <a:r>
              <a:rPr lang="en-US" sz="900" i="0" dirty="0"/>
              <a:t>Yes – I use it more</a:t>
            </a:r>
          </a:p>
        </p:txBody>
      </p:sp>
      <p:sp>
        <p:nvSpPr>
          <p:cNvPr id="4117" name="Text Box 19"/>
          <p:cNvSpPr txBox="1">
            <a:spLocks noChangeArrowheads="1"/>
          </p:cNvSpPr>
          <p:nvPr/>
        </p:nvSpPr>
        <p:spPr bwMode="auto">
          <a:xfrm>
            <a:off x="107504" y="4437112"/>
            <a:ext cx="1079500" cy="365125"/>
          </a:xfrm>
          <a:prstGeom prst="rect">
            <a:avLst/>
          </a:prstGeom>
          <a:noFill/>
          <a:ln w="9525" algn="ctr">
            <a:noFill/>
            <a:miter lim="800000"/>
            <a:headEnd/>
            <a:tailEnd/>
          </a:ln>
        </p:spPr>
        <p:txBody>
          <a:bodyPr>
            <a:spAutoFit/>
          </a:bodyPr>
          <a:lstStyle/>
          <a:p>
            <a:pPr algn="r">
              <a:spcBef>
                <a:spcPct val="50000"/>
              </a:spcBef>
            </a:pPr>
            <a:r>
              <a:rPr lang="en-US" sz="900" i="0" dirty="0"/>
              <a:t>I use it about the same</a:t>
            </a:r>
          </a:p>
        </p:txBody>
      </p:sp>
      <p:sp>
        <p:nvSpPr>
          <p:cNvPr id="4118" name="Text Box 20"/>
          <p:cNvSpPr txBox="1">
            <a:spLocks noChangeArrowheads="1"/>
          </p:cNvSpPr>
          <p:nvPr/>
        </p:nvSpPr>
        <p:spPr bwMode="auto">
          <a:xfrm>
            <a:off x="107504" y="5373216"/>
            <a:ext cx="1079501" cy="228600"/>
          </a:xfrm>
          <a:prstGeom prst="rect">
            <a:avLst/>
          </a:prstGeom>
          <a:noFill/>
          <a:ln w="9525" algn="ctr">
            <a:noFill/>
            <a:miter lim="800000"/>
            <a:headEnd/>
            <a:tailEnd/>
          </a:ln>
        </p:spPr>
        <p:txBody>
          <a:bodyPr>
            <a:spAutoFit/>
          </a:bodyPr>
          <a:lstStyle/>
          <a:p>
            <a:pPr algn="r">
              <a:spcBef>
                <a:spcPct val="50000"/>
              </a:spcBef>
            </a:pPr>
            <a:r>
              <a:rPr lang="en-US" sz="900" i="0" dirty="0"/>
              <a:t>No – I use it less</a:t>
            </a:r>
          </a:p>
        </p:txBody>
      </p:sp>
      <p:sp>
        <p:nvSpPr>
          <p:cNvPr id="4119" name="Text Box 21"/>
          <p:cNvSpPr txBox="1">
            <a:spLocks noChangeArrowheads="1"/>
          </p:cNvSpPr>
          <p:nvPr/>
        </p:nvSpPr>
        <p:spPr bwMode="auto">
          <a:xfrm>
            <a:off x="-36513" y="5591175"/>
            <a:ext cx="1224137" cy="507831"/>
          </a:xfrm>
          <a:prstGeom prst="rect">
            <a:avLst/>
          </a:prstGeom>
          <a:noFill/>
          <a:ln w="9525" algn="ctr">
            <a:noFill/>
            <a:miter lim="800000"/>
            <a:headEnd/>
            <a:tailEnd/>
          </a:ln>
        </p:spPr>
        <p:txBody>
          <a:bodyPr wrap="square">
            <a:spAutoFit/>
          </a:bodyPr>
          <a:lstStyle/>
          <a:p>
            <a:pPr algn="r">
              <a:spcBef>
                <a:spcPct val="50000"/>
              </a:spcBef>
            </a:pPr>
            <a:r>
              <a:rPr lang="en-US" sz="900" i="0" dirty="0"/>
              <a:t>I didn’t use the bus service 12 months ago</a:t>
            </a:r>
          </a:p>
        </p:txBody>
      </p:sp>
      <p:sp>
        <p:nvSpPr>
          <p:cNvPr id="4120" name="Rectangle 7"/>
          <p:cNvSpPr>
            <a:spLocks noChangeArrowheads="1"/>
          </p:cNvSpPr>
          <p:nvPr/>
        </p:nvSpPr>
        <p:spPr bwMode="auto">
          <a:xfrm>
            <a:off x="467544" y="1052736"/>
            <a:ext cx="8229600" cy="652463"/>
          </a:xfrm>
          <a:prstGeom prst="rect">
            <a:avLst/>
          </a:prstGeom>
          <a:noFill/>
          <a:ln w="9525">
            <a:noFill/>
            <a:miter lim="800000"/>
            <a:headEnd/>
            <a:tailEnd/>
          </a:ln>
        </p:spPr>
        <p:txBody>
          <a:bodyPr anchor="ctr"/>
          <a:lstStyle/>
          <a:p>
            <a:r>
              <a:rPr lang="en-NZ" dirty="0">
                <a:solidFill>
                  <a:srgbClr val="CC0000"/>
                </a:solidFill>
              </a:rPr>
              <a:t>‘Do you feel that you use the bus service more than you did 12 months ago?’</a:t>
            </a:r>
          </a:p>
        </p:txBody>
      </p:sp>
      <p:sp>
        <p:nvSpPr>
          <p:cNvPr id="4121" name="Oval 35"/>
          <p:cNvSpPr>
            <a:spLocks noChangeArrowheads="1"/>
          </p:cNvSpPr>
          <p:nvPr/>
        </p:nvSpPr>
        <p:spPr bwMode="auto">
          <a:xfrm>
            <a:off x="8460432" y="2492896"/>
            <a:ext cx="288925" cy="287338"/>
          </a:xfrm>
          <a:prstGeom prst="ellipse">
            <a:avLst/>
          </a:prstGeom>
          <a:noFill/>
          <a:ln w="19050" algn="ctr">
            <a:solidFill>
              <a:srgbClr val="FF0000"/>
            </a:solidFill>
            <a:round/>
            <a:headEnd/>
            <a:tailEnd/>
          </a:ln>
        </p:spPr>
        <p:txBody>
          <a:bodyPr wrap="none" anchor="ctr"/>
          <a:lstStyle/>
          <a:p>
            <a:endParaRPr lang="en-NZ"/>
          </a:p>
        </p:txBody>
      </p:sp>
      <p:sp>
        <p:nvSpPr>
          <p:cNvPr id="4122" name="Oval 35"/>
          <p:cNvSpPr>
            <a:spLocks noChangeArrowheads="1"/>
          </p:cNvSpPr>
          <p:nvPr/>
        </p:nvSpPr>
        <p:spPr bwMode="auto">
          <a:xfrm>
            <a:off x="5580112" y="4365104"/>
            <a:ext cx="288925" cy="287337"/>
          </a:xfrm>
          <a:prstGeom prst="ellipse">
            <a:avLst/>
          </a:prstGeom>
          <a:noFill/>
          <a:ln w="19050" algn="ctr">
            <a:solidFill>
              <a:srgbClr val="FF0000"/>
            </a:solidFill>
            <a:round/>
            <a:headEnd/>
            <a:tailEnd/>
          </a:ln>
        </p:spPr>
        <p:txBody>
          <a:bodyPr wrap="none" anchor="ctr"/>
          <a:lstStyle/>
          <a:p>
            <a:endParaRPr lang="en-NZ"/>
          </a:p>
        </p:txBody>
      </p:sp>
      <p:sp>
        <p:nvSpPr>
          <p:cNvPr id="4123" name="Rectangle 20"/>
          <p:cNvSpPr>
            <a:spLocks noChangeArrowheads="1"/>
          </p:cNvSpPr>
          <p:nvPr/>
        </p:nvSpPr>
        <p:spPr bwMode="auto">
          <a:xfrm>
            <a:off x="8460432" y="2492896"/>
            <a:ext cx="287337" cy="287338"/>
          </a:xfrm>
          <a:prstGeom prst="rect">
            <a:avLst/>
          </a:prstGeom>
          <a:noFill/>
          <a:ln w="19050" algn="ctr">
            <a:solidFill>
              <a:srgbClr val="000080"/>
            </a:solidFill>
            <a:miter lim="800000"/>
            <a:headEnd/>
            <a:tailEnd/>
          </a:ln>
        </p:spPr>
        <p:txBody>
          <a:bodyPr wrap="none" anchor="ctr"/>
          <a:lstStyle/>
          <a:p>
            <a:endParaRPr lang="en-NZ"/>
          </a:p>
        </p:txBody>
      </p:sp>
      <p:sp>
        <p:nvSpPr>
          <p:cNvPr id="4124" name="Rectangle 20"/>
          <p:cNvSpPr>
            <a:spLocks noChangeArrowheads="1"/>
          </p:cNvSpPr>
          <p:nvPr/>
        </p:nvSpPr>
        <p:spPr bwMode="auto">
          <a:xfrm>
            <a:off x="8460432" y="4149080"/>
            <a:ext cx="287337" cy="287908"/>
          </a:xfrm>
          <a:prstGeom prst="rect">
            <a:avLst/>
          </a:prstGeom>
          <a:noFill/>
          <a:ln w="19050" algn="ctr">
            <a:solidFill>
              <a:srgbClr val="000080"/>
            </a:solidFill>
            <a:miter lim="800000"/>
            <a:headEnd/>
            <a:tailEnd/>
          </a:ln>
        </p:spPr>
        <p:txBody>
          <a:bodyPr wrap="none" anchor="ctr"/>
          <a:lstStyle/>
          <a:p>
            <a:endParaRPr lang="en-NZ"/>
          </a:p>
        </p:txBody>
      </p:sp>
      <p:sp>
        <p:nvSpPr>
          <p:cNvPr id="26" name="Oval 35"/>
          <p:cNvSpPr>
            <a:spLocks noChangeArrowheads="1"/>
          </p:cNvSpPr>
          <p:nvPr/>
        </p:nvSpPr>
        <p:spPr bwMode="auto">
          <a:xfrm>
            <a:off x="5580112" y="2780928"/>
            <a:ext cx="288925" cy="287337"/>
          </a:xfrm>
          <a:prstGeom prst="ellipse">
            <a:avLst/>
          </a:prstGeom>
          <a:noFill/>
          <a:ln w="19050" algn="ctr">
            <a:solidFill>
              <a:srgbClr val="FF0000"/>
            </a:solidFill>
            <a:round/>
            <a:headEnd/>
            <a:tailEnd/>
          </a:ln>
        </p:spPr>
        <p:txBody>
          <a:bodyPr wrap="none" anchor="ctr"/>
          <a:lstStyle/>
          <a:p>
            <a:endParaRPr lang="en-NZ"/>
          </a:p>
        </p:txBody>
      </p:sp>
      <p:sp>
        <p:nvSpPr>
          <p:cNvPr id="28" name="Oval 35"/>
          <p:cNvSpPr>
            <a:spLocks noChangeArrowheads="1"/>
          </p:cNvSpPr>
          <p:nvPr/>
        </p:nvSpPr>
        <p:spPr bwMode="auto">
          <a:xfrm>
            <a:off x="8459539" y="4149080"/>
            <a:ext cx="288925" cy="287337"/>
          </a:xfrm>
          <a:prstGeom prst="ellipse">
            <a:avLst/>
          </a:prstGeom>
          <a:noFill/>
          <a:ln w="19050" algn="ctr">
            <a:solidFill>
              <a:srgbClr val="FF0000"/>
            </a:solidFill>
            <a:round/>
            <a:headEnd/>
            <a:tailEnd/>
          </a:ln>
        </p:spPr>
        <p:txBody>
          <a:bodyPr wrap="none" anchor="ctr"/>
          <a:lstStyle/>
          <a:p>
            <a:endParaRPr lang="en-NZ"/>
          </a:p>
        </p:txBody>
      </p:sp>
      <p:graphicFrame>
        <p:nvGraphicFramePr>
          <p:cNvPr id="24" name="Chart 23"/>
          <p:cNvGraphicFramePr/>
          <p:nvPr/>
        </p:nvGraphicFramePr>
        <p:xfrm>
          <a:off x="1043608" y="1844824"/>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35"/>
          <p:cNvSpPr>
            <a:spLocks noChangeArrowheads="1"/>
          </p:cNvSpPr>
          <p:nvPr/>
        </p:nvSpPr>
        <p:spPr bwMode="auto">
          <a:xfrm>
            <a:off x="8316416" y="2492896"/>
            <a:ext cx="288925" cy="287338"/>
          </a:xfrm>
          <a:prstGeom prst="ellipse">
            <a:avLst/>
          </a:prstGeom>
          <a:noFill/>
          <a:ln w="19050" algn="ctr">
            <a:solidFill>
              <a:srgbClr val="FF0000"/>
            </a:solidFill>
            <a:round/>
            <a:headEnd/>
            <a:tailEnd/>
          </a:ln>
        </p:spPr>
        <p:txBody>
          <a:bodyPr wrap="none" anchor="ctr"/>
          <a:lstStyle/>
          <a:p>
            <a:endParaRPr lang="en-NZ"/>
          </a:p>
        </p:txBody>
      </p:sp>
      <p:sp>
        <p:nvSpPr>
          <p:cNvPr id="27" name="Rectangle 39"/>
          <p:cNvSpPr>
            <a:spLocks noChangeArrowheads="1"/>
          </p:cNvSpPr>
          <p:nvPr/>
        </p:nvSpPr>
        <p:spPr bwMode="auto">
          <a:xfrm>
            <a:off x="5580112" y="2780928"/>
            <a:ext cx="288925" cy="287908"/>
          </a:xfrm>
          <a:prstGeom prst="rect">
            <a:avLst/>
          </a:prstGeom>
          <a:noFill/>
          <a:ln w="19050" algn="ctr">
            <a:solidFill>
              <a:srgbClr val="000080"/>
            </a:solidFill>
            <a:miter lim="800000"/>
            <a:headEnd/>
            <a:tailEnd/>
          </a:ln>
        </p:spPr>
        <p:txBody>
          <a:bodyPr wrap="none" anchor="ctr"/>
          <a:lstStyle/>
          <a:p>
            <a:endParaRPr lang="en-NZ"/>
          </a:p>
        </p:txBody>
      </p:sp>
      <p:sp>
        <p:nvSpPr>
          <p:cNvPr id="29" name="Oval 35"/>
          <p:cNvSpPr>
            <a:spLocks noChangeArrowheads="1"/>
          </p:cNvSpPr>
          <p:nvPr/>
        </p:nvSpPr>
        <p:spPr bwMode="auto">
          <a:xfrm>
            <a:off x="5580112" y="4437112"/>
            <a:ext cx="288925" cy="287338"/>
          </a:xfrm>
          <a:prstGeom prst="ellipse">
            <a:avLst/>
          </a:prstGeom>
          <a:noFill/>
          <a:ln w="19050" algn="ctr">
            <a:solidFill>
              <a:srgbClr val="FF0000"/>
            </a:solidFill>
            <a:round/>
            <a:headEnd/>
            <a:tailEnd/>
          </a:ln>
        </p:spPr>
        <p:txBody>
          <a:bodyPr wrap="none" anchor="ctr"/>
          <a:lstStyle/>
          <a:p>
            <a:endParaRPr lang="en-NZ"/>
          </a:p>
        </p:txBody>
      </p:sp>
      <p:sp>
        <p:nvSpPr>
          <p:cNvPr id="30" name="Oval 35"/>
          <p:cNvSpPr>
            <a:spLocks noChangeArrowheads="1"/>
          </p:cNvSpPr>
          <p:nvPr/>
        </p:nvSpPr>
        <p:spPr bwMode="auto">
          <a:xfrm>
            <a:off x="8316416" y="4221088"/>
            <a:ext cx="288925" cy="287338"/>
          </a:xfrm>
          <a:prstGeom prst="ellipse">
            <a:avLst/>
          </a:prstGeom>
          <a:noFill/>
          <a:ln w="19050" algn="ctr">
            <a:solidFill>
              <a:srgbClr val="FF0000"/>
            </a:solidFill>
            <a:round/>
            <a:headEnd/>
            <a:tailEnd/>
          </a:ln>
        </p:spPr>
        <p:txBody>
          <a:bodyPr wrap="none" anchor="ctr"/>
          <a:lstStyle/>
          <a:p>
            <a:endParaRPr lang="en-NZ"/>
          </a:p>
        </p:txBody>
      </p:sp>
      <p:sp>
        <p:nvSpPr>
          <p:cNvPr id="32" name="Rectangle 39"/>
          <p:cNvSpPr>
            <a:spLocks noChangeArrowheads="1"/>
          </p:cNvSpPr>
          <p:nvPr/>
        </p:nvSpPr>
        <p:spPr bwMode="auto">
          <a:xfrm>
            <a:off x="8316416" y="4221088"/>
            <a:ext cx="288925" cy="287908"/>
          </a:xfrm>
          <a:prstGeom prst="rect">
            <a:avLst/>
          </a:prstGeom>
          <a:noFill/>
          <a:ln w="19050" algn="ctr">
            <a:solidFill>
              <a:srgbClr val="000080"/>
            </a:solidFill>
            <a:miter lim="800000"/>
            <a:headEnd/>
            <a:tailEnd/>
          </a:ln>
        </p:spPr>
        <p:txBody>
          <a:bodyPr wrap="none" anchor="ctr"/>
          <a:lstStyle/>
          <a:p>
            <a:endParaRPr lang="en-NZ"/>
          </a:p>
        </p:txBody>
      </p:sp>
      <p:sp>
        <p:nvSpPr>
          <p:cNvPr id="31"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16</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p:cNvGraphicFramePr/>
          <p:nvPr/>
        </p:nvGraphicFramePr>
        <p:xfrm>
          <a:off x="899592" y="1844824"/>
          <a:ext cx="151216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137" name="Rectangle 2"/>
          <p:cNvSpPr>
            <a:spLocks noGrp="1" noChangeArrowheads="1"/>
          </p:cNvSpPr>
          <p:nvPr>
            <p:ph type="title" idx="4294967295"/>
          </p:nvPr>
        </p:nvSpPr>
        <p:spPr>
          <a:xfrm>
            <a:off x="0" y="404664"/>
            <a:ext cx="9144000" cy="1143000"/>
          </a:xfrm>
        </p:spPr>
        <p:txBody>
          <a:bodyPr/>
          <a:lstStyle/>
          <a:p>
            <a:pPr eaLnBrk="1" hangingPunct="1"/>
            <a:r>
              <a:rPr lang="en-US" sz="2000" b="1" dirty="0" smtClean="0">
                <a:solidFill>
                  <a:srgbClr val="CC0000"/>
                </a:solidFill>
              </a:rPr>
              <a:t>Change in Usage (II)</a:t>
            </a:r>
            <a:endParaRPr lang="en-NZ" sz="2000" b="1" dirty="0" smtClean="0">
              <a:solidFill>
                <a:srgbClr val="CC0000"/>
              </a:solidFill>
            </a:endParaRPr>
          </a:p>
        </p:txBody>
      </p:sp>
      <p:sp>
        <p:nvSpPr>
          <p:cNvPr id="5138" name="Rectangle 3"/>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5139" name="Text Box 4"/>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Q7</a:t>
            </a:r>
          </a:p>
        </p:txBody>
      </p:sp>
      <p:sp>
        <p:nvSpPr>
          <p:cNvPr id="5140" name="Text Box 5"/>
          <p:cNvSpPr txBox="1">
            <a:spLocks noChangeArrowheads="1"/>
          </p:cNvSpPr>
          <p:nvPr/>
        </p:nvSpPr>
        <p:spPr bwMode="auto">
          <a:xfrm>
            <a:off x="1403648" y="6093296"/>
            <a:ext cx="539750" cy="228600"/>
          </a:xfrm>
          <a:prstGeom prst="rect">
            <a:avLst/>
          </a:prstGeom>
          <a:noFill/>
          <a:ln w="9525">
            <a:noFill/>
            <a:miter lim="800000"/>
            <a:headEnd/>
            <a:tailEnd/>
          </a:ln>
        </p:spPr>
        <p:txBody>
          <a:bodyPr>
            <a:spAutoFit/>
          </a:bodyPr>
          <a:lstStyle/>
          <a:p>
            <a:pPr algn="l"/>
            <a:r>
              <a:rPr lang="en-US" sz="900" i="0" dirty="0" smtClean="0">
                <a:solidFill>
                  <a:srgbClr val="FF0000"/>
                </a:solidFill>
              </a:rPr>
              <a:t>n=400</a:t>
            </a:r>
            <a:endParaRPr lang="en-US" sz="900" i="0" dirty="0">
              <a:solidFill>
                <a:srgbClr val="FF0000"/>
              </a:solidFill>
            </a:endParaRPr>
          </a:p>
        </p:txBody>
      </p:sp>
      <p:sp>
        <p:nvSpPr>
          <p:cNvPr id="5141" name="Text Box 5"/>
          <p:cNvSpPr txBox="1">
            <a:spLocks noChangeArrowheads="1"/>
          </p:cNvSpPr>
          <p:nvPr/>
        </p:nvSpPr>
        <p:spPr bwMode="auto">
          <a:xfrm>
            <a:off x="0" y="6597650"/>
            <a:ext cx="9144000" cy="260350"/>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Males (49%) were </a:t>
            </a:r>
            <a:r>
              <a:rPr lang="en-IE" i="0" dirty="0">
                <a:solidFill>
                  <a:schemeClr val="bg1"/>
                </a:solidFill>
              </a:rPr>
              <a:t>more </a:t>
            </a:r>
            <a:r>
              <a:rPr lang="en-IE" i="0" dirty="0" smtClean="0">
                <a:solidFill>
                  <a:schemeClr val="bg1"/>
                </a:solidFill>
              </a:rPr>
              <a:t>likely than females (39%) to </a:t>
            </a:r>
            <a:r>
              <a:rPr lang="en-IE" i="0" dirty="0">
                <a:solidFill>
                  <a:schemeClr val="bg1"/>
                </a:solidFill>
              </a:rPr>
              <a:t>use the bus service </a:t>
            </a:r>
            <a:r>
              <a:rPr lang="en-IE" dirty="0">
                <a:solidFill>
                  <a:schemeClr val="bg1"/>
                </a:solidFill>
              </a:rPr>
              <a:t>More than 12 months </a:t>
            </a:r>
            <a:r>
              <a:rPr lang="en-IE" dirty="0" smtClean="0">
                <a:solidFill>
                  <a:schemeClr val="bg1"/>
                </a:solidFill>
              </a:rPr>
              <a:t>ago</a:t>
            </a:r>
            <a:r>
              <a:rPr lang="en-IE" i="0" dirty="0">
                <a:solidFill>
                  <a:schemeClr val="bg1"/>
                </a:solidFill>
              </a:rPr>
              <a:t>.</a:t>
            </a:r>
          </a:p>
        </p:txBody>
      </p:sp>
      <p:sp>
        <p:nvSpPr>
          <p:cNvPr id="5142" name="Rectangle 7"/>
          <p:cNvSpPr>
            <a:spLocks noChangeArrowheads="1"/>
          </p:cNvSpPr>
          <p:nvPr/>
        </p:nvSpPr>
        <p:spPr bwMode="auto">
          <a:xfrm>
            <a:off x="0" y="981075"/>
            <a:ext cx="9144000" cy="652463"/>
          </a:xfrm>
          <a:prstGeom prst="rect">
            <a:avLst/>
          </a:prstGeom>
          <a:noFill/>
          <a:ln w="9525">
            <a:noFill/>
            <a:miter lim="800000"/>
            <a:headEnd/>
            <a:tailEnd/>
          </a:ln>
        </p:spPr>
        <p:txBody>
          <a:bodyPr anchor="ctr"/>
          <a:lstStyle/>
          <a:p>
            <a:r>
              <a:rPr lang="en-NZ" dirty="0">
                <a:solidFill>
                  <a:srgbClr val="CC0000"/>
                </a:solidFill>
              </a:rPr>
              <a:t>‘Do you feel that you use the bus service more than you did 12 months ago?’</a:t>
            </a:r>
          </a:p>
        </p:txBody>
      </p:sp>
      <p:sp>
        <p:nvSpPr>
          <p:cNvPr id="5143" name="Text Box 15"/>
          <p:cNvSpPr txBox="1">
            <a:spLocks noChangeArrowheads="1"/>
          </p:cNvSpPr>
          <p:nvPr/>
        </p:nvSpPr>
        <p:spPr bwMode="auto">
          <a:xfrm>
            <a:off x="684213" y="1484313"/>
            <a:ext cx="1728787" cy="22860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5144" name="Line 18"/>
          <p:cNvSpPr>
            <a:spLocks noChangeShapeType="1"/>
          </p:cNvSpPr>
          <p:nvPr/>
        </p:nvSpPr>
        <p:spPr bwMode="auto">
          <a:xfrm flipH="1">
            <a:off x="2309813" y="1593850"/>
            <a:ext cx="1587" cy="4505325"/>
          </a:xfrm>
          <a:prstGeom prst="line">
            <a:avLst/>
          </a:prstGeom>
          <a:noFill/>
          <a:ln w="15875">
            <a:solidFill>
              <a:srgbClr val="FF0000"/>
            </a:solidFill>
            <a:prstDash val="dash"/>
            <a:round/>
            <a:headEnd/>
            <a:tailEnd/>
          </a:ln>
        </p:spPr>
        <p:txBody>
          <a:bodyPr wrap="none" anchor="ctr"/>
          <a:lstStyle/>
          <a:p>
            <a:endParaRPr lang="en-NZ"/>
          </a:p>
        </p:txBody>
      </p:sp>
      <p:sp>
        <p:nvSpPr>
          <p:cNvPr id="5147" name="Line 18"/>
          <p:cNvSpPr>
            <a:spLocks noChangeShapeType="1"/>
          </p:cNvSpPr>
          <p:nvPr/>
        </p:nvSpPr>
        <p:spPr bwMode="auto">
          <a:xfrm>
            <a:off x="3663950" y="1770063"/>
            <a:ext cx="0" cy="4203700"/>
          </a:xfrm>
          <a:prstGeom prst="line">
            <a:avLst/>
          </a:prstGeom>
          <a:noFill/>
          <a:ln w="15875">
            <a:solidFill>
              <a:srgbClr val="FF0000"/>
            </a:solidFill>
            <a:prstDash val="dash"/>
            <a:round/>
            <a:headEnd/>
            <a:tailEnd/>
          </a:ln>
        </p:spPr>
        <p:txBody>
          <a:bodyPr wrap="none" anchor="ctr"/>
          <a:lstStyle/>
          <a:p>
            <a:endParaRPr lang="en-NZ"/>
          </a:p>
        </p:txBody>
      </p:sp>
      <p:sp>
        <p:nvSpPr>
          <p:cNvPr id="5148" name="Rectangle 778"/>
          <p:cNvSpPr>
            <a:spLocks noChangeArrowheads="1"/>
          </p:cNvSpPr>
          <p:nvPr/>
        </p:nvSpPr>
        <p:spPr bwMode="auto">
          <a:xfrm>
            <a:off x="2203450" y="1757363"/>
            <a:ext cx="1022350" cy="228600"/>
          </a:xfrm>
          <a:prstGeom prst="rect">
            <a:avLst/>
          </a:prstGeom>
          <a:noFill/>
          <a:ln w="9525" algn="ctr">
            <a:noFill/>
            <a:miter lim="800000"/>
            <a:headEnd/>
            <a:tailEnd/>
          </a:ln>
        </p:spPr>
        <p:txBody>
          <a:bodyPr>
            <a:spAutoFit/>
          </a:bodyPr>
          <a:lstStyle/>
          <a:p>
            <a:pPr eaLnBrk="0" hangingPunct="0"/>
            <a:r>
              <a:rPr lang="en-US" sz="900" i="0" dirty="0"/>
              <a:t>Male</a:t>
            </a:r>
          </a:p>
        </p:txBody>
      </p:sp>
      <p:sp>
        <p:nvSpPr>
          <p:cNvPr id="5149" name="Rectangle 778"/>
          <p:cNvSpPr>
            <a:spLocks noChangeArrowheads="1"/>
          </p:cNvSpPr>
          <p:nvPr/>
        </p:nvSpPr>
        <p:spPr bwMode="auto">
          <a:xfrm>
            <a:off x="2771775" y="1754188"/>
            <a:ext cx="1022350" cy="228600"/>
          </a:xfrm>
          <a:prstGeom prst="rect">
            <a:avLst/>
          </a:prstGeom>
          <a:noFill/>
          <a:ln w="9525" algn="ctr">
            <a:noFill/>
            <a:miter lim="800000"/>
            <a:headEnd/>
            <a:tailEnd/>
          </a:ln>
        </p:spPr>
        <p:txBody>
          <a:bodyPr>
            <a:spAutoFit/>
          </a:bodyPr>
          <a:lstStyle/>
          <a:p>
            <a:pPr eaLnBrk="0" hangingPunct="0"/>
            <a:r>
              <a:rPr lang="en-US" sz="900" i="0" dirty="0"/>
              <a:t>Female</a:t>
            </a:r>
          </a:p>
        </p:txBody>
      </p:sp>
      <p:sp>
        <p:nvSpPr>
          <p:cNvPr id="5150" name="Rectangle 778"/>
          <p:cNvSpPr>
            <a:spLocks noChangeArrowheads="1"/>
          </p:cNvSpPr>
          <p:nvPr/>
        </p:nvSpPr>
        <p:spPr bwMode="auto">
          <a:xfrm>
            <a:off x="3984625" y="1757363"/>
            <a:ext cx="874713" cy="231775"/>
          </a:xfrm>
          <a:prstGeom prst="rect">
            <a:avLst/>
          </a:prstGeom>
          <a:noFill/>
          <a:ln w="9525" algn="ctr">
            <a:noFill/>
            <a:miter lim="800000"/>
            <a:headEnd/>
            <a:tailEnd/>
          </a:ln>
        </p:spPr>
        <p:txBody>
          <a:bodyPr>
            <a:spAutoFit/>
          </a:bodyPr>
          <a:lstStyle/>
          <a:p>
            <a:pPr eaLnBrk="0" hangingPunct="0"/>
            <a:r>
              <a:rPr lang="en-US" sz="900" i="0"/>
              <a:t>18 - 34</a:t>
            </a:r>
          </a:p>
        </p:txBody>
      </p:sp>
      <p:sp>
        <p:nvSpPr>
          <p:cNvPr id="5151" name="Rectangle 778"/>
          <p:cNvSpPr>
            <a:spLocks noChangeArrowheads="1"/>
          </p:cNvSpPr>
          <p:nvPr/>
        </p:nvSpPr>
        <p:spPr bwMode="auto">
          <a:xfrm>
            <a:off x="4413250" y="1760538"/>
            <a:ext cx="1022350" cy="228600"/>
          </a:xfrm>
          <a:prstGeom prst="rect">
            <a:avLst/>
          </a:prstGeom>
          <a:noFill/>
          <a:ln w="9525" algn="ctr">
            <a:noFill/>
            <a:miter lim="800000"/>
            <a:headEnd/>
            <a:tailEnd/>
          </a:ln>
        </p:spPr>
        <p:txBody>
          <a:bodyPr>
            <a:spAutoFit/>
          </a:bodyPr>
          <a:lstStyle/>
          <a:p>
            <a:pPr eaLnBrk="0" hangingPunct="0"/>
            <a:r>
              <a:rPr lang="en-US" sz="900" i="0"/>
              <a:t>35-44</a:t>
            </a:r>
          </a:p>
        </p:txBody>
      </p:sp>
      <p:sp>
        <p:nvSpPr>
          <p:cNvPr id="5152" name="Rectangle 778"/>
          <p:cNvSpPr>
            <a:spLocks noChangeArrowheads="1"/>
          </p:cNvSpPr>
          <p:nvPr/>
        </p:nvSpPr>
        <p:spPr bwMode="auto">
          <a:xfrm>
            <a:off x="4989513" y="1760538"/>
            <a:ext cx="1022350" cy="228600"/>
          </a:xfrm>
          <a:prstGeom prst="rect">
            <a:avLst/>
          </a:prstGeom>
          <a:noFill/>
          <a:ln w="9525" algn="ctr">
            <a:noFill/>
            <a:miter lim="800000"/>
            <a:headEnd/>
            <a:tailEnd/>
          </a:ln>
        </p:spPr>
        <p:txBody>
          <a:bodyPr>
            <a:spAutoFit/>
          </a:bodyPr>
          <a:lstStyle/>
          <a:p>
            <a:pPr eaLnBrk="0" hangingPunct="0"/>
            <a:r>
              <a:rPr lang="en-US" sz="900" i="0"/>
              <a:t>45-54</a:t>
            </a:r>
          </a:p>
        </p:txBody>
      </p:sp>
      <p:sp>
        <p:nvSpPr>
          <p:cNvPr id="5153" name="Rectangle 778"/>
          <p:cNvSpPr>
            <a:spLocks noChangeArrowheads="1"/>
          </p:cNvSpPr>
          <p:nvPr/>
        </p:nvSpPr>
        <p:spPr bwMode="auto">
          <a:xfrm>
            <a:off x="2373313" y="1420813"/>
            <a:ext cx="1389062" cy="276225"/>
          </a:xfrm>
          <a:prstGeom prst="rect">
            <a:avLst/>
          </a:prstGeom>
          <a:noFill/>
          <a:ln w="9525" algn="ctr">
            <a:noFill/>
            <a:miter lim="800000"/>
            <a:headEnd/>
            <a:tailEnd/>
          </a:ln>
        </p:spPr>
        <p:txBody>
          <a:bodyPr>
            <a:spAutoFit/>
          </a:bodyPr>
          <a:lstStyle/>
          <a:p>
            <a:pPr eaLnBrk="0" hangingPunct="0"/>
            <a:r>
              <a:rPr lang="en-US" sz="1200" i="0"/>
              <a:t>Gender</a:t>
            </a:r>
          </a:p>
        </p:txBody>
      </p:sp>
      <p:sp>
        <p:nvSpPr>
          <p:cNvPr id="5154" name="Rectangle 778"/>
          <p:cNvSpPr>
            <a:spLocks noChangeArrowheads="1"/>
          </p:cNvSpPr>
          <p:nvPr/>
        </p:nvSpPr>
        <p:spPr bwMode="auto">
          <a:xfrm>
            <a:off x="3708400" y="1408113"/>
            <a:ext cx="3311525" cy="276225"/>
          </a:xfrm>
          <a:prstGeom prst="rect">
            <a:avLst/>
          </a:prstGeom>
          <a:noFill/>
          <a:ln w="9525" algn="ctr">
            <a:noFill/>
            <a:miter lim="800000"/>
            <a:headEnd/>
            <a:tailEnd/>
          </a:ln>
        </p:spPr>
        <p:txBody>
          <a:bodyPr>
            <a:spAutoFit/>
          </a:bodyPr>
          <a:lstStyle/>
          <a:p>
            <a:pPr eaLnBrk="0" hangingPunct="0"/>
            <a:r>
              <a:rPr lang="en-US" sz="1200" i="0"/>
              <a:t>Age</a:t>
            </a:r>
          </a:p>
        </p:txBody>
      </p:sp>
      <p:sp>
        <p:nvSpPr>
          <p:cNvPr id="5155" name="Line 18"/>
          <p:cNvSpPr>
            <a:spLocks noChangeShapeType="1"/>
          </p:cNvSpPr>
          <p:nvPr/>
        </p:nvSpPr>
        <p:spPr bwMode="auto">
          <a:xfrm>
            <a:off x="7019925" y="1781175"/>
            <a:ext cx="0" cy="4202113"/>
          </a:xfrm>
          <a:prstGeom prst="line">
            <a:avLst/>
          </a:prstGeom>
          <a:noFill/>
          <a:ln w="15875">
            <a:solidFill>
              <a:srgbClr val="FF0000"/>
            </a:solidFill>
            <a:prstDash val="dash"/>
            <a:round/>
            <a:headEnd/>
            <a:tailEnd/>
          </a:ln>
        </p:spPr>
        <p:txBody>
          <a:bodyPr wrap="none" anchor="ctr"/>
          <a:lstStyle/>
          <a:p>
            <a:endParaRPr lang="en-NZ"/>
          </a:p>
        </p:txBody>
      </p:sp>
      <p:sp>
        <p:nvSpPr>
          <p:cNvPr id="5156" name="Rectangle 778"/>
          <p:cNvSpPr>
            <a:spLocks noChangeArrowheads="1"/>
          </p:cNvSpPr>
          <p:nvPr/>
        </p:nvSpPr>
        <p:spPr bwMode="auto">
          <a:xfrm>
            <a:off x="7164388" y="1355725"/>
            <a:ext cx="2016125" cy="276225"/>
          </a:xfrm>
          <a:prstGeom prst="rect">
            <a:avLst/>
          </a:prstGeom>
          <a:noFill/>
          <a:ln w="9525" algn="ctr">
            <a:noFill/>
            <a:miter lim="800000"/>
            <a:headEnd/>
            <a:tailEnd/>
          </a:ln>
        </p:spPr>
        <p:txBody>
          <a:bodyPr>
            <a:spAutoFit/>
          </a:bodyPr>
          <a:lstStyle/>
          <a:p>
            <a:pPr eaLnBrk="0" hangingPunct="0"/>
            <a:r>
              <a:rPr lang="en-NZ" sz="1200" i="0"/>
              <a:t>Household income</a:t>
            </a:r>
            <a:endParaRPr lang="en-US" sz="1200" i="0"/>
          </a:p>
        </p:txBody>
      </p:sp>
      <p:sp>
        <p:nvSpPr>
          <p:cNvPr id="5157" name="Rectangle 778"/>
          <p:cNvSpPr>
            <a:spLocks noChangeArrowheads="1"/>
          </p:cNvSpPr>
          <p:nvPr/>
        </p:nvSpPr>
        <p:spPr bwMode="auto">
          <a:xfrm>
            <a:off x="5494338" y="1760538"/>
            <a:ext cx="1022350" cy="228600"/>
          </a:xfrm>
          <a:prstGeom prst="rect">
            <a:avLst/>
          </a:prstGeom>
          <a:noFill/>
          <a:ln w="9525" algn="ctr">
            <a:noFill/>
            <a:miter lim="800000"/>
            <a:headEnd/>
            <a:tailEnd/>
          </a:ln>
        </p:spPr>
        <p:txBody>
          <a:bodyPr>
            <a:spAutoFit/>
          </a:bodyPr>
          <a:lstStyle/>
          <a:p>
            <a:pPr eaLnBrk="0" hangingPunct="0"/>
            <a:r>
              <a:rPr lang="en-US" sz="900" i="0"/>
              <a:t>55-64</a:t>
            </a:r>
          </a:p>
        </p:txBody>
      </p:sp>
      <p:sp>
        <p:nvSpPr>
          <p:cNvPr id="5158" name="Rectangle 778"/>
          <p:cNvSpPr>
            <a:spLocks noChangeArrowheads="1"/>
          </p:cNvSpPr>
          <p:nvPr/>
        </p:nvSpPr>
        <p:spPr bwMode="auto">
          <a:xfrm>
            <a:off x="6011863" y="1760538"/>
            <a:ext cx="1022350" cy="228600"/>
          </a:xfrm>
          <a:prstGeom prst="rect">
            <a:avLst/>
          </a:prstGeom>
          <a:noFill/>
          <a:ln w="9525" algn="ctr">
            <a:noFill/>
            <a:miter lim="800000"/>
            <a:headEnd/>
            <a:tailEnd/>
          </a:ln>
        </p:spPr>
        <p:txBody>
          <a:bodyPr>
            <a:spAutoFit/>
          </a:bodyPr>
          <a:lstStyle/>
          <a:p>
            <a:pPr eaLnBrk="0" hangingPunct="0"/>
            <a:r>
              <a:rPr lang="en-US" sz="900" i="0"/>
              <a:t>65+</a:t>
            </a:r>
          </a:p>
        </p:txBody>
      </p:sp>
      <p:sp>
        <p:nvSpPr>
          <p:cNvPr id="5159" name="Rectangle 778"/>
          <p:cNvSpPr>
            <a:spLocks noChangeArrowheads="1"/>
          </p:cNvSpPr>
          <p:nvPr/>
        </p:nvSpPr>
        <p:spPr bwMode="auto">
          <a:xfrm>
            <a:off x="7150100" y="1733550"/>
            <a:ext cx="1022350" cy="228600"/>
          </a:xfrm>
          <a:prstGeom prst="rect">
            <a:avLst/>
          </a:prstGeom>
          <a:noFill/>
          <a:ln w="9525" algn="ctr">
            <a:noFill/>
            <a:miter lim="800000"/>
            <a:headEnd/>
            <a:tailEnd/>
          </a:ln>
        </p:spPr>
        <p:txBody>
          <a:bodyPr>
            <a:spAutoFit/>
          </a:bodyPr>
          <a:lstStyle/>
          <a:p>
            <a:pPr eaLnBrk="0" hangingPunct="0"/>
            <a:r>
              <a:rPr lang="en-US" sz="900" i="0"/>
              <a:t>&lt;$25,000</a:t>
            </a:r>
          </a:p>
        </p:txBody>
      </p:sp>
      <p:sp>
        <p:nvSpPr>
          <p:cNvPr id="5160" name="Rectangle 778"/>
          <p:cNvSpPr>
            <a:spLocks noChangeArrowheads="1"/>
          </p:cNvSpPr>
          <p:nvPr/>
        </p:nvSpPr>
        <p:spPr bwMode="auto">
          <a:xfrm>
            <a:off x="7726363" y="1643063"/>
            <a:ext cx="1022350" cy="365125"/>
          </a:xfrm>
          <a:prstGeom prst="rect">
            <a:avLst/>
          </a:prstGeom>
          <a:noFill/>
          <a:ln w="9525" algn="ctr">
            <a:noFill/>
            <a:miter lim="800000"/>
            <a:headEnd/>
            <a:tailEnd/>
          </a:ln>
        </p:spPr>
        <p:txBody>
          <a:bodyPr>
            <a:spAutoFit/>
          </a:bodyPr>
          <a:lstStyle/>
          <a:p>
            <a:pPr eaLnBrk="0" hangingPunct="0"/>
            <a:r>
              <a:rPr lang="en-US" sz="900" i="0"/>
              <a:t>$25,000 - $59,999</a:t>
            </a:r>
          </a:p>
        </p:txBody>
      </p:sp>
      <p:sp>
        <p:nvSpPr>
          <p:cNvPr id="5161" name="Rectangle 778"/>
          <p:cNvSpPr>
            <a:spLocks noChangeArrowheads="1"/>
          </p:cNvSpPr>
          <p:nvPr/>
        </p:nvSpPr>
        <p:spPr bwMode="auto">
          <a:xfrm>
            <a:off x="8229600" y="1643063"/>
            <a:ext cx="1022350" cy="369887"/>
          </a:xfrm>
          <a:prstGeom prst="rect">
            <a:avLst/>
          </a:prstGeom>
          <a:noFill/>
          <a:ln w="9525" algn="ctr">
            <a:noFill/>
            <a:miter lim="800000"/>
            <a:headEnd/>
            <a:tailEnd/>
          </a:ln>
        </p:spPr>
        <p:txBody>
          <a:bodyPr>
            <a:spAutoFit/>
          </a:bodyPr>
          <a:lstStyle/>
          <a:p>
            <a:pPr eaLnBrk="0" hangingPunct="0"/>
            <a:r>
              <a:rPr lang="en-US" sz="900" i="0"/>
              <a:t>$60,000</a:t>
            </a:r>
          </a:p>
          <a:p>
            <a:pPr eaLnBrk="0" hangingPunct="0"/>
            <a:r>
              <a:rPr lang="en-US" sz="900" i="0"/>
              <a:t>Or more</a:t>
            </a:r>
          </a:p>
        </p:txBody>
      </p:sp>
      <p:sp>
        <p:nvSpPr>
          <p:cNvPr id="5164" name="Text Box 18"/>
          <p:cNvSpPr txBox="1">
            <a:spLocks noChangeArrowheads="1"/>
          </p:cNvSpPr>
          <p:nvPr/>
        </p:nvSpPr>
        <p:spPr bwMode="auto">
          <a:xfrm>
            <a:off x="-107950" y="2776538"/>
            <a:ext cx="1079500" cy="365125"/>
          </a:xfrm>
          <a:prstGeom prst="rect">
            <a:avLst/>
          </a:prstGeom>
          <a:noFill/>
          <a:ln w="9525" algn="ctr">
            <a:noFill/>
            <a:miter lim="800000"/>
            <a:headEnd/>
            <a:tailEnd/>
          </a:ln>
        </p:spPr>
        <p:txBody>
          <a:bodyPr>
            <a:spAutoFit/>
          </a:bodyPr>
          <a:lstStyle/>
          <a:p>
            <a:pPr algn="r">
              <a:spcBef>
                <a:spcPct val="50000"/>
              </a:spcBef>
            </a:pPr>
            <a:r>
              <a:rPr lang="en-US" sz="900" i="0"/>
              <a:t>Yes – I use it more</a:t>
            </a:r>
          </a:p>
        </p:txBody>
      </p:sp>
      <p:sp>
        <p:nvSpPr>
          <p:cNvPr id="5165" name="Text Box 19"/>
          <p:cNvSpPr txBox="1">
            <a:spLocks noChangeArrowheads="1"/>
          </p:cNvSpPr>
          <p:nvPr/>
        </p:nvSpPr>
        <p:spPr bwMode="auto">
          <a:xfrm>
            <a:off x="-107950" y="4359275"/>
            <a:ext cx="1079500" cy="365125"/>
          </a:xfrm>
          <a:prstGeom prst="rect">
            <a:avLst/>
          </a:prstGeom>
          <a:noFill/>
          <a:ln w="9525" algn="ctr">
            <a:noFill/>
            <a:miter lim="800000"/>
            <a:headEnd/>
            <a:tailEnd/>
          </a:ln>
        </p:spPr>
        <p:txBody>
          <a:bodyPr>
            <a:spAutoFit/>
          </a:bodyPr>
          <a:lstStyle/>
          <a:p>
            <a:pPr algn="r">
              <a:spcBef>
                <a:spcPct val="50000"/>
              </a:spcBef>
            </a:pPr>
            <a:r>
              <a:rPr lang="en-US" sz="900" i="0"/>
              <a:t>I use it about the same</a:t>
            </a:r>
          </a:p>
        </p:txBody>
      </p:sp>
      <p:sp>
        <p:nvSpPr>
          <p:cNvPr id="5166" name="Text Box 20"/>
          <p:cNvSpPr txBox="1">
            <a:spLocks noChangeArrowheads="1"/>
          </p:cNvSpPr>
          <p:nvPr/>
        </p:nvSpPr>
        <p:spPr bwMode="auto">
          <a:xfrm>
            <a:off x="0" y="5517232"/>
            <a:ext cx="1079501" cy="228600"/>
          </a:xfrm>
          <a:prstGeom prst="rect">
            <a:avLst/>
          </a:prstGeom>
          <a:noFill/>
          <a:ln w="9525" algn="ctr">
            <a:noFill/>
            <a:miter lim="800000"/>
            <a:headEnd/>
            <a:tailEnd/>
          </a:ln>
        </p:spPr>
        <p:txBody>
          <a:bodyPr>
            <a:spAutoFit/>
          </a:bodyPr>
          <a:lstStyle/>
          <a:p>
            <a:pPr algn="r">
              <a:spcBef>
                <a:spcPct val="50000"/>
              </a:spcBef>
            </a:pPr>
            <a:r>
              <a:rPr lang="en-US" sz="900" i="0" dirty="0"/>
              <a:t>No – I use it less</a:t>
            </a:r>
          </a:p>
        </p:txBody>
      </p:sp>
      <p:sp>
        <p:nvSpPr>
          <p:cNvPr id="5167" name="Text Box 21"/>
          <p:cNvSpPr txBox="1">
            <a:spLocks noChangeArrowheads="1"/>
          </p:cNvSpPr>
          <p:nvPr/>
        </p:nvSpPr>
        <p:spPr bwMode="auto">
          <a:xfrm>
            <a:off x="0" y="5733256"/>
            <a:ext cx="1079501" cy="501650"/>
          </a:xfrm>
          <a:prstGeom prst="rect">
            <a:avLst/>
          </a:prstGeom>
          <a:noFill/>
          <a:ln w="9525" algn="ctr">
            <a:noFill/>
            <a:miter lim="800000"/>
            <a:headEnd/>
            <a:tailEnd/>
          </a:ln>
        </p:spPr>
        <p:txBody>
          <a:bodyPr>
            <a:spAutoFit/>
          </a:bodyPr>
          <a:lstStyle/>
          <a:p>
            <a:pPr algn="r">
              <a:spcBef>
                <a:spcPct val="50000"/>
              </a:spcBef>
            </a:pPr>
            <a:r>
              <a:rPr lang="en-US" sz="900" i="0" dirty="0"/>
              <a:t>I didn’t use the bus service 12 months ago</a:t>
            </a:r>
          </a:p>
        </p:txBody>
      </p:sp>
      <p:graphicFrame>
        <p:nvGraphicFramePr>
          <p:cNvPr id="41" name="Chart 40"/>
          <p:cNvGraphicFramePr/>
          <p:nvPr/>
        </p:nvGraphicFramePr>
        <p:xfrm>
          <a:off x="2339752" y="1916832"/>
          <a:ext cx="6804248"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43" name="Rectangle 4"/>
          <p:cNvSpPr>
            <a:spLocks noChangeArrowheads="1"/>
          </p:cNvSpPr>
          <p:nvPr/>
        </p:nvSpPr>
        <p:spPr bwMode="auto">
          <a:xfrm>
            <a:off x="8029575" y="6208861"/>
            <a:ext cx="115887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 small base size</a:t>
            </a:r>
            <a:endParaRPr lang="en-GB" sz="1000" b="0">
              <a:solidFill>
                <a:srgbClr val="000000"/>
              </a:solidFill>
            </a:endParaRPr>
          </a:p>
        </p:txBody>
      </p:sp>
      <p:graphicFrame>
        <p:nvGraphicFramePr>
          <p:cNvPr id="44" name="Group 123"/>
          <p:cNvGraphicFramePr>
            <a:graphicFrameLocks noGrp="1"/>
          </p:cNvGraphicFramePr>
          <p:nvPr/>
        </p:nvGraphicFramePr>
        <p:xfrm>
          <a:off x="2521591" y="5948858"/>
          <a:ext cx="6586913" cy="250825"/>
        </p:xfrm>
        <a:graphic>
          <a:graphicData uri="http://schemas.openxmlformats.org/drawingml/2006/table">
            <a:tbl>
              <a:tblPr/>
              <a:tblGrid>
                <a:gridCol w="503555"/>
                <a:gridCol w="613437"/>
                <a:gridCol w="501369"/>
                <a:gridCol w="576064"/>
                <a:gridCol w="504056"/>
                <a:gridCol w="576064"/>
                <a:gridCol w="504056"/>
                <a:gridCol w="576064"/>
                <a:gridCol w="432048"/>
                <a:gridCol w="648072"/>
                <a:gridCol w="611937"/>
                <a:gridCol w="540191"/>
              </a:tblGrid>
              <a:tr h="250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n=280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800" b="1"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n=38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n=44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n=58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n=230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800" b="1"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n=134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n=70</a:t>
                      </a:r>
                    </a:p>
                  </a:txBody>
                  <a:tcPr horzOverflow="overflow">
                    <a:lnL>
                      <a:noFill/>
                    </a:lnL>
                    <a:lnR>
                      <a:noFill/>
                    </a:lnR>
                    <a:lnT>
                      <a:noFill/>
                    </a:lnT>
                    <a:lnB>
                      <a:noFill/>
                    </a:lnB>
                    <a:lnTlToBr>
                      <a:noFill/>
                    </a:lnTlToBr>
                    <a:lnBlToTr>
                      <a:noFill/>
                    </a:lnBlToTr>
                    <a:noFill/>
                  </a:tcPr>
                </a:tc>
              </a:tr>
            </a:tbl>
          </a:graphicData>
        </a:graphic>
      </p:graphicFrame>
      <p:pic>
        <p:nvPicPr>
          <p:cNvPr id="45"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4572000" y="5988946"/>
            <a:ext cx="144016" cy="173208"/>
          </a:xfrm>
          <a:prstGeom prst="rect">
            <a:avLst/>
          </a:prstGeom>
          <a:noFill/>
          <a:ln w="9525">
            <a:noFill/>
            <a:miter lim="800000"/>
            <a:headEnd/>
            <a:tailEnd/>
          </a:ln>
        </p:spPr>
      </p:pic>
      <p:pic>
        <p:nvPicPr>
          <p:cNvPr id="46"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5148064" y="5991674"/>
            <a:ext cx="144016" cy="173208"/>
          </a:xfrm>
          <a:prstGeom prst="rect">
            <a:avLst/>
          </a:prstGeom>
          <a:noFill/>
          <a:ln w="9525">
            <a:noFill/>
            <a:miter lim="800000"/>
            <a:headEnd/>
            <a:tailEnd/>
          </a:ln>
        </p:spPr>
      </p:pic>
      <p:pic>
        <p:nvPicPr>
          <p:cNvPr id="48"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5724128" y="5991674"/>
            <a:ext cx="144016" cy="173208"/>
          </a:xfrm>
          <a:prstGeom prst="rect">
            <a:avLst/>
          </a:prstGeom>
          <a:noFill/>
          <a:ln w="9525">
            <a:noFill/>
            <a:miter lim="800000"/>
            <a:headEnd/>
            <a:tailEnd/>
          </a:ln>
        </p:spPr>
      </p:pic>
      <p:pic>
        <p:nvPicPr>
          <p:cNvPr id="49"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7956376" y="6279706"/>
            <a:ext cx="144016" cy="173208"/>
          </a:xfrm>
          <a:prstGeom prst="rect">
            <a:avLst/>
          </a:prstGeom>
          <a:noFill/>
          <a:ln w="9525">
            <a:noFill/>
            <a:miter lim="800000"/>
            <a:headEnd/>
            <a:tailEnd/>
          </a:ln>
        </p:spPr>
      </p:pic>
      <p:sp>
        <p:nvSpPr>
          <p:cNvPr id="37"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17</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hart 39"/>
          <p:cNvGraphicFramePr/>
          <p:nvPr/>
        </p:nvGraphicFramePr>
        <p:xfrm>
          <a:off x="6588224" y="1556792"/>
          <a:ext cx="2664296" cy="4768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p:cNvGraphicFramePr/>
          <p:nvPr/>
        </p:nvGraphicFramePr>
        <p:xfrm>
          <a:off x="3995936" y="1556792"/>
          <a:ext cx="2664296" cy="4768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p:cNvGraphicFramePr/>
          <p:nvPr/>
        </p:nvGraphicFramePr>
        <p:xfrm>
          <a:off x="0" y="1556792"/>
          <a:ext cx="4139952" cy="4768304"/>
        </p:xfrm>
        <a:graphic>
          <a:graphicData uri="http://schemas.openxmlformats.org/drawingml/2006/chart">
            <c:chart xmlns:c="http://schemas.openxmlformats.org/drawingml/2006/chart" xmlns:r="http://schemas.openxmlformats.org/officeDocument/2006/relationships" r:id="rId5"/>
          </a:graphicData>
        </a:graphic>
      </p:graphicFrame>
      <p:sp>
        <p:nvSpPr>
          <p:cNvPr id="6149" name="AutoShape 40"/>
          <p:cNvSpPr>
            <a:spLocks noChangeArrowheads="1"/>
          </p:cNvSpPr>
          <p:nvPr/>
        </p:nvSpPr>
        <p:spPr bwMode="auto">
          <a:xfrm>
            <a:off x="0" y="1658938"/>
            <a:ext cx="9144000" cy="1266006"/>
          </a:xfrm>
          <a:prstGeom prst="roundRect">
            <a:avLst>
              <a:gd name="adj" fmla="val 16667"/>
            </a:avLst>
          </a:prstGeom>
          <a:solidFill>
            <a:srgbClr val="FFCC99">
              <a:alpha val="21176"/>
            </a:srgbClr>
          </a:solidFill>
          <a:ln w="15875" algn="ctr">
            <a:solidFill>
              <a:srgbClr val="FF0000"/>
            </a:solidFill>
            <a:round/>
            <a:headEnd/>
            <a:tailEnd/>
          </a:ln>
        </p:spPr>
        <p:txBody>
          <a:bodyPr wrap="none" anchor="ctr"/>
          <a:lstStyle/>
          <a:p>
            <a:endParaRPr lang="en-NZ"/>
          </a:p>
        </p:txBody>
      </p:sp>
      <p:sp>
        <p:nvSpPr>
          <p:cNvPr id="6150" name="Text Box 5"/>
          <p:cNvSpPr txBox="1">
            <a:spLocks noChangeArrowheads="1"/>
          </p:cNvSpPr>
          <p:nvPr/>
        </p:nvSpPr>
        <p:spPr bwMode="auto">
          <a:xfrm>
            <a:off x="0" y="6285220"/>
            <a:ext cx="9144000" cy="600164"/>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smtClean="0">
                <a:solidFill>
                  <a:schemeClr val="bg1"/>
                </a:solidFill>
              </a:rPr>
              <a:t>Cheaper than using a car / Increased petrol prise  </a:t>
            </a:r>
            <a:r>
              <a:rPr lang="en-IE" i="0" dirty="0" smtClean="0">
                <a:solidFill>
                  <a:schemeClr val="bg1"/>
                </a:solidFill>
              </a:rPr>
              <a:t>was mentioned less frequently in 2012 (20%) than in 2011 (30%). Almost one quarter of </a:t>
            </a:r>
            <a:r>
              <a:rPr lang="en-IE" i="0" dirty="0" err="1" smtClean="0">
                <a:solidFill>
                  <a:schemeClr val="bg1"/>
                </a:solidFill>
              </a:rPr>
              <a:t>Rotorua</a:t>
            </a:r>
            <a:r>
              <a:rPr lang="en-IE" i="0" dirty="0" smtClean="0">
                <a:solidFill>
                  <a:schemeClr val="bg1"/>
                </a:solidFill>
              </a:rPr>
              <a:t> bus users (23%) stated that they </a:t>
            </a:r>
            <a:r>
              <a:rPr lang="en-IE" dirty="0" smtClean="0">
                <a:solidFill>
                  <a:schemeClr val="bg1"/>
                </a:solidFill>
              </a:rPr>
              <a:t>Don’t have access to a car / can’t drive</a:t>
            </a:r>
            <a:r>
              <a:rPr lang="en-IE" i="0" dirty="0" smtClean="0">
                <a:solidFill>
                  <a:schemeClr val="bg1"/>
                </a:solidFill>
              </a:rPr>
              <a:t> compared to one in ten </a:t>
            </a:r>
            <a:r>
              <a:rPr lang="en-IE" i="0" dirty="0" err="1" smtClean="0">
                <a:solidFill>
                  <a:schemeClr val="bg1"/>
                </a:solidFill>
              </a:rPr>
              <a:t>Tauranga</a:t>
            </a:r>
            <a:r>
              <a:rPr lang="en-IE" i="0" dirty="0" smtClean="0">
                <a:solidFill>
                  <a:schemeClr val="bg1"/>
                </a:solidFill>
              </a:rPr>
              <a:t> bus users (10%).</a:t>
            </a:r>
            <a:endParaRPr lang="en-IE" dirty="0">
              <a:solidFill>
                <a:schemeClr val="bg1"/>
              </a:solidFill>
            </a:endParaRPr>
          </a:p>
        </p:txBody>
      </p:sp>
      <p:sp>
        <p:nvSpPr>
          <p:cNvPr id="6159"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grpSp>
        <p:nvGrpSpPr>
          <p:cNvPr id="2" name="Group 7"/>
          <p:cNvGrpSpPr>
            <a:grpSpLocks/>
          </p:cNvGrpSpPr>
          <p:nvPr/>
        </p:nvGrpSpPr>
        <p:grpSpPr bwMode="auto">
          <a:xfrm>
            <a:off x="1331913" y="1370013"/>
            <a:ext cx="7272337" cy="247650"/>
            <a:chOff x="3060" y="2055"/>
            <a:chExt cx="7575" cy="390"/>
          </a:xfrm>
        </p:grpSpPr>
        <p:sp>
          <p:nvSpPr>
            <p:cNvPr id="6177" name="Text Box 8"/>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6178" name="Text Box 9"/>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6179" name="Text Box 10"/>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6162" name="Rectangle 27"/>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6167" name="Rectangle 2"/>
          <p:cNvSpPr>
            <a:spLocks noGrp="1" noChangeArrowheads="1"/>
          </p:cNvSpPr>
          <p:nvPr>
            <p:ph type="title"/>
          </p:nvPr>
        </p:nvSpPr>
        <p:spPr>
          <a:xfrm>
            <a:off x="467544" y="692696"/>
            <a:ext cx="8229600" cy="652463"/>
          </a:xfrm>
        </p:spPr>
        <p:txBody>
          <a:bodyPr/>
          <a:lstStyle/>
          <a:p>
            <a:pPr eaLnBrk="1" hangingPunct="1"/>
            <a:r>
              <a:rPr lang="en-US" sz="2000" b="1" dirty="0" smtClean="0">
                <a:solidFill>
                  <a:srgbClr val="CC0000"/>
                </a:solidFill>
              </a:rPr>
              <a:t>Reasons for Increased Usage (I)</a:t>
            </a:r>
            <a:endParaRPr lang="en-NZ" sz="2000" b="1" dirty="0" smtClean="0">
              <a:solidFill>
                <a:srgbClr val="CC0000"/>
              </a:solidFill>
            </a:endParaRPr>
          </a:p>
        </p:txBody>
      </p:sp>
      <p:sp>
        <p:nvSpPr>
          <p:cNvPr id="6168"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err="1"/>
              <a:t>Q7a</a:t>
            </a:r>
            <a:endParaRPr lang="en-NZ" sz="1000" i="0" dirty="0"/>
          </a:p>
        </p:txBody>
      </p:sp>
      <p:sp>
        <p:nvSpPr>
          <p:cNvPr id="6169" name="Rectangle 20"/>
          <p:cNvSpPr>
            <a:spLocks noChangeArrowheads="1"/>
          </p:cNvSpPr>
          <p:nvPr/>
        </p:nvSpPr>
        <p:spPr bwMode="auto">
          <a:xfrm>
            <a:off x="455613" y="981075"/>
            <a:ext cx="8229600" cy="652463"/>
          </a:xfrm>
          <a:prstGeom prst="rect">
            <a:avLst/>
          </a:prstGeom>
          <a:noFill/>
          <a:ln w="9525">
            <a:noFill/>
            <a:miter lim="800000"/>
            <a:headEnd/>
            <a:tailEnd/>
          </a:ln>
        </p:spPr>
        <p:txBody>
          <a:bodyPr anchor="ctr"/>
          <a:lstStyle/>
          <a:p>
            <a:r>
              <a:rPr lang="en-NZ">
                <a:solidFill>
                  <a:srgbClr val="CC0000"/>
                </a:solidFill>
              </a:rPr>
              <a:t>‘I use it more than 12 months ago – Why is that?’</a:t>
            </a:r>
          </a:p>
        </p:txBody>
      </p:sp>
      <p:sp>
        <p:nvSpPr>
          <p:cNvPr id="42" name="Oval 35"/>
          <p:cNvSpPr>
            <a:spLocks noChangeArrowheads="1"/>
          </p:cNvSpPr>
          <p:nvPr/>
        </p:nvSpPr>
        <p:spPr bwMode="auto">
          <a:xfrm>
            <a:off x="3058939" y="2060848"/>
            <a:ext cx="288925" cy="216024"/>
          </a:xfrm>
          <a:prstGeom prst="ellipse">
            <a:avLst/>
          </a:prstGeom>
          <a:noFill/>
          <a:ln w="19050" algn="ctr">
            <a:solidFill>
              <a:srgbClr val="FF0000"/>
            </a:solidFill>
            <a:round/>
            <a:headEnd/>
            <a:tailEnd/>
          </a:ln>
        </p:spPr>
        <p:txBody>
          <a:bodyPr wrap="none" anchor="ctr"/>
          <a:lstStyle/>
          <a:p>
            <a:endParaRPr lang="en-NZ"/>
          </a:p>
        </p:txBody>
      </p:sp>
      <p:sp>
        <p:nvSpPr>
          <p:cNvPr id="43" name="Rectangle 20"/>
          <p:cNvSpPr>
            <a:spLocks noChangeArrowheads="1"/>
          </p:cNvSpPr>
          <p:nvPr/>
        </p:nvSpPr>
        <p:spPr bwMode="auto">
          <a:xfrm>
            <a:off x="5796136" y="1700808"/>
            <a:ext cx="215329" cy="144016"/>
          </a:xfrm>
          <a:prstGeom prst="rect">
            <a:avLst/>
          </a:prstGeom>
          <a:noFill/>
          <a:ln w="19050" algn="ctr">
            <a:solidFill>
              <a:srgbClr val="000080"/>
            </a:solidFill>
            <a:miter lim="800000"/>
            <a:headEnd/>
            <a:tailEnd/>
          </a:ln>
        </p:spPr>
        <p:txBody>
          <a:bodyPr wrap="none" anchor="ctr"/>
          <a:lstStyle/>
          <a:p>
            <a:endParaRPr lang="en-NZ"/>
          </a:p>
        </p:txBody>
      </p:sp>
      <p:sp>
        <p:nvSpPr>
          <p:cNvPr id="44" name="Oval 35"/>
          <p:cNvSpPr>
            <a:spLocks noChangeArrowheads="1"/>
          </p:cNvSpPr>
          <p:nvPr/>
        </p:nvSpPr>
        <p:spPr bwMode="auto">
          <a:xfrm>
            <a:off x="7668344" y="1700808"/>
            <a:ext cx="288925" cy="216024"/>
          </a:xfrm>
          <a:prstGeom prst="ellipse">
            <a:avLst/>
          </a:prstGeom>
          <a:noFill/>
          <a:ln w="19050" algn="ctr">
            <a:solidFill>
              <a:srgbClr val="FF0000"/>
            </a:solidFill>
            <a:round/>
            <a:headEnd/>
            <a:tailEnd/>
          </a:ln>
        </p:spPr>
        <p:txBody>
          <a:bodyPr wrap="none" anchor="ctr"/>
          <a:lstStyle/>
          <a:p>
            <a:endParaRPr lang="en-NZ"/>
          </a:p>
        </p:txBody>
      </p:sp>
      <p:sp>
        <p:nvSpPr>
          <p:cNvPr id="45" name="Oval 35"/>
          <p:cNvSpPr>
            <a:spLocks noChangeArrowheads="1"/>
          </p:cNvSpPr>
          <p:nvPr/>
        </p:nvSpPr>
        <p:spPr bwMode="auto">
          <a:xfrm>
            <a:off x="7956376" y="2060848"/>
            <a:ext cx="288925" cy="216024"/>
          </a:xfrm>
          <a:prstGeom prst="ellipse">
            <a:avLst/>
          </a:prstGeom>
          <a:noFill/>
          <a:ln w="19050" algn="ctr">
            <a:solidFill>
              <a:srgbClr val="FF0000"/>
            </a:solidFill>
            <a:round/>
            <a:headEnd/>
            <a:tailEnd/>
          </a:ln>
        </p:spPr>
        <p:txBody>
          <a:bodyPr wrap="none" anchor="ctr"/>
          <a:lstStyle/>
          <a:p>
            <a:endParaRPr lang="en-NZ"/>
          </a:p>
        </p:txBody>
      </p:sp>
      <p:sp>
        <p:nvSpPr>
          <p:cNvPr id="46" name="Oval 35"/>
          <p:cNvSpPr>
            <a:spLocks noChangeArrowheads="1"/>
          </p:cNvSpPr>
          <p:nvPr/>
        </p:nvSpPr>
        <p:spPr bwMode="auto">
          <a:xfrm>
            <a:off x="7020272" y="2924944"/>
            <a:ext cx="288925" cy="216024"/>
          </a:xfrm>
          <a:prstGeom prst="ellipse">
            <a:avLst/>
          </a:prstGeom>
          <a:noFill/>
          <a:ln w="19050" algn="ctr">
            <a:solidFill>
              <a:srgbClr val="FF0000"/>
            </a:solidFill>
            <a:round/>
            <a:headEnd/>
            <a:tailEnd/>
          </a:ln>
        </p:spPr>
        <p:txBody>
          <a:bodyPr wrap="none" anchor="ctr"/>
          <a:lstStyle/>
          <a:p>
            <a:endParaRPr lang="en-NZ"/>
          </a:p>
        </p:txBody>
      </p:sp>
      <p:sp>
        <p:nvSpPr>
          <p:cNvPr id="47" name="Oval 35"/>
          <p:cNvSpPr>
            <a:spLocks noChangeArrowheads="1"/>
          </p:cNvSpPr>
          <p:nvPr/>
        </p:nvSpPr>
        <p:spPr bwMode="auto">
          <a:xfrm>
            <a:off x="4931147" y="2924944"/>
            <a:ext cx="288925" cy="216024"/>
          </a:xfrm>
          <a:prstGeom prst="ellipse">
            <a:avLst/>
          </a:prstGeom>
          <a:noFill/>
          <a:ln w="19050" algn="ctr">
            <a:solidFill>
              <a:srgbClr val="FF0000"/>
            </a:solidFill>
            <a:round/>
            <a:headEnd/>
            <a:tailEnd/>
          </a:ln>
        </p:spPr>
        <p:txBody>
          <a:bodyPr wrap="none" anchor="ctr"/>
          <a:lstStyle/>
          <a:p>
            <a:endParaRPr lang="en-NZ"/>
          </a:p>
        </p:txBody>
      </p:sp>
      <p:sp>
        <p:nvSpPr>
          <p:cNvPr id="48" name="Rectangle 20"/>
          <p:cNvSpPr>
            <a:spLocks noChangeArrowheads="1"/>
          </p:cNvSpPr>
          <p:nvPr/>
        </p:nvSpPr>
        <p:spPr bwMode="auto">
          <a:xfrm>
            <a:off x="8244408" y="2492896"/>
            <a:ext cx="288032" cy="216024"/>
          </a:xfrm>
          <a:prstGeom prst="rect">
            <a:avLst/>
          </a:prstGeom>
          <a:noFill/>
          <a:ln w="19050" algn="ctr">
            <a:solidFill>
              <a:srgbClr val="000080"/>
            </a:solidFill>
            <a:miter lim="800000"/>
            <a:headEnd/>
            <a:tailEnd/>
          </a:ln>
        </p:spPr>
        <p:txBody>
          <a:bodyPr wrap="none" anchor="ctr"/>
          <a:lstStyle/>
          <a:p>
            <a:endParaRPr lang="en-NZ"/>
          </a:p>
        </p:txBody>
      </p:sp>
      <p:sp>
        <p:nvSpPr>
          <p:cNvPr id="28" name="TextBox 27"/>
          <p:cNvSpPr txBox="1"/>
          <p:nvPr/>
        </p:nvSpPr>
        <p:spPr>
          <a:xfrm>
            <a:off x="2987824" y="5805264"/>
            <a:ext cx="648072" cy="230832"/>
          </a:xfrm>
          <a:prstGeom prst="rect">
            <a:avLst/>
          </a:prstGeom>
          <a:noFill/>
        </p:spPr>
        <p:txBody>
          <a:bodyPr wrap="square" rtlCol="0">
            <a:spAutoFit/>
          </a:bodyPr>
          <a:lstStyle/>
          <a:p>
            <a:r>
              <a:rPr lang="en-NZ" sz="900" i="0" dirty="0" smtClean="0">
                <a:solidFill>
                  <a:srgbClr val="FF0000"/>
                </a:solidFill>
              </a:rPr>
              <a:t>n=170</a:t>
            </a:r>
            <a:endParaRPr lang="en-NZ" sz="900" i="0" dirty="0">
              <a:solidFill>
                <a:srgbClr val="FF0000"/>
              </a:solidFill>
            </a:endParaRPr>
          </a:p>
        </p:txBody>
      </p:sp>
      <p:sp>
        <p:nvSpPr>
          <p:cNvPr id="29" name="TextBox 28"/>
          <p:cNvSpPr txBox="1"/>
          <p:nvPr/>
        </p:nvSpPr>
        <p:spPr>
          <a:xfrm>
            <a:off x="5292080" y="5805264"/>
            <a:ext cx="648072" cy="230832"/>
          </a:xfrm>
          <a:prstGeom prst="rect">
            <a:avLst/>
          </a:prstGeom>
          <a:noFill/>
        </p:spPr>
        <p:txBody>
          <a:bodyPr wrap="square" rtlCol="0">
            <a:spAutoFit/>
          </a:bodyPr>
          <a:lstStyle/>
          <a:p>
            <a:r>
              <a:rPr lang="en-NZ" sz="900" i="0" dirty="0" smtClean="0">
                <a:solidFill>
                  <a:srgbClr val="FF0000"/>
                </a:solidFill>
              </a:rPr>
              <a:t>n=97</a:t>
            </a:r>
            <a:endParaRPr lang="en-NZ" sz="900" i="0" dirty="0">
              <a:solidFill>
                <a:srgbClr val="FF0000"/>
              </a:solidFill>
            </a:endParaRPr>
          </a:p>
        </p:txBody>
      </p:sp>
      <p:sp>
        <p:nvSpPr>
          <p:cNvPr id="30" name="TextBox 29"/>
          <p:cNvSpPr txBox="1"/>
          <p:nvPr/>
        </p:nvSpPr>
        <p:spPr>
          <a:xfrm>
            <a:off x="8244408" y="5805264"/>
            <a:ext cx="648072" cy="230832"/>
          </a:xfrm>
          <a:prstGeom prst="rect">
            <a:avLst/>
          </a:prstGeom>
          <a:noFill/>
        </p:spPr>
        <p:txBody>
          <a:bodyPr wrap="square" rtlCol="0">
            <a:spAutoFit/>
          </a:bodyPr>
          <a:lstStyle/>
          <a:p>
            <a:r>
              <a:rPr lang="en-NZ" sz="900" i="0" dirty="0" smtClean="0">
                <a:solidFill>
                  <a:srgbClr val="FF0000"/>
                </a:solidFill>
              </a:rPr>
              <a:t>n=73</a:t>
            </a:r>
            <a:endParaRPr lang="en-NZ" sz="900" i="0" dirty="0">
              <a:solidFill>
                <a:srgbClr val="FF0000"/>
              </a:solidFill>
            </a:endParaRPr>
          </a:p>
        </p:txBody>
      </p:sp>
      <p:sp>
        <p:nvSpPr>
          <p:cNvPr id="26" name="Oval 35"/>
          <p:cNvSpPr>
            <a:spLocks noChangeArrowheads="1"/>
          </p:cNvSpPr>
          <p:nvPr/>
        </p:nvSpPr>
        <p:spPr bwMode="auto">
          <a:xfrm>
            <a:off x="8244408" y="2492896"/>
            <a:ext cx="288925" cy="216024"/>
          </a:xfrm>
          <a:prstGeom prst="ellipse">
            <a:avLst/>
          </a:prstGeom>
          <a:noFill/>
          <a:ln w="19050" algn="ctr">
            <a:solidFill>
              <a:srgbClr val="FF0000"/>
            </a:solidFill>
            <a:round/>
            <a:headEnd/>
            <a:tailEnd/>
          </a:ln>
        </p:spPr>
        <p:txBody>
          <a:bodyPr wrap="none" anchor="ctr"/>
          <a:lstStyle/>
          <a:p>
            <a:endParaRPr lang="en-NZ"/>
          </a:p>
        </p:txBody>
      </p:sp>
      <p:sp>
        <p:nvSpPr>
          <p:cNvPr id="31" name="Oval 35"/>
          <p:cNvSpPr>
            <a:spLocks noChangeArrowheads="1"/>
          </p:cNvSpPr>
          <p:nvPr/>
        </p:nvSpPr>
        <p:spPr bwMode="auto">
          <a:xfrm>
            <a:off x="6876256" y="3717032"/>
            <a:ext cx="288925" cy="216024"/>
          </a:xfrm>
          <a:prstGeom prst="ellipse">
            <a:avLst/>
          </a:prstGeom>
          <a:noFill/>
          <a:ln w="19050" algn="ctr">
            <a:solidFill>
              <a:srgbClr val="FF0000"/>
            </a:solidFill>
            <a:round/>
            <a:headEnd/>
            <a:tailEnd/>
          </a:ln>
        </p:spPr>
        <p:txBody>
          <a:bodyPr wrap="none" anchor="ctr"/>
          <a:lstStyle/>
          <a:p>
            <a:endParaRPr lang="en-NZ"/>
          </a:p>
        </p:txBody>
      </p:sp>
      <p:sp>
        <p:nvSpPr>
          <p:cNvPr id="32" name="Oval 35"/>
          <p:cNvSpPr>
            <a:spLocks noChangeArrowheads="1"/>
          </p:cNvSpPr>
          <p:nvPr/>
        </p:nvSpPr>
        <p:spPr bwMode="auto">
          <a:xfrm>
            <a:off x="7092280" y="4509120"/>
            <a:ext cx="288925" cy="216024"/>
          </a:xfrm>
          <a:prstGeom prst="ellipse">
            <a:avLst/>
          </a:prstGeom>
          <a:noFill/>
          <a:ln w="19050" algn="ctr">
            <a:solidFill>
              <a:srgbClr val="FF0000"/>
            </a:solidFill>
            <a:round/>
            <a:headEnd/>
            <a:tailEnd/>
          </a:ln>
        </p:spPr>
        <p:txBody>
          <a:bodyPr wrap="none" anchor="ctr"/>
          <a:lstStyle/>
          <a:p>
            <a:endParaRPr lang="en-NZ"/>
          </a:p>
        </p:txBody>
      </p:sp>
      <p:sp>
        <p:nvSpPr>
          <p:cNvPr id="33" name="Rectangle 20"/>
          <p:cNvSpPr>
            <a:spLocks noChangeArrowheads="1"/>
          </p:cNvSpPr>
          <p:nvPr/>
        </p:nvSpPr>
        <p:spPr bwMode="auto">
          <a:xfrm>
            <a:off x="4932040" y="2924944"/>
            <a:ext cx="288032" cy="216024"/>
          </a:xfrm>
          <a:prstGeom prst="rect">
            <a:avLst/>
          </a:prstGeom>
          <a:noFill/>
          <a:ln w="19050" algn="ctr">
            <a:solidFill>
              <a:srgbClr val="000080"/>
            </a:solidFill>
            <a:miter lim="800000"/>
            <a:headEnd/>
            <a:tailEnd/>
          </a:ln>
        </p:spPr>
        <p:txBody>
          <a:bodyPr wrap="none" anchor="ctr"/>
          <a:lstStyle/>
          <a:p>
            <a:endParaRPr lang="en-NZ"/>
          </a:p>
        </p:txBody>
      </p:sp>
      <p:sp>
        <p:nvSpPr>
          <p:cNvPr id="34" name="Rectangle 20"/>
          <p:cNvSpPr>
            <a:spLocks noChangeArrowheads="1"/>
          </p:cNvSpPr>
          <p:nvPr/>
        </p:nvSpPr>
        <p:spPr bwMode="auto">
          <a:xfrm>
            <a:off x="4932040" y="3717032"/>
            <a:ext cx="216024" cy="216024"/>
          </a:xfrm>
          <a:prstGeom prst="rect">
            <a:avLst/>
          </a:prstGeom>
          <a:noFill/>
          <a:ln w="19050" algn="ctr">
            <a:solidFill>
              <a:srgbClr val="000080"/>
            </a:solidFill>
            <a:miter lim="800000"/>
            <a:headEnd/>
            <a:tailEnd/>
          </a:ln>
        </p:spPr>
        <p:txBody>
          <a:bodyPr wrap="none" anchor="ctr"/>
          <a:lstStyle/>
          <a:p>
            <a:endParaRPr lang="en-NZ"/>
          </a:p>
        </p:txBody>
      </p:sp>
      <p:sp>
        <p:nvSpPr>
          <p:cNvPr id="35" name="Oval 35"/>
          <p:cNvSpPr>
            <a:spLocks noChangeArrowheads="1"/>
          </p:cNvSpPr>
          <p:nvPr/>
        </p:nvSpPr>
        <p:spPr bwMode="auto">
          <a:xfrm>
            <a:off x="2411760" y="2924944"/>
            <a:ext cx="288925" cy="216024"/>
          </a:xfrm>
          <a:prstGeom prst="ellipse">
            <a:avLst/>
          </a:prstGeom>
          <a:noFill/>
          <a:ln w="19050" algn="ctr">
            <a:solidFill>
              <a:srgbClr val="FF0000"/>
            </a:solidFill>
            <a:round/>
            <a:headEnd/>
            <a:tailEnd/>
          </a:ln>
        </p:spPr>
        <p:txBody>
          <a:bodyPr wrap="none" anchor="ctr"/>
          <a:lstStyle/>
          <a:p>
            <a:endParaRPr lang="en-NZ"/>
          </a:p>
        </p:txBody>
      </p:sp>
      <p:sp>
        <p:nvSpPr>
          <p:cNvPr id="36"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18</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9552" y="764704"/>
            <a:ext cx="8229600" cy="652463"/>
          </a:xfrm>
        </p:spPr>
        <p:txBody>
          <a:bodyPr/>
          <a:lstStyle/>
          <a:p>
            <a:pPr eaLnBrk="1" hangingPunct="1"/>
            <a:r>
              <a:rPr lang="en-US" sz="2000" b="1" dirty="0" smtClean="0">
                <a:solidFill>
                  <a:srgbClr val="CC0000"/>
                </a:solidFill>
              </a:rPr>
              <a:t>Reasons for Increased Usage (II)</a:t>
            </a:r>
            <a:endParaRPr lang="en-NZ" sz="2000" b="1" dirty="0" smtClean="0">
              <a:solidFill>
                <a:srgbClr val="CC0000"/>
              </a:solidFill>
            </a:endParaRPr>
          </a:p>
        </p:txBody>
      </p:sp>
      <p:sp>
        <p:nvSpPr>
          <p:cNvPr id="56323"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Q7a</a:t>
            </a:r>
          </a:p>
        </p:txBody>
      </p:sp>
      <p:sp>
        <p:nvSpPr>
          <p:cNvPr id="56324" name="Rectangle 20"/>
          <p:cNvSpPr>
            <a:spLocks noChangeArrowheads="1"/>
          </p:cNvSpPr>
          <p:nvPr/>
        </p:nvSpPr>
        <p:spPr bwMode="auto">
          <a:xfrm>
            <a:off x="467544" y="1124744"/>
            <a:ext cx="8229600"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‘I use it more than 12 months ago – Why is that?’</a:t>
            </a:r>
            <a:br>
              <a:rPr lang="en-NZ" dirty="0">
                <a:solidFill>
                  <a:srgbClr val="CC0000"/>
                </a:solidFill>
              </a:rPr>
            </a:br>
            <a:r>
              <a:rPr lang="en-NZ" dirty="0">
                <a:solidFill>
                  <a:srgbClr val="CC0000"/>
                </a:solidFill>
              </a:rPr>
              <a:t>-Other responses</a:t>
            </a:r>
          </a:p>
        </p:txBody>
      </p:sp>
      <p:sp>
        <p:nvSpPr>
          <p:cNvPr id="56325" name="Text Box 30"/>
          <p:cNvSpPr txBox="1">
            <a:spLocks noChangeArrowheads="1"/>
          </p:cNvSpPr>
          <p:nvPr/>
        </p:nvSpPr>
        <p:spPr bwMode="auto">
          <a:xfrm>
            <a:off x="1330325" y="1741245"/>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56326" name="Text Box 31"/>
          <p:cNvSpPr txBox="1">
            <a:spLocks noChangeArrowheads="1"/>
          </p:cNvSpPr>
          <p:nvPr/>
        </p:nvSpPr>
        <p:spPr bwMode="auto">
          <a:xfrm>
            <a:off x="6156325" y="1766645"/>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56327" name="Line 32"/>
          <p:cNvSpPr>
            <a:spLocks noChangeShapeType="1"/>
          </p:cNvSpPr>
          <p:nvPr/>
        </p:nvSpPr>
        <p:spPr bwMode="auto">
          <a:xfrm>
            <a:off x="4572000" y="1772816"/>
            <a:ext cx="0" cy="4608934"/>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extLst>
              <p:ext uri="{D42A27DB-BD31-4B8C-83A1-F6EECF244321}">
                <p14:modId xmlns:p14="http://schemas.microsoft.com/office/powerpoint/2010/main" xmlns="" val="156449559"/>
              </p:ext>
            </p:extLst>
          </p:nvPr>
        </p:nvGraphicFramePr>
        <p:xfrm>
          <a:off x="467544" y="2029302"/>
          <a:ext cx="3981297" cy="4064000"/>
        </p:xfrm>
        <a:graphic>
          <a:graphicData uri="http://schemas.openxmlformats.org/drawingml/2006/table">
            <a:tbl>
              <a:tblPr/>
              <a:tblGrid>
                <a:gridCol w="3981297"/>
              </a:tblGrid>
              <a:tr h="406400">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More income now.</a:t>
                      </a:r>
                    </a:p>
                  </a:txBody>
                  <a:tcPr marL="2902" marR="2902" marT="2902" marB="0" anchor="ctr">
                    <a:lnL>
                      <a:noFill/>
                    </a:lnL>
                    <a:lnR>
                      <a:noFill/>
                    </a:lnR>
                    <a:lnT>
                      <a:noFill/>
                    </a:lnT>
                    <a:lnB>
                      <a:noFill/>
                    </a:lnB>
                  </a:tcPr>
                </a:tc>
              </a:tr>
              <a:tr h="406400">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I don't drive everywhere I used to. I use the bus a little bit more.</a:t>
                      </a:r>
                    </a:p>
                  </a:txBody>
                  <a:tcPr marL="2902" marR="2902" marT="2902" marB="0" anchor="ctr">
                    <a:lnL>
                      <a:noFill/>
                    </a:lnL>
                    <a:lnR>
                      <a:noFill/>
                    </a:lnR>
                    <a:lnT>
                      <a:noFill/>
                    </a:lnT>
                    <a:lnB>
                      <a:noFill/>
                    </a:lnB>
                  </a:tcPr>
                </a:tc>
              </a:tr>
              <a:tr h="406400">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Moved from Auckland where we didn't </a:t>
                      </a:r>
                      <a:r>
                        <a:rPr lang="en-NZ" sz="1000" b="0" i="1" u="none" strike="noStrike" dirty="0" smtClean="0">
                          <a:solidFill>
                            <a:srgbClr val="000000"/>
                          </a:solidFill>
                          <a:latin typeface="+mn-lt"/>
                          <a:cs typeface="Arial" pitchFamily="34" charset="0"/>
                        </a:rPr>
                        <a:t>use the bus</a:t>
                      </a:r>
                      <a:r>
                        <a:rPr lang="en-NZ" sz="1000" b="0" i="1" u="none" strike="noStrike" dirty="0">
                          <a:solidFill>
                            <a:srgbClr val="000000"/>
                          </a:solidFill>
                          <a:latin typeface="+mn-lt"/>
                          <a:cs typeface="Arial" pitchFamily="34" charset="0"/>
                        </a:rPr>
                        <a:t>.</a:t>
                      </a:r>
                    </a:p>
                  </a:txBody>
                  <a:tcPr marL="2902" marR="2902" marT="2902" marB="0" anchor="ctr">
                    <a:lnL>
                      <a:noFill/>
                    </a:lnL>
                    <a:lnR>
                      <a:noFill/>
                    </a:lnR>
                    <a:lnT>
                      <a:noFill/>
                    </a:lnT>
                    <a:lnB>
                      <a:noFill/>
                    </a:lnB>
                  </a:tcPr>
                </a:tc>
              </a:tr>
              <a:tr h="406400">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I am an overseas student. I didn't use the bus 12 months ago.</a:t>
                      </a:r>
                    </a:p>
                  </a:txBody>
                  <a:tcPr marL="2902" marR="2902" marT="2902" marB="0" anchor="ctr">
                    <a:lnL>
                      <a:noFill/>
                    </a:lnL>
                    <a:lnR>
                      <a:noFill/>
                    </a:lnR>
                    <a:lnT>
                      <a:noFill/>
                    </a:lnT>
                    <a:lnB>
                      <a:noFill/>
                    </a:lnB>
                  </a:tcPr>
                </a:tc>
              </a:tr>
              <a:tr h="406400">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I was in Auckland before. I went to the city by train. I use the bus  a lot in </a:t>
                      </a:r>
                      <a:r>
                        <a:rPr lang="en-NZ" sz="1000" b="0" i="1" u="none" strike="noStrike" dirty="0" err="1">
                          <a:solidFill>
                            <a:srgbClr val="000000"/>
                          </a:solidFill>
                          <a:latin typeface="+mn-lt"/>
                          <a:cs typeface="Arial" pitchFamily="34" charset="0"/>
                        </a:rPr>
                        <a:t>Tauranga</a:t>
                      </a:r>
                      <a:r>
                        <a:rPr lang="en-NZ" sz="1000" b="0" i="1" u="none" strike="noStrike" dirty="0">
                          <a:solidFill>
                            <a:srgbClr val="000000"/>
                          </a:solidFill>
                          <a:latin typeface="+mn-lt"/>
                          <a:cs typeface="Arial" pitchFamily="34" charset="0"/>
                        </a:rPr>
                        <a:t>.</a:t>
                      </a:r>
                    </a:p>
                  </a:txBody>
                  <a:tcPr marL="2902" marR="2902" marT="2902" marB="0" anchor="ctr">
                    <a:lnL>
                      <a:noFill/>
                    </a:lnL>
                    <a:lnR>
                      <a:noFill/>
                    </a:lnR>
                    <a:lnT>
                      <a:noFill/>
                    </a:lnT>
                    <a:lnB>
                      <a:noFill/>
                    </a:lnB>
                  </a:tcPr>
                </a:tc>
              </a:tr>
              <a:tr h="406400">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I'm retired because my partner isn't going anywhere so I like to get on the buses to see what has changed around the </a:t>
                      </a:r>
                      <a:r>
                        <a:rPr lang="en-NZ" sz="1000" b="0" i="1" u="none" strike="noStrike" dirty="0" err="1">
                          <a:solidFill>
                            <a:srgbClr val="000000"/>
                          </a:solidFill>
                          <a:latin typeface="+mn-lt"/>
                          <a:cs typeface="Arial" pitchFamily="34" charset="0"/>
                        </a:rPr>
                        <a:t>Tauranga</a:t>
                      </a:r>
                      <a:r>
                        <a:rPr lang="en-NZ" sz="1000" b="0" i="1" u="none" strike="noStrike" dirty="0">
                          <a:solidFill>
                            <a:srgbClr val="000000"/>
                          </a:solidFill>
                          <a:latin typeface="+mn-lt"/>
                          <a:cs typeface="Arial" pitchFamily="34" charset="0"/>
                        </a:rPr>
                        <a:t> area.                                                                                                                                                                                                                                                                                                                                                                                 </a:t>
                      </a:r>
                    </a:p>
                  </a:txBody>
                  <a:tcPr marL="2902" marR="2902" marT="2902" marB="0" anchor="ctr">
                    <a:lnL>
                      <a:noFill/>
                    </a:lnL>
                    <a:lnR>
                      <a:noFill/>
                    </a:lnR>
                    <a:lnT>
                      <a:noFill/>
                    </a:lnT>
                    <a:lnB>
                      <a:noFill/>
                    </a:lnB>
                  </a:tcPr>
                </a:tc>
              </a:tr>
              <a:tr h="406400">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Because I am used to the area and my husband works, so I catch the bus and go </a:t>
                      </a:r>
                      <a:r>
                        <a:rPr lang="en-NZ" sz="1000" b="0" i="1" u="none" strike="noStrike" dirty="0" smtClean="0">
                          <a:solidFill>
                            <a:srgbClr val="000000"/>
                          </a:solidFill>
                          <a:latin typeface="+mn-lt"/>
                          <a:cs typeface="Arial" pitchFamily="34" charset="0"/>
                        </a:rPr>
                        <a:t>into </a:t>
                      </a:r>
                      <a:r>
                        <a:rPr lang="en-NZ" sz="1000" b="0" i="1" u="none" strike="noStrike" dirty="0">
                          <a:solidFill>
                            <a:srgbClr val="000000"/>
                          </a:solidFill>
                          <a:latin typeface="+mn-lt"/>
                          <a:cs typeface="Arial" pitchFamily="34" charset="0"/>
                        </a:rPr>
                        <a:t>town.                                                                                                                                                                                                                                                                                                                                                                                                                           </a:t>
                      </a:r>
                    </a:p>
                  </a:txBody>
                  <a:tcPr marL="2902" marR="2902" marT="2902" marB="0" anchor="ctr">
                    <a:lnL>
                      <a:noFill/>
                    </a:lnL>
                    <a:lnR>
                      <a:noFill/>
                    </a:lnR>
                    <a:lnT>
                      <a:noFill/>
                    </a:lnT>
                    <a:lnB>
                      <a:noFill/>
                    </a:lnB>
                  </a:tcPr>
                </a:tc>
              </a:tr>
              <a:tr h="406400">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Because of our grandson he loves the buses.</a:t>
                      </a:r>
                    </a:p>
                  </a:txBody>
                  <a:tcPr marL="2902" marR="2902" marT="2902" marB="0" anchor="ctr">
                    <a:lnL>
                      <a:noFill/>
                    </a:lnL>
                    <a:lnR>
                      <a:noFill/>
                    </a:lnR>
                    <a:lnT>
                      <a:noFill/>
                    </a:lnT>
                    <a:lnB>
                      <a:noFill/>
                    </a:lnB>
                  </a:tcPr>
                </a:tc>
              </a:tr>
              <a:tr h="406400">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We use the bus more because of the </a:t>
                      </a:r>
                      <a:r>
                        <a:rPr lang="en-NZ" sz="1000" b="0" i="1" u="none" strike="noStrike" dirty="0" smtClean="0">
                          <a:solidFill>
                            <a:srgbClr val="000000"/>
                          </a:solidFill>
                          <a:latin typeface="+mn-lt"/>
                          <a:cs typeface="Arial" pitchFamily="34" charset="0"/>
                        </a:rPr>
                        <a:t>grandchildren</a:t>
                      </a:r>
                      <a:r>
                        <a:rPr lang="en-NZ" sz="1000" b="0" i="1" u="none" strike="noStrike" dirty="0">
                          <a:solidFill>
                            <a:srgbClr val="000000"/>
                          </a:solidFill>
                          <a:latin typeface="+mn-lt"/>
                          <a:cs typeface="Arial" pitchFamily="34" charset="0"/>
                        </a:rPr>
                        <a:t>.</a:t>
                      </a:r>
                    </a:p>
                  </a:txBody>
                  <a:tcPr marL="2902" marR="2902" marT="2902" marB="0" anchor="ctr">
                    <a:lnL>
                      <a:noFill/>
                    </a:lnL>
                    <a:lnR>
                      <a:noFill/>
                    </a:lnR>
                    <a:lnT>
                      <a:noFill/>
                    </a:lnT>
                    <a:lnB>
                      <a:noFill/>
                    </a:lnB>
                  </a:tcPr>
                </a:tc>
              </a:tr>
              <a:tr h="406400">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There is a bus stop outside house.</a:t>
                      </a:r>
                    </a:p>
                  </a:txBody>
                  <a:tcPr marL="2902" marR="2902" marT="2902" marB="0" anchor="ctr">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5076056" y="2173318"/>
          <a:ext cx="3794290" cy="2955632"/>
        </p:xfrm>
        <a:graphic>
          <a:graphicData uri="http://schemas.openxmlformats.org/drawingml/2006/table">
            <a:tbl>
              <a:tblPr/>
              <a:tblGrid>
                <a:gridCol w="3794290"/>
              </a:tblGrid>
              <a:tr h="369454">
                <a:tc>
                  <a:txBody>
                    <a:bodyPr/>
                    <a:lstStyle/>
                    <a:p>
                      <a:pPr marL="180000" indent="-180000" algn="l" fontAlgn="b">
                        <a:buFont typeface="Arial" pitchFamily="34" charset="0"/>
                        <a:buChar char="•"/>
                      </a:pPr>
                      <a:r>
                        <a:rPr lang="en-NZ" sz="1000" b="0" i="1" u="none" strike="noStrike" dirty="0">
                          <a:solidFill>
                            <a:srgbClr val="000000"/>
                          </a:solidFill>
                          <a:latin typeface="+mn-lt"/>
                        </a:rPr>
                        <a:t>To carry shopping I need more trips.</a:t>
                      </a:r>
                    </a:p>
                  </a:txBody>
                  <a:tcPr marL="3809" marR="3809" marT="3809" marB="0" anchor="ctr">
                    <a:lnL>
                      <a:noFill/>
                    </a:lnL>
                    <a:lnR>
                      <a:noFill/>
                    </a:lnR>
                    <a:lnT>
                      <a:noFill/>
                    </a:lnT>
                    <a:lnB>
                      <a:noFill/>
                    </a:lnB>
                    <a:noFill/>
                  </a:tcPr>
                </a:tc>
              </a:tr>
              <a:tr h="369454">
                <a:tc>
                  <a:txBody>
                    <a:bodyPr/>
                    <a:lstStyle/>
                    <a:p>
                      <a:pPr marL="180000" indent="-180000" algn="l" fontAlgn="b">
                        <a:buFont typeface="Arial" pitchFamily="34" charset="0"/>
                        <a:buChar char="•"/>
                      </a:pPr>
                      <a:r>
                        <a:rPr lang="en-NZ" sz="1000" b="0" i="1" u="none" strike="noStrike" dirty="0">
                          <a:solidFill>
                            <a:srgbClr val="000000"/>
                          </a:solidFill>
                          <a:latin typeface="+mn-lt"/>
                        </a:rPr>
                        <a:t>I'm going to town more often, more specials.</a:t>
                      </a:r>
                    </a:p>
                  </a:txBody>
                  <a:tcPr marL="3809" marR="3809" marT="3809" marB="0" anchor="ctr">
                    <a:lnL>
                      <a:noFill/>
                    </a:lnL>
                    <a:lnR>
                      <a:noFill/>
                    </a:lnR>
                    <a:lnT>
                      <a:noFill/>
                    </a:lnT>
                    <a:lnB>
                      <a:noFill/>
                    </a:lnB>
                    <a:noFill/>
                  </a:tcPr>
                </a:tc>
              </a:tr>
              <a:tr h="369454">
                <a:tc>
                  <a:txBody>
                    <a:bodyPr/>
                    <a:lstStyle/>
                    <a:p>
                      <a:pPr marL="180000" indent="-180000" algn="l" fontAlgn="b">
                        <a:buFont typeface="Arial" pitchFamily="34" charset="0"/>
                        <a:buChar char="•"/>
                      </a:pPr>
                      <a:r>
                        <a:rPr lang="en-NZ" sz="1000" b="0" i="1" u="none" strike="noStrike" dirty="0">
                          <a:solidFill>
                            <a:srgbClr val="000000"/>
                          </a:solidFill>
                          <a:latin typeface="+mn-lt"/>
                        </a:rPr>
                        <a:t>I prefer to travel on the bus rather than walking.</a:t>
                      </a:r>
                    </a:p>
                  </a:txBody>
                  <a:tcPr marL="3809" marR="3809" marT="3809" marB="0" anchor="ctr">
                    <a:lnL>
                      <a:noFill/>
                    </a:lnL>
                    <a:lnR>
                      <a:noFill/>
                    </a:lnR>
                    <a:lnT>
                      <a:noFill/>
                    </a:lnT>
                    <a:lnB>
                      <a:noFill/>
                    </a:lnB>
                    <a:noFill/>
                  </a:tcPr>
                </a:tc>
              </a:tr>
              <a:tr h="369454">
                <a:tc>
                  <a:txBody>
                    <a:bodyPr/>
                    <a:lstStyle/>
                    <a:p>
                      <a:pPr marL="180000" indent="-180000" algn="l" fontAlgn="b">
                        <a:buFont typeface="Arial" pitchFamily="34" charset="0"/>
                        <a:buChar char="•"/>
                      </a:pPr>
                      <a:r>
                        <a:rPr lang="en-NZ" sz="1000" b="0" i="1" u="none" strike="noStrike" dirty="0">
                          <a:solidFill>
                            <a:srgbClr val="000000"/>
                          </a:solidFill>
                          <a:latin typeface="+mn-lt"/>
                        </a:rPr>
                        <a:t>Sometimes I use </a:t>
                      </a:r>
                      <a:r>
                        <a:rPr lang="en-NZ" sz="1000" b="0" i="1" u="none" strike="noStrike" dirty="0" smtClean="0">
                          <a:solidFill>
                            <a:srgbClr val="000000"/>
                          </a:solidFill>
                          <a:latin typeface="+mn-lt"/>
                        </a:rPr>
                        <a:t>my bike</a:t>
                      </a:r>
                      <a:r>
                        <a:rPr lang="en-NZ" sz="1000" b="0" i="1" u="none" strike="noStrike" dirty="0">
                          <a:solidFill>
                            <a:srgbClr val="000000"/>
                          </a:solidFill>
                          <a:latin typeface="+mn-lt"/>
                        </a:rPr>
                        <a:t>, other </a:t>
                      </a:r>
                      <a:r>
                        <a:rPr lang="en-NZ" sz="1000" b="0" i="1" u="none" strike="noStrike" dirty="0" smtClean="0">
                          <a:solidFill>
                            <a:srgbClr val="000000"/>
                          </a:solidFill>
                          <a:latin typeface="+mn-lt"/>
                        </a:rPr>
                        <a:t>times the </a:t>
                      </a:r>
                      <a:r>
                        <a:rPr lang="en-NZ" sz="1000" b="0" i="1" u="none" strike="noStrike" dirty="0">
                          <a:solidFill>
                            <a:srgbClr val="000000"/>
                          </a:solidFill>
                          <a:latin typeface="+mn-lt"/>
                        </a:rPr>
                        <a:t>bus</a:t>
                      </a:r>
                      <a:r>
                        <a:rPr lang="en-NZ" sz="1000" b="0" i="1" u="none" strike="noStrike" dirty="0" smtClean="0">
                          <a:solidFill>
                            <a:srgbClr val="000000"/>
                          </a:solidFill>
                          <a:latin typeface="+mn-lt"/>
                        </a:rPr>
                        <a:t>, it </a:t>
                      </a:r>
                      <a:r>
                        <a:rPr lang="en-NZ" sz="1000" b="0" i="1" u="none" strike="noStrike" dirty="0">
                          <a:solidFill>
                            <a:srgbClr val="000000"/>
                          </a:solidFill>
                          <a:latin typeface="+mn-lt"/>
                        </a:rPr>
                        <a:t>depends on </a:t>
                      </a:r>
                      <a:r>
                        <a:rPr lang="en-NZ" sz="1000" b="0" i="1" u="none" strike="noStrike" dirty="0" smtClean="0">
                          <a:solidFill>
                            <a:srgbClr val="000000"/>
                          </a:solidFill>
                          <a:latin typeface="+mn-lt"/>
                        </a:rPr>
                        <a:t>the weather</a:t>
                      </a:r>
                      <a:r>
                        <a:rPr lang="en-NZ" sz="1000" b="0" i="1" u="none" strike="noStrike" dirty="0">
                          <a:solidFill>
                            <a:srgbClr val="000000"/>
                          </a:solidFill>
                          <a:latin typeface="+mn-lt"/>
                        </a:rPr>
                        <a:t>.</a:t>
                      </a:r>
                    </a:p>
                  </a:txBody>
                  <a:tcPr marL="3809" marR="3809" marT="3809" marB="0" anchor="ctr">
                    <a:lnL>
                      <a:noFill/>
                    </a:lnL>
                    <a:lnR>
                      <a:noFill/>
                    </a:lnR>
                    <a:lnT>
                      <a:noFill/>
                    </a:lnT>
                    <a:lnB>
                      <a:noFill/>
                    </a:lnB>
                    <a:noFill/>
                  </a:tcPr>
                </a:tc>
              </a:tr>
              <a:tr h="369454">
                <a:tc>
                  <a:txBody>
                    <a:bodyPr/>
                    <a:lstStyle/>
                    <a:p>
                      <a:pPr marL="180000" indent="-180000" algn="l" fontAlgn="b">
                        <a:buFont typeface="Arial" pitchFamily="34" charset="0"/>
                        <a:buChar char="•"/>
                      </a:pPr>
                      <a:r>
                        <a:rPr lang="en-NZ" sz="1000" b="0" i="1" u="none" strike="noStrike" dirty="0" smtClean="0">
                          <a:solidFill>
                            <a:srgbClr val="000000"/>
                          </a:solidFill>
                          <a:latin typeface="+mn-lt"/>
                        </a:rPr>
                        <a:t>I have had </a:t>
                      </a:r>
                      <a:r>
                        <a:rPr lang="en-NZ" sz="1000" b="0" i="1" u="none" strike="noStrike" dirty="0">
                          <a:solidFill>
                            <a:srgbClr val="000000"/>
                          </a:solidFill>
                          <a:latin typeface="+mn-lt"/>
                        </a:rPr>
                        <a:t>to cut down my </a:t>
                      </a:r>
                      <a:r>
                        <a:rPr lang="en-NZ" sz="1000" b="0" i="1" u="none" strike="noStrike" dirty="0" smtClean="0">
                          <a:solidFill>
                            <a:srgbClr val="000000"/>
                          </a:solidFill>
                          <a:latin typeface="+mn-lt"/>
                        </a:rPr>
                        <a:t>walking, </a:t>
                      </a:r>
                      <a:r>
                        <a:rPr lang="en-NZ" sz="1000" b="0" i="1" u="none" strike="noStrike" dirty="0">
                          <a:solidFill>
                            <a:srgbClr val="000000"/>
                          </a:solidFill>
                          <a:latin typeface="+mn-lt"/>
                        </a:rPr>
                        <a:t>so </a:t>
                      </a:r>
                      <a:r>
                        <a:rPr lang="en-NZ" sz="1000" b="0" i="1" u="none" strike="noStrike" dirty="0" smtClean="0">
                          <a:solidFill>
                            <a:srgbClr val="000000"/>
                          </a:solidFill>
                          <a:latin typeface="+mn-lt"/>
                        </a:rPr>
                        <a:t>I walk </a:t>
                      </a:r>
                      <a:r>
                        <a:rPr lang="en-NZ" sz="1000" b="0" i="1" u="none" strike="noStrike" dirty="0">
                          <a:solidFill>
                            <a:srgbClr val="000000"/>
                          </a:solidFill>
                          <a:latin typeface="+mn-lt"/>
                        </a:rPr>
                        <a:t>into town and catch the bus home.</a:t>
                      </a:r>
                    </a:p>
                  </a:txBody>
                  <a:tcPr marL="3809" marR="3809" marT="3809" marB="0" anchor="ctr">
                    <a:lnL>
                      <a:noFill/>
                    </a:lnL>
                    <a:lnR>
                      <a:noFill/>
                    </a:lnR>
                    <a:lnT>
                      <a:noFill/>
                    </a:lnT>
                    <a:lnB>
                      <a:noFill/>
                    </a:lnB>
                    <a:noFill/>
                  </a:tcPr>
                </a:tc>
              </a:tr>
              <a:tr h="369454">
                <a:tc>
                  <a:txBody>
                    <a:bodyPr/>
                    <a:lstStyle/>
                    <a:p>
                      <a:pPr marL="180000" indent="-180000" algn="l" fontAlgn="b">
                        <a:buFont typeface="Arial" pitchFamily="34" charset="0"/>
                        <a:buChar char="•"/>
                      </a:pPr>
                      <a:r>
                        <a:rPr lang="en-NZ" sz="1000" b="0" i="1" u="none" strike="noStrike" dirty="0">
                          <a:solidFill>
                            <a:srgbClr val="000000"/>
                          </a:solidFill>
                          <a:latin typeface="+mn-lt"/>
                        </a:rPr>
                        <a:t>I am more used to the town and can go and get things done.</a:t>
                      </a:r>
                    </a:p>
                  </a:txBody>
                  <a:tcPr marL="3809" marR="3809" marT="3809" marB="0" anchor="ctr">
                    <a:lnL>
                      <a:noFill/>
                    </a:lnL>
                    <a:lnR>
                      <a:noFill/>
                    </a:lnR>
                    <a:lnT>
                      <a:noFill/>
                    </a:lnT>
                    <a:lnB>
                      <a:noFill/>
                    </a:lnB>
                    <a:noFill/>
                  </a:tcPr>
                </a:tc>
              </a:tr>
              <a:tr h="369454">
                <a:tc>
                  <a:txBody>
                    <a:bodyPr/>
                    <a:lstStyle/>
                    <a:p>
                      <a:pPr marL="180000" indent="-180000" algn="l" fontAlgn="b">
                        <a:buFont typeface="Arial" pitchFamily="34" charset="0"/>
                        <a:buChar char="•"/>
                      </a:pPr>
                      <a:r>
                        <a:rPr lang="en-NZ" sz="1000" b="0" i="1" u="none" strike="noStrike" dirty="0">
                          <a:solidFill>
                            <a:srgbClr val="000000"/>
                          </a:solidFill>
                          <a:latin typeface="+mn-lt"/>
                        </a:rPr>
                        <a:t>I know the bus </a:t>
                      </a:r>
                      <a:r>
                        <a:rPr lang="en-NZ" sz="1000" b="0" i="1" u="none" strike="noStrike" dirty="0" smtClean="0">
                          <a:solidFill>
                            <a:srgbClr val="000000"/>
                          </a:solidFill>
                          <a:latin typeface="+mn-lt"/>
                        </a:rPr>
                        <a:t>drivers </a:t>
                      </a:r>
                      <a:r>
                        <a:rPr lang="en-NZ" sz="1000" b="0" i="1" u="none" strike="noStrike" dirty="0">
                          <a:solidFill>
                            <a:srgbClr val="000000"/>
                          </a:solidFill>
                          <a:latin typeface="+mn-lt"/>
                        </a:rPr>
                        <a:t>and people on the bus.</a:t>
                      </a:r>
                    </a:p>
                  </a:txBody>
                  <a:tcPr marL="3809" marR="3809" marT="3809" marB="0" anchor="ctr">
                    <a:lnL>
                      <a:noFill/>
                    </a:lnL>
                    <a:lnR>
                      <a:noFill/>
                    </a:lnR>
                    <a:lnT>
                      <a:noFill/>
                    </a:lnT>
                    <a:lnB>
                      <a:noFill/>
                    </a:lnB>
                    <a:noFill/>
                  </a:tcPr>
                </a:tc>
              </a:tr>
              <a:tr h="369454">
                <a:tc>
                  <a:txBody>
                    <a:bodyPr/>
                    <a:lstStyle/>
                    <a:p>
                      <a:pPr marL="180000" indent="-180000" algn="l" fontAlgn="b">
                        <a:buFont typeface="Arial" pitchFamily="34" charset="0"/>
                        <a:buChar char="•"/>
                      </a:pPr>
                      <a:r>
                        <a:rPr lang="en-NZ" sz="1000" b="0" i="1" u="none" strike="noStrike" dirty="0">
                          <a:solidFill>
                            <a:srgbClr val="000000"/>
                          </a:solidFill>
                          <a:latin typeface="+mn-lt"/>
                        </a:rPr>
                        <a:t>It is a good service.</a:t>
                      </a:r>
                    </a:p>
                  </a:txBody>
                  <a:tcPr marL="3809" marR="3809" marT="3809" marB="0" anchor="ctr">
                    <a:lnL>
                      <a:noFill/>
                    </a:lnL>
                    <a:lnR>
                      <a:noFill/>
                    </a:lnR>
                    <a:lnT>
                      <a:noFill/>
                    </a:lnT>
                    <a:lnB>
                      <a:noFill/>
                    </a:lnB>
                    <a:noFill/>
                  </a:tcPr>
                </a:tc>
              </a:tr>
            </a:tbl>
          </a:graphicData>
        </a:graphic>
      </p:graphicFrame>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19</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50900" y="2133600"/>
            <a:ext cx="7529513" cy="523220"/>
          </a:xfrm>
          <a:prstGeom prst="rect">
            <a:avLst/>
          </a:prstGeom>
          <a:solidFill>
            <a:schemeClr val="tx1"/>
          </a:solidFill>
          <a:ln w="25400" algn="ctr">
            <a:solidFill>
              <a:srgbClr val="FF0000"/>
            </a:solidFill>
            <a:miter lim="800000"/>
            <a:headEnd/>
            <a:tailEnd/>
          </a:ln>
        </p:spPr>
        <p:txBody>
          <a:bodyPr>
            <a:spAutoFit/>
          </a:bodyPr>
          <a:lstStyle/>
          <a:p>
            <a:pPr eaLnBrk="0" hangingPunct="0">
              <a:spcBef>
                <a:spcPct val="50000"/>
              </a:spcBef>
            </a:pPr>
            <a:r>
              <a:rPr lang="en-NZ" sz="2800" dirty="0" smtClean="0">
                <a:solidFill>
                  <a:schemeClr val="bg1"/>
                </a:solidFill>
              </a:rPr>
              <a:t>Introduction, Objectives and Methodology</a:t>
            </a:r>
            <a:endParaRPr lang="en-NZ" sz="2800"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1330325" y="1341438"/>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57347" name="Text Box 6"/>
          <p:cNvSpPr txBox="1">
            <a:spLocks noChangeArrowheads="1"/>
          </p:cNvSpPr>
          <p:nvPr/>
        </p:nvSpPr>
        <p:spPr bwMode="auto">
          <a:xfrm>
            <a:off x="6156325" y="1323975"/>
            <a:ext cx="1728788" cy="228600"/>
          </a:xfrm>
          <a:prstGeom prst="rect">
            <a:avLst/>
          </a:prstGeom>
          <a:noFill/>
          <a:ln w="9525">
            <a:noFill/>
            <a:miter lim="800000"/>
            <a:headEnd/>
            <a:tailEnd/>
          </a:ln>
        </p:spPr>
        <p:txBody>
          <a:bodyPr/>
          <a:lstStyle/>
          <a:p>
            <a:r>
              <a:rPr lang="en-US" altLang="ja-JP" sz="1400" i="0" dirty="0" err="1">
                <a:ea typeface="MS Mincho" pitchFamily="49" charset="-128"/>
              </a:rPr>
              <a:t>Rotorua</a:t>
            </a:r>
            <a:endParaRPr lang="en-US" sz="1400" b="0" i="0" dirty="0"/>
          </a:p>
        </p:txBody>
      </p:sp>
      <p:sp>
        <p:nvSpPr>
          <p:cNvPr id="57348" name="Line 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sp>
        <p:nvSpPr>
          <p:cNvPr id="57351" name="Text Box 13"/>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Q7a</a:t>
            </a:r>
          </a:p>
        </p:txBody>
      </p:sp>
      <p:sp>
        <p:nvSpPr>
          <p:cNvPr id="57352" name="Rectangle 16"/>
          <p:cNvSpPr>
            <a:spLocks noChangeArrowheads="1"/>
          </p:cNvSpPr>
          <p:nvPr/>
        </p:nvSpPr>
        <p:spPr bwMode="auto">
          <a:xfrm>
            <a:off x="455613" y="981075"/>
            <a:ext cx="8229600" cy="652463"/>
          </a:xfrm>
          <a:prstGeom prst="rect">
            <a:avLst/>
          </a:prstGeom>
          <a:noFill/>
          <a:ln w="9525">
            <a:noFill/>
            <a:miter lim="800000"/>
            <a:headEnd/>
            <a:tailEnd/>
          </a:ln>
        </p:spPr>
        <p:txBody>
          <a:bodyPr anchor="ctr"/>
          <a:lstStyle/>
          <a:p>
            <a:r>
              <a:rPr lang="en-NZ">
                <a:solidFill>
                  <a:srgbClr val="CC0000"/>
                </a:solidFill>
              </a:rPr>
              <a:t>‘I use it less than 12 months ago – Why is that?’</a:t>
            </a:r>
          </a:p>
        </p:txBody>
      </p:sp>
      <p:sp>
        <p:nvSpPr>
          <p:cNvPr id="57353" name="Rectangle 17"/>
          <p:cNvSpPr>
            <a:spLocks noGrp="1" noChangeArrowheads="1"/>
          </p:cNvSpPr>
          <p:nvPr>
            <p:ph type="title"/>
          </p:nvPr>
        </p:nvSpPr>
        <p:spPr>
          <a:xfrm>
            <a:off x="467544" y="692696"/>
            <a:ext cx="8229600" cy="652463"/>
          </a:xfrm>
          <a:noFill/>
        </p:spPr>
        <p:txBody>
          <a:bodyPr/>
          <a:lstStyle/>
          <a:p>
            <a:pPr eaLnBrk="1" hangingPunct="1"/>
            <a:r>
              <a:rPr lang="en-US" sz="2000" b="1" dirty="0" smtClean="0">
                <a:solidFill>
                  <a:srgbClr val="CC0000"/>
                </a:solidFill>
              </a:rPr>
              <a:t>Reasons for Decreased Usage</a:t>
            </a:r>
            <a:endParaRPr lang="en-NZ" sz="2000" b="1" dirty="0" smtClean="0">
              <a:solidFill>
                <a:srgbClr val="CC0000"/>
              </a:solidFill>
            </a:endParaRPr>
          </a:p>
        </p:txBody>
      </p:sp>
      <p:graphicFrame>
        <p:nvGraphicFramePr>
          <p:cNvPr id="11" name="Table 10"/>
          <p:cNvGraphicFramePr>
            <a:graphicFrameLocks noGrp="1"/>
          </p:cNvGraphicFramePr>
          <p:nvPr/>
        </p:nvGraphicFramePr>
        <p:xfrm>
          <a:off x="4860032" y="1700808"/>
          <a:ext cx="4104456" cy="4752524"/>
        </p:xfrm>
        <a:graphic>
          <a:graphicData uri="http://schemas.openxmlformats.org/drawingml/2006/table">
            <a:tbl>
              <a:tblPr/>
              <a:tblGrid>
                <a:gridCol w="4104456"/>
              </a:tblGrid>
              <a:tr h="330042">
                <a:tc>
                  <a:txBody>
                    <a:bodyPr/>
                    <a:lstStyle/>
                    <a:p>
                      <a:pPr marL="180000" indent="-180000" algn="l" rtl="0" fontAlgn="b">
                        <a:buClr>
                          <a:srgbClr val="000000"/>
                        </a:buClr>
                        <a:buSzPts val="1000"/>
                        <a:buFont typeface="Arial"/>
                        <a:buChar char="•"/>
                      </a:pPr>
                      <a:r>
                        <a:rPr lang="en-NZ" sz="900" b="0" i="1" u="none" strike="noStrike" dirty="0">
                          <a:solidFill>
                            <a:srgbClr val="000000"/>
                          </a:solidFill>
                          <a:latin typeface="Arial" pitchFamily="34" charset="0"/>
                          <a:cs typeface="Arial" pitchFamily="34" charset="0"/>
                        </a:rPr>
                        <a:t>I use it much less because I am now on a walker after cancer and now my heart is not good.</a:t>
                      </a:r>
                      <a:endParaRPr lang="en-NZ" sz="9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a:solidFill>
                            <a:srgbClr val="000000"/>
                          </a:solidFill>
                          <a:latin typeface="Arial" pitchFamily="34" charset="0"/>
                          <a:cs typeface="Arial" pitchFamily="34" charset="0"/>
                        </a:rPr>
                        <a:t>I have trouble with my legs.</a:t>
                      </a:r>
                      <a:endParaRPr lang="en-NZ" sz="900" b="0" i="0" u="none" strike="noStrike">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303572">
                <a:tc>
                  <a:txBody>
                    <a:bodyPr/>
                    <a:lstStyle/>
                    <a:p>
                      <a:pPr marL="180000" indent="-180000" algn="l" rtl="0" fontAlgn="b">
                        <a:buClr>
                          <a:srgbClr val="000000"/>
                        </a:buClr>
                        <a:buSzPts val="1000"/>
                        <a:buFont typeface="Arial"/>
                        <a:buChar char="•"/>
                      </a:pPr>
                      <a:r>
                        <a:rPr lang="en-NZ" sz="900" b="0" i="1" u="none" strike="noStrike">
                          <a:solidFill>
                            <a:srgbClr val="000000"/>
                          </a:solidFill>
                          <a:latin typeface="Arial" pitchFamily="34" charset="0"/>
                          <a:cs typeface="Arial" pitchFamily="34" charset="0"/>
                        </a:rPr>
                        <a:t>I wasn't doing this job 12 months ago.</a:t>
                      </a:r>
                      <a:endParaRPr lang="en-NZ" sz="900" b="0" i="0" u="none" strike="noStrike">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a:solidFill>
                            <a:srgbClr val="000000"/>
                          </a:solidFill>
                          <a:latin typeface="Arial" pitchFamily="34" charset="0"/>
                          <a:cs typeface="Arial" pitchFamily="34" charset="0"/>
                        </a:rPr>
                        <a:t>I now do part time, not full time work.</a:t>
                      </a:r>
                      <a:endParaRPr lang="en-NZ" sz="900" b="0" i="0" u="none" strike="noStrike">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dirty="0">
                          <a:solidFill>
                            <a:srgbClr val="000000"/>
                          </a:solidFill>
                          <a:latin typeface="Arial" pitchFamily="34" charset="0"/>
                          <a:cs typeface="Arial" pitchFamily="34" charset="0"/>
                        </a:rPr>
                        <a:t>I no longer work as I have two small children.</a:t>
                      </a:r>
                      <a:endParaRPr lang="en-NZ" sz="9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dirty="0">
                          <a:solidFill>
                            <a:srgbClr val="000000"/>
                          </a:solidFill>
                          <a:latin typeface="Arial" pitchFamily="34" charset="0"/>
                          <a:cs typeface="Arial" pitchFamily="34" charset="0"/>
                        </a:rPr>
                        <a:t>Sometimes I go to work with my wife in our car.</a:t>
                      </a:r>
                      <a:endParaRPr lang="en-NZ" sz="9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a:solidFill>
                            <a:srgbClr val="000000"/>
                          </a:solidFill>
                          <a:latin typeface="Arial" pitchFamily="34" charset="0"/>
                          <a:cs typeface="Arial" pitchFamily="34" charset="0"/>
                        </a:rPr>
                        <a:t>I sometimes take my car.</a:t>
                      </a:r>
                      <a:endParaRPr lang="en-NZ" sz="900" b="0" i="0" u="none" strike="noStrike">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dirty="0">
                          <a:solidFill>
                            <a:srgbClr val="000000"/>
                          </a:solidFill>
                          <a:latin typeface="Arial" pitchFamily="34" charset="0"/>
                          <a:cs typeface="Arial" pitchFamily="34" charset="0"/>
                        </a:rPr>
                        <a:t>I used to use the bus most days for school.</a:t>
                      </a:r>
                      <a:endParaRPr lang="en-NZ" sz="9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dirty="0">
                          <a:solidFill>
                            <a:srgbClr val="000000"/>
                          </a:solidFill>
                          <a:latin typeface="Arial" pitchFamily="34" charset="0"/>
                          <a:cs typeface="Arial" pitchFamily="34" charset="0"/>
                        </a:rPr>
                        <a:t>I have moved off the bus route, so the service is less convenient for me now.</a:t>
                      </a:r>
                      <a:endParaRPr lang="en-NZ" sz="9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330042">
                <a:tc>
                  <a:txBody>
                    <a:bodyPr/>
                    <a:lstStyle/>
                    <a:p>
                      <a:pPr marL="180000" indent="-180000" algn="l" rtl="0" fontAlgn="b">
                        <a:buClr>
                          <a:srgbClr val="000000"/>
                        </a:buClr>
                        <a:buSzPts val="1000"/>
                        <a:buFont typeface="Arial"/>
                        <a:buChar char="•"/>
                      </a:pPr>
                      <a:r>
                        <a:rPr lang="en-NZ" sz="900" b="0" i="1" u="none" strike="noStrike" dirty="0">
                          <a:solidFill>
                            <a:srgbClr val="000000"/>
                          </a:solidFill>
                          <a:latin typeface="Arial" pitchFamily="34" charset="0"/>
                          <a:cs typeface="Arial" pitchFamily="34" charset="0"/>
                        </a:rPr>
                        <a:t>The service I </a:t>
                      </a:r>
                      <a:r>
                        <a:rPr lang="en-NZ" sz="900" b="0" i="1" u="none" strike="noStrike" dirty="0" smtClean="0">
                          <a:solidFill>
                            <a:srgbClr val="000000"/>
                          </a:solidFill>
                          <a:latin typeface="Arial" pitchFamily="34" charset="0"/>
                          <a:cs typeface="Arial" pitchFamily="34" charset="0"/>
                        </a:rPr>
                        <a:t>used to use was very </a:t>
                      </a:r>
                      <a:r>
                        <a:rPr lang="en-NZ" sz="900" b="0" i="1" u="none" strike="noStrike" dirty="0">
                          <a:solidFill>
                            <a:srgbClr val="000000"/>
                          </a:solidFill>
                          <a:latin typeface="Arial" pitchFamily="34" charset="0"/>
                          <a:cs typeface="Arial" pitchFamily="34" charset="0"/>
                        </a:rPr>
                        <a:t>erratic due to students overloading the buses.</a:t>
                      </a:r>
                      <a:endParaRPr lang="en-NZ" sz="9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a:solidFill>
                            <a:srgbClr val="000000"/>
                          </a:solidFill>
                          <a:latin typeface="Arial" pitchFamily="34" charset="0"/>
                          <a:cs typeface="Arial" pitchFamily="34" charset="0"/>
                        </a:rPr>
                        <a:t>I've moved house.</a:t>
                      </a:r>
                      <a:endParaRPr lang="en-NZ" sz="900" b="0" i="0" u="none" strike="noStrike">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330042">
                <a:tc>
                  <a:txBody>
                    <a:bodyPr/>
                    <a:lstStyle/>
                    <a:p>
                      <a:pPr marL="180000" indent="-180000" algn="l" rtl="0" fontAlgn="b">
                        <a:buClr>
                          <a:srgbClr val="000000"/>
                        </a:buClr>
                        <a:buSzPts val="1000"/>
                        <a:buFont typeface="Arial"/>
                        <a:buChar char="•"/>
                      </a:pPr>
                      <a:r>
                        <a:rPr lang="en-NZ" sz="900" b="0" i="1" u="none" strike="noStrike">
                          <a:solidFill>
                            <a:srgbClr val="000000"/>
                          </a:solidFill>
                          <a:latin typeface="Arial" pitchFamily="34" charset="0"/>
                          <a:cs typeface="Arial" pitchFamily="34" charset="0"/>
                        </a:rPr>
                        <a:t>It's not as far away where we live now. The stop is a lot further away. It takes about ten minutes to walk down.</a:t>
                      </a:r>
                      <a:endParaRPr lang="en-NZ" sz="900" b="0" i="0" u="none" strike="noStrike">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a:solidFill>
                            <a:srgbClr val="000000"/>
                          </a:solidFill>
                          <a:latin typeface="Arial" pitchFamily="34" charset="0"/>
                          <a:cs typeface="Arial" pitchFamily="34" charset="0"/>
                        </a:rPr>
                        <a:t>The change of bus stop makes it inconvenient now, too far away to walk.</a:t>
                      </a:r>
                      <a:endParaRPr lang="en-NZ" sz="900" b="0" i="0" u="none" strike="noStrike">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330042">
                <a:tc>
                  <a:txBody>
                    <a:bodyPr/>
                    <a:lstStyle/>
                    <a:p>
                      <a:pPr marL="180000" indent="-180000" algn="l" rtl="0" fontAlgn="b">
                        <a:buClr>
                          <a:srgbClr val="000000"/>
                        </a:buClr>
                        <a:buSzPts val="1000"/>
                        <a:buFont typeface="Arial"/>
                        <a:buChar char="•"/>
                      </a:pPr>
                      <a:r>
                        <a:rPr lang="en-NZ" sz="900" b="0" i="1" u="none" strike="noStrike">
                          <a:solidFill>
                            <a:srgbClr val="000000"/>
                          </a:solidFill>
                          <a:latin typeface="Arial" pitchFamily="34" charset="0"/>
                          <a:cs typeface="Arial" pitchFamily="34" charset="0"/>
                        </a:rPr>
                        <a:t>I use it whenever I can now but I did use it five days a week when my car was out of action.</a:t>
                      </a:r>
                      <a:endParaRPr lang="en-NZ" sz="900" b="0" i="0" u="none" strike="noStrike">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dirty="0">
                          <a:solidFill>
                            <a:srgbClr val="000000"/>
                          </a:solidFill>
                          <a:latin typeface="Arial" pitchFamily="34" charset="0"/>
                          <a:cs typeface="Arial" pitchFamily="34" charset="0"/>
                        </a:rPr>
                        <a:t>I don't really think about that often but  do see the </a:t>
                      </a:r>
                      <a:r>
                        <a:rPr lang="en-NZ" sz="900" b="0" i="1" u="none" strike="noStrike" dirty="0" err="1" smtClean="0">
                          <a:solidFill>
                            <a:srgbClr val="000000"/>
                          </a:solidFill>
                          <a:latin typeface="Arial" pitchFamily="34" charset="0"/>
                          <a:cs typeface="Arial" pitchFamily="34" charset="0"/>
                        </a:rPr>
                        <a:t>Cityride</a:t>
                      </a:r>
                      <a:r>
                        <a:rPr lang="en-NZ" sz="900" b="0" i="1" u="none" strike="noStrike" dirty="0" smtClean="0">
                          <a:solidFill>
                            <a:srgbClr val="000000"/>
                          </a:solidFill>
                          <a:latin typeface="Arial" pitchFamily="34" charset="0"/>
                          <a:cs typeface="Arial" pitchFamily="34" charset="0"/>
                        </a:rPr>
                        <a:t> buses </a:t>
                      </a:r>
                      <a:r>
                        <a:rPr lang="en-NZ" sz="900" b="0" i="1" u="none" strike="noStrike" dirty="0">
                          <a:solidFill>
                            <a:srgbClr val="000000"/>
                          </a:solidFill>
                          <a:latin typeface="Arial" pitchFamily="34" charset="0"/>
                          <a:cs typeface="Arial" pitchFamily="34" charset="0"/>
                        </a:rPr>
                        <a:t>round town.</a:t>
                      </a:r>
                      <a:endParaRPr lang="en-NZ" sz="9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a:solidFill>
                            <a:srgbClr val="000000"/>
                          </a:solidFill>
                          <a:latin typeface="Arial" pitchFamily="34" charset="0"/>
                          <a:cs typeface="Arial" pitchFamily="34" charset="0"/>
                        </a:rPr>
                        <a:t>Less reason for going to town.</a:t>
                      </a:r>
                      <a:endParaRPr lang="en-NZ" sz="900" b="0" i="0" u="none" strike="noStrike">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r h="260732">
                <a:tc>
                  <a:txBody>
                    <a:bodyPr/>
                    <a:lstStyle/>
                    <a:p>
                      <a:pPr marL="180000" indent="-180000" algn="l" rtl="0" fontAlgn="b">
                        <a:buClr>
                          <a:srgbClr val="000000"/>
                        </a:buClr>
                        <a:buSzPts val="1000"/>
                        <a:buFont typeface="Arial"/>
                        <a:buChar char="•"/>
                      </a:pPr>
                      <a:r>
                        <a:rPr lang="en-NZ" sz="900" b="0" i="1" u="none" strike="noStrike" dirty="0">
                          <a:solidFill>
                            <a:srgbClr val="000000"/>
                          </a:solidFill>
                          <a:latin typeface="Arial" pitchFamily="34" charset="0"/>
                          <a:cs typeface="Arial" pitchFamily="34" charset="0"/>
                        </a:rPr>
                        <a:t>Change of circumstances.</a:t>
                      </a:r>
                      <a:endParaRPr lang="en-NZ" sz="9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noFill/>
                  </a:tcPr>
                </a:tc>
              </a:tr>
            </a:tbl>
          </a:graphicData>
        </a:graphic>
      </p:graphicFrame>
      <p:graphicFrame>
        <p:nvGraphicFramePr>
          <p:cNvPr id="12" name="Table 11"/>
          <p:cNvGraphicFramePr>
            <a:graphicFrameLocks noGrp="1"/>
          </p:cNvGraphicFramePr>
          <p:nvPr/>
        </p:nvGraphicFramePr>
        <p:xfrm>
          <a:off x="179512" y="1628804"/>
          <a:ext cx="4248472" cy="4824531"/>
        </p:xfrm>
        <a:graphic>
          <a:graphicData uri="http://schemas.openxmlformats.org/drawingml/2006/table">
            <a:tbl>
              <a:tblPr/>
              <a:tblGrid>
                <a:gridCol w="4248472"/>
              </a:tblGrid>
              <a:tr h="186522">
                <a:tc>
                  <a:txBody>
                    <a:bodyPr/>
                    <a:lstStyle/>
                    <a:p>
                      <a:pPr marL="180000" indent="-180000" algn="just" rtl="0" fontAlgn="b">
                        <a:buClr>
                          <a:srgbClr val="000000"/>
                        </a:buClr>
                        <a:buSzPts val="900"/>
                        <a:buFont typeface="Arial"/>
                        <a:buChar char="•"/>
                      </a:pPr>
                      <a:r>
                        <a:rPr lang="en-NZ" sz="900" b="0" i="1" u="none" strike="noStrike" dirty="0">
                          <a:solidFill>
                            <a:srgbClr val="000000"/>
                          </a:solidFill>
                          <a:latin typeface="Arial"/>
                        </a:rPr>
                        <a:t>Because my husband is retired and drives me.</a:t>
                      </a:r>
                      <a:endParaRPr lang="en-NZ" sz="900" b="0" i="0" u="none" strike="noStrike" dirty="0">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When my husband was alive, we used it more. </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Don't need to. My husband is at home and he has a car.</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My husband can drop me to work sometimes.</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Because I now have a car.</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I've got my licence now and I drive more often.</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Because we are in a different area and don't do voluntary work at the moment.</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Because of working hours, I do shift work.</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I changed jobs.</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dirty="0">
                          <a:solidFill>
                            <a:srgbClr val="000000"/>
                          </a:solidFill>
                          <a:latin typeface="Arial"/>
                        </a:rPr>
                        <a:t>Because of change of employment </a:t>
                      </a:r>
                      <a:r>
                        <a:rPr lang="en-NZ" sz="900" b="0" i="1" u="none" strike="noStrike" dirty="0" smtClean="0">
                          <a:solidFill>
                            <a:srgbClr val="000000"/>
                          </a:solidFill>
                          <a:latin typeface="Arial"/>
                        </a:rPr>
                        <a:t>, I’m not </a:t>
                      </a:r>
                      <a:r>
                        <a:rPr lang="en-NZ" sz="900" b="0" i="1" u="none" strike="noStrike" dirty="0">
                          <a:solidFill>
                            <a:srgbClr val="000000"/>
                          </a:solidFill>
                          <a:latin typeface="Arial"/>
                        </a:rPr>
                        <a:t>working any more.</a:t>
                      </a:r>
                      <a:endParaRPr lang="en-NZ" sz="900" b="0" i="0" u="none" strike="noStrike" dirty="0">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dirty="0">
                          <a:solidFill>
                            <a:srgbClr val="000000"/>
                          </a:solidFill>
                          <a:latin typeface="Arial"/>
                        </a:rPr>
                        <a:t>My work hours have changed.</a:t>
                      </a:r>
                      <a:endParaRPr lang="en-NZ" sz="900" b="0" i="0" u="none" strike="noStrike" dirty="0">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Change of work venue.</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I am getting older and have arthritis so I don't get about as much.</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71837">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I am getting older.</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96051">
                <a:tc>
                  <a:txBody>
                    <a:bodyPr/>
                    <a:lstStyle/>
                    <a:p>
                      <a:pPr marL="180000" indent="-180000" algn="just" rtl="0" fontAlgn="b">
                        <a:buClr>
                          <a:srgbClr val="000000"/>
                        </a:buClr>
                        <a:buSzPts val="900"/>
                        <a:buFont typeface="Arial"/>
                        <a:buChar char="•"/>
                      </a:pPr>
                      <a:r>
                        <a:rPr lang="en-NZ" sz="900" b="0" i="1" u="none" strike="noStrike" dirty="0">
                          <a:solidFill>
                            <a:srgbClr val="000000"/>
                          </a:solidFill>
                          <a:latin typeface="Arial"/>
                        </a:rPr>
                        <a:t>Health issues  </a:t>
                      </a:r>
                      <a:r>
                        <a:rPr lang="en-NZ" sz="900" b="0" i="1" u="none" strike="noStrike" dirty="0" smtClean="0">
                          <a:solidFill>
                            <a:srgbClr val="000000"/>
                          </a:solidFill>
                          <a:latin typeface="Arial"/>
                        </a:rPr>
                        <a:t>to</a:t>
                      </a:r>
                      <a:r>
                        <a:rPr lang="en-NZ" sz="900" b="0" i="1" u="none" strike="noStrike" baseline="0" dirty="0" smtClean="0">
                          <a:solidFill>
                            <a:srgbClr val="000000"/>
                          </a:solidFill>
                          <a:latin typeface="Arial"/>
                        </a:rPr>
                        <a:t> do with </a:t>
                      </a:r>
                      <a:r>
                        <a:rPr lang="en-NZ" sz="900" b="0" i="1" u="none" strike="noStrike" dirty="0" smtClean="0">
                          <a:solidFill>
                            <a:srgbClr val="000000"/>
                          </a:solidFill>
                          <a:latin typeface="Arial"/>
                        </a:rPr>
                        <a:t>my eyesight. </a:t>
                      </a:r>
                      <a:endParaRPr lang="en-NZ" sz="900" b="0" i="0" u="none" strike="noStrike" dirty="0">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dirty="0">
                          <a:solidFill>
                            <a:srgbClr val="000000"/>
                          </a:solidFill>
                          <a:latin typeface="Arial"/>
                        </a:rPr>
                        <a:t>The times are not frequent enough and </a:t>
                      </a:r>
                      <a:r>
                        <a:rPr lang="en-NZ" sz="900" b="0" i="1" u="none" strike="noStrike" dirty="0" smtClean="0">
                          <a:solidFill>
                            <a:srgbClr val="000000"/>
                          </a:solidFill>
                          <a:latin typeface="Arial"/>
                        </a:rPr>
                        <a:t>there are not </a:t>
                      </a:r>
                      <a:r>
                        <a:rPr lang="en-NZ" sz="900" b="0" i="1" u="none" strike="noStrike" dirty="0">
                          <a:solidFill>
                            <a:srgbClr val="000000"/>
                          </a:solidFill>
                          <a:latin typeface="Arial"/>
                        </a:rPr>
                        <a:t>enough buses.</a:t>
                      </a:r>
                      <a:endParaRPr lang="en-NZ" sz="900" b="0" i="0" u="none" strike="noStrike" dirty="0">
                        <a:solidFill>
                          <a:srgbClr val="000000"/>
                        </a:solidFill>
                        <a:latin typeface="Arial"/>
                      </a:endParaRPr>
                    </a:p>
                  </a:txBody>
                  <a:tcPr marL="9525" marR="9525" marT="9525" marB="0" anchor="b">
                    <a:lnL>
                      <a:noFill/>
                    </a:lnL>
                    <a:lnR>
                      <a:noFill/>
                    </a:lnR>
                    <a:lnT>
                      <a:noFill/>
                    </a:lnT>
                    <a:lnB>
                      <a:noFill/>
                    </a:lnB>
                  </a:tcPr>
                </a:tc>
              </a:tr>
              <a:tr h="433759">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I have found they have moved the bus stop further away and it still doesn't offer a service that will get me to work in a timely fashion. It does fit in for my return trip home though. </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They changed the route and so we use the bus less.</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When I go into town I do not want to spend so much money.</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I don't need much in town now.</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I don't go into town only when I have to now.</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I use it when I have to.</a:t>
                      </a:r>
                      <a:endParaRPr lang="en-NZ" sz="900" b="0" i="0" u="none" strike="noStrike">
                        <a:solidFill>
                          <a:srgbClr val="000000"/>
                        </a:solidFill>
                        <a:latin typeface="Arial"/>
                      </a:endParaRPr>
                    </a:p>
                  </a:txBody>
                  <a:tcPr marL="9525" marR="9525" marT="9525" marB="0" anchor="b">
                    <a:lnL>
                      <a:noFill/>
                    </a:lnL>
                    <a:lnR>
                      <a:noFill/>
                    </a:lnR>
                    <a:lnT>
                      <a:noFill/>
                    </a:lnT>
                    <a:lnB>
                      <a:noFill/>
                    </a:lnB>
                  </a:tcPr>
                </a:tc>
              </a:tr>
              <a:tr h="186522">
                <a:tc>
                  <a:txBody>
                    <a:bodyPr/>
                    <a:lstStyle/>
                    <a:p>
                      <a:pPr marL="180000" indent="-180000" algn="just" rtl="0" fontAlgn="b">
                        <a:buClr>
                          <a:srgbClr val="000000"/>
                        </a:buClr>
                        <a:buSzPts val="900"/>
                        <a:buFont typeface="Arial"/>
                        <a:buChar char="•"/>
                      </a:pPr>
                      <a:r>
                        <a:rPr lang="en-NZ" sz="900" b="0" i="1" u="none" strike="noStrike">
                          <a:solidFill>
                            <a:srgbClr val="000000"/>
                          </a:solidFill>
                          <a:latin typeface="Arial"/>
                        </a:rPr>
                        <a:t>All my friends are at university. I don't see my friends as often as before.</a:t>
                      </a:r>
                      <a:endParaRPr lang="en-NZ" sz="900" b="0" i="0" u="none" strike="noStrike">
                        <a:solidFill>
                          <a:srgbClr val="000000"/>
                        </a:solidFill>
                        <a:latin typeface="Arial"/>
                      </a:endParaRPr>
                    </a:p>
                  </a:txBody>
                  <a:tcPr marL="9525" marR="9525" marT="9525" marB="0" anchor="b">
                    <a:lnL>
                      <a:noFill/>
                    </a:lnL>
                    <a:lnR>
                      <a:noFill/>
                    </a:lnR>
                    <a:lnT>
                      <a:noFill/>
                    </a:lnT>
                    <a:lnB>
                      <a:noFill/>
                    </a:lnB>
                    <a:noFill/>
                  </a:tcPr>
                </a:tc>
              </a:tr>
              <a:tr h="292444">
                <a:tc>
                  <a:txBody>
                    <a:bodyPr/>
                    <a:lstStyle/>
                    <a:p>
                      <a:pPr marL="180000" indent="-180000" algn="just" rtl="0" fontAlgn="b">
                        <a:buClr>
                          <a:srgbClr val="000000"/>
                        </a:buClr>
                        <a:buSzPts val="900"/>
                        <a:buFont typeface="Arial"/>
                        <a:buChar char="•"/>
                      </a:pPr>
                      <a:r>
                        <a:rPr lang="en-NZ" sz="900" b="0" i="1" u="none" strike="noStrike" dirty="0">
                          <a:solidFill>
                            <a:srgbClr val="000000"/>
                          </a:solidFill>
                          <a:latin typeface="Arial"/>
                        </a:rPr>
                        <a:t>I find the bus drivers a bit rude now and have complained about them. They have sworn in front of my son. I also have a car now to get around. </a:t>
                      </a:r>
                      <a:endParaRPr lang="en-NZ" sz="900" b="0"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
        <p:nvSpPr>
          <p:cNvPr id="13" name="Text Box 5"/>
          <p:cNvSpPr txBox="1">
            <a:spLocks noChangeArrowheads="1"/>
          </p:cNvSpPr>
          <p:nvPr/>
        </p:nvSpPr>
        <p:spPr bwMode="auto">
          <a:xfrm>
            <a:off x="0" y="6608385"/>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NZ" dirty="0" smtClean="0">
                <a:solidFill>
                  <a:schemeClr val="bg1"/>
                </a:solidFill>
              </a:rPr>
              <a:t>Having access to a car </a:t>
            </a:r>
            <a:r>
              <a:rPr lang="en-NZ" i="0" dirty="0" smtClean="0">
                <a:solidFill>
                  <a:schemeClr val="bg1"/>
                </a:solidFill>
              </a:rPr>
              <a:t>and</a:t>
            </a:r>
            <a:r>
              <a:rPr lang="en-NZ" dirty="0" smtClean="0">
                <a:solidFill>
                  <a:schemeClr val="bg1"/>
                </a:solidFill>
              </a:rPr>
              <a:t> a Change in work or personal circumstances </a:t>
            </a:r>
            <a:r>
              <a:rPr lang="en-NZ" i="0" dirty="0" smtClean="0">
                <a:solidFill>
                  <a:schemeClr val="bg1"/>
                </a:solidFill>
              </a:rPr>
              <a:t>were the main reasons for decreased bus usage.</a:t>
            </a:r>
            <a:endParaRPr lang="en-IE" i="0" dirty="0">
              <a:solidFill>
                <a:schemeClr val="bg1"/>
              </a:solidFill>
            </a:endParaRPr>
          </a:p>
        </p:txBody>
      </p:sp>
      <p:sp>
        <p:nvSpPr>
          <p:cNvPr id="1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20</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nvGraphicFramePr>
        <p:xfrm>
          <a:off x="0" y="1772816"/>
          <a:ext cx="3960440"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nvGraphicFramePr>
        <p:xfrm>
          <a:off x="6516216" y="1772816"/>
          <a:ext cx="2627784"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p:nvPr/>
        </p:nvGraphicFramePr>
        <p:xfrm>
          <a:off x="3851920" y="1772816"/>
          <a:ext cx="2664296"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7173" name="Rectangle 2"/>
          <p:cNvSpPr>
            <a:spLocks noGrp="1" noChangeArrowheads="1"/>
          </p:cNvSpPr>
          <p:nvPr>
            <p:ph type="title"/>
          </p:nvPr>
        </p:nvSpPr>
        <p:spPr>
          <a:xfrm>
            <a:off x="457200" y="765175"/>
            <a:ext cx="8229600" cy="652463"/>
          </a:xfrm>
        </p:spPr>
        <p:txBody>
          <a:bodyPr/>
          <a:lstStyle/>
          <a:p>
            <a:pPr eaLnBrk="1" hangingPunct="1"/>
            <a:r>
              <a:rPr lang="en-US" sz="2000" b="1" dirty="0" smtClean="0">
                <a:solidFill>
                  <a:srgbClr val="CC0000"/>
                </a:solidFill>
              </a:rPr>
              <a:t>Main Purpose of Travel (I)</a:t>
            </a:r>
            <a:endParaRPr lang="en-NZ" sz="2000" b="1" dirty="0" smtClean="0">
              <a:solidFill>
                <a:srgbClr val="CC0000"/>
              </a:solidFill>
            </a:endParaRPr>
          </a:p>
        </p:txBody>
      </p:sp>
      <p:sp>
        <p:nvSpPr>
          <p:cNvPr id="7174"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7175"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a:t>Q5</a:t>
            </a:r>
          </a:p>
        </p:txBody>
      </p:sp>
      <p:sp>
        <p:nvSpPr>
          <p:cNvPr id="7176" name="Text Box 6"/>
          <p:cNvSpPr txBox="1">
            <a:spLocks noChangeArrowheads="1"/>
          </p:cNvSpPr>
          <p:nvPr/>
        </p:nvSpPr>
        <p:spPr bwMode="auto">
          <a:xfrm>
            <a:off x="1115616" y="6165304"/>
            <a:ext cx="827484" cy="246221"/>
          </a:xfrm>
          <a:prstGeom prst="rect">
            <a:avLst/>
          </a:prstGeom>
          <a:noFill/>
          <a:ln w="9525">
            <a:noFill/>
            <a:miter lim="800000"/>
            <a:headEnd/>
            <a:tailEnd/>
          </a:ln>
        </p:spPr>
        <p:txBody>
          <a:bodyPr wrap="square">
            <a:spAutoFit/>
          </a:bodyPr>
          <a:lstStyle/>
          <a:p>
            <a:pPr algn="l"/>
            <a:r>
              <a:rPr lang="en-US" sz="1000" i="0" dirty="0" smtClean="0">
                <a:solidFill>
                  <a:srgbClr val="FF0000"/>
                </a:solidFill>
              </a:rPr>
              <a:t>n=400</a:t>
            </a:r>
            <a:endParaRPr lang="en-US" sz="1000" i="0" dirty="0">
              <a:solidFill>
                <a:srgbClr val="FF0000"/>
              </a:solidFill>
            </a:endParaRPr>
          </a:p>
        </p:txBody>
      </p:sp>
      <p:grpSp>
        <p:nvGrpSpPr>
          <p:cNvPr id="7177" name="Group 7"/>
          <p:cNvGrpSpPr>
            <a:grpSpLocks/>
          </p:cNvGrpSpPr>
          <p:nvPr/>
        </p:nvGrpSpPr>
        <p:grpSpPr bwMode="auto">
          <a:xfrm>
            <a:off x="1331913" y="1628775"/>
            <a:ext cx="7272337" cy="247650"/>
            <a:chOff x="3060" y="2055"/>
            <a:chExt cx="7575" cy="390"/>
          </a:xfrm>
        </p:grpSpPr>
        <p:sp>
          <p:nvSpPr>
            <p:cNvPr id="7188" name="Text Box 8"/>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7189" name="Text Box 9"/>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7190" name="Text Box 10"/>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7181" name="Text Box 5"/>
          <p:cNvSpPr txBox="1">
            <a:spLocks noChangeArrowheads="1"/>
          </p:cNvSpPr>
          <p:nvPr/>
        </p:nvSpPr>
        <p:spPr bwMode="auto">
          <a:xfrm>
            <a:off x="0" y="6381328"/>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a:solidFill>
                  <a:schemeClr val="bg1"/>
                </a:solidFill>
              </a:rPr>
              <a:t>Shopping </a:t>
            </a:r>
            <a:r>
              <a:rPr lang="en-IE" i="0" dirty="0">
                <a:solidFill>
                  <a:schemeClr val="bg1"/>
                </a:solidFill>
              </a:rPr>
              <a:t>(</a:t>
            </a:r>
            <a:r>
              <a:rPr lang="en-IE" i="0" dirty="0" smtClean="0">
                <a:solidFill>
                  <a:schemeClr val="bg1"/>
                </a:solidFill>
              </a:rPr>
              <a:t>40%), </a:t>
            </a:r>
            <a:r>
              <a:rPr lang="en-IE" dirty="0" smtClean="0">
                <a:solidFill>
                  <a:schemeClr val="bg1"/>
                </a:solidFill>
              </a:rPr>
              <a:t>Recreation</a:t>
            </a:r>
            <a:r>
              <a:rPr lang="en-IE" i="0" dirty="0" smtClean="0">
                <a:solidFill>
                  <a:schemeClr val="bg1"/>
                </a:solidFill>
              </a:rPr>
              <a:t> (26%) and </a:t>
            </a:r>
            <a:r>
              <a:rPr lang="en-IE" dirty="0" smtClean="0">
                <a:solidFill>
                  <a:schemeClr val="bg1"/>
                </a:solidFill>
              </a:rPr>
              <a:t>Work </a:t>
            </a:r>
            <a:r>
              <a:rPr lang="en-IE" i="0" dirty="0" smtClean="0">
                <a:solidFill>
                  <a:schemeClr val="bg1"/>
                </a:solidFill>
              </a:rPr>
              <a:t>(15</a:t>
            </a:r>
            <a:r>
              <a:rPr lang="en-IE" i="0" dirty="0">
                <a:solidFill>
                  <a:schemeClr val="bg1"/>
                </a:solidFill>
              </a:rPr>
              <a:t>%) </a:t>
            </a:r>
            <a:r>
              <a:rPr lang="en-IE" i="0" dirty="0" smtClean="0">
                <a:solidFill>
                  <a:schemeClr val="bg1"/>
                </a:solidFill>
              </a:rPr>
              <a:t>continue to be the main </a:t>
            </a:r>
            <a:r>
              <a:rPr lang="en-IE" i="0" dirty="0">
                <a:solidFill>
                  <a:schemeClr val="bg1"/>
                </a:solidFill>
              </a:rPr>
              <a:t>reasons for </a:t>
            </a:r>
            <a:r>
              <a:rPr lang="en-IE" i="0" dirty="0" smtClean="0">
                <a:solidFill>
                  <a:schemeClr val="bg1"/>
                </a:solidFill>
              </a:rPr>
              <a:t>travel </a:t>
            </a:r>
            <a:r>
              <a:rPr lang="en-IE" i="0" dirty="0">
                <a:solidFill>
                  <a:schemeClr val="bg1"/>
                </a:solidFill>
              </a:rPr>
              <a:t>on the bus service</a:t>
            </a:r>
            <a:r>
              <a:rPr lang="en-IE" i="0" dirty="0" smtClean="0">
                <a:solidFill>
                  <a:schemeClr val="bg1"/>
                </a:solidFill>
              </a:rPr>
              <a:t>. Use of the bus service for </a:t>
            </a:r>
            <a:r>
              <a:rPr lang="en-IE" dirty="0" smtClean="0">
                <a:solidFill>
                  <a:schemeClr val="bg1"/>
                </a:solidFill>
              </a:rPr>
              <a:t>Recreation</a:t>
            </a:r>
            <a:r>
              <a:rPr lang="en-IE" i="0" dirty="0" smtClean="0">
                <a:solidFill>
                  <a:schemeClr val="bg1"/>
                </a:solidFill>
              </a:rPr>
              <a:t> increased significantly (26%) from 2011 (15%), while bus travel for getting to / from </a:t>
            </a:r>
            <a:r>
              <a:rPr lang="en-IE" dirty="0" smtClean="0">
                <a:solidFill>
                  <a:schemeClr val="bg1"/>
                </a:solidFill>
              </a:rPr>
              <a:t>Work</a:t>
            </a:r>
            <a:r>
              <a:rPr lang="en-IE" i="0" dirty="0" smtClean="0">
                <a:solidFill>
                  <a:schemeClr val="bg1"/>
                </a:solidFill>
              </a:rPr>
              <a:t> decreased.   </a:t>
            </a:r>
            <a:endParaRPr lang="en-IE" dirty="0">
              <a:solidFill>
                <a:schemeClr val="bg1"/>
              </a:solidFill>
            </a:endParaRPr>
          </a:p>
        </p:txBody>
      </p:sp>
      <p:sp>
        <p:nvSpPr>
          <p:cNvPr id="7182" name="Rectangle 20"/>
          <p:cNvSpPr>
            <a:spLocks noChangeArrowheads="1"/>
          </p:cNvSpPr>
          <p:nvPr/>
        </p:nvSpPr>
        <p:spPr bwMode="auto">
          <a:xfrm>
            <a:off x="455613" y="1048345"/>
            <a:ext cx="8229600" cy="652463"/>
          </a:xfrm>
          <a:prstGeom prst="rect">
            <a:avLst/>
          </a:prstGeom>
          <a:noFill/>
          <a:ln w="9525">
            <a:noFill/>
            <a:miter lim="800000"/>
            <a:headEnd/>
            <a:tailEnd/>
          </a:ln>
        </p:spPr>
        <p:txBody>
          <a:bodyPr anchor="ctr"/>
          <a:lstStyle/>
          <a:p>
            <a:r>
              <a:rPr lang="en-NZ" dirty="0">
                <a:solidFill>
                  <a:srgbClr val="CC0000"/>
                </a:solidFill>
              </a:rPr>
              <a:t>‘What is the main purpose of your travel on the bus service?’ – Top three responses</a:t>
            </a:r>
          </a:p>
        </p:txBody>
      </p:sp>
      <p:sp>
        <p:nvSpPr>
          <p:cNvPr id="7183" name="Rectangle 27"/>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7184" name="AutoShape 34"/>
          <p:cNvSpPr>
            <a:spLocks noChangeArrowheads="1"/>
          </p:cNvSpPr>
          <p:nvPr/>
        </p:nvSpPr>
        <p:spPr bwMode="auto">
          <a:xfrm>
            <a:off x="60325" y="1916113"/>
            <a:ext cx="9036050" cy="1484312"/>
          </a:xfrm>
          <a:prstGeom prst="roundRect">
            <a:avLst>
              <a:gd name="adj" fmla="val 16667"/>
            </a:avLst>
          </a:prstGeom>
          <a:noFill/>
          <a:ln w="15875" algn="ctr">
            <a:solidFill>
              <a:srgbClr val="FF0000"/>
            </a:solidFill>
            <a:round/>
            <a:headEnd/>
            <a:tailEnd/>
          </a:ln>
        </p:spPr>
        <p:txBody>
          <a:bodyPr wrap="none" anchor="ctr"/>
          <a:lstStyle/>
          <a:p>
            <a:endParaRPr lang="en-NZ"/>
          </a:p>
        </p:txBody>
      </p:sp>
      <p:sp>
        <p:nvSpPr>
          <p:cNvPr id="7186" name="Text Box 6"/>
          <p:cNvSpPr txBox="1">
            <a:spLocks noChangeArrowheads="1"/>
          </p:cNvSpPr>
          <p:nvPr/>
        </p:nvSpPr>
        <p:spPr bwMode="auto">
          <a:xfrm>
            <a:off x="4211960" y="6165304"/>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31" name="Oval 35"/>
          <p:cNvSpPr>
            <a:spLocks noChangeArrowheads="1"/>
          </p:cNvSpPr>
          <p:nvPr/>
        </p:nvSpPr>
        <p:spPr bwMode="auto">
          <a:xfrm>
            <a:off x="7452320" y="4941168"/>
            <a:ext cx="288925" cy="216024"/>
          </a:xfrm>
          <a:prstGeom prst="ellipse">
            <a:avLst/>
          </a:prstGeom>
          <a:noFill/>
          <a:ln w="19050" algn="ctr">
            <a:solidFill>
              <a:srgbClr val="FF0000"/>
            </a:solidFill>
            <a:round/>
            <a:headEnd/>
            <a:tailEnd/>
          </a:ln>
        </p:spPr>
        <p:txBody>
          <a:bodyPr wrap="none" anchor="ctr"/>
          <a:lstStyle/>
          <a:p>
            <a:endParaRPr lang="en-NZ"/>
          </a:p>
        </p:txBody>
      </p:sp>
      <p:sp>
        <p:nvSpPr>
          <p:cNvPr id="32" name="Oval 35"/>
          <p:cNvSpPr>
            <a:spLocks noChangeArrowheads="1"/>
          </p:cNvSpPr>
          <p:nvPr/>
        </p:nvSpPr>
        <p:spPr bwMode="auto">
          <a:xfrm>
            <a:off x="7956376" y="3501008"/>
            <a:ext cx="288925" cy="216024"/>
          </a:xfrm>
          <a:prstGeom prst="ellipse">
            <a:avLst/>
          </a:prstGeom>
          <a:noFill/>
          <a:ln w="19050" algn="ctr">
            <a:solidFill>
              <a:srgbClr val="FF0000"/>
            </a:solidFill>
            <a:round/>
            <a:headEnd/>
            <a:tailEnd/>
          </a:ln>
        </p:spPr>
        <p:txBody>
          <a:bodyPr wrap="none" anchor="ctr"/>
          <a:lstStyle/>
          <a:p>
            <a:endParaRPr lang="en-NZ"/>
          </a:p>
        </p:txBody>
      </p:sp>
      <p:sp>
        <p:nvSpPr>
          <p:cNvPr id="33" name="Oval 35"/>
          <p:cNvSpPr>
            <a:spLocks noChangeArrowheads="1"/>
          </p:cNvSpPr>
          <p:nvPr/>
        </p:nvSpPr>
        <p:spPr bwMode="auto">
          <a:xfrm>
            <a:off x="1547664" y="4941168"/>
            <a:ext cx="288925" cy="216024"/>
          </a:xfrm>
          <a:prstGeom prst="ellipse">
            <a:avLst/>
          </a:prstGeom>
          <a:noFill/>
          <a:ln w="19050" algn="ctr">
            <a:solidFill>
              <a:srgbClr val="FF0000"/>
            </a:solidFill>
            <a:round/>
            <a:headEnd/>
            <a:tailEnd/>
          </a:ln>
        </p:spPr>
        <p:txBody>
          <a:bodyPr wrap="none" anchor="ctr"/>
          <a:lstStyle/>
          <a:p>
            <a:endParaRPr lang="en-NZ"/>
          </a:p>
        </p:txBody>
      </p:sp>
      <p:sp>
        <p:nvSpPr>
          <p:cNvPr id="23" name="Oval 35"/>
          <p:cNvSpPr>
            <a:spLocks noChangeArrowheads="1"/>
          </p:cNvSpPr>
          <p:nvPr/>
        </p:nvSpPr>
        <p:spPr bwMode="auto">
          <a:xfrm>
            <a:off x="2051720" y="3501008"/>
            <a:ext cx="360040" cy="216024"/>
          </a:xfrm>
          <a:prstGeom prst="ellipse">
            <a:avLst/>
          </a:prstGeom>
          <a:noFill/>
          <a:ln w="19050" algn="ctr">
            <a:solidFill>
              <a:srgbClr val="FF0000"/>
            </a:solidFill>
            <a:round/>
            <a:headEnd/>
            <a:tailEnd/>
          </a:ln>
        </p:spPr>
        <p:txBody>
          <a:bodyPr wrap="none" anchor="ctr"/>
          <a:lstStyle/>
          <a:p>
            <a:endParaRPr lang="en-NZ"/>
          </a:p>
        </p:txBody>
      </p:sp>
      <p:sp>
        <p:nvSpPr>
          <p:cNvPr id="25" name="Text Box 6"/>
          <p:cNvSpPr txBox="1">
            <a:spLocks noChangeArrowheads="1"/>
          </p:cNvSpPr>
          <p:nvPr/>
        </p:nvSpPr>
        <p:spPr bwMode="auto">
          <a:xfrm>
            <a:off x="7164288" y="6165304"/>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7" name="Oval 35"/>
          <p:cNvSpPr>
            <a:spLocks noChangeArrowheads="1"/>
          </p:cNvSpPr>
          <p:nvPr/>
        </p:nvSpPr>
        <p:spPr bwMode="auto">
          <a:xfrm>
            <a:off x="2699792" y="1988840"/>
            <a:ext cx="360040" cy="216024"/>
          </a:xfrm>
          <a:prstGeom prst="ellipse">
            <a:avLst/>
          </a:prstGeom>
          <a:noFill/>
          <a:ln w="19050" algn="ctr">
            <a:solidFill>
              <a:srgbClr val="FF0000"/>
            </a:solidFill>
            <a:round/>
            <a:headEnd/>
            <a:tailEnd/>
          </a:ln>
        </p:spPr>
        <p:txBody>
          <a:bodyPr wrap="none" anchor="ctr"/>
          <a:lstStyle/>
          <a:p>
            <a:endParaRPr lang="en-NZ"/>
          </a:p>
        </p:txBody>
      </p:sp>
      <p:sp>
        <p:nvSpPr>
          <p:cNvPr id="29"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21</a:t>
            </a:fld>
            <a:endParaRPr lang="en-US" sz="1000" b="1" i="0" dirty="0">
              <a:solidFill>
                <a:schemeClr val="tx1"/>
              </a:solidFill>
            </a:endParaRPr>
          </a:p>
        </p:txBody>
      </p:sp>
      <p:sp>
        <p:nvSpPr>
          <p:cNvPr id="30" name="Oval 35"/>
          <p:cNvSpPr>
            <a:spLocks noChangeArrowheads="1"/>
          </p:cNvSpPr>
          <p:nvPr/>
        </p:nvSpPr>
        <p:spPr bwMode="auto">
          <a:xfrm>
            <a:off x="5148064" y="3501008"/>
            <a:ext cx="288925" cy="216024"/>
          </a:xfrm>
          <a:prstGeom prst="ellipse">
            <a:avLst/>
          </a:prstGeom>
          <a:noFill/>
          <a:ln w="19050" algn="ctr">
            <a:solidFill>
              <a:srgbClr val="FF0000"/>
            </a:solidFill>
            <a:round/>
            <a:headEnd/>
            <a:tailEnd/>
          </a:ln>
        </p:spPr>
        <p:txBody>
          <a:bodyPr wrap="none" anchor="ctr"/>
          <a:lstStyle/>
          <a:p>
            <a:endParaRPr lang="en-NZ"/>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nvGraphicFramePr>
        <p:xfrm>
          <a:off x="0" y="1700808"/>
          <a:ext cx="4139952"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nvGraphicFramePr>
        <p:xfrm>
          <a:off x="6263680" y="1700808"/>
          <a:ext cx="3060848" cy="4680520"/>
        </p:xfrm>
        <a:graphic>
          <a:graphicData uri="http://schemas.openxmlformats.org/drawingml/2006/chart">
            <c:chart xmlns:c="http://schemas.openxmlformats.org/drawingml/2006/chart" xmlns:r="http://schemas.openxmlformats.org/officeDocument/2006/relationships" r:id="rId4"/>
          </a:graphicData>
        </a:graphic>
      </p:graphicFrame>
      <p:sp>
        <p:nvSpPr>
          <p:cNvPr id="8197" name="Rectangle 2"/>
          <p:cNvSpPr>
            <a:spLocks noGrp="1" noChangeArrowheads="1"/>
          </p:cNvSpPr>
          <p:nvPr>
            <p:ph type="title" idx="4294967295"/>
          </p:nvPr>
        </p:nvSpPr>
        <p:spPr>
          <a:xfrm>
            <a:off x="0" y="765175"/>
            <a:ext cx="9144000" cy="652463"/>
          </a:xfrm>
        </p:spPr>
        <p:txBody>
          <a:bodyPr/>
          <a:lstStyle/>
          <a:p>
            <a:pPr eaLnBrk="1" hangingPunct="1"/>
            <a:r>
              <a:rPr lang="en-US" sz="2000" b="1" dirty="0" smtClean="0">
                <a:solidFill>
                  <a:srgbClr val="CC0000"/>
                </a:solidFill>
              </a:rPr>
              <a:t>Main Purpose of Travel (II)</a:t>
            </a:r>
            <a:endParaRPr lang="en-NZ" sz="2000" b="1" dirty="0" smtClean="0">
              <a:solidFill>
                <a:srgbClr val="CC0000"/>
              </a:solidFill>
            </a:endParaRPr>
          </a:p>
        </p:txBody>
      </p:sp>
      <p:sp>
        <p:nvSpPr>
          <p:cNvPr id="8198"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8199"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Q5</a:t>
            </a:r>
          </a:p>
        </p:txBody>
      </p:sp>
      <p:grpSp>
        <p:nvGrpSpPr>
          <p:cNvPr id="8200" name="Group 7"/>
          <p:cNvGrpSpPr>
            <a:grpSpLocks/>
          </p:cNvGrpSpPr>
          <p:nvPr/>
        </p:nvGrpSpPr>
        <p:grpSpPr bwMode="auto">
          <a:xfrm>
            <a:off x="971550" y="1525588"/>
            <a:ext cx="7272338" cy="247650"/>
            <a:chOff x="3060" y="2055"/>
            <a:chExt cx="7575" cy="390"/>
          </a:xfrm>
        </p:grpSpPr>
        <p:sp>
          <p:nvSpPr>
            <p:cNvPr id="8213" name="Text Box 8"/>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8214" name="Text Box 9"/>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8215" name="Text Box 10"/>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8204" name="Text Box 5"/>
          <p:cNvSpPr txBox="1">
            <a:spLocks noChangeArrowheads="1"/>
          </p:cNvSpPr>
          <p:nvPr/>
        </p:nvSpPr>
        <p:spPr bwMode="auto">
          <a:xfrm>
            <a:off x="0" y="6596390"/>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a:solidFill>
                  <a:schemeClr val="bg1"/>
                </a:solidFill>
              </a:rPr>
              <a:t>There were a range of O</a:t>
            </a:r>
            <a:r>
              <a:rPr lang="en-IE" dirty="0">
                <a:solidFill>
                  <a:schemeClr val="bg1"/>
                </a:solidFill>
              </a:rPr>
              <a:t>ther</a:t>
            </a:r>
            <a:r>
              <a:rPr lang="en-IE" i="0" dirty="0">
                <a:solidFill>
                  <a:schemeClr val="bg1"/>
                </a:solidFill>
              </a:rPr>
              <a:t> responses for the main purpose of travel on the bus service</a:t>
            </a:r>
            <a:r>
              <a:rPr lang="en-IE" dirty="0">
                <a:solidFill>
                  <a:schemeClr val="bg1"/>
                </a:solidFill>
              </a:rPr>
              <a:t>.</a:t>
            </a:r>
          </a:p>
        </p:txBody>
      </p:sp>
      <p:sp>
        <p:nvSpPr>
          <p:cNvPr id="8205" name="Rectangle 20"/>
          <p:cNvSpPr>
            <a:spLocks noChangeArrowheads="1"/>
          </p:cNvSpPr>
          <p:nvPr/>
        </p:nvSpPr>
        <p:spPr bwMode="auto">
          <a:xfrm>
            <a:off x="455613" y="1048345"/>
            <a:ext cx="8229600" cy="652463"/>
          </a:xfrm>
          <a:prstGeom prst="rect">
            <a:avLst/>
          </a:prstGeom>
          <a:noFill/>
          <a:ln w="9525">
            <a:noFill/>
            <a:miter lim="800000"/>
            <a:headEnd/>
            <a:tailEnd/>
          </a:ln>
        </p:spPr>
        <p:txBody>
          <a:bodyPr anchor="ctr"/>
          <a:lstStyle/>
          <a:p>
            <a:r>
              <a:rPr lang="en-NZ" dirty="0">
                <a:solidFill>
                  <a:srgbClr val="CC0000"/>
                </a:solidFill>
              </a:rPr>
              <a:t>‘What is the main purpose of your travel on the bus service?’ – Other codes</a:t>
            </a:r>
          </a:p>
        </p:txBody>
      </p:sp>
      <p:sp>
        <p:nvSpPr>
          <p:cNvPr id="8209" name="Rectangle 27"/>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graphicFrame>
        <p:nvGraphicFramePr>
          <p:cNvPr id="26" name="Chart 25"/>
          <p:cNvGraphicFramePr/>
          <p:nvPr/>
        </p:nvGraphicFramePr>
        <p:xfrm>
          <a:off x="2555776" y="1700808"/>
          <a:ext cx="4139952"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 Box 6"/>
          <p:cNvSpPr txBox="1">
            <a:spLocks noChangeArrowheads="1"/>
          </p:cNvSpPr>
          <p:nvPr/>
        </p:nvSpPr>
        <p:spPr bwMode="auto">
          <a:xfrm>
            <a:off x="1547342" y="6237312"/>
            <a:ext cx="827484" cy="246221"/>
          </a:xfrm>
          <a:prstGeom prst="rect">
            <a:avLst/>
          </a:prstGeom>
          <a:noFill/>
          <a:ln w="9525">
            <a:noFill/>
            <a:miter lim="800000"/>
            <a:headEnd/>
            <a:tailEnd/>
          </a:ln>
        </p:spPr>
        <p:txBody>
          <a:bodyPr wrap="square">
            <a:spAutoFit/>
          </a:bodyPr>
          <a:lstStyle/>
          <a:p>
            <a:pPr algn="l"/>
            <a:r>
              <a:rPr lang="en-US" sz="1000" i="0" dirty="0" smtClean="0">
                <a:solidFill>
                  <a:srgbClr val="FF0000"/>
                </a:solidFill>
              </a:rPr>
              <a:t>n=400</a:t>
            </a:r>
            <a:endParaRPr lang="en-US" sz="1000" i="0" dirty="0">
              <a:solidFill>
                <a:srgbClr val="FF0000"/>
              </a:solidFill>
            </a:endParaRPr>
          </a:p>
        </p:txBody>
      </p:sp>
      <p:sp>
        <p:nvSpPr>
          <p:cNvPr id="20" name="Text Box 6"/>
          <p:cNvSpPr txBox="1">
            <a:spLocks noChangeArrowheads="1"/>
          </p:cNvSpPr>
          <p:nvPr/>
        </p:nvSpPr>
        <p:spPr bwMode="auto">
          <a:xfrm>
            <a:off x="4643686" y="6237312"/>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1" name="Text Box 6"/>
          <p:cNvSpPr txBox="1">
            <a:spLocks noChangeArrowheads="1"/>
          </p:cNvSpPr>
          <p:nvPr/>
        </p:nvSpPr>
        <p:spPr bwMode="auto">
          <a:xfrm>
            <a:off x="7596014" y="6237312"/>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18"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22</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5175"/>
            <a:ext cx="8229600" cy="652463"/>
          </a:xfrm>
        </p:spPr>
        <p:txBody>
          <a:bodyPr/>
          <a:lstStyle/>
          <a:p>
            <a:pPr eaLnBrk="1" hangingPunct="1"/>
            <a:r>
              <a:rPr lang="en-US" sz="2000" b="1" dirty="0" smtClean="0">
                <a:solidFill>
                  <a:srgbClr val="CC0000"/>
                </a:solidFill>
              </a:rPr>
              <a:t>Main Purpose of Travel (III)</a:t>
            </a:r>
            <a:endParaRPr lang="en-NZ" sz="2000" b="1" dirty="0" smtClean="0">
              <a:solidFill>
                <a:srgbClr val="CC0000"/>
              </a:solidFill>
            </a:endParaRPr>
          </a:p>
        </p:txBody>
      </p:sp>
      <p:sp>
        <p:nvSpPr>
          <p:cNvPr id="58371"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Q5</a:t>
            </a:r>
          </a:p>
        </p:txBody>
      </p:sp>
      <p:sp>
        <p:nvSpPr>
          <p:cNvPr id="58372" name="Rectangle 20"/>
          <p:cNvSpPr>
            <a:spLocks noChangeArrowheads="1"/>
          </p:cNvSpPr>
          <p:nvPr/>
        </p:nvSpPr>
        <p:spPr bwMode="auto">
          <a:xfrm>
            <a:off x="455613" y="1052661"/>
            <a:ext cx="8229600" cy="652463"/>
          </a:xfrm>
          <a:prstGeom prst="rect">
            <a:avLst/>
          </a:prstGeom>
          <a:noFill/>
          <a:ln w="9525">
            <a:noFill/>
            <a:miter lim="800000"/>
            <a:headEnd/>
            <a:tailEnd/>
          </a:ln>
        </p:spPr>
        <p:txBody>
          <a:bodyPr anchor="ctr"/>
          <a:lstStyle/>
          <a:p>
            <a:r>
              <a:rPr lang="en-NZ">
                <a:solidFill>
                  <a:srgbClr val="CC0000"/>
                </a:solidFill>
              </a:rPr>
              <a:t/>
            </a:r>
            <a:br>
              <a:rPr lang="en-NZ">
                <a:solidFill>
                  <a:srgbClr val="CC0000"/>
                </a:solidFill>
              </a:rPr>
            </a:br>
            <a:r>
              <a:rPr lang="en-NZ">
                <a:solidFill>
                  <a:srgbClr val="CC0000"/>
                </a:solidFill>
              </a:rPr>
              <a:t>‘What is the main purpose of your travel on the bus service?’</a:t>
            </a:r>
            <a:br>
              <a:rPr lang="en-NZ">
                <a:solidFill>
                  <a:srgbClr val="CC0000"/>
                </a:solidFill>
              </a:rPr>
            </a:br>
            <a:r>
              <a:rPr lang="en-NZ">
                <a:solidFill>
                  <a:srgbClr val="CC0000"/>
                </a:solidFill>
              </a:rPr>
              <a:t>- Other responses</a:t>
            </a:r>
          </a:p>
        </p:txBody>
      </p:sp>
      <p:sp>
        <p:nvSpPr>
          <p:cNvPr id="58373" name="Text Box 27"/>
          <p:cNvSpPr txBox="1">
            <a:spLocks noChangeArrowheads="1"/>
          </p:cNvSpPr>
          <p:nvPr/>
        </p:nvSpPr>
        <p:spPr bwMode="auto">
          <a:xfrm>
            <a:off x="1330325" y="1628775"/>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58374" name="Text Box 28"/>
          <p:cNvSpPr txBox="1">
            <a:spLocks noChangeArrowheads="1"/>
          </p:cNvSpPr>
          <p:nvPr/>
        </p:nvSpPr>
        <p:spPr bwMode="auto">
          <a:xfrm>
            <a:off x="6156325" y="1654175"/>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58375" name="Line 29"/>
          <p:cNvSpPr>
            <a:spLocks noChangeShapeType="1"/>
          </p:cNvSpPr>
          <p:nvPr/>
        </p:nvSpPr>
        <p:spPr bwMode="auto">
          <a:xfrm>
            <a:off x="4572000" y="1844824"/>
            <a:ext cx="0" cy="4608512"/>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nvGraphicFramePr>
        <p:xfrm>
          <a:off x="611560" y="2204864"/>
          <a:ext cx="3240360" cy="2646000"/>
        </p:xfrm>
        <a:graphic>
          <a:graphicData uri="http://schemas.openxmlformats.org/drawingml/2006/table">
            <a:tbl>
              <a:tblPr/>
              <a:tblGrid>
                <a:gridCol w="3240360"/>
              </a:tblGrid>
              <a:tr h="378000">
                <a:tc>
                  <a: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000" b="0" i="1" u="none" strike="noStrike" dirty="0" smtClean="0">
                          <a:solidFill>
                            <a:srgbClr val="000000"/>
                          </a:solidFill>
                          <a:latin typeface="Arial" pitchFamily="34" charset="0"/>
                          <a:cs typeface="Arial" pitchFamily="34" charset="0"/>
                        </a:rPr>
                        <a:t>To get home. (4)</a:t>
                      </a:r>
                      <a:endParaRPr lang="en-NZ" sz="1000" dirty="0"/>
                    </a:p>
                  </a:txBody>
                  <a:tcPr marL="5532" marR="5532" marT="5532" marB="0" anchor="ctr">
                    <a:lnL>
                      <a:noFill/>
                    </a:lnL>
                    <a:lnR>
                      <a:noFill/>
                    </a:lnR>
                    <a:lnT>
                      <a:noFill/>
                    </a:lnT>
                    <a:lnB>
                      <a:noFill/>
                    </a:lnB>
                  </a:tcPr>
                </a:tc>
              </a:tr>
              <a:tr h="378000">
                <a:tc>
                  <a: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000" b="0" i="1" u="none" strike="noStrike" dirty="0" smtClean="0">
                          <a:solidFill>
                            <a:srgbClr val="000000"/>
                          </a:solidFill>
                          <a:latin typeface="Arial" pitchFamily="34" charset="0"/>
                          <a:cs typeface="Arial" pitchFamily="34" charset="0"/>
                        </a:rPr>
                        <a:t>To get from one place to another. (3)</a:t>
                      </a:r>
                      <a:endParaRPr lang="en-NZ" sz="1000" dirty="0"/>
                    </a:p>
                  </a:txBody>
                  <a:tcPr marL="5532" marR="5532" marT="5532" marB="0" anchor="ctr">
                    <a:lnL>
                      <a:noFill/>
                    </a:lnL>
                    <a:lnR>
                      <a:noFill/>
                    </a:lnR>
                    <a:lnT>
                      <a:noFill/>
                    </a:lnT>
                    <a:lnB>
                      <a:noFill/>
                    </a:lnB>
                  </a:tcPr>
                </a:tc>
              </a:tr>
              <a:tr h="378000">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Everything.</a:t>
                      </a:r>
                    </a:p>
                  </a:txBody>
                  <a:tcPr marL="5532" marR="5532" marT="5532" marB="0" anchor="ctr">
                    <a:lnL>
                      <a:noFill/>
                    </a:lnL>
                    <a:lnR>
                      <a:noFill/>
                    </a:lnR>
                    <a:lnT>
                      <a:noFill/>
                    </a:lnT>
                    <a:lnB>
                      <a:noFill/>
                    </a:lnB>
                  </a:tcPr>
                </a:tc>
              </a:tr>
              <a:tr h="378000">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Grandson loves the </a:t>
                      </a:r>
                      <a:r>
                        <a:rPr lang="en-NZ" sz="1000" b="0" i="1" u="none" strike="noStrike" dirty="0" smtClean="0">
                          <a:solidFill>
                            <a:srgbClr val="000000"/>
                          </a:solidFill>
                          <a:latin typeface="Arial" pitchFamily="34" charset="0"/>
                          <a:cs typeface="Arial" pitchFamily="34" charset="0"/>
                        </a:rPr>
                        <a:t>bus, he's </a:t>
                      </a:r>
                      <a:r>
                        <a:rPr lang="en-NZ" sz="1000" b="0" i="1" u="none" strike="noStrike" dirty="0">
                          <a:solidFill>
                            <a:srgbClr val="000000"/>
                          </a:solidFill>
                          <a:latin typeface="Arial" pitchFamily="34" charset="0"/>
                          <a:cs typeface="Arial" pitchFamily="34" charset="0"/>
                        </a:rPr>
                        <a:t>a </a:t>
                      </a:r>
                      <a:r>
                        <a:rPr lang="en-NZ" sz="1000" b="0" i="1" u="none" strike="noStrike" dirty="0" smtClean="0">
                          <a:solidFill>
                            <a:srgbClr val="000000"/>
                          </a:solidFill>
                          <a:latin typeface="Arial" pitchFamily="34" charset="0"/>
                          <a:cs typeface="Arial" pitchFamily="34" charset="0"/>
                        </a:rPr>
                        <a:t>special </a:t>
                      </a:r>
                      <a:r>
                        <a:rPr lang="en-NZ" sz="1000" b="0" i="1" u="none" strike="noStrike" dirty="0">
                          <a:solidFill>
                            <a:srgbClr val="000000"/>
                          </a:solidFill>
                          <a:latin typeface="Arial" pitchFamily="34" charset="0"/>
                          <a:cs typeface="Arial" pitchFamily="34" charset="0"/>
                        </a:rPr>
                        <a:t>needs child.</a:t>
                      </a:r>
                    </a:p>
                  </a:txBody>
                  <a:tcPr marL="5532" marR="5532" marT="5532" marB="0" anchor="ctr">
                    <a:lnL>
                      <a:noFill/>
                    </a:lnL>
                    <a:lnR>
                      <a:noFill/>
                    </a:lnR>
                    <a:lnT>
                      <a:noFill/>
                    </a:lnT>
                    <a:lnB>
                      <a:noFill/>
                    </a:lnB>
                  </a:tcPr>
                </a:tc>
              </a:tr>
              <a:tr h="378000">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I walk to town and bus back.</a:t>
                      </a:r>
                    </a:p>
                  </a:txBody>
                  <a:tcPr marL="5532" marR="5532" marT="5532" marB="0" anchor="ctr">
                    <a:lnL>
                      <a:noFill/>
                    </a:lnL>
                    <a:lnR>
                      <a:noFill/>
                    </a:lnR>
                    <a:lnT>
                      <a:noFill/>
                    </a:lnT>
                    <a:lnB>
                      <a:noFill/>
                    </a:lnB>
                  </a:tcPr>
                </a:tc>
              </a:tr>
              <a:tr h="378000">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To take the car for a service.</a:t>
                      </a:r>
                    </a:p>
                  </a:txBody>
                  <a:tcPr marL="5532" marR="5532" marT="5532" marB="0" anchor="ctr">
                    <a:lnL>
                      <a:noFill/>
                    </a:lnL>
                    <a:lnR>
                      <a:noFill/>
                    </a:lnR>
                    <a:lnT>
                      <a:noFill/>
                    </a:lnT>
                    <a:lnB>
                      <a:noFill/>
                    </a:lnB>
                  </a:tcPr>
                </a:tc>
              </a:tr>
              <a:tr h="378000">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Usually when my car is not available.</a:t>
                      </a:r>
                    </a:p>
                  </a:txBody>
                  <a:tcPr marL="5532" marR="5532" marT="5532" marB="0"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5868144" y="2132856"/>
          <a:ext cx="2286932" cy="2634513"/>
        </p:xfrm>
        <a:graphic>
          <a:graphicData uri="http://schemas.openxmlformats.org/drawingml/2006/table">
            <a:tbl>
              <a:tblPr/>
              <a:tblGrid>
                <a:gridCol w="2286932"/>
              </a:tblGrid>
              <a:tr h="376359">
                <a:tc>
                  <a:txBody>
                    <a:bodyPr/>
                    <a:lstStyle/>
                    <a:p>
                      <a:pPr marL="180000" indent="-180000" algn="l" fontAlgn="b">
                        <a:buFont typeface="Arial" pitchFamily="34" charset="0"/>
                        <a:buChar char="•"/>
                      </a:pPr>
                      <a:r>
                        <a:rPr lang="en-NZ" sz="1000" b="0" i="1" u="none" strike="noStrike" dirty="0" smtClean="0">
                          <a:solidFill>
                            <a:srgbClr val="000000"/>
                          </a:solidFill>
                          <a:latin typeface="Arial" pitchFamily="34" charset="0"/>
                          <a:cs typeface="Arial" pitchFamily="34" charset="0"/>
                        </a:rPr>
                        <a:t>To go to town.</a:t>
                      </a:r>
                      <a:r>
                        <a:rPr lang="en-NZ" sz="1000" b="0" i="1" u="none" strike="noStrike" baseline="0" dirty="0" smtClean="0">
                          <a:solidFill>
                            <a:srgbClr val="000000"/>
                          </a:solidFill>
                          <a:latin typeface="Arial" pitchFamily="34" charset="0"/>
                          <a:cs typeface="Arial" pitchFamily="34" charset="0"/>
                        </a:rPr>
                        <a:t> (6)</a:t>
                      </a:r>
                      <a:endParaRPr lang="en-NZ" sz="1000" b="0" i="1" u="none" strike="noStrike" dirty="0">
                        <a:solidFill>
                          <a:srgbClr val="000000"/>
                        </a:solidFill>
                        <a:latin typeface="Arial" pitchFamily="34" charset="0"/>
                        <a:cs typeface="Arial" pitchFamily="34" charset="0"/>
                      </a:endParaRPr>
                    </a:p>
                  </a:txBody>
                  <a:tcPr marL="8460" marR="8460" marT="8460" marB="0" anchor="ctr">
                    <a:lnL>
                      <a:noFill/>
                    </a:lnL>
                    <a:lnR>
                      <a:noFill/>
                    </a:lnR>
                    <a:lnT>
                      <a:noFill/>
                    </a:lnT>
                    <a:lnB>
                      <a:noFill/>
                    </a:lnB>
                    <a:noFill/>
                  </a:tcPr>
                </a:tc>
              </a:tr>
              <a:tr h="376359">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Everything.</a:t>
                      </a:r>
                    </a:p>
                  </a:txBody>
                  <a:tcPr marL="8460" marR="8460" marT="8460" marB="0" anchor="ctr">
                    <a:lnL>
                      <a:noFill/>
                    </a:lnL>
                    <a:lnR>
                      <a:noFill/>
                    </a:lnR>
                    <a:lnT>
                      <a:noFill/>
                    </a:lnT>
                    <a:lnB>
                      <a:noFill/>
                    </a:lnB>
                    <a:noFill/>
                  </a:tcPr>
                </a:tc>
              </a:tr>
              <a:tr h="376359">
                <a:tc>
                  <a:txBody>
                    <a:bodyPr/>
                    <a:lstStyle/>
                    <a:p>
                      <a:pPr marL="180000" indent="-180000" algn="l" fontAlgn="b">
                        <a:buFont typeface="Arial" pitchFamily="34" charset="0"/>
                        <a:buChar char="•"/>
                      </a:pPr>
                      <a:r>
                        <a:rPr lang="en-NZ" sz="1000" b="0" i="1" u="none" strike="noStrike">
                          <a:solidFill>
                            <a:srgbClr val="000000"/>
                          </a:solidFill>
                          <a:latin typeface="Arial" pitchFamily="34" charset="0"/>
                          <a:cs typeface="Arial" pitchFamily="34" charset="0"/>
                        </a:rPr>
                        <a:t>It depends on what I want to do.</a:t>
                      </a:r>
                    </a:p>
                  </a:txBody>
                  <a:tcPr marL="8460" marR="8460" marT="8460" marB="0" anchor="ctr">
                    <a:lnL>
                      <a:noFill/>
                    </a:lnL>
                    <a:lnR>
                      <a:noFill/>
                    </a:lnR>
                    <a:lnT>
                      <a:noFill/>
                    </a:lnT>
                    <a:lnB>
                      <a:noFill/>
                    </a:lnB>
                    <a:noFill/>
                  </a:tcPr>
                </a:tc>
              </a:tr>
              <a:tr h="376359">
                <a:tc>
                  <a:txBody>
                    <a:bodyPr/>
                    <a:lstStyle/>
                    <a:p>
                      <a:pPr marL="180000" indent="-180000" algn="l" fontAlgn="b">
                        <a:buFont typeface="Arial" pitchFamily="34" charset="0"/>
                        <a:buChar char="•"/>
                      </a:pPr>
                      <a:r>
                        <a:rPr lang="en-NZ" sz="1000" b="0" i="1" u="none" strike="noStrike">
                          <a:solidFill>
                            <a:srgbClr val="000000"/>
                          </a:solidFill>
                          <a:latin typeface="Arial" pitchFamily="34" charset="0"/>
                          <a:cs typeface="Arial" pitchFamily="34" charset="0"/>
                        </a:rPr>
                        <a:t>Mix of pleasure and business.</a:t>
                      </a:r>
                    </a:p>
                  </a:txBody>
                  <a:tcPr marL="8460" marR="8460" marT="8460" marB="0" anchor="ctr">
                    <a:lnL>
                      <a:noFill/>
                    </a:lnL>
                    <a:lnR>
                      <a:noFill/>
                    </a:lnR>
                    <a:lnT>
                      <a:noFill/>
                    </a:lnT>
                    <a:lnB>
                      <a:noFill/>
                    </a:lnB>
                    <a:noFill/>
                  </a:tcPr>
                </a:tc>
              </a:tr>
              <a:tr h="376359">
                <a:tc>
                  <a:txBody>
                    <a:bodyPr/>
                    <a:lstStyle/>
                    <a:p>
                      <a:pPr marL="180000" indent="-180000" algn="l" fontAlgn="b">
                        <a:buFont typeface="Arial" pitchFamily="34" charset="0"/>
                        <a:buChar char="•"/>
                      </a:pPr>
                      <a:r>
                        <a:rPr lang="en-NZ" sz="1000" b="0" i="1" u="none" strike="noStrike">
                          <a:solidFill>
                            <a:srgbClr val="000000"/>
                          </a:solidFill>
                          <a:latin typeface="Arial" pitchFamily="34" charset="0"/>
                          <a:cs typeface="Arial" pitchFamily="34" charset="0"/>
                        </a:rPr>
                        <a:t>Swimming lessons.</a:t>
                      </a:r>
                    </a:p>
                  </a:txBody>
                  <a:tcPr marL="8460" marR="8460" marT="8460" marB="0" anchor="ctr">
                    <a:lnL>
                      <a:noFill/>
                    </a:lnL>
                    <a:lnR>
                      <a:noFill/>
                    </a:lnR>
                    <a:lnT>
                      <a:noFill/>
                    </a:lnT>
                    <a:lnB>
                      <a:noFill/>
                    </a:lnB>
                    <a:noFill/>
                  </a:tcPr>
                </a:tc>
              </a:tr>
              <a:tr h="376359">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To get home.</a:t>
                      </a:r>
                    </a:p>
                  </a:txBody>
                  <a:tcPr marL="8460" marR="8460" marT="8460" marB="0" anchor="ctr">
                    <a:lnL>
                      <a:noFill/>
                    </a:lnL>
                    <a:lnR>
                      <a:noFill/>
                    </a:lnR>
                    <a:lnT>
                      <a:noFill/>
                    </a:lnT>
                    <a:lnB>
                      <a:noFill/>
                    </a:lnB>
                    <a:noFill/>
                  </a:tcPr>
                </a:tc>
              </a:tr>
              <a:tr h="376359">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Town. Mainly weekends.</a:t>
                      </a:r>
                    </a:p>
                  </a:txBody>
                  <a:tcPr marL="8460" marR="8460" marT="8460" marB="0" anchor="ctr">
                    <a:lnL>
                      <a:noFill/>
                    </a:lnL>
                    <a:lnR>
                      <a:noFill/>
                    </a:lnR>
                    <a:lnT>
                      <a:noFill/>
                    </a:lnT>
                    <a:lnB>
                      <a:noFill/>
                    </a:lnB>
                    <a:noFill/>
                  </a:tcPr>
                </a:tc>
              </a:tr>
            </a:tbl>
          </a:graphicData>
        </a:graphic>
      </p:graphicFrame>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23</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1043608" y="1844824"/>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9219" name="Rectangle 2"/>
          <p:cNvSpPr>
            <a:spLocks noGrp="1" noChangeArrowheads="1"/>
          </p:cNvSpPr>
          <p:nvPr>
            <p:ph type="title"/>
          </p:nvPr>
        </p:nvSpPr>
        <p:spPr>
          <a:xfrm>
            <a:off x="457200" y="765175"/>
            <a:ext cx="8229600" cy="652463"/>
          </a:xfrm>
        </p:spPr>
        <p:txBody>
          <a:bodyPr/>
          <a:lstStyle/>
          <a:p>
            <a:pPr eaLnBrk="1" hangingPunct="1"/>
            <a:r>
              <a:rPr lang="en-US" sz="2000" b="1" smtClean="0">
                <a:solidFill>
                  <a:srgbClr val="CC0000"/>
                </a:solidFill>
              </a:rPr>
              <a:t>Access to Private Transport</a:t>
            </a:r>
            <a:endParaRPr lang="en-NZ" sz="2000" b="1" smtClean="0">
              <a:solidFill>
                <a:srgbClr val="CC0000"/>
              </a:solidFill>
            </a:endParaRPr>
          </a:p>
        </p:txBody>
      </p:sp>
      <p:sp>
        <p:nvSpPr>
          <p:cNvPr id="9220" name="Rectangle 3"/>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9221" name="Text Box 4"/>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Q8</a:t>
            </a:r>
          </a:p>
        </p:txBody>
      </p:sp>
      <p:sp>
        <p:nvSpPr>
          <p:cNvPr id="9222" name="Text Box 5"/>
          <p:cNvSpPr txBox="1">
            <a:spLocks noChangeArrowheads="1"/>
          </p:cNvSpPr>
          <p:nvPr/>
        </p:nvSpPr>
        <p:spPr bwMode="auto">
          <a:xfrm>
            <a:off x="0" y="6454497"/>
            <a:ext cx="9144000" cy="430887"/>
          </a:xfrm>
          <a:prstGeom prst="rect">
            <a:avLst/>
          </a:prstGeom>
          <a:solidFill>
            <a:schemeClr val="tx1"/>
          </a:solidFill>
          <a:ln w="9525">
            <a:noFill/>
            <a:miter lim="800000"/>
            <a:headEnd/>
            <a:tailEnd/>
          </a:ln>
        </p:spPr>
        <p:txBody>
          <a:bodyPr wrap="square">
            <a:spAutoFit/>
          </a:bodyPr>
          <a:lstStyle/>
          <a:p>
            <a:pPr marL="285750" indent="-285750">
              <a:buClr>
                <a:schemeClr val="tx1"/>
              </a:buClr>
            </a:pPr>
            <a:r>
              <a:rPr lang="en-IE" i="0" dirty="0">
                <a:solidFill>
                  <a:schemeClr val="bg1"/>
                </a:solidFill>
              </a:rPr>
              <a:t>The number of </a:t>
            </a:r>
            <a:r>
              <a:rPr lang="en-IE" i="0" dirty="0" err="1" smtClean="0">
                <a:solidFill>
                  <a:schemeClr val="bg1"/>
                </a:solidFill>
              </a:rPr>
              <a:t>Rotorua</a:t>
            </a:r>
            <a:r>
              <a:rPr lang="en-IE" i="0" dirty="0" smtClean="0">
                <a:solidFill>
                  <a:schemeClr val="bg1"/>
                </a:solidFill>
              </a:rPr>
              <a:t> bus users </a:t>
            </a:r>
            <a:r>
              <a:rPr lang="en-IE" i="0" dirty="0">
                <a:solidFill>
                  <a:schemeClr val="bg1"/>
                </a:solidFill>
              </a:rPr>
              <a:t>who stated they have access to a </a:t>
            </a:r>
            <a:r>
              <a:rPr lang="en-IE" i="0" dirty="0" smtClean="0">
                <a:solidFill>
                  <a:schemeClr val="bg1"/>
                </a:solidFill>
              </a:rPr>
              <a:t>private </a:t>
            </a:r>
            <a:r>
              <a:rPr lang="en-IE" i="0" dirty="0">
                <a:solidFill>
                  <a:schemeClr val="bg1"/>
                </a:solidFill>
              </a:rPr>
              <a:t>vehicle </a:t>
            </a:r>
            <a:r>
              <a:rPr lang="en-IE" dirty="0">
                <a:solidFill>
                  <a:schemeClr val="bg1"/>
                </a:solidFill>
              </a:rPr>
              <a:t>All of the time </a:t>
            </a:r>
            <a:r>
              <a:rPr lang="en-IE" i="0" dirty="0">
                <a:solidFill>
                  <a:schemeClr val="bg1"/>
                </a:solidFill>
              </a:rPr>
              <a:t>has decreased </a:t>
            </a:r>
            <a:r>
              <a:rPr lang="en-IE" i="0" dirty="0" smtClean="0">
                <a:solidFill>
                  <a:schemeClr val="bg1"/>
                </a:solidFill>
              </a:rPr>
              <a:t>significantly since 2011 (60% </a:t>
            </a:r>
            <a:r>
              <a:rPr lang="en-IE" i="0" dirty="0">
                <a:solidFill>
                  <a:schemeClr val="bg1"/>
                </a:solidFill>
              </a:rPr>
              <a:t>in </a:t>
            </a:r>
            <a:r>
              <a:rPr lang="en-IE" i="0" dirty="0" smtClean="0">
                <a:solidFill>
                  <a:schemeClr val="bg1"/>
                </a:solidFill>
              </a:rPr>
              <a:t>2011 compared with 47% </a:t>
            </a:r>
            <a:r>
              <a:rPr lang="en-IE" i="0" dirty="0">
                <a:solidFill>
                  <a:schemeClr val="bg1"/>
                </a:solidFill>
              </a:rPr>
              <a:t>in </a:t>
            </a:r>
            <a:r>
              <a:rPr lang="en-IE" i="0" dirty="0" smtClean="0">
                <a:solidFill>
                  <a:schemeClr val="bg1"/>
                </a:solidFill>
              </a:rPr>
              <a:t>2012) and is significantly less than that of Tauranga bus users (68%).</a:t>
            </a:r>
            <a:endParaRPr lang="en-IE" i="0" dirty="0">
              <a:solidFill>
                <a:schemeClr val="bg1"/>
              </a:solidFill>
            </a:endParaRPr>
          </a:p>
        </p:txBody>
      </p:sp>
      <p:sp>
        <p:nvSpPr>
          <p:cNvPr id="9223" name="Rectangle 7"/>
          <p:cNvSpPr>
            <a:spLocks noChangeArrowheads="1"/>
          </p:cNvSpPr>
          <p:nvPr/>
        </p:nvSpPr>
        <p:spPr bwMode="auto">
          <a:xfrm>
            <a:off x="468313" y="1048345"/>
            <a:ext cx="8229600" cy="652463"/>
          </a:xfrm>
          <a:prstGeom prst="rect">
            <a:avLst/>
          </a:prstGeom>
          <a:noFill/>
          <a:ln w="9525">
            <a:noFill/>
            <a:miter lim="800000"/>
            <a:headEnd/>
            <a:tailEnd/>
          </a:ln>
        </p:spPr>
        <p:txBody>
          <a:bodyPr anchor="ctr"/>
          <a:lstStyle/>
          <a:p>
            <a:r>
              <a:rPr lang="en-NZ" dirty="0">
                <a:solidFill>
                  <a:srgbClr val="CC0000"/>
                </a:solidFill>
              </a:rPr>
              <a:t>‘Do you have personal access to a private motor vehicle?’</a:t>
            </a:r>
          </a:p>
        </p:txBody>
      </p:sp>
      <p:grpSp>
        <p:nvGrpSpPr>
          <p:cNvPr id="2" name="Group 9"/>
          <p:cNvGrpSpPr>
            <a:grpSpLocks/>
          </p:cNvGrpSpPr>
          <p:nvPr/>
        </p:nvGrpSpPr>
        <p:grpSpPr bwMode="auto">
          <a:xfrm>
            <a:off x="1331913" y="1654175"/>
            <a:ext cx="7272337" cy="247650"/>
            <a:chOff x="3060" y="2055"/>
            <a:chExt cx="7575" cy="390"/>
          </a:xfrm>
        </p:grpSpPr>
        <p:sp>
          <p:nvSpPr>
            <p:cNvPr id="9249" name="Text Box 1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9250" name="Text Box 1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9251" name="Text Box 1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9225" name="Text Box 13"/>
          <p:cNvSpPr txBox="1">
            <a:spLocks noChangeArrowheads="1"/>
          </p:cNvSpPr>
          <p:nvPr/>
        </p:nvSpPr>
        <p:spPr bwMode="auto">
          <a:xfrm>
            <a:off x="69850" y="2632075"/>
            <a:ext cx="1042988" cy="365125"/>
          </a:xfrm>
          <a:prstGeom prst="rect">
            <a:avLst/>
          </a:prstGeom>
          <a:noFill/>
          <a:ln w="9525" algn="ctr">
            <a:noFill/>
            <a:miter lim="800000"/>
            <a:headEnd/>
            <a:tailEnd/>
          </a:ln>
        </p:spPr>
        <p:txBody>
          <a:bodyPr>
            <a:spAutoFit/>
          </a:bodyPr>
          <a:lstStyle/>
          <a:p>
            <a:pPr algn="r">
              <a:spcBef>
                <a:spcPct val="50000"/>
              </a:spcBef>
            </a:pPr>
            <a:r>
              <a:rPr lang="en-US" sz="900"/>
              <a:t>Yes – all of the time</a:t>
            </a:r>
          </a:p>
        </p:txBody>
      </p:sp>
      <p:sp>
        <p:nvSpPr>
          <p:cNvPr id="9226" name="Text Box 14"/>
          <p:cNvSpPr txBox="1">
            <a:spLocks noChangeArrowheads="1"/>
          </p:cNvSpPr>
          <p:nvPr/>
        </p:nvSpPr>
        <p:spPr bwMode="auto">
          <a:xfrm>
            <a:off x="0" y="3933825"/>
            <a:ext cx="1116013" cy="365125"/>
          </a:xfrm>
          <a:prstGeom prst="rect">
            <a:avLst/>
          </a:prstGeom>
          <a:noFill/>
          <a:ln w="9525" algn="ctr">
            <a:noFill/>
            <a:miter lim="800000"/>
            <a:headEnd/>
            <a:tailEnd/>
          </a:ln>
        </p:spPr>
        <p:txBody>
          <a:bodyPr>
            <a:spAutoFit/>
          </a:bodyPr>
          <a:lstStyle/>
          <a:p>
            <a:pPr algn="r">
              <a:spcBef>
                <a:spcPct val="50000"/>
              </a:spcBef>
            </a:pPr>
            <a:r>
              <a:rPr lang="en-US" sz="900"/>
              <a:t>Yes – some of the time</a:t>
            </a:r>
          </a:p>
        </p:txBody>
      </p:sp>
      <p:sp>
        <p:nvSpPr>
          <p:cNvPr id="9227" name="Text Box 15"/>
          <p:cNvSpPr txBox="1">
            <a:spLocks noChangeArrowheads="1"/>
          </p:cNvSpPr>
          <p:nvPr/>
        </p:nvSpPr>
        <p:spPr bwMode="auto">
          <a:xfrm>
            <a:off x="63500" y="5145088"/>
            <a:ext cx="1042988" cy="228600"/>
          </a:xfrm>
          <a:prstGeom prst="rect">
            <a:avLst/>
          </a:prstGeom>
          <a:noFill/>
          <a:ln w="9525" algn="ctr">
            <a:noFill/>
            <a:miter lim="800000"/>
            <a:headEnd/>
            <a:tailEnd/>
          </a:ln>
        </p:spPr>
        <p:txBody>
          <a:bodyPr>
            <a:spAutoFit/>
          </a:bodyPr>
          <a:lstStyle/>
          <a:p>
            <a:pPr algn="r">
              <a:spcBef>
                <a:spcPct val="50000"/>
              </a:spcBef>
            </a:pPr>
            <a:r>
              <a:rPr lang="en-US" sz="900"/>
              <a:t>No</a:t>
            </a:r>
          </a:p>
        </p:txBody>
      </p:sp>
      <p:sp>
        <p:nvSpPr>
          <p:cNvPr id="23" name="Oval 35"/>
          <p:cNvSpPr>
            <a:spLocks noChangeArrowheads="1"/>
          </p:cNvSpPr>
          <p:nvPr/>
        </p:nvSpPr>
        <p:spPr bwMode="auto">
          <a:xfrm>
            <a:off x="8532440" y="2708920"/>
            <a:ext cx="288925" cy="287338"/>
          </a:xfrm>
          <a:prstGeom prst="ellipse">
            <a:avLst/>
          </a:prstGeom>
          <a:noFill/>
          <a:ln w="19050" algn="ctr">
            <a:solidFill>
              <a:srgbClr val="FF0000"/>
            </a:solidFill>
            <a:round/>
            <a:headEnd/>
            <a:tailEnd/>
          </a:ln>
        </p:spPr>
        <p:txBody>
          <a:bodyPr wrap="none" anchor="ctr"/>
          <a:lstStyle/>
          <a:p>
            <a:endParaRPr lang="en-NZ"/>
          </a:p>
        </p:txBody>
      </p:sp>
      <p:graphicFrame>
        <p:nvGraphicFramePr>
          <p:cNvPr id="20" name="Table 19"/>
          <p:cNvGraphicFramePr>
            <a:graphicFrameLocks noGrp="1"/>
          </p:cNvGraphicFramePr>
          <p:nvPr/>
        </p:nvGraphicFramePr>
        <p:xfrm>
          <a:off x="714320" y="6093296"/>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Rectangle 39"/>
          <p:cNvSpPr>
            <a:spLocks noChangeArrowheads="1"/>
          </p:cNvSpPr>
          <p:nvPr/>
        </p:nvSpPr>
        <p:spPr bwMode="auto">
          <a:xfrm>
            <a:off x="5868144" y="3140968"/>
            <a:ext cx="288925" cy="287908"/>
          </a:xfrm>
          <a:prstGeom prst="rect">
            <a:avLst/>
          </a:prstGeom>
          <a:noFill/>
          <a:ln w="19050" algn="ctr">
            <a:solidFill>
              <a:srgbClr val="000080"/>
            </a:solidFill>
            <a:miter lim="800000"/>
            <a:headEnd/>
            <a:tailEnd/>
          </a:ln>
        </p:spPr>
        <p:txBody>
          <a:bodyPr wrap="none" anchor="ctr"/>
          <a:lstStyle/>
          <a:p>
            <a:endParaRPr lang="en-NZ"/>
          </a:p>
        </p:txBody>
      </p:sp>
      <p:sp>
        <p:nvSpPr>
          <p:cNvPr id="21" name="Rectangle 39"/>
          <p:cNvSpPr>
            <a:spLocks noChangeArrowheads="1"/>
          </p:cNvSpPr>
          <p:nvPr/>
        </p:nvSpPr>
        <p:spPr bwMode="auto">
          <a:xfrm>
            <a:off x="8532440" y="4149080"/>
            <a:ext cx="288925" cy="287908"/>
          </a:xfrm>
          <a:prstGeom prst="rect">
            <a:avLst/>
          </a:prstGeom>
          <a:noFill/>
          <a:ln w="19050" algn="ctr">
            <a:solidFill>
              <a:srgbClr val="000080"/>
            </a:solidFill>
            <a:miter lim="800000"/>
            <a:headEnd/>
            <a:tailEnd/>
          </a:ln>
        </p:spPr>
        <p:txBody>
          <a:bodyPr wrap="none" anchor="ctr"/>
          <a:lstStyle/>
          <a:p>
            <a:endParaRPr lang="en-NZ"/>
          </a:p>
        </p:txBody>
      </p:sp>
      <p:sp>
        <p:nvSpPr>
          <p:cNvPr id="22" name="Rectangle 39"/>
          <p:cNvSpPr>
            <a:spLocks noChangeArrowheads="1"/>
          </p:cNvSpPr>
          <p:nvPr/>
        </p:nvSpPr>
        <p:spPr bwMode="auto">
          <a:xfrm>
            <a:off x="8532440" y="5157192"/>
            <a:ext cx="288925" cy="287908"/>
          </a:xfrm>
          <a:prstGeom prst="rect">
            <a:avLst/>
          </a:prstGeom>
          <a:noFill/>
          <a:ln w="19050" algn="ctr">
            <a:solidFill>
              <a:srgbClr val="000080"/>
            </a:solidFill>
            <a:miter lim="800000"/>
            <a:headEnd/>
            <a:tailEnd/>
          </a:ln>
        </p:spPr>
        <p:txBody>
          <a:bodyPr wrap="none" anchor="ctr"/>
          <a:lstStyle/>
          <a:p>
            <a:endParaRPr lang="en-NZ"/>
          </a:p>
        </p:txBody>
      </p:sp>
      <p:sp>
        <p:nvSpPr>
          <p:cNvPr id="24" name="Oval 35"/>
          <p:cNvSpPr>
            <a:spLocks noChangeArrowheads="1"/>
          </p:cNvSpPr>
          <p:nvPr/>
        </p:nvSpPr>
        <p:spPr bwMode="auto">
          <a:xfrm>
            <a:off x="5868144" y="3140968"/>
            <a:ext cx="288925" cy="287338"/>
          </a:xfrm>
          <a:prstGeom prst="ellipse">
            <a:avLst/>
          </a:prstGeom>
          <a:noFill/>
          <a:ln w="19050" algn="ctr">
            <a:solidFill>
              <a:srgbClr val="FF0000"/>
            </a:solidFill>
            <a:round/>
            <a:headEnd/>
            <a:tailEnd/>
          </a:ln>
        </p:spPr>
        <p:txBody>
          <a:bodyPr wrap="none" anchor="ctr"/>
          <a:lstStyle/>
          <a:p>
            <a:endParaRPr lang="en-NZ"/>
          </a:p>
        </p:txBody>
      </p:sp>
      <p:sp>
        <p:nvSpPr>
          <p:cNvPr id="25" name="Oval 35"/>
          <p:cNvSpPr>
            <a:spLocks noChangeArrowheads="1"/>
          </p:cNvSpPr>
          <p:nvPr/>
        </p:nvSpPr>
        <p:spPr bwMode="auto">
          <a:xfrm>
            <a:off x="5868144" y="5301208"/>
            <a:ext cx="288925" cy="287338"/>
          </a:xfrm>
          <a:prstGeom prst="ellipse">
            <a:avLst/>
          </a:prstGeom>
          <a:noFill/>
          <a:ln w="19050" algn="ctr">
            <a:solidFill>
              <a:schemeClr val="tx1"/>
            </a:solidFill>
            <a:round/>
            <a:headEnd/>
            <a:tailEnd/>
          </a:ln>
        </p:spPr>
        <p:txBody>
          <a:bodyPr wrap="none" anchor="ctr"/>
          <a:lstStyle/>
          <a:p>
            <a:endParaRPr lang="en-NZ"/>
          </a:p>
        </p:txBody>
      </p:sp>
      <p:sp>
        <p:nvSpPr>
          <p:cNvPr id="26" name="Oval 35"/>
          <p:cNvSpPr>
            <a:spLocks noChangeArrowheads="1"/>
          </p:cNvSpPr>
          <p:nvPr/>
        </p:nvSpPr>
        <p:spPr bwMode="auto">
          <a:xfrm>
            <a:off x="8532440" y="4149080"/>
            <a:ext cx="288925" cy="287338"/>
          </a:xfrm>
          <a:prstGeom prst="ellipse">
            <a:avLst/>
          </a:prstGeom>
          <a:noFill/>
          <a:ln w="19050" algn="ctr">
            <a:solidFill>
              <a:srgbClr val="FF0000"/>
            </a:solidFill>
            <a:round/>
            <a:headEnd/>
            <a:tailEnd/>
          </a:ln>
        </p:spPr>
        <p:txBody>
          <a:bodyPr wrap="none" anchor="ctr"/>
          <a:lstStyle/>
          <a:p>
            <a:endParaRPr lang="en-NZ"/>
          </a:p>
        </p:txBody>
      </p:sp>
      <p:sp>
        <p:nvSpPr>
          <p:cNvPr id="27"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24</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p:nvPr/>
        </p:nvGraphicFramePr>
        <p:xfrm>
          <a:off x="2627784" y="1844824"/>
          <a:ext cx="4139952"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p:nvPr/>
        </p:nvGraphicFramePr>
        <p:xfrm>
          <a:off x="5148064" y="1844824"/>
          <a:ext cx="4139952"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p:cNvGraphicFramePr/>
          <p:nvPr/>
        </p:nvGraphicFramePr>
        <p:xfrm>
          <a:off x="179512" y="1844824"/>
          <a:ext cx="4139952"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10245" name="Rectangle 2"/>
          <p:cNvSpPr>
            <a:spLocks noGrp="1" noChangeArrowheads="1"/>
          </p:cNvSpPr>
          <p:nvPr>
            <p:ph type="title" idx="4294967295"/>
          </p:nvPr>
        </p:nvSpPr>
        <p:spPr>
          <a:xfrm>
            <a:off x="0" y="765175"/>
            <a:ext cx="9144000" cy="652463"/>
          </a:xfrm>
        </p:spPr>
        <p:txBody>
          <a:bodyPr/>
          <a:lstStyle/>
          <a:p>
            <a:pPr eaLnBrk="1" hangingPunct="1"/>
            <a:r>
              <a:rPr lang="en-US" sz="2000" b="1" dirty="0" smtClean="0">
                <a:solidFill>
                  <a:srgbClr val="CC0000"/>
                </a:solidFill>
              </a:rPr>
              <a:t>Motivation to Use Public Transport (I)</a:t>
            </a:r>
            <a:endParaRPr lang="en-NZ" sz="2000" b="1" dirty="0" smtClean="0">
              <a:solidFill>
                <a:srgbClr val="CC0000"/>
              </a:solidFill>
            </a:endParaRPr>
          </a:p>
        </p:txBody>
      </p:sp>
      <p:sp>
        <p:nvSpPr>
          <p:cNvPr id="10246"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0247"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Q12</a:t>
            </a:r>
          </a:p>
        </p:txBody>
      </p:sp>
      <p:sp>
        <p:nvSpPr>
          <p:cNvPr id="10249" name="Text Box 7"/>
          <p:cNvSpPr txBox="1">
            <a:spLocks noChangeArrowheads="1"/>
          </p:cNvSpPr>
          <p:nvPr/>
        </p:nvSpPr>
        <p:spPr bwMode="auto">
          <a:xfrm>
            <a:off x="1835150" y="1638424"/>
            <a:ext cx="1728788" cy="22860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10250" name="Text Box 8"/>
          <p:cNvSpPr txBox="1">
            <a:spLocks noChangeArrowheads="1"/>
          </p:cNvSpPr>
          <p:nvPr/>
        </p:nvSpPr>
        <p:spPr bwMode="auto">
          <a:xfrm>
            <a:off x="3924300" y="1627312"/>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10251" name="Text Box 9"/>
          <p:cNvSpPr txBox="1">
            <a:spLocks noChangeArrowheads="1"/>
          </p:cNvSpPr>
          <p:nvPr/>
        </p:nvSpPr>
        <p:spPr bwMode="auto">
          <a:xfrm>
            <a:off x="6443663" y="1687637"/>
            <a:ext cx="1728787"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10256" name="Text Box 5"/>
          <p:cNvSpPr txBox="1">
            <a:spLocks noChangeArrowheads="1"/>
          </p:cNvSpPr>
          <p:nvPr/>
        </p:nvSpPr>
        <p:spPr bwMode="auto">
          <a:xfrm>
            <a:off x="0" y="6454150"/>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There has been a significant increase from </a:t>
            </a:r>
            <a:r>
              <a:rPr lang="en-IE" i="0" dirty="0" err="1" smtClean="0">
                <a:solidFill>
                  <a:schemeClr val="bg1"/>
                </a:solidFill>
              </a:rPr>
              <a:t>Rotorua</a:t>
            </a:r>
            <a:r>
              <a:rPr lang="en-IE" i="0" dirty="0" smtClean="0">
                <a:solidFill>
                  <a:schemeClr val="bg1"/>
                </a:solidFill>
              </a:rPr>
              <a:t> bus users who use the bus service because it is </a:t>
            </a:r>
            <a:r>
              <a:rPr lang="en-IE" dirty="0" smtClean="0">
                <a:solidFill>
                  <a:schemeClr val="bg1"/>
                </a:solidFill>
              </a:rPr>
              <a:t>Convenient / less hassle </a:t>
            </a:r>
            <a:r>
              <a:rPr lang="en-IE" i="0" dirty="0" smtClean="0">
                <a:solidFill>
                  <a:schemeClr val="bg1"/>
                </a:solidFill>
              </a:rPr>
              <a:t>(51% in 2012 compared with 31% in 2011).</a:t>
            </a:r>
            <a:endParaRPr lang="en-IE" i="0" dirty="0">
              <a:solidFill>
                <a:schemeClr val="bg1"/>
              </a:solidFill>
            </a:endParaRPr>
          </a:p>
        </p:txBody>
      </p:sp>
      <p:sp>
        <p:nvSpPr>
          <p:cNvPr id="10257" name="Rectangle 18"/>
          <p:cNvSpPr>
            <a:spLocks noChangeArrowheads="1"/>
          </p:cNvSpPr>
          <p:nvPr/>
        </p:nvSpPr>
        <p:spPr bwMode="auto">
          <a:xfrm>
            <a:off x="467544" y="1124744"/>
            <a:ext cx="8229600" cy="652463"/>
          </a:xfrm>
          <a:prstGeom prst="rect">
            <a:avLst/>
          </a:prstGeom>
          <a:noFill/>
          <a:ln w="9525">
            <a:noFill/>
            <a:miter lim="800000"/>
            <a:headEnd/>
            <a:tailEnd/>
          </a:ln>
        </p:spPr>
        <p:txBody>
          <a:bodyPr anchor="ctr"/>
          <a:lstStyle/>
          <a:p>
            <a:r>
              <a:rPr lang="en-NZ" dirty="0">
                <a:solidFill>
                  <a:srgbClr val="CC0000"/>
                </a:solidFill>
              </a:rPr>
              <a:t>‘Why do you use public transport (instead of private transport)?’ – Top four responses</a:t>
            </a:r>
          </a:p>
        </p:txBody>
      </p:sp>
      <p:sp>
        <p:nvSpPr>
          <p:cNvPr id="10258" name="Rectangle 22"/>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10259" name="AutoShape 23"/>
          <p:cNvSpPr>
            <a:spLocks noChangeArrowheads="1"/>
          </p:cNvSpPr>
          <p:nvPr/>
        </p:nvSpPr>
        <p:spPr bwMode="auto">
          <a:xfrm>
            <a:off x="60325" y="1978149"/>
            <a:ext cx="9036050" cy="1104900"/>
          </a:xfrm>
          <a:prstGeom prst="roundRect">
            <a:avLst>
              <a:gd name="adj" fmla="val 16667"/>
            </a:avLst>
          </a:prstGeom>
          <a:noFill/>
          <a:ln w="15875" algn="ctr">
            <a:solidFill>
              <a:srgbClr val="FF0000"/>
            </a:solidFill>
            <a:round/>
            <a:headEnd/>
            <a:tailEnd/>
          </a:ln>
        </p:spPr>
        <p:txBody>
          <a:bodyPr wrap="none" anchor="ctr"/>
          <a:lstStyle/>
          <a:p>
            <a:endParaRPr lang="en-NZ"/>
          </a:p>
        </p:txBody>
      </p:sp>
      <p:sp>
        <p:nvSpPr>
          <p:cNvPr id="10262" name="Oval 25"/>
          <p:cNvSpPr>
            <a:spLocks noChangeArrowheads="1"/>
          </p:cNvSpPr>
          <p:nvPr/>
        </p:nvSpPr>
        <p:spPr bwMode="auto">
          <a:xfrm>
            <a:off x="2987824" y="3068960"/>
            <a:ext cx="288925" cy="287338"/>
          </a:xfrm>
          <a:prstGeom prst="ellipse">
            <a:avLst/>
          </a:prstGeom>
          <a:noFill/>
          <a:ln w="19050" algn="ctr">
            <a:solidFill>
              <a:srgbClr val="FF0000"/>
            </a:solidFill>
            <a:round/>
            <a:headEnd/>
            <a:tailEnd/>
          </a:ln>
        </p:spPr>
        <p:txBody>
          <a:bodyPr wrap="none" anchor="ctr"/>
          <a:lstStyle/>
          <a:p>
            <a:endParaRPr lang="en-NZ"/>
          </a:p>
        </p:txBody>
      </p:sp>
      <p:sp>
        <p:nvSpPr>
          <p:cNvPr id="10263" name="Oval 26"/>
          <p:cNvSpPr>
            <a:spLocks noChangeArrowheads="1"/>
          </p:cNvSpPr>
          <p:nvPr/>
        </p:nvSpPr>
        <p:spPr bwMode="auto">
          <a:xfrm>
            <a:off x="5148064" y="1988840"/>
            <a:ext cx="288925" cy="287338"/>
          </a:xfrm>
          <a:prstGeom prst="ellipse">
            <a:avLst/>
          </a:prstGeom>
          <a:noFill/>
          <a:ln w="19050" algn="ctr">
            <a:solidFill>
              <a:srgbClr val="FF0000"/>
            </a:solidFill>
            <a:round/>
            <a:headEnd/>
            <a:tailEnd/>
          </a:ln>
        </p:spPr>
        <p:txBody>
          <a:bodyPr wrap="none" anchor="ctr"/>
          <a:lstStyle/>
          <a:p>
            <a:endParaRPr lang="en-NZ"/>
          </a:p>
        </p:txBody>
      </p:sp>
      <p:sp>
        <p:nvSpPr>
          <p:cNvPr id="10264" name="Oval 27"/>
          <p:cNvSpPr>
            <a:spLocks noChangeArrowheads="1"/>
          </p:cNvSpPr>
          <p:nvPr/>
        </p:nvSpPr>
        <p:spPr bwMode="auto">
          <a:xfrm>
            <a:off x="8244408" y="1988840"/>
            <a:ext cx="288925" cy="287338"/>
          </a:xfrm>
          <a:prstGeom prst="ellipse">
            <a:avLst/>
          </a:prstGeom>
          <a:noFill/>
          <a:ln w="19050" algn="ctr">
            <a:solidFill>
              <a:srgbClr val="FF0000"/>
            </a:solidFill>
            <a:round/>
            <a:headEnd/>
            <a:tailEnd/>
          </a:ln>
        </p:spPr>
        <p:txBody>
          <a:bodyPr wrap="none" anchor="ctr"/>
          <a:lstStyle/>
          <a:p>
            <a:endParaRPr lang="en-NZ"/>
          </a:p>
        </p:txBody>
      </p:sp>
      <p:sp>
        <p:nvSpPr>
          <p:cNvPr id="10265" name="Oval 28"/>
          <p:cNvSpPr>
            <a:spLocks noChangeArrowheads="1"/>
          </p:cNvSpPr>
          <p:nvPr/>
        </p:nvSpPr>
        <p:spPr bwMode="auto">
          <a:xfrm>
            <a:off x="7956376" y="3068960"/>
            <a:ext cx="288925" cy="287338"/>
          </a:xfrm>
          <a:prstGeom prst="ellipse">
            <a:avLst/>
          </a:prstGeom>
          <a:noFill/>
          <a:ln w="19050" algn="ctr">
            <a:solidFill>
              <a:srgbClr val="FF0000"/>
            </a:solidFill>
            <a:round/>
            <a:headEnd/>
            <a:tailEnd/>
          </a:ln>
        </p:spPr>
        <p:txBody>
          <a:bodyPr wrap="none" anchor="ctr"/>
          <a:lstStyle/>
          <a:p>
            <a:endParaRPr lang="en-NZ"/>
          </a:p>
        </p:txBody>
      </p:sp>
      <p:sp>
        <p:nvSpPr>
          <p:cNvPr id="10266" name="Rectangle 32"/>
          <p:cNvSpPr>
            <a:spLocks noChangeArrowheads="1"/>
          </p:cNvSpPr>
          <p:nvPr/>
        </p:nvSpPr>
        <p:spPr bwMode="auto">
          <a:xfrm>
            <a:off x="8244409" y="1988840"/>
            <a:ext cx="288032" cy="287908"/>
          </a:xfrm>
          <a:prstGeom prst="rect">
            <a:avLst/>
          </a:prstGeom>
          <a:noFill/>
          <a:ln w="19050" algn="ctr">
            <a:solidFill>
              <a:srgbClr val="000080"/>
            </a:solidFill>
            <a:miter lim="800000"/>
            <a:headEnd/>
            <a:tailEnd/>
          </a:ln>
        </p:spPr>
        <p:txBody>
          <a:bodyPr wrap="none" anchor="ctr"/>
          <a:lstStyle/>
          <a:p>
            <a:endParaRPr lang="en-NZ"/>
          </a:p>
        </p:txBody>
      </p:sp>
      <p:sp>
        <p:nvSpPr>
          <p:cNvPr id="10267" name="Rectangle 33"/>
          <p:cNvSpPr>
            <a:spLocks noChangeArrowheads="1"/>
          </p:cNvSpPr>
          <p:nvPr/>
        </p:nvSpPr>
        <p:spPr bwMode="auto">
          <a:xfrm>
            <a:off x="5292080" y="4221088"/>
            <a:ext cx="288925" cy="215900"/>
          </a:xfrm>
          <a:prstGeom prst="rect">
            <a:avLst/>
          </a:prstGeom>
          <a:noFill/>
          <a:ln w="19050" algn="ctr">
            <a:solidFill>
              <a:srgbClr val="000080"/>
            </a:solidFill>
            <a:miter lim="800000"/>
            <a:headEnd/>
            <a:tailEnd/>
          </a:ln>
        </p:spPr>
        <p:txBody>
          <a:bodyPr wrap="none" anchor="ctr"/>
          <a:lstStyle/>
          <a:p>
            <a:endParaRPr lang="en-NZ"/>
          </a:p>
        </p:txBody>
      </p:sp>
      <p:sp>
        <p:nvSpPr>
          <p:cNvPr id="25" name="Text Box 6"/>
          <p:cNvSpPr txBox="1">
            <a:spLocks noChangeArrowheads="1"/>
          </p:cNvSpPr>
          <p:nvPr/>
        </p:nvSpPr>
        <p:spPr bwMode="auto">
          <a:xfrm>
            <a:off x="2411760" y="6237312"/>
            <a:ext cx="827484" cy="246221"/>
          </a:xfrm>
          <a:prstGeom prst="rect">
            <a:avLst/>
          </a:prstGeom>
          <a:noFill/>
          <a:ln w="9525">
            <a:noFill/>
            <a:miter lim="800000"/>
            <a:headEnd/>
            <a:tailEnd/>
          </a:ln>
        </p:spPr>
        <p:txBody>
          <a:bodyPr wrap="square">
            <a:spAutoFit/>
          </a:bodyPr>
          <a:lstStyle/>
          <a:p>
            <a:pPr algn="l"/>
            <a:r>
              <a:rPr lang="en-US" sz="1000" i="0" dirty="0" smtClean="0">
                <a:solidFill>
                  <a:srgbClr val="FF0000"/>
                </a:solidFill>
              </a:rPr>
              <a:t>n=400</a:t>
            </a:r>
            <a:endParaRPr lang="en-US" sz="1000" i="0" dirty="0">
              <a:solidFill>
                <a:srgbClr val="FF0000"/>
              </a:solidFill>
            </a:endParaRPr>
          </a:p>
        </p:txBody>
      </p:sp>
      <p:sp>
        <p:nvSpPr>
          <p:cNvPr id="26" name="Text Box 6"/>
          <p:cNvSpPr txBox="1">
            <a:spLocks noChangeArrowheads="1"/>
          </p:cNvSpPr>
          <p:nvPr/>
        </p:nvSpPr>
        <p:spPr bwMode="auto">
          <a:xfrm>
            <a:off x="5003726" y="6237312"/>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7" name="Text Box 6"/>
          <p:cNvSpPr txBox="1">
            <a:spLocks noChangeArrowheads="1"/>
          </p:cNvSpPr>
          <p:nvPr/>
        </p:nvSpPr>
        <p:spPr bwMode="auto">
          <a:xfrm>
            <a:off x="7956054" y="6237312"/>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4" name="Oval 28"/>
          <p:cNvSpPr>
            <a:spLocks noChangeArrowheads="1"/>
          </p:cNvSpPr>
          <p:nvPr/>
        </p:nvSpPr>
        <p:spPr bwMode="auto">
          <a:xfrm>
            <a:off x="5436096" y="3068960"/>
            <a:ext cx="288925" cy="287338"/>
          </a:xfrm>
          <a:prstGeom prst="ellipse">
            <a:avLst/>
          </a:prstGeom>
          <a:noFill/>
          <a:ln w="19050" algn="ctr">
            <a:solidFill>
              <a:srgbClr val="FF0000"/>
            </a:solidFill>
            <a:round/>
            <a:headEnd/>
            <a:tailEnd/>
          </a:ln>
        </p:spPr>
        <p:txBody>
          <a:bodyPr wrap="none" anchor="ctr"/>
          <a:lstStyle/>
          <a:p>
            <a:endParaRPr lang="en-NZ"/>
          </a:p>
        </p:txBody>
      </p:sp>
      <p:sp>
        <p:nvSpPr>
          <p:cNvPr id="28" name="Oval 28"/>
          <p:cNvSpPr>
            <a:spLocks noChangeArrowheads="1"/>
          </p:cNvSpPr>
          <p:nvPr/>
        </p:nvSpPr>
        <p:spPr bwMode="auto">
          <a:xfrm>
            <a:off x="2483768" y="5301208"/>
            <a:ext cx="288925" cy="287338"/>
          </a:xfrm>
          <a:prstGeom prst="ellipse">
            <a:avLst/>
          </a:prstGeom>
          <a:noFill/>
          <a:ln w="19050" algn="ctr">
            <a:solidFill>
              <a:srgbClr val="FF0000"/>
            </a:solidFill>
            <a:round/>
            <a:headEnd/>
            <a:tailEnd/>
          </a:ln>
        </p:spPr>
        <p:txBody>
          <a:bodyPr wrap="none" anchor="ctr"/>
          <a:lstStyle/>
          <a:p>
            <a:endParaRPr lang="en-NZ"/>
          </a:p>
        </p:txBody>
      </p:sp>
      <p:sp>
        <p:nvSpPr>
          <p:cNvPr id="29" name="Oval 28"/>
          <p:cNvSpPr>
            <a:spLocks noChangeArrowheads="1"/>
          </p:cNvSpPr>
          <p:nvPr/>
        </p:nvSpPr>
        <p:spPr bwMode="auto">
          <a:xfrm>
            <a:off x="7380312" y="5301208"/>
            <a:ext cx="288925" cy="287338"/>
          </a:xfrm>
          <a:prstGeom prst="ellipse">
            <a:avLst/>
          </a:prstGeom>
          <a:noFill/>
          <a:ln w="19050" algn="ctr">
            <a:solidFill>
              <a:srgbClr val="FF0000"/>
            </a:solidFill>
            <a:round/>
            <a:headEnd/>
            <a:tailEnd/>
          </a:ln>
        </p:spPr>
        <p:txBody>
          <a:bodyPr wrap="none" anchor="ctr"/>
          <a:lstStyle/>
          <a:p>
            <a:endParaRPr lang="en-NZ"/>
          </a:p>
        </p:txBody>
      </p:sp>
      <p:sp>
        <p:nvSpPr>
          <p:cNvPr id="3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25</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nvGraphicFramePr>
        <p:xfrm>
          <a:off x="107504" y="1886635"/>
          <a:ext cx="3816424"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nvGraphicFramePr>
        <p:xfrm>
          <a:off x="5436096" y="1814627"/>
          <a:ext cx="4139952"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1269" name="Rectangle 2"/>
          <p:cNvSpPr>
            <a:spLocks noGrp="1" noChangeArrowheads="1"/>
          </p:cNvSpPr>
          <p:nvPr>
            <p:ph type="title" idx="4294967295"/>
          </p:nvPr>
        </p:nvSpPr>
        <p:spPr>
          <a:xfrm>
            <a:off x="0" y="765175"/>
            <a:ext cx="9144000" cy="652463"/>
          </a:xfrm>
        </p:spPr>
        <p:txBody>
          <a:bodyPr/>
          <a:lstStyle/>
          <a:p>
            <a:pPr eaLnBrk="1" hangingPunct="1"/>
            <a:r>
              <a:rPr lang="en-US" sz="2000" b="1" dirty="0" smtClean="0">
                <a:solidFill>
                  <a:srgbClr val="CC0000"/>
                </a:solidFill>
              </a:rPr>
              <a:t>Motivation to Use Public Transport (II)</a:t>
            </a:r>
            <a:endParaRPr lang="en-NZ" sz="2000" b="1" dirty="0" smtClean="0">
              <a:solidFill>
                <a:srgbClr val="CC0000"/>
              </a:solidFill>
            </a:endParaRPr>
          </a:p>
        </p:txBody>
      </p:sp>
      <p:sp>
        <p:nvSpPr>
          <p:cNvPr id="11270"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1271"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Q12</a:t>
            </a:r>
          </a:p>
        </p:txBody>
      </p:sp>
      <p:sp>
        <p:nvSpPr>
          <p:cNvPr id="11272" name="Text Box 7"/>
          <p:cNvSpPr txBox="1">
            <a:spLocks noChangeArrowheads="1"/>
          </p:cNvSpPr>
          <p:nvPr/>
        </p:nvSpPr>
        <p:spPr bwMode="auto">
          <a:xfrm>
            <a:off x="1331640" y="1742619"/>
            <a:ext cx="1728788" cy="228600"/>
          </a:xfrm>
          <a:prstGeom prst="rect">
            <a:avLst/>
          </a:prstGeom>
          <a:noFill/>
          <a:ln w="9525">
            <a:noFill/>
            <a:miter lim="800000"/>
            <a:headEnd/>
            <a:tailEnd/>
          </a:ln>
        </p:spPr>
        <p:txBody>
          <a:bodyPr/>
          <a:lstStyle/>
          <a:p>
            <a:r>
              <a:rPr lang="en-US" altLang="ja-JP" sz="1400" i="0" dirty="0">
                <a:ea typeface="MS Mincho" pitchFamily="49" charset="-128"/>
              </a:rPr>
              <a:t>Total Sample</a:t>
            </a:r>
            <a:endParaRPr lang="en-US" sz="1400" b="0" i="0" dirty="0"/>
          </a:p>
        </p:txBody>
      </p:sp>
      <p:sp>
        <p:nvSpPr>
          <p:cNvPr id="11273" name="Text Box 8"/>
          <p:cNvSpPr txBox="1">
            <a:spLocks noChangeArrowheads="1"/>
          </p:cNvSpPr>
          <p:nvPr/>
        </p:nvSpPr>
        <p:spPr bwMode="auto">
          <a:xfrm>
            <a:off x="4139952" y="1742619"/>
            <a:ext cx="1728788" cy="22860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11274" name="Text Box 9"/>
          <p:cNvSpPr txBox="1">
            <a:spLocks noChangeArrowheads="1"/>
          </p:cNvSpPr>
          <p:nvPr/>
        </p:nvSpPr>
        <p:spPr bwMode="auto">
          <a:xfrm>
            <a:off x="6516216" y="1742619"/>
            <a:ext cx="1728787" cy="228600"/>
          </a:xfrm>
          <a:prstGeom prst="rect">
            <a:avLst/>
          </a:prstGeom>
          <a:noFill/>
          <a:ln w="9525">
            <a:noFill/>
            <a:miter lim="800000"/>
            <a:headEnd/>
            <a:tailEnd/>
          </a:ln>
        </p:spPr>
        <p:txBody>
          <a:bodyPr/>
          <a:lstStyle/>
          <a:p>
            <a:r>
              <a:rPr lang="en-US" altLang="ja-JP" sz="1400" i="0" dirty="0" err="1">
                <a:ea typeface="MS Mincho" pitchFamily="49" charset="-128"/>
              </a:rPr>
              <a:t>Rotorua</a:t>
            </a:r>
            <a:endParaRPr lang="en-US" sz="1400" b="0" i="0" dirty="0"/>
          </a:p>
        </p:txBody>
      </p:sp>
      <p:sp>
        <p:nvSpPr>
          <p:cNvPr id="11276" name="Rectangle 18"/>
          <p:cNvSpPr>
            <a:spLocks noChangeArrowheads="1"/>
          </p:cNvSpPr>
          <p:nvPr/>
        </p:nvSpPr>
        <p:spPr bwMode="auto">
          <a:xfrm>
            <a:off x="455613" y="1166902"/>
            <a:ext cx="8229600" cy="652463"/>
          </a:xfrm>
          <a:prstGeom prst="rect">
            <a:avLst/>
          </a:prstGeom>
          <a:noFill/>
          <a:ln w="9525">
            <a:noFill/>
            <a:miter lim="800000"/>
            <a:headEnd/>
            <a:tailEnd/>
          </a:ln>
        </p:spPr>
        <p:txBody>
          <a:bodyPr anchor="ctr"/>
          <a:lstStyle/>
          <a:p>
            <a:r>
              <a:rPr lang="en-NZ">
                <a:solidFill>
                  <a:srgbClr val="CC0000"/>
                </a:solidFill>
              </a:rPr>
              <a:t>‘Why do you use public transport (instead of private transport)?’ – Other codes</a:t>
            </a:r>
          </a:p>
        </p:txBody>
      </p:sp>
      <p:sp>
        <p:nvSpPr>
          <p:cNvPr id="11280" name="Rectangle 22"/>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11284" name="Text Box 5"/>
          <p:cNvSpPr txBox="1">
            <a:spLocks noChangeArrowheads="1"/>
          </p:cNvSpPr>
          <p:nvPr/>
        </p:nvSpPr>
        <p:spPr bwMode="auto">
          <a:xfrm>
            <a:off x="0" y="6454497"/>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a:solidFill>
                  <a:schemeClr val="bg1"/>
                </a:solidFill>
              </a:rPr>
              <a:t>The number of </a:t>
            </a:r>
            <a:r>
              <a:rPr lang="en-IE" i="0" dirty="0" err="1" smtClean="0">
                <a:solidFill>
                  <a:schemeClr val="bg1"/>
                </a:solidFill>
              </a:rPr>
              <a:t>Tauranga</a:t>
            </a:r>
            <a:r>
              <a:rPr lang="en-IE" i="0" dirty="0" smtClean="0">
                <a:solidFill>
                  <a:schemeClr val="bg1"/>
                </a:solidFill>
              </a:rPr>
              <a:t> bus users </a:t>
            </a:r>
            <a:r>
              <a:rPr lang="en-IE" i="0" dirty="0">
                <a:solidFill>
                  <a:schemeClr val="bg1"/>
                </a:solidFill>
              </a:rPr>
              <a:t>who stated that they use public transport because </a:t>
            </a:r>
            <a:r>
              <a:rPr lang="en-IE" i="0" dirty="0" smtClean="0">
                <a:solidFill>
                  <a:schemeClr val="bg1"/>
                </a:solidFill>
              </a:rPr>
              <a:t>it is </a:t>
            </a:r>
            <a:r>
              <a:rPr lang="en-IE" dirty="0" smtClean="0">
                <a:solidFill>
                  <a:schemeClr val="bg1"/>
                </a:solidFill>
              </a:rPr>
              <a:t>Socially / environmentally responsible </a:t>
            </a:r>
            <a:r>
              <a:rPr lang="en-IE" i="0" dirty="0">
                <a:solidFill>
                  <a:schemeClr val="bg1"/>
                </a:solidFill>
              </a:rPr>
              <a:t>has </a:t>
            </a:r>
            <a:r>
              <a:rPr lang="en-IE" i="0" dirty="0" smtClean="0">
                <a:solidFill>
                  <a:schemeClr val="bg1"/>
                </a:solidFill>
              </a:rPr>
              <a:t>increased significantly from previous years (17% in 2012 compared with 9% </a:t>
            </a:r>
            <a:r>
              <a:rPr lang="en-IE" i="0" dirty="0">
                <a:solidFill>
                  <a:schemeClr val="bg1"/>
                </a:solidFill>
              </a:rPr>
              <a:t>in 2011).</a:t>
            </a:r>
          </a:p>
        </p:txBody>
      </p:sp>
      <p:graphicFrame>
        <p:nvGraphicFramePr>
          <p:cNvPr id="25" name="Chart 24"/>
          <p:cNvGraphicFramePr/>
          <p:nvPr/>
        </p:nvGraphicFramePr>
        <p:xfrm>
          <a:off x="2915816" y="1814627"/>
          <a:ext cx="3528392" cy="4536504"/>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 Box 6"/>
          <p:cNvSpPr txBox="1">
            <a:spLocks noChangeArrowheads="1"/>
          </p:cNvSpPr>
          <p:nvPr/>
        </p:nvSpPr>
        <p:spPr bwMode="auto">
          <a:xfrm>
            <a:off x="2411760" y="6207115"/>
            <a:ext cx="827484" cy="246221"/>
          </a:xfrm>
          <a:prstGeom prst="rect">
            <a:avLst/>
          </a:prstGeom>
          <a:noFill/>
          <a:ln w="9525">
            <a:noFill/>
            <a:miter lim="800000"/>
            <a:headEnd/>
            <a:tailEnd/>
          </a:ln>
        </p:spPr>
        <p:txBody>
          <a:bodyPr wrap="square">
            <a:spAutoFit/>
          </a:bodyPr>
          <a:lstStyle/>
          <a:p>
            <a:pPr algn="l"/>
            <a:r>
              <a:rPr lang="en-US" sz="1000" i="0" dirty="0" smtClean="0">
                <a:solidFill>
                  <a:srgbClr val="FF0000"/>
                </a:solidFill>
              </a:rPr>
              <a:t>n=400</a:t>
            </a:r>
            <a:endParaRPr lang="en-US" sz="1000" i="0" dirty="0">
              <a:solidFill>
                <a:srgbClr val="FF0000"/>
              </a:solidFill>
            </a:endParaRPr>
          </a:p>
        </p:txBody>
      </p:sp>
      <p:sp>
        <p:nvSpPr>
          <p:cNvPr id="19" name="Text Box 6"/>
          <p:cNvSpPr txBox="1">
            <a:spLocks noChangeArrowheads="1"/>
          </p:cNvSpPr>
          <p:nvPr/>
        </p:nvSpPr>
        <p:spPr bwMode="auto">
          <a:xfrm>
            <a:off x="5003726" y="6207115"/>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0" name="Text Box 6"/>
          <p:cNvSpPr txBox="1">
            <a:spLocks noChangeArrowheads="1"/>
          </p:cNvSpPr>
          <p:nvPr/>
        </p:nvSpPr>
        <p:spPr bwMode="auto">
          <a:xfrm>
            <a:off x="7956054" y="6207115"/>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4" name="Oval 28"/>
          <p:cNvSpPr>
            <a:spLocks noChangeArrowheads="1"/>
          </p:cNvSpPr>
          <p:nvPr/>
        </p:nvSpPr>
        <p:spPr bwMode="auto">
          <a:xfrm>
            <a:off x="6012160" y="1958643"/>
            <a:ext cx="288925" cy="287338"/>
          </a:xfrm>
          <a:prstGeom prst="ellipse">
            <a:avLst/>
          </a:prstGeom>
          <a:noFill/>
          <a:ln w="19050" algn="ctr">
            <a:solidFill>
              <a:srgbClr val="FF0000"/>
            </a:solidFill>
            <a:round/>
            <a:headEnd/>
            <a:tailEnd/>
          </a:ln>
        </p:spPr>
        <p:txBody>
          <a:bodyPr wrap="none" anchor="ctr"/>
          <a:lstStyle/>
          <a:p>
            <a:endParaRPr lang="en-NZ"/>
          </a:p>
        </p:txBody>
      </p:sp>
      <p:sp>
        <p:nvSpPr>
          <p:cNvPr id="26" name="Rectangle 33"/>
          <p:cNvSpPr>
            <a:spLocks noChangeArrowheads="1"/>
          </p:cNvSpPr>
          <p:nvPr/>
        </p:nvSpPr>
        <p:spPr bwMode="auto">
          <a:xfrm>
            <a:off x="6012160" y="1958643"/>
            <a:ext cx="288925" cy="215900"/>
          </a:xfrm>
          <a:prstGeom prst="rect">
            <a:avLst/>
          </a:prstGeom>
          <a:noFill/>
          <a:ln w="19050" algn="ctr">
            <a:solidFill>
              <a:srgbClr val="000080"/>
            </a:solidFill>
            <a:miter lim="800000"/>
            <a:headEnd/>
            <a:tailEnd/>
          </a:ln>
        </p:spPr>
        <p:txBody>
          <a:bodyPr wrap="none" anchor="ctr"/>
          <a:lstStyle/>
          <a:p>
            <a:endParaRPr lang="en-NZ"/>
          </a:p>
        </p:txBody>
      </p:sp>
      <p:sp>
        <p:nvSpPr>
          <p:cNvPr id="21"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26</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765175"/>
            <a:ext cx="9144000" cy="652463"/>
          </a:xfrm>
        </p:spPr>
        <p:txBody>
          <a:bodyPr/>
          <a:lstStyle/>
          <a:p>
            <a:pPr eaLnBrk="1" hangingPunct="1"/>
            <a:r>
              <a:rPr lang="en-US" sz="2000" b="1" dirty="0" smtClean="0">
                <a:solidFill>
                  <a:srgbClr val="CC0000"/>
                </a:solidFill>
              </a:rPr>
              <a:t>Motivation to Use Public Transport (III)</a:t>
            </a:r>
            <a:endParaRPr lang="en-NZ" sz="2000" b="1" dirty="0" smtClean="0">
              <a:solidFill>
                <a:srgbClr val="CC0000"/>
              </a:solidFill>
            </a:endParaRPr>
          </a:p>
        </p:txBody>
      </p:sp>
      <p:sp>
        <p:nvSpPr>
          <p:cNvPr id="59395" name="Text Box 3"/>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Q12</a:t>
            </a:r>
          </a:p>
        </p:txBody>
      </p:sp>
      <p:sp>
        <p:nvSpPr>
          <p:cNvPr id="59396" name="Rectangle 4"/>
          <p:cNvSpPr>
            <a:spLocks noChangeArrowheads="1"/>
          </p:cNvSpPr>
          <p:nvPr/>
        </p:nvSpPr>
        <p:spPr bwMode="auto">
          <a:xfrm>
            <a:off x="395536" y="1196752"/>
            <a:ext cx="8229600"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‘Why do you use public transport (instead of private transport)?’</a:t>
            </a:r>
            <a:br>
              <a:rPr lang="en-NZ" dirty="0">
                <a:solidFill>
                  <a:srgbClr val="CC0000"/>
                </a:solidFill>
              </a:rPr>
            </a:br>
            <a:r>
              <a:rPr lang="en-NZ" dirty="0">
                <a:solidFill>
                  <a:srgbClr val="CC0000"/>
                </a:solidFill>
              </a:rPr>
              <a:t>- Other responses</a:t>
            </a:r>
          </a:p>
        </p:txBody>
      </p:sp>
      <p:sp>
        <p:nvSpPr>
          <p:cNvPr id="59397" name="Text Box 5"/>
          <p:cNvSpPr txBox="1">
            <a:spLocks noChangeArrowheads="1"/>
          </p:cNvSpPr>
          <p:nvPr/>
        </p:nvSpPr>
        <p:spPr bwMode="auto">
          <a:xfrm>
            <a:off x="1330325" y="1832859"/>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59398" name="Text Box 6"/>
          <p:cNvSpPr txBox="1">
            <a:spLocks noChangeArrowheads="1"/>
          </p:cNvSpPr>
          <p:nvPr/>
        </p:nvSpPr>
        <p:spPr bwMode="auto">
          <a:xfrm>
            <a:off x="6156325" y="1858259"/>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59399" name="Line 7"/>
          <p:cNvSpPr>
            <a:spLocks noChangeShapeType="1"/>
          </p:cNvSpPr>
          <p:nvPr/>
        </p:nvSpPr>
        <p:spPr bwMode="auto">
          <a:xfrm>
            <a:off x="4572000" y="1916832"/>
            <a:ext cx="0" cy="4464918"/>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nvGraphicFramePr>
        <p:xfrm>
          <a:off x="323528" y="2120916"/>
          <a:ext cx="4164342" cy="3834335"/>
        </p:xfrm>
        <a:graphic>
          <a:graphicData uri="http://schemas.openxmlformats.org/drawingml/2006/table">
            <a:tbl>
              <a:tblPr/>
              <a:tblGrid>
                <a:gridCol w="4164342"/>
              </a:tblGrid>
              <a:tr h="210053">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00" b="0" i="1" u="none" strike="noStrike" dirty="0" smtClean="0">
                          <a:solidFill>
                            <a:srgbClr val="000000"/>
                          </a:solidFill>
                          <a:latin typeface="Arial" pitchFamily="34" charset="0"/>
                          <a:cs typeface="Arial" pitchFamily="34" charset="0"/>
                        </a:rPr>
                        <a:t>To</a:t>
                      </a:r>
                      <a:r>
                        <a:rPr lang="en-NZ" sz="1000" b="0" i="1" u="none" strike="noStrike" baseline="0" dirty="0" smtClean="0">
                          <a:solidFill>
                            <a:srgbClr val="000000"/>
                          </a:solidFill>
                          <a:latin typeface="Arial" pitchFamily="34" charset="0"/>
                          <a:cs typeface="Arial" pitchFamily="34" charset="0"/>
                        </a:rPr>
                        <a:t> a</a:t>
                      </a:r>
                      <a:r>
                        <a:rPr lang="en-NZ" sz="1000" b="0" i="1" u="none" strike="noStrike" dirty="0" smtClean="0">
                          <a:solidFill>
                            <a:srgbClr val="000000"/>
                          </a:solidFill>
                          <a:latin typeface="Arial" pitchFamily="34" charset="0"/>
                          <a:cs typeface="Arial" pitchFamily="34" charset="0"/>
                        </a:rPr>
                        <a:t>voiding congestion on road. (2)</a:t>
                      </a:r>
                    </a:p>
                  </a:txBody>
                  <a:tcPr marL="1871" marR="1871" marT="1871" marB="0" anchor="b">
                    <a:lnL>
                      <a:noFill/>
                    </a:lnL>
                    <a:lnR>
                      <a:noFill/>
                    </a:lnR>
                    <a:lnT>
                      <a:noFill/>
                    </a:lnT>
                    <a:lnB>
                      <a:noFill/>
                    </a:lnB>
                  </a:tcPr>
                </a:tc>
              </a:tr>
              <a:tr h="210053">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00" b="0" i="1" u="none" strike="noStrike" dirty="0" smtClean="0">
                          <a:solidFill>
                            <a:srgbClr val="000000"/>
                          </a:solidFill>
                          <a:latin typeface="Arial" pitchFamily="34" charset="0"/>
                          <a:cs typeface="Arial" pitchFamily="34" charset="0"/>
                        </a:rPr>
                        <a:t>Driving ability is not as good as it was.</a:t>
                      </a:r>
                      <a:r>
                        <a:rPr lang="en-NZ" sz="1000" b="0" i="1" u="none" strike="noStrike" baseline="0" dirty="0" smtClean="0">
                          <a:solidFill>
                            <a:srgbClr val="000000"/>
                          </a:solidFill>
                          <a:latin typeface="Arial" pitchFamily="34" charset="0"/>
                          <a:cs typeface="Arial" pitchFamily="34" charset="0"/>
                        </a:rPr>
                        <a:t> (2)</a:t>
                      </a:r>
                      <a:endParaRPr lang="en-NZ" sz="1000" b="0" i="1" u="none" strike="noStrike" dirty="0" smtClean="0">
                        <a:solidFill>
                          <a:srgbClr val="000000"/>
                        </a:solidFill>
                        <a:latin typeface="Arial" pitchFamily="34" charset="0"/>
                        <a:cs typeface="Arial" pitchFamily="34" charset="0"/>
                      </a:endParaRPr>
                    </a:p>
                  </a:txBody>
                  <a:tcPr marL="1871" marR="1871" marT="1871" marB="0" anchor="b">
                    <a:lnL>
                      <a:noFill/>
                    </a:lnL>
                    <a:lnR>
                      <a:noFill/>
                    </a:lnR>
                    <a:lnT>
                      <a:noFill/>
                    </a:lnT>
                    <a:lnB>
                      <a:noFill/>
                    </a:lnB>
                  </a:tcPr>
                </a:tc>
              </a:tr>
              <a:tr h="210053">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00" b="0" i="1" u="none" strike="noStrike" dirty="0" smtClean="0">
                          <a:solidFill>
                            <a:srgbClr val="000000"/>
                          </a:solidFill>
                          <a:latin typeface="Arial" pitchFamily="34" charset="0"/>
                          <a:cs typeface="Arial" pitchFamily="34" charset="0"/>
                        </a:rPr>
                        <a:t>For a change. (2)</a:t>
                      </a:r>
                      <a:endParaRPr lang="en-NZ" sz="1000" b="0" i="1" u="none" strike="noStrike" dirty="0">
                        <a:solidFill>
                          <a:srgbClr val="000000"/>
                        </a:solidFill>
                        <a:latin typeface="Arial" pitchFamily="34" charset="0"/>
                        <a:cs typeface="Arial" pitchFamily="34" charset="0"/>
                      </a:endParaRP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dirty="0" smtClean="0">
                          <a:solidFill>
                            <a:srgbClr val="000000"/>
                          </a:solidFill>
                          <a:latin typeface="Arial" pitchFamily="34" charset="0"/>
                          <a:cs typeface="Arial" pitchFamily="34" charset="0"/>
                        </a:rPr>
                        <a:t>To </a:t>
                      </a:r>
                      <a:r>
                        <a:rPr lang="en-NZ" sz="1000" b="0" i="1" u="none" strike="noStrike" dirty="0">
                          <a:solidFill>
                            <a:srgbClr val="000000"/>
                          </a:solidFill>
                          <a:latin typeface="Arial" pitchFamily="34" charset="0"/>
                          <a:cs typeface="Arial" pitchFamily="34" charset="0"/>
                        </a:rPr>
                        <a:t>unwind during the trip home from work.</a:t>
                      </a: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Because of our grandson, also we can sit back and enjoy as well.</a:t>
                      </a:r>
                    </a:p>
                  </a:txBody>
                  <a:tcPr marL="1871" marR="1871" marT="1871" marB="0" anchor="b">
                    <a:lnL>
                      <a:noFill/>
                    </a:lnL>
                    <a:lnR>
                      <a:noFill/>
                    </a:lnR>
                    <a:lnT>
                      <a:noFill/>
                    </a:lnT>
                    <a:lnB>
                      <a:noFill/>
                    </a:lnB>
                  </a:tcPr>
                </a:tc>
              </a:tr>
              <a:tr h="535719">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I know where all the bus stops are so I can get off or back on again on Cameron and Fraser Roads and just walk a few metres to where I want to go.</a:t>
                      </a: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If I have been </a:t>
                      </a:r>
                      <a:r>
                        <a:rPr lang="en-NZ" sz="1000" b="0" i="1" u="none" strike="noStrike" dirty="0" smtClean="0">
                          <a:solidFill>
                            <a:srgbClr val="000000"/>
                          </a:solidFill>
                          <a:latin typeface="Arial" pitchFamily="34" charset="0"/>
                          <a:cs typeface="Arial" pitchFamily="34" charset="0"/>
                        </a:rPr>
                        <a:t>drinking,</a:t>
                      </a:r>
                      <a:r>
                        <a:rPr lang="en-NZ" sz="1000" b="0" i="1" u="none" strike="noStrike" baseline="0" dirty="0" smtClean="0">
                          <a:solidFill>
                            <a:srgbClr val="000000"/>
                          </a:solidFill>
                          <a:latin typeface="Arial" pitchFamily="34" charset="0"/>
                          <a:cs typeface="Arial" pitchFamily="34" charset="0"/>
                        </a:rPr>
                        <a:t> i</a:t>
                      </a:r>
                      <a:r>
                        <a:rPr lang="en-NZ" sz="1000" b="0" i="1" u="none" strike="noStrike" dirty="0" smtClean="0">
                          <a:solidFill>
                            <a:srgbClr val="000000"/>
                          </a:solidFill>
                          <a:latin typeface="Arial" pitchFamily="34" charset="0"/>
                          <a:cs typeface="Arial" pitchFamily="34" charset="0"/>
                        </a:rPr>
                        <a:t>t's </a:t>
                      </a:r>
                      <a:r>
                        <a:rPr lang="en-NZ" sz="1000" b="0" i="1" u="none" strike="noStrike" dirty="0">
                          <a:solidFill>
                            <a:srgbClr val="000000"/>
                          </a:solidFill>
                          <a:latin typeface="Arial" pitchFamily="34" charset="0"/>
                          <a:cs typeface="Arial" pitchFamily="34" charset="0"/>
                        </a:rPr>
                        <a:t>safer to use a bus to get home.</a:t>
                      </a:r>
                    </a:p>
                  </a:txBody>
                  <a:tcPr marL="1871" marR="1871" marT="1871" marB="0" anchor="b">
                    <a:lnL>
                      <a:noFill/>
                    </a:lnL>
                    <a:lnR>
                      <a:noFill/>
                    </a:lnR>
                    <a:lnT>
                      <a:noFill/>
                    </a:lnT>
                    <a:lnB>
                      <a:noFill/>
                    </a:lnB>
                  </a:tcPr>
                </a:tc>
              </a:tr>
              <a:tr h="357874">
                <a:tc>
                  <a:txBody>
                    <a:bodyPr/>
                    <a:lstStyle/>
                    <a:p>
                      <a:pPr marL="180000" indent="-180000" algn="l" fontAlgn="b">
                        <a:buFont typeface="Arial" pitchFamily="34" charset="0"/>
                        <a:buChar char="•"/>
                      </a:pPr>
                      <a:r>
                        <a:rPr lang="en-NZ" sz="1000" b="0" i="1" u="none" strike="noStrike">
                          <a:solidFill>
                            <a:srgbClr val="000000"/>
                          </a:solidFill>
                          <a:latin typeface="Arial" pitchFamily="34" charset="0"/>
                          <a:cs typeface="Arial" pitchFamily="34" charset="0"/>
                        </a:rPr>
                        <a:t>If you get back on the bus within the hour, you can still ride on the same ticket.</a:t>
                      </a: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a:solidFill>
                            <a:srgbClr val="000000"/>
                          </a:solidFill>
                          <a:latin typeface="Arial" pitchFamily="34" charset="0"/>
                          <a:cs typeface="Arial" pitchFamily="34" charset="0"/>
                        </a:rPr>
                        <a:t>Independence.</a:t>
                      </a: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It takes longer and I can have a good look around.</a:t>
                      </a: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It's </a:t>
                      </a:r>
                      <a:r>
                        <a:rPr lang="en-NZ" sz="1000" b="0" i="1" u="none" strike="noStrike" dirty="0" smtClean="0">
                          <a:solidFill>
                            <a:srgbClr val="000000"/>
                          </a:solidFill>
                          <a:latin typeface="Arial" pitchFamily="34" charset="0"/>
                          <a:cs typeface="Arial" pitchFamily="34" charset="0"/>
                        </a:rPr>
                        <a:t>free.                                                                                                                                                                                                                                                                                                                                                                                                                                                                                                           </a:t>
                      </a:r>
                      <a:endParaRPr lang="en-NZ" sz="1000" b="0" i="1" u="none" strike="noStrike" dirty="0">
                        <a:solidFill>
                          <a:srgbClr val="000000"/>
                        </a:solidFill>
                        <a:latin typeface="Arial" pitchFamily="34" charset="0"/>
                        <a:cs typeface="Arial" pitchFamily="34" charset="0"/>
                      </a:endParaRP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Meet up with other people, it can be social.</a:t>
                      </a: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To get home.</a:t>
                      </a: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To show </a:t>
                      </a:r>
                      <a:r>
                        <a:rPr lang="en-NZ" sz="1000" b="0" i="1" u="none" strike="noStrike" dirty="0" smtClean="0">
                          <a:solidFill>
                            <a:srgbClr val="000000"/>
                          </a:solidFill>
                          <a:latin typeface="Arial" pitchFamily="34" charset="0"/>
                          <a:cs typeface="Arial" pitchFamily="34" charset="0"/>
                        </a:rPr>
                        <a:t>students the routes </a:t>
                      </a:r>
                      <a:r>
                        <a:rPr lang="en-NZ" sz="1000" b="0" i="1" u="none" strike="noStrike" dirty="0">
                          <a:solidFill>
                            <a:srgbClr val="000000"/>
                          </a:solidFill>
                          <a:latin typeface="Arial" pitchFamily="34" charset="0"/>
                          <a:cs typeface="Arial" pitchFamily="34" charset="0"/>
                        </a:rPr>
                        <a:t>and for business.</a:t>
                      </a: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a:solidFill>
                            <a:srgbClr val="000000"/>
                          </a:solidFill>
                          <a:latin typeface="Arial" pitchFamily="34" charset="0"/>
                          <a:cs typeface="Arial" pitchFamily="34" charset="0"/>
                        </a:rPr>
                        <a:t>To support the service.</a:t>
                      </a:r>
                    </a:p>
                  </a:txBody>
                  <a:tcPr marL="1871" marR="1871" marT="1871" marB="0" anchor="b">
                    <a:lnL>
                      <a:noFill/>
                    </a:lnL>
                    <a:lnR>
                      <a:noFill/>
                    </a:lnR>
                    <a:lnT>
                      <a:noFill/>
                    </a:lnT>
                    <a:lnB>
                      <a:noFill/>
                    </a:lnB>
                  </a:tcPr>
                </a:tc>
              </a:tr>
              <a:tr h="210053">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Too tired to walk home after walking </a:t>
                      </a:r>
                      <a:r>
                        <a:rPr lang="en-NZ" sz="1000" b="0" i="1" u="none" strike="noStrike" dirty="0" smtClean="0">
                          <a:solidFill>
                            <a:srgbClr val="000000"/>
                          </a:solidFill>
                          <a:latin typeface="Arial" pitchFamily="34" charset="0"/>
                          <a:cs typeface="Arial" pitchFamily="34" charset="0"/>
                        </a:rPr>
                        <a:t>into </a:t>
                      </a:r>
                      <a:r>
                        <a:rPr lang="en-NZ" sz="1000" b="0" i="1" u="none" strike="noStrike" dirty="0">
                          <a:solidFill>
                            <a:srgbClr val="000000"/>
                          </a:solidFill>
                          <a:latin typeface="Arial" pitchFamily="34" charset="0"/>
                          <a:cs typeface="Arial" pitchFamily="34" charset="0"/>
                        </a:rPr>
                        <a:t>town.</a:t>
                      </a:r>
                    </a:p>
                  </a:txBody>
                  <a:tcPr marL="1871" marR="1871" marT="1871" marB="0" anchor="b">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5364088" y="2192924"/>
          <a:ext cx="3384376" cy="2540512"/>
        </p:xfrm>
        <a:graphic>
          <a:graphicData uri="http://schemas.openxmlformats.org/drawingml/2006/table">
            <a:tbl>
              <a:tblPr/>
              <a:tblGrid>
                <a:gridCol w="3384376"/>
              </a:tblGrid>
              <a:tr h="317564">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An outing.</a:t>
                      </a:r>
                    </a:p>
                  </a:txBody>
                  <a:tcPr marL="4635" marR="4635" marT="4635" marB="0" anchor="b">
                    <a:lnL>
                      <a:noFill/>
                    </a:lnL>
                    <a:lnR>
                      <a:noFill/>
                    </a:lnR>
                    <a:lnT>
                      <a:noFill/>
                    </a:lnT>
                    <a:lnB>
                      <a:noFill/>
                    </a:lnB>
                    <a:noFill/>
                  </a:tcPr>
                </a:tc>
              </a:tr>
              <a:tr h="317564">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Good for the grandchildren.</a:t>
                      </a:r>
                    </a:p>
                  </a:txBody>
                  <a:tcPr marL="4635" marR="4635" marT="4635" marB="0" anchor="b">
                    <a:lnL>
                      <a:noFill/>
                    </a:lnL>
                    <a:lnR>
                      <a:noFill/>
                    </a:lnR>
                    <a:lnT>
                      <a:noFill/>
                    </a:lnT>
                    <a:lnB>
                      <a:noFill/>
                    </a:lnB>
                    <a:noFill/>
                  </a:tcPr>
                </a:tc>
              </a:tr>
              <a:tr h="317564">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I use it for exercise, ride one way and walk back home.</a:t>
                      </a:r>
                    </a:p>
                  </a:txBody>
                  <a:tcPr marL="4635" marR="4635" marT="4635" marB="0" anchor="b">
                    <a:lnL>
                      <a:noFill/>
                    </a:lnL>
                    <a:lnR>
                      <a:noFill/>
                    </a:lnR>
                    <a:lnT>
                      <a:noFill/>
                    </a:lnT>
                    <a:lnB>
                      <a:noFill/>
                    </a:lnB>
                    <a:noFill/>
                  </a:tcPr>
                </a:tc>
              </a:tr>
              <a:tr h="317564">
                <a:tc>
                  <a:txBody>
                    <a:bodyPr/>
                    <a:lstStyle/>
                    <a:p>
                      <a:pPr marL="180000" indent="-180000" algn="l" fontAlgn="b">
                        <a:buFont typeface="Arial" pitchFamily="34" charset="0"/>
                        <a:buChar char="•"/>
                      </a:pPr>
                      <a:r>
                        <a:rPr lang="en-NZ" sz="1000" b="0" i="1" u="none" strike="noStrike">
                          <a:solidFill>
                            <a:srgbClr val="000000"/>
                          </a:solidFill>
                          <a:latin typeface="Arial" pitchFamily="34" charset="0"/>
                          <a:cs typeface="Arial" pitchFamily="34" charset="0"/>
                        </a:rPr>
                        <a:t>I'm only on my learners license.</a:t>
                      </a:r>
                    </a:p>
                  </a:txBody>
                  <a:tcPr marL="4635" marR="4635" marT="4635" marB="0" anchor="b">
                    <a:lnL>
                      <a:noFill/>
                    </a:lnL>
                    <a:lnR>
                      <a:noFill/>
                    </a:lnR>
                    <a:lnT>
                      <a:noFill/>
                    </a:lnT>
                    <a:lnB>
                      <a:noFill/>
                    </a:lnB>
                    <a:noFill/>
                  </a:tcPr>
                </a:tc>
              </a:tr>
              <a:tr h="317564">
                <a:tc>
                  <a:txBody>
                    <a:bodyPr/>
                    <a:lstStyle/>
                    <a:p>
                      <a:pPr marL="180000" indent="-180000" algn="l" fontAlgn="b">
                        <a:buFont typeface="Arial" pitchFamily="34" charset="0"/>
                        <a:buChar char="•"/>
                      </a:pPr>
                      <a:r>
                        <a:rPr lang="en-NZ" sz="1000" b="0" i="1" u="none" strike="noStrike">
                          <a:solidFill>
                            <a:srgbClr val="000000"/>
                          </a:solidFill>
                          <a:latin typeface="Arial" pitchFamily="34" charset="0"/>
                          <a:cs typeface="Arial" pitchFamily="34" charset="0"/>
                        </a:rPr>
                        <a:t>It is a lot cheaper.</a:t>
                      </a:r>
                    </a:p>
                  </a:txBody>
                  <a:tcPr marL="4635" marR="4635" marT="4635" marB="0" anchor="b">
                    <a:lnL>
                      <a:noFill/>
                    </a:lnL>
                    <a:lnR>
                      <a:noFill/>
                    </a:lnR>
                    <a:lnT>
                      <a:noFill/>
                    </a:lnT>
                    <a:lnB>
                      <a:noFill/>
                    </a:lnB>
                    <a:noFill/>
                  </a:tcPr>
                </a:tc>
              </a:tr>
              <a:tr h="317564">
                <a:tc>
                  <a:txBody>
                    <a:bodyPr/>
                    <a:lstStyle/>
                    <a:p>
                      <a:pPr marL="180000" indent="-180000" algn="l" fontAlgn="b">
                        <a:buFont typeface="Arial" pitchFamily="34" charset="0"/>
                        <a:buChar char="•"/>
                      </a:pPr>
                      <a:r>
                        <a:rPr lang="en-NZ" sz="1000" b="0" i="1" u="none" strike="noStrike" dirty="0" smtClean="0">
                          <a:solidFill>
                            <a:srgbClr val="000000"/>
                          </a:solidFill>
                          <a:latin typeface="Arial" pitchFamily="34" charset="0"/>
                          <a:cs typeface="Arial" pitchFamily="34" charset="0"/>
                        </a:rPr>
                        <a:t>I</a:t>
                      </a:r>
                      <a:r>
                        <a:rPr lang="en-NZ" sz="1000" b="0" i="1" u="none" strike="noStrike" baseline="0" dirty="0" smtClean="0">
                          <a:solidFill>
                            <a:srgbClr val="000000"/>
                          </a:solidFill>
                          <a:latin typeface="Arial" pitchFamily="34" charset="0"/>
                          <a:cs typeface="Arial" pitchFamily="34" charset="0"/>
                        </a:rPr>
                        <a:t> am an o</a:t>
                      </a:r>
                      <a:r>
                        <a:rPr lang="en-NZ" sz="1000" b="0" i="1" u="none" strike="noStrike" dirty="0" smtClean="0">
                          <a:solidFill>
                            <a:srgbClr val="000000"/>
                          </a:solidFill>
                          <a:latin typeface="Arial" pitchFamily="34" charset="0"/>
                          <a:cs typeface="Arial" pitchFamily="34" charset="0"/>
                        </a:rPr>
                        <a:t>verseas </a:t>
                      </a:r>
                      <a:r>
                        <a:rPr lang="en-NZ" sz="1000" b="0" i="1" u="none" strike="noStrike" dirty="0">
                          <a:solidFill>
                            <a:srgbClr val="000000"/>
                          </a:solidFill>
                          <a:latin typeface="Arial" pitchFamily="34" charset="0"/>
                          <a:cs typeface="Arial" pitchFamily="34" charset="0"/>
                        </a:rPr>
                        <a:t>student.</a:t>
                      </a:r>
                    </a:p>
                  </a:txBody>
                  <a:tcPr marL="4635" marR="4635" marT="4635" marB="0" anchor="b">
                    <a:lnL>
                      <a:noFill/>
                    </a:lnL>
                    <a:lnR>
                      <a:noFill/>
                    </a:lnR>
                    <a:lnT>
                      <a:noFill/>
                    </a:lnT>
                    <a:lnB>
                      <a:noFill/>
                    </a:lnB>
                    <a:noFill/>
                  </a:tcPr>
                </a:tc>
              </a:tr>
              <a:tr h="317564">
                <a:tc>
                  <a:txBody>
                    <a:bodyPr/>
                    <a:lstStyle/>
                    <a:p>
                      <a:pPr marL="180000" indent="-180000" algn="l" fontAlgn="b">
                        <a:buFont typeface="Arial" pitchFamily="34" charset="0"/>
                        <a:buChar char="•"/>
                      </a:pPr>
                      <a:r>
                        <a:rPr lang="en-NZ" sz="1000" b="0" i="1" u="none" strike="noStrike" dirty="0" smtClean="0">
                          <a:solidFill>
                            <a:srgbClr val="000000"/>
                          </a:solidFill>
                          <a:latin typeface="Arial" pitchFamily="34" charset="0"/>
                          <a:cs typeface="Arial" pitchFamily="34" charset="0"/>
                        </a:rPr>
                        <a:t>It’s a personal </a:t>
                      </a:r>
                      <a:r>
                        <a:rPr lang="en-NZ" sz="1000" b="0" i="1" u="none" strike="noStrike" dirty="0">
                          <a:solidFill>
                            <a:srgbClr val="000000"/>
                          </a:solidFill>
                          <a:latin typeface="Arial" pitchFamily="34" charset="0"/>
                          <a:cs typeface="Arial" pitchFamily="34" charset="0"/>
                        </a:rPr>
                        <a:t>choice.</a:t>
                      </a:r>
                    </a:p>
                  </a:txBody>
                  <a:tcPr marL="4635" marR="4635" marT="4635" marB="0" anchor="b">
                    <a:lnL>
                      <a:noFill/>
                    </a:lnL>
                    <a:lnR>
                      <a:noFill/>
                    </a:lnR>
                    <a:lnT>
                      <a:noFill/>
                    </a:lnT>
                    <a:lnB>
                      <a:noFill/>
                    </a:lnB>
                    <a:noFill/>
                  </a:tcPr>
                </a:tc>
              </a:tr>
              <a:tr h="317564">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To teach the children how efficient a bus is.</a:t>
                      </a:r>
                    </a:p>
                  </a:txBody>
                  <a:tcPr marL="4635" marR="4635" marT="4635" marB="0" anchor="b">
                    <a:lnL>
                      <a:noFill/>
                    </a:lnL>
                    <a:lnR>
                      <a:noFill/>
                    </a:lnR>
                    <a:lnT>
                      <a:noFill/>
                    </a:lnT>
                    <a:lnB>
                      <a:noFill/>
                    </a:lnB>
                    <a:noFill/>
                  </a:tcPr>
                </a:tc>
              </a:tr>
            </a:tbl>
          </a:graphicData>
        </a:graphic>
      </p:graphicFrame>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27</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nvGraphicFramePr>
        <p:xfrm>
          <a:off x="107504" y="1628800"/>
          <a:ext cx="4139952"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p:cNvGraphicFramePr/>
          <p:nvPr/>
        </p:nvGraphicFramePr>
        <p:xfrm>
          <a:off x="3995936" y="1628800"/>
          <a:ext cx="2699792"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p:cNvGraphicFramePr/>
          <p:nvPr/>
        </p:nvGraphicFramePr>
        <p:xfrm>
          <a:off x="6732240" y="1628800"/>
          <a:ext cx="2411760"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12293" name="Rectangle 2"/>
          <p:cNvSpPr>
            <a:spLocks noGrp="1" noChangeArrowheads="1"/>
          </p:cNvSpPr>
          <p:nvPr>
            <p:ph type="title"/>
          </p:nvPr>
        </p:nvSpPr>
        <p:spPr>
          <a:xfrm>
            <a:off x="457200" y="765175"/>
            <a:ext cx="8229600" cy="652463"/>
          </a:xfrm>
        </p:spPr>
        <p:txBody>
          <a:bodyPr/>
          <a:lstStyle/>
          <a:p>
            <a:pPr eaLnBrk="1" hangingPunct="1"/>
            <a:r>
              <a:rPr lang="en-US" sz="2000" b="1" dirty="0" smtClean="0">
                <a:solidFill>
                  <a:srgbClr val="CC0000"/>
                </a:solidFill>
              </a:rPr>
              <a:t>Method of Finding Information on Bus Service (I)</a:t>
            </a:r>
            <a:endParaRPr lang="en-NZ" sz="2000" b="1" dirty="0" smtClean="0">
              <a:solidFill>
                <a:srgbClr val="CC0000"/>
              </a:solidFill>
            </a:endParaRPr>
          </a:p>
        </p:txBody>
      </p:sp>
      <p:sp>
        <p:nvSpPr>
          <p:cNvPr id="12294"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2295"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a:t>Q11</a:t>
            </a:r>
          </a:p>
        </p:txBody>
      </p:sp>
      <p:grpSp>
        <p:nvGrpSpPr>
          <p:cNvPr id="12297" name="Group 7"/>
          <p:cNvGrpSpPr>
            <a:grpSpLocks/>
          </p:cNvGrpSpPr>
          <p:nvPr/>
        </p:nvGrpSpPr>
        <p:grpSpPr bwMode="auto">
          <a:xfrm>
            <a:off x="1331913" y="1484313"/>
            <a:ext cx="7272337" cy="247650"/>
            <a:chOff x="3060" y="2055"/>
            <a:chExt cx="7575" cy="390"/>
          </a:xfrm>
        </p:grpSpPr>
        <p:sp>
          <p:nvSpPr>
            <p:cNvPr id="12319" name="Text Box 8"/>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12320" name="Text Box 9"/>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12321" name="Text Box 10"/>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12304" name="Text Box 5"/>
          <p:cNvSpPr txBox="1">
            <a:spLocks noChangeArrowheads="1"/>
          </p:cNvSpPr>
          <p:nvPr/>
        </p:nvSpPr>
        <p:spPr bwMode="auto">
          <a:xfrm>
            <a:off x="0" y="6237312"/>
            <a:ext cx="9144000" cy="600164"/>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a:solidFill>
                  <a:schemeClr val="bg1"/>
                </a:solidFill>
              </a:rPr>
              <a:t>A foldout booklet </a:t>
            </a:r>
            <a:r>
              <a:rPr lang="en-IE" i="0" dirty="0" smtClean="0">
                <a:solidFill>
                  <a:schemeClr val="bg1"/>
                </a:solidFill>
              </a:rPr>
              <a:t>(60%) </a:t>
            </a:r>
            <a:r>
              <a:rPr lang="en-IE" i="0" dirty="0">
                <a:solidFill>
                  <a:schemeClr val="bg1"/>
                </a:solidFill>
              </a:rPr>
              <a:t>and </a:t>
            </a:r>
            <a:r>
              <a:rPr lang="en-IE" dirty="0">
                <a:solidFill>
                  <a:schemeClr val="bg1"/>
                </a:solidFill>
              </a:rPr>
              <a:t>Timetable information at bus stops </a:t>
            </a:r>
            <a:r>
              <a:rPr lang="en-IE" i="0" dirty="0">
                <a:solidFill>
                  <a:schemeClr val="bg1"/>
                </a:solidFill>
              </a:rPr>
              <a:t>(</a:t>
            </a:r>
            <a:r>
              <a:rPr lang="en-IE" i="0" dirty="0" smtClean="0">
                <a:solidFill>
                  <a:schemeClr val="bg1"/>
                </a:solidFill>
              </a:rPr>
              <a:t>37%) were </a:t>
            </a:r>
            <a:r>
              <a:rPr lang="en-IE" i="0" dirty="0">
                <a:solidFill>
                  <a:schemeClr val="bg1"/>
                </a:solidFill>
              </a:rPr>
              <a:t>the main methods used for finding information about the bus service.  </a:t>
            </a:r>
            <a:r>
              <a:rPr lang="en-IE" i="0" dirty="0" smtClean="0">
                <a:solidFill>
                  <a:schemeClr val="bg1"/>
                </a:solidFill>
              </a:rPr>
              <a:t>There was a significant increase in the number of </a:t>
            </a:r>
            <a:r>
              <a:rPr lang="en-IE" i="0" dirty="0" err="1" smtClean="0">
                <a:solidFill>
                  <a:schemeClr val="bg1"/>
                </a:solidFill>
              </a:rPr>
              <a:t>Tauranga</a:t>
            </a:r>
            <a:r>
              <a:rPr lang="en-IE" i="0" dirty="0" smtClean="0">
                <a:solidFill>
                  <a:schemeClr val="bg1"/>
                </a:solidFill>
              </a:rPr>
              <a:t> bus users who use </a:t>
            </a:r>
            <a:r>
              <a:rPr lang="en-IE" dirty="0" smtClean="0">
                <a:solidFill>
                  <a:schemeClr val="bg1"/>
                </a:solidFill>
              </a:rPr>
              <a:t>A foldout booklet</a:t>
            </a:r>
            <a:r>
              <a:rPr lang="en-IE" i="0" dirty="0" smtClean="0">
                <a:solidFill>
                  <a:schemeClr val="bg1"/>
                </a:solidFill>
              </a:rPr>
              <a:t> (72%) from 2011 (58%) and </a:t>
            </a:r>
            <a:r>
              <a:rPr lang="en-IE" i="0" dirty="0" err="1" smtClean="0">
                <a:solidFill>
                  <a:schemeClr val="bg1"/>
                </a:solidFill>
              </a:rPr>
              <a:t>Tauranga</a:t>
            </a:r>
            <a:r>
              <a:rPr lang="en-IE" i="0" dirty="0" smtClean="0">
                <a:solidFill>
                  <a:schemeClr val="bg1"/>
                </a:solidFill>
              </a:rPr>
              <a:t> bus users were more likely to use the </a:t>
            </a:r>
            <a:r>
              <a:rPr lang="en-IE" dirty="0" smtClean="0">
                <a:solidFill>
                  <a:schemeClr val="bg1"/>
                </a:solidFill>
              </a:rPr>
              <a:t>Internet </a:t>
            </a:r>
            <a:r>
              <a:rPr lang="en-IE" i="0" dirty="0" smtClean="0">
                <a:solidFill>
                  <a:schemeClr val="bg1"/>
                </a:solidFill>
              </a:rPr>
              <a:t>(28%) than </a:t>
            </a:r>
            <a:r>
              <a:rPr lang="en-IE" i="0" dirty="0" err="1" smtClean="0">
                <a:solidFill>
                  <a:schemeClr val="bg1"/>
                </a:solidFill>
              </a:rPr>
              <a:t>Rotorua</a:t>
            </a:r>
            <a:r>
              <a:rPr lang="en-IE" i="0" dirty="0" smtClean="0">
                <a:solidFill>
                  <a:schemeClr val="bg1"/>
                </a:solidFill>
              </a:rPr>
              <a:t> bus users (10%).</a:t>
            </a:r>
            <a:endParaRPr lang="en-IE" dirty="0">
              <a:solidFill>
                <a:schemeClr val="bg1"/>
              </a:solidFill>
            </a:endParaRPr>
          </a:p>
        </p:txBody>
      </p:sp>
      <p:sp>
        <p:nvSpPr>
          <p:cNvPr id="12305" name="Rectangle 20"/>
          <p:cNvSpPr>
            <a:spLocks noChangeArrowheads="1"/>
          </p:cNvSpPr>
          <p:nvPr/>
        </p:nvSpPr>
        <p:spPr bwMode="auto">
          <a:xfrm>
            <a:off x="467544" y="1052736"/>
            <a:ext cx="8229600" cy="652463"/>
          </a:xfrm>
          <a:prstGeom prst="rect">
            <a:avLst/>
          </a:prstGeom>
          <a:noFill/>
          <a:ln w="9525">
            <a:noFill/>
            <a:miter lim="800000"/>
            <a:headEnd/>
            <a:tailEnd/>
          </a:ln>
        </p:spPr>
        <p:txBody>
          <a:bodyPr anchor="ctr"/>
          <a:lstStyle/>
          <a:p>
            <a:r>
              <a:rPr lang="en-NZ" dirty="0">
                <a:solidFill>
                  <a:srgbClr val="CC0000"/>
                </a:solidFill>
              </a:rPr>
              <a:t>‘Which of the following do you use to find out about public transport bus services?’</a:t>
            </a:r>
          </a:p>
        </p:txBody>
      </p:sp>
      <p:sp>
        <p:nvSpPr>
          <p:cNvPr id="12306" name="Rectangle 21"/>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12307" name="AutoShape 22"/>
          <p:cNvSpPr>
            <a:spLocks noChangeArrowheads="1"/>
          </p:cNvSpPr>
          <p:nvPr/>
        </p:nvSpPr>
        <p:spPr bwMode="auto">
          <a:xfrm>
            <a:off x="60325" y="1771650"/>
            <a:ext cx="9036050" cy="1354138"/>
          </a:xfrm>
          <a:prstGeom prst="roundRect">
            <a:avLst>
              <a:gd name="adj" fmla="val 16667"/>
            </a:avLst>
          </a:prstGeom>
          <a:noFill/>
          <a:ln w="15875" algn="ctr">
            <a:solidFill>
              <a:srgbClr val="FF0000"/>
            </a:solidFill>
            <a:round/>
            <a:headEnd/>
            <a:tailEnd/>
          </a:ln>
        </p:spPr>
        <p:txBody>
          <a:bodyPr wrap="none" anchor="ctr"/>
          <a:lstStyle/>
          <a:p>
            <a:endParaRPr lang="en-NZ"/>
          </a:p>
        </p:txBody>
      </p:sp>
      <p:sp>
        <p:nvSpPr>
          <p:cNvPr id="42" name="Oval 26"/>
          <p:cNvSpPr>
            <a:spLocks noChangeArrowheads="1"/>
          </p:cNvSpPr>
          <p:nvPr/>
        </p:nvSpPr>
        <p:spPr bwMode="auto">
          <a:xfrm>
            <a:off x="5940152" y="1772816"/>
            <a:ext cx="288925" cy="215330"/>
          </a:xfrm>
          <a:prstGeom prst="ellipse">
            <a:avLst/>
          </a:prstGeom>
          <a:noFill/>
          <a:ln w="19050" algn="ctr">
            <a:solidFill>
              <a:srgbClr val="FF0000"/>
            </a:solidFill>
            <a:round/>
            <a:headEnd/>
            <a:tailEnd/>
          </a:ln>
        </p:spPr>
        <p:txBody>
          <a:bodyPr wrap="none" anchor="ctr"/>
          <a:lstStyle/>
          <a:p>
            <a:endParaRPr lang="en-NZ"/>
          </a:p>
        </p:txBody>
      </p:sp>
      <p:sp>
        <p:nvSpPr>
          <p:cNvPr id="43" name="Rectangle 33"/>
          <p:cNvSpPr>
            <a:spLocks noChangeArrowheads="1"/>
          </p:cNvSpPr>
          <p:nvPr/>
        </p:nvSpPr>
        <p:spPr bwMode="auto">
          <a:xfrm>
            <a:off x="5940152" y="1772816"/>
            <a:ext cx="288925" cy="215900"/>
          </a:xfrm>
          <a:prstGeom prst="rect">
            <a:avLst/>
          </a:prstGeom>
          <a:noFill/>
          <a:ln w="19050" algn="ctr">
            <a:solidFill>
              <a:srgbClr val="000080"/>
            </a:solidFill>
            <a:miter lim="800000"/>
            <a:headEnd/>
            <a:tailEnd/>
          </a:ln>
        </p:spPr>
        <p:txBody>
          <a:bodyPr wrap="none" anchor="ctr"/>
          <a:lstStyle/>
          <a:p>
            <a:endParaRPr lang="en-NZ"/>
          </a:p>
        </p:txBody>
      </p:sp>
      <p:sp>
        <p:nvSpPr>
          <p:cNvPr id="44" name="Rectangle 33"/>
          <p:cNvSpPr>
            <a:spLocks noChangeArrowheads="1"/>
          </p:cNvSpPr>
          <p:nvPr/>
        </p:nvSpPr>
        <p:spPr bwMode="auto">
          <a:xfrm>
            <a:off x="4716016" y="3212976"/>
            <a:ext cx="288925" cy="215900"/>
          </a:xfrm>
          <a:prstGeom prst="rect">
            <a:avLst/>
          </a:prstGeom>
          <a:noFill/>
          <a:ln w="19050" algn="ctr">
            <a:solidFill>
              <a:srgbClr val="000080"/>
            </a:solidFill>
            <a:miter lim="800000"/>
            <a:headEnd/>
            <a:tailEnd/>
          </a:ln>
        </p:spPr>
        <p:txBody>
          <a:bodyPr wrap="none" anchor="ctr"/>
          <a:lstStyle/>
          <a:p>
            <a:endParaRPr lang="en-NZ"/>
          </a:p>
        </p:txBody>
      </p:sp>
      <p:sp>
        <p:nvSpPr>
          <p:cNvPr id="23" name="Oval 26"/>
          <p:cNvSpPr>
            <a:spLocks noChangeArrowheads="1"/>
          </p:cNvSpPr>
          <p:nvPr/>
        </p:nvSpPr>
        <p:spPr bwMode="auto">
          <a:xfrm>
            <a:off x="4860032" y="2492896"/>
            <a:ext cx="288925" cy="287338"/>
          </a:xfrm>
          <a:prstGeom prst="ellipse">
            <a:avLst/>
          </a:prstGeom>
          <a:noFill/>
          <a:ln w="19050" algn="ctr">
            <a:solidFill>
              <a:srgbClr val="FF0000"/>
            </a:solidFill>
            <a:round/>
            <a:headEnd/>
            <a:tailEnd/>
          </a:ln>
        </p:spPr>
        <p:txBody>
          <a:bodyPr wrap="none" anchor="ctr"/>
          <a:lstStyle/>
          <a:p>
            <a:endParaRPr lang="en-NZ"/>
          </a:p>
        </p:txBody>
      </p:sp>
      <p:sp>
        <p:nvSpPr>
          <p:cNvPr id="24" name="Oval 26"/>
          <p:cNvSpPr>
            <a:spLocks noChangeArrowheads="1"/>
          </p:cNvSpPr>
          <p:nvPr/>
        </p:nvSpPr>
        <p:spPr bwMode="auto">
          <a:xfrm>
            <a:off x="2555776" y="2492896"/>
            <a:ext cx="288925" cy="216024"/>
          </a:xfrm>
          <a:prstGeom prst="ellipse">
            <a:avLst/>
          </a:prstGeom>
          <a:noFill/>
          <a:ln w="19050" algn="ctr">
            <a:solidFill>
              <a:srgbClr val="FF0000"/>
            </a:solidFill>
            <a:round/>
            <a:headEnd/>
            <a:tailEnd/>
          </a:ln>
        </p:spPr>
        <p:txBody>
          <a:bodyPr wrap="none" anchor="ctr"/>
          <a:lstStyle/>
          <a:p>
            <a:endParaRPr lang="en-NZ"/>
          </a:p>
        </p:txBody>
      </p:sp>
      <p:sp>
        <p:nvSpPr>
          <p:cNvPr id="25" name="Text Box 6"/>
          <p:cNvSpPr txBox="1">
            <a:spLocks noChangeArrowheads="1"/>
          </p:cNvSpPr>
          <p:nvPr/>
        </p:nvSpPr>
        <p:spPr bwMode="auto">
          <a:xfrm>
            <a:off x="2123728" y="5877272"/>
            <a:ext cx="827484" cy="246221"/>
          </a:xfrm>
          <a:prstGeom prst="rect">
            <a:avLst/>
          </a:prstGeom>
          <a:noFill/>
          <a:ln w="9525">
            <a:noFill/>
            <a:miter lim="800000"/>
            <a:headEnd/>
            <a:tailEnd/>
          </a:ln>
        </p:spPr>
        <p:txBody>
          <a:bodyPr wrap="square">
            <a:spAutoFit/>
          </a:bodyPr>
          <a:lstStyle/>
          <a:p>
            <a:pPr algn="l"/>
            <a:r>
              <a:rPr lang="en-US" sz="1000" i="0" dirty="0" smtClean="0">
                <a:solidFill>
                  <a:srgbClr val="FF0000"/>
                </a:solidFill>
              </a:rPr>
              <a:t>n=400</a:t>
            </a:r>
            <a:endParaRPr lang="en-US" sz="1000" i="0" dirty="0">
              <a:solidFill>
                <a:srgbClr val="FF0000"/>
              </a:solidFill>
            </a:endParaRPr>
          </a:p>
        </p:txBody>
      </p:sp>
      <p:sp>
        <p:nvSpPr>
          <p:cNvPr id="26" name="Text Box 6"/>
          <p:cNvSpPr txBox="1">
            <a:spLocks noChangeArrowheads="1"/>
          </p:cNvSpPr>
          <p:nvPr/>
        </p:nvSpPr>
        <p:spPr bwMode="auto">
          <a:xfrm>
            <a:off x="4715694" y="5877272"/>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7" name="Text Box 6"/>
          <p:cNvSpPr txBox="1">
            <a:spLocks noChangeArrowheads="1"/>
          </p:cNvSpPr>
          <p:nvPr/>
        </p:nvSpPr>
        <p:spPr bwMode="auto">
          <a:xfrm>
            <a:off x="7668022" y="5877272"/>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8" name="Rectangle 33"/>
          <p:cNvSpPr>
            <a:spLocks noChangeArrowheads="1"/>
          </p:cNvSpPr>
          <p:nvPr/>
        </p:nvSpPr>
        <p:spPr bwMode="auto">
          <a:xfrm>
            <a:off x="7884368" y="2492896"/>
            <a:ext cx="288925" cy="216024"/>
          </a:xfrm>
          <a:prstGeom prst="rect">
            <a:avLst/>
          </a:prstGeom>
          <a:noFill/>
          <a:ln w="19050" algn="ctr">
            <a:solidFill>
              <a:srgbClr val="000080"/>
            </a:solidFill>
            <a:miter lim="800000"/>
            <a:headEnd/>
            <a:tailEnd/>
          </a:ln>
        </p:spPr>
        <p:txBody>
          <a:bodyPr wrap="none" anchor="ctr"/>
          <a:lstStyle/>
          <a:p>
            <a:endParaRPr lang="en-NZ"/>
          </a:p>
        </p:txBody>
      </p:sp>
      <p:sp>
        <p:nvSpPr>
          <p:cNvPr id="29" name="Oval 26"/>
          <p:cNvSpPr>
            <a:spLocks noChangeArrowheads="1"/>
          </p:cNvSpPr>
          <p:nvPr/>
        </p:nvSpPr>
        <p:spPr bwMode="auto">
          <a:xfrm>
            <a:off x="4716017" y="3212976"/>
            <a:ext cx="288032" cy="216024"/>
          </a:xfrm>
          <a:prstGeom prst="ellipse">
            <a:avLst/>
          </a:prstGeom>
          <a:noFill/>
          <a:ln w="19050" algn="ctr">
            <a:solidFill>
              <a:srgbClr val="FF0000"/>
            </a:solidFill>
            <a:round/>
            <a:headEnd/>
            <a:tailEnd/>
          </a:ln>
        </p:spPr>
        <p:txBody>
          <a:bodyPr wrap="none" anchor="ctr"/>
          <a:lstStyle/>
          <a:p>
            <a:endParaRPr lang="en-NZ"/>
          </a:p>
        </p:txBody>
      </p:sp>
      <p:sp>
        <p:nvSpPr>
          <p:cNvPr id="30" name="Oval 26"/>
          <p:cNvSpPr>
            <a:spLocks noChangeArrowheads="1"/>
          </p:cNvSpPr>
          <p:nvPr/>
        </p:nvSpPr>
        <p:spPr bwMode="auto">
          <a:xfrm>
            <a:off x="3203848" y="1772816"/>
            <a:ext cx="288925" cy="216024"/>
          </a:xfrm>
          <a:prstGeom prst="ellipse">
            <a:avLst/>
          </a:prstGeom>
          <a:noFill/>
          <a:ln w="19050" algn="ctr">
            <a:solidFill>
              <a:srgbClr val="FF0000"/>
            </a:solidFill>
            <a:round/>
            <a:headEnd/>
            <a:tailEnd/>
          </a:ln>
        </p:spPr>
        <p:txBody>
          <a:bodyPr wrap="none" anchor="ctr"/>
          <a:lstStyle/>
          <a:p>
            <a:endParaRPr lang="en-NZ"/>
          </a:p>
        </p:txBody>
      </p:sp>
      <p:sp>
        <p:nvSpPr>
          <p:cNvPr id="31"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28</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65175"/>
            <a:ext cx="8229600" cy="652463"/>
          </a:xfrm>
        </p:spPr>
        <p:txBody>
          <a:bodyPr/>
          <a:lstStyle/>
          <a:p>
            <a:r>
              <a:rPr lang="en-US" sz="2000" b="1" dirty="0" smtClean="0">
                <a:solidFill>
                  <a:srgbClr val="CC0000"/>
                </a:solidFill>
              </a:rPr>
              <a:t>Method of Finding Information on Bus Service (II)</a:t>
            </a:r>
            <a:endParaRPr lang="en-NZ" sz="2000" b="1" dirty="0" smtClean="0">
              <a:solidFill>
                <a:srgbClr val="CC0000"/>
              </a:solidFill>
            </a:endParaRPr>
          </a:p>
        </p:txBody>
      </p:sp>
      <p:sp>
        <p:nvSpPr>
          <p:cNvPr id="60419" name="Text Box 3"/>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Q11</a:t>
            </a:r>
          </a:p>
        </p:txBody>
      </p:sp>
      <p:sp>
        <p:nvSpPr>
          <p:cNvPr id="60420" name="Rectangle 4"/>
          <p:cNvSpPr>
            <a:spLocks noChangeArrowheads="1"/>
          </p:cNvSpPr>
          <p:nvPr/>
        </p:nvSpPr>
        <p:spPr bwMode="auto">
          <a:xfrm>
            <a:off x="467544" y="1124744"/>
            <a:ext cx="8229600"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‘Which of the following do you use to find out about public transport bus services?’</a:t>
            </a:r>
            <a:br>
              <a:rPr lang="en-NZ" dirty="0">
                <a:solidFill>
                  <a:srgbClr val="CC0000"/>
                </a:solidFill>
              </a:rPr>
            </a:br>
            <a:r>
              <a:rPr lang="en-NZ" dirty="0">
                <a:solidFill>
                  <a:srgbClr val="CC0000"/>
                </a:solidFill>
              </a:rPr>
              <a:t>- Other responses</a:t>
            </a:r>
          </a:p>
        </p:txBody>
      </p:sp>
      <p:sp>
        <p:nvSpPr>
          <p:cNvPr id="60421" name="Text Box 5"/>
          <p:cNvSpPr txBox="1">
            <a:spLocks noChangeArrowheads="1"/>
          </p:cNvSpPr>
          <p:nvPr/>
        </p:nvSpPr>
        <p:spPr bwMode="auto">
          <a:xfrm>
            <a:off x="1330325" y="1867259"/>
            <a:ext cx="1728788" cy="22860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60422" name="Text Box 6"/>
          <p:cNvSpPr txBox="1">
            <a:spLocks noChangeArrowheads="1"/>
          </p:cNvSpPr>
          <p:nvPr/>
        </p:nvSpPr>
        <p:spPr bwMode="auto">
          <a:xfrm>
            <a:off x="6156325" y="1892659"/>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60423" name="Line 7"/>
          <p:cNvSpPr>
            <a:spLocks noChangeShapeType="1"/>
          </p:cNvSpPr>
          <p:nvPr/>
        </p:nvSpPr>
        <p:spPr bwMode="auto">
          <a:xfrm>
            <a:off x="4572000" y="1844824"/>
            <a:ext cx="0" cy="4536926"/>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nvGraphicFramePr>
        <p:xfrm>
          <a:off x="611560" y="2227324"/>
          <a:ext cx="3185087" cy="4160007"/>
        </p:xfrm>
        <a:graphic>
          <a:graphicData uri="http://schemas.openxmlformats.org/drawingml/2006/table">
            <a:tbl>
              <a:tblPr/>
              <a:tblGrid>
                <a:gridCol w="3185087"/>
              </a:tblGrid>
              <a:tr h="462223">
                <a:tc>
                  <a:txBody>
                    <a:bodyPr/>
                    <a:lstStyle/>
                    <a:p>
                      <a:pPr marL="180000" indent="-180000" algn="l" fontAlgn="b">
                        <a:buFont typeface="Arial" pitchFamily="34" charset="0"/>
                        <a:buChar char="•"/>
                      </a:pPr>
                      <a:r>
                        <a:rPr lang="en-NZ" sz="1000" b="0" i="1" u="none" strike="noStrike" dirty="0" smtClean="0">
                          <a:solidFill>
                            <a:srgbClr val="000000"/>
                          </a:solidFill>
                          <a:latin typeface="+mn-lt"/>
                          <a:cs typeface="Arial" pitchFamily="34" charset="0"/>
                        </a:rPr>
                        <a:t>Through word of mouth. </a:t>
                      </a:r>
                      <a:r>
                        <a:rPr lang="en-NZ" sz="1000" b="0" i="1" u="none" strike="noStrike" dirty="0">
                          <a:solidFill>
                            <a:srgbClr val="000000"/>
                          </a:solidFill>
                          <a:latin typeface="+mn-lt"/>
                          <a:cs typeface="Arial" pitchFamily="34" charset="0"/>
                        </a:rPr>
                        <a:t>(2)</a:t>
                      </a:r>
                    </a:p>
                  </a:txBody>
                  <a:tcPr marL="5023" marR="5023" marT="5023" marB="0" anchor="ctr">
                    <a:lnL>
                      <a:noFill/>
                    </a:lnL>
                    <a:lnR>
                      <a:noFill/>
                    </a:lnR>
                    <a:lnT>
                      <a:noFill/>
                    </a:lnT>
                    <a:lnB>
                      <a:noFill/>
                    </a:lnB>
                  </a:tcPr>
                </a:tc>
              </a:tr>
              <a:tr h="462223">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I have asked for a large print timetable but have not been given one yet, they are only given to the blind institute and they should be given more freely.</a:t>
                      </a:r>
                    </a:p>
                  </a:txBody>
                  <a:tcPr marL="5023" marR="5023" marT="5023" marB="0" anchor="ctr">
                    <a:lnL>
                      <a:noFill/>
                    </a:lnL>
                    <a:lnR>
                      <a:noFill/>
                    </a:lnR>
                    <a:lnT>
                      <a:noFill/>
                    </a:lnT>
                    <a:lnB>
                      <a:noFill/>
                    </a:lnB>
                  </a:tcPr>
                </a:tc>
              </a:tr>
              <a:tr h="462223">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I have to ask people because I can't read, my eyesight is not very good.</a:t>
                      </a:r>
                    </a:p>
                  </a:txBody>
                  <a:tcPr marL="5023" marR="5023" marT="5023" marB="0" anchor="ctr">
                    <a:lnL>
                      <a:noFill/>
                    </a:lnL>
                    <a:lnR>
                      <a:noFill/>
                    </a:lnR>
                    <a:lnT>
                      <a:noFill/>
                    </a:lnT>
                    <a:lnB>
                      <a:noFill/>
                    </a:lnB>
                  </a:tcPr>
                </a:tc>
              </a:tr>
              <a:tr h="462223">
                <a:tc>
                  <a:txBody>
                    <a:bodyPr/>
                    <a:lstStyle/>
                    <a:p>
                      <a:pPr marL="180000" indent="-180000" algn="l" fontAlgn="b">
                        <a:buFont typeface="Arial" pitchFamily="34" charset="0"/>
                        <a:buChar char="•"/>
                      </a:pPr>
                      <a:r>
                        <a:rPr lang="en-NZ" sz="1000" b="0" i="1" u="none" strike="noStrike">
                          <a:solidFill>
                            <a:srgbClr val="000000"/>
                          </a:solidFill>
                          <a:latin typeface="+mn-lt"/>
                          <a:cs typeface="Arial" pitchFamily="34" charset="0"/>
                        </a:rPr>
                        <a:t>I know the times.</a:t>
                      </a:r>
                    </a:p>
                  </a:txBody>
                  <a:tcPr marL="5023" marR="5023" marT="5023" marB="0" anchor="ctr">
                    <a:lnL>
                      <a:noFill/>
                    </a:lnL>
                    <a:lnR>
                      <a:noFill/>
                    </a:lnR>
                    <a:lnT>
                      <a:noFill/>
                    </a:lnT>
                    <a:lnB>
                      <a:noFill/>
                    </a:lnB>
                  </a:tcPr>
                </a:tc>
              </a:tr>
              <a:tr h="462223">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Information centre.</a:t>
                      </a:r>
                    </a:p>
                  </a:txBody>
                  <a:tcPr marL="5023" marR="5023" marT="5023" marB="0" anchor="ctr">
                    <a:lnL>
                      <a:noFill/>
                    </a:lnL>
                    <a:lnR>
                      <a:noFill/>
                    </a:lnR>
                    <a:lnT>
                      <a:noFill/>
                    </a:lnT>
                    <a:lnB>
                      <a:noFill/>
                    </a:lnB>
                  </a:tcPr>
                </a:tc>
              </a:tr>
              <a:tr h="462223">
                <a:tc>
                  <a:txBody>
                    <a:bodyPr/>
                    <a:lstStyle/>
                    <a:p>
                      <a:pPr marL="180000" indent="-180000" algn="l" fontAlgn="b">
                        <a:buFont typeface="Arial" pitchFamily="34" charset="0"/>
                        <a:buChar char="•"/>
                      </a:pPr>
                      <a:r>
                        <a:rPr lang="en-NZ" sz="1000" b="0" i="1" u="none" strike="noStrike">
                          <a:solidFill>
                            <a:srgbClr val="000000"/>
                          </a:solidFill>
                          <a:latin typeface="+mn-lt"/>
                          <a:cs typeface="Arial" pitchFamily="34" charset="0"/>
                        </a:rPr>
                        <a:t>Just turn up at 9.30am.</a:t>
                      </a:r>
                    </a:p>
                  </a:txBody>
                  <a:tcPr marL="5023" marR="5023" marT="5023" marB="0" anchor="ctr">
                    <a:lnL>
                      <a:noFill/>
                    </a:lnL>
                    <a:lnR>
                      <a:noFill/>
                    </a:lnR>
                    <a:lnT>
                      <a:noFill/>
                    </a:lnT>
                    <a:lnB>
                      <a:noFill/>
                    </a:lnB>
                  </a:tcPr>
                </a:tc>
              </a:tr>
              <a:tr h="462223">
                <a:tc>
                  <a:txBody>
                    <a:bodyPr/>
                    <a:lstStyle/>
                    <a:p>
                      <a:pPr marL="180000" indent="-180000" algn="l" fontAlgn="b">
                        <a:buFont typeface="Arial" pitchFamily="34" charset="0"/>
                        <a:buChar char="•"/>
                      </a:pPr>
                      <a:r>
                        <a:rPr lang="en-NZ" sz="1000" b="0" i="1" u="none" strike="noStrike">
                          <a:solidFill>
                            <a:srgbClr val="000000"/>
                          </a:solidFill>
                          <a:latin typeface="+mn-lt"/>
                          <a:cs typeface="Arial" pitchFamily="34" charset="0"/>
                        </a:rPr>
                        <a:t>Ring the council.</a:t>
                      </a:r>
                    </a:p>
                  </a:txBody>
                  <a:tcPr marL="5023" marR="5023" marT="5023" marB="0" anchor="ctr">
                    <a:lnL>
                      <a:noFill/>
                    </a:lnL>
                    <a:lnR>
                      <a:noFill/>
                    </a:lnR>
                    <a:lnT>
                      <a:noFill/>
                    </a:lnT>
                    <a:lnB>
                      <a:noFill/>
                    </a:lnB>
                  </a:tcPr>
                </a:tc>
              </a:tr>
              <a:tr h="462223">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Sometimes the drivers have timetables and the information centre at the </a:t>
                      </a:r>
                      <a:r>
                        <a:rPr lang="en-NZ" sz="1000" b="0" i="1" u="none" strike="noStrike" dirty="0" err="1" smtClean="0">
                          <a:solidFill>
                            <a:srgbClr val="000000"/>
                          </a:solidFill>
                          <a:latin typeface="+mn-lt"/>
                          <a:cs typeface="Arial" pitchFamily="34" charset="0"/>
                        </a:rPr>
                        <a:t>i</a:t>
                      </a:r>
                      <a:r>
                        <a:rPr lang="en-NZ" sz="1000" b="0" i="1" u="none" strike="noStrike" dirty="0" smtClean="0">
                          <a:solidFill>
                            <a:srgbClr val="000000"/>
                          </a:solidFill>
                          <a:latin typeface="+mn-lt"/>
                          <a:cs typeface="Arial" pitchFamily="34" charset="0"/>
                        </a:rPr>
                        <a:t>-SITE.</a:t>
                      </a:r>
                      <a:endParaRPr lang="en-NZ" sz="1000" b="0" i="1" u="none" strike="noStrike" dirty="0">
                        <a:solidFill>
                          <a:srgbClr val="000000"/>
                        </a:solidFill>
                        <a:latin typeface="+mn-lt"/>
                        <a:cs typeface="Arial" pitchFamily="34" charset="0"/>
                      </a:endParaRPr>
                    </a:p>
                  </a:txBody>
                  <a:tcPr marL="5023" marR="5023" marT="5023" marB="0" anchor="ctr">
                    <a:lnL>
                      <a:noFill/>
                    </a:lnL>
                    <a:lnR>
                      <a:noFill/>
                    </a:lnR>
                    <a:lnT>
                      <a:noFill/>
                    </a:lnT>
                    <a:lnB>
                      <a:noFill/>
                    </a:lnB>
                  </a:tcPr>
                </a:tc>
              </a:tr>
              <a:tr h="462223">
                <a:tc>
                  <a:txBody>
                    <a:bodyPr/>
                    <a:lstStyle/>
                    <a:p>
                      <a:pPr marL="180000" indent="-180000" algn="l" fontAlgn="b">
                        <a:buFont typeface="Arial" pitchFamily="34" charset="0"/>
                        <a:buChar char="•"/>
                      </a:pPr>
                      <a:r>
                        <a:rPr lang="en-NZ" sz="1000" b="0" i="1" u="none" strike="noStrike" dirty="0">
                          <a:solidFill>
                            <a:srgbClr val="000000"/>
                          </a:solidFill>
                          <a:latin typeface="+mn-lt"/>
                          <a:cs typeface="Arial" pitchFamily="34" charset="0"/>
                        </a:rPr>
                        <a:t>The Council gave me information.</a:t>
                      </a:r>
                    </a:p>
                  </a:txBody>
                  <a:tcPr marL="5023" marR="5023" marT="5023" marB="0"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4788024" y="2299332"/>
          <a:ext cx="4252913" cy="4154004"/>
        </p:xfrm>
        <a:graphic>
          <a:graphicData uri="http://schemas.openxmlformats.org/drawingml/2006/table">
            <a:tbl>
              <a:tblPr/>
              <a:tblGrid>
                <a:gridCol w="4252913"/>
              </a:tblGrid>
              <a:tr h="346167">
                <a:tc>
                  <a:txBody>
                    <a:bodyPr/>
                    <a:lstStyle/>
                    <a:p>
                      <a:pPr marL="180000" indent="-180000" algn="l" fontAlgn="b">
                        <a:buFont typeface="Arial" pitchFamily="34" charset="0"/>
                        <a:buChar char="•"/>
                      </a:pPr>
                      <a:r>
                        <a:rPr lang="en-NZ" sz="1000" b="0" i="1" u="none" strike="noStrike">
                          <a:solidFill>
                            <a:srgbClr val="000000"/>
                          </a:solidFill>
                          <a:latin typeface="+mn-lt"/>
                        </a:rPr>
                        <a:t>I know the timetable. (10)</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a:solidFill>
                            <a:srgbClr val="000000"/>
                          </a:solidFill>
                          <a:latin typeface="+mn-lt"/>
                        </a:rPr>
                        <a:t>Through word of mouth. (5)</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a:solidFill>
                            <a:srgbClr val="000000"/>
                          </a:solidFill>
                          <a:latin typeface="+mn-lt"/>
                        </a:rPr>
                        <a:t>Advertising. (2)</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a:solidFill>
                            <a:srgbClr val="000000"/>
                          </a:solidFill>
                          <a:latin typeface="+mn-lt"/>
                        </a:rPr>
                        <a:t>The bus stops right outside, I can see it coming. (2)</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a:solidFill>
                            <a:srgbClr val="000000"/>
                          </a:solidFill>
                          <a:latin typeface="+mn-lt"/>
                        </a:rPr>
                        <a:t>Newspapers. (2)</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a:solidFill>
                            <a:srgbClr val="000000"/>
                          </a:solidFill>
                          <a:latin typeface="+mn-lt"/>
                        </a:rPr>
                        <a:t>As I work at the information centre I give them out all the time.</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a:solidFill>
                            <a:srgbClr val="000000"/>
                          </a:solidFill>
                          <a:latin typeface="+mn-lt"/>
                        </a:rPr>
                        <a:t>City Focus.</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a:solidFill>
                            <a:srgbClr val="000000"/>
                          </a:solidFill>
                          <a:latin typeface="+mn-lt"/>
                        </a:rPr>
                        <a:t>I have always known about the buses since we started with them.</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a:solidFill>
                            <a:srgbClr val="000000"/>
                          </a:solidFill>
                          <a:latin typeface="+mn-lt"/>
                        </a:rPr>
                        <a:t>I just wait for it.</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a:solidFill>
                            <a:srgbClr val="000000"/>
                          </a:solidFill>
                          <a:latin typeface="+mn-lt"/>
                        </a:rPr>
                        <a:t>Saw green buses driving passed and stood at bus stop to get one.</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a:solidFill>
                            <a:srgbClr val="000000"/>
                          </a:solidFill>
                          <a:latin typeface="+mn-lt"/>
                        </a:rPr>
                        <a:t>Saw the buses down town.</a:t>
                      </a:r>
                    </a:p>
                  </a:txBody>
                  <a:tcPr marL="4639" marR="4639" marT="4639" marB="0" anchor="ctr">
                    <a:lnL>
                      <a:noFill/>
                    </a:lnL>
                    <a:lnR>
                      <a:noFill/>
                    </a:lnR>
                    <a:lnT>
                      <a:noFill/>
                    </a:lnT>
                    <a:lnB>
                      <a:noFill/>
                    </a:lnB>
                    <a:noFill/>
                  </a:tcPr>
                </a:tc>
              </a:tr>
              <a:tr h="346167">
                <a:tc>
                  <a:txBody>
                    <a:bodyPr/>
                    <a:lstStyle/>
                    <a:p>
                      <a:pPr marL="180000" indent="-180000" algn="l" fontAlgn="b">
                        <a:buFont typeface="Arial" pitchFamily="34" charset="0"/>
                        <a:buChar char="•"/>
                      </a:pPr>
                      <a:r>
                        <a:rPr lang="en-NZ" sz="1000" b="0" i="1" u="none" strike="noStrike" dirty="0">
                          <a:solidFill>
                            <a:srgbClr val="000000"/>
                          </a:solidFill>
                          <a:latin typeface="+mn-lt"/>
                        </a:rPr>
                        <a:t>They have used the buses at school and continue to use them. Have used them for years in Australia.</a:t>
                      </a:r>
                    </a:p>
                  </a:txBody>
                  <a:tcPr marL="4639" marR="4639" marT="4639" marB="0" anchor="ctr">
                    <a:lnL>
                      <a:noFill/>
                    </a:lnL>
                    <a:lnR>
                      <a:noFill/>
                    </a:lnR>
                    <a:lnT>
                      <a:noFill/>
                    </a:lnT>
                    <a:lnB>
                      <a:noFill/>
                    </a:lnB>
                    <a:noFill/>
                  </a:tcPr>
                </a:tc>
              </a:tr>
            </a:tbl>
          </a:graphicData>
        </a:graphic>
      </p:graphicFrame>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29</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666750"/>
            <a:ext cx="9144000" cy="1143000"/>
          </a:xfrm>
        </p:spPr>
        <p:txBody>
          <a:bodyPr/>
          <a:lstStyle/>
          <a:p>
            <a:pPr algn="l" eaLnBrk="1" hangingPunct="1"/>
            <a:r>
              <a:rPr lang="en-GB" sz="2800" b="1" dirty="0" smtClean="0">
                <a:solidFill>
                  <a:srgbClr val="CC0000"/>
                </a:solidFill>
              </a:rPr>
              <a:t>Introduction</a:t>
            </a:r>
          </a:p>
        </p:txBody>
      </p:sp>
      <p:sp>
        <p:nvSpPr>
          <p:cNvPr id="50179" name="Rectangle 3"/>
          <p:cNvSpPr>
            <a:spLocks noGrp="1" noChangeArrowheads="1"/>
          </p:cNvSpPr>
          <p:nvPr>
            <p:ph type="body" idx="4294967295"/>
          </p:nvPr>
        </p:nvSpPr>
        <p:spPr>
          <a:xfrm>
            <a:off x="914400" y="1470025"/>
            <a:ext cx="7330008" cy="4983163"/>
          </a:xfrm>
        </p:spPr>
        <p:txBody>
          <a:bodyPr/>
          <a:lstStyle/>
          <a:p>
            <a:pPr algn="just" eaLnBrk="1" hangingPunct="1">
              <a:lnSpc>
                <a:spcPct val="80000"/>
              </a:lnSpc>
            </a:pPr>
            <a:endParaRPr lang="en-US" sz="1400" dirty="0" smtClean="0"/>
          </a:p>
          <a:p>
            <a:pPr algn="just" eaLnBrk="1" hangingPunct="1">
              <a:lnSpc>
                <a:spcPct val="80000"/>
              </a:lnSpc>
            </a:pPr>
            <a:r>
              <a:rPr lang="en-US" sz="1300" dirty="0" smtClean="0"/>
              <a:t>Bay of Plenty Regional Council (BOPRC) is responsible for planning and contracting for public transport services within the Bay of Plenty region.  It contracts for bus services in </a:t>
            </a:r>
            <a:r>
              <a:rPr lang="en-US" sz="1300" dirty="0" err="1" smtClean="0"/>
              <a:t>Tauranga</a:t>
            </a:r>
            <a:r>
              <a:rPr lang="en-US" sz="1300" dirty="0" smtClean="0"/>
              <a:t>, </a:t>
            </a:r>
            <a:r>
              <a:rPr lang="en-US" sz="1300" dirty="0" err="1" smtClean="0"/>
              <a:t>Rotorua</a:t>
            </a:r>
            <a:r>
              <a:rPr lang="en-US" sz="1300" dirty="0" smtClean="0"/>
              <a:t>, Eastern and Western Bay of Plenty.</a:t>
            </a:r>
          </a:p>
          <a:p>
            <a:pPr algn="just" eaLnBrk="1" hangingPunct="1">
              <a:lnSpc>
                <a:spcPct val="80000"/>
              </a:lnSpc>
              <a:buNone/>
            </a:pPr>
            <a:endParaRPr lang="en-US" sz="1300" dirty="0" smtClean="0"/>
          </a:p>
          <a:p>
            <a:pPr algn="just" eaLnBrk="1" hangingPunct="1">
              <a:lnSpc>
                <a:spcPct val="80000"/>
              </a:lnSpc>
            </a:pPr>
            <a:r>
              <a:rPr lang="en-US" sz="1300" dirty="0" smtClean="0"/>
              <a:t>To enable delivery of the these services, BOPRC receives financial assistance from the New Zealand Transport Agency. In receiving that assistance, there are a number of requirements that BOPRC has to meet. One of those is to conduct an annual passenger survey of its contracted bus services.  </a:t>
            </a:r>
          </a:p>
          <a:p>
            <a:pPr algn="just" eaLnBrk="1" hangingPunct="1">
              <a:lnSpc>
                <a:spcPct val="80000"/>
              </a:lnSpc>
            </a:pPr>
            <a:endParaRPr lang="en-US" sz="1300" dirty="0" smtClean="0"/>
          </a:p>
          <a:p>
            <a:pPr algn="just">
              <a:lnSpc>
                <a:spcPct val="80000"/>
              </a:lnSpc>
            </a:pPr>
            <a:r>
              <a:rPr lang="en-US" sz="1300" dirty="0" smtClean="0"/>
              <a:t>The purpose of the survey is to establish passengers’ perceptions on the quality of these </a:t>
            </a:r>
            <a:r>
              <a:rPr lang="en-US" sz="1300" dirty="0" smtClean="0"/>
              <a:t>services, </a:t>
            </a:r>
            <a:r>
              <a:rPr lang="en-US" sz="1300" dirty="0" smtClean="0"/>
              <a:t>to identify the most important factors that could be improved in the </a:t>
            </a:r>
            <a:r>
              <a:rPr lang="en-US" sz="1300" dirty="0" smtClean="0"/>
              <a:t>service and </a:t>
            </a:r>
            <a:r>
              <a:rPr lang="en-US" sz="1300" dirty="0" smtClean="0"/>
              <a:t>motivations </a:t>
            </a:r>
            <a:r>
              <a:rPr lang="en-US" sz="1300" dirty="0" smtClean="0"/>
              <a:t>for public transport </a:t>
            </a:r>
            <a:r>
              <a:rPr lang="en-US" sz="1300" dirty="0" smtClean="0"/>
              <a:t>use. </a:t>
            </a:r>
            <a:endParaRPr lang="en-US" sz="1300" dirty="0" smtClean="0"/>
          </a:p>
          <a:p>
            <a:pPr algn="just" eaLnBrk="1" hangingPunct="1">
              <a:lnSpc>
                <a:spcPct val="80000"/>
              </a:lnSpc>
            </a:pPr>
            <a:endParaRPr lang="en-US" sz="1300" dirty="0" smtClean="0"/>
          </a:p>
          <a:p>
            <a:pPr algn="just" eaLnBrk="1" hangingPunct="1">
              <a:lnSpc>
                <a:spcPct val="80000"/>
              </a:lnSpc>
            </a:pPr>
            <a:r>
              <a:rPr lang="en-US" sz="1300" dirty="0" smtClean="0"/>
              <a:t>To this end, Key Research were commissioned in 2006-2011 and again in 2012 to undertake a study involving users of the bus service as well as non-bus users to assess perceptions of the BOPRC bus service. This report outlines the objectives, methodology and outcomes of this research process. </a:t>
            </a:r>
          </a:p>
          <a:p>
            <a:pPr algn="just" eaLnBrk="1" hangingPunct="1">
              <a:lnSpc>
                <a:spcPct val="80000"/>
              </a:lnSpc>
              <a:spcBef>
                <a:spcPct val="45000"/>
              </a:spcBef>
              <a:buFontTx/>
              <a:buNone/>
            </a:pPr>
            <a:endParaRPr lang="en-US" sz="1400" dirty="0" smtClean="0"/>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3</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nvGraphicFramePr>
        <p:xfrm>
          <a:off x="0" y="1556792"/>
          <a:ext cx="3995936"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p:nvPr/>
        </p:nvGraphicFramePr>
        <p:xfrm>
          <a:off x="5220072" y="1628800"/>
          <a:ext cx="3816424"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nvGraphicFramePr>
        <p:xfrm>
          <a:off x="2555776" y="1556792"/>
          <a:ext cx="3816424"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13317" name="Rectangle 4"/>
          <p:cNvSpPr>
            <a:spLocks noChangeArrowheads="1"/>
          </p:cNvSpPr>
          <p:nvPr/>
        </p:nvSpPr>
        <p:spPr bwMode="auto">
          <a:xfrm>
            <a:off x="5580063" y="630872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3319" name="Text Box 7"/>
          <p:cNvSpPr txBox="1">
            <a:spLocks noChangeArrowheads="1"/>
          </p:cNvSpPr>
          <p:nvPr/>
        </p:nvSpPr>
        <p:spPr bwMode="auto">
          <a:xfrm>
            <a:off x="1403052" y="1472208"/>
            <a:ext cx="1728788" cy="228600"/>
          </a:xfrm>
          <a:prstGeom prst="rect">
            <a:avLst/>
          </a:prstGeom>
          <a:noFill/>
          <a:ln w="9525">
            <a:noFill/>
            <a:miter lim="800000"/>
            <a:headEnd/>
            <a:tailEnd/>
          </a:ln>
        </p:spPr>
        <p:txBody>
          <a:bodyPr/>
          <a:lstStyle/>
          <a:p>
            <a:pPr algn="l"/>
            <a:r>
              <a:rPr lang="en-US" altLang="ja-JP" sz="1400" i="0" dirty="0">
                <a:ea typeface="MS Mincho" pitchFamily="49" charset="-128"/>
              </a:rPr>
              <a:t>Total Sample</a:t>
            </a:r>
            <a:endParaRPr lang="en-US" sz="1400" b="0" i="0" dirty="0"/>
          </a:p>
        </p:txBody>
      </p:sp>
      <p:sp>
        <p:nvSpPr>
          <p:cNvPr id="13320" name="Text Box 8"/>
          <p:cNvSpPr txBox="1">
            <a:spLocks noChangeArrowheads="1"/>
          </p:cNvSpPr>
          <p:nvPr/>
        </p:nvSpPr>
        <p:spPr bwMode="auto">
          <a:xfrm>
            <a:off x="3923332" y="1472208"/>
            <a:ext cx="1728788" cy="228600"/>
          </a:xfrm>
          <a:prstGeom prst="rect">
            <a:avLst/>
          </a:prstGeom>
          <a:noFill/>
          <a:ln w="9525">
            <a:noFill/>
            <a:miter lim="800000"/>
            <a:headEnd/>
            <a:tailEnd/>
          </a:ln>
        </p:spPr>
        <p:txBody>
          <a:bodyPr/>
          <a:lstStyle/>
          <a:p>
            <a:pPr algn="l"/>
            <a:r>
              <a:rPr lang="en-US" altLang="ja-JP" sz="1400" i="0" dirty="0" err="1">
                <a:ea typeface="MS Mincho" pitchFamily="49" charset="-128"/>
              </a:rPr>
              <a:t>Tauranga</a:t>
            </a:r>
            <a:endParaRPr lang="en-US" sz="1400" b="0" i="0" dirty="0"/>
          </a:p>
        </p:txBody>
      </p:sp>
      <p:sp>
        <p:nvSpPr>
          <p:cNvPr id="13321" name="Text Box 9"/>
          <p:cNvSpPr txBox="1">
            <a:spLocks noChangeArrowheads="1"/>
          </p:cNvSpPr>
          <p:nvPr/>
        </p:nvSpPr>
        <p:spPr bwMode="auto">
          <a:xfrm>
            <a:off x="6587629" y="1471613"/>
            <a:ext cx="1728787" cy="228600"/>
          </a:xfrm>
          <a:prstGeom prst="rect">
            <a:avLst/>
          </a:prstGeom>
          <a:noFill/>
          <a:ln w="9525">
            <a:noFill/>
            <a:miter lim="800000"/>
            <a:headEnd/>
            <a:tailEnd/>
          </a:ln>
        </p:spPr>
        <p:txBody>
          <a:bodyPr/>
          <a:lstStyle/>
          <a:p>
            <a:pPr algn="l"/>
            <a:r>
              <a:rPr lang="en-US" altLang="ja-JP" sz="1400" i="0" dirty="0" err="1">
                <a:ea typeface="MS Mincho" pitchFamily="49" charset="-128"/>
              </a:rPr>
              <a:t>Rotorua</a:t>
            </a:r>
            <a:endParaRPr lang="en-US" sz="1400" b="0" i="0" dirty="0"/>
          </a:p>
        </p:txBody>
      </p:sp>
      <p:sp>
        <p:nvSpPr>
          <p:cNvPr id="13322" name="AutoShape 23"/>
          <p:cNvSpPr>
            <a:spLocks noChangeArrowheads="1"/>
          </p:cNvSpPr>
          <p:nvPr/>
        </p:nvSpPr>
        <p:spPr bwMode="auto">
          <a:xfrm>
            <a:off x="60325" y="1762125"/>
            <a:ext cx="9036050" cy="1104900"/>
          </a:xfrm>
          <a:prstGeom prst="roundRect">
            <a:avLst>
              <a:gd name="adj" fmla="val 16667"/>
            </a:avLst>
          </a:prstGeom>
          <a:noFill/>
          <a:ln w="15875" algn="ctr">
            <a:solidFill>
              <a:srgbClr val="FF0000"/>
            </a:solidFill>
            <a:round/>
            <a:headEnd/>
            <a:tailEnd/>
          </a:ln>
        </p:spPr>
        <p:txBody>
          <a:bodyPr wrap="none" anchor="ctr"/>
          <a:lstStyle/>
          <a:p>
            <a:endParaRPr lang="en-NZ"/>
          </a:p>
        </p:txBody>
      </p:sp>
      <p:sp>
        <p:nvSpPr>
          <p:cNvPr id="27" name="Rectangle 2"/>
          <p:cNvSpPr txBox="1">
            <a:spLocks noChangeArrowheads="1"/>
          </p:cNvSpPr>
          <p:nvPr/>
        </p:nvSpPr>
        <p:spPr>
          <a:xfrm>
            <a:off x="457200" y="765175"/>
            <a:ext cx="8229600" cy="652463"/>
          </a:xfrm>
          <a:prstGeom prst="rect">
            <a:avLst/>
          </a:prstGeom>
        </p:spPr>
        <p:txBody>
          <a:bodyPr/>
          <a:lstStyle/>
          <a:p>
            <a:pPr>
              <a:defRPr/>
            </a:pPr>
            <a:r>
              <a:rPr lang="en-US" sz="2000" i="0" kern="0" dirty="0">
                <a:solidFill>
                  <a:srgbClr val="CC0000"/>
                </a:solidFill>
                <a:latin typeface="+mj-lt"/>
                <a:ea typeface="+mj-ea"/>
                <a:cs typeface="+mj-cs"/>
              </a:rPr>
              <a:t>Improvements to the Bus </a:t>
            </a:r>
            <a:r>
              <a:rPr lang="en-US" sz="2000" i="0" kern="0" dirty="0" smtClean="0">
                <a:solidFill>
                  <a:srgbClr val="CC0000"/>
                </a:solidFill>
                <a:latin typeface="+mj-lt"/>
                <a:ea typeface="+mj-ea"/>
                <a:cs typeface="+mj-cs"/>
              </a:rPr>
              <a:t>Service (I)</a:t>
            </a:r>
            <a:endParaRPr lang="en-NZ" sz="2000" i="0" kern="0" dirty="0">
              <a:solidFill>
                <a:srgbClr val="CC0000"/>
              </a:solidFill>
              <a:latin typeface="+mj-lt"/>
              <a:ea typeface="+mj-ea"/>
              <a:cs typeface="+mj-cs"/>
            </a:endParaRPr>
          </a:p>
        </p:txBody>
      </p:sp>
      <p:sp>
        <p:nvSpPr>
          <p:cNvPr id="13327"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Q13</a:t>
            </a:r>
          </a:p>
        </p:txBody>
      </p:sp>
      <p:sp>
        <p:nvSpPr>
          <p:cNvPr id="13328" name="Rectangle 20"/>
          <p:cNvSpPr>
            <a:spLocks noChangeArrowheads="1"/>
          </p:cNvSpPr>
          <p:nvPr/>
        </p:nvSpPr>
        <p:spPr bwMode="auto">
          <a:xfrm>
            <a:off x="455613" y="908050"/>
            <a:ext cx="8364537" cy="654050"/>
          </a:xfrm>
          <a:prstGeom prst="rect">
            <a:avLst/>
          </a:prstGeom>
          <a:noFill/>
          <a:ln w="9525">
            <a:noFill/>
            <a:miter lim="800000"/>
            <a:headEnd/>
            <a:tailEnd/>
          </a:ln>
        </p:spPr>
        <p:txBody>
          <a:bodyPr anchor="ctr"/>
          <a:lstStyle/>
          <a:p>
            <a:r>
              <a:rPr lang="en-NZ">
                <a:solidFill>
                  <a:srgbClr val="CC0000"/>
                </a:solidFill>
              </a:rPr>
              <a:t>‘What is the most important thing that you would like to see improved in regards to the bus service?’ - Top four responses</a:t>
            </a:r>
          </a:p>
        </p:txBody>
      </p:sp>
      <p:sp>
        <p:nvSpPr>
          <p:cNvPr id="13333" name="Rectangle 22"/>
          <p:cNvSpPr>
            <a:spLocks noChangeArrowheads="1"/>
          </p:cNvSpPr>
          <p:nvPr/>
        </p:nvSpPr>
        <p:spPr bwMode="auto">
          <a:xfrm>
            <a:off x="7442200" y="6308725"/>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13334" name="Text Box 5"/>
          <p:cNvSpPr txBox="1">
            <a:spLocks noChangeArrowheads="1"/>
          </p:cNvSpPr>
          <p:nvPr/>
        </p:nvSpPr>
        <p:spPr bwMode="auto">
          <a:xfrm>
            <a:off x="0" y="6237288"/>
            <a:ext cx="9144000" cy="600075"/>
          </a:xfrm>
          <a:prstGeom prst="rect">
            <a:avLst/>
          </a:prstGeom>
          <a:solidFill>
            <a:schemeClr val="tx1"/>
          </a:solidFill>
          <a:ln w="9525">
            <a:noFill/>
            <a:miter lim="800000"/>
            <a:headEnd/>
            <a:tailEnd/>
          </a:ln>
        </p:spPr>
        <p:txBody>
          <a:bodyPr>
            <a:spAutoFit/>
          </a:bodyPr>
          <a:lstStyle/>
          <a:p>
            <a:pPr>
              <a:buClr>
                <a:schemeClr val="tx1"/>
              </a:buClr>
            </a:pPr>
            <a:r>
              <a:rPr lang="en-IE" i="0" dirty="0" smtClean="0">
                <a:solidFill>
                  <a:schemeClr val="bg1"/>
                </a:solidFill>
              </a:rPr>
              <a:t>Almost two </a:t>
            </a:r>
            <a:r>
              <a:rPr lang="en-IE" i="0" dirty="0">
                <a:solidFill>
                  <a:schemeClr val="bg1"/>
                </a:solidFill>
              </a:rPr>
              <a:t>in five </a:t>
            </a:r>
            <a:r>
              <a:rPr lang="en-IE" i="0" dirty="0" smtClean="0">
                <a:solidFill>
                  <a:schemeClr val="bg1"/>
                </a:solidFill>
              </a:rPr>
              <a:t>bus users (37%) </a:t>
            </a:r>
            <a:r>
              <a:rPr lang="en-IE" i="0" dirty="0">
                <a:solidFill>
                  <a:schemeClr val="bg1"/>
                </a:solidFill>
              </a:rPr>
              <a:t>stated there was </a:t>
            </a:r>
            <a:r>
              <a:rPr lang="en-IE" dirty="0">
                <a:solidFill>
                  <a:schemeClr val="bg1"/>
                </a:solidFill>
              </a:rPr>
              <a:t>Nothing </a:t>
            </a:r>
            <a:r>
              <a:rPr lang="en-IE" i="0" dirty="0">
                <a:solidFill>
                  <a:schemeClr val="bg1"/>
                </a:solidFill>
              </a:rPr>
              <a:t>that needed to improve in regards to the bus service.  Of those who stated an improvement, </a:t>
            </a:r>
            <a:r>
              <a:rPr lang="en-IE" dirty="0">
                <a:solidFill>
                  <a:schemeClr val="bg1"/>
                </a:solidFill>
              </a:rPr>
              <a:t>More frequent service</a:t>
            </a:r>
            <a:r>
              <a:rPr lang="en-IE" i="0" dirty="0">
                <a:solidFill>
                  <a:schemeClr val="bg1"/>
                </a:solidFill>
              </a:rPr>
              <a:t> </a:t>
            </a:r>
            <a:r>
              <a:rPr lang="en-IE" i="0" dirty="0" smtClean="0">
                <a:solidFill>
                  <a:schemeClr val="bg1"/>
                </a:solidFill>
              </a:rPr>
              <a:t>(9%), </a:t>
            </a:r>
            <a:r>
              <a:rPr lang="en-IE" dirty="0">
                <a:solidFill>
                  <a:schemeClr val="bg1"/>
                </a:solidFill>
              </a:rPr>
              <a:t>More reliable service </a:t>
            </a:r>
            <a:r>
              <a:rPr lang="en-IE" i="0" dirty="0">
                <a:solidFill>
                  <a:schemeClr val="bg1"/>
                </a:solidFill>
              </a:rPr>
              <a:t>(7%) and </a:t>
            </a:r>
            <a:r>
              <a:rPr lang="en-IE" dirty="0" smtClean="0">
                <a:solidFill>
                  <a:schemeClr val="bg1"/>
                </a:solidFill>
              </a:rPr>
              <a:t>Courtesy / attitude of drivers (7%) </a:t>
            </a:r>
            <a:r>
              <a:rPr lang="en-IE" i="0" dirty="0" smtClean="0">
                <a:solidFill>
                  <a:schemeClr val="bg1"/>
                </a:solidFill>
              </a:rPr>
              <a:t>were </a:t>
            </a:r>
            <a:r>
              <a:rPr lang="en-IE" i="0" dirty="0">
                <a:solidFill>
                  <a:schemeClr val="bg1"/>
                </a:solidFill>
              </a:rPr>
              <a:t>the </a:t>
            </a:r>
            <a:r>
              <a:rPr lang="en-IE" i="0" dirty="0" smtClean="0">
                <a:solidFill>
                  <a:schemeClr val="bg1"/>
                </a:solidFill>
              </a:rPr>
              <a:t>most frequently </a:t>
            </a:r>
            <a:r>
              <a:rPr lang="en-IE" i="0" dirty="0">
                <a:solidFill>
                  <a:schemeClr val="bg1"/>
                </a:solidFill>
              </a:rPr>
              <a:t>stated improvements.  </a:t>
            </a:r>
          </a:p>
        </p:txBody>
      </p:sp>
      <p:sp>
        <p:nvSpPr>
          <p:cNvPr id="19" name="Text Box 6"/>
          <p:cNvSpPr txBox="1">
            <a:spLocks noChangeArrowheads="1"/>
          </p:cNvSpPr>
          <p:nvPr/>
        </p:nvSpPr>
        <p:spPr bwMode="auto">
          <a:xfrm>
            <a:off x="2123728" y="5877272"/>
            <a:ext cx="827484" cy="246221"/>
          </a:xfrm>
          <a:prstGeom prst="rect">
            <a:avLst/>
          </a:prstGeom>
          <a:noFill/>
          <a:ln w="9525">
            <a:noFill/>
            <a:miter lim="800000"/>
            <a:headEnd/>
            <a:tailEnd/>
          </a:ln>
        </p:spPr>
        <p:txBody>
          <a:bodyPr wrap="square">
            <a:spAutoFit/>
          </a:bodyPr>
          <a:lstStyle/>
          <a:p>
            <a:pPr algn="l"/>
            <a:r>
              <a:rPr lang="en-US" sz="1000" i="0" dirty="0" smtClean="0">
                <a:solidFill>
                  <a:srgbClr val="FF0000"/>
                </a:solidFill>
              </a:rPr>
              <a:t>n=400</a:t>
            </a:r>
            <a:endParaRPr lang="en-US" sz="1000" i="0" dirty="0">
              <a:solidFill>
                <a:srgbClr val="FF0000"/>
              </a:solidFill>
            </a:endParaRPr>
          </a:p>
        </p:txBody>
      </p:sp>
      <p:sp>
        <p:nvSpPr>
          <p:cNvPr id="20" name="Text Box 6"/>
          <p:cNvSpPr txBox="1">
            <a:spLocks noChangeArrowheads="1"/>
          </p:cNvSpPr>
          <p:nvPr/>
        </p:nvSpPr>
        <p:spPr bwMode="auto">
          <a:xfrm>
            <a:off x="4715694" y="5877272"/>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1" name="Text Box 6"/>
          <p:cNvSpPr txBox="1">
            <a:spLocks noChangeArrowheads="1"/>
          </p:cNvSpPr>
          <p:nvPr/>
        </p:nvSpPr>
        <p:spPr bwMode="auto">
          <a:xfrm>
            <a:off x="7668022" y="5877272"/>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2" name="Rectangle 33"/>
          <p:cNvSpPr>
            <a:spLocks noChangeArrowheads="1"/>
          </p:cNvSpPr>
          <p:nvPr/>
        </p:nvSpPr>
        <p:spPr bwMode="auto">
          <a:xfrm>
            <a:off x="4499992" y="2996952"/>
            <a:ext cx="288925" cy="215900"/>
          </a:xfrm>
          <a:prstGeom prst="rect">
            <a:avLst/>
          </a:prstGeom>
          <a:noFill/>
          <a:ln w="19050" algn="ctr">
            <a:solidFill>
              <a:srgbClr val="000080"/>
            </a:solidFill>
            <a:miter lim="800000"/>
            <a:headEnd/>
            <a:tailEnd/>
          </a:ln>
        </p:spPr>
        <p:txBody>
          <a:bodyPr wrap="none" anchor="ctr"/>
          <a:lstStyle/>
          <a:p>
            <a:endParaRPr lang="en-NZ"/>
          </a:p>
        </p:txBody>
      </p:sp>
      <p:sp>
        <p:nvSpPr>
          <p:cNvPr id="23" name="Oval 26"/>
          <p:cNvSpPr>
            <a:spLocks noChangeArrowheads="1"/>
          </p:cNvSpPr>
          <p:nvPr/>
        </p:nvSpPr>
        <p:spPr bwMode="auto">
          <a:xfrm>
            <a:off x="5724128" y="1844824"/>
            <a:ext cx="288925" cy="287338"/>
          </a:xfrm>
          <a:prstGeom prst="ellipse">
            <a:avLst/>
          </a:prstGeom>
          <a:noFill/>
          <a:ln w="19050" algn="ctr">
            <a:solidFill>
              <a:srgbClr val="FF0000"/>
            </a:solidFill>
            <a:round/>
            <a:headEnd/>
            <a:tailEnd/>
          </a:ln>
        </p:spPr>
        <p:txBody>
          <a:bodyPr wrap="none" anchor="ctr"/>
          <a:lstStyle/>
          <a:p>
            <a:endParaRPr lang="en-NZ"/>
          </a:p>
        </p:txBody>
      </p:sp>
      <p:sp>
        <p:nvSpPr>
          <p:cNvPr id="28" name="Oval 26"/>
          <p:cNvSpPr>
            <a:spLocks noChangeArrowheads="1"/>
          </p:cNvSpPr>
          <p:nvPr/>
        </p:nvSpPr>
        <p:spPr bwMode="auto">
          <a:xfrm>
            <a:off x="3275856" y="1844824"/>
            <a:ext cx="288925" cy="287338"/>
          </a:xfrm>
          <a:prstGeom prst="ellipse">
            <a:avLst/>
          </a:prstGeom>
          <a:noFill/>
          <a:ln w="19050" algn="ctr">
            <a:solidFill>
              <a:srgbClr val="FF0000"/>
            </a:solidFill>
            <a:round/>
            <a:headEnd/>
            <a:tailEnd/>
          </a:ln>
        </p:spPr>
        <p:txBody>
          <a:bodyPr wrap="none" anchor="ctr"/>
          <a:lstStyle/>
          <a:p>
            <a:endParaRPr lang="en-NZ"/>
          </a:p>
        </p:txBody>
      </p:sp>
      <p:sp>
        <p:nvSpPr>
          <p:cNvPr id="29" name="Rectangle 4"/>
          <p:cNvSpPr>
            <a:spLocks noChangeArrowheads="1"/>
          </p:cNvSpPr>
          <p:nvPr/>
        </p:nvSpPr>
        <p:spPr bwMode="auto">
          <a:xfrm>
            <a:off x="0" y="1412776"/>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30" name="Rectangle 22"/>
          <p:cNvSpPr>
            <a:spLocks noChangeArrowheads="1"/>
          </p:cNvSpPr>
          <p:nvPr/>
        </p:nvSpPr>
        <p:spPr bwMode="auto">
          <a:xfrm>
            <a:off x="0" y="1268760"/>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Multiple responses allowed</a:t>
            </a:r>
            <a:endParaRPr lang="en-GB" sz="1000" b="0" dirty="0">
              <a:solidFill>
                <a:srgbClr val="000000"/>
              </a:solidFill>
            </a:endParaRPr>
          </a:p>
        </p:txBody>
      </p:sp>
      <p:sp>
        <p:nvSpPr>
          <p:cNvPr id="31"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30</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p:nvPr/>
        </p:nvGraphicFramePr>
        <p:xfrm>
          <a:off x="5327576" y="1772816"/>
          <a:ext cx="3816424"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p:cNvGraphicFramePr/>
          <p:nvPr/>
        </p:nvGraphicFramePr>
        <p:xfrm>
          <a:off x="2555776" y="1700808"/>
          <a:ext cx="3816424"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p:cNvGraphicFramePr/>
          <p:nvPr/>
        </p:nvGraphicFramePr>
        <p:xfrm>
          <a:off x="0" y="1700808"/>
          <a:ext cx="3995936"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14341" name="Rectangle 4"/>
          <p:cNvSpPr>
            <a:spLocks noChangeArrowheads="1"/>
          </p:cNvSpPr>
          <p:nvPr/>
        </p:nvSpPr>
        <p:spPr bwMode="auto">
          <a:xfrm>
            <a:off x="7885113" y="6352877"/>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4342" name="Text Box 7"/>
          <p:cNvSpPr txBox="1">
            <a:spLocks noChangeArrowheads="1"/>
          </p:cNvSpPr>
          <p:nvPr/>
        </p:nvSpPr>
        <p:spPr bwMode="auto">
          <a:xfrm>
            <a:off x="1403648" y="1556792"/>
            <a:ext cx="1728788" cy="228600"/>
          </a:xfrm>
          <a:prstGeom prst="rect">
            <a:avLst/>
          </a:prstGeom>
          <a:noFill/>
          <a:ln w="9525">
            <a:noFill/>
            <a:miter lim="800000"/>
            <a:headEnd/>
            <a:tailEnd/>
          </a:ln>
        </p:spPr>
        <p:txBody>
          <a:bodyPr/>
          <a:lstStyle/>
          <a:p>
            <a:pPr algn="l"/>
            <a:r>
              <a:rPr lang="en-US" altLang="ja-JP" sz="1400" i="0" dirty="0">
                <a:ea typeface="MS Mincho" pitchFamily="49" charset="-128"/>
              </a:rPr>
              <a:t>Total Sample</a:t>
            </a:r>
            <a:endParaRPr lang="en-US" sz="1400" b="0" i="0" dirty="0"/>
          </a:p>
        </p:txBody>
      </p:sp>
      <p:sp>
        <p:nvSpPr>
          <p:cNvPr id="14343" name="Text Box 8"/>
          <p:cNvSpPr txBox="1">
            <a:spLocks noChangeArrowheads="1"/>
          </p:cNvSpPr>
          <p:nvPr/>
        </p:nvSpPr>
        <p:spPr bwMode="auto">
          <a:xfrm>
            <a:off x="3851920" y="1556792"/>
            <a:ext cx="1728788" cy="228600"/>
          </a:xfrm>
          <a:prstGeom prst="rect">
            <a:avLst/>
          </a:prstGeom>
          <a:noFill/>
          <a:ln w="9525">
            <a:noFill/>
            <a:miter lim="800000"/>
            <a:headEnd/>
            <a:tailEnd/>
          </a:ln>
        </p:spPr>
        <p:txBody>
          <a:bodyPr/>
          <a:lstStyle/>
          <a:p>
            <a:pPr algn="l"/>
            <a:r>
              <a:rPr lang="en-US" altLang="ja-JP" sz="1400" i="0" dirty="0" err="1">
                <a:ea typeface="MS Mincho" pitchFamily="49" charset="-128"/>
              </a:rPr>
              <a:t>Tauranga</a:t>
            </a:r>
            <a:endParaRPr lang="en-US" sz="1400" b="0" i="0" dirty="0"/>
          </a:p>
        </p:txBody>
      </p:sp>
      <p:sp>
        <p:nvSpPr>
          <p:cNvPr id="14344" name="Text Box 9"/>
          <p:cNvSpPr txBox="1">
            <a:spLocks noChangeArrowheads="1"/>
          </p:cNvSpPr>
          <p:nvPr/>
        </p:nvSpPr>
        <p:spPr bwMode="auto">
          <a:xfrm>
            <a:off x="6660232" y="1628800"/>
            <a:ext cx="1728787" cy="228600"/>
          </a:xfrm>
          <a:prstGeom prst="rect">
            <a:avLst/>
          </a:prstGeom>
          <a:noFill/>
          <a:ln w="9525">
            <a:noFill/>
            <a:miter lim="800000"/>
            <a:headEnd/>
            <a:tailEnd/>
          </a:ln>
        </p:spPr>
        <p:txBody>
          <a:bodyPr/>
          <a:lstStyle/>
          <a:p>
            <a:pPr algn="l"/>
            <a:r>
              <a:rPr lang="en-US" altLang="ja-JP" sz="1400" i="0" dirty="0" err="1">
                <a:ea typeface="MS Mincho" pitchFamily="49" charset="-128"/>
              </a:rPr>
              <a:t>Rotorua</a:t>
            </a:r>
            <a:endParaRPr lang="en-US" sz="1400" b="0" i="0" dirty="0"/>
          </a:p>
        </p:txBody>
      </p:sp>
      <p:sp>
        <p:nvSpPr>
          <p:cNvPr id="14345" name="Rectangle 22"/>
          <p:cNvSpPr>
            <a:spLocks noChangeArrowheads="1"/>
          </p:cNvSpPr>
          <p:nvPr/>
        </p:nvSpPr>
        <p:spPr bwMode="auto">
          <a:xfrm>
            <a:off x="6084888" y="6352877"/>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48" name="Rectangle 2"/>
          <p:cNvSpPr txBox="1">
            <a:spLocks noChangeArrowheads="1"/>
          </p:cNvSpPr>
          <p:nvPr/>
        </p:nvSpPr>
        <p:spPr>
          <a:xfrm>
            <a:off x="467544" y="836712"/>
            <a:ext cx="8229600" cy="652463"/>
          </a:xfrm>
          <a:prstGeom prst="rect">
            <a:avLst/>
          </a:prstGeom>
        </p:spPr>
        <p:txBody>
          <a:bodyPr/>
          <a:lstStyle/>
          <a:p>
            <a:pPr>
              <a:defRPr/>
            </a:pPr>
            <a:r>
              <a:rPr lang="en-US" sz="2000" i="0" kern="0" dirty="0">
                <a:solidFill>
                  <a:srgbClr val="CC0000"/>
                </a:solidFill>
                <a:latin typeface="+mj-lt"/>
                <a:ea typeface="+mj-ea"/>
                <a:cs typeface="+mj-cs"/>
              </a:rPr>
              <a:t>Improvements to the Bus </a:t>
            </a:r>
            <a:r>
              <a:rPr lang="en-US" sz="2000" i="0" kern="0" dirty="0" smtClean="0">
                <a:solidFill>
                  <a:srgbClr val="CC0000"/>
                </a:solidFill>
                <a:latin typeface="+mj-lt"/>
                <a:ea typeface="+mj-ea"/>
                <a:cs typeface="+mj-cs"/>
              </a:rPr>
              <a:t>Service (II)</a:t>
            </a:r>
            <a:endParaRPr lang="en-NZ" sz="2000" i="0" kern="0" dirty="0">
              <a:solidFill>
                <a:srgbClr val="CC0000"/>
              </a:solidFill>
              <a:latin typeface="+mj-lt"/>
              <a:ea typeface="+mj-ea"/>
              <a:cs typeface="+mj-cs"/>
            </a:endParaRPr>
          </a:p>
        </p:txBody>
      </p:sp>
      <p:sp>
        <p:nvSpPr>
          <p:cNvPr id="14361" name="Rectangle 20"/>
          <p:cNvSpPr>
            <a:spLocks noChangeArrowheads="1"/>
          </p:cNvSpPr>
          <p:nvPr/>
        </p:nvSpPr>
        <p:spPr bwMode="auto">
          <a:xfrm>
            <a:off x="455613" y="1053083"/>
            <a:ext cx="8229600" cy="652463"/>
          </a:xfrm>
          <a:prstGeom prst="rect">
            <a:avLst/>
          </a:prstGeom>
          <a:noFill/>
          <a:ln w="9525">
            <a:noFill/>
            <a:miter lim="800000"/>
            <a:headEnd/>
            <a:tailEnd/>
          </a:ln>
        </p:spPr>
        <p:txBody>
          <a:bodyPr anchor="ctr"/>
          <a:lstStyle/>
          <a:p>
            <a:r>
              <a:rPr lang="en-NZ">
                <a:solidFill>
                  <a:srgbClr val="CC0000"/>
                </a:solidFill>
              </a:rPr>
              <a:t>‘What is the most important thing that you would like to see improved in regards to the bus service?’ – Other responses</a:t>
            </a:r>
          </a:p>
        </p:txBody>
      </p:sp>
      <p:sp>
        <p:nvSpPr>
          <p:cNvPr id="14362" name="Text Box 5"/>
          <p:cNvSpPr txBox="1">
            <a:spLocks noChangeArrowheads="1"/>
          </p:cNvSpPr>
          <p:nvPr/>
        </p:nvSpPr>
        <p:spPr bwMode="auto">
          <a:xfrm>
            <a:off x="53975" y="1052066"/>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Q13</a:t>
            </a:r>
          </a:p>
        </p:txBody>
      </p:sp>
      <p:sp>
        <p:nvSpPr>
          <p:cNvPr id="23" name="Text Box 6"/>
          <p:cNvSpPr txBox="1">
            <a:spLocks noChangeArrowheads="1"/>
          </p:cNvSpPr>
          <p:nvPr/>
        </p:nvSpPr>
        <p:spPr bwMode="auto">
          <a:xfrm>
            <a:off x="2123728" y="6207115"/>
            <a:ext cx="827484" cy="246221"/>
          </a:xfrm>
          <a:prstGeom prst="rect">
            <a:avLst/>
          </a:prstGeom>
          <a:noFill/>
          <a:ln w="9525">
            <a:noFill/>
            <a:miter lim="800000"/>
            <a:headEnd/>
            <a:tailEnd/>
          </a:ln>
        </p:spPr>
        <p:txBody>
          <a:bodyPr wrap="square">
            <a:spAutoFit/>
          </a:bodyPr>
          <a:lstStyle/>
          <a:p>
            <a:pPr algn="l"/>
            <a:r>
              <a:rPr lang="en-US" sz="1000" i="0" dirty="0" smtClean="0">
                <a:solidFill>
                  <a:srgbClr val="FF0000"/>
                </a:solidFill>
              </a:rPr>
              <a:t>n=400</a:t>
            </a:r>
            <a:endParaRPr lang="en-US" sz="1000" i="0" dirty="0">
              <a:solidFill>
                <a:srgbClr val="FF0000"/>
              </a:solidFill>
            </a:endParaRPr>
          </a:p>
        </p:txBody>
      </p:sp>
      <p:sp>
        <p:nvSpPr>
          <p:cNvPr id="24" name="Text Box 6"/>
          <p:cNvSpPr txBox="1">
            <a:spLocks noChangeArrowheads="1"/>
          </p:cNvSpPr>
          <p:nvPr/>
        </p:nvSpPr>
        <p:spPr bwMode="auto">
          <a:xfrm>
            <a:off x="4715694" y="6207115"/>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5" name="Text Box 6"/>
          <p:cNvSpPr txBox="1">
            <a:spLocks noChangeArrowheads="1"/>
          </p:cNvSpPr>
          <p:nvPr/>
        </p:nvSpPr>
        <p:spPr bwMode="auto">
          <a:xfrm>
            <a:off x="7668022" y="6207115"/>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6" name="Text Box 5"/>
          <p:cNvSpPr txBox="1">
            <a:spLocks noChangeArrowheads="1"/>
          </p:cNvSpPr>
          <p:nvPr/>
        </p:nvSpPr>
        <p:spPr bwMode="auto">
          <a:xfrm>
            <a:off x="0" y="6596390"/>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a:solidFill>
                  <a:schemeClr val="bg1"/>
                </a:solidFill>
              </a:rPr>
              <a:t>There were a range of O</a:t>
            </a:r>
            <a:r>
              <a:rPr lang="en-IE" dirty="0">
                <a:solidFill>
                  <a:schemeClr val="bg1"/>
                </a:solidFill>
              </a:rPr>
              <a:t>ther</a:t>
            </a:r>
            <a:r>
              <a:rPr lang="en-IE" i="0" dirty="0">
                <a:solidFill>
                  <a:schemeClr val="bg1"/>
                </a:solidFill>
              </a:rPr>
              <a:t> responses for </a:t>
            </a:r>
            <a:r>
              <a:rPr lang="en-IE" i="0" dirty="0" smtClean="0">
                <a:solidFill>
                  <a:schemeClr val="bg1"/>
                </a:solidFill>
              </a:rPr>
              <a:t>improvement </a:t>
            </a:r>
            <a:r>
              <a:rPr lang="en-IE" i="0" dirty="0">
                <a:solidFill>
                  <a:schemeClr val="bg1"/>
                </a:solidFill>
              </a:rPr>
              <a:t>on the bus service</a:t>
            </a:r>
            <a:r>
              <a:rPr lang="en-IE" dirty="0">
                <a:solidFill>
                  <a:schemeClr val="bg1"/>
                </a:solidFill>
              </a:rPr>
              <a:t>.</a:t>
            </a:r>
          </a:p>
        </p:txBody>
      </p:sp>
      <p:sp>
        <p:nvSpPr>
          <p:cNvPr id="19" name="Oval 26"/>
          <p:cNvSpPr>
            <a:spLocks noChangeArrowheads="1"/>
          </p:cNvSpPr>
          <p:nvPr/>
        </p:nvSpPr>
        <p:spPr bwMode="auto">
          <a:xfrm>
            <a:off x="4211960" y="3356992"/>
            <a:ext cx="288925" cy="216024"/>
          </a:xfrm>
          <a:prstGeom prst="ellipse">
            <a:avLst/>
          </a:prstGeom>
          <a:noFill/>
          <a:ln w="19050" algn="ctr">
            <a:solidFill>
              <a:srgbClr val="FF0000"/>
            </a:solidFill>
            <a:round/>
            <a:headEnd/>
            <a:tailEnd/>
          </a:ln>
        </p:spPr>
        <p:txBody>
          <a:bodyPr wrap="none" anchor="ctr"/>
          <a:lstStyle/>
          <a:p>
            <a:endParaRPr lang="en-NZ"/>
          </a:p>
        </p:txBody>
      </p:sp>
      <p:sp>
        <p:nvSpPr>
          <p:cNvPr id="2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31</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5175"/>
            <a:ext cx="8229600" cy="652463"/>
          </a:xfrm>
        </p:spPr>
        <p:txBody>
          <a:bodyPr/>
          <a:lstStyle/>
          <a:p>
            <a:pPr eaLnBrk="1" hangingPunct="1"/>
            <a:r>
              <a:rPr lang="en-US" sz="2000" b="1" dirty="0" smtClean="0">
                <a:solidFill>
                  <a:srgbClr val="CC0000"/>
                </a:solidFill>
              </a:rPr>
              <a:t>Improvements to the Bus Service (III)</a:t>
            </a:r>
            <a:endParaRPr lang="en-NZ" sz="2000" b="1" dirty="0" smtClean="0">
              <a:solidFill>
                <a:srgbClr val="CC0000"/>
              </a:solidFill>
            </a:endParaRPr>
          </a:p>
        </p:txBody>
      </p:sp>
      <p:sp>
        <p:nvSpPr>
          <p:cNvPr id="61443" name="Text Box 3"/>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Q13</a:t>
            </a:r>
          </a:p>
        </p:txBody>
      </p:sp>
      <p:sp>
        <p:nvSpPr>
          <p:cNvPr id="61444" name="Rectangle 4"/>
          <p:cNvSpPr>
            <a:spLocks noChangeArrowheads="1"/>
          </p:cNvSpPr>
          <p:nvPr/>
        </p:nvSpPr>
        <p:spPr bwMode="auto">
          <a:xfrm>
            <a:off x="467544" y="1052736"/>
            <a:ext cx="8229600"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‘What is the most important thing that you would like to see improved in regards to the bus service?’</a:t>
            </a:r>
            <a:br>
              <a:rPr lang="en-NZ" dirty="0">
                <a:solidFill>
                  <a:srgbClr val="CC0000"/>
                </a:solidFill>
              </a:rPr>
            </a:br>
            <a:r>
              <a:rPr lang="en-NZ" dirty="0">
                <a:solidFill>
                  <a:srgbClr val="CC0000"/>
                </a:solidFill>
              </a:rPr>
              <a:t>- Other responses</a:t>
            </a:r>
          </a:p>
        </p:txBody>
      </p:sp>
      <p:sp>
        <p:nvSpPr>
          <p:cNvPr id="61445" name="Text Box 5"/>
          <p:cNvSpPr txBox="1">
            <a:spLocks noChangeArrowheads="1"/>
          </p:cNvSpPr>
          <p:nvPr/>
        </p:nvSpPr>
        <p:spPr bwMode="auto">
          <a:xfrm>
            <a:off x="179512" y="1556792"/>
            <a:ext cx="1728788" cy="22860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graphicFrame>
        <p:nvGraphicFramePr>
          <p:cNvPr id="8" name="Table 7"/>
          <p:cNvGraphicFramePr>
            <a:graphicFrameLocks noGrp="1"/>
          </p:cNvGraphicFramePr>
          <p:nvPr/>
        </p:nvGraphicFramePr>
        <p:xfrm>
          <a:off x="0" y="1844824"/>
          <a:ext cx="4355976" cy="4613910"/>
        </p:xfrm>
        <a:graphic>
          <a:graphicData uri="http://schemas.openxmlformats.org/drawingml/2006/table">
            <a:tbl>
              <a:tblPr/>
              <a:tblGrid>
                <a:gridCol w="4355976"/>
              </a:tblGrid>
              <a:tr h="277556">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At certain times I think that mini buses could be used. Even if it was between </a:t>
                      </a:r>
                      <a:r>
                        <a:rPr lang="en-NZ" sz="1050" b="0" i="1" u="none" strike="noStrike" dirty="0" err="1">
                          <a:solidFill>
                            <a:srgbClr val="000000"/>
                          </a:solidFill>
                          <a:latin typeface="+mn-lt"/>
                        </a:rPr>
                        <a:t>Bayfair</a:t>
                      </a:r>
                      <a:r>
                        <a:rPr lang="en-NZ" sz="1050" b="0" i="1" u="none" strike="noStrike" dirty="0">
                          <a:solidFill>
                            <a:srgbClr val="000000"/>
                          </a:solidFill>
                          <a:latin typeface="+mn-lt"/>
                        </a:rPr>
                        <a:t> and </a:t>
                      </a:r>
                      <a:r>
                        <a:rPr lang="en-NZ" sz="1050" b="0" i="1" u="none" strike="noStrike" dirty="0" err="1">
                          <a:solidFill>
                            <a:srgbClr val="000000"/>
                          </a:solidFill>
                          <a:latin typeface="+mn-lt"/>
                        </a:rPr>
                        <a:t>Tauranga</a:t>
                      </a:r>
                      <a:r>
                        <a:rPr lang="en-NZ" sz="1050" b="0" i="1" u="none" strike="noStrike" dirty="0">
                          <a:solidFill>
                            <a:srgbClr val="000000"/>
                          </a:solidFill>
                          <a:latin typeface="+mn-lt"/>
                        </a:rPr>
                        <a:t>. At </a:t>
                      </a:r>
                      <a:r>
                        <a:rPr lang="en-NZ" sz="1050" b="0" i="1" u="none" strike="noStrike" dirty="0" err="1">
                          <a:solidFill>
                            <a:srgbClr val="000000"/>
                          </a:solidFill>
                          <a:latin typeface="+mn-lt"/>
                        </a:rPr>
                        <a:t>Bayfair</a:t>
                      </a:r>
                      <a:r>
                        <a:rPr lang="en-NZ" sz="1050" b="0" i="1" u="none" strike="noStrike" dirty="0">
                          <a:solidFill>
                            <a:srgbClr val="000000"/>
                          </a:solidFill>
                          <a:latin typeface="+mn-lt"/>
                        </a:rPr>
                        <a:t> people could go on to a bigger bus because more people use that route to </a:t>
                      </a:r>
                      <a:r>
                        <a:rPr lang="en-NZ" sz="1050" b="0" i="1" u="none" strike="noStrike" dirty="0" err="1">
                          <a:solidFill>
                            <a:srgbClr val="000000"/>
                          </a:solidFill>
                          <a:latin typeface="+mn-lt"/>
                        </a:rPr>
                        <a:t>Papamoa</a:t>
                      </a:r>
                      <a:r>
                        <a:rPr lang="en-NZ" sz="1050" b="0" i="1" u="none" strike="noStrike" dirty="0">
                          <a:solidFill>
                            <a:srgbClr val="000000"/>
                          </a:solidFill>
                          <a:latin typeface="+mn-lt"/>
                        </a:rPr>
                        <a:t>.</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I feel the buses are far too big. It's a waste of money. I've never seen a bus full.</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Use smaller vehicles during off peak to save a little money.</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There are 53 buses a day going to and from </a:t>
                      </a:r>
                      <a:r>
                        <a:rPr lang="en-NZ" sz="1050" b="0" i="1" u="none" strike="noStrike" dirty="0" err="1">
                          <a:solidFill>
                            <a:srgbClr val="000000"/>
                          </a:solidFill>
                          <a:latin typeface="+mn-lt"/>
                        </a:rPr>
                        <a:t>Papamoa</a:t>
                      </a:r>
                      <a:r>
                        <a:rPr lang="en-NZ" sz="1050" b="0" i="1" u="none" strike="noStrike" dirty="0">
                          <a:solidFill>
                            <a:srgbClr val="000000"/>
                          </a:solidFill>
                          <a:latin typeface="+mn-lt"/>
                        </a:rPr>
                        <a:t> East to </a:t>
                      </a:r>
                      <a:r>
                        <a:rPr lang="en-NZ" sz="1050" b="0" i="1" u="none" strike="noStrike" dirty="0" err="1">
                          <a:solidFill>
                            <a:srgbClr val="000000"/>
                          </a:solidFill>
                          <a:latin typeface="+mn-lt"/>
                        </a:rPr>
                        <a:t>Bayfair</a:t>
                      </a:r>
                      <a:r>
                        <a:rPr lang="en-NZ" sz="1050" b="0" i="1" u="none" strike="noStrike" dirty="0">
                          <a:solidFill>
                            <a:srgbClr val="000000"/>
                          </a:solidFill>
                          <a:latin typeface="+mn-lt"/>
                        </a:rPr>
                        <a:t>, this is too many, what a waste, it annoys me.</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I'm puzzled sometimes as to why there are two buses one after the other that go down Grenada St to </a:t>
                      </a:r>
                      <a:r>
                        <a:rPr lang="en-NZ" sz="1050" b="0" i="1" u="none" strike="noStrike" dirty="0" err="1">
                          <a:solidFill>
                            <a:srgbClr val="000000"/>
                          </a:solidFill>
                          <a:latin typeface="+mn-lt"/>
                        </a:rPr>
                        <a:t>Bayfair</a:t>
                      </a:r>
                      <a:r>
                        <a:rPr lang="en-NZ" sz="1050" b="0" i="1" u="none" strike="noStrike" dirty="0">
                          <a:solidFill>
                            <a:srgbClr val="000000"/>
                          </a:solidFill>
                          <a:latin typeface="+mn-lt"/>
                        </a:rPr>
                        <a:t>?</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For the work people there needs to be a timetable to make it </a:t>
                      </a:r>
                      <a:r>
                        <a:rPr lang="en-NZ" sz="1050" b="0" i="1" u="none" strike="noStrike" dirty="0" smtClean="0">
                          <a:solidFill>
                            <a:srgbClr val="000000"/>
                          </a:solidFill>
                          <a:latin typeface="+mn-lt"/>
                        </a:rPr>
                        <a:t>easier.</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209183">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I don't tend to use it in the weekends, maybe more services in the weekends </a:t>
                      </a:r>
                      <a:r>
                        <a:rPr lang="en-NZ" sz="1050" b="0" i="1" u="none" strike="noStrike" dirty="0" smtClean="0">
                          <a:solidFill>
                            <a:srgbClr val="000000"/>
                          </a:solidFill>
                          <a:latin typeface="+mn-lt"/>
                        </a:rPr>
                        <a:t>but </a:t>
                      </a:r>
                      <a:r>
                        <a:rPr lang="en-NZ" sz="1050" b="0" i="1" u="none" strike="noStrike" dirty="0">
                          <a:solidFill>
                            <a:srgbClr val="000000"/>
                          </a:solidFill>
                          <a:latin typeface="+mn-lt"/>
                        </a:rPr>
                        <a:t>I can't really fault them because they can't run  buses only for a few passengers.</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I would like the sections to be more spaced out and being able to catch a bus early Saturday morning for work.</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The timetables at the bus stops. I'd like to see more of them.</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I would like a timetable at every bus stop, walking public will then know when the bus goes.</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Timetables available at all stops, more buses and information about them.</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I'd  needs to be looked at for children otherwise charged adult fees if no ID.</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Overloading  of passages should not be happening  . Children should not use a whole seat.</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There are no school buses and the buses are now full in the mornings with the school kids.  The kids treat the bus as it's for them and not  for the adults.</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4572000" y="2060848"/>
          <a:ext cx="4355976" cy="4124325"/>
        </p:xfrm>
        <a:graphic>
          <a:graphicData uri="http://schemas.openxmlformats.org/drawingml/2006/table">
            <a:tbl>
              <a:tblPr/>
              <a:tblGrid>
                <a:gridCol w="4355976"/>
              </a:tblGrid>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I didn't see any seat belts and there was an incident where driver suddenly braked.</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I'd like seat belts in the buses.</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I would like to see more people using the bus service.</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Just more usage by the </a:t>
                      </a:r>
                      <a:r>
                        <a:rPr lang="en-NZ" sz="1050" b="0" i="1" u="none" strike="noStrike" dirty="0" smtClean="0">
                          <a:solidFill>
                            <a:srgbClr val="000000"/>
                          </a:solidFill>
                          <a:latin typeface="+mn-lt"/>
                        </a:rPr>
                        <a:t>public</a:t>
                      </a:r>
                      <a:r>
                        <a:rPr lang="en-NZ" sz="1050" b="0" i="1" u="none" strike="noStrike" dirty="0">
                          <a:solidFill>
                            <a:srgbClr val="000000"/>
                          </a:solidFill>
                          <a:latin typeface="+mn-lt"/>
                        </a:rPr>
                        <a:t>.</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Keep the bus service.</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277556">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I would like to see the bus stop cleaned up particularly the one by </a:t>
                      </a:r>
                      <a:r>
                        <a:rPr lang="en-NZ" sz="1050" b="0" i="1" u="none" strike="noStrike" dirty="0" smtClean="0">
                          <a:solidFill>
                            <a:srgbClr val="000000"/>
                          </a:solidFill>
                          <a:latin typeface="+mn-lt"/>
                        </a:rPr>
                        <a:t>my place. </a:t>
                      </a:r>
                      <a:r>
                        <a:rPr lang="en-NZ" sz="1050" b="0" i="1" u="none" strike="noStrike" dirty="0">
                          <a:solidFill>
                            <a:srgbClr val="000000"/>
                          </a:solidFill>
                          <a:latin typeface="+mn-lt"/>
                        </a:rPr>
                        <a:t>Some are appalling, with  broken glass, and rubbish.  People should not be allowed to smoke where people are waiting for buses.</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411677">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Most of the bus stops - Gate Pa and Fraser Cove have a lot of bus shelters - some owned by the council and some owned by someone else I think. I </a:t>
                      </a:r>
                      <a:r>
                        <a:rPr lang="en-NZ" sz="1050" b="0" i="1" u="none" strike="noStrike" dirty="0" smtClean="0">
                          <a:solidFill>
                            <a:srgbClr val="000000"/>
                          </a:solidFill>
                          <a:latin typeface="+mn-lt"/>
                        </a:rPr>
                        <a:t>would </a:t>
                      </a:r>
                      <a:r>
                        <a:rPr lang="en-NZ" sz="1050" b="0" i="1" u="none" strike="noStrike" dirty="0">
                          <a:solidFill>
                            <a:srgbClr val="000000"/>
                          </a:solidFill>
                          <a:latin typeface="+mn-lt"/>
                        </a:rPr>
                        <a:t>like a glass surround shelter near our house. They are a lot cleaner - it is water blasted 3 or 4 times a week whereas the corrugated iron and Perspex shelters that have </a:t>
                      </a:r>
                      <a:r>
                        <a:rPr lang="en-NZ" sz="1050" b="0" i="1" u="none" strike="noStrike" dirty="0" smtClean="0">
                          <a:solidFill>
                            <a:srgbClr val="000000"/>
                          </a:solidFill>
                          <a:latin typeface="+mn-lt"/>
                        </a:rPr>
                        <a:t>graffiti are </a:t>
                      </a:r>
                      <a:r>
                        <a:rPr lang="en-NZ" sz="1050" b="0" i="1" u="none" strike="noStrike" dirty="0">
                          <a:solidFill>
                            <a:srgbClr val="000000"/>
                          </a:solidFill>
                          <a:latin typeface="+mn-lt"/>
                        </a:rPr>
                        <a:t>not very good. I think the council is trying to change </a:t>
                      </a:r>
                      <a:r>
                        <a:rPr lang="en-NZ" sz="1050" b="0" i="1" u="none" strike="noStrike" dirty="0" smtClean="0">
                          <a:solidFill>
                            <a:srgbClr val="000000"/>
                          </a:solidFill>
                          <a:latin typeface="+mn-lt"/>
                        </a:rPr>
                        <a:t>them.</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smtClean="0">
                          <a:solidFill>
                            <a:srgbClr val="000000"/>
                          </a:solidFill>
                          <a:latin typeface="+mn-lt"/>
                        </a:rPr>
                        <a:t>There needs </a:t>
                      </a:r>
                      <a:r>
                        <a:rPr lang="en-NZ" sz="1050" b="0" i="1" u="none" strike="noStrike" dirty="0">
                          <a:solidFill>
                            <a:srgbClr val="000000"/>
                          </a:solidFill>
                          <a:latin typeface="+mn-lt"/>
                        </a:rPr>
                        <a:t>to be a patrol system to keep an eye on youthful activities and to keep things tidy.</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Policy that stops people using music on headphones.</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Sometimes when we don't have correct change the drivers don't like it.</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To keep the cars out of the city and make it pedestrian friendly.</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143435">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Extend </a:t>
                      </a:r>
                      <a:r>
                        <a:rPr lang="en-NZ" sz="1050" b="0" i="1" u="none" strike="noStrike" dirty="0" smtClean="0">
                          <a:solidFill>
                            <a:srgbClr val="000000"/>
                          </a:solidFill>
                          <a:latin typeface="+mn-lt"/>
                        </a:rPr>
                        <a:t>the </a:t>
                      </a:r>
                      <a:r>
                        <a:rPr lang="en-NZ" sz="1050" b="0" i="1" u="none" strike="noStrike" dirty="0" err="1" smtClean="0">
                          <a:solidFill>
                            <a:srgbClr val="000000"/>
                          </a:solidFill>
                          <a:latin typeface="+mn-lt"/>
                        </a:rPr>
                        <a:t>SuperGold</a:t>
                      </a:r>
                      <a:r>
                        <a:rPr lang="en-NZ" sz="1050" b="0" i="1" u="none" strike="noStrike" dirty="0" smtClean="0">
                          <a:solidFill>
                            <a:srgbClr val="000000"/>
                          </a:solidFill>
                          <a:latin typeface="+mn-lt"/>
                        </a:rPr>
                        <a:t> Card </a:t>
                      </a:r>
                      <a:r>
                        <a:rPr lang="en-NZ" sz="1050" b="0" i="1" u="none" strike="noStrike" dirty="0">
                          <a:solidFill>
                            <a:srgbClr val="000000"/>
                          </a:solidFill>
                          <a:latin typeface="+mn-lt"/>
                        </a:rPr>
                        <a:t>times to the same as Auckland.</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r h="277556">
                <a:tc>
                  <a:txBody>
                    <a:bodyPr/>
                    <a:lstStyle/>
                    <a:p>
                      <a:pPr marL="180000" indent="-180000" algn="l" rtl="0" fontAlgn="b">
                        <a:buClr>
                          <a:srgbClr val="000000"/>
                        </a:buClr>
                        <a:buSzPts val="900"/>
                        <a:buFont typeface="Arial"/>
                        <a:buChar char="•"/>
                      </a:pPr>
                      <a:r>
                        <a:rPr lang="en-NZ" sz="1050" b="0" i="1" u="none" strike="noStrike" dirty="0">
                          <a:solidFill>
                            <a:srgbClr val="000000"/>
                          </a:solidFill>
                          <a:latin typeface="+mn-lt"/>
                        </a:rPr>
                        <a:t>We are selling our house. There will be a bus outside the retirement home. I have heard that they are hoping to get a bus service </a:t>
                      </a:r>
                      <a:r>
                        <a:rPr lang="en-NZ" sz="1050" b="0" i="1" u="none" strike="noStrike" dirty="0" smtClean="0">
                          <a:solidFill>
                            <a:srgbClr val="000000"/>
                          </a:solidFill>
                          <a:latin typeface="+mn-lt"/>
                        </a:rPr>
                        <a:t>through </a:t>
                      </a:r>
                      <a:r>
                        <a:rPr lang="en-NZ" sz="1050" b="0" i="1" u="none" strike="noStrike" dirty="0">
                          <a:solidFill>
                            <a:srgbClr val="000000"/>
                          </a:solidFill>
                          <a:latin typeface="+mn-lt"/>
                        </a:rPr>
                        <a:t>the subdivision so we wouldn't have to take our car to the bus stop which is one and a half kilometres away.</a:t>
                      </a:r>
                      <a:endParaRPr lang="en-NZ" sz="1050" b="0" i="0" u="none" strike="noStrike" dirty="0">
                        <a:solidFill>
                          <a:srgbClr val="000000"/>
                        </a:solidFill>
                        <a:latin typeface="+mn-lt"/>
                      </a:endParaRPr>
                    </a:p>
                  </a:txBody>
                  <a:tcPr marL="171450" marR="9525" marT="9525" marB="0" anchor="ctr">
                    <a:lnL>
                      <a:noFill/>
                    </a:lnL>
                    <a:lnR>
                      <a:noFill/>
                    </a:lnR>
                    <a:lnT>
                      <a:noFill/>
                    </a:lnT>
                    <a:lnB>
                      <a:noFill/>
                    </a:lnB>
                  </a:tcPr>
                </a:tc>
              </a:tr>
            </a:tbl>
          </a:graphicData>
        </a:graphic>
      </p:graphicFrame>
      <p:sp>
        <p:nvSpPr>
          <p:cNvPr id="9"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32</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765175"/>
            <a:ext cx="8229600" cy="652463"/>
          </a:xfrm>
        </p:spPr>
        <p:txBody>
          <a:bodyPr/>
          <a:lstStyle/>
          <a:p>
            <a:pPr eaLnBrk="1" hangingPunct="1"/>
            <a:r>
              <a:rPr lang="en-US" sz="2000" b="1" dirty="0" smtClean="0">
                <a:solidFill>
                  <a:srgbClr val="CC0000"/>
                </a:solidFill>
              </a:rPr>
              <a:t>Improvements to the Bus Service (IV)</a:t>
            </a:r>
            <a:endParaRPr lang="en-NZ" sz="2000" b="1" dirty="0" smtClean="0">
              <a:solidFill>
                <a:srgbClr val="CC0000"/>
              </a:solidFill>
            </a:endParaRPr>
          </a:p>
        </p:txBody>
      </p:sp>
      <p:sp>
        <p:nvSpPr>
          <p:cNvPr id="62467" name="Text Box 3"/>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Q13</a:t>
            </a:r>
          </a:p>
        </p:txBody>
      </p:sp>
      <p:sp>
        <p:nvSpPr>
          <p:cNvPr id="62468" name="Rectangle 4"/>
          <p:cNvSpPr>
            <a:spLocks noChangeArrowheads="1"/>
          </p:cNvSpPr>
          <p:nvPr/>
        </p:nvSpPr>
        <p:spPr bwMode="auto">
          <a:xfrm>
            <a:off x="395536" y="1052736"/>
            <a:ext cx="8229600"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‘What is the most important thing that you would like to see improved in regards to the bus service?’</a:t>
            </a:r>
            <a:br>
              <a:rPr lang="en-NZ" dirty="0">
                <a:solidFill>
                  <a:srgbClr val="CC0000"/>
                </a:solidFill>
              </a:rPr>
            </a:br>
            <a:r>
              <a:rPr lang="en-NZ" dirty="0">
                <a:solidFill>
                  <a:srgbClr val="CC0000"/>
                </a:solidFill>
              </a:rPr>
              <a:t>- Other responses</a:t>
            </a:r>
          </a:p>
        </p:txBody>
      </p:sp>
      <p:sp>
        <p:nvSpPr>
          <p:cNvPr id="62469" name="Text Box 5"/>
          <p:cNvSpPr txBox="1">
            <a:spLocks noChangeArrowheads="1"/>
          </p:cNvSpPr>
          <p:nvPr/>
        </p:nvSpPr>
        <p:spPr bwMode="auto">
          <a:xfrm>
            <a:off x="251520" y="1412776"/>
            <a:ext cx="1728788" cy="228600"/>
          </a:xfrm>
          <a:prstGeom prst="rect">
            <a:avLst/>
          </a:prstGeom>
          <a:noFill/>
          <a:ln w="9525">
            <a:noFill/>
            <a:miter lim="800000"/>
            <a:headEnd/>
            <a:tailEnd/>
          </a:ln>
        </p:spPr>
        <p:txBody>
          <a:bodyPr/>
          <a:lstStyle/>
          <a:p>
            <a:r>
              <a:rPr lang="en-US" sz="1400" i="0" dirty="0" err="1"/>
              <a:t>Rotorua</a:t>
            </a:r>
            <a:endParaRPr lang="en-US" sz="1400" i="0" dirty="0"/>
          </a:p>
        </p:txBody>
      </p:sp>
      <p:graphicFrame>
        <p:nvGraphicFramePr>
          <p:cNvPr id="8" name="Table 7"/>
          <p:cNvGraphicFramePr>
            <a:graphicFrameLocks noGrp="1"/>
          </p:cNvGraphicFramePr>
          <p:nvPr/>
        </p:nvGraphicFramePr>
        <p:xfrm>
          <a:off x="179512" y="1728189"/>
          <a:ext cx="4176464" cy="4896167"/>
        </p:xfrm>
        <a:graphic>
          <a:graphicData uri="http://schemas.openxmlformats.org/drawingml/2006/table">
            <a:tbl>
              <a:tblPr/>
              <a:tblGrid>
                <a:gridCol w="4176464"/>
              </a:tblGrid>
              <a:tr h="300856">
                <a:tc>
                  <a:txBody>
                    <a:bodyPr/>
                    <a:lstStyle/>
                    <a:p>
                      <a:pPr marL="180000" indent="-180000" algn="l" fontAlgn="b">
                        <a:buFont typeface="Arial" pitchFamily="34" charset="0"/>
                        <a:buChar char="•"/>
                      </a:pPr>
                      <a:r>
                        <a:rPr lang="en-NZ" sz="1000" b="0" i="1" u="none" strike="noStrike" dirty="0" err="1">
                          <a:solidFill>
                            <a:srgbClr val="000000"/>
                          </a:solidFill>
                          <a:latin typeface="+mn-lt"/>
                        </a:rPr>
                        <a:t>Waireki</a:t>
                      </a:r>
                      <a:r>
                        <a:rPr lang="en-NZ" sz="1000" b="0" i="1" u="none" strike="noStrike" dirty="0">
                          <a:solidFill>
                            <a:srgbClr val="000000"/>
                          </a:solidFill>
                          <a:latin typeface="+mn-lt"/>
                        </a:rPr>
                        <a:t> bus has all sorts of problems with the numbers on the bus, they need to address this.  They have put on extra buses but it is still over capacity.</a:t>
                      </a:r>
                    </a:p>
                  </a:txBody>
                  <a:tcPr marL="521" marR="521" marT="521" marB="0" anchor="ctr">
                    <a:lnL>
                      <a:noFill/>
                    </a:lnL>
                    <a:lnR>
                      <a:noFill/>
                    </a:lnR>
                    <a:lnT>
                      <a:noFill/>
                    </a:lnT>
                    <a:lnB>
                      <a:noFill/>
                    </a:lnB>
                    <a:noFill/>
                  </a:tcPr>
                </a:tc>
              </a:tr>
              <a:tr h="184452">
                <a:tc>
                  <a:txBody>
                    <a:bodyPr/>
                    <a:lstStyle/>
                    <a:p>
                      <a:pPr marL="180000" indent="-180000" algn="l" fontAlgn="b">
                        <a:buFont typeface="Arial" pitchFamily="34" charset="0"/>
                        <a:buChar char="•"/>
                      </a:pPr>
                      <a:r>
                        <a:rPr lang="en-NZ" sz="1000" b="0" i="1" u="none" strike="noStrike">
                          <a:solidFill>
                            <a:srgbClr val="000000"/>
                          </a:solidFill>
                          <a:latin typeface="+mn-lt"/>
                        </a:rPr>
                        <a:t>Only my health which is not really great nowadays.</a:t>
                      </a:r>
                    </a:p>
                  </a:txBody>
                  <a:tcPr marL="521" marR="521" marT="521" marB="0" anchor="ctr">
                    <a:lnL>
                      <a:noFill/>
                    </a:lnL>
                    <a:lnR>
                      <a:noFill/>
                    </a:lnR>
                    <a:lnT>
                      <a:noFill/>
                    </a:lnT>
                    <a:lnB>
                      <a:noFill/>
                    </a:lnB>
                    <a:noFill/>
                  </a:tcPr>
                </a:tc>
              </a:tr>
              <a:tr h="184452">
                <a:tc>
                  <a:txBody>
                    <a:bodyPr/>
                    <a:lstStyle/>
                    <a:p>
                      <a:pPr marL="180000" indent="-180000" algn="l" fontAlgn="b">
                        <a:buFont typeface="Arial" pitchFamily="34" charset="0"/>
                        <a:buChar char="•"/>
                      </a:pPr>
                      <a:r>
                        <a:rPr lang="en-NZ" sz="1000" b="0" i="1" u="none" strike="noStrike">
                          <a:solidFill>
                            <a:srgbClr val="000000"/>
                          </a:solidFill>
                          <a:latin typeface="+mn-lt"/>
                        </a:rPr>
                        <a:t>It is okay, but try to get rid of the graffiti.</a:t>
                      </a:r>
                    </a:p>
                  </a:txBody>
                  <a:tcPr marL="521" marR="521" marT="521" marB="0" anchor="ctr">
                    <a:lnL>
                      <a:noFill/>
                    </a:lnL>
                    <a:lnR>
                      <a:noFill/>
                    </a:lnR>
                    <a:lnT>
                      <a:noFill/>
                    </a:lnT>
                    <a:lnB>
                      <a:noFill/>
                    </a:lnB>
                    <a:noFill/>
                  </a:tcPr>
                </a:tc>
              </a:tr>
              <a:tr h="184452">
                <a:tc>
                  <a:txBody>
                    <a:bodyPr/>
                    <a:lstStyle/>
                    <a:p>
                      <a:pPr marL="180000" indent="-180000" algn="l" fontAlgn="b">
                        <a:buFont typeface="Arial" pitchFamily="34" charset="0"/>
                        <a:buChar char="•"/>
                      </a:pPr>
                      <a:r>
                        <a:rPr lang="en-NZ" sz="1000" b="0" i="1" u="none" strike="noStrike">
                          <a:solidFill>
                            <a:srgbClr val="000000"/>
                          </a:solidFill>
                          <a:latin typeface="+mn-lt"/>
                        </a:rPr>
                        <a:t>Better signs on the bus stops.</a:t>
                      </a:r>
                    </a:p>
                  </a:txBody>
                  <a:tcPr marL="521" marR="521" marT="521" marB="0" anchor="ctr">
                    <a:lnL>
                      <a:noFill/>
                    </a:lnL>
                    <a:lnR>
                      <a:noFill/>
                    </a:lnR>
                    <a:lnT>
                      <a:noFill/>
                    </a:lnT>
                    <a:lnB>
                      <a:noFill/>
                    </a:lnB>
                    <a:noFill/>
                  </a:tcPr>
                </a:tc>
              </a:tr>
              <a:tr h="184452">
                <a:tc>
                  <a:txBody>
                    <a:bodyPr/>
                    <a:lstStyle/>
                    <a:p>
                      <a:pPr marL="180000" indent="-180000" algn="l" fontAlgn="b">
                        <a:buFont typeface="Arial" pitchFamily="34" charset="0"/>
                        <a:buChar char="•"/>
                      </a:pPr>
                      <a:r>
                        <a:rPr lang="en-NZ" sz="1000" b="0" i="1" u="none" strike="noStrike" dirty="0">
                          <a:solidFill>
                            <a:srgbClr val="000000"/>
                          </a:solidFill>
                          <a:latin typeface="+mn-lt"/>
                        </a:rPr>
                        <a:t>My </a:t>
                      </a:r>
                      <a:r>
                        <a:rPr lang="en-NZ" sz="1000" b="0" i="1" u="none" strike="noStrike" dirty="0" err="1">
                          <a:solidFill>
                            <a:srgbClr val="000000"/>
                          </a:solidFill>
                          <a:latin typeface="+mn-lt"/>
                        </a:rPr>
                        <a:t>whanau</a:t>
                      </a:r>
                      <a:r>
                        <a:rPr lang="en-NZ" sz="1000" b="0" i="1" u="none" strike="noStrike" dirty="0">
                          <a:solidFill>
                            <a:srgbClr val="000000"/>
                          </a:solidFill>
                          <a:latin typeface="+mn-lt"/>
                        </a:rPr>
                        <a:t> work at </a:t>
                      </a:r>
                      <a:r>
                        <a:rPr lang="en-NZ" sz="1000" b="0" i="1" u="none" strike="noStrike" dirty="0" err="1">
                          <a:solidFill>
                            <a:srgbClr val="000000"/>
                          </a:solidFill>
                          <a:latin typeface="+mn-lt"/>
                        </a:rPr>
                        <a:t>Richies</a:t>
                      </a:r>
                      <a:r>
                        <a:rPr lang="en-NZ" sz="1000" b="0" i="1" u="none" strike="noStrike" dirty="0">
                          <a:solidFill>
                            <a:srgbClr val="000000"/>
                          </a:solidFill>
                          <a:latin typeface="+mn-lt"/>
                        </a:rPr>
                        <a:t> depot for </a:t>
                      </a:r>
                      <a:r>
                        <a:rPr lang="en-NZ" sz="1000" b="0" i="1" u="none" strike="noStrike" dirty="0" err="1">
                          <a:solidFill>
                            <a:srgbClr val="000000"/>
                          </a:solidFill>
                          <a:latin typeface="+mn-lt"/>
                        </a:rPr>
                        <a:t>Richies</a:t>
                      </a:r>
                      <a:r>
                        <a:rPr lang="en-NZ" sz="1000" b="0" i="1" u="none" strike="noStrike" dirty="0">
                          <a:solidFill>
                            <a:srgbClr val="000000"/>
                          </a:solidFill>
                          <a:latin typeface="+mn-lt"/>
                        </a:rPr>
                        <a:t> buses and he put me on to it.</a:t>
                      </a:r>
                    </a:p>
                  </a:txBody>
                  <a:tcPr marL="521" marR="521" marT="521" marB="0" anchor="ctr">
                    <a:lnL>
                      <a:noFill/>
                    </a:lnL>
                    <a:lnR>
                      <a:noFill/>
                    </a:lnR>
                    <a:lnT>
                      <a:noFill/>
                    </a:lnT>
                    <a:lnB>
                      <a:noFill/>
                    </a:lnB>
                    <a:noFill/>
                  </a:tcPr>
                </a:tc>
              </a:tr>
              <a:tr h="300856">
                <a:tc>
                  <a:txBody>
                    <a:bodyPr/>
                    <a:lstStyle/>
                    <a:p>
                      <a:pPr marL="180000" indent="-180000" algn="l" fontAlgn="b">
                        <a:buFont typeface="Arial" pitchFamily="34" charset="0"/>
                        <a:buChar char="•"/>
                      </a:pPr>
                      <a:r>
                        <a:rPr lang="en-NZ" sz="1000" b="0" i="1" u="none" strike="noStrike">
                          <a:solidFill>
                            <a:srgbClr val="000000"/>
                          </a:solidFill>
                          <a:latin typeface="+mn-lt"/>
                        </a:rPr>
                        <a:t>I wish there were more people using the bus service, it is convenient and value for money.</a:t>
                      </a:r>
                    </a:p>
                  </a:txBody>
                  <a:tcPr marL="521" marR="521" marT="521" marB="0" anchor="ctr">
                    <a:lnL>
                      <a:noFill/>
                    </a:lnL>
                    <a:lnR>
                      <a:noFill/>
                    </a:lnR>
                    <a:lnT>
                      <a:noFill/>
                    </a:lnT>
                    <a:lnB>
                      <a:noFill/>
                    </a:lnB>
                    <a:noFill/>
                  </a:tcPr>
                </a:tc>
              </a:tr>
              <a:tr h="451027">
                <a:tc>
                  <a:txBody>
                    <a:bodyPr/>
                    <a:lstStyle/>
                    <a:p>
                      <a:pPr marL="180000" indent="-180000" algn="l" fontAlgn="b">
                        <a:buFont typeface="Arial" pitchFamily="34" charset="0"/>
                        <a:buChar char="•"/>
                      </a:pPr>
                      <a:r>
                        <a:rPr lang="en-NZ" sz="1000" b="0" i="1" u="none" strike="noStrike">
                          <a:solidFill>
                            <a:srgbClr val="000000"/>
                          </a:solidFill>
                          <a:latin typeface="+mn-lt"/>
                        </a:rPr>
                        <a:t>That it operates on public holidays and better Sunday services. I think it's always nice at these times for the young families I see on the bus to be able to get out and about and they can't without a bus running.</a:t>
                      </a:r>
                    </a:p>
                  </a:txBody>
                  <a:tcPr marL="521" marR="521" marT="521" marB="0" anchor="ctr">
                    <a:lnL>
                      <a:noFill/>
                    </a:lnL>
                    <a:lnR>
                      <a:noFill/>
                    </a:lnR>
                    <a:lnT>
                      <a:noFill/>
                    </a:lnT>
                    <a:lnB>
                      <a:noFill/>
                    </a:lnB>
                    <a:noFill/>
                  </a:tcPr>
                </a:tc>
              </a:tr>
              <a:tr h="451027">
                <a:tc>
                  <a:txBody>
                    <a:bodyPr/>
                    <a:lstStyle/>
                    <a:p>
                      <a:pPr marL="180000" indent="-180000" algn="l" fontAlgn="b">
                        <a:buFont typeface="Arial" pitchFamily="34" charset="0"/>
                        <a:buChar char="•"/>
                      </a:pPr>
                      <a:r>
                        <a:rPr lang="en-NZ" sz="1000" b="0" i="1" u="none" strike="noStrike" dirty="0">
                          <a:solidFill>
                            <a:srgbClr val="000000"/>
                          </a:solidFill>
                          <a:latin typeface="+mn-lt"/>
                        </a:rPr>
                        <a:t>Maybe they could look at more buses that are wheelchair friendly, equipped with ramps. I was on the bus one day and a couple, the husband was in a wheelchair, had to wait for the next one because that one didn't have a ramp.</a:t>
                      </a:r>
                    </a:p>
                  </a:txBody>
                  <a:tcPr marL="521" marR="521" marT="521" marB="0" anchor="ctr">
                    <a:lnL>
                      <a:noFill/>
                    </a:lnL>
                    <a:lnR>
                      <a:noFill/>
                    </a:lnR>
                    <a:lnT>
                      <a:noFill/>
                    </a:lnT>
                    <a:lnB>
                      <a:noFill/>
                    </a:lnB>
                    <a:noFill/>
                  </a:tcPr>
                </a:tc>
              </a:tr>
              <a:tr h="184452">
                <a:tc>
                  <a:txBody>
                    <a:bodyPr/>
                    <a:lstStyle/>
                    <a:p>
                      <a:pPr marL="180000" indent="-180000" algn="l" fontAlgn="b">
                        <a:buFont typeface="Arial" pitchFamily="34" charset="0"/>
                        <a:buChar char="•"/>
                      </a:pPr>
                      <a:r>
                        <a:rPr lang="en-NZ" sz="1000" b="0" i="1" u="none" strike="noStrike" dirty="0">
                          <a:solidFill>
                            <a:srgbClr val="000000"/>
                          </a:solidFill>
                          <a:latin typeface="+mn-lt"/>
                        </a:rPr>
                        <a:t>Knowing where to access timetables.</a:t>
                      </a:r>
                    </a:p>
                  </a:txBody>
                  <a:tcPr marL="521" marR="521" marT="521" marB="0" anchor="ctr">
                    <a:lnL>
                      <a:noFill/>
                    </a:lnL>
                    <a:lnR>
                      <a:noFill/>
                    </a:lnR>
                    <a:lnT>
                      <a:noFill/>
                    </a:lnT>
                    <a:lnB>
                      <a:noFill/>
                    </a:lnB>
                    <a:noFill/>
                  </a:tcPr>
                </a:tc>
              </a:tr>
              <a:tr h="184452">
                <a:tc>
                  <a:txBody>
                    <a:bodyPr/>
                    <a:lstStyle/>
                    <a:p>
                      <a:pPr marL="180000" indent="-180000" algn="l" fontAlgn="b">
                        <a:buFont typeface="Arial" pitchFamily="34" charset="0"/>
                        <a:buChar char="•"/>
                      </a:pPr>
                      <a:r>
                        <a:rPr lang="en-NZ" sz="1000" b="0" i="1" u="none" strike="noStrike">
                          <a:solidFill>
                            <a:srgbClr val="000000"/>
                          </a:solidFill>
                          <a:latin typeface="+mn-lt"/>
                        </a:rPr>
                        <a:t>More consideration for the elderly is definitely needed especially by students.</a:t>
                      </a:r>
                    </a:p>
                  </a:txBody>
                  <a:tcPr marL="521" marR="521" marT="521" marB="0" anchor="ctr">
                    <a:lnL>
                      <a:noFill/>
                    </a:lnL>
                    <a:lnR>
                      <a:noFill/>
                    </a:lnR>
                    <a:lnT>
                      <a:noFill/>
                    </a:lnT>
                    <a:lnB>
                      <a:noFill/>
                    </a:lnB>
                    <a:noFill/>
                  </a:tcPr>
                </a:tc>
              </a:tr>
              <a:tr h="184452">
                <a:tc>
                  <a:txBody>
                    <a:bodyPr/>
                    <a:lstStyle/>
                    <a:p>
                      <a:pPr marL="180000" indent="-180000" algn="l" fontAlgn="b">
                        <a:buFont typeface="Arial" pitchFamily="34" charset="0"/>
                        <a:buChar char="•"/>
                      </a:pPr>
                      <a:r>
                        <a:rPr lang="en-NZ" sz="1000" b="0" i="1" u="none" strike="noStrike">
                          <a:solidFill>
                            <a:srgbClr val="000000"/>
                          </a:solidFill>
                          <a:latin typeface="+mn-lt"/>
                        </a:rPr>
                        <a:t>More control of the people at the bus stop at Pukuatua Street.</a:t>
                      </a:r>
                    </a:p>
                  </a:txBody>
                  <a:tcPr marL="521" marR="521" marT="521" marB="0" anchor="ctr">
                    <a:lnL>
                      <a:noFill/>
                    </a:lnL>
                    <a:lnR>
                      <a:noFill/>
                    </a:lnR>
                    <a:lnT>
                      <a:noFill/>
                    </a:lnT>
                    <a:lnB>
                      <a:noFill/>
                    </a:lnB>
                    <a:noFill/>
                  </a:tcPr>
                </a:tc>
              </a:tr>
              <a:tr h="184452">
                <a:tc>
                  <a:txBody>
                    <a:bodyPr/>
                    <a:lstStyle/>
                    <a:p>
                      <a:pPr marL="180000" indent="-180000" algn="l" fontAlgn="b">
                        <a:buFont typeface="Arial" pitchFamily="34" charset="0"/>
                        <a:buChar char="•"/>
                      </a:pPr>
                      <a:r>
                        <a:rPr lang="en-NZ" sz="1000" b="0" i="1" u="none" strike="noStrike">
                          <a:solidFill>
                            <a:srgbClr val="000000"/>
                          </a:solidFill>
                          <a:latin typeface="+mn-lt"/>
                        </a:rPr>
                        <a:t>More Polytech buses.</a:t>
                      </a:r>
                    </a:p>
                  </a:txBody>
                  <a:tcPr marL="521" marR="521" marT="521" marB="0" anchor="ctr">
                    <a:lnL>
                      <a:noFill/>
                    </a:lnL>
                    <a:lnR>
                      <a:noFill/>
                    </a:lnR>
                    <a:lnT>
                      <a:noFill/>
                    </a:lnT>
                    <a:lnB>
                      <a:noFill/>
                    </a:lnB>
                    <a:noFill/>
                  </a:tcPr>
                </a:tc>
              </a:tr>
              <a:tr h="184452">
                <a:tc>
                  <a:txBody>
                    <a:bodyPr/>
                    <a:lstStyle/>
                    <a:p>
                      <a:pPr marL="180000" indent="-180000" algn="l" fontAlgn="b">
                        <a:buFont typeface="Arial" pitchFamily="34" charset="0"/>
                        <a:buChar char="•"/>
                      </a:pPr>
                      <a:r>
                        <a:rPr lang="en-NZ" sz="1000" b="0" i="1" u="none" strike="noStrike" dirty="0">
                          <a:solidFill>
                            <a:srgbClr val="000000"/>
                          </a:solidFill>
                          <a:latin typeface="+mn-lt"/>
                        </a:rPr>
                        <a:t>More facility for the disabled people. Some place to put your walker.</a:t>
                      </a:r>
                    </a:p>
                  </a:txBody>
                  <a:tcPr marL="521" marR="521" marT="521" marB="0" anchor="ctr">
                    <a:lnL>
                      <a:noFill/>
                    </a:lnL>
                    <a:lnR>
                      <a:noFill/>
                    </a:lnR>
                    <a:lnT>
                      <a:noFill/>
                    </a:lnT>
                    <a:lnB>
                      <a:noFill/>
                    </a:lnB>
                    <a:noFill/>
                  </a:tcPr>
                </a:tc>
              </a:tr>
              <a:tr h="184452">
                <a:tc>
                  <a:txBody>
                    <a:bodyPr/>
                    <a:lstStyle/>
                    <a:p>
                      <a:pPr marL="180000" indent="-180000" algn="l" fontAlgn="b">
                        <a:buFont typeface="Arial" pitchFamily="34" charset="0"/>
                        <a:buChar char="•"/>
                      </a:pPr>
                      <a:r>
                        <a:rPr lang="en-NZ" sz="1000" b="0" i="1" u="none" strike="noStrike">
                          <a:solidFill>
                            <a:srgbClr val="000000"/>
                          </a:solidFill>
                          <a:latin typeface="+mn-lt"/>
                        </a:rPr>
                        <a:t>Bigger buses for the Polytechnic.</a:t>
                      </a:r>
                    </a:p>
                  </a:txBody>
                  <a:tcPr marL="521" marR="521" marT="521" marB="0" anchor="ctr">
                    <a:lnL>
                      <a:noFill/>
                    </a:lnL>
                    <a:lnR>
                      <a:noFill/>
                    </a:lnR>
                    <a:lnT>
                      <a:noFill/>
                    </a:lnT>
                    <a:lnB>
                      <a:noFill/>
                    </a:lnB>
                    <a:noFill/>
                  </a:tcPr>
                </a:tc>
              </a:tr>
              <a:tr h="601198">
                <a:tc>
                  <a:txBody>
                    <a:bodyPr/>
                    <a:lstStyle/>
                    <a:p>
                      <a:pPr marL="180000" indent="-180000" algn="l" fontAlgn="b">
                        <a:buFont typeface="Arial" pitchFamily="34" charset="0"/>
                        <a:buChar char="•"/>
                      </a:pPr>
                      <a:r>
                        <a:rPr lang="en-NZ" sz="1000" b="0" i="1" u="none" strike="noStrike" dirty="0">
                          <a:solidFill>
                            <a:srgbClr val="000000"/>
                          </a:solidFill>
                          <a:latin typeface="+mn-lt"/>
                        </a:rPr>
                        <a:t>The bus service to </a:t>
                      </a:r>
                      <a:r>
                        <a:rPr lang="en-NZ" sz="1000" b="0" i="1" u="none" strike="noStrike" dirty="0" err="1">
                          <a:solidFill>
                            <a:srgbClr val="000000"/>
                          </a:solidFill>
                          <a:latin typeface="+mn-lt"/>
                        </a:rPr>
                        <a:t>Tauranga</a:t>
                      </a:r>
                      <a:r>
                        <a:rPr lang="en-NZ" sz="1000" b="0" i="1" u="none" strike="noStrike" dirty="0">
                          <a:solidFill>
                            <a:srgbClr val="000000"/>
                          </a:solidFill>
                          <a:latin typeface="+mn-lt"/>
                        </a:rPr>
                        <a:t>. I went on it and had to be there at six thirty and it rocked and rolled all the way through and was quite horrible. Six thirty is too early. How do tourists get on with such an early start and also on public holidays this service doesn't run to </a:t>
                      </a:r>
                      <a:r>
                        <a:rPr lang="en-NZ" sz="1000" b="0" i="1" u="none" strike="noStrike" dirty="0" err="1">
                          <a:solidFill>
                            <a:srgbClr val="000000"/>
                          </a:solidFill>
                          <a:latin typeface="+mn-lt"/>
                        </a:rPr>
                        <a:t>Tauranga</a:t>
                      </a:r>
                      <a:r>
                        <a:rPr lang="en-NZ" sz="1000" b="0" i="1" u="none" strike="noStrike" dirty="0">
                          <a:solidFill>
                            <a:srgbClr val="000000"/>
                          </a:solidFill>
                          <a:latin typeface="+mn-lt"/>
                        </a:rPr>
                        <a:t>.</a:t>
                      </a:r>
                    </a:p>
                  </a:txBody>
                  <a:tcPr marL="521" marR="521" marT="521" marB="0" anchor="ctr">
                    <a:lnL>
                      <a:noFill/>
                    </a:lnL>
                    <a:lnR>
                      <a:noFill/>
                    </a:lnR>
                    <a:lnT>
                      <a:noFill/>
                    </a:lnT>
                    <a:lnB>
                      <a:noFill/>
                    </a:lnB>
                    <a:noFill/>
                  </a:tcPr>
                </a:tc>
              </a:tr>
              <a:tr h="601198">
                <a:tc>
                  <a:txBody>
                    <a:bodyPr/>
                    <a:lstStyle/>
                    <a:p>
                      <a:pPr marL="180000" indent="-180000" algn="l" fontAlgn="b">
                        <a:buFont typeface="Arial" pitchFamily="34" charset="0"/>
                        <a:buChar char="•"/>
                      </a:pPr>
                      <a:r>
                        <a:rPr lang="en-NZ" sz="1000" b="0" i="1" u="none" strike="noStrike" dirty="0">
                          <a:solidFill>
                            <a:srgbClr val="000000"/>
                          </a:solidFill>
                          <a:latin typeface="+mn-lt"/>
                        </a:rPr>
                        <a:t>Hail a bus is missed.  One lady with three children tried to stop the bus and the driver wouldn't stop so on that occasion I gave her a lift in my car as she had an appointment with the doctor.  Her two older children were at the stop but the driver would not wait for her.</a:t>
                      </a:r>
                    </a:p>
                  </a:txBody>
                  <a:tcPr marL="521" marR="521" marT="521" marB="0" anchor="ctr">
                    <a:lnL>
                      <a:noFill/>
                    </a:lnL>
                    <a:lnR>
                      <a:noFill/>
                    </a:lnR>
                    <a:lnT>
                      <a:noFill/>
                    </a:lnT>
                    <a:lnB>
                      <a:noFill/>
                    </a:lnB>
                    <a:noFill/>
                  </a:tcPr>
                </a:tc>
              </a:tr>
              <a:tr h="300856">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00" b="0" i="1" u="none" strike="noStrike" dirty="0" smtClean="0">
                          <a:solidFill>
                            <a:srgbClr val="000000"/>
                          </a:solidFill>
                          <a:latin typeface="+mn-lt"/>
                        </a:rPr>
                        <a:t>Keep it going.</a:t>
                      </a:r>
                    </a:p>
                    <a:p>
                      <a:pPr marL="180000" indent="-180000" algn="l" fontAlgn="b">
                        <a:buFont typeface="Arial" pitchFamily="34" charset="0"/>
                        <a:buNone/>
                      </a:pPr>
                      <a:endParaRPr lang="en-NZ" sz="1000" b="0" i="1" u="none" strike="noStrike" dirty="0">
                        <a:solidFill>
                          <a:srgbClr val="000000"/>
                        </a:solidFill>
                        <a:latin typeface="+mn-lt"/>
                      </a:endParaRPr>
                    </a:p>
                  </a:txBody>
                  <a:tcPr marL="521" marR="521" marT="521" marB="0" anchor="ctr">
                    <a:lnL>
                      <a:noFill/>
                    </a:lnL>
                    <a:lnR>
                      <a:noFill/>
                    </a:lnR>
                    <a:lnT>
                      <a:noFill/>
                    </a:lnT>
                    <a:lnB>
                      <a:noFill/>
                    </a:lnB>
                    <a:noFill/>
                  </a:tcPr>
                </a:tc>
              </a:tr>
            </a:tbl>
          </a:graphicData>
        </a:graphic>
      </p:graphicFrame>
      <p:graphicFrame>
        <p:nvGraphicFramePr>
          <p:cNvPr id="7" name="Table 6"/>
          <p:cNvGraphicFramePr>
            <a:graphicFrameLocks noGrp="1"/>
          </p:cNvGraphicFramePr>
          <p:nvPr/>
        </p:nvGraphicFramePr>
        <p:xfrm>
          <a:off x="4788024" y="1700808"/>
          <a:ext cx="4104456" cy="4876665"/>
        </p:xfrm>
        <a:graphic>
          <a:graphicData uri="http://schemas.openxmlformats.org/drawingml/2006/table">
            <a:tbl>
              <a:tblPr/>
              <a:tblGrid>
                <a:gridCol w="4104456"/>
              </a:tblGrid>
              <a:tr h="150667">
                <a:tc>
                  <a:txBody>
                    <a:bodyPr/>
                    <a:lstStyle/>
                    <a:p>
                      <a:pPr marL="180000" indent="-180000" algn="l" fontAlgn="b">
                        <a:buFont typeface="Arial" pitchFamily="34" charset="0"/>
                        <a:buChar char="•"/>
                      </a:pPr>
                      <a:r>
                        <a:rPr lang="en-NZ" sz="1000" b="0" i="1" u="none" strike="noStrike" dirty="0">
                          <a:solidFill>
                            <a:srgbClr val="000000"/>
                          </a:solidFill>
                          <a:latin typeface="+mn-lt"/>
                        </a:rPr>
                        <a:t>The time extended to four o'clock for </a:t>
                      </a:r>
                      <a:r>
                        <a:rPr lang="en-NZ" sz="1000" b="0" i="1" u="none" strike="noStrike" dirty="0" err="1" smtClean="0">
                          <a:solidFill>
                            <a:srgbClr val="000000"/>
                          </a:solidFill>
                          <a:latin typeface="+mn-lt"/>
                        </a:rPr>
                        <a:t>SuperGold</a:t>
                      </a:r>
                      <a:r>
                        <a:rPr lang="en-NZ" sz="1000" b="0" i="1" u="none" strike="noStrike" dirty="0" smtClean="0">
                          <a:solidFill>
                            <a:srgbClr val="000000"/>
                          </a:solidFill>
                          <a:latin typeface="+mn-lt"/>
                        </a:rPr>
                        <a:t> </a:t>
                      </a:r>
                      <a:r>
                        <a:rPr lang="en-NZ" sz="1000" b="0" i="1" u="none" strike="noStrike" dirty="0">
                          <a:solidFill>
                            <a:srgbClr val="000000"/>
                          </a:solidFill>
                          <a:latin typeface="+mn-lt"/>
                        </a:rPr>
                        <a:t>Card users.</a:t>
                      </a:r>
                    </a:p>
                  </a:txBody>
                  <a:tcPr marL="521" marR="521" marT="521" marB="0" anchor="ctr">
                    <a:lnL>
                      <a:noFill/>
                    </a:lnL>
                    <a:lnR>
                      <a:noFill/>
                    </a:lnR>
                    <a:lnT>
                      <a:noFill/>
                    </a:lnT>
                    <a:lnB>
                      <a:noFill/>
                    </a:lnB>
                    <a:noFill/>
                  </a:tcPr>
                </a:tc>
              </a:tr>
              <a:tr h="450975">
                <a:tc>
                  <a:txBody>
                    <a:bodyPr/>
                    <a:lstStyle/>
                    <a:p>
                      <a:pPr marL="180000" indent="-180000" algn="l" fontAlgn="b">
                        <a:buFont typeface="Arial" pitchFamily="34" charset="0"/>
                        <a:buChar char="•"/>
                      </a:pPr>
                      <a:r>
                        <a:rPr lang="en-NZ" sz="1000" b="0" i="1" u="none" strike="noStrike">
                          <a:solidFill>
                            <a:srgbClr val="000000"/>
                          </a:solidFill>
                          <a:latin typeface="+mn-lt"/>
                        </a:rPr>
                        <a:t>More secure bus stops.  If I was an older person with no husband I wouldn't use the Pukuatua Street stop.  I have heard they are going to move it to the library, I hope they do.</a:t>
                      </a:r>
                    </a:p>
                  </a:txBody>
                  <a:tcPr marL="521" marR="521" marT="521" marB="0" anchor="ctr">
                    <a:lnL>
                      <a:noFill/>
                    </a:lnL>
                    <a:lnR>
                      <a:noFill/>
                    </a:lnR>
                    <a:lnT>
                      <a:noFill/>
                    </a:lnT>
                    <a:lnB>
                      <a:noFill/>
                    </a:lnB>
                    <a:noFill/>
                  </a:tcPr>
                </a:tc>
              </a:tr>
              <a:tr h="150667">
                <a:tc>
                  <a:txBody>
                    <a:bodyPr/>
                    <a:lstStyle/>
                    <a:p>
                      <a:pPr marL="180000" indent="-180000" algn="l" fontAlgn="b">
                        <a:buFont typeface="Arial" pitchFamily="34" charset="0"/>
                        <a:buChar char="•"/>
                      </a:pPr>
                      <a:r>
                        <a:rPr lang="en-NZ" sz="1000" b="0" i="1" u="none" strike="noStrike" dirty="0">
                          <a:solidFill>
                            <a:srgbClr val="000000"/>
                          </a:solidFill>
                          <a:latin typeface="+mn-lt"/>
                        </a:rPr>
                        <a:t>Bus transfer request cards if you have a disability.</a:t>
                      </a:r>
                    </a:p>
                  </a:txBody>
                  <a:tcPr marL="521" marR="521" marT="521" marB="0" anchor="ctr">
                    <a:lnL>
                      <a:noFill/>
                    </a:lnL>
                    <a:lnR>
                      <a:noFill/>
                    </a:lnR>
                    <a:lnT>
                      <a:noFill/>
                    </a:lnT>
                    <a:lnB>
                      <a:noFill/>
                    </a:lnB>
                    <a:noFill/>
                  </a:tcPr>
                </a:tc>
              </a:tr>
              <a:tr h="601129">
                <a:tc>
                  <a:txBody>
                    <a:bodyPr/>
                    <a:lstStyle/>
                    <a:p>
                      <a:pPr marL="180000" indent="-180000" algn="l" fontAlgn="b">
                        <a:buFont typeface="Arial" pitchFamily="34" charset="0"/>
                        <a:buChar char="•"/>
                      </a:pPr>
                      <a:r>
                        <a:rPr lang="en-NZ" sz="1000" b="0" i="1" u="none" strike="noStrike" dirty="0">
                          <a:solidFill>
                            <a:srgbClr val="000000"/>
                          </a:solidFill>
                          <a:latin typeface="+mn-lt"/>
                        </a:rPr>
                        <a:t>More security on the bus</a:t>
                      </a:r>
                      <a:r>
                        <a:rPr lang="en-NZ" sz="1000" b="0" i="1" u="none" strike="noStrike" dirty="0" smtClean="0">
                          <a:solidFill>
                            <a:srgbClr val="000000"/>
                          </a:solidFill>
                          <a:latin typeface="+mn-lt"/>
                        </a:rPr>
                        <a:t>. I feel </a:t>
                      </a:r>
                      <a:r>
                        <a:rPr lang="en-NZ" sz="1000" b="0" i="1" u="none" strike="noStrike" dirty="0">
                          <a:solidFill>
                            <a:srgbClr val="000000"/>
                          </a:solidFill>
                          <a:latin typeface="+mn-lt"/>
                        </a:rPr>
                        <a:t>bus </a:t>
                      </a:r>
                      <a:r>
                        <a:rPr lang="en-NZ" sz="1000" b="0" i="1" u="none" strike="noStrike" dirty="0" smtClean="0">
                          <a:solidFill>
                            <a:srgbClr val="000000"/>
                          </a:solidFill>
                          <a:latin typeface="+mn-lt"/>
                        </a:rPr>
                        <a:t>drivers need </a:t>
                      </a:r>
                      <a:r>
                        <a:rPr lang="en-NZ" sz="1000" b="0" i="1" u="none" strike="noStrike" dirty="0">
                          <a:solidFill>
                            <a:srgbClr val="000000"/>
                          </a:solidFill>
                          <a:latin typeface="+mn-lt"/>
                        </a:rPr>
                        <a:t>help if there is trouble on bus. Was some trouble a couple of months ago. Also to help elderly and mothers onto the bus. </a:t>
                      </a:r>
                    </a:p>
                  </a:txBody>
                  <a:tcPr marL="521" marR="521" marT="521" marB="0" anchor="ctr">
                    <a:lnL>
                      <a:noFill/>
                    </a:lnL>
                    <a:lnR>
                      <a:noFill/>
                    </a:lnR>
                    <a:lnT>
                      <a:noFill/>
                    </a:lnT>
                    <a:lnB>
                      <a:noFill/>
                    </a:lnB>
                    <a:noFill/>
                  </a:tcPr>
                </a:tc>
              </a:tr>
              <a:tr h="150667">
                <a:tc>
                  <a:txBody>
                    <a:bodyPr/>
                    <a:lstStyle/>
                    <a:p>
                      <a:pPr marL="180000" indent="-180000" algn="l" fontAlgn="b">
                        <a:buFont typeface="Arial" pitchFamily="34" charset="0"/>
                        <a:buChar char="•"/>
                      </a:pPr>
                      <a:r>
                        <a:rPr lang="en-NZ" sz="1000" b="0" i="1" u="none" strike="noStrike" dirty="0">
                          <a:solidFill>
                            <a:srgbClr val="000000"/>
                          </a:solidFill>
                          <a:latin typeface="+mn-lt"/>
                        </a:rPr>
                        <a:t>Quite happy with </a:t>
                      </a:r>
                      <a:r>
                        <a:rPr lang="en-NZ" sz="1000" b="0" i="1" u="none" strike="noStrike" dirty="0" smtClean="0">
                          <a:solidFill>
                            <a:srgbClr val="000000"/>
                          </a:solidFill>
                          <a:latin typeface="+mn-lt"/>
                        </a:rPr>
                        <a:t>the service</a:t>
                      </a:r>
                      <a:r>
                        <a:rPr lang="en-NZ" sz="1000" b="0" i="1" u="none" strike="noStrike" dirty="0">
                          <a:solidFill>
                            <a:srgbClr val="000000"/>
                          </a:solidFill>
                          <a:latin typeface="+mn-lt"/>
                        </a:rPr>
                        <a:t>. Maybe clearer signage on bus.</a:t>
                      </a:r>
                    </a:p>
                  </a:txBody>
                  <a:tcPr marL="521" marR="521" marT="521" marB="0" anchor="ctr">
                    <a:lnL>
                      <a:noFill/>
                    </a:lnL>
                    <a:lnR>
                      <a:noFill/>
                    </a:lnR>
                    <a:lnT>
                      <a:noFill/>
                    </a:lnT>
                    <a:lnB>
                      <a:noFill/>
                    </a:lnB>
                    <a:noFill/>
                  </a:tcPr>
                </a:tc>
              </a:tr>
              <a:tr h="450975">
                <a:tc>
                  <a:txBody>
                    <a:bodyPr/>
                    <a:lstStyle/>
                    <a:p>
                      <a:pPr marL="180000" indent="-180000" algn="l" fontAlgn="b">
                        <a:buFont typeface="Arial" pitchFamily="34" charset="0"/>
                        <a:buChar char="•"/>
                      </a:pPr>
                      <a:r>
                        <a:rPr lang="en-NZ" sz="1000" b="0" i="1" u="none" strike="noStrike">
                          <a:solidFill>
                            <a:srgbClr val="000000"/>
                          </a:solidFill>
                          <a:latin typeface="+mn-lt"/>
                        </a:rPr>
                        <a:t>I reckon there should be a separate bus going to the Polytech because the students are taking up all the room and it's putting a lot of us older users off.</a:t>
                      </a:r>
                    </a:p>
                  </a:txBody>
                  <a:tcPr marL="521" marR="521" marT="521" marB="0" anchor="ctr">
                    <a:lnL>
                      <a:noFill/>
                    </a:lnL>
                    <a:lnR>
                      <a:noFill/>
                    </a:lnR>
                    <a:lnT>
                      <a:noFill/>
                    </a:lnT>
                    <a:lnB>
                      <a:noFill/>
                    </a:lnB>
                    <a:noFill/>
                  </a:tcPr>
                </a:tc>
              </a:tr>
              <a:tr h="150667">
                <a:tc>
                  <a:txBody>
                    <a:bodyPr/>
                    <a:lstStyle/>
                    <a:p>
                      <a:pPr marL="180000" indent="-180000" algn="l" fontAlgn="b">
                        <a:buFont typeface="Arial" pitchFamily="34" charset="0"/>
                        <a:buChar char="•"/>
                      </a:pPr>
                      <a:r>
                        <a:rPr lang="en-NZ" sz="1000" b="0" i="1" u="none" strike="noStrike">
                          <a:solidFill>
                            <a:srgbClr val="000000"/>
                          </a:solidFill>
                          <a:latin typeface="+mn-lt"/>
                        </a:rPr>
                        <a:t>More outlets for the bus timetable like local dairy at Ngongotaha.</a:t>
                      </a:r>
                    </a:p>
                  </a:txBody>
                  <a:tcPr marL="521" marR="521" marT="521" marB="0" anchor="ctr">
                    <a:lnL>
                      <a:noFill/>
                    </a:lnL>
                    <a:lnR>
                      <a:noFill/>
                    </a:lnR>
                    <a:lnT>
                      <a:noFill/>
                    </a:lnT>
                    <a:lnB>
                      <a:noFill/>
                    </a:lnB>
                    <a:noFill/>
                  </a:tcPr>
                </a:tc>
              </a:tr>
              <a:tr h="150667">
                <a:tc>
                  <a:txBody>
                    <a:bodyPr/>
                    <a:lstStyle/>
                    <a:p>
                      <a:pPr marL="180000" indent="-180000" algn="l" fontAlgn="b">
                        <a:buFont typeface="Arial" pitchFamily="34" charset="0"/>
                        <a:buChar char="•"/>
                      </a:pPr>
                      <a:r>
                        <a:rPr lang="en-NZ" sz="1000" b="0" i="1" u="none" strike="noStrike">
                          <a:solidFill>
                            <a:srgbClr val="000000"/>
                          </a:solidFill>
                          <a:latin typeface="+mn-lt"/>
                        </a:rPr>
                        <a:t>More security at some bus stops, especially the main one in town.</a:t>
                      </a:r>
                    </a:p>
                  </a:txBody>
                  <a:tcPr marL="521" marR="521" marT="521" marB="0" anchor="ctr">
                    <a:lnL>
                      <a:noFill/>
                    </a:lnL>
                    <a:lnR>
                      <a:noFill/>
                    </a:lnR>
                    <a:lnT>
                      <a:noFill/>
                    </a:lnT>
                    <a:lnB>
                      <a:noFill/>
                    </a:lnB>
                    <a:noFill/>
                  </a:tcPr>
                </a:tc>
              </a:tr>
              <a:tr h="450975">
                <a:tc>
                  <a:txBody>
                    <a:bodyPr/>
                    <a:lstStyle/>
                    <a:p>
                      <a:pPr marL="180000" indent="-180000" algn="l" fontAlgn="b">
                        <a:buFont typeface="Arial" pitchFamily="34" charset="0"/>
                        <a:buChar char="•"/>
                      </a:pPr>
                      <a:r>
                        <a:rPr lang="en-NZ" sz="1000" b="0" i="1" u="none" strike="noStrike">
                          <a:solidFill>
                            <a:srgbClr val="000000"/>
                          </a:solidFill>
                          <a:latin typeface="+mn-lt"/>
                        </a:rPr>
                        <a:t>Timetables more realistic. Not always on time and the buses have been late occasionally and not stopped for customers. I actually rang them about one driver in particular.</a:t>
                      </a:r>
                    </a:p>
                  </a:txBody>
                  <a:tcPr marL="521" marR="521" marT="521" marB="0" anchor="ctr">
                    <a:lnL>
                      <a:noFill/>
                    </a:lnL>
                    <a:lnR>
                      <a:noFill/>
                    </a:lnR>
                    <a:lnT>
                      <a:noFill/>
                    </a:lnT>
                    <a:lnB>
                      <a:noFill/>
                    </a:lnB>
                    <a:noFill/>
                  </a:tcPr>
                </a:tc>
              </a:tr>
              <a:tr h="300821">
                <a:tc>
                  <a:txBody>
                    <a:bodyPr/>
                    <a:lstStyle/>
                    <a:p>
                      <a:pPr marL="180000" indent="-180000" algn="l" fontAlgn="b">
                        <a:buFont typeface="Arial" pitchFamily="34" charset="0"/>
                        <a:buChar char="•"/>
                      </a:pPr>
                      <a:r>
                        <a:rPr lang="en-NZ" sz="1000" b="0" i="1" u="none" strike="noStrike">
                          <a:solidFill>
                            <a:srgbClr val="000000"/>
                          </a:solidFill>
                          <a:latin typeface="+mn-lt"/>
                        </a:rPr>
                        <a:t>To be able to wave it down like we used to be able to. Sometimes it doesn't stop.</a:t>
                      </a:r>
                    </a:p>
                  </a:txBody>
                  <a:tcPr marL="521" marR="521" marT="521" marB="0" anchor="ctr">
                    <a:lnL>
                      <a:noFill/>
                    </a:lnL>
                    <a:lnR>
                      <a:noFill/>
                    </a:lnR>
                    <a:lnT>
                      <a:noFill/>
                    </a:lnT>
                    <a:lnB>
                      <a:noFill/>
                    </a:lnB>
                    <a:noFill/>
                  </a:tcPr>
                </a:tc>
              </a:tr>
              <a:tr h="150667">
                <a:tc>
                  <a:txBody>
                    <a:bodyPr/>
                    <a:lstStyle/>
                    <a:p>
                      <a:pPr marL="180000" indent="-180000" algn="l" fontAlgn="b">
                        <a:buFont typeface="Arial" pitchFamily="34" charset="0"/>
                        <a:buChar char="•"/>
                      </a:pPr>
                      <a:r>
                        <a:rPr lang="en-NZ" sz="1000" b="0" i="1" u="none" strike="noStrike">
                          <a:solidFill>
                            <a:srgbClr val="000000"/>
                          </a:solidFill>
                          <a:latin typeface="+mn-lt"/>
                        </a:rPr>
                        <a:t>Sometimes the bus is very full, I am on the Polytechnic route.</a:t>
                      </a:r>
                    </a:p>
                  </a:txBody>
                  <a:tcPr marL="521" marR="521" marT="521" marB="0" anchor="ctr">
                    <a:lnL>
                      <a:noFill/>
                    </a:lnL>
                    <a:lnR>
                      <a:noFill/>
                    </a:lnR>
                    <a:lnT>
                      <a:noFill/>
                    </a:lnT>
                    <a:lnB>
                      <a:noFill/>
                    </a:lnB>
                    <a:noFill/>
                  </a:tcPr>
                </a:tc>
              </a:tr>
              <a:tr h="300821">
                <a:tc>
                  <a:txBody>
                    <a:bodyPr/>
                    <a:lstStyle/>
                    <a:p>
                      <a:pPr marL="180000" indent="-180000" algn="l" fontAlgn="b">
                        <a:buFont typeface="Arial" pitchFamily="34" charset="0"/>
                        <a:buChar char="•"/>
                      </a:pPr>
                      <a:r>
                        <a:rPr lang="en-NZ" sz="1000" b="0" i="1" u="none" strike="noStrike" dirty="0">
                          <a:solidFill>
                            <a:srgbClr val="000000"/>
                          </a:solidFill>
                          <a:latin typeface="+mn-lt"/>
                        </a:rPr>
                        <a:t>Picking up and letting people off the bus has changed, now only fixed bus stops.  A service to Redwood Forest would be good.</a:t>
                      </a:r>
                    </a:p>
                  </a:txBody>
                  <a:tcPr marL="521" marR="521" marT="521" marB="0" anchor="ctr">
                    <a:lnL>
                      <a:noFill/>
                    </a:lnL>
                    <a:lnR>
                      <a:noFill/>
                    </a:lnR>
                    <a:lnT>
                      <a:noFill/>
                    </a:lnT>
                    <a:lnB>
                      <a:noFill/>
                    </a:lnB>
                    <a:noFill/>
                  </a:tcPr>
                </a:tc>
              </a:tr>
              <a:tr h="300821">
                <a:tc>
                  <a:txBody>
                    <a:bodyPr/>
                    <a:lstStyle/>
                    <a:p>
                      <a:pPr marL="180000" indent="-180000" algn="l" fontAlgn="b">
                        <a:buFont typeface="Arial" pitchFamily="34" charset="0"/>
                        <a:buChar char="•"/>
                      </a:pPr>
                      <a:r>
                        <a:rPr lang="en-NZ" sz="1000" b="0" i="1" u="none" strike="noStrike">
                          <a:solidFill>
                            <a:srgbClr val="000000"/>
                          </a:solidFill>
                          <a:latin typeface="+mn-lt"/>
                        </a:rPr>
                        <a:t>The hail a ride aspect should be bough back, even dial a bus, door to door service.</a:t>
                      </a:r>
                    </a:p>
                  </a:txBody>
                  <a:tcPr marL="521" marR="521" marT="521" marB="0" anchor="ctr">
                    <a:lnL>
                      <a:noFill/>
                    </a:lnL>
                    <a:lnR>
                      <a:noFill/>
                    </a:lnR>
                    <a:lnT>
                      <a:noFill/>
                    </a:lnT>
                    <a:lnB>
                      <a:noFill/>
                    </a:lnB>
                    <a:noFill/>
                  </a:tcPr>
                </a:tc>
              </a:tr>
              <a:tr h="300821">
                <a:tc>
                  <a:txBody>
                    <a:bodyPr/>
                    <a:lstStyle/>
                    <a:p>
                      <a:pPr marL="180000" indent="-180000" algn="l" fontAlgn="b">
                        <a:buFont typeface="Arial" pitchFamily="34" charset="0"/>
                        <a:buChar char="•"/>
                      </a:pPr>
                      <a:r>
                        <a:rPr lang="en-NZ" sz="1000" b="0" i="1" u="none" strike="noStrike">
                          <a:solidFill>
                            <a:srgbClr val="000000"/>
                          </a:solidFill>
                          <a:latin typeface="+mn-lt"/>
                        </a:rPr>
                        <a:t>We should be able to pull the cord and the bus should let passengers off when they want to get off in between bus stops.</a:t>
                      </a:r>
                    </a:p>
                  </a:txBody>
                  <a:tcPr marL="521" marR="521" marT="521" marB="0" anchor="ctr">
                    <a:lnL>
                      <a:noFill/>
                    </a:lnL>
                    <a:lnR>
                      <a:noFill/>
                    </a:lnR>
                    <a:lnT>
                      <a:noFill/>
                    </a:lnT>
                    <a:lnB>
                      <a:noFill/>
                    </a:lnB>
                    <a:noFill/>
                  </a:tcPr>
                </a:tc>
              </a:tr>
              <a:tr h="150667">
                <a:tc>
                  <a:txBody>
                    <a:bodyPr/>
                    <a:lstStyle/>
                    <a:p>
                      <a:pPr marL="180000" indent="-180000" algn="l" fontAlgn="b">
                        <a:buFont typeface="Arial" pitchFamily="34" charset="0"/>
                        <a:buChar char="•"/>
                      </a:pPr>
                      <a:r>
                        <a:rPr lang="en-NZ" sz="1000" b="0" i="1" u="none" strike="noStrike">
                          <a:solidFill>
                            <a:srgbClr val="000000"/>
                          </a:solidFill>
                          <a:latin typeface="+mn-lt"/>
                        </a:rPr>
                        <a:t>I would like the modern buses that other suburbs have.</a:t>
                      </a:r>
                    </a:p>
                  </a:txBody>
                  <a:tcPr marL="521" marR="521" marT="521" marB="0" anchor="ctr">
                    <a:lnL>
                      <a:noFill/>
                    </a:lnL>
                    <a:lnR>
                      <a:noFill/>
                    </a:lnR>
                    <a:lnT>
                      <a:noFill/>
                    </a:lnT>
                    <a:lnB>
                      <a:noFill/>
                    </a:lnB>
                    <a:noFill/>
                  </a:tcPr>
                </a:tc>
              </a:tr>
              <a:tr h="300821">
                <a:tc>
                  <a:txBody>
                    <a:bodyPr/>
                    <a:lstStyle/>
                    <a:p>
                      <a:pPr marL="180000" indent="-180000" algn="l" fontAlgn="b">
                        <a:buFont typeface="Arial" pitchFamily="34" charset="0"/>
                        <a:buChar char="•"/>
                      </a:pPr>
                      <a:r>
                        <a:rPr lang="en-NZ" sz="1000" b="0" i="1" u="none" strike="noStrike">
                          <a:solidFill>
                            <a:srgbClr val="000000"/>
                          </a:solidFill>
                          <a:latin typeface="+mn-lt"/>
                        </a:rPr>
                        <a:t>The buses are always stopping and letting people off on the yellow line outside the Salvation Army, this should stop as it is dangerous.</a:t>
                      </a:r>
                    </a:p>
                  </a:txBody>
                  <a:tcPr marL="521" marR="521" marT="521" marB="0" anchor="ctr">
                    <a:lnL>
                      <a:noFill/>
                    </a:lnL>
                    <a:lnR>
                      <a:noFill/>
                    </a:lnR>
                    <a:lnT>
                      <a:noFill/>
                    </a:lnT>
                    <a:lnB>
                      <a:noFill/>
                    </a:lnB>
                    <a:noFill/>
                  </a:tcPr>
                </a:tc>
              </a:tr>
              <a:tr h="300821">
                <a:tc>
                  <a:txBody>
                    <a:bodyPr/>
                    <a:lstStyle/>
                    <a:p>
                      <a:pPr marL="180000" indent="-180000" algn="l" fontAlgn="b">
                        <a:buFont typeface="Arial" pitchFamily="34" charset="0"/>
                        <a:buChar char="•"/>
                      </a:pPr>
                      <a:r>
                        <a:rPr lang="en-NZ" sz="1000" b="0" i="1" u="none" strike="noStrike" dirty="0">
                          <a:solidFill>
                            <a:srgbClr val="000000"/>
                          </a:solidFill>
                          <a:latin typeface="+mn-lt"/>
                        </a:rPr>
                        <a:t>There is lots of graffiti on the buses. I have had to phone up twice because the bus hasn't turned up, but pretty good otherwise.</a:t>
                      </a:r>
                    </a:p>
                  </a:txBody>
                  <a:tcPr marL="521" marR="521" marT="521" marB="0" anchor="ctr">
                    <a:lnL>
                      <a:noFill/>
                    </a:lnL>
                    <a:lnR>
                      <a:noFill/>
                    </a:lnR>
                    <a:lnT>
                      <a:noFill/>
                    </a:lnT>
                    <a:lnB>
                      <a:noFill/>
                    </a:lnB>
                    <a:noFill/>
                  </a:tcPr>
                </a:tc>
              </a:tr>
            </a:tbl>
          </a:graphicData>
        </a:graphic>
      </p:graphicFrame>
      <p:sp>
        <p:nvSpPr>
          <p:cNvPr id="9"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33</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nvGraphicFramePr>
        <p:xfrm>
          <a:off x="3707904" y="1772816"/>
          <a:ext cx="3096344"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p:nvPr/>
        </p:nvGraphicFramePr>
        <p:xfrm>
          <a:off x="6444208" y="1772816"/>
          <a:ext cx="2699792"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15365" name="Rectangle 2"/>
          <p:cNvSpPr>
            <a:spLocks noGrp="1" noChangeArrowheads="1"/>
          </p:cNvSpPr>
          <p:nvPr>
            <p:ph type="title"/>
          </p:nvPr>
        </p:nvSpPr>
        <p:spPr>
          <a:xfrm>
            <a:off x="457200" y="765175"/>
            <a:ext cx="8229600" cy="652463"/>
          </a:xfrm>
        </p:spPr>
        <p:txBody>
          <a:bodyPr/>
          <a:lstStyle/>
          <a:p>
            <a:pPr eaLnBrk="1" hangingPunct="1"/>
            <a:r>
              <a:rPr lang="en-US" sz="2000" b="1" dirty="0" smtClean="0">
                <a:solidFill>
                  <a:srgbClr val="CC0000"/>
                </a:solidFill>
              </a:rPr>
              <a:t>Bad Experience with Bus Service (I)</a:t>
            </a:r>
            <a:endParaRPr lang="en-NZ" sz="2000" b="1" dirty="0" smtClean="0">
              <a:solidFill>
                <a:srgbClr val="CC0000"/>
              </a:solidFill>
            </a:endParaRPr>
          </a:p>
        </p:txBody>
      </p:sp>
      <p:sp>
        <p:nvSpPr>
          <p:cNvPr id="15366" name="Rectangle 4"/>
          <p:cNvSpPr>
            <a:spLocks noChangeArrowheads="1"/>
          </p:cNvSpPr>
          <p:nvPr/>
        </p:nvSpPr>
        <p:spPr bwMode="auto">
          <a:xfrm>
            <a:off x="22225" y="1383878"/>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5367"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Q14</a:t>
            </a:r>
          </a:p>
        </p:txBody>
      </p:sp>
      <p:sp>
        <p:nvSpPr>
          <p:cNvPr id="15368" name="Text Box 7"/>
          <p:cNvSpPr txBox="1">
            <a:spLocks noChangeArrowheads="1"/>
          </p:cNvSpPr>
          <p:nvPr/>
        </p:nvSpPr>
        <p:spPr bwMode="auto">
          <a:xfrm>
            <a:off x="1474788" y="1576388"/>
            <a:ext cx="1728787" cy="22860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15369" name="Text Box 8"/>
          <p:cNvSpPr txBox="1">
            <a:spLocks noChangeArrowheads="1"/>
          </p:cNvSpPr>
          <p:nvPr/>
        </p:nvSpPr>
        <p:spPr bwMode="auto">
          <a:xfrm>
            <a:off x="3851275" y="1557338"/>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15370" name="Text Box 9"/>
          <p:cNvSpPr txBox="1">
            <a:spLocks noChangeArrowheads="1"/>
          </p:cNvSpPr>
          <p:nvPr/>
        </p:nvSpPr>
        <p:spPr bwMode="auto">
          <a:xfrm>
            <a:off x="6660232" y="1628800"/>
            <a:ext cx="1728788" cy="228600"/>
          </a:xfrm>
          <a:prstGeom prst="rect">
            <a:avLst/>
          </a:prstGeom>
          <a:noFill/>
          <a:ln w="9525">
            <a:noFill/>
            <a:miter lim="800000"/>
            <a:headEnd/>
            <a:tailEnd/>
          </a:ln>
        </p:spPr>
        <p:txBody>
          <a:bodyPr/>
          <a:lstStyle/>
          <a:p>
            <a:pPr algn="l"/>
            <a:r>
              <a:rPr lang="en-US" altLang="ja-JP" sz="1400" i="0" dirty="0" err="1">
                <a:ea typeface="MS Mincho" pitchFamily="49" charset="-128"/>
              </a:rPr>
              <a:t>Rotorua</a:t>
            </a:r>
            <a:endParaRPr lang="en-US" sz="1400" b="0" i="0" dirty="0"/>
          </a:p>
        </p:txBody>
      </p:sp>
      <p:sp>
        <p:nvSpPr>
          <p:cNvPr id="15374" name="Text Box 5"/>
          <p:cNvSpPr txBox="1">
            <a:spLocks noChangeArrowheads="1"/>
          </p:cNvSpPr>
          <p:nvPr/>
        </p:nvSpPr>
        <p:spPr bwMode="auto">
          <a:xfrm>
            <a:off x="0" y="6257836"/>
            <a:ext cx="9144000" cy="600164"/>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err="1">
                <a:solidFill>
                  <a:schemeClr val="bg1"/>
                </a:solidFill>
              </a:rPr>
              <a:t>Rotorua</a:t>
            </a:r>
            <a:r>
              <a:rPr lang="en-IE" i="0" dirty="0">
                <a:solidFill>
                  <a:schemeClr val="bg1"/>
                </a:solidFill>
              </a:rPr>
              <a:t> bus users </a:t>
            </a:r>
            <a:r>
              <a:rPr lang="en-IE" i="0" dirty="0" smtClean="0">
                <a:solidFill>
                  <a:schemeClr val="bg1"/>
                </a:solidFill>
              </a:rPr>
              <a:t>continue to be more </a:t>
            </a:r>
            <a:r>
              <a:rPr lang="en-IE" i="0" dirty="0">
                <a:solidFill>
                  <a:schemeClr val="bg1"/>
                </a:solidFill>
              </a:rPr>
              <a:t>likely than </a:t>
            </a:r>
            <a:r>
              <a:rPr lang="en-IE" i="0" dirty="0" err="1">
                <a:solidFill>
                  <a:schemeClr val="bg1"/>
                </a:solidFill>
              </a:rPr>
              <a:t>Tauranga</a:t>
            </a:r>
            <a:r>
              <a:rPr lang="en-IE" i="0" dirty="0">
                <a:solidFill>
                  <a:schemeClr val="bg1"/>
                </a:solidFill>
              </a:rPr>
              <a:t> bus users to have had a negative experience with the bus service. </a:t>
            </a:r>
            <a:r>
              <a:rPr lang="en-IE" i="0" dirty="0" err="1" smtClean="0">
                <a:solidFill>
                  <a:schemeClr val="bg1"/>
                </a:solidFill>
              </a:rPr>
              <a:t>Rotorua</a:t>
            </a:r>
            <a:r>
              <a:rPr lang="en-IE" i="0" dirty="0" smtClean="0">
                <a:solidFill>
                  <a:schemeClr val="bg1"/>
                </a:solidFill>
              </a:rPr>
              <a:t> bus users (23%) continue to experience the </a:t>
            </a:r>
            <a:r>
              <a:rPr lang="en-IE" dirty="0" smtClean="0">
                <a:solidFill>
                  <a:schemeClr val="bg1"/>
                </a:solidFill>
              </a:rPr>
              <a:t>Bus being significantly late </a:t>
            </a:r>
            <a:r>
              <a:rPr lang="en-IE" i="0" dirty="0" smtClean="0">
                <a:solidFill>
                  <a:schemeClr val="bg1"/>
                </a:solidFill>
              </a:rPr>
              <a:t>than do </a:t>
            </a:r>
            <a:r>
              <a:rPr lang="en-IE" i="0" dirty="0" err="1" smtClean="0">
                <a:solidFill>
                  <a:schemeClr val="bg1"/>
                </a:solidFill>
              </a:rPr>
              <a:t>Tauranga</a:t>
            </a:r>
            <a:r>
              <a:rPr lang="en-IE" i="0" dirty="0" smtClean="0">
                <a:solidFill>
                  <a:schemeClr val="bg1"/>
                </a:solidFill>
              </a:rPr>
              <a:t> bus users (18%), however there has been a decrease in the number of </a:t>
            </a:r>
            <a:r>
              <a:rPr lang="en-IE" i="0" dirty="0" err="1" smtClean="0">
                <a:solidFill>
                  <a:schemeClr val="bg1"/>
                </a:solidFill>
              </a:rPr>
              <a:t>Rotorua</a:t>
            </a:r>
            <a:r>
              <a:rPr lang="en-IE" i="0" dirty="0" smtClean="0">
                <a:solidFill>
                  <a:schemeClr val="bg1"/>
                </a:solidFill>
              </a:rPr>
              <a:t> bus users who have experienced this (23% in 2012 compared with 31% in 2011).</a:t>
            </a:r>
            <a:endParaRPr lang="en-IE" i="0" dirty="0">
              <a:solidFill>
                <a:schemeClr val="bg1"/>
              </a:solidFill>
            </a:endParaRPr>
          </a:p>
        </p:txBody>
      </p:sp>
      <p:sp>
        <p:nvSpPr>
          <p:cNvPr id="15375" name="Rectangle 19"/>
          <p:cNvSpPr>
            <a:spLocks noChangeArrowheads="1"/>
          </p:cNvSpPr>
          <p:nvPr/>
        </p:nvSpPr>
        <p:spPr bwMode="auto">
          <a:xfrm>
            <a:off x="455613" y="1053678"/>
            <a:ext cx="8229600" cy="652463"/>
          </a:xfrm>
          <a:prstGeom prst="rect">
            <a:avLst/>
          </a:prstGeom>
          <a:noFill/>
          <a:ln w="9525">
            <a:noFill/>
            <a:miter lim="800000"/>
            <a:headEnd/>
            <a:tailEnd/>
          </a:ln>
        </p:spPr>
        <p:txBody>
          <a:bodyPr anchor="ctr"/>
          <a:lstStyle/>
          <a:p>
            <a:r>
              <a:rPr lang="en-NZ">
                <a:solidFill>
                  <a:srgbClr val="CC0000"/>
                </a:solidFill>
              </a:rPr>
              <a:t>‘Have you personally experienced any of the following within the past 12 months?’ – Top four responses</a:t>
            </a:r>
          </a:p>
        </p:txBody>
      </p:sp>
      <p:sp>
        <p:nvSpPr>
          <p:cNvPr id="15377" name="Rectangle 24"/>
          <p:cNvSpPr>
            <a:spLocks noChangeArrowheads="1"/>
          </p:cNvSpPr>
          <p:nvPr/>
        </p:nvSpPr>
        <p:spPr bwMode="auto">
          <a:xfrm>
            <a:off x="0" y="1528341"/>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15378" name="Rectangle 43"/>
          <p:cNvSpPr>
            <a:spLocks noChangeArrowheads="1"/>
          </p:cNvSpPr>
          <p:nvPr/>
        </p:nvSpPr>
        <p:spPr bwMode="auto">
          <a:xfrm>
            <a:off x="5652120" y="1988840"/>
            <a:ext cx="288925" cy="215900"/>
          </a:xfrm>
          <a:prstGeom prst="rect">
            <a:avLst/>
          </a:prstGeom>
          <a:noFill/>
          <a:ln w="19050" algn="ctr">
            <a:solidFill>
              <a:srgbClr val="000080"/>
            </a:solidFill>
            <a:miter lim="800000"/>
            <a:headEnd/>
            <a:tailEnd/>
          </a:ln>
        </p:spPr>
        <p:txBody>
          <a:bodyPr wrap="none" anchor="ctr"/>
          <a:lstStyle/>
          <a:p>
            <a:endParaRPr lang="en-NZ"/>
          </a:p>
        </p:txBody>
      </p:sp>
      <p:graphicFrame>
        <p:nvGraphicFramePr>
          <p:cNvPr id="27" name="Chart 26"/>
          <p:cNvGraphicFramePr/>
          <p:nvPr/>
        </p:nvGraphicFramePr>
        <p:xfrm>
          <a:off x="0" y="1772816"/>
          <a:ext cx="4032448" cy="4392488"/>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 Box 6"/>
          <p:cNvSpPr txBox="1">
            <a:spLocks noChangeArrowheads="1"/>
          </p:cNvSpPr>
          <p:nvPr/>
        </p:nvSpPr>
        <p:spPr bwMode="auto">
          <a:xfrm>
            <a:off x="2195736" y="5847075"/>
            <a:ext cx="827484" cy="246221"/>
          </a:xfrm>
          <a:prstGeom prst="rect">
            <a:avLst/>
          </a:prstGeom>
          <a:noFill/>
          <a:ln w="9525">
            <a:noFill/>
            <a:miter lim="800000"/>
            <a:headEnd/>
            <a:tailEnd/>
          </a:ln>
        </p:spPr>
        <p:txBody>
          <a:bodyPr wrap="square">
            <a:spAutoFit/>
          </a:bodyPr>
          <a:lstStyle/>
          <a:p>
            <a:pPr algn="l"/>
            <a:r>
              <a:rPr lang="en-US" sz="1000" i="0" dirty="0" smtClean="0">
                <a:solidFill>
                  <a:srgbClr val="FF0000"/>
                </a:solidFill>
              </a:rPr>
              <a:t>n=400</a:t>
            </a:r>
            <a:endParaRPr lang="en-US" sz="1000" i="0" dirty="0">
              <a:solidFill>
                <a:srgbClr val="FF0000"/>
              </a:solidFill>
            </a:endParaRPr>
          </a:p>
        </p:txBody>
      </p:sp>
      <p:sp>
        <p:nvSpPr>
          <p:cNvPr id="23" name="Text Box 6"/>
          <p:cNvSpPr txBox="1">
            <a:spLocks noChangeArrowheads="1"/>
          </p:cNvSpPr>
          <p:nvPr/>
        </p:nvSpPr>
        <p:spPr bwMode="auto">
          <a:xfrm>
            <a:off x="4787702" y="5847075"/>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4" name="Text Box 6"/>
          <p:cNvSpPr txBox="1">
            <a:spLocks noChangeArrowheads="1"/>
          </p:cNvSpPr>
          <p:nvPr/>
        </p:nvSpPr>
        <p:spPr bwMode="auto">
          <a:xfrm>
            <a:off x="7740030" y="5847075"/>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6" name="Oval 26"/>
          <p:cNvSpPr>
            <a:spLocks noChangeArrowheads="1"/>
          </p:cNvSpPr>
          <p:nvPr/>
        </p:nvSpPr>
        <p:spPr bwMode="auto">
          <a:xfrm>
            <a:off x="7236296" y="2996952"/>
            <a:ext cx="288925" cy="287338"/>
          </a:xfrm>
          <a:prstGeom prst="ellipse">
            <a:avLst/>
          </a:prstGeom>
          <a:noFill/>
          <a:ln w="19050" algn="ctr">
            <a:solidFill>
              <a:srgbClr val="FF0000"/>
            </a:solidFill>
            <a:round/>
            <a:headEnd/>
            <a:tailEnd/>
          </a:ln>
        </p:spPr>
        <p:txBody>
          <a:bodyPr wrap="none" anchor="ctr"/>
          <a:lstStyle/>
          <a:p>
            <a:endParaRPr lang="en-NZ"/>
          </a:p>
        </p:txBody>
      </p:sp>
      <p:sp>
        <p:nvSpPr>
          <p:cNvPr id="20" name="Oval 26"/>
          <p:cNvSpPr>
            <a:spLocks noChangeArrowheads="1"/>
          </p:cNvSpPr>
          <p:nvPr/>
        </p:nvSpPr>
        <p:spPr bwMode="auto">
          <a:xfrm>
            <a:off x="7884368" y="1988840"/>
            <a:ext cx="288925" cy="287338"/>
          </a:xfrm>
          <a:prstGeom prst="ellipse">
            <a:avLst/>
          </a:prstGeom>
          <a:noFill/>
          <a:ln w="19050" algn="ctr">
            <a:solidFill>
              <a:srgbClr val="FF0000"/>
            </a:solidFill>
            <a:round/>
            <a:headEnd/>
            <a:tailEnd/>
          </a:ln>
        </p:spPr>
        <p:txBody>
          <a:bodyPr wrap="none" anchor="ctr"/>
          <a:lstStyle/>
          <a:p>
            <a:endParaRPr lang="en-NZ"/>
          </a:p>
        </p:txBody>
      </p:sp>
      <p:sp>
        <p:nvSpPr>
          <p:cNvPr id="21"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34</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p:nvPr/>
        </p:nvGraphicFramePr>
        <p:xfrm>
          <a:off x="3707904" y="1772816"/>
          <a:ext cx="3096344"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p:nvPr/>
        </p:nvGraphicFramePr>
        <p:xfrm>
          <a:off x="6444208" y="1772816"/>
          <a:ext cx="2916832"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p:nvPr/>
        </p:nvGraphicFramePr>
        <p:xfrm>
          <a:off x="0" y="1772816"/>
          <a:ext cx="3635896"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16389" name="Rectangle 2"/>
          <p:cNvSpPr>
            <a:spLocks noGrp="1" noChangeArrowheads="1"/>
          </p:cNvSpPr>
          <p:nvPr>
            <p:ph type="title"/>
          </p:nvPr>
        </p:nvSpPr>
        <p:spPr>
          <a:xfrm>
            <a:off x="457200" y="765175"/>
            <a:ext cx="8229600" cy="652463"/>
          </a:xfrm>
        </p:spPr>
        <p:txBody>
          <a:bodyPr/>
          <a:lstStyle/>
          <a:p>
            <a:pPr eaLnBrk="1" hangingPunct="1"/>
            <a:r>
              <a:rPr lang="en-US" sz="2000" b="1" dirty="0" smtClean="0">
                <a:solidFill>
                  <a:srgbClr val="CC0000"/>
                </a:solidFill>
              </a:rPr>
              <a:t>Bad Experience with Bus Service (II)</a:t>
            </a:r>
            <a:endParaRPr lang="en-NZ" sz="2000" b="1" dirty="0" smtClean="0">
              <a:solidFill>
                <a:srgbClr val="CC0000"/>
              </a:solidFill>
            </a:endParaRPr>
          </a:p>
        </p:txBody>
      </p:sp>
      <p:sp>
        <p:nvSpPr>
          <p:cNvPr id="16390" name="Rectangle 4"/>
          <p:cNvSpPr>
            <a:spLocks noChangeArrowheads="1"/>
          </p:cNvSpPr>
          <p:nvPr/>
        </p:nvSpPr>
        <p:spPr bwMode="auto">
          <a:xfrm>
            <a:off x="22225" y="1383878"/>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6391"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Q14</a:t>
            </a:r>
          </a:p>
        </p:txBody>
      </p:sp>
      <p:sp>
        <p:nvSpPr>
          <p:cNvPr id="16392" name="Text Box 7"/>
          <p:cNvSpPr txBox="1">
            <a:spLocks noChangeArrowheads="1"/>
          </p:cNvSpPr>
          <p:nvPr/>
        </p:nvSpPr>
        <p:spPr bwMode="auto">
          <a:xfrm>
            <a:off x="1474788" y="1576388"/>
            <a:ext cx="1728787" cy="22860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16393" name="Text Box 8"/>
          <p:cNvSpPr txBox="1">
            <a:spLocks noChangeArrowheads="1"/>
          </p:cNvSpPr>
          <p:nvPr/>
        </p:nvSpPr>
        <p:spPr bwMode="auto">
          <a:xfrm>
            <a:off x="3851275" y="1557338"/>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16394" name="Text Box 9"/>
          <p:cNvSpPr txBox="1">
            <a:spLocks noChangeArrowheads="1"/>
          </p:cNvSpPr>
          <p:nvPr/>
        </p:nvSpPr>
        <p:spPr bwMode="auto">
          <a:xfrm>
            <a:off x="6156325" y="1566863"/>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16398" name="Rectangle 19"/>
          <p:cNvSpPr>
            <a:spLocks noChangeArrowheads="1"/>
          </p:cNvSpPr>
          <p:nvPr/>
        </p:nvSpPr>
        <p:spPr bwMode="auto">
          <a:xfrm>
            <a:off x="455613" y="1048345"/>
            <a:ext cx="8229600" cy="652463"/>
          </a:xfrm>
          <a:prstGeom prst="rect">
            <a:avLst/>
          </a:prstGeom>
          <a:noFill/>
          <a:ln w="9525">
            <a:noFill/>
            <a:miter lim="800000"/>
            <a:headEnd/>
            <a:tailEnd/>
          </a:ln>
        </p:spPr>
        <p:txBody>
          <a:bodyPr anchor="ctr"/>
          <a:lstStyle/>
          <a:p>
            <a:r>
              <a:rPr lang="en-NZ" dirty="0">
                <a:solidFill>
                  <a:srgbClr val="CC0000"/>
                </a:solidFill>
              </a:rPr>
              <a:t>‘Have you personally experienced any of the following within the past 12 months?’ – Other responses</a:t>
            </a:r>
          </a:p>
        </p:txBody>
      </p:sp>
      <p:sp>
        <p:nvSpPr>
          <p:cNvPr id="16402" name="Rectangle 24"/>
          <p:cNvSpPr>
            <a:spLocks noChangeArrowheads="1"/>
          </p:cNvSpPr>
          <p:nvPr/>
        </p:nvSpPr>
        <p:spPr bwMode="auto">
          <a:xfrm>
            <a:off x="0" y="1528341"/>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17" name="Text Box 6"/>
          <p:cNvSpPr txBox="1">
            <a:spLocks noChangeArrowheads="1"/>
          </p:cNvSpPr>
          <p:nvPr/>
        </p:nvSpPr>
        <p:spPr bwMode="auto">
          <a:xfrm>
            <a:off x="2195736" y="6135107"/>
            <a:ext cx="827484" cy="246221"/>
          </a:xfrm>
          <a:prstGeom prst="rect">
            <a:avLst/>
          </a:prstGeom>
          <a:noFill/>
          <a:ln w="9525">
            <a:noFill/>
            <a:miter lim="800000"/>
            <a:headEnd/>
            <a:tailEnd/>
          </a:ln>
        </p:spPr>
        <p:txBody>
          <a:bodyPr wrap="square">
            <a:spAutoFit/>
          </a:bodyPr>
          <a:lstStyle/>
          <a:p>
            <a:pPr algn="l"/>
            <a:r>
              <a:rPr lang="en-US" sz="1000" i="0" dirty="0" smtClean="0">
                <a:solidFill>
                  <a:srgbClr val="FF0000"/>
                </a:solidFill>
              </a:rPr>
              <a:t>n=400</a:t>
            </a:r>
            <a:endParaRPr lang="en-US" sz="1000" i="0" dirty="0">
              <a:solidFill>
                <a:srgbClr val="FF0000"/>
              </a:solidFill>
            </a:endParaRPr>
          </a:p>
        </p:txBody>
      </p:sp>
      <p:sp>
        <p:nvSpPr>
          <p:cNvPr id="18" name="Text Box 6"/>
          <p:cNvSpPr txBox="1">
            <a:spLocks noChangeArrowheads="1"/>
          </p:cNvSpPr>
          <p:nvPr/>
        </p:nvSpPr>
        <p:spPr bwMode="auto">
          <a:xfrm>
            <a:off x="4787702" y="6135107"/>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19" name="Text Box 6"/>
          <p:cNvSpPr txBox="1">
            <a:spLocks noChangeArrowheads="1"/>
          </p:cNvSpPr>
          <p:nvPr/>
        </p:nvSpPr>
        <p:spPr bwMode="auto">
          <a:xfrm>
            <a:off x="7740030" y="6135107"/>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16" name="Oval 26"/>
          <p:cNvSpPr>
            <a:spLocks noChangeArrowheads="1"/>
          </p:cNvSpPr>
          <p:nvPr/>
        </p:nvSpPr>
        <p:spPr bwMode="auto">
          <a:xfrm>
            <a:off x="7596336" y="3356992"/>
            <a:ext cx="288925" cy="287338"/>
          </a:xfrm>
          <a:prstGeom prst="ellipse">
            <a:avLst/>
          </a:prstGeom>
          <a:noFill/>
          <a:ln w="19050" algn="ctr">
            <a:solidFill>
              <a:srgbClr val="FF0000"/>
            </a:solidFill>
            <a:round/>
            <a:headEnd/>
            <a:tailEnd/>
          </a:ln>
        </p:spPr>
        <p:txBody>
          <a:bodyPr wrap="none" anchor="ctr"/>
          <a:lstStyle/>
          <a:p>
            <a:endParaRPr lang="en-NZ"/>
          </a:p>
        </p:txBody>
      </p:sp>
      <p:sp>
        <p:nvSpPr>
          <p:cNvPr id="2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35</a:t>
            </a:fld>
            <a:endParaRPr lang="en-US" sz="1000" b="1" i="0" dirty="0">
              <a:solidFill>
                <a:schemeClr val="tx1"/>
              </a:solidFill>
            </a:endParaRPr>
          </a:p>
        </p:txBody>
      </p:sp>
      <p:sp>
        <p:nvSpPr>
          <p:cNvPr id="21" name="Text Box 5"/>
          <p:cNvSpPr txBox="1">
            <a:spLocks noChangeArrowheads="1"/>
          </p:cNvSpPr>
          <p:nvPr/>
        </p:nvSpPr>
        <p:spPr bwMode="auto">
          <a:xfrm>
            <a:off x="0" y="6381328"/>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The number of </a:t>
            </a:r>
            <a:r>
              <a:rPr lang="en-IE" i="0" dirty="0" err="1" smtClean="0">
                <a:solidFill>
                  <a:schemeClr val="bg1"/>
                </a:solidFill>
              </a:rPr>
              <a:t>Rotorua</a:t>
            </a:r>
            <a:r>
              <a:rPr lang="en-IE" i="0" dirty="0" smtClean="0">
                <a:solidFill>
                  <a:schemeClr val="bg1"/>
                </a:solidFill>
              </a:rPr>
              <a:t> bus users who had a </a:t>
            </a:r>
            <a:r>
              <a:rPr lang="en-IE" dirty="0" smtClean="0">
                <a:solidFill>
                  <a:schemeClr val="bg1"/>
                </a:solidFill>
              </a:rPr>
              <a:t>Negative experience with the driver  </a:t>
            </a:r>
            <a:r>
              <a:rPr lang="en-IE" i="0" dirty="0" smtClean="0">
                <a:solidFill>
                  <a:schemeClr val="bg1"/>
                </a:solidFill>
              </a:rPr>
              <a:t>decreased significantly (11% in 2012 compared with 19% in 2011). </a:t>
            </a:r>
            <a:endParaRPr lang="en-IE" i="0" dirty="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765175"/>
            <a:ext cx="8229600" cy="652463"/>
          </a:xfrm>
        </p:spPr>
        <p:txBody>
          <a:bodyPr/>
          <a:lstStyle/>
          <a:p>
            <a:pPr eaLnBrk="1" hangingPunct="1"/>
            <a:r>
              <a:rPr lang="en-US" sz="2000" b="1" dirty="0" smtClean="0">
                <a:solidFill>
                  <a:srgbClr val="CC0000"/>
                </a:solidFill>
              </a:rPr>
              <a:t>Bad Experience with Bus Service (III)</a:t>
            </a:r>
            <a:endParaRPr lang="en-NZ" sz="2000" b="1" dirty="0" smtClean="0">
              <a:solidFill>
                <a:srgbClr val="CC0000"/>
              </a:solidFill>
            </a:endParaRPr>
          </a:p>
        </p:txBody>
      </p:sp>
      <p:sp>
        <p:nvSpPr>
          <p:cNvPr id="63491" name="Text Box 3"/>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Q14</a:t>
            </a:r>
          </a:p>
        </p:txBody>
      </p:sp>
      <p:sp>
        <p:nvSpPr>
          <p:cNvPr id="63492" name="Rectangle 4"/>
          <p:cNvSpPr>
            <a:spLocks noChangeArrowheads="1"/>
          </p:cNvSpPr>
          <p:nvPr/>
        </p:nvSpPr>
        <p:spPr bwMode="auto">
          <a:xfrm>
            <a:off x="455613" y="1052736"/>
            <a:ext cx="8229600"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‘Have you personally experienced any of the following within the past 12 months?’</a:t>
            </a:r>
            <a:br>
              <a:rPr lang="en-NZ" dirty="0">
                <a:solidFill>
                  <a:srgbClr val="CC0000"/>
                </a:solidFill>
              </a:rPr>
            </a:br>
            <a:r>
              <a:rPr lang="en-NZ" dirty="0">
                <a:solidFill>
                  <a:srgbClr val="CC0000"/>
                </a:solidFill>
              </a:rPr>
              <a:t>- Other responses</a:t>
            </a:r>
          </a:p>
        </p:txBody>
      </p:sp>
      <p:sp>
        <p:nvSpPr>
          <p:cNvPr id="63493" name="Text Box 5"/>
          <p:cNvSpPr txBox="1">
            <a:spLocks noChangeArrowheads="1"/>
          </p:cNvSpPr>
          <p:nvPr/>
        </p:nvSpPr>
        <p:spPr bwMode="auto">
          <a:xfrm>
            <a:off x="1330325" y="1627907"/>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63494" name="Text Box 6"/>
          <p:cNvSpPr txBox="1">
            <a:spLocks noChangeArrowheads="1"/>
          </p:cNvSpPr>
          <p:nvPr/>
        </p:nvSpPr>
        <p:spPr bwMode="auto">
          <a:xfrm>
            <a:off x="6156325" y="1627907"/>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63495" name="Line 7"/>
          <p:cNvSpPr>
            <a:spLocks noChangeShapeType="1"/>
          </p:cNvSpPr>
          <p:nvPr/>
        </p:nvSpPr>
        <p:spPr bwMode="auto">
          <a:xfrm>
            <a:off x="4572000" y="1772369"/>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nvGraphicFramePr>
        <p:xfrm>
          <a:off x="611560" y="1916410"/>
          <a:ext cx="3312368" cy="4464493"/>
        </p:xfrm>
        <a:graphic>
          <a:graphicData uri="http://schemas.openxmlformats.org/drawingml/2006/table">
            <a:tbl>
              <a:tblPr/>
              <a:tblGrid>
                <a:gridCol w="3312368"/>
              </a:tblGrid>
              <a:tr h="493887">
                <a:tc>
                  <a:txBody>
                    <a:bodyPr/>
                    <a:lstStyle/>
                    <a:p>
                      <a:pPr marL="180000" indent="-180000" algn="l" fontAlgn="b">
                        <a:buFont typeface="Arial" pitchFamily="34" charset="0"/>
                        <a:buChar char="•"/>
                      </a:pPr>
                      <a:r>
                        <a:rPr lang="en-NZ" sz="1000" b="0" i="1" u="none" strike="noStrike" dirty="0">
                          <a:solidFill>
                            <a:srgbClr val="000000"/>
                          </a:solidFill>
                          <a:latin typeface="+mn-lt"/>
                        </a:rPr>
                        <a:t>A lot of bad driving of other cars around the bus and driver having to brake.</a:t>
                      </a:r>
                    </a:p>
                  </a:txBody>
                  <a:tcPr marL="3275" marR="3275" marT="3275" marB="0" anchor="ctr">
                    <a:lnL>
                      <a:noFill/>
                    </a:lnL>
                    <a:lnR>
                      <a:noFill/>
                    </a:lnR>
                    <a:lnT>
                      <a:noFill/>
                    </a:lnT>
                    <a:lnB>
                      <a:noFill/>
                    </a:lnB>
                  </a:tcPr>
                </a:tc>
              </a:tr>
              <a:tr h="493887">
                <a:tc>
                  <a:txBody>
                    <a:bodyPr/>
                    <a:lstStyle/>
                    <a:p>
                      <a:pPr marL="180000" indent="-180000" algn="l" fontAlgn="b">
                        <a:buFont typeface="Arial" pitchFamily="34" charset="0"/>
                        <a:buChar char="•"/>
                      </a:pPr>
                      <a:r>
                        <a:rPr lang="en-NZ" sz="1000" b="0" i="1" u="none" strike="noStrike">
                          <a:solidFill>
                            <a:srgbClr val="000000"/>
                          </a:solidFill>
                          <a:latin typeface="+mn-lt"/>
                        </a:rPr>
                        <a:t>Change of route.</a:t>
                      </a:r>
                    </a:p>
                  </a:txBody>
                  <a:tcPr marL="3275" marR="3275" marT="3275" marB="0" anchor="ctr">
                    <a:lnL>
                      <a:noFill/>
                    </a:lnL>
                    <a:lnR>
                      <a:noFill/>
                    </a:lnR>
                    <a:lnT>
                      <a:noFill/>
                    </a:lnT>
                    <a:lnB>
                      <a:noFill/>
                    </a:lnB>
                  </a:tcPr>
                </a:tc>
              </a:tr>
              <a:tr h="493887">
                <a:tc>
                  <a:txBody>
                    <a:bodyPr/>
                    <a:lstStyle/>
                    <a:p>
                      <a:pPr marL="180000" indent="-180000" algn="l" fontAlgn="b">
                        <a:buFont typeface="Arial" pitchFamily="34" charset="0"/>
                        <a:buChar char="•"/>
                      </a:pPr>
                      <a:r>
                        <a:rPr lang="en-NZ" sz="1000" b="0" i="1" u="none" strike="noStrike">
                          <a:solidFill>
                            <a:srgbClr val="000000"/>
                          </a:solidFill>
                          <a:latin typeface="+mn-lt"/>
                        </a:rPr>
                        <a:t>Driver didn't know the area properly.</a:t>
                      </a:r>
                    </a:p>
                  </a:txBody>
                  <a:tcPr marL="3275" marR="3275" marT="3275" marB="0" anchor="ctr">
                    <a:lnL>
                      <a:noFill/>
                    </a:lnL>
                    <a:lnR>
                      <a:noFill/>
                    </a:lnR>
                    <a:lnT>
                      <a:noFill/>
                    </a:lnT>
                    <a:lnB>
                      <a:noFill/>
                    </a:lnB>
                  </a:tcPr>
                </a:tc>
              </a:tr>
              <a:tr h="503642">
                <a:tc>
                  <a:txBody>
                    <a:bodyPr/>
                    <a:lstStyle/>
                    <a:p>
                      <a:pPr marL="180000" indent="-180000" algn="l" fontAlgn="b">
                        <a:buFont typeface="Arial" pitchFamily="34" charset="0"/>
                        <a:buChar char="•"/>
                      </a:pPr>
                      <a:r>
                        <a:rPr lang="en-NZ" sz="1000" b="0" i="1" u="none" strike="noStrike">
                          <a:solidFill>
                            <a:srgbClr val="000000"/>
                          </a:solidFill>
                          <a:latin typeface="+mn-lt"/>
                        </a:rPr>
                        <a:t>Some bus drivers argue with the kids over student ID even though it doesn't say in the information for the timetable.</a:t>
                      </a:r>
                    </a:p>
                  </a:txBody>
                  <a:tcPr marL="3275" marR="3275" marT="3275" marB="0" anchor="ctr">
                    <a:lnL>
                      <a:noFill/>
                    </a:lnL>
                    <a:lnR>
                      <a:noFill/>
                    </a:lnR>
                    <a:lnT>
                      <a:noFill/>
                    </a:lnT>
                    <a:lnB>
                      <a:noFill/>
                    </a:lnB>
                  </a:tcPr>
                </a:tc>
              </a:tr>
              <a:tr h="493887">
                <a:tc>
                  <a:txBody>
                    <a:bodyPr/>
                    <a:lstStyle/>
                    <a:p>
                      <a:pPr marL="180000" indent="-180000" algn="l" fontAlgn="b">
                        <a:buFont typeface="Arial" pitchFamily="34" charset="0"/>
                        <a:buChar char="•"/>
                      </a:pPr>
                      <a:r>
                        <a:rPr lang="en-NZ" sz="1000" b="0" i="1" u="none" strike="noStrike" dirty="0">
                          <a:solidFill>
                            <a:srgbClr val="000000"/>
                          </a:solidFill>
                          <a:latin typeface="+mn-lt"/>
                        </a:rPr>
                        <a:t>The bus leaving earlier than the time it is meant to leave.</a:t>
                      </a:r>
                    </a:p>
                  </a:txBody>
                  <a:tcPr marL="3275" marR="3275" marT="3275" marB="0" anchor="ctr">
                    <a:lnL>
                      <a:noFill/>
                    </a:lnL>
                    <a:lnR>
                      <a:noFill/>
                    </a:lnR>
                    <a:lnT>
                      <a:noFill/>
                    </a:lnT>
                    <a:lnB>
                      <a:noFill/>
                    </a:lnB>
                  </a:tcPr>
                </a:tc>
              </a:tr>
              <a:tr h="493887">
                <a:tc>
                  <a:txBody>
                    <a:bodyPr/>
                    <a:lstStyle/>
                    <a:p>
                      <a:pPr marL="180000" indent="-180000" algn="l" fontAlgn="b">
                        <a:buFont typeface="Arial" pitchFamily="34" charset="0"/>
                        <a:buChar char="•"/>
                      </a:pPr>
                      <a:r>
                        <a:rPr lang="en-NZ" sz="1000" b="0" i="1" u="none" strike="noStrike">
                          <a:solidFill>
                            <a:srgbClr val="000000"/>
                          </a:solidFill>
                          <a:latin typeface="+mn-lt"/>
                        </a:rPr>
                        <a:t>The bus passed too early.</a:t>
                      </a:r>
                    </a:p>
                  </a:txBody>
                  <a:tcPr marL="3275" marR="3275" marT="3275" marB="0" anchor="ctr">
                    <a:lnL>
                      <a:noFill/>
                    </a:lnL>
                    <a:lnR>
                      <a:noFill/>
                    </a:lnR>
                    <a:lnT>
                      <a:noFill/>
                    </a:lnT>
                    <a:lnB>
                      <a:noFill/>
                    </a:lnB>
                  </a:tcPr>
                </a:tc>
              </a:tr>
              <a:tr h="493887">
                <a:tc>
                  <a:txBody>
                    <a:bodyPr/>
                    <a:lstStyle/>
                    <a:p>
                      <a:pPr marL="180000" indent="-180000" algn="l" fontAlgn="b">
                        <a:buFont typeface="Arial" pitchFamily="34" charset="0"/>
                        <a:buChar char="•"/>
                      </a:pPr>
                      <a:r>
                        <a:rPr lang="en-NZ" sz="1000" b="0" i="1" u="none" strike="noStrike">
                          <a:solidFill>
                            <a:srgbClr val="000000"/>
                          </a:solidFill>
                          <a:latin typeface="+mn-lt"/>
                        </a:rPr>
                        <a:t>The cruise ships make buses late.</a:t>
                      </a:r>
                    </a:p>
                  </a:txBody>
                  <a:tcPr marL="3275" marR="3275" marT="3275" marB="0" anchor="ctr">
                    <a:lnL>
                      <a:noFill/>
                    </a:lnL>
                    <a:lnR>
                      <a:noFill/>
                    </a:lnR>
                    <a:lnT>
                      <a:noFill/>
                    </a:lnT>
                    <a:lnB>
                      <a:noFill/>
                    </a:lnB>
                  </a:tcPr>
                </a:tc>
              </a:tr>
              <a:tr h="493887">
                <a:tc>
                  <a:txBody>
                    <a:bodyPr/>
                    <a:lstStyle/>
                    <a:p>
                      <a:pPr marL="180000" indent="-180000" algn="l" fontAlgn="b">
                        <a:buFont typeface="Arial" pitchFamily="34" charset="0"/>
                        <a:buChar char="•"/>
                      </a:pPr>
                      <a:r>
                        <a:rPr lang="en-NZ" sz="1000" b="0" i="1" u="none" strike="noStrike">
                          <a:solidFill>
                            <a:srgbClr val="000000"/>
                          </a:solidFill>
                          <a:latin typeface="+mn-lt"/>
                        </a:rPr>
                        <a:t>There was drinking of alcohol on the bus the driver did nothing about it.</a:t>
                      </a:r>
                    </a:p>
                  </a:txBody>
                  <a:tcPr marL="3275" marR="3275" marT="3275" marB="0" anchor="ctr">
                    <a:lnL>
                      <a:noFill/>
                    </a:lnL>
                    <a:lnR>
                      <a:noFill/>
                    </a:lnR>
                    <a:lnT>
                      <a:noFill/>
                    </a:lnT>
                    <a:lnB>
                      <a:noFill/>
                    </a:lnB>
                  </a:tcPr>
                </a:tc>
              </a:tr>
              <a:tr h="503642">
                <a:tc>
                  <a:txBody>
                    <a:bodyPr/>
                    <a:lstStyle/>
                    <a:p>
                      <a:pPr marL="180000" indent="-180000" algn="l" fontAlgn="b">
                        <a:buFont typeface="Arial" pitchFamily="34" charset="0"/>
                        <a:buChar char="•"/>
                      </a:pPr>
                      <a:r>
                        <a:rPr lang="en-NZ" sz="1000" b="0" i="1" u="none" strike="noStrike" dirty="0">
                          <a:solidFill>
                            <a:srgbClr val="000000"/>
                          </a:solidFill>
                          <a:latin typeface="+mn-lt"/>
                        </a:rPr>
                        <a:t>You can get onto the wrong bus. Some confusion at times but not the bus service's fault. However one really needs to read the timetables fully and understand them.</a:t>
                      </a:r>
                    </a:p>
                  </a:txBody>
                  <a:tcPr marL="3275" marR="3275" marT="3275" marB="0"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5076056" y="2162544"/>
          <a:ext cx="3744415" cy="4245781"/>
        </p:xfrm>
        <a:graphic>
          <a:graphicData uri="http://schemas.openxmlformats.org/drawingml/2006/table">
            <a:tbl>
              <a:tblPr/>
              <a:tblGrid>
                <a:gridCol w="3744415"/>
              </a:tblGrid>
              <a:tr h="650240">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00" b="0" i="1" u="none" strike="noStrike" dirty="0" smtClean="0">
                          <a:solidFill>
                            <a:srgbClr val="000000"/>
                          </a:solidFill>
                          <a:latin typeface="Arial" pitchFamily="34" charset="0"/>
                          <a:cs typeface="Arial" pitchFamily="34" charset="0"/>
                        </a:rPr>
                        <a:t>Bus leaving early. (2)</a:t>
                      </a:r>
                    </a:p>
                    <a:p>
                      <a:pPr marL="180000" indent="-180000" algn="l" fontAlgn="b">
                        <a:buFont typeface="Arial" pitchFamily="34" charset="0"/>
                        <a:buChar char="•"/>
                      </a:pPr>
                      <a:endParaRPr lang="en-NZ" sz="1000" b="0" i="1" u="none" strike="noStrike" dirty="0">
                        <a:solidFill>
                          <a:srgbClr val="000000"/>
                        </a:solidFill>
                        <a:latin typeface="Arial" pitchFamily="34" charset="0"/>
                        <a:cs typeface="Arial" pitchFamily="34" charset="0"/>
                      </a:endParaRPr>
                    </a:p>
                  </a:txBody>
                  <a:tcPr marL="2149" marR="2149" marT="2149" marB="0" anchor="ctr">
                    <a:lnL>
                      <a:noFill/>
                    </a:lnL>
                    <a:lnR>
                      <a:noFill/>
                    </a:lnR>
                    <a:lnT>
                      <a:noFill/>
                    </a:lnT>
                    <a:lnB>
                      <a:noFill/>
                    </a:lnB>
                  </a:tcPr>
                </a:tc>
              </a:tr>
              <a:tr h="650240">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00" b="0" i="1" u="none" strike="noStrike" dirty="0" smtClean="0">
                          <a:solidFill>
                            <a:srgbClr val="000000"/>
                          </a:solidFill>
                          <a:latin typeface="Arial" pitchFamily="34" charset="0"/>
                          <a:cs typeface="Arial" pitchFamily="34" charset="0"/>
                        </a:rPr>
                        <a:t>Bus leaving early or not staying long enough at the stop.</a:t>
                      </a:r>
                    </a:p>
                    <a:p>
                      <a:pPr marL="180000" indent="-180000" algn="l" fontAlgn="b">
                        <a:buFont typeface="Arial" pitchFamily="34" charset="0"/>
                        <a:buNone/>
                      </a:pPr>
                      <a:endParaRPr lang="en-NZ" sz="1000" b="0" i="1" u="none" strike="noStrike" dirty="0">
                        <a:solidFill>
                          <a:srgbClr val="000000"/>
                        </a:solidFill>
                        <a:latin typeface="Arial" pitchFamily="34" charset="0"/>
                        <a:cs typeface="Arial" pitchFamily="34" charset="0"/>
                      </a:endParaRPr>
                    </a:p>
                  </a:txBody>
                  <a:tcPr marL="2149" marR="2149" marT="2149" marB="0" anchor="ctr">
                    <a:lnL>
                      <a:noFill/>
                    </a:lnL>
                    <a:lnR>
                      <a:noFill/>
                    </a:lnR>
                    <a:lnT>
                      <a:noFill/>
                    </a:lnT>
                    <a:lnB>
                      <a:noFill/>
                    </a:lnB>
                  </a:tcPr>
                </a:tc>
              </a:tr>
              <a:tr h="650240">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A road rage incident at Te </a:t>
                      </a:r>
                      <a:r>
                        <a:rPr lang="en-NZ" sz="1000" b="0" i="1" u="none" strike="noStrike" dirty="0" err="1">
                          <a:solidFill>
                            <a:srgbClr val="000000"/>
                          </a:solidFill>
                          <a:latin typeface="Arial" pitchFamily="34" charset="0"/>
                          <a:cs typeface="Arial" pitchFamily="34" charset="0"/>
                        </a:rPr>
                        <a:t>Ngae</a:t>
                      </a:r>
                      <a:r>
                        <a:rPr lang="en-NZ" sz="1000" b="0" i="1" u="none" strike="noStrike" dirty="0">
                          <a:solidFill>
                            <a:srgbClr val="000000"/>
                          </a:solidFill>
                          <a:latin typeface="Arial" pitchFamily="34" charset="0"/>
                          <a:cs typeface="Arial" pitchFamily="34" charset="0"/>
                        </a:rPr>
                        <a:t> Road by the bend, a car was in front of us which was going too slow and the bus overtook him, the car driver decided he didn't like it and tried to pass the bus, it became a tussle between the bus and car, the woman bus driver was so unprofessional in the way she handled this situation.  We should have </a:t>
                      </a:r>
                      <a:r>
                        <a:rPr lang="en-NZ" sz="1000" b="0" i="1" u="none" strike="noStrike" dirty="0" smtClean="0">
                          <a:solidFill>
                            <a:srgbClr val="000000"/>
                          </a:solidFill>
                          <a:latin typeface="Arial" pitchFamily="34" charset="0"/>
                          <a:cs typeface="Arial" pitchFamily="34" charset="0"/>
                        </a:rPr>
                        <a:t>reported </a:t>
                      </a:r>
                      <a:r>
                        <a:rPr lang="en-NZ" sz="1000" b="0" i="1" u="none" strike="noStrike" dirty="0">
                          <a:solidFill>
                            <a:srgbClr val="000000"/>
                          </a:solidFill>
                          <a:latin typeface="Arial" pitchFamily="34" charset="0"/>
                          <a:cs typeface="Arial" pitchFamily="34" charset="0"/>
                        </a:rPr>
                        <a:t>it as we were very worried.</a:t>
                      </a:r>
                    </a:p>
                  </a:txBody>
                  <a:tcPr marL="2149" marR="2149" marT="2149" marB="0" anchor="ctr">
                    <a:lnL>
                      <a:noFill/>
                    </a:lnL>
                    <a:lnR>
                      <a:noFill/>
                    </a:lnR>
                    <a:lnT>
                      <a:noFill/>
                    </a:lnT>
                    <a:lnB>
                      <a:noFill/>
                    </a:lnB>
                  </a:tcPr>
                </a:tc>
              </a:tr>
              <a:tr h="507188">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Driver taking off before passengers seated.</a:t>
                      </a:r>
                    </a:p>
                  </a:txBody>
                  <a:tcPr marL="2149" marR="2149" marT="2149" marB="0" anchor="ctr">
                    <a:lnL>
                      <a:noFill/>
                    </a:lnL>
                    <a:lnR>
                      <a:noFill/>
                    </a:lnR>
                    <a:lnT>
                      <a:noFill/>
                    </a:lnT>
                    <a:lnB>
                      <a:noFill/>
                    </a:lnB>
                  </a:tcPr>
                </a:tc>
              </a:tr>
              <a:tr h="507188">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Local buses going through red lights.</a:t>
                      </a:r>
                    </a:p>
                  </a:txBody>
                  <a:tcPr marL="2149" marR="2149" marT="2149" marB="0" anchor="ctr">
                    <a:lnL>
                      <a:noFill/>
                    </a:lnL>
                    <a:lnR>
                      <a:noFill/>
                    </a:lnR>
                    <a:lnT>
                      <a:noFill/>
                    </a:lnT>
                    <a:lnB>
                      <a:noFill/>
                    </a:lnB>
                  </a:tcPr>
                </a:tc>
              </a:tr>
              <a:tr h="507188">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The older buses like on our route don't have a number on the back like the newer ones do so if you're coming from behind it's hard to tell if it's your bus until you get up front.</a:t>
                      </a:r>
                    </a:p>
                  </a:txBody>
                  <a:tcPr marL="2149" marR="2149" marT="2149" marB="0" anchor="ctr">
                    <a:lnL>
                      <a:noFill/>
                    </a:lnL>
                    <a:lnR>
                      <a:noFill/>
                    </a:lnR>
                    <a:lnT>
                      <a:noFill/>
                    </a:lnT>
                    <a:lnB>
                      <a:noFill/>
                    </a:lnB>
                  </a:tcPr>
                </a:tc>
              </a:tr>
              <a:tr h="507188">
                <a:tc>
                  <a:txBody>
                    <a:bodyPr/>
                    <a:lstStyle/>
                    <a:p>
                      <a:pPr marL="180000" indent="-180000" algn="l" fontAlgn="b">
                        <a:buFont typeface="Arial" pitchFamily="34" charset="0"/>
                        <a:buChar char="•"/>
                      </a:pPr>
                      <a:r>
                        <a:rPr lang="en-NZ" sz="1000" b="0" i="1" u="none" strike="noStrike" dirty="0">
                          <a:solidFill>
                            <a:srgbClr val="000000"/>
                          </a:solidFill>
                          <a:latin typeface="Arial" pitchFamily="34" charset="0"/>
                          <a:cs typeface="Arial" pitchFamily="34" charset="0"/>
                        </a:rPr>
                        <a:t>The only complaint I have and I know this isn't the bus services fault, but the </a:t>
                      </a:r>
                      <a:r>
                        <a:rPr lang="en-NZ" sz="1000" b="0" i="1" u="none" strike="noStrike" dirty="0" err="1">
                          <a:solidFill>
                            <a:srgbClr val="000000"/>
                          </a:solidFill>
                          <a:latin typeface="Arial" pitchFamily="34" charset="0"/>
                          <a:cs typeface="Arial" pitchFamily="34" charset="0"/>
                        </a:rPr>
                        <a:t>Polytech</a:t>
                      </a:r>
                      <a:r>
                        <a:rPr lang="en-NZ" sz="1000" b="0" i="1" u="none" strike="noStrike" dirty="0">
                          <a:solidFill>
                            <a:srgbClr val="000000"/>
                          </a:solidFill>
                          <a:latin typeface="Arial" pitchFamily="34" charset="0"/>
                          <a:cs typeface="Arial" pitchFamily="34" charset="0"/>
                        </a:rPr>
                        <a:t> students can be a real pain sometimes, noisy.</a:t>
                      </a:r>
                    </a:p>
                  </a:txBody>
                  <a:tcPr marL="2149" marR="2149" marT="2149" marB="0" anchor="ctr">
                    <a:lnL>
                      <a:noFill/>
                    </a:lnL>
                    <a:lnR>
                      <a:noFill/>
                    </a:lnR>
                    <a:lnT>
                      <a:noFill/>
                    </a:lnT>
                    <a:lnB>
                      <a:noFill/>
                    </a:lnB>
                  </a:tcPr>
                </a:tc>
              </a:tr>
            </a:tbl>
          </a:graphicData>
        </a:graphic>
      </p:graphicFrame>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36</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nvGraphicFramePr>
        <p:xfrm>
          <a:off x="996280" y="1772816"/>
          <a:ext cx="6096000" cy="4555703"/>
        </p:xfrm>
        <a:graphic>
          <a:graphicData uri="http://schemas.openxmlformats.org/drawingml/2006/chart">
            <c:chart xmlns:c="http://schemas.openxmlformats.org/drawingml/2006/chart" xmlns:r="http://schemas.openxmlformats.org/officeDocument/2006/relationships" r:id="rId3"/>
          </a:graphicData>
        </a:graphic>
      </p:graphicFrame>
      <p:sp>
        <p:nvSpPr>
          <p:cNvPr id="16389" name="Rectangle 2"/>
          <p:cNvSpPr>
            <a:spLocks noGrp="1" noChangeArrowheads="1"/>
          </p:cNvSpPr>
          <p:nvPr>
            <p:ph type="title"/>
          </p:nvPr>
        </p:nvSpPr>
        <p:spPr>
          <a:xfrm>
            <a:off x="457200" y="765175"/>
            <a:ext cx="8229600" cy="652463"/>
          </a:xfrm>
        </p:spPr>
        <p:txBody>
          <a:bodyPr/>
          <a:lstStyle/>
          <a:p>
            <a:pPr eaLnBrk="1" hangingPunct="1"/>
            <a:r>
              <a:rPr lang="en-US" sz="2000" b="1" dirty="0" err="1" smtClean="0">
                <a:solidFill>
                  <a:srgbClr val="CC0000"/>
                </a:solidFill>
              </a:rPr>
              <a:t>Tauranga</a:t>
            </a:r>
            <a:r>
              <a:rPr lang="en-US" sz="2000" b="1" dirty="0" smtClean="0">
                <a:solidFill>
                  <a:srgbClr val="CC0000"/>
                </a:solidFill>
              </a:rPr>
              <a:t> Bay Hopper</a:t>
            </a:r>
            <a:endParaRPr lang="en-NZ" sz="2000" b="1" dirty="0" smtClean="0">
              <a:solidFill>
                <a:srgbClr val="CC0000"/>
              </a:solidFill>
            </a:endParaRPr>
          </a:p>
        </p:txBody>
      </p:sp>
      <p:sp>
        <p:nvSpPr>
          <p:cNvPr id="16390"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6391"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Q15</a:t>
            </a:r>
            <a:endParaRPr lang="en-NZ" sz="1000" i="0" dirty="0"/>
          </a:p>
        </p:txBody>
      </p:sp>
      <p:sp>
        <p:nvSpPr>
          <p:cNvPr id="16393" name="Text Box 8"/>
          <p:cNvSpPr txBox="1">
            <a:spLocks noChangeArrowheads="1"/>
          </p:cNvSpPr>
          <p:nvPr/>
        </p:nvSpPr>
        <p:spPr bwMode="auto">
          <a:xfrm>
            <a:off x="0" y="1557338"/>
            <a:ext cx="9144000" cy="287486"/>
          </a:xfrm>
          <a:prstGeom prst="rect">
            <a:avLst/>
          </a:prstGeom>
          <a:noFill/>
          <a:ln w="9525">
            <a:noFill/>
            <a:miter lim="800000"/>
            <a:headEnd/>
            <a:tailEnd/>
          </a:ln>
        </p:spPr>
        <p:txBody>
          <a:bodyPr/>
          <a:lstStyle/>
          <a:p>
            <a:r>
              <a:rPr lang="en-US" altLang="ja-JP" sz="1400" i="0" dirty="0" err="1" smtClean="0">
                <a:ea typeface="MS Mincho" pitchFamily="49" charset="-128"/>
              </a:rPr>
              <a:t>Tauranga</a:t>
            </a:r>
            <a:r>
              <a:rPr lang="en-US" altLang="ja-JP" sz="1400" i="0" dirty="0" smtClean="0">
                <a:ea typeface="MS Mincho" pitchFamily="49" charset="-128"/>
              </a:rPr>
              <a:t> Respondents Only</a:t>
            </a:r>
            <a:endParaRPr lang="en-US" sz="1400" b="0" i="0" dirty="0"/>
          </a:p>
        </p:txBody>
      </p:sp>
      <p:sp>
        <p:nvSpPr>
          <p:cNvPr id="16398" name="Rectangle 19"/>
          <p:cNvSpPr>
            <a:spLocks noChangeArrowheads="1"/>
          </p:cNvSpPr>
          <p:nvPr/>
        </p:nvSpPr>
        <p:spPr bwMode="auto">
          <a:xfrm>
            <a:off x="455613" y="981075"/>
            <a:ext cx="8229600" cy="652463"/>
          </a:xfrm>
          <a:prstGeom prst="rect">
            <a:avLst/>
          </a:prstGeom>
          <a:noFill/>
          <a:ln w="9525">
            <a:noFill/>
            <a:miter lim="800000"/>
            <a:headEnd/>
            <a:tailEnd/>
          </a:ln>
        </p:spPr>
        <p:txBody>
          <a:bodyPr anchor="ctr"/>
          <a:lstStyle/>
          <a:p>
            <a:endParaRPr lang="en-NZ" dirty="0" smtClean="0">
              <a:solidFill>
                <a:srgbClr val="CC0000"/>
              </a:solidFill>
            </a:endParaRPr>
          </a:p>
          <a:p>
            <a:r>
              <a:rPr lang="en-NZ" dirty="0" smtClean="0">
                <a:solidFill>
                  <a:srgbClr val="CC0000"/>
                </a:solidFill>
              </a:rPr>
              <a:t>‘In one sentence what is the best thing about the </a:t>
            </a:r>
            <a:r>
              <a:rPr lang="en-NZ" dirty="0" err="1" smtClean="0">
                <a:solidFill>
                  <a:srgbClr val="CC0000"/>
                </a:solidFill>
              </a:rPr>
              <a:t>Tauranga</a:t>
            </a:r>
            <a:r>
              <a:rPr lang="en-NZ" dirty="0" smtClean="0">
                <a:solidFill>
                  <a:srgbClr val="CC0000"/>
                </a:solidFill>
              </a:rPr>
              <a:t> Bay Hopper Service?’</a:t>
            </a:r>
            <a:endParaRPr lang="en-NZ" dirty="0">
              <a:solidFill>
                <a:srgbClr val="CC0000"/>
              </a:solidFill>
            </a:endParaRPr>
          </a:p>
        </p:txBody>
      </p:sp>
      <p:sp>
        <p:nvSpPr>
          <p:cNvPr id="16402" name="Rectangle 24"/>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1396538969"/>
              </p:ext>
            </p:extLst>
          </p:nvPr>
        </p:nvGraphicFramePr>
        <p:xfrm>
          <a:off x="5940152" y="3861048"/>
          <a:ext cx="3096666" cy="1819793"/>
        </p:xfrm>
        <a:graphic>
          <a:graphicData uri="http://schemas.openxmlformats.org/drawingml/2006/table">
            <a:tbl>
              <a:tblPr/>
              <a:tblGrid>
                <a:gridCol w="3096666"/>
              </a:tblGrid>
              <a:tr h="214504">
                <a:tc>
                  <a:txBody>
                    <a:bodyPr/>
                    <a:lstStyle/>
                    <a:p>
                      <a:pPr marL="180000" marR="0" indent="-180000" algn="ctr" defTabSz="914400" rtl="0" eaLnBrk="1" fontAlgn="b" latinLnBrk="0" hangingPunct="1">
                        <a:lnSpc>
                          <a:spcPct val="100000"/>
                        </a:lnSpc>
                        <a:spcBef>
                          <a:spcPts val="0"/>
                        </a:spcBef>
                        <a:spcAft>
                          <a:spcPts val="0"/>
                        </a:spcAft>
                        <a:buClrTx/>
                        <a:buSzTx/>
                        <a:buFont typeface="Arial" pitchFamily="34" charset="0"/>
                        <a:buNone/>
                        <a:tabLst/>
                        <a:defRPr/>
                      </a:pPr>
                      <a:r>
                        <a:rPr lang="en-NZ" sz="1200" b="1" i="1" dirty="0" smtClean="0">
                          <a:solidFill>
                            <a:srgbClr val="CC0000"/>
                          </a:solidFill>
                        </a:rPr>
                        <a:t>Other Responses</a:t>
                      </a:r>
                    </a:p>
                  </a:txBody>
                  <a:tcPr marL="6161" marR="6161" marT="61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79919">
                <a:tc>
                  <a:txBody>
                    <a:bodyPr/>
                    <a:lstStyle/>
                    <a:p>
                      <a:pPr marL="180000" indent="-180000" algn="l" fontAlgn="b">
                        <a:buFont typeface="Arial" pitchFamily="34" charset="0"/>
                        <a:buChar char="•"/>
                      </a:pPr>
                      <a:r>
                        <a:rPr lang="en-NZ" sz="1000" b="0" i="1" u="none" strike="noStrike" dirty="0">
                          <a:solidFill>
                            <a:srgbClr val="000000"/>
                          </a:solidFill>
                          <a:latin typeface="Calibri"/>
                        </a:rPr>
                        <a:t>It gets some people out of their cars.</a:t>
                      </a:r>
                    </a:p>
                  </a:txBody>
                  <a:tcPr marL="6161" marR="6161" marT="61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79919">
                <a:tc>
                  <a:txBody>
                    <a:bodyPr/>
                    <a:lstStyle/>
                    <a:p>
                      <a:pPr marL="180000" indent="-180000" algn="l" fontAlgn="b">
                        <a:buFont typeface="Arial" pitchFamily="34" charset="0"/>
                        <a:buChar char="•"/>
                      </a:pPr>
                      <a:r>
                        <a:rPr lang="en-NZ" sz="1000" b="0" i="1" u="none" strike="noStrike" dirty="0">
                          <a:solidFill>
                            <a:srgbClr val="000000"/>
                          </a:solidFill>
                          <a:latin typeface="Calibri"/>
                        </a:rPr>
                        <a:t>It gets the cars off the road and the service runs well.</a:t>
                      </a:r>
                    </a:p>
                  </a:txBody>
                  <a:tcPr marL="6161" marR="6161" marT="61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352847">
                <a:tc>
                  <a:txBody>
                    <a:bodyPr/>
                    <a:lstStyle/>
                    <a:p>
                      <a:pPr marL="180000" indent="-180000" algn="l" fontAlgn="b">
                        <a:buFont typeface="Arial" pitchFamily="34" charset="0"/>
                        <a:buChar char="•"/>
                      </a:pPr>
                      <a:r>
                        <a:rPr lang="en-NZ" sz="1000" b="0" i="1" u="none" strike="noStrike" dirty="0">
                          <a:solidFill>
                            <a:srgbClr val="000000"/>
                          </a:solidFill>
                          <a:latin typeface="Calibri"/>
                        </a:rPr>
                        <a:t>It makes me independent and I have to catch the bus as I have no car.</a:t>
                      </a:r>
                    </a:p>
                  </a:txBody>
                  <a:tcPr marL="6161" marR="6161" marT="61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r>
              <a:tr h="179919">
                <a:tc>
                  <a:txBody>
                    <a:bodyPr/>
                    <a:lstStyle/>
                    <a:p>
                      <a:pPr marL="180000" indent="-180000" algn="l" fontAlgn="b">
                        <a:buFont typeface="Arial" pitchFamily="34" charset="0"/>
                        <a:buChar char="•"/>
                      </a:pPr>
                      <a:r>
                        <a:rPr lang="en-NZ" sz="1000" b="0" i="1" u="none" strike="noStrike" dirty="0">
                          <a:solidFill>
                            <a:srgbClr val="000000"/>
                          </a:solidFill>
                          <a:latin typeface="Calibri"/>
                        </a:rPr>
                        <a:t>It's expensive for the service.</a:t>
                      </a:r>
                    </a:p>
                  </a:txBody>
                  <a:tcPr marL="6161" marR="6161" marT="61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352847">
                <a:tc>
                  <a:txBody>
                    <a:bodyPr/>
                    <a:lstStyle/>
                    <a:p>
                      <a:pPr marL="180000" indent="-180000" algn="l" fontAlgn="b">
                        <a:buFont typeface="Arial" pitchFamily="34" charset="0"/>
                        <a:buChar char="•"/>
                      </a:pPr>
                      <a:r>
                        <a:rPr lang="en-NZ" sz="1000" b="0" i="1" u="none" strike="noStrike" dirty="0">
                          <a:solidFill>
                            <a:srgbClr val="000000"/>
                          </a:solidFill>
                          <a:latin typeface="Calibri"/>
                        </a:rPr>
                        <a:t>It's lifting us up into modern times. It's a service to people of all ages.</a:t>
                      </a:r>
                    </a:p>
                  </a:txBody>
                  <a:tcPr marL="6161" marR="6161" marT="61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79919">
                <a:tc>
                  <a:txBody>
                    <a:bodyPr/>
                    <a:lstStyle/>
                    <a:p>
                      <a:pPr marL="180000" indent="-180000" algn="l" fontAlgn="b">
                        <a:buFont typeface="Arial" pitchFamily="34" charset="0"/>
                        <a:buChar char="•"/>
                      </a:pPr>
                      <a:r>
                        <a:rPr lang="en-NZ" sz="1000" b="0" i="1" u="none" strike="noStrike" dirty="0">
                          <a:solidFill>
                            <a:srgbClr val="000000"/>
                          </a:solidFill>
                          <a:latin typeface="Calibri"/>
                        </a:rPr>
                        <a:t>It's useful.</a:t>
                      </a:r>
                    </a:p>
                  </a:txBody>
                  <a:tcPr marL="6161" marR="6161" marT="61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79919">
                <a:tc>
                  <a:txBody>
                    <a:bodyPr/>
                    <a:lstStyle/>
                    <a:p>
                      <a:pPr marL="180000" indent="-180000" algn="l" fontAlgn="b">
                        <a:buFont typeface="Arial" pitchFamily="34" charset="0"/>
                        <a:buChar char="•"/>
                      </a:pPr>
                      <a:r>
                        <a:rPr lang="en-NZ" sz="1000" b="0" i="1" u="none" strike="noStrike" dirty="0">
                          <a:solidFill>
                            <a:srgbClr val="000000"/>
                          </a:solidFill>
                          <a:latin typeface="Calibri"/>
                        </a:rPr>
                        <a:t>The bus service has improved!</a:t>
                      </a:r>
                    </a:p>
                  </a:txBody>
                  <a:tcPr marL="6161" marR="6161" marT="61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cxnSp>
        <p:nvCxnSpPr>
          <p:cNvPr id="18" name="Straight Arrow Connector 17"/>
          <p:cNvCxnSpPr/>
          <p:nvPr/>
        </p:nvCxnSpPr>
        <p:spPr>
          <a:xfrm flipV="1">
            <a:off x="4236640" y="4653136"/>
            <a:ext cx="1631504" cy="1080120"/>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 Box 6"/>
          <p:cNvSpPr txBox="1">
            <a:spLocks noChangeArrowheads="1"/>
          </p:cNvSpPr>
          <p:nvPr/>
        </p:nvSpPr>
        <p:spPr bwMode="auto">
          <a:xfrm>
            <a:off x="8388424" y="6093296"/>
            <a:ext cx="648394"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25" name="Text Box 5"/>
          <p:cNvSpPr txBox="1">
            <a:spLocks noChangeArrowheads="1"/>
          </p:cNvSpPr>
          <p:nvPr/>
        </p:nvSpPr>
        <p:spPr bwMode="auto">
          <a:xfrm>
            <a:off x="0" y="6427113"/>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err="1" smtClean="0">
                <a:solidFill>
                  <a:schemeClr val="bg1"/>
                </a:solidFill>
              </a:rPr>
              <a:t>Tauranga</a:t>
            </a:r>
            <a:r>
              <a:rPr lang="en-IE" i="0" dirty="0" smtClean="0">
                <a:solidFill>
                  <a:schemeClr val="bg1"/>
                </a:solidFill>
              </a:rPr>
              <a:t> bus users were most likely to state </a:t>
            </a:r>
            <a:r>
              <a:rPr lang="en-IE" dirty="0" smtClean="0">
                <a:solidFill>
                  <a:schemeClr val="bg1"/>
                </a:solidFill>
              </a:rPr>
              <a:t>The convenience of catching the bus </a:t>
            </a:r>
            <a:r>
              <a:rPr lang="en-IE" i="0" dirty="0" smtClean="0">
                <a:solidFill>
                  <a:schemeClr val="bg1"/>
                </a:solidFill>
              </a:rPr>
              <a:t>(19%), </a:t>
            </a:r>
            <a:r>
              <a:rPr lang="en-IE" dirty="0" smtClean="0">
                <a:solidFill>
                  <a:schemeClr val="bg1"/>
                </a:solidFill>
              </a:rPr>
              <a:t>It is a reliable / efficient service </a:t>
            </a:r>
            <a:r>
              <a:rPr lang="en-IE" i="0" dirty="0" smtClean="0">
                <a:solidFill>
                  <a:schemeClr val="bg1"/>
                </a:solidFill>
              </a:rPr>
              <a:t>(18%) and </a:t>
            </a:r>
            <a:r>
              <a:rPr lang="en-IE" dirty="0" smtClean="0">
                <a:solidFill>
                  <a:schemeClr val="bg1"/>
                </a:solidFill>
              </a:rPr>
              <a:t>The availability / having a bus service </a:t>
            </a:r>
            <a:r>
              <a:rPr lang="en-IE" i="0" dirty="0" smtClean="0">
                <a:solidFill>
                  <a:schemeClr val="bg1"/>
                </a:solidFill>
              </a:rPr>
              <a:t>(17%) as the best things about the </a:t>
            </a:r>
            <a:r>
              <a:rPr lang="en-IE" i="0" dirty="0" err="1" smtClean="0">
                <a:solidFill>
                  <a:schemeClr val="bg1"/>
                </a:solidFill>
              </a:rPr>
              <a:t>Taurang</a:t>
            </a:r>
            <a:r>
              <a:rPr lang="en-IE" i="0" dirty="0" smtClean="0">
                <a:solidFill>
                  <a:schemeClr val="bg1"/>
                </a:solidFill>
              </a:rPr>
              <a:t> Bay Hopper service.</a:t>
            </a:r>
            <a:endParaRPr lang="en-IE" i="0" dirty="0">
              <a:solidFill>
                <a:schemeClr val="bg1"/>
              </a:solidFill>
            </a:endParaRPr>
          </a:p>
        </p:txBody>
      </p:sp>
      <p:sp>
        <p:nvSpPr>
          <p:cNvPr id="14" name="Rectangle 4"/>
          <p:cNvSpPr>
            <a:spLocks noChangeArrowheads="1"/>
          </p:cNvSpPr>
          <p:nvPr/>
        </p:nvSpPr>
        <p:spPr bwMode="auto">
          <a:xfrm>
            <a:off x="0" y="1556792"/>
            <a:ext cx="1763688" cy="923330"/>
          </a:xfrm>
          <a:prstGeom prst="rect">
            <a:avLst/>
          </a:prstGeom>
          <a:noFill/>
          <a:ln w="9525" algn="ctr">
            <a:noFill/>
            <a:miter lim="800000"/>
            <a:headEnd/>
            <a:tailEnd/>
          </a:ln>
        </p:spPr>
        <p:txBody>
          <a:bodyPr wrap="square">
            <a:spAutoFit/>
          </a:bodyPr>
          <a:lstStyle/>
          <a:p>
            <a:pPr algn="just"/>
            <a:r>
              <a:rPr lang="en-NZ" sz="900" b="0" dirty="0" smtClean="0">
                <a:solidFill>
                  <a:srgbClr val="000000"/>
                </a:solidFill>
              </a:rPr>
              <a:t>A new question ‘In one sentence, what is the best thing about the </a:t>
            </a:r>
            <a:r>
              <a:rPr lang="en-NZ" sz="900" b="0" dirty="0" err="1" smtClean="0">
                <a:solidFill>
                  <a:srgbClr val="000000"/>
                </a:solidFill>
              </a:rPr>
              <a:t>Tauranga</a:t>
            </a:r>
            <a:r>
              <a:rPr lang="en-NZ" sz="900" b="0" dirty="0" smtClean="0">
                <a:solidFill>
                  <a:srgbClr val="000000"/>
                </a:solidFill>
              </a:rPr>
              <a:t> Bay Hopper Service?’ was added in 2012 for </a:t>
            </a:r>
            <a:r>
              <a:rPr lang="en-NZ" sz="900" b="0" dirty="0" err="1" smtClean="0">
                <a:solidFill>
                  <a:srgbClr val="000000"/>
                </a:solidFill>
              </a:rPr>
              <a:t>Tauranga</a:t>
            </a:r>
            <a:r>
              <a:rPr lang="en-NZ" sz="900" b="0" dirty="0" smtClean="0">
                <a:solidFill>
                  <a:srgbClr val="000000"/>
                </a:solidFill>
              </a:rPr>
              <a:t> respondents only.</a:t>
            </a:r>
            <a:endParaRPr lang="en-NZ" sz="900" dirty="0"/>
          </a:p>
        </p:txBody>
      </p:sp>
      <p:sp>
        <p:nvSpPr>
          <p:cNvPr id="15"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37</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850900" y="2133600"/>
            <a:ext cx="7529513" cy="544513"/>
          </a:xfrm>
          <a:prstGeom prst="rect">
            <a:avLst/>
          </a:prstGeom>
          <a:solidFill>
            <a:schemeClr val="tx1"/>
          </a:solidFill>
          <a:ln w="25400" algn="ctr">
            <a:solidFill>
              <a:srgbClr val="FF0000"/>
            </a:solidFill>
            <a:miter lim="800000"/>
            <a:headEnd/>
            <a:tailEnd/>
          </a:ln>
        </p:spPr>
        <p:txBody>
          <a:bodyPr>
            <a:spAutoFit/>
          </a:bodyPr>
          <a:lstStyle/>
          <a:p>
            <a:pPr eaLnBrk="0" hangingPunct="0">
              <a:spcBef>
                <a:spcPct val="50000"/>
              </a:spcBef>
            </a:pPr>
            <a:r>
              <a:rPr lang="en-NZ" sz="2800">
                <a:solidFill>
                  <a:schemeClr val="bg1"/>
                </a:solidFill>
              </a:rPr>
              <a:t>Total Mobility</a:t>
            </a:r>
          </a:p>
        </p:txBody>
      </p:sp>
      <p:sp>
        <p:nvSpPr>
          <p:cNvPr id="3" name="Rectangle 2"/>
          <p:cNvSpPr/>
          <p:nvPr/>
        </p:nvSpPr>
        <p:spPr>
          <a:xfrm>
            <a:off x="2267744" y="3212976"/>
            <a:ext cx="4572000" cy="1954381"/>
          </a:xfrm>
          <a:prstGeom prst="rect">
            <a:avLst/>
          </a:prstGeom>
        </p:spPr>
        <p:txBody>
          <a:bodyPr>
            <a:spAutoFit/>
          </a:bodyPr>
          <a:lstStyle/>
          <a:p>
            <a:r>
              <a:rPr lang="en-NZ" dirty="0" smtClean="0"/>
              <a:t>Total Mobility is run by The Bay of Plenty Regional </a:t>
            </a:r>
            <a:r>
              <a:rPr lang="en-NZ" dirty="0" smtClean="0"/>
              <a:t>Council. </a:t>
            </a:r>
            <a:r>
              <a:rPr lang="en-NZ" dirty="0" smtClean="0"/>
              <a:t>The scheme gives financial assistance by way of a voucher that entitles registered users of the scheme to a 50% discount on taxi fares. The user is required to pay the other half of the fare to the taxi driver, at the time the trip is taken. Users of the scheme must carry a Total Mobility photo ID card to be able to use </a:t>
            </a:r>
            <a:r>
              <a:rPr lang="en-NZ" dirty="0" smtClean="0"/>
              <a:t>vouchers.</a:t>
            </a:r>
          </a:p>
          <a:p>
            <a:endParaRPr lang="en-NZ" dirty="0" smtClean="0"/>
          </a:p>
          <a:p>
            <a:r>
              <a:rPr lang="en-NZ" dirty="0" smtClean="0"/>
              <a:t>This section </a:t>
            </a:r>
            <a:r>
              <a:rPr lang="en-US" dirty="0" smtClean="0"/>
              <a:t>i</a:t>
            </a:r>
            <a:r>
              <a:rPr lang="en-US" dirty="0" smtClean="0"/>
              <a:t>dentifies </a:t>
            </a:r>
            <a:r>
              <a:rPr lang="en-US" dirty="0" smtClean="0"/>
              <a:t>use of the Total </a:t>
            </a:r>
            <a:r>
              <a:rPr lang="en-US" dirty="0" smtClean="0"/>
              <a:t>Mobility </a:t>
            </a:r>
            <a:r>
              <a:rPr lang="en-US" dirty="0" smtClean="0"/>
              <a:t>scheme and whether public transport has replaced what previously were Total Mobility </a:t>
            </a:r>
            <a:r>
              <a:rPr lang="en-US" dirty="0" smtClean="0"/>
              <a:t>trips.</a:t>
            </a:r>
            <a:endParaRPr lang="en-US" dirty="0" smtClean="0"/>
          </a:p>
          <a:p>
            <a:r>
              <a:rPr lang="en-NZ" dirty="0" smtClean="0"/>
              <a:t> </a:t>
            </a:r>
            <a:endParaRPr lang="en-NZ"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22225" y="1196975"/>
            <a:ext cx="1174750" cy="246063"/>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p>
        </p:txBody>
      </p:sp>
      <p:sp>
        <p:nvSpPr>
          <p:cNvPr id="17412" name="Text Box 5"/>
          <p:cNvSpPr txBox="1">
            <a:spLocks noChangeArrowheads="1"/>
          </p:cNvSpPr>
          <p:nvPr/>
        </p:nvSpPr>
        <p:spPr bwMode="auto">
          <a:xfrm>
            <a:off x="0" y="6427113"/>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a:solidFill>
                  <a:schemeClr val="bg1"/>
                </a:solidFill>
              </a:rPr>
              <a:t>The majority of </a:t>
            </a:r>
            <a:r>
              <a:rPr lang="en-IE" i="0" dirty="0" smtClean="0">
                <a:solidFill>
                  <a:schemeClr val="bg1"/>
                </a:solidFill>
              </a:rPr>
              <a:t>bus users </a:t>
            </a:r>
            <a:r>
              <a:rPr lang="en-IE" i="0" dirty="0">
                <a:solidFill>
                  <a:schemeClr val="bg1"/>
                </a:solidFill>
              </a:rPr>
              <a:t>have </a:t>
            </a:r>
            <a:r>
              <a:rPr lang="en-IE" dirty="0">
                <a:solidFill>
                  <a:schemeClr val="bg1"/>
                </a:solidFill>
              </a:rPr>
              <a:t>Never</a:t>
            </a:r>
            <a:r>
              <a:rPr lang="en-IE" i="0" dirty="0">
                <a:solidFill>
                  <a:schemeClr val="bg1"/>
                </a:solidFill>
              </a:rPr>
              <a:t> used the Total Mobility Scheme (</a:t>
            </a:r>
            <a:r>
              <a:rPr lang="en-IE" i="0" dirty="0" smtClean="0">
                <a:solidFill>
                  <a:schemeClr val="bg1"/>
                </a:solidFill>
              </a:rPr>
              <a:t>93%). Over one in ten </a:t>
            </a:r>
            <a:r>
              <a:rPr lang="en-IE" i="0" dirty="0" err="1" smtClean="0">
                <a:solidFill>
                  <a:schemeClr val="bg1"/>
                </a:solidFill>
              </a:rPr>
              <a:t>Rotorua</a:t>
            </a:r>
            <a:r>
              <a:rPr lang="en-IE" i="0" dirty="0" smtClean="0">
                <a:solidFill>
                  <a:schemeClr val="bg1"/>
                </a:solidFill>
              </a:rPr>
              <a:t> bus users had used the Total Mobility Scheme (11%) compared with only 3% of </a:t>
            </a:r>
            <a:r>
              <a:rPr lang="en-IE" i="0" dirty="0" err="1" smtClean="0">
                <a:solidFill>
                  <a:schemeClr val="bg1"/>
                </a:solidFill>
              </a:rPr>
              <a:t>Tauranga</a:t>
            </a:r>
            <a:r>
              <a:rPr lang="en-IE" i="0" dirty="0" smtClean="0">
                <a:solidFill>
                  <a:schemeClr val="bg1"/>
                </a:solidFill>
              </a:rPr>
              <a:t> bus users.</a:t>
            </a:r>
            <a:endParaRPr lang="en-IE" i="0" dirty="0">
              <a:solidFill>
                <a:schemeClr val="bg1"/>
              </a:solidFill>
            </a:endParaRPr>
          </a:p>
        </p:txBody>
      </p:sp>
      <p:sp>
        <p:nvSpPr>
          <p:cNvPr id="17431" name="Rectangle 2"/>
          <p:cNvSpPr>
            <a:spLocks noGrp="1" noChangeArrowheads="1"/>
          </p:cNvSpPr>
          <p:nvPr>
            <p:ph type="title"/>
          </p:nvPr>
        </p:nvSpPr>
        <p:spPr>
          <a:xfrm>
            <a:off x="457200" y="485775"/>
            <a:ext cx="8229600" cy="1143000"/>
          </a:xfrm>
        </p:spPr>
        <p:txBody>
          <a:bodyPr/>
          <a:lstStyle/>
          <a:p>
            <a:pPr eaLnBrk="1" hangingPunct="1"/>
            <a:r>
              <a:rPr lang="en-US" sz="2000" b="1" dirty="0" smtClean="0">
                <a:solidFill>
                  <a:srgbClr val="CC0000"/>
                </a:solidFill>
              </a:rPr>
              <a:t>Total Mobility Scheme (I)</a:t>
            </a:r>
            <a:endParaRPr lang="en-NZ" sz="2000" b="1" dirty="0" smtClean="0">
              <a:solidFill>
                <a:srgbClr val="CC0000"/>
              </a:solidFill>
            </a:endParaRPr>
          </a:p>
        </p:txBody>
      </p:sp>
      <p:grpSp>
        <p:nvGrpSpPr>
          <p:cNvPr id="17413" name="Group 44"/>
          <p:cNvGrpSpPr>
            <a:grpSpLocks/>
          </p:cNvGrpSpPr>
          <p:nvPr/>
        </p:nvGrpSpPr>
        <p:grpSpPr bwMode="auto">
          <a:xfrm>
            <a:off x="1331913" y="1654175"/>
            <a:ext cx="7272337" cy="247650"/>
            <a:chOff x="3060" y="2055"/>
            <a:chExt cx="7575" cy="390"/>
          </a:xfrm>
        </p:grpSpPr>
        <p:sp>
          <p:nvSpPr>
            <p:cNvPr id="17434" name="Text Box 45"/>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17435" name="Text Box 46"/>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17436" name="Text Box 47"/>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17428" name="Text Box 10"/>
          <p:cNvSpPr txBox="1">
            <a:spLocks noChangeArrowheads="1"/>
          </p:cNvSpPr>
          <p:nvPr/>
        </p:nvSpPr>
        <p:spPr bwMode="auto">
          <a:xfrm>
            <a:off x="539552" y="2060848"/>
            <a:ext cx="647700" cy="246063"/>
          </a:xfrm>
          <a:prstGeom prst="rect">
            <a:avLst/>
          </a:prstGeom>
          <a:noFill/>
          <a:ln w="9525" algn="ctr">
            <a:noFill/>
            <a:miter lim="800000"/>
            <a:headEnd/>
            <a:tailEnd/>
          </a:ln>
        </p:spPr>
        <p:txBody>
          <a:bodyPr>
            <a:spAutoFit/>
          </a:bodyPr>
          <a:lstStyle/>
          <a:p>
            <a:pPr algn="r">
              <a:spcBef>
                <a:spcPct val="50000"/>
              </a:spcBef>
            </a:pPr>
            <a:r>
              <a:rPr lang="en-US" sz="1000" dirty="0"/>
              <a:t>Yes</a:t>
            </a:r>
          </a:p>
        </p:txBody>
      </p:sp>
      <p:sp>
        <p:nvSpPr>
          <p:cNvPr id="17429" name="Text Box 11"/>
          <p:cNvSpPr txBox="1">
            <a:spLocks noChangeArrowheads="1"/>
          </p:cNvSpPr>
          <p:nvPr/>
        </p:nvSpPr>
        <p:spPr bwMode="auto">
          <a:xfrm>
            <a:off x="539552" y="3861048"/>
            <a:ext cx="647700" cy="246063"/>
          </a:xfrm>
          <a:prstGeom prst="rect">
            <a:avLst/>
          </a:prstGeom>
          <a:noFill/>
          <a:ln w="9525" algn="ctr">
            <a:noFill/>
            <a:miter lim="800000"/>
            <a:headEnd/>
            <a:tailEnd/>
          </a:ln>
        </p:spPr>
        <p:txBody>
          <a:bodyPr>
            <a:spAutoFit/>
          </a:bodyPr>
          <a:lstStyle/>
          <a:p>
            <a:pPr algn="r">
              <a:spcBef>
                <a:spcPct val="50000"/>
              </a:spcBef>
            </a:pPr>
            <a:r>
              <a:rPr lang="en-US" sz="1000" dirty="0"/>
              <a:t>No</a:t>
            </a:r>
          </a:p>
        </p:txBody>
      </p:sp>
      <p:sp>
        <p:nvSpPr>
          <p:cNvPr id="17430" name="Text Box 12"/>
          <p:cNvSpPr txBox="1">
            <a:spLocks noChangeArrowheads="1"/>
          </p:cNvSpPr>
          <p:nvPr/>
        </p:nvSpPr>
        <p:spPr bwMode="auto">
          <a:xfrm>
            <a:off x="0" y="5661248"/>
            <a:ext cx="1187252" cy="246221"/>
          </a:xfrm>
          <a:prstGeom prst="rect">
            <a:avLst/>
          </a:prstGeom>
          <a:noFill/>
          <a:ln w="9525" algn="ctr">
            <a:noFill/>
            <a:miter lim="800000"/>
            <a:headEnd/>
            <a:tailEnd/>
          </a:ln>
        </p:spPr>
        <p:txBody>
          <a:bodyPr wrap="square">
            <a:spAutoFit/>
          </a:bodyPr>
          <a:lstStyle/>
          <a:p>
            <a:pPr algn="r">
              <a:spcBef>
                <a:spcPct val="50000"/>
              </a:spcBef>
            </a:pPr>
            <a:r>
              <a:rPr lang="en-US" sz="1000" dirty="0"/>
              <a:t>Don’t know</a:t>
            </a:r>
          </a:p>
        </p:txBody>
      </p:sp>
      <p:sp>
        <p:nvSpPr>
          <p:cNvPr id="17432" name="Text Box 6"/>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a:t>Q9</a:t>
            </a:r>
          </a:p>
        </p:txBody>
      </p:sp>
      <p:sp>
        <p:nvSpPr>
          <p:cNvPr id="17433" name="Rectangle 9"/>
          <p:cNvSpPr>
            <a:spLocks noChangeArrowheads="1"/>
          </p:cNvSpPr>
          <p:nvPr/>
        </p:nvSpPr>
        <p:spPr bwMode="auto">
          <a:xfrm>
            <a:off x="467544" y="1052736"/>
            <a:ext cx="8229600" cy="652463"/>
          </a:xfrm>
          <a:prstGeom prst="rect">
            <a:avLst/>
          </a:prstGeom>
          <a:noFill/>
          <a:ln w="9525">
            <a:noFill/>
            <a:miter lim="800000"/>
            <a:headEnd/>
            <a:tailEnd/>
          </a:ln>
        </p:spPr>
        <p:txBody>
          <a:bodyPr anchor="ctr"/>
          <a:lstStyle/>
          <a:p>
            <a:r>
              <a:rPr lang="en-NZ" dirty="0">
                <a:solidFill>
                  <a:srgbClr val="CC0000"/>
                </a:solidFill>
              </a:rPr>
              <a:t>‘Have you ever used the Total Mobility Scheme?’</a:t>
            </a:r>
          </a:p>
        </p:txBody>
      </p:sp>
      <p:graphicFrame>
        <p:nvGraphicFramePr>
          <p:cNvPr id="20" name="Chart 19"/>
          <p:cNvGraphicFramePr/>
          <p:nvPr/>
        </p:nvGraphicFramePr>
        <p:xfrm>
          <a:off x="1043608" y="1844824"/>
          <a:ext cx="7920880" cy="432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oup 20"/>
          <p:cNvGraphicFramePr>
            <a:graphicFrameLocks noGrp="1"/>
          </p:cNvGraphicFramePr>
          <p:nvPr/>
        </p:nvGraphicFramePr>
        <p:xfrm>
          <a:off x="1115615" y="6021288"/>
          <a:ext cx="7812362" cy="421928"/>
        </p:xfrm>
        <a:graphic>
          <a:graphicData uri="http://schemas.openxmlformats.org/drawingml/2006/table">
            <a:tbl>
              <a:tblPr/>
              <a:tblGrid>
                <a:gridCol w="708216"/>
                <a:gridCol w="708216"/>
                <a:gridCol w="710658"/>
                <a:gridCol w="710658"/>
                <a:gridCol w="710658"/>
                <a:gridCol w="710658"/>
                <a:gridCol w="710658"/>
                <a:gridCol w="710660"/>
                <a:gridCol w="710660"/>
                <a:gridCol w="710660"/>
                <a:gridCol w="710660"/>
              </a:tblGrid>
              <a:tr h="4219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n=400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n=406</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800" b="1" i="0" u="none" strike="noStrike" cap="none" normalizeH="0" baseline="0" dirty="0" smtClean="0">
                          <a:ln>
                            <a:noFill/>
                          </a:ln>
                          <a:solidFill>
                            <a:srgbClr val="FF0000"/>
                          </a:solidFill>
                          <a:effectLst/>
                          <a:latin typeface="Arial" charset="0"/>
                        </a:rPr>
                        <a:t>n=400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n=206</a:t>
                      </a:r>
                    </a:p>
                  </a:txBody>
                  <a:tcPr anchor="ctr" horzOverflow="overflow">
                    <a:lnL>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16"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39</a:t>
            </a:fld>
            <a:endParaRPr lang="en-US" sz="1000" b="1" i="0" dirty="0">
              <a:solidFill>
                <a:schemeClr val="tx1"/>
              </a:solidFill>
            </a:endParaRPr>
          </a:p>
        </p:txBody>
      </p:sp>
      <p:sp>
        <p:nvSpPr>
          <p:cNvPr id="19" name="Rectangle 43"/>
          <p:cNvSpPr>
            <a:spLocks noChangeArrowheads="1"/>
          </p:cNvSpPr>
          <p:nvPr/>
        </p:nvSpPr>
        <p:spPr bwMode="auto">
          <a:xfrm>
            <a:off x="8316416" y="2060848"/>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1" name="Rectangle 43"/>
          <p:cNvSpPr>
            <a:spLocks noChangeArrowheads="1"/>
          </p:cNvSpPr>
          <p:nvPr/>
        </p:nvSpPr>
        <p:spPr bwMode="auto">
          <a:xfrm>
            <a:off x="5580112" y="3789040"/>
            <a:ext cx="288925" cy="288032"/>
          </a:xfrm>
          <a:prstGeom prst="rect">
            <a:avLst/>
          </a:prstGeom>
          <a:noFill/>
          <a:ln w="19050" algn="ctr">
            <a:solidFill>
              <a:srgbClr val="000080"/>
            </a:solidFill>
            <a:miter lim="800000"/>
            <a:headEnd/>
            <a:tailEnd/>
          </a:ln>
        </p:spPr>
        <p:txBody>
          <a:bodyPr wrap="none" anchor="ctr"/>
          <a:lstStyle/>
          <a:p>
            <a:endParaRPr lang="en-NZ"/>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836712"/>
            <a:ext cx="9144000" cy="1143000"/>
          </a:xfrm>
        </p:spPr>
        <p:txBody>
          <a:bodyPr/>
          <a:lstStyle/>
          <a:p>
            <a:pPr algn="l" eaLnBrk="1" hangingPunct="1"/>
            <a:r>
              <a:rPr lang="en-GB" sz="2800" b="1" dirty="0" smtClean="0">
                <a:solidFill>
                  <a:srgbClr val="CC0000"/>
                </a:solidFill>
              </a:rPr>
              <a:t>Objectives</a:t>
            </a:r>
          </a:p>
        </p:txBody>
      </p:sp>
      <p:sp>
        <p:nvSpPr>
          <p:cNvPr id="51203" name="Rectangle 3"/>
          <p:cNvSpPr>
            <a:spLocks noGrp="1" noChangeArrowheads="1"/>
          </p:cNvSpPr>
          <p:nvPr>
            <p:ph type="body" idx="4294967295"/>
          </p:nvPr>
        </p:nvSpPr>
        <p:spPr>
          <a:xfrm>
            <a:off x="914400" y="1398588"/>
            <a:ext cx="8229600" cy="4983162"/>
          </a:xfrm>
        </p:spPr>
        <p:txBody>
          <a:bodyPr/>
          <a:lstStyle/>
          <a:p>
            <a:pPr eaLnBrk="1" hangingPunct="1">
              <a:lnSpc>
                <a:spcPct val="80000"/>
              </a:lnSpc>
              <a:spcBef>
                <a:spcPct val="45000"/>
              </a:spcBef>
              <a:buFontTx/>
              <a:buNone/>
            </a:pPr>
            <a:endParaRPr lang="en-US" sz="1000" b="1" dirty="0" smtClean="0"/>
          </a:p>
          <a:p>
            <a:pPr eaLnBrk="1" hangingPunct="1">
              <a:lnSpc>
                <a:spcPct val="80000"/>
              </a:lnSpc>
              <a:spcBef>
                <a:spcPct val="45000"/>
              </a:spcBef>
              <a:buFontTx/>
              <a:buNone/>
            </a:pPr>
            <a:endParaRPr lang="en-US" sz="1300" b="1" dirty="0" smtClean="0"/>
          </a:p>
          <a:p>
            <a:pPr algn="just" eaLnBrk="1" hangingPunct="1">
              <a:lnSpc>
                <a:spcPct val="80000"/>
              </a:lnSpc>
              <a:spcBef>
                <a:spcPct val="45000"/>
              </a:spcBef>
              <a:buFontTx/>
              <a:buNone/>
            </a:pPr>
            <a:r>
              <a:rPr lang="en-US" sz="1300" dirty="0" smtClean="0"/>
              <a:t>The primary research objectives were to:</a:t>
            </a:r>
          </a:p>
          <a:p>
            <a:pPr algn="just" eaLnBrk="1" hangingPunct="1">
              <a:lnSpc>
                <a:spcPct val="80000"/>
              </a:lnSpc>
              <a:spcBef>
                <a:spcPct val="45000"/>
              </a:spcBef>
              <a:buFontTx/>
              <a:buNone/>
            </a:pPr>
            <a:endParaRPr lang="en-US" sz="1300" dirty="0" smtClean="0"/>
          </a:p>
          <a:p>
            <a:pPr algn="just" eaLnBrk="1" hangingPunct="1">
              <a:lnSpc>
                <a:spcPct val="80000"/>
              </a:lnSpc>
              <a:spcBef>
                <a:spcPct val="45000"/>
              </a:spcBef>
              <a:buFontTx/>
              <a:buNone/>
            </a:pPr>
            <a:r>
              <a:rPr lang="en-US" sz="1300" dirty="0" smtClean="0"/>
              <a:t>Specific to bus users:</a:t>
            </a:r>
          </a:p>
          <a:p>
            <a:pPr algn="just" eaLnBrk="1" hangingPunct="1">
              <a:lnSpc>
                <a:spcPct val="80000"/>
              </a:lnSpc>
              <a:spcBef>
                <a:spcPct val="45000"/>
              </a:spcBef>
            </a:pPr>
            <a:r>
              <a:rPr lang="en-US" sz="1300" dirty="0" smtClean="0"/>
              <a:t>Establish the levels of satisfaction with the bus services in </a:t>
            </a:r>
            <a:r>
              <a:rPr lang="en-US" sz="1300" dirty="0" err="1" smtClean="0"/>
              <a:t>Rotorua</a:t>
            </a:r>
            <a:r>
              <a:rPr lang="en-US" sz="1300" dirty="0" smtClean="0"/>
              <a:t> and </a:t>
            </a:r>
            <a:r>
              <a:rPr lang="en-US" sz="1300" dirty="0" err="1" smtClean="0"/>
              <a:t>Tauranga</a:t>
            </a:r>
            <a:r>
              <a:rPr lang="en-US" sz="1300" dirty="0" smtClean="0"/>
              <a:t>;</a:t>
            </a:r>
          </a:p>
          <a:p>
            <a:pPr algn="just" eaLnBrk="1" hangingPunct="1">
              <a:lnSpc>
                <a:spcPct val="80000"/>
              </a:lnSpc>
              <a:spcBef>
                <a:spcPct val="45000"/>
              </a:spcBef>
            </a:pPr>
            <a:r>
              <a:rPr lang="en-US" sz="1300" dirty="0" smtClean="0"/>
              <a:t>Identify the most important factor that could be improved in the service;</a:t>
            </a:r>
          </a:p>
          <a:p>
            <a:pPr algn="just" eaLnBrk="1" hangingPunct="1">
              <a:lnSpc>
                <a:spcPct val="80000"/>
              </a:lnSpc>
              <a:spcBef>
                <a:spcPct val="45000"/>
              </a:spcBef>
            </a:pPr>
            <a:r>
              <a:rPr lang="en-US" sz="1300" dirty="0" smtClean="0"/>
              <a:t>Identify use of the Total Mobility (TM) scheme and whether public transport has replaced what previously were Total Mobility trips;</a:t>
            </a:r>
          </a:p>
          <a:p>
            <a:pPr algn="just" eaLnBrk="1" hangingPunct="1">
              <a:lnSpc>
                <a:spcPct val="80000"/>
              </a:lnSpc>
              <a:spcBef>
                <a:spcPct val="45000"/>
              </a:spcBef>
            </a:pPr>
            <a:r>
              <a:rPr lang="en-US" sz="1300" dirty="0" err="1" smtClean="0"/>
              <a:t>Analyse</a:t>
            </a:r>
            <a:r>
              <a:rPr lang="en-US" sz="1300" dirty="0" smtClean="0"/>
              <a:t> frequency and timing of bus use;</a:t>
            </a:r>
          </a:p>
          <a:p>
            <a:pPr algn="just" eaLnBrk="1" hangingPunct="1">
              <a:lnSpc>
                <a:spcPct val="80000"/>
              </a:lnSpc>
              <a:spcBef>
                <a:spcPct val="45000"/>
              </a:spcBef>
            </a:pPr>
            <a:r>
              <a:rPr lang="en-US" sz="1300" dirty="0" smtClean="0"/>
              <a:t>Identify motivations for public transport use over private transport;</a:t>
            </a:r>
          </a:p>
          <a:p>
            <a:pPr algn="just" eaLnBrk="1" hangingPunct="1">
              <a:lnSpc>
                <a:spcPct val="80000"/>
              </a:lnSpc>
              <a:spcBef>
                <a:spcPct val="45000"/>
              </a:spcBef>
            </a:pPr>
            <a:r>
              <a:rPr lang="en-US" sz="1300" dirty="0" smtClean="0"/>
              <a:t>Establish methods of finding information on bus services;</a:t>
            </a:r>
          </a:p>
          <a:p>
            <a:pPr algn="just" eaLnBrk="1" hangingPunct="1">
              <a:lnSpc>
                <a:spcPct val="80000"/>
              </a:lnSpc>
              <a:spcBef>
                <a:spcPct val="45000"/>
              </a:spcBef>
            </a:pPr>
            <a:endParaRPr lang="en-US" sz="1300" dirty="0" smtClean="0"/>
          </a:p>
          <a:p>
            <a:pPr algn="just" eaLnBrk="1" hangingPunct="1">
              <a:lnSpc>
                <a:spcPct val="80000"/>
              </a:lnSpc>
              <a:spcBef>
                <a:spcPct val="45000"/>
              </a:spcBef>
              <a:buFontTx/>
              <a:buNone/>
            </a:pPr>
            <a:r>
              <a:rPr lang="en-US" sz="1300" dirty="0" smtClean="0"/>
              <a:t>Specific to non-bus users:</a:t>
            </a:r>
          </a:p>
          <a:p>
            <a:pPr algn="just" eaLnBrk="1" hangingPunct="1">
              <a:lnSpc>
                <a:spcPct val="80000"/>
              </a:lnSpc>
              <a:spcBef>
                <a:spcPct val="45000"/>
              </a:spcBef>
            </a:pPr>
            <a:r>
              <a:rPr lang="en-US" sz="1300" dirty="0" smtClean="0"/>
              <a:t>Identify likelihood of using buses in the future;</a:t>
            </a:r>
          </a:p>
          <a:p>
            <a:pPr algn="just" eaLnBrk="1" hangingPunct="1">
              <a:lnSpc>
                <a:spcPct val="80000"/>
              </a:lnSpc>
              <a:spcBef>
                <a:spcPct val="45000"/>
              </a:spcBef>
            </a:pPr>
            <a:r>
              <a:rPr lang="en-US" sz="1300" dirty="0" smtClean="0"/>
              <a:t>Identify changes required by non-bus users for them to consider using public transport;</a:t>
            </a:r>
          </a:p>
          <a:p>
            <a:pPr algn="just" eaLnBrk="1" hangingPunct="1">
              <a:lnSpc>
                <a:spcPct val="80000"/>
              </a:lnSpc>
              <a:spcBef>
                <a:spcPct val="45000"/>
              </a:spcBef>
            </a:pPr>
            <a:r>
              <a:rPr lang="en-US" sz="1300" dirty="0" smtClean="0"/>
              <a:t>Determine the reasons for non-use of the bus services.</a:t>
            </a:r>
          </a:p>
          <a:p>
            <a:pPr marL="0" indent="0" algn="just" eaLnBrk="1" hangingPunct="1">
              <a:lnSpc>
                <a:spcPct val="80000"/>
              </a:lnSpc>
              <a:spcBef>
                <a:spcPct val="45000"/>
              </a:spcBef>
              <a:buNone/>
            </a:pPr>
            <a:endParaRPr lang="en-US" sz="1300" b="1" dirty="0" smtClean="0"/>
          </a:p>
          <a:p>
            <a:pPr marL="0" indent="0" algn="just" eaLnBrk="1" hangingPunct="1">
              <a:lnSpc>
                <a:spcPct val="80000"/>
              </a:lnSpc>
              <a:spcBef>
                <a:spcPct val="45000"/>
              </a:spcBef>
              <a:buNone/>
            </a:pPr>
            <a:r>
              <a:rPr lang="en-US" sz="1300" dirty="0" smtClean="0"/>
              <a:t>An additional objective was to:</a:t>
            </a:r>
            <a:endParaRPr lang="en-US" sz="1300" dirty="0"/>
          </a:p>
          <a:p>
            <a:pPr algn="just">
              <a:lnSpc>
                <a:spcPct val="80000"/>
              </a:lnSpc>
              <a:spcBef>
                <a:spcPct val="45000"/>
              </a:spcBef>
            </a:pPr>
            <a:r>
              <a:rPr lang="en-US" sz="1300" dirty="0"/>
              <a:t>Provide a </a:t>
            </a:r>
            <a:r>
              <a:rPr lang="en-US" sz="1300" dirty="0" smtClean="0"/>
              <a:t>demographic profile </a:t>
            </a:r>
            <a:r>
              <a:rPr lang="en-US" sz="1300" dirty="0"/>
              <a:t>of respondents (such as, gender, age, and income).</a:t>
            </a:r>
          </a:p>
          <a:p>
            <a:pPr marL="0" indent="0" algn="just" eaLnBrk="1" hangingPunct="1">
              <a:lnSpc>
                <a:spcPct val="80000"/>
              </a:lnSpc>
              <a:spcBef>
                <a:spcPct val="45000"/>
              </a:spcBef>
              <a:buNone/>
            </a:pPr>
            <a:endParaRPr lang="en-US" sz="1300" b="1" dirty="0" smtClean="0"/>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4</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p:nvPr/>
        </p:nvGraphicFramePr>
        <p:xfrm>
          <a:off x="755576" y="1916832"/>
          <a:ext cx="161967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8449" name="Rectangle 2"/>
          <p:cNvSpPr>
            <a:spLocks noGrp="1" noChangeArrowheads="1"/>
          </p:cNvSpPr>
          <p:nvPr>
            <p:ph type="title" idx="4294967295"/>
          </p:nvPr>
        </p:nvSpPr>
        <p:spPr>
          <a:xfrm>
            <a:off x="0" y="485775"/>
            <a:ext cx="9144000" cy="1143000"/>
          </a:xfrm>
        </p:spPr>
        <p:txBody>
          <a:bodyPr/>
          <a:lstStyle/>
          <a:p>
            <a:pPr eaLnBrk="1" hangingPunct="1"/>
            <a:r>
              <a:rPr lang="en-US" sz="2000" b="1" dirty="0" smtClean="0">
                <a:solidFill>
                  <a:srgbClr val="CC0000"/>
                </a:solidFill>
              </a:rPr>
              <a:t>Total Mobility Scheme (II)</a:t>
            </a:r>
            <a:endParaRPr lang="en-NZ" sz="2000" b="1" dirty="0" smtClean="0">
              <a:solidFill>
                <a:srgbClr val="CC0000"/>
              </a:solidFill>
            </a:endParaRPr>
          </a:p>
        </p:txBody>
      </p:sp>
      <p:sp>
        <p:nvSpPr>
          <p:cNvPr id="18450" name="Rectangle 5"/>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8451" name="Text Box 6"/>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Q9</a:t>
            </a:r>
          </a:p>
        </p:txBody>
      </p:sp>
      <p:sp>
        <p:nvSpPr>
          <p:cNvPr id="18453" name="Text Box 5"/>
          <p:cNvSpPr txBox="1">
            <a:spLocks noChangeArrowheads="1"/>
          </p:cNvSpPr>
          <p:nvPr/>
        </p:nvSpPr>
        <p:spPr bwMode="auto">
          <a:xfrm>
            <a:off x="0" y="6610350"/>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Bus users </a:t>
            </a:r>
            <a:r>
              <a:rPr lang="en-IE" i="0" dirty="0">
                <a:solidFill>
                  <a:schemeClr val="bg1"/>
                </a:solidFill>
              </a:rPr>
              <a:t>with a household income of less than $25,000 </a:t>
            </a:r>
            <a:r>
              <a:rPr lang="en-IE" i="0" dirty="0" smtClean="0">
                <a:solidFill>
                  <a:schemeClr val="bg1"/>
                </a:solidFill>
              </a:rPr>
              <a:t>were </a:t>
            </a:r>
            <a:r>
              <a:rPr lang="en-IE" i="0" dirty="0">
                <a:solidFill>
                  <a:schemeClr val="bg1"/>
                </a:solidFill>
              </a:rPr>
              <a:t>more likely to have used the Total Mobility </a:t>
            </a:r>
            <a:r>
              <a:rPr lang="en-IE" i="0" dirty="0" smtClean="0">
                <a:solidFill>
                  <a:schemeClr val="bg1"/>
                </a:solidFill>
              </a:rPr>
              <a:t>Scheme.</a:t>
            </a:r>
            <a:endParaRPr lang="en-IE" i="0" dirty="0">
              <a:solidFill>
                <a:schemeClr val="bg1"/>
              </a:solidFill>
            </a:endParaRPr>
          </a:p>
        </p:txBody>
      </p:sp>
      <p:sp>
        <p:nvSpPr>
          <p:cNvPr id="18454" name="Rectangle 9"/>
          <p:cNvSpPr>
            <a:spLocks noChangeArrowheads="1"/>
          </p:cNvSpPr>
          <p:nvPr/>
        </p:nvSpPr>
        <p:spPr bwMode="auto">
          <a:xfrm>
            <a:off x="467544" y="1052736"/>
            <a:ext cx="8229600" cy="652463"/>
          </a:xfrm>
          <a:prstGeom prst="rect">
            <a:avLst/>
          </a:prstGeom>
          <a:noFill/>
          <a:ln w="9525">
            <a:noFill/>
            <a:miter lim="800000"/>
            <a:headEnd/>
            <a:tailEnd/>
          </a:ln>
        </p:spPr>
        <p:txBody>
          <a:bodyPr anchor="ctr"/>
          <a:lstStyle/>
          <a:p>
            <a:r>
              <a:rPr lang="en-NZ" dirty="0">
                <a:solidFill>
                  <a:srgbClr val="CC0000"/>
                </a:solidFill>
              </a:rPr>
              <a:t>‘Have you ever used the Total Mobility Scheme?’</a:t>
            </a:r>
          </a:p>
        </p:txBody>
      </p:sp>
      <p:sp>
        <p:nvSpPr>
          <p:cNvPr id="18455" name="Text Box 10"/>
          <p:cNvSpPr txBox="1">
            <a:spLocks noChangeArrowheads="1"/>
          </p:cNvSpPr>
          <p:nvPr/>
        </p:nvSpPr>
        <p:spPr bwMode="auto">
          <a:xfrm>
            <a:off x="35496" y="2060848"/>
            <a:ext cx="900113" cy="244475"/>
          </a:xfrm>
          <a:prstGeom prst="rect">
            <a:avLst/>
          </a:prstGeom>
          <a:noFill/>
          <a:ln w="9525" algn="ctr">
            <a:noFill/>
            <a:miter lim="800000"/>
            <a:headEnd/>
            <a:tailEnd/>
          </a:ln>
        </p:spPr>
        <p:txBody>
          <a:bodyPr>
            <a:spAutoFit/>
          </a:bodyPr>
          <a:lstStyle/>
          <a:p>
            <a:pPr algn="r">
              <a:spcBef>
                <a:spcPct val="50000"/>
              </a:spcBef>
            </a:pPr>
            <a:r>
              <a:rPr lang="en-US" sz="1000" dirty="0"/>
              <a:t>Yes</a:t>
            </a:r>
          </a:p>
        </p:txBody>
      </p:sp>
      <p:sp>
        <p:nvSpPr>
          <p:cNvPr id="18456" name="Text Box 11"/>
          <p:cNvSpPr txBox="1">
            <a:spLocks noChangeArrowheads="1"/>
          </p:cNvSpPr>
          <p:nvPr/>
        </p:nvSpPr>
        <p:spPr bwMode="auto">
          <a:xfrm>
            <a:off x="35496" y="4077072"/>
            <a:ext cx="900113" cy="244475"/>
          </a:xfrm>
          <a:prstGeom prst="rect">
            <a:avLst/>
          </a:prstGeom>
          <a:noFill/>
          <a:ln w="9525" algn="ctr">
            <a:noFill/>
            <a:miter lim="800000"/>
            <a:headEnd/>
            <a:tailEnd/>
          </a:ln>
        </p:spPr>
        <p:txBody>
          <a:bodyPr>
            <a:spAutoFit/>
          </a:bodyPr>
          <a:lstStyle/>
          <a:p>
            <a:pPr algn="r">
              <a:spcBef>
                <a:spcPct val="50000"/>
              </a:spcBef>
            </a:pPr>
            <a:r>
              <a:rPr lang="en-US" sz="1000" dirty="0"/>
              <a:t>No</a:t>
            </a:r>
          </a:p>
        </p:txBody>
      </p:sp>
      <p:sp>
        <p:nvSpPr>
          <p:cNvPr id="18457" name="Text Box 12"/>
          <p:cNvSpPr txBox="1">
            <a:spLocks noChangeArrowheads="1"/>
          </p:cNvSpPr>
          <p:nvPr/>
        </p:nvSpPr>
        <p:spPr bwMode="auto">
          <a:xfrm>
            <a:off x="35496" y="5877272"/>
            <a:ext cx="900113" cy="244475"/>
          </a:xfrm>
          <a:prstGeom prst="rect">
            <a:avLst/>
          </a:prstGeom>
          <a:noFill/>
          <a:ln w="9525" algn="ctr">
            <a:noFill/>
            <a:miter lim="800000"/>
            <a:headEnd/>
            <a:tailEnd/>
          </a:ln>
        </p:spPr>
        <p:txBody>
          <a:bodyPr>
            <a:spAutoFit/>
          </a:bodyPr>
          <a:lstStyle/>
          <a:p>
            <a:pPr algn="r">
              <a:spcBef>
                <a:spcPct val="50000"/>
              </a:spcBef>
            </a:pPr>
            <a:r>
              <a:rPr lang="en-US" sz="1000" dirty="0"/>
              <a:t>Don’t know</a:t>
            </a:r>
          </a:p>
        </p:txBody>
      </p:sp>
      <p:sp>
        <p:nvSpPr>
          <p:cNvPr id="18458" name="Text Box 15"/>
          <p:cNvSpPr txBox="1">
            <a:spLocks noChangeArrowheads="1"/>
          </p:cNvSpPr>
          <p:nvPr/>
        </p:nvSpPr>
        <p:spPr bwMode="auto">
          <a:xfrm>
            <a:off x="504825" y="1673225"/>
            <a:ext cx="1728788" cy="22860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18459" name="Line 18"/>
          <p:cNvSpPr>
            <a:spLocks noChangeShapeType="1"/>
          </p:cNvSpPr>
          <p:nvPr/>
        </p:nvSpPr>
        <p:spPr bwMode="auto">
          <a:xfrm flipH="1">
            <a:off x="2309813" y="1795463"/>
            <a:ext cx="1587" cy="4505325"/>
          </a:xfrm>
          <a:prstGeom prst="line">
            <a:avLst/>
          </a:prstGeom>
          <a:noFill/>
          <a:ln w="15875">
            <a:solidFill>
              <a:srgbClr val="FF0000"/>
            </a:solidFill>
            <a:prstDash val="dash"/>
            <a:round/>
            <a:headEnd/>
            <a:tailEnd/>
          </a:ln>
        </p:spPr>
        <p:txBody>
          <a:bodyPr wrap="none" anchor="ctr"/>
          <a:lstStyle/>
          <a:p>
            <a:endParaRPr lang="en-NZ"/>
          </a:p>
        </p:txBody>
      </p:sp>
      <p:sp>
        <p:nvSpPr>
          <p:cNvPr id="18462" name="Line 18"/>
          <p:cNvSpPr>
            <a:spLocks noChangeShapeType="1"/>
          </p:cNvSpPr>
          <p:nvPr/>
        </p:nvSpPr>
        <p:spPr bwMode="auto">
          <a:xfrm>
            <a:off x="3663950" y="1971675"/>
            <a:ext cx="0" cy="4203700"/>
          </a:xfrm>
          <a:prstGeom prst="line">
            <a:avLst/>
          </a:prstGeom>
          <a:noFill/>
          <a:ln w="15875">
            <a:solidFill>
              <a:srgbClr val="FF0000"/>
            </a:solidFill>
            <a:prstDash val="dash"/>
            <a:round/>
            <a:headEnd/>
            <a:tailEnd/>
          </a:ln>
        </p:spPr>
        <p:txBody>
          <a:bodyPr wrap="none" anchor="ctr"/>
          <a:lstStyle/>
          <a:p>
            <a:endParaRPr lang="en-NZ"/>
          </a:p>
        </p:txBody>
      </p:sp>
      <p:sp>
        <p:nvSpPr>
          <p:cNvPr id="18463" name="Rectangle 778"/>
          <p:cNvSpPr>
            <a:spLocks noChangeArrowheads="1"/>
          </p:cNvSpPr>
          <p:nvPr/>
        </p:nvSpPr>
        <p:spPr bwMode="auto">
          <a:xfrm>
            <a:off x="2203450" y="1958975"/>
            <a:ext cx="1022350" cy="228600"/>
          </a:xfrm>
          <a:prstGeom prst="rect">
            <a:avLst/>
          </a:prstGeom>
          <a:noFill/>
          <a:ln w="9525" algn="ctr">
            <a:noFill/>
            <a:miter lim="800000"/>
            <a:headEnd/>
            <a:tailEnd/>
          </a:ln>
        </p:spPr>
        <p:txBody>
          <a:bodyPr>
            <a:spAutoFit/>
          </a:bodyPr>
          <a:lstStyle/>
          <a:p>
            <a:pPr eaLnBrk="0" hangingPunct="0"/>
            <a:r>
              <a:rPr lang="en-US" sz="900" i="0" dirty="0"/>
              <a:t>Male</a:t>
            </a:r>
          </a:p>
        </p:txBody>
      </p:sp>
      <p:sp>
        <p:nvSpPr>
          <p:cNvPr id="18464" name="Rectangle 778"/>
          <p:cNvSpPr>
            <a:spLocks noChangeArrowheads="1"/>
          </p:cNvSpPr>
          <p:nvPr/>
        </p:nvSpPr>
        <p:spPr bwMode="auto">
          <a:xfrm>
            <a:off x="2700338" y="1955800"/>
            <a:ext cx="1022350" cy="228600"/>
          </a:xfrm>
          <a:prstGeom prst="rect">
            <a:avLst/>
          </a:prstGeom>
          <a:noFill/>
          <a:ln w="9525" algn="ctr">
            <a:noFill/>
            <a:miter lim="800000"/>
            <a:headEnd/>
            <a:tailEnd/>
          </a:ln>
        </p:spPr>
        <p:txBody>
          <a:bodyPr>
            <a:spAutoFit/>
          </a:bodyPr>
          <a:lstStyle/>
          <a:p>
            <a:pPr eaLnBrk="0" hangingPunct="0"/>
            <a:r>
              <a:rPr lang="en-US" sz="900" i="0"/>
              <a:t>Female</a:t>
            </a:r>
          </a:p>
        </p:txBody>
      </p:sp>
      <p:sp>
        <p:nvSpPr>
          <p:cNvPr id="18465" name="Rectangle 778"/>
          <p:cNvSpPr>
            <a:spLocks noChangeArrowheads="1"/>
          </p:cNvSpPr>
          <p:nvPr/>
        </p:nvSpPr>
        <p:spPr bwMode="auto">
          <a:xfrm>
            <a:off x="3851275" y="1989138"/>
            <a:ext cx="865188" cy="230187"/>
          </a:xfrm>
          <a:prstGeom prst="rect">
            <a:avLst/>
          </a:prstGeom>
          <a:noFill/>
          <a:ln w="9525" algn="ctr">
            <a:noFill/>
            <a:miter lim="800000"/>
            <a:headEnd/>
            <a:tailEnd/>
          </a:ln>
        </p:spPr>
        <p:txBody>
          <a:bodyPr>
            <a:spAutoFit/>
          </a:bodyPr>
          <a:lstStyle/>
          <a:p>
            <a:pPr eaLnBrk="0" hangingPunct="0"/>
            <a:r>
              <a:rPr lang="en-US" sz="900" i="0"/>
              <a:t>18 - 34</a:t>
            </a:r>
          </a:p>
        </p:txBody>
      </p:sp>
      <p:sp>
        <p:nvSpPr>
          <p:cNvPr id="18466" name="Rectangle 778"/>
          <p:cNvSpPr>
            <a:spLocks noChangeArrowheads="1"/>
          </p:cNvSpPr>
          <p:nvPr/>
        </p:nvSpPr>
        <p:spPr bwMode="auto">
          <a:xfrm>
            <a:off x="4356100" y="1989138"/>
            <a:ext cx="1022350" cy="228600"/>
          </a:xfrm>
          <a:prstGeom prst="rect">
            <a:avLst/>
          </a:prstGeom>
          <a:noFill/>
          <a:ln w="9525" algn="ctr">
            <a:noFill/>
            <a:miter lim="800000"/>
            <a:headEnd/>
            <a:tailEnd/>
          </a:ln>
        </p:spPr>
        <p:txBody>
          <a:bodyPr anchor="b">
            <a:spAutoFit/>
          </a:bodyPr>
          <a:lstStyle/>
          <a:p>
            <a:pPr eaLnBrk="0" hangingPunct="0"/>
            <a:r>
              <a:rPr lang="en-US" sz="900" i="0" dirty="0"/>
              <a:t>35-44</a:t>
            </a:r>
          </a:p>
        </p:txBody>
      </p:sp>
      <p:sp>
        <p:nvSpPr>
          <p:cNvPr id="18467" name="Rectangle 778"/>
          <p:cNvSpPr>
            <a:spLocks noChangeArrowheads="1"/>
          </p:cNvSpPr>
          <p:nvPr/>
        </p:nvSpPr>
        <p:spPr bwMode="auto">
          <a:xfrm>
            <a:off x="4932363" y="1989138"/>
            <a:ext cx="1022350" cy="228600"/>
          </a:xfrm>
          <a:prstGeom prst="rect">
            <a:avLst/>
          </a:prstGeom>
          <a:noFill/>
          <a:ln w="9525" algn="ctr">
            <a:noFill/>
            <a:miter lim="800000"/>
            <a:headEnd/>
            <a:tailEnd/>
          </a:ln>
        </p:spPr>
        <p:txBody>
          <a:bodyPr>
            <a:spAutoFit/>
          </a:bodyPr>
          <a:lstStyle/>
          <a:p>
            <a:pPr eaLnBrk="0" hangingPunct="0"/>
            <a:r>
              <a:rPr lang="en-US" sz="900" i="0"/>
              <a:t>45-54</a:t>
            </a:r>
          </a:p>
        </p:txBody>
      </p:sp>
      <p:sp>
        <p:nvSpPr>
          <p:cNvPr id="18468" name="Rectangle 778"/>
          <p:cNvSpPr>
            <a:spLocks noChangeArrowheads="1"/>
          </p:cNvSpPr>
          <p:nvPr/>
        </p:nvSpPr>
        <p:spPr bwMode="auto">
          <a:xfrm>
            <a:off x="2373313" y="1622425"/>
            <a:ext cx="1389062" cy="276225"/>
          </a:xfrm>
          <a:prstGeom prst="rect">
            <a:avLst/>
          </a:prstGeom>
          <a:noFill/>
          <a:ln w="9525" algn="ctr">
            <a:noFill/>
            <a:miter lim="800000"/>
            <a:headEnd/>
            <a:tailEnd/>
          </a:ln>
        </p:spPr>
        <p:txBody>
          <a:bodyPr>
            <a:spAutoFit/>
          </a:bodyPr>
          <a:lstStyle/>
          <a:p>
            <a:pPr eaLnBrk="0" hangingPunct="0"/>
            <a:r>
              <a:rPr lang="en-US" sz="1200" i="0"/>
              <a:t>Gender</a:t>
            </a:r>
          </a:p>
        </p:txBody>
      </p:sp>
      <p:sp>
        <p:nvSpPr>
          <p:cNvPr id="18469" name="Rectangle 778"/>
          <p:cNvSpPr>
            <a:spLocks noChangeArrowheads="1"/>
          </p:cNvSpPr>
          <p:nvPr/>
        </p:nvSpPr>
        <p:spPr bwMode="auto">
          <a:xfrm>
            <a:off x="3781425" y="1609725"/>
            <a:ext cx="3311525" cy="276225"/>
          </a:xfrm>
          <a:prstGeom prst="rect">
            <a:avLst/>
          </a:prstGeom>
          <a:noFill/>
          <a:ln w="9525" algn="ctr">
            <a:noFill/>
            <a:miter lim="800000"/>
            <a:headEnd/>
            <a:tailEnd/>
          </a:ln>
        </p:spPr>
        <p:txBody>
          <a:bodyPr>
            <a:spAutoFit/>
          </a:bodyPr>
          <a:lstStyle/>
          <a:p>
            <a:pPr eaLnBrk="0" hangingPunct="0"/>
            <a:r>
              <a:rPr lang="en-US" sz="1200" i="0"/>
              <a:t>Age</a:t>
            </a:r>
          </a:p>
        </p:txBody>
      </p:sp>
      <p:sp>
        <p:nvSpPr>
          <p:cNvPr id="18470" name="Line 18"/>
          <p:cNvSpPr>
            <a:spLocks noChangeShapeType="1"/>
          </p:cNvSpPr>
          <p:nvPr/>
        </p:nvSpPr>
        <p:spPr bwMode="auto">
          <a:xfrm>
            <a:off x="7019925" y="1982788"/>
            <a:ext cx="0" cy="4202112"/>
          </a:xfrm>
          <a:prstGeom prst="line">
            <a:avLst/>
          </a:prstGeom>
          <a:noFill/>
          <a:ln w="15875">
            <a:solidFill>
              <a:srgbClr val="FF0000"/>
            </a:solidFill>
            <a:prstDash val="dash"/>
            <a:round/>
            <a:headEnd/>
            <a:tailEnd/>
          </a:ln>
        </p:spPr>
        <p:txBody>
          <a:bodyPr wrap="none" anchor="ctr"/>
          <a:lstStyle/>
          <a:p>
            <a:endParaRPr lang="en-NZ"/>
          </a:p>
        </p:txBody>
      </p:sp>
      <p:sp>
        <p:nvSpPr>
          <p:cNvPr id="18471" name="Rectangle 778"/>
          <p:cNvSpPr>
            <a:spLocks noChangeArrowheads="1"/>
          </p:cNvSpPr>
          <p:nvPr/>
        </p:nvSpPr>
        <p:spPr bwMode="auto">
          <a:xfrm>
            <a:off x="7019925" y="1557338"/>
            <a:ext cx="2016125" cy="276225"/>
          </a:xfrm>
          <a:prstGeom prst="rect">
            <a:avLst/>
          </a:prstGeom>
          <a:noFill/>
          <a:ln w="9525" algn="ctr">
            <a:noFill/>
            <a:miter lim="800000"/>
            <a:headEnd/>
            <a:tailEnd/>
          </a:ln>
        </p:spPr>
        <p:txBody>
          <a:bodyPr>
            <a:spAutoFit/>
          </a:bodyPr>
          <a:lstStyle/>
          <a:p>
            <a:pPr eaLnBrk="0" hangingPunct="0"/>
            <a:r>
              <a:rPr lang="en-NZ" sz="1200" i="0"/>
              <a:t>Household income</a:t>
            </a:r>
            <a:endParaRPr lang="en-US" sz="1200" i="0"/>
          </a:p>
        </p:txBody>
      </p:sp>
      <p:sp>
        <p:nvSpPr>
          <p:cNvPr id="18472" name="Rectangle 778"/>
          <p:cNvSpPr>
            <a:spLocks noChangeArrowheads="1"/>
          </p:cNvSpPr>
          <p:nvPr/>
        </p:nvSpPr>
        <p:spPr bwMode="auto">
          <a:xfrm>
            <a:off x="5435600" y="1989138"/>
            <a:ext cx="1022350" cy="228600"/>
          </a:xfrm>
          <a:prstGeom prst="rect">
            <a:avLst/>
          </a:prstGeom>
          <a:noFill/>
          <a:ln w="9525" algn="ctr">
            <a:noFill/>
            <a:miter lim="800000"/>
            <a:headEnd/>
            <a:tailEnd/>
          </a:ln>
        </p:spPr>
        <p:txBody>
          <a:bodyPr>
            <a:spAutoFit/>
          </a:bodyPr>
          <a:lstStyle/>
          <a:p>
            <a:pPr eaLnBrk="0" hangingPunct="0"/>
            <a:r>
              <a:rPr lang="en-US" sz="900" i="0"/>
              <a:t>55-64</a:t>
            </a:r>
          </a:p>
        </p:txBody>
      </p:sp>
      <p:sp>
        <p:nvSpPr>
          <p:cNvPr id="18473" name="Rectangle 778"/>
          <p:cNvSpPr>
            <a:spLocks noChangeArrowheads="1"/>
          </p:cNvSpPr>
          <p:nvPr/>
        </p:nvSpPr>
        <p:spPr bwMode="auto">
          <a:xfrm>
            <a:off x="5940425" y="1989138"/>
            <a:ext cx="1022350" cy="228600"/>
          </a:xfrm>
          <a:prstGeom prst="rect">
            <a:avLst/>
          </a:prstGeom>
          <a:noFill/>
          <a:ln w="9525" algn="ctr">
            <a:noFill/>
            <a:miter lim="800000"/>
            <a:headEnd/>
            <a:tailEnd/>
          </a:ln>
        </p:spPr>
        <p:txBody>
          <a:bodyPr>
            <a:spAutoFit/>
          </a:bodyPr>
          <a:lstStyle/>
          <a:p>
            <a:pPr eaLnBrk="0" hangingPunct="0"/>
            <a:r>
              <a:rPr lang="en-US" sz="900" i="0"/>
              <a:t>65+</a:t>
            </a:r>
          </a:p>
        </p:txBody>
      </p:sp>
      <p:sp>
        <p:nvSpPr>
          <p:cNvPr id="18474" name="Rectangle 778"/>
          <p:cNvSpPr>
            <a:spLocks noChangeArrowheads="1"/>
          </p:cNvSpPr>
          <p:nvPr/>
        </p:nvSpPr>
        <p:spPr bwMode="auto">
          <a:xfrm>
            <a:off x="7005638" y="1935163"/>
            <a:ext cx="1022350" cy="228600"/>
          </a:xfrm>
          <a:prstGeom prst="rect">
            <a:avLst/>
          </a:prstGeom>
          <a:noFill/>
          <a:ln w="9525" algn="ctr">
            <a:noFill/>
            <a:miter lim="800000"/>
            <a:headEnd/>
            <a:tailEnd/>
          </a:ln>
        </p:spPr>
        <p:txBody>
          <a:bodyPr>
            <a:spAutoFit/>
          </a:bodyPr>
          <a:lstStyle/>
          <a:p>
            <a:pPr eaLnBrk="0" hangingPunct="0"/>
            <a:r>
              <a:rPr lang="en-US" sz="900" i="0"/>
              <a:t>&lt;$25,000</a:t>
            </a:r>
          </a:p>
        </p:txBody>
      </p:sp>
      <p:sp>
        <p:nvSpPr>
          <p:cNvPr id="18475" name="Rectangle 778"/>
          <p:cNvSpPr>
            <a:spLocks noChangeArrowheads="1"/>
          </p:cNvSpPr>
          <p:nvPr/>
        </p:nvSpPr>
        <p:spPr bwMode="auto">
          <a:xfrm>
            <a:off x="7653338" y="1844675"/>
            <a:ext cx="1022350" cy="365125"/>
          </a:xfrm>
          <a:prstGeom prst="rect">
            <a:avLst/>
          </a:prstGeom>
          <a:noFill/>
          <a:ln w="9525" algn="ctr">
            <a:noFill/>
            <a:miter lim="800000"/>
            <a:headEnd/>
            <a:tailEnd/>
          </a:ln>
        </p:spPr>
        <p:txBody>
          <a:bodyPr>
            <a:spAutoFit/>
          </a:bodyPr>
          <a:lstStyle/>
          <a:p>
            <a:pPr eaLnBrk="0" hangingPunct="0"/>
            <a:r>
              <a:rPr lang="en-US" sz="900" i="0"/>
              <a:t>$25,000 - $59,999</a:t>
            </a:r>
          </a:p>
        </p:txBody>
      </p:sp>
      <p:sp>
        <p:nvSpPr>
          <p:cNvPr id="18476" name="Rectangle 778"/>
          <p:cNvSpPr>
            <a:spLocks noChangeArrowheads="1"/>
          </p:cNvSpPr>
          <p:nvPr/>
        </p:nvSpPr>
        <p:spPr bwMode="auto">
          <a:xfrm>
            <a:off x="8229600" y="1844675"/>
            <a:ext cx="1022350" cy="369888"/>
          </a:xfrm>
          <a:prstGeom prst="rect">
            <a:avLst/>
          </a:prstGeom>
          <a:noFill/>
          <a:ln w="9525" algn="ctr">
            <a:noFill/>
            <a:miter lim="800000"/>
            <a:headEnd/>
            <a:tailEnd/>
          </a:ln>
        </p:spPr>
        <p:txBody>
          <a:bodyPr>
            <a:spAutoFit/>
          </a:bodyPr>
          <a:lstStyle/>
          <a:p>
            <a:pPr eaLnBrk="0" hangingPunct="0"/>
            <a:r>
              <a:rPr lang="en-US" sz="900" i="0"/>
              <a:t>$60,000</a:t>
            </a:r>
          </a:p>
          <a:p>
            <a:pPr eaLnBrk="0" hangingPunct="0"/>
            <a:r>
              <a:rPr lang="en-US" sz="900" i="0"/>
              <a:t>or more</a:t>
            </a:r>
          </a:p>
        </p:txBody>
      </p:sp>
      <p:graphicFrame>
        <p:nvGraphicFramePr>
          <p:cNvPr id="37" name="Chart 36"/>
          <p:cNvGraphicFramePr/>
          <p:nvPr/>
        </p:nvGraphicFramePr>
        <p:xfrm>
          <a:off x="2339752" y="2060848"/>
          <a:ext cx="6804248"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 Box 6"/>
          <p:cNvSpPr txBox="1">
            <a:spLocks noChangeArrowheads="1"/>
          </p:cNvSpPr>
          <p:nvPr/>
        </p:nvSpPr>
        <p:spPr bwMode="auto">
          <a:xfrm>
            <a:off x="1331640" y="6021288"/>
            <a:ext cx="539750" cy="228600"/>
          </a:xfrm>
          <a:prstGeom prst="rect">
            <a:avLst/>
          </a:prstGeom>
          <a:noFill/>
          <a:ln w="9525">
            <a:noFill/>
            <a:miter lim="800000"/>
            <a:headEnd/>
            <a:tailEnd/>
          </a:ln>
        </p:spPr>
        <p:txBody>
          <a:bodyPr>
            <a:spAutoFit/>
          </a:bodyPr>
          <a:lstStyle/>
          <a:p>
            <a:pPr algn="l"/>
            <a:r>
              <a:rPr lang="en-US" sz="900" i="0" dirty="0" smtClean="0">
                <a:solidFill>
                  <a:srgbClr val="FF0000"/>
                </a:solidFill>
              </a:rPr>
              <a:t>n=400</a:t>
            </a:r>
            <a:endParaRPr lang="en-US" sz="900" i="0" dirty="0">
              <a:solidFill>
                <a:srgbClr val="FF0000"/>
              </a:solidFill>
            </a:endParaRPr>
          </a:p>
        </p:txBody>
      </p:sp>
      <p:sp>
        <p:nvSpPr>
          <p:cNvPr id="48" name="Rectangle 4"/>
          <p:cNvSpPr>
            <a:spLocks noChangeArrowheads="1"/>
          </p:cNvSpPr>
          <p:nvPr/>
        </p:nvSpPr>
        <p:spPr bwMode="auto">
          <a:xfrm>
            <a:off x="8029575" y="6353299"/>
            <a:ext cx="115887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 small base size</a:t>
            </a:r>
            <a:endParaRPr lang="en-GB" sz="1000" b="0">
              <a:solidFill>
                <a:srgbClr val="000000"/>
              </a:solidFill>
            </a:endParaRPr>
          </a:p>
        </p:txBody>
      </p:sp>
      <p:graphicFrame>
        <p:nvGraphicFramePr>
          <p:cNvPr id="49" name="Group 123"/>
          <p:cNvGraphicFramePr>
            <a:graphicFrameLocks noGrp="1"/>
          </p:cNvGraphicFramePr>
          <p:nvPr/>
        </p:nvGraphicFramePr>
        <p:xfrm>
          <a:off x="2521591" y="6093296"/>
          <a:ext cx="6586913" cy="250825"/>
        </p:xfrm>
        <a:graphic>
          <a:graphicData uri="http://schemas.openxmlformats.org/drawingml/2006/table">
            <a:tbl>
              <a:tblPr/>
              <a:tblGrid>
                <a:gridCol w="503555"/>
                <a:gridCol w="613437"/>
                <a:gridCol w="501369"/>
                <a:gridCol w="576064"/>
                <a:gridCol w="504056"/>
                <a:gridCol w="576064"/>
                <a:gridCol w="504056"/>
                <a:gridCol w="576064"/>
                <a:gridCol w="432048"/>
                <a:gridCol w="648072"/>
                <a:gridCol w="611937"/>
                <a:gridCol w="540191"/>
              </a:tblGrid>
              <a:tr h="250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n=280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800" b="1"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n=38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n=44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n=58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n=230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800" b="1"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n=134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n=70</a:t>
                      </a:r>
                    </a:p>
                  </a:txBody>
                  <a:tcPr horzOverflow="overflow">
                    <a:lnL>
                      <a:noFill/>
                    </a:lnL>
                    <a:lnR>
                      <a:noFill/>
                    </a:lnR>
                    <a:lnT>
                      <a:noFill/>
                    </a:lnT>
                    <a:lnB>
                      <a:noFill/>
                    </a:lnB>
                    <a:lnTlToBr>
                      <a:noFill/>
                    </a:lnTlToBr>
                    <a:lnBlToTr>
                      <a:noFill/>
                    </a:lnBlToTr>
                    <a:noFill/>
                  </a:tcPr>
                </a:tc>
              </a:tr>
            </a:tbl>
          </a:graphicData>
        </a:graphic>
      </p:graphicFrame>
      <p:pic>
        <p:nvPicPr>
          <p:cNvPr id="50"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4572000" y="6133384"/>
            <a:ext cx="144016" cy="173208"/>
          </a:xfrm>
          <a:prstGeom prst="rect">
            <a:avLst/>
          </a:prstGeom>
          <a:noFill/>
          <a:ln w="9525">
            <a:noFill/>
            <a:miter lim="800000"/>
            <a:headEnd/>
            <a:tailEnd/>
          </a:ln>
        </p:spPr>
      </p:pic>
      <p:pic>
        <p:nvPicPr>
          <p:cNvPr id="51"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5148064" y="6136112"/>
            <a:ext cx="144016" cy="173208"/>
          </a:xfrm>
          <a:prstGeom prst="rect">
            <a:avLst/>
          </a:prstGeom>
          <a:noFill/>
          <a:ln w="9525">
            <a:noFill/>
            <a:miter lim="800000"/>
            <a:headEnd/>
            <a:tailEnd/>
          </a:ln>
        </p:spPr>
      </p:pic>
      <p:pic>
        <p:nvPicPr>
          <p:cNvPr id="52"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5724128" y="6136112"/>
            <a:ext cx="144016" cy="173208"/>
          </a:xfrm>
          <a:prstGeom prst="rect">
            <a:avLst/>
          </a:prstGeom>
          <a:noFill/>
          <a:ln w="9525">
            <a:noFill/>
            <a:miter lim="800000"/>
            <a:headEnd/>
            <a:tailEnd/>
          </a:ln>
        </p:spPr>
      </p:pic>
      <p:pic>
        <p:nvPicPr>
          <p:cNvPr id="53"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7956376" y="6424144"/>
            <a:ext cx="144016" cy="173208"/>
          </a:xfrm>
          <a:prstGeom prst="rect">
            <a:avLst/>
          </a:prstGeom>
          <a:noFill/>
          <a:ln w="9525">
            <a:noFill/>
            <a:miter lim="800000"/>
            <a:headEnd/>
            <a:tailEnd/>
          </a:ln>
        </p:spPr>
      </p:pic>
      <p:sp>
        <p:nvSpPr>
          <p:cNvPr id="36"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40</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p:nvPr/>
        </p:nvGraphicFramePr>
        <p:xfrm>
          <a:off x="1043608" y="1844824"/>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9459" name="Rectangle 2"/>
          <p:cNvSpPr>
            <a:spLocks noGrp="1" noChangeArrowheads="1"/>
          </p:cNvSpPr>
          <p:nvPr>
            <p:ph type="title"/>
          </p:nvPr>
        </p:nvSpPr>
        <p:spPr>
          <a:xfrm>
            <a:off x="457200" y="765175"/>
            <a:ext cx="8229600" cy="652463"/>
          </a:xfrm>
        </p:spPr>
        <p:txBody>
          <a:bodyPr/>
          <a:lstStyle/>
          <a:p>
            <a:pPr eaLnBrk="1" hangingPunct="1"/>
            <a:r>
              <a:rPr lang="en-US" sz="2000" b="1" smtClean="0">
                <a:solidFill>
                  <a:srgbClr val="CC0000"/>
                </a:solidFill>
              </a:rPr>
              <a:t>Substitute to Total Mobility Trips</a:t>
            </a:r>
            <a:endParaRPr lang="en-NZ" sz="2000" b="1" smtClean="0">
              <a:solidFill>
                <a:srgbClr val="CC0000"/>
              </a:solidFill>
            </a:endParaRPr>
          </a:p>
        </p:txBody>
      </p:sp>
      <p:sp>
        <p:nvSpPr>
          <p:cNvPr id="19460" name="Rectangle 3"/>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19461" name="Text Box 4"/>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Q9A</a:t>
            </a:r>
          </a:p>
        </p:txBody>
      </p:sp>
      <p:sp>
        <p:nvSpPr>
          <p:cNvPr id="19463" name="Text Box 5"/>
          <p:cNvSpPr txBox="1">
            <a:spLocks noChangeArrowheads="1"/>
          </p:cNvSpPr>
          <p:nvPr/>
        </p:nvSpPr>
        <p:spPr bwMode="auto">
          <a:xfrm>
            <a:off x="0" y="6427113"/>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a:solidFill>
                  <a:schemeClr val="bg1"/>
                </a:solidFill>
              </a:rPr>
              <a:t>Of those </a:t>
            </a:r>
            <a:r>
              <a:rPr lang="en-IE" i="0" dirty="0" smtClean="0">
                <a:solidFill>
                  <a:schemeClr val="bg1"/>
                </a:solidFill>
              </a:rPr>
              <a:t>bus users </a:t>
            </a:r>
            <a:r>
              <a:rPr lang="en-IE" i="0" dirty="0">
                <a:solidFill>
                  <a:schemeClr val="bg1"/>
                </a:solidFill>
              </a:rPr>
              <a:t>who have used the Total Mobility Scheme, </a:t>
            </a:r>
            <a:r>
              <a:rPr lang="en-IE" i="0" dirty="0" smtClean="0">
                <a:solidFill>
                  <a:schemeClr val="bg1"/>
                </a:solidFill>
              </a:rPr>
              <a:t>almost one third </a:t>
            </a:r>
            <a:r>
              <a:rPr lang="en-IE" i="0" dirty="0">
                <a:solidFill>
                  <a:schemeClr val="bg1"/>
                </a:solidFill>
              </a:rPr>
              <a:t>stated that public transport has replaced </a:t>
            </a:r>
            <a:r>
              <a:rPr lang="en-IE" dirty="0">
                <a:solidFill>
                  <a:schemeClr val="bg1"/>
                </a:solidFill>
              </a:rPr>
              <a:t>A lot</a:t>
            </a:r>
            <a:r>
              <a:rPr lang="en-IE" i="0" dirty="0">
                <a:solidFill>
                  <a:schemeClr val="bg1"/>
                </a:solidFill>
              </a:rPr>
              <a:t> of their Total Mobility </a:t>
            </a:r>
            <a:r>
              <a:rPr lang="en-IE" i="0" dirty="0" smtClean="0">
                <a:solidFill>
                  <a:schemeClr val="bg1"/>
                </a:solidFill>
              </a:rPr>
              <a:t>trips (32%). </a:t>
            </a:r>
            <a:endParaRPr lang="en-IE" i="0" dirty="0">
              <a:solidFill>
                <a:srgbClr val="FF0000"/>
              </a:solidFill>
            </a:endParaRPr>
          </a:p>
        </p:txBody>
      </p:sp>
      <p:sp>
        <p:nvSpPr>
          <p:cNvPr id="19464" name="Rectangle 7"/>
          <p:cNvSpPr>
            <a:spLocks noChangeArrowheads="1"/>
          </p:cNvSpPr>
          <p:nvPr/>
        </p:nvSpPr>
        <p:spPr bwMode="auto">
          <a:xfrm>
            <a:off x="467544" y="1052736"/>
            <a:ext cx="8229600" cy="652463"/>
          </a:xfrm>
          <a:prstGeom prst="rect">
            <a:avLst/>
          </a:prstGeom>
          <a:noFill/>
          <a:ln w="9525">
            <a:noFill/>
            <a:miter lim="800000"/>
            <a:headEnd/>
            <a:tailEnd/>
          </a:ln>
        </p:spPr>
        <p:txBody>
          <a:bodyPr anchor="ctr"/>
          <a:lstStyle/>
          <a:p>
            <a:r>
              <a:rPr lang="en-NZ" dirty="0">
                <a:solidFill>
                  <a:srgbClr val="CC0000"/>
                </a:solidFill>
              </a:rPr>
              <a:t>‘To what extent, if at all, has public transport replaced your previous Total Mobility trips?’</a:t>
            </a:r>
          </a:p>
        </p:txBody>
      </p:sp>
      <p:sp>
        <p:nvSpPr>
          <p:cNvPr id="19465" name="Text Box 10"/>
          <p:cNvSpPr txBox="1">
            <a:spLocks noChangeArrowheads="1"/>
          </p:cNvSpPr>
          <p:nvPr/>
        </p:nvSpPr>
        <p:spPr bwMode="auto">
          <a:xfrm>
            <a:off x="1258888" y="1673225"/>
            <a:ext cx="1728787" cy="22860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19466" name="Text Box 11"/>
          <p:cNvSpPr txBox="1">
            <a:spLocks noChangeArrowheads="1"/>
          </p:cNvSpPr>
          <p:nvPr/>
        </p:nvSpPr>
        <p:spPr bwMode="auto">
          <a:xfrm>
            <a:off x="3995738" y="1654175"/>
            <a:ext cx="1728787"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19467" name="Text Box 12"/>
          <p:cNvSpPr txBox="1">
            <a:spLocks noChangeArrowheads="1"/>
          </p:cNvSpPr>
          <p:nvPr/>
        </p:nvSpPr>
        <p:spPr bwMode="auto">
          <a:xfrm>
            <a:off x="6804025" y="1663700"/>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19468" name="Text Box 13"/>
          <p:cNvSpPr txBox="1">
            <a:spLocks noChangeArrowheads="1"/>
          </p:cNvSpPr>
          <p:nvPr/>
        </p:nvSpPr>
        <p:spPr bwMode="auto">
          <a:xfrm>
            <a:off x="144636" y="2536825"/>
            <a:ext cx="1042988" cy="244475"/>
          </a:xfrm>
          <a:prstGeom prst="rect">
            <a:avLst/>
          </a:prstGeom>
          <a:noFill/>
          <a:ln w="9525" algn="ctr">
            <a:noFill/>
            <a:miter lim="800000"/>
            <a:headEnd/>
            <a:tailEnd/>
          </a:ln>
        </p:spPr>
        <p:txBody>
          <a:bodyPr>
            <a:spAutoFit/>
          </a:bodyPr>
          <a:lstStyle/>
          <a:p>
            <a:pPr algn="r">
              <a:spcBef>
                <a:spcPct val="50000"/>
              </a:spcBef>
            </a:pPr>
            <a:r>
              <a:rPr lang="en-US" sz="1000" dirty="0"/>
              <a:t>A lot</a:t>
            </a:r>
          </a:p>
        </p:txBody>
      </p:sp>
      <p:sp>
        <p:nvSpPr>
          <p:cNvPr id="19469" name="Text Box 14"/>
          <p:cNvSpPr txBox="1">
            <a:spLocks noChangeArrowheads="1"/>
          </p:cNvSpPr>
          <p:nvPr/>
        </p:nvSpPr>
        <p:spPr bwMode="auto">
          <a:xfrm>
            <a:off x="71611" y="3328988"/>
            <a:ext cx="1116013" cy="244475"/>
          </a:xfrm>
          <a:prstGeom prst="rect">
            <a:avLst/>
          </a:prstGeom>
          <a:noFill/>
          <a:ln w="9525" algn="ctr">
            <a:noFill/>
            <a:miter lim="800000"/>
            <a:headEnd/>
            <a:tailEnd/>
          </a:ln>
        </p:spPr>
        <p:txBody>
          <a:bodyPr>
            <a:spAutoFit/>
          </a:bodyPr>
          <a:lstStyle/>
          <a:p>
            <a:pPr algn="r">
              <a:spcBef>
                <a:spcPct val="50000"/>
              </a:spcBef>
            </a:pPr>
            <a:r>
              <a:rPr lang="en-US" sz="1000"/>
              <a:t>Some</a:t>
            </a:r>
          </a:p>
        </p:txBody>
      </p:sp>
      <p:sp>
        <p:nvSpPr>
          <p:cNvPr id="19470" name="Text Box 15"/>
          <p:cNvSpPr txBox="1">
            <a:spLocks noChangeArrowheads="1"/>
          </p:cNvSpPr>
          <p:nvPr/>
        </p:nvSpPr>
        <p:spPr bwMode="auto">
          <a:xfrm>
            <a:off x="144637" y="3933825"/>
            <a:ext cx="1042987" cy="244475"/>
          </a:xfrm>
          <a:prstGeom prst="rect">
            <a:avLst/>
          </a:prstGeom>
          <a:noFill/>
          <a:ln w="9525" algn="ctr">
            <a:noFill/>
            <a:miter lim="800000"/>
            <a:headEnd/>
            <a:tailEnd/>
          </a:ln>
        </p:spPr>
        <p:txBody>
          <a:bodyPr>
            <a:spAutoFit/>
          </a:bodyPr>
          <a:lstStyle/>
          <a:p>
            <a:pPr algn="r">
              <a:spcBef>
                <a:spcPct val="50000"/>
              </a:spcBef>
            </a:pPr>
            <a:r>
              <a:rPr lang="en-US" sz="1000"/>
              <a:t>A little</a:t>
            </a:r>
          </a:p>
        </p:txBody>
      </p:sp>
      <p:sp>
        <p:nvSpPr>
          <p:cNvPr id="19471" name="Text Box 16"/>
          <p:cNvSpPr txBox="1">
            <a:spLocks noChangeArrowheads="1"/>
          </p:cNvSpPr>
          <p:nvPr/>
        </p:nvSpPr>
        <p:spPr bwMode="auto">
          <a:xfrm>
            <a:off x="144636" y="4652963"/>
            <a:ext cx="1042988" cy="244475"/>
          </a:xfrm>
          <a:prstGeom prst="rect">
            <a:avLst/>
          </a:prstGeom>
          <a:noFill/>
          <a:ln w="9525" algn="ctr">
            <a:noFill/>
            <a:miter lim="800000"/>
            <a:headEnd/>
            <a:tailEnd/>
          </a:ln>
        </p:spPr>
        <p:txBody>
          <a:bodyPr>
            <a:spAutoFit/>
          </a:bodyPr>
          <a:lstStyle/>
          <a:p>
            <a:pPr algn="r">
              <a:spcBef>
                <a:spcPct val="50000"/>
              </a:spcBef>
            </a:pPr>
            <a:r>
              <a:rPr lang="en-US" sz="1000"/>
              <a:t>None</a:t>
            </a:r>
          </a:p>
        </p:txBody>
      </p:sp>
      <p:sp>
        <p:nvSpPr>
          <p:cNvPr id="19472" name="Text Box 17"/>
          <p:cNvSpPr txBox="1">
            <a:spLocks noChangeArrowheads="1"/>
          </p:cNvSpPr>
          <p:nvPr/>
        </p:nvSpPr>
        <p:spPr bwMode="auto">
          <a:xfrm>
            <a:off x="144637" y="5300663"/>
            <a:ext cx="1042987" cy="396875"/>
          </a:xfrm>
          <a:prstGeom prst="rect">
            <a:avLst/>
          </a:prstGeom>
          <a:noFill/>
          <a:ln w="9525" algn="ctr">
            <a:noFill/>
            <a:miter lim="800000"/>
            <a:headEnd/>
            <a:tailEnd/>
          </a:ln>
        </p:spPr>
        <p:txBody>
          <a:bodyPr>
            <a:spAutoFit/>
          </a:bodyPr>
          <a:lstStyle/>
          <a:p>
            <a:pPr algn="r">
              <a:spcBef>
                <a:spcPct val="50000"/>
              </a:spcBef>
            </a:pPr>
            <a:r>
              <a:rPr lang="en-US" sz="1000"/>
              <a:t>Don’t know / not sure</a:t>
            </a:r>
          </a:p>
        </p:txBody>
      </p:sp>
      <p:sp>
        <p:nvSpPr>
          <p:cNvPr id="19476" name="Text Box 473"/>
          <p:cNvSpPr txBox="1">
            <a:spLocks noChangeArrowheads="1"/>
          </p:cNvSpPr>
          <p:nvPr/>
        </p:nvSpPr>
        <p:spPr bwMode="auto">
          <a:xfrm>
            <a:off x="179388" y="1350963"/>
            <a:ext cx="1247775" cy="244475"/>
          </a:xfrm>
          <a:prstGeom prst="rect">
            <a:avLst/>
          </a:prstGeom>
          <a:noFill/>
          <a:ln w="9525" algn="ctr">
            <a:noFill/>
            <a:miter lim="800000"/>
            <a:headEnd/>
            <a:tailEnd/>
          </a:ln>
        </p:spPr>
        <p:txBody>
          <a:bodyPr>
            <a:spAutoFit/>
          </a:bodyPr>
          <a:lstStyle/>
          <a:p>
            <a:pPr eaLnBrk="0" hangingPunct="0"/>
            <a:r>
              <a:rPr lang="en-US" sz="1000" b="0"/>
              <a:t>= small base size</a:t>
            </a:r>
          </a:p>
        </p:txBody>
      </p:sp>
      <p:pic>
        <p:nvPicPr>
          <p:cNvPr id="19479" name="Picture 472" descr="1XSVERCAH0B7RZCA4Y1ZP0CARCYVDLCAYEULTFCATXX6JSCA53L4I0CAEGAVVICAU6048WCAZI59HMCAUTLVK6CAL23PB0CAF36K63CACZY01MCATAWC7ACADFW1MZCAIBAEI2CATDQOXRCAQ3KLMYCA4WU7U1"/>
          <p:cNvPicPr>
            <a:picLocks noChangeAspect="1" noChangeArrowheads="1"/>
          </p:cNvPicPr>
          <p:nvPr/>
        </p:nvPicPr>
        <p:blipFill>
          <a:blip r:embed="rId4" cstate="print"/>
          <a:srcRect/>
          <a:stretch>
            <a:fillRect/>
          </a:stretch>
        </p:blipFill>
        <p:spPr bwMode="auto">
          <a:xfrm>
            <a:off x="134938" y="1412875"/>
            <a:ext cx="153987" cy="138113"/>
          </a:xfrm>
          <a:prstGeom prst="rect">
            <a:avLst/>
          </a:prstGeom>
          <a:noFill/>
          <a:ln w="9525">
            <a:noFill/>
            <a:miter lim="800000"/>
            <a:headEnd/>
            <a:tailEnd/>
          </a:ln>
        </p:spPr>
      </p:pic>
      <p:graphicFrame>
        <p:nvGraphicFramePr>
          <p:cNvPr id="32" name="Group 20"/>
          <p:cNvGraphicFramePr>
            <a:graphicFrameLocks noGrp="1"/>
          </p:cNvGraphicFramePr>
          <p:nvPr/>
        </p:nvGraphicFramePr>
        <p:xfrm>
          <a:off x="1043608" y="5949280"/>
          <a:ext cx="7812362" cy="421928"/>
        </p:xfrm>
        <a:graphic>
          <a:graphicData uri="http://schemas.openxmlformats.org/drawingml/2006/table">
            <a:tbl>
              <a:tblPr/>
              <a:tblGrid>
                <a:gridCol w="708216"/>
                <a:gridCol w="708216"/>
                <a:gridCol w="710658"/>
                <a:gridCol w="710658"/>
                <a:gridCol w="710658"/>
                <a:gridCol w="710658"/>
                <a:gridCol w="710658"/>
                <a:gridCol w="710660"/>
                <a:gridCol w="710660"/>
                <a:gridCol w="710660"/>
                <a:gridCol w="710660"/>
              </a:tblGrid>
              <a:tr h="4219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n=34</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n=23</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800" b="1" i="0" u="none" strike="noStrike" cap="none" normalizeH="0" baseline="0" dirty="0" smtClean="0">
                          <a:ln>
                            <a:noFill/>
                          </a:ln>
                          <a:solidFill>
                            <a:srgbClr val="FF0000"/>
                          </a:solidFill>
                          <a:effectLst/>
                          <a:latin typeface="Arial" charset="0"/>
                        </a:rPr>
                        <a:t>n=28</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n=16</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n=11</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n=6</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n=18</a:t>
                      </a:r>
                    </a:p>
                  </a:txBody>
                  <a:tcPr anchor="ctr" horzOverflow="overflow">
                    <a:lnL>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n=12</a:t>
                      </a:r>
                    </a:p>
                  </a:txBody>
                  <a:tcPr anchor="ctr" horzOverflow="overflow">
                    <a:lnL>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800" b="1" i="0" u="none" strike="noStrike" cap="none" normalizeH="0" baseline="0" dirty="0" smtClean="0">
                          <a:ln>
                            <a:noFill/>
                          </a:ln>
                          <a:solidFill>
                            <a:srgbClr val="FF0000"/>
                          </a:solidFill>
                          <a:effectLst/>
                          <a:latin typeface="Arial" charset="0"/>
                        </a:rPr>
                        <a:t>n=22</a:t>
                      </a:r>
                    </a:p>
                  </a:txBody>
                  <a:tcPr anchor="ctr" horzOverflow="overflow">
                    <a:lnL>
                      <a:noFill/>
                    </a:lnL>
                    <a:lnR cap="flat">
                      <a:noFill/>
                    </a:lnR>
                    <a:lnT cap="flat">
                      <a:noFill/>
                    </a:lnT>
                    <a:lnB cap="flat">
                      <a:noFill/>
                    </a:lnB>
                    <a:lnTlToBr>
                      <a:noFill/>
                    </a:lnTlToBr>
                    <a:lnBlToTr>
                      <a:noFill/>
                    </a:lnBlToTr>
                    <a:noFill/>
                  </a:tcPr>
                </a:tc>
              </a:tr>
            </a:tbl>
          </a:graphicData>
        </a:graphic>
      </p:graphicFrame>
      <p:pic>
        <p:nvPicPr>
          <p:cNvPr id="35" name="Picture 472" descr="1XSVERCAH0B7RZCA4Y1ZP0CARCYVDLCAYEULTFCATXX6JSCA53L4I0CAEGAVVICAU6048WCAZI59HMCAUTLVK6CAL23PB0CAF36K63CACZY01MCATAWC7ACADFW1MZCAIBAEI2CATDQOXRCAQ3KLMYCA4WU7U1"/>
          <p:cNvPicPr>
            <a:picLocks noChangeAspect="1" noChangeArrowheads="1"/>
          </p:cNvPicPr>
          <p:nvPr/>
        </p:nvPicPr>
        <p:blipFill>
          <a:blip r:embed="rId4" cstate="print"/>
          <a:srcRect/>
          <a:stretch>
            <a:fillRect/>
          </a:stretch>
        </p:blipFill>
        <p:spPr bwMode="auto">
          <a:xfrm>
            <a:off x="1619672" y="6093296"/>
            <a:ext cx="153987" cy="138113"/>
          </a:xfrm>
          <a:prstGeom prst="rect">
            <a:avLst/>
          </a:prstGeom>
          <a:noFill/>
          <a:ln w="9525">
            <a:noFill/>
            <a:miter lim="800000"/>
            <a:headEnd/>
            <a:tailEnd/>
          </a:ln>
        </p:spPr>
      </p:pic>
      <p:pic>
        <p:nvPicPr>
          <p:cNvPr id="36" name="Picture 472" descr="1XSVERCAH0B7RZCA4Y1ZP0CARCYVDLCAYEULTFCATXX6JSCA53L4I0CAEGAVVICAU6048WCAZI59HMCAUTLVK6CAL23PB0CAF36K63CACZY01MCATAWC7ACADFW1MZCAIBAEI2CATDQOXRCAQ3KLMYCA4WU7U1"/>
          <p:cNvPicPr>
            <a:picLocks noChangeAspect="1" noChangeArrowheads="1"/>
          </p:cNvPicPr>
          <p:nvPr/>
        </p:nvPicPr>
        <p:blipFill>
          <a:blip r:embed="rId4" cstate="print"/>
          <a:srcRect/>
          <a:stretch>
            <a:fillRect/>
          </a:stretch>
        </p:blipFill>
        <p:spPr bwMode="auto">
          <a:xfrm>
            <a:off x="2329781" y="6093296"/>
            <a:ext cx="153987" cy="138113"/>
          </a:xfrm>
          <a:prstGeom prst="rect">
            <a:avLst/>
          </a:prstGeom>
          <a:noFill/>
          <a:ln w="9525">
            <a:noFill/>
            <a:miter lim="800000"/>
            <a:headEnd/>
            <a:tailEnd/>
          </a:ln>
        </p:spPr>
      </p:pic>
      <p:pic>
        <p:nvPicPr>
          <p:cNvPr id="37" name="Picture 472" descr="1XSVERCAH0B7RZCA4Y1ZP0CARCYVDLCAYEULTFCATXX6JSCA53L4I0CAEGAVVICAU6048WCAZI59HMCAUTLVK6CAL23PB0CAF36K63CACZY01MCATAWC7ACADFW1MZCAIBAEI2CATDQOXRCAQ3KLMYCA4WU7U1"/>
          <p:cNvPicPr>
            <a:picLocks noChangeAspect="1" noChangeArrowheads="1"/>
          </p:cNvPicPr>
          <p:nvPr/>
        </p:nvPicPr>
        <p:blipFill>
          <a:blip r:embed="rId4" cstate="print"/>
          <a:srcRect/>
          <a:stretch>
            <a:fillRect/>
          </a:stretch>
        </p:blipFill>
        <p:spPr bwMode="auto">
          <a:xfrm>
            <a:off x="2977853" y="6093296"/>
            <a:ext cx="153987" cy="138113"/>
          </a:xfrm>
          <a:prstGeom prst="rect">
            <a:avLst/>
          </a:prstGeom>
          <a:noFill/>
          <a:ln w="9525">
            <a:noFill/>
            <a:miter lim="800000"/>
            <a:headEnd/>
            <a:tailEnd/>
          </a:ln>
        </p:spPr>
      </p:pic>
      <p:pic>
        <p:nvPicPr>
          <p:cNvPr id="38" name="Picture 472" descr="1XSVERCAH0B7RZCA4Y1ZP0CARCYVDLCAYEULTFCATXX6JSCA53L4I0CAEGAVVICAU6048WCAZI59HMCAUTLVK6CAL23PB0CAF36K63CACZY01MCATAWC7ACADFW1MZCAIBAEI2CATDQOXRCAQ3KLMYCA4WU7U1"/>
          <p:cNvPicPr>
            <a:picLocks noChangeAspect="1" noChangeArrowheads="1"/>
          </p:cNvPicPr>
          <p:nvPr/>
        </p:nvPicPr>
        <p:blipFill>
          <a:blip r:embed="rId4" cstate="print"/>
          <a:srcRect/>
          <a:stretch>
            <a:fillRect/>
          </a:stretch>
        </p:blipFill>
        <p:spPr bwMode="auto">
          <a:xfrm>
            <a:off x="4418013" y="6093296"/>
            <a:ext cx="153987" cy="138113"/>
          </a:xfrm>
          <a:prstGeom prst="rect">
            <a:avLst/>
          </a:prstGeom>
          <a:noFill/>
          <a:ln w="9525">
            <a:noFill/>
            <a:miter lim="800000"/>
            <a:headEnd/>
            <a:tailEnd/>
          </a:ln>
        </p:spPr>
      </p:pic>
      <p:pic>
        <p:nvPicPr>
          <p:cNvPr id="39" name="Picture 472" descr="1XSVERCAH0B7RZCA4Y1ZP0CARCYVDLCAYEULTFCATXX6JSCA53L4I0CAEGAVVICAU6048WCAZI59HMCAUTLVK6CAL23PB0CAF36K63CACZY01MCATAWC7ACADFW1MZCAIBAEI2CATDQOXRCAQ3KLMYCA4WU7U1"/>
          <p:cNvPicPr>
            <a:picLocks noChangeAspect="1" noChangeArrowheads="1"/>
          </p:cNvPicPr>
          <p:nvPr/>
        </p:nvPicPr>
        <p:blipFill>
          <a:blip r:embed="rId4" cstate="print"/>
          <a:srcRect/>
          <a:stretch>
            <a:fillRect/>
          </a:stretch>
        </p:blipFill>
        <p:spPr bwMode="auto">
          <a:xfrm>
            <a:off x="5138093" y="6093296"/>
            <a:ext cx="153987" cy="138113"/>
          </a:xfrm>
          <a:prstGeom prst="rect">
            <a:avLst/>
          </a:prstGeom>
          <a:noFill/>
          <a:ln w="9525">
            <a:noFill/>
            <a:miter lim="800000"/>
            <a:headEnd/>
            <a:tailEnd/>
          </a:ln>
        </p:spPr>
      </p:pic>
      <p:pic>
        <p:nvPicPr>
          <p:cNvPr id="40" name="Picture 472" descr="1XSVERCAH0B7RZCA4Y1ZP0CARCYVDLCAYEULTFCATXX6JSCA53L4I0CAEGAVVICAU6048WCAZI59HMCAUTLVK6CAL23PB0CAF36K63CACZY01MCATAWC7ACADFW1MZCAIBAEI2CATDQOXRCAQ3KLMYCA4WU7U1"/>
          <p:cNvPicPr>
            <a:picLocks noChangeAspect="1" noChangeArrowheads="1"/>
          </p:cNvPicPr>
          <p:nvPr/>
        </p:nvPicPr>
        <p:blipFill>
          <a:blip r:embed="rId4" cstate="print"/>
          <a:srcRect/>
          <a:stretch>
            <a:fillRect/>
          </a:stretch>
        </p:blipFill>
        <p:spPr bwMode="auto">
          <a:xfrm>
            <a:off x="5796136" y="6093296"/>
            <a:ext cx="153987" cy="138113"/>
          </a:xfrm>
          <a:prstGeom prst="rect">
            <a:avLst/>
          </a:prstGeom>
          <a:noFill/>
          <a:ln w="9525">
            <a:noFill/>
            <a:miter lim="800000"/>
            <a:headEnd/>
            <a:tailEnd/>
          </a:ln>
        </p:spPr>
      </p:pic>
      <p:pic>
        <p:nvPicPr>
          <p:cNvPr id="41" name="Picture 472" descr="1XSVERCAH0B7RZCA4Y1ZP0CARCYVDLCAYEULTFCATXX6JSCA53L4I0CAEGAVVICAU6048WCAZI59HMCAUTLVK6CAL23PB0CAF36K63CACZY01MCATAWC7ACADFW1MZCAIBAEI2CATDQOXRCAQ3KLMYCA4WU7U1"/>
          <p:cNvPicPr>
            <a:picLocks noChangeAspect="1" noChangeArrowheads="1"/>
          </p:cNvPicPr>
          <p:nvPr/>
        </p:nvPicPr>
        <p:blipFill>
          <a:blip r:embed="rId4" cstate="print"/>
          <a:srcRect/>
          <a:stretch>
            <a:fillRect/>
          </a:stretch>
        </p:blipFill>
        <p:spPr bwMode="auto">
          <a:xfrm>
            <a:off x="7298333" y="6093296"/>
            <a:ext cx="153987" cy="138113"/>
          </a:xfrm>
          <a:prstGeom prst="rect">
            <a:avLst/>
          </a:prstGeom>
          <a:noFill/>
          <a:ln w="9525">
            <a:noFill/>
            <a:miter lim="800000"/>
            <a:headEnd/>
            <a:tailEnd/>
          </a:ln>
        </p:spPr>
      </p:pic>
      <p:pic>
        <p:nvPicPr>
          <p:cNvPr id="42" name="Picture 472" descr="1XSVERCAH0B7RZCA4Y1ZP0CARCYVDLCAYEULTFCATXX6JSCA53L4I0CAEGAVVICAU6048WCAZI59HMCAUTLVK6CAL23PB0CAF36K63CACZY01MCATAWC7ACADFW1MZCAIBAEI2CATDQOXRCAQ3KLMYCA4WU7U1"/>
          <p:cNvPicPr>
            <a:picLocks noChangeAspect="1" noChangeArrowheads="1"/>
          </p:cNvPicPr>
          <p:nvPr/>
        </p:nvPicPr>
        <p:blipFill>
          <a:blip r:embed="rId4" cstate="print"/>
          <a:srcRect/>
          <a:stretch>
            <a:fillRect/>
          </a:stretch>
        </p:blipFill>
        <p:spPr bwMode="auto">
          <a:xfrm>
            <a:off x="8018413" y="6093296"/>
            <a:ext cx="153987" cy="138113"/>
          </a:xfrm>
          <a:prstGeom prst="rect">
            <a:avLst/>
          </a:prstGeom>
          <a:noFill/>
          <a:ln w="9525">
            <a:noFill/>
            <a:miter lim="800000"/>
            <a:headEnd/>
            <a:tailEnd/>
          </a:ln>
        </p:spPr>
      </p:pic>
      <p:pic>
        <p:nvPicPr>
          <p:cNvPr id="43" name="Picture 472" descr="1XSVERCAH0B7RZCA4Y1ZP0CARCYVDLCAYEULTFCATXX6JSCA53L4I0CAEGAVVICAU6048WCAZI59HMCAUTLVK6CAL23PB0CAF36K63CACZY01MCATAWC7ACADFW1MZCAIBAEI2CATDQOXRCAQ3KLMYCA4WU7U1"/>
          <p:cNvPicPr>
            <a:picLocks noChangeAspect="1" noChangeArrowheads="1"/>
          </p:cNvPicPr>
          <p:nvPr/>
        </p:nvPicPr>
        <p:blipFill>
          <a:blip r:embed="rId4" cstate="print"/>
          <a:srcRect/>
          <a:stretch>
            <a:fillRect/>
          </a:stretch>
        </p:blipFill>
        <p:spPr bwMode="auto">
          <a:xfrm>
            <a:off x="8676456" y="6093296"/>
            <a:ext cx="153987" cy="138113"/>
          </a:xfrm>
          <a:prstGeom prst="rect">
            <a:avLst/>
          </a:prstGeom>
          <a:noFill/>
          <a:ln w="9525">
            <a:noFill/>
            <a:miter lim="800000"/>
            <a:headEnd/>
            <a:tailEnd/>
          </a:ln>
        </p:spPr>
      </p:pic>
      <p:sp>
        <p:nvSpPr>
          <p:cNvPr id="49"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41</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50900" y="2133600"/>
            <a:ext cx="7529513" cy="544513"/>
          </a:xfrm>
          <a:prstGeom prst="rect">
            <a:avLst/>
          </a:prstGeom>
          <a:solidFill>
            <a:schemeClr val="tx1"/>
          </a:solidFill>
          <a:ln w="25400" algn="ctr">
            <a:solidFill>
              <a:srgbClr val="FF0000"/>
            </a:solidFill>
            <a:miter lim="800000"/>
            <a:headEnd/>
            <a:tailEnd/>
          </a:ln>
        </p:spPr>
        <p:txBody>
          <a:bodyPr>
            <a:spAutoFit/>
          </a:bodyPr>
          <a:lstStyle/>
          <a:p>
            <a:pPr eaLnBrk="0" hangingPunct="0">
              <a:spcBef>
                <a:spcPct val="50000"/>
              </a:spcBef>
            </a:pPr>
            <a:r>
              <a:rPr lang="en-NZ" sz="2800" dirty="0">
                <a:solidFill>
                  <a:schemeClr val="bg1"/>
                </a:solidFill>
              </a:rPr>
              <a:t>Satisfaction with Bus Service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53988" y="836613"/>
            <a:ext cx="8858250" cy="504825"/>
          </a:xfrm>
        </p:spPr>
        <p:txBody>
          <a:bodyPr/>
          <a:lstStyle/>
          <a:p>
            <a:pPr eaLnBrk="1" hangingPunct="1"/>
            <a:r>
              <a:rPr lang="en-US" sz="2000" b="1" dirty="0" smtClean="0">
                <a:solidFill>
                  <a:srgbClr val="CC0000"/>
                </a:solidFill>
              </a:rPr>
              <a:t>Performance (I)</a:t>
            </a:r>
            <a:endParaRPr lang="en-NZ" sz="2000" b="1" dirty="0" smtClean="0">
              <a:solidFill>
                <a:srgbClr val="CC0000"/>
              </a:solidFill>
            </a:endParaRPr>
          </a:p>
        </p:txBody>
      </p:sp>
      <p:sp>
        <p:nvSpPr>
          <p:cNvPr id="20484" name="Rectangle 4"/>
          <p:cNvSpPr>
            <a:spLocks noChangeArrowheads="1"/>
          </p:cNvSpPr>
          <p:nvPr/>
        </p:nvSpPr>
        <p:spPr bwMode="auto">
          <a:xfrm>
            <a:off x="3923928" y="1412776"/>
            <a:ext cx="1368425" cy="320675"/>
          </a:xfrm>
          <a:prstGeom prst="rect">
            <a:avLst/>
          </a:prstGeom>
          <a:noFill/>
          <a:ln w="9525" algn="ctr">
            <a:noFill/>
            <a:miter lim="800000"/>
            <a:headEnd/>
            <a:tailEnd/>
          </a:ln>
        </p:spPr>
        <p:txBody>
          <a:bodyPr wrap="none">
            <a:spAutoFit/>
          </a:bodyPr>
          <a:lstStyle/>
          <a:p>
            <a:pPr algn="l" eaLnBrk="0" hangingPunct="0">
              <a:spcBef>
                <a:spcPct val="50000"/>
              </a:spcBef>
            </a:pPr>
            <a:r>
              <a:rPr lang="en-NZ" sz="1500" i="0" dirty="0"/>
              <a:t>Total Sample</a:t>
            </a:r>
          </a:p>
        </p:txBody>
      </p:sp>
      <p:sp>
        <p:nvSpPr>
          <p:cNvPr id="20485" name="Rectangle 5"/>
          <p:cNvSpPr>
            <a:spLocks noChangeArrowheads="1"/>
          </p:cNvSpPr>
          <p:nvPr/>
        </p:nvSpPr>
        <p:spPr bwMode="auto">
          <a:xfrm>
            <a:off x="53975" y="1206500"/>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0486" name="Text Box 7"/>
          <p:cNvSpPr txBox="1">
            <a:spLocks noChangeArrowheads="1"/>
          </p:cNvSpPr>
          <p:nvPr/>
        </p:nvSpPr>
        <p:spPr bwMode="auto">
          <a:xfrm>
            <a:off x="3492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a:t>Q10</a:t>
            </a:r>
          </a:p>
        </p:txBody>
      </p:sp>
      <p:sp>
        <p:nvSpPr>
          <p:cNvPr id="20487" name="Text Box 9"/>
          <p:cNvSpPr txBox="1">
            <a:spLocks noChangeArrowheads="1"/>
          </p:cNvSpPr>
          <p:nvPr/>
        </p:nvSpPr>
        <p:spPr bwMode="auto">
          <a:xfrm>
            <a:off x="8027988" y="1293813"/>
            <a:ext cx="1152525" cy="458787"/>
          </a:xfrm>
          <a:prstGeom prst="rect">
            <a:avLst/>
          </a:prstGeom>
          <a:noFill/>
          <a:ln w="9525" algn="ctr">
            <a:noFill/>
            <a:miter lim="800000"/>
            <a:headEnd/>
            <a:tailEnd/>
          </a:ln>
        </p:spPr>
        <p:txBody>
          <a:bodyPr>
            <a:spAutoFit/>
          </a:bodyPr>
          <a:lstStyle/>
          <a:p>
            <a:pPr eaLnBrk="0" hangingPunct="0">
              <a:spcBef>
                <a:spcPct val="50000"/>
              </a:spcBef>
            </a:pPr>
            <a:r>
              <a:rPr lang="en-US" sz="1200" i="0"/>
              <a:t>Mean Rating</a:t>
            </a:r>
          </a:p>
          <a:p>
            <a:pPr eaLnBrk="0" hangingPunct="0">
              <a:spcBef>
                <a:spcPct val="50000"/>
              </a:spcBef>
            </a:pPr>
            <a:r>
              <a:rPr lang="en-US" sz="800" b="0"/>
              <a:t>(Maximum of 6)</a:t>
            </a:r>
          </a:p>
        </p:txBody>
      </p:sp>
      <p:graphicFrame>
        <p:nvGraphicFramePr>
          <p:cNvPr id="8327" name="Group 135"/>
          <p:cNvGraphicFramePr>
            <a:graphicFrameLocks noGrp="1"/>
          </p:cNvGraphicFramePr>
          <p:nvPr/>
        </p:nvGraphicFramePr>
        <p:xfrm>
          <a:off x="8461375" y="1757363"/>
          <a:ext cx="431800" cy="4248151"/>
        </p:xfrm>
        <a:graphic>
          <a:graphicData uri="http://schemas.openxmlformats.org/drawingml/2006/table">
            <a:tbl>
              <a:tblPr/>
              <a:tblGrid>
                <a:gridCol w="431800"/>
              </a:tblGrid>
              <a:tr h="504825">
                <a:tc>
                  <a:txBody>
                    <a:bodyPr/>
                    <a:lstStyle/>
                    <a:p>
                      <a:pPr algn="ctr" fontAlgn="t"/>
                      <a:r>
                        <a:rPr lang="en-NZ" sz="1000" b="1" i="0" u="none" strike="noStrike" dirty="0" smtClean="0">
                          <a:solidFill>
                            <a:srgbClr val="000000"/>
                          </a:solidFill>
                          <a:latin typeface="Arial"/>
                        </a:rPr>
                        <a:t>5.6</a:t>
                      </a:r>
                      <a:endParaRPr lang="en-NZ" sz="10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1000" b="1" i="0" u="none" strike="noStrike" dirty="0" smtClean="0">
                          <a:solidFill>
                            <a:srgbClr val="000000"/>
                          </a:solidFill>
                          <a:latin typeface="Arial"/>
                        </a:rPr>
                        <a:t>5.3</a:t>
                      </a:r>
                      <a:endParaRPr lang="en-NZ" sz="10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3238">
                <a:tc>
                  <a:txBody>
                    <a:bodyPr/>
                    <a:lstStyle/>
                    <a:p>
                      <a:pPr algn="ctr" fontAlgn="t"/>
                      <a:r>
                        <a:rPr lang="en-NZ" sz="1000" b="1" i="0" u="none" strike="noStrike" dirty="0" smtClean="0">
                          <a:solidFill>
                            <a:srgbClr val="000000"/>
                          </a:solidFill>
                          <a:latin typeface="Arial"/>
                        </a:rPr>
                        <a:t>5.3</a:t>
                      </a:r>
                      <a:endParaRPr lang="en-NZ" sz="10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1000" b="1" i="0" u="none" strike="noStrike" dirty="0" smtClean="0">
                          <a:solidFill>
                            <a:srgbClr val="000000"/>
                          </a:solidFill>
                          <a:latin typeface="Arial"/>
                        </a:rPr>
                        <a:t>5.3</a:t>
                      </a:r>
                      <a:endParaRPr lang="en-NZ" sz="10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4825">
                <a:tc>
                  <a:txBody>
                    <a:bodyPr/>
                    <a:lstStyle/>
                    <a:p>
                      <a:pPr algn="ctr" fontAlgn="t"/>
                      <a:r>
                        <a:rPr lang="en-NZ" sz="1000" b="1" i="0" u="none" strike="noStrike" dirty="0" smtClean="0">
                          <a:solidFill>
                            <a:srgbClr val="000000"/>
                          </a:solidFill>
                          <a:latin typeface="Arial"/>
                        </a:rPr>
                        <a:t>5.2</a:t>
                      </a:r>
                      <a:endParaRPr lang="en-NZ" sz="10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1000" b="1" i="0" u="none" strike="noStrike" dirty="0" smtClean="0">
                          <a:solidFill>
                            <a:srgbClr val="000000"/>
                          </a:solidFill>
                          <a:latin typeface="Arial"/>
                        </a:rPr>
                        <a:t>5.1</a:t>
                      </a:r>
                      <a:endParaRPr lang="en-NZ" sz="10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4825">
                <a:tc>
                  <a:txBody>
                    <a:bodyPr/>
                    <a:lstStyle/>
                    <a:p>
                      <a:pPr algn="ctr" fontAlgn="t"/>
                      <a:r>
                        <a:rPr lang="en-NZ" sz="1000" b="1" i="0" u="none" strike="noStrike" dirty="0" smtClean="0">
                          <a:solidFill>
                            <a:srgbClr val="000000"/>
                          </a:solidFill>
                          <a:latin typeface="Arial"/>
                        </a:rPr>
                        <a:t>5.1</a:t>
                      </a:r>
                      <a:endParaRPr lang="en-NZ" sz="10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3238">
                <a:tc>
                  <a:txBody>
                    <a:bodyPr/>
                    <a:lstStyle/>
                    <a:p>
                      <a:pPr algn="ctr" fontAlgn="t"/>
                      <a:r>
                        <a:rPr lang="en-NZ" sz="1000" b="1" i="0" u="none" strike="noStrike" dirty="0" smtClean="0">
                          <a:solidFill>
                            <a:srgbClr val="000000"/>
                          </a:solidFill>
                          <a:latin typeface="Arial"/>
                        </a:rPr>
                        <a:t>5.0</a:t>
                      </a:r>
                      <a:endParaRPr lang="en-NZ" sz="10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1000" b="1" i="0" u="none" strike="noStrike" dirty="0" smtClean="0">
                          <a:solidFill>
                            <a:srgbClr val="000000"/>
                          </a:solidFill>
                          <a:latin typeface="Arial"/>
                        </a:rPr>
                        <a:t>4.9</a:t>
                      </a:r>
                      <a:endParaRPr lang="en-NZ" sz="10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20510" name="Text Box 87"/>
          <p:cNvSpPr txBox="1">
            <a:spLocks noChangeArrowheads="1"/>
          </p:cNvSpPr>
          <p:nvPr/>
        </p:nvSpPr>
        <p:spPr bwMode="auto">
          <a:xfrm>
            <a:off x="622300" y="908050"/>
            <a:ext cx="637332" cy="246221"/>
          </a:xfrm>
          <a:prstGeom prst="rect">
            <a:avLst/>
          </a:prstGeom>
          <a:noFill/>
          <a:ln w="9525">
            <a:noFill/>
            <a:miter lim="800000"/>
            <a:headEnd/>
            <a:tailEnd/>
          </a:ln>
        </p:spPr>
        <p:txBody>
          <a:bodyPr wrap="square">
            <a:spAutoFit/>
          </a:bodyPr>
          <a:lstStyle/>
          <a:p>
            <a:pPr algn="l"/>
            <a:r>
              <a:rPr lang="en-US" sz="1000" i="0" dirty="0" smtClean="0">
                <a:solidFill>
                  <a:srgbClr val="FF0000"/>
                </a:solidFill>
              </a:rPr>
              <a:t>n=400</a:t>
            </a:r>
            <a:endParaRPr lang="en-US" sz="1000" i="0" dirty="0">
              <a:solidFill>
                <a:srgbClr val="FF0000"/>
              </a:solidFill>
            </a:endParaRPr>
          </a:p>
        </p:txBody>
      </p:sp>
      <p:sp>
        <p:nvSpPr>
          <p:cNvPr id="20521" name="Text Box 5"/>
          <p:cNvSpPr txBox="1">
            <a:spLocks noChangeArrowheads="1"/>
          </p:cNvSpPr>
          <p:nvPr/>
        </p:nvSpPr>
        <p:spPr bwMode="auto">
          <a:xfrm>
            <a:off x="0" y="6596390"/>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smtClean="0">
                <a:solidFill>
                  <a:schemeClr val="bg1"/>
                </a:solidFill>
              </a:rPr>
              <a:t>Value </a:t>
            </a:r>
            <a:r>
              <a:rPr lang="en-IE" dirty="0">
                <a:solidFill>
                  <a:schemeClr val="bg1"/>
                </a:solidFill>
              </a:rPr>
              <a:t>for </a:t>
            </a:r>
            <a:r>
              <a:rPr lang="en-IE" dirty="0" smtClean="0">
                <a:solidFill>
                  <a:schemeClr val="bg1"/>
                </a:solidFill>
              </a:rPr>
              <a:t>Money</a:t>
            </a:r>
            <a:r>
              <a:rPr lang="en-IE" i="0" dirty="0" smtClean="0">
                <a:solidFill>
                  <a:schemeClr val="bg1"/>
                </a:solidFill>
              </a:rPr>
              <a:t> remained the attribute of </a:t>
            </a:r>
            <a:r>
              <a:rPr lang="en-IE" i="0" dirty="0">
                <a:solidFill>
                  <a:schemeClr val="bg1"/>
                </a:solidFill>
              </a:rPr>
              <a:t>the bus service that </a:t>
            </a:r>
            <a:r>
              <a:rPr lang="en-IE" i="0" dirty="0" smtClean="0">
                <a:solidFill>
                  <a:schemeClr val="bg1"/>
                </a:solidFill>
              </a:rPr>
              <a:t>bus users were </a:t>
            </a:r>
            <a:r>
              <a:rPr lang="en-IE" i="0" dirty="0">
                <a:solidFill>
                  <a:schemeClr val="bg1"/>
                </a:solidFill>
              </a:rPr>
              <a:t>most satisfied </a:t>
            </a:r>
            <a:r>
              <a:rPr lang="en-IE" i="0" dirty="0" smtClean="0">
                <a:solidFill>
                  <a:schemeClr val="bg1"/>
                </a:solidFill>
              </a:rPr>
              <a:t>with (71% rating it as </a:t>
            </a:r>
            <a:r>
              <a:rPr lang="en-IE" dirty="0" smtClean="0">
                <a:solidFill>
                  <a:schemeClr val="bg1"/>
                </a:solidFill>
              </a:rPr>
              <a:t>Excellent</a:t>
            </a:r>
            <a:r>
              <a:rPr lang="en-IE" i="0" dirty="0" smtClean="0">
                <a:solidFill>
                  <a:schemeClr val="bg1"/>
                </a:solidFill>
              </a:rPr>
              <a:t>).</a:t>
            </a:r>
            <a:endParaRPr lang="en-IE" i="0" dirty="0">
              <a:solidFill>
                <a:schemeClr val="bg1"/>
              </a:solidFill>
            </a:endParaRPr>
          </a:p>
        </p:txBody>
      </p:sp>
      <p:graphicFrame>
        <p:nvGraphicFramePr>
          <p:cNvPr id="20" name="Chart 19"/>
          <p:cNvGraphicFramePr/>
          <p:nvPr/>
        </p:nvGraphicFramePr>
        <p:xfrm>
          <a:off x="107504" y="1772816"/>
          <a:ext cx="820891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43</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53988" y="836613"/>
            <a:ext cx="8858250" cy="504825"/>
          </a:xfrm>
        </p:spPr>
        <p:txBody>
          <a:bodyPr/>
          <a:lstStyle/>
          <a:p>
            <a:r>
              <a:rPr lang="en-US" sz="2000" b="1" dirty="0" smtClean="0">
                <a:solidFill>
                  <a:srgbClr val="CC0000"/>
                </a:solidFill>
              </a:rPr>
              <a:t>Performance (II)</a:t>
            </a:r>
            <a:endParaRPr lang="en-NZ" sz="2000" b="1" dirty="0" smtClean="0">
              <a:solidFill>
                <a:srgbClr val="CC0000"/>
              </a:solidFill>
            </a:endParaRPr>
          </a:p>
        </p:txBody>
      </p:sp>
      <p:sp>
        <p:nvSpPr>
          <p:cNvPr id="21509" name="Rectangle 4"/>
          <p:cNvSpPr>
            <a:spLocks noChangeArrowheads="1"/>
          </p:cNvSpPr>
          <p:nvPr/>
        </p:nvSpPr>
        <p:spPr bwMode="auto">
          <a:xfrm>
            <a:off x="1979613" y="1536700"/>
            <a:ext cx="1041400" cy="320675"/>
          </a:xfrm>
          <a:prstGeom prst="rect">
            <a:avLst/>
          </a:prstGeom>
          <a:noFill/>
          <a:ln w="9525" algn="ctr">
            <a:noFill/>
            <a:miter lim="800000"/>
            <a:headEnd/>
            <a:tailEnd/>
          </a:ln>
        </p:spPr>
        <p:txBody>
          <a:bodyPr wrap="none">
            <a:spAutoFit/>
          </a:bodyPr>
          <a:lstStyle/>
          <a:p>
            <a:pPr algn="l" eaLnBrk="0" hangingPunct="0">
              <a:spcBef>
                <a:spcPct val="50000"/>
              </a:spcBef>
            </a:pPr>
            <a:r>
              <a:rPr lang="en-NZ" sz="1500" i="0"/>
              <a:t>Tauranga</a:t>
            </a:r>
          </a:p>
        </p:txBody>
      </p:sp>
      <p:sp>
        <p:nvSpPr>
          <p:cNvPr id="21510" name="Rectangle 5"/>
          <p:cNvSpPr>
            <a:spLocks noChangeArrowheads="1"/>
          </p:cNvSpPr>
          <p:nvPr/>
        </p:nvSpPr>
        <p:spPr bwMode="auto">
          <a:xfrm>
            <a:off x="53975" y="1206500"/>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1511" name="Text Box 6"/>
          <p:cNvSpPr txBox="1">
            <a:spLocks noChangeArrowheads="1"/>
          </p:cNvSpPr>
          <p:nvPr/>
        </p:nvSpPr>
        <p:spPr bwMode="auto">
          <a:xfrm>
            <a:off x="3492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a:t>
            </a:r>
          </a:p>
        </p:txBody>
      </p:sp>
      <p:graphicFrame>
        <p:nvGraphicFramePr>
          <p:cNvPr id="196615" name="Group 7"/>
          <p:cNvGraphicFramePr>
            <a:graphicFrameLocks noGrp="1"/>
          </p:cNvGraphicFramePr>
          <p:nvPr/>
        </p:nvGraphicFramePr>
        <p:xfrm>
          <a:off x="4860032" y="1773238"/>
          <a:ext cx="431800" cy="4248151"/>
        </p:xfrm>
        <a:graphic>
          <a:graphicData uri="http://schemas.openxmlformats.org/drawingml/2006/table">
            <a:tbl>
              <a:tblPr/>
              <a:tblGrid>
                <a:gridCol w="431800"/>
              </a:tblGrid>
              <a:tr h="504825">
                <a:tc>
                  <a:txBody>
                    <a:bodyPr/>
                    <a:lstStyle/>
                    <a:p>
                      <a:pPr algn="ctr" fontAlgn="t"/>
                      <a:r>
                        <a:rPr lang="en-NZ" sz="900" b="1" i="0" u="none" strike="noStrike" dirty="0" smtClean="0">
                          <a:solidFill>
                            <a:srgbClr val="000000"/>
                          </a:solidFill>
                          <a:latin typeface="Arial"/>
                        </a:rPr>
                        <a:t>5.7</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900" b="1" i="0" u="none" strike="noStrike" dirty="0" smtClean="0">
                          <a:solidFill>
                            <a:srgbClr val="000000"/>
                          </a:solidFill>
                          <a:latin typeface="Arial"/>
                        </a:rPr>
                        <a:t>5.2</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3238">
                <a:tc>
                  <a:txBody>
                    <a:bodyPr/>
                    <a:lstStyle/>
                    <a:p>
                      <a:pPr algn="ctr" fontAlgn="t"/>
                      <a:r>
                        <a:rPr lang="en-NZ" sz="900" b="1" i="0" u="none" strike="noStrike" dirty="0" smtClean="0">
                          <a:solidFill>
                            <a:srgbClr val="000000"/>
                          </a:solidFill>
                          <a:latin typeface="Arial"/>
                        </a:rPr>
                        <a:t>5.2</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900" b="1" i="0" u="none" strike="noStrike" dirty="0" smtClean="0">
                          <a:solidFill>
                            <a:srgbClr val="000000"/>
                          </a:solidFill>
                          <a:latin typeface="Arial"/>
                        </a:rPr>
                        <a:t>5.3</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4825">
                <a:tc>
                  <a:txBody>
                    <a:bodyPr/>
                    <a:lstStyle/>
                    <a:p>
                      <a:pPr algn="ctr" fontAlgn="t"/>
                      <a:r>
                        <a:rPr lang="en-NZ" sz="900" b="1" i="0" u="none" strike="noStrike" dirty="0" smtClean="0">
                          <a:solidFill>
                            <a:srgbClr val="000000"/>
                          </a:solidFill>
                          <a:latin typeface="Arial"/>
                        </a:rPr>
                        <a:t>5.0</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900" b="1" i="0" u="none" strike="noStrike" dirty="0" smtClean="0">
                          <a:solidFill>
                            <a:srgbClr val="000000"/>
                          </a:solidFill>
                          <a:latin typeface="Arial"/>
                        </a:rPr>
                        <a:t>5.2</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4825">
                <a:tc>
                  <a:txBody>
                    <a:bodyPr/>
                    <a:lstStyle/>
                    <a:p>
                      <a:pPr algn="ctr" fontAlgn="t"/>
                      <a:r>
                        <a:rPr lang="en-NZ" sz="900" b="1" i="0" u="none" strike="noStrike" dirty="0" smtClean="0">
                          <a:solidFill>
                            <a:srgbClr val="000000"/>
                          </a:solidFill>
                          <a:latin typeface="Arial"/>
                        </a:rPr>
                        <a:t>5.0</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3238">
                <a:tc>
                  <a:txBody>
                    <a:bodyPr/>
                    <a:lstStyle/>
                    <a:p>
                      <a:pPr algn="ctr" fontAlgn="t"/>
                      <a:r>
                        <a:rPr lang="en-NZ" sz="900" b="1" i="0" u="none" strike="noStrike" dirty="0" smtClean="0">
                          <a:solidFill>
                            <a:srgbClr val="000000"/>
                          </a:solidFill>
                          <a:latin typeface="Arial"/>
                        </a:rPr>
                        <a:t>5.0</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900" b="1" i="0" u="none" strike="noStrike" dirty="0" smtClean="0">
                          <a:solidFill>
                            <a:srgbClr val="000000"/>
                          </a:solidFill>
                          <a:latin typeface="Arial"/>
                        </a:rPr>
                        <a:t>5.0</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21534" name="Text Box 29"/>
          <p:cNvSpPr txBox="1">
            <a:spLocks noChangeArrowheads="1"/>
          </p:cNvSpPr>
          <p:nvPr/>
        </p:nvSpPr>
        <p:spPr bwMode="auto">
          <a:xfrm>
            <a:off x="2987674" y="1557338"/>
            <a:ext cx="864245"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graphicFrame>
        <p:nvGraphicFramePr>
          <p:cNvPr id="196662" name="Group 54"/>
          <p:cNvGraphicFramePr>
            <a:graphicFrameLocks noGrp="1"/>
          </p:cNvGraphicFramePr>
          <p:nvPr/>
        </p:nvGraphicFramePr>
        <p:xfrm>
          <a:off x="8461375" y="1776413"/>
          <a:ext cx="431800" cy="4248151"/>
        </p:xfrm>
        <a:graphic>
          <a:graphicData uri="http://schemas.openxmlformats.org/drawingml/2006/table">
            <a:tbl>
              <a:tblPr/>
              <a:tblGrid>
                <a:gridCol w="431800"/>
              </a:tblGrid>
              <a:tr h="504825">
                <a:tc>
                  <a:txBody>
                    <a:bodyPr/>
                    <a:lstStyle/>
                    <a:p>
                      <a:pPr algn="ctr" fontAlgn="t"/>
                      <a:r>
                        <a:rPr lang="en-NZ" sz="900" b="1" i="0" u="none" strike="noStrike" dirty="0" smtClean="0">
                          <a:solidFill>
                            <a:srgbClr val="000000"/>
                          </a:solidFill>
                          <a:latin typeface="Arial"/>
                        </a:rPr>
                        <a:t>5.5</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900" b="1" i="0" u="none" strike="noStrike" dirty="0" smtClean="0">
                          <a:solidFill>
                            <a:srgbClr val="000000"/>
                          </a:solidFill>
                          <a:latin typeface="Arial"/>
                        </a:rPr>
                        <a:t>5.5</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3238">
                <a:tc>
                  <a:txBody>
                    <a:bodyPr/>
                    <a:lstStyle/>
                    <a:p>
                      <a:pPr algn="ctr" fontAlgn="t"/>
                      <a:r>
                        <a:rPr lang="en-NZ" sz="900" b="1" i="0" u="none" strike="noStrike" dirty="0" smtClean="0">
                          <a:solidFill>
                            <a:srgbClr val="000000"/>
                          </a:solidFill>
                          <a:latin typeface="Arial"/>
                        </a:rPr>
                        <a:t>5.4</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900" b="1" i="0" u="none" strike="noStrike" dirty="0" smtClean="0">
                          <a:solidFill>
                            <a:srgbClr val="000000"/>
                          </a:solidFill>
                          <a:latin typeface="Arial"/>
                        </a:rPr>
                        <a:t>5.3</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4825">
                <a:tc>
                  <a:txBody>
                    <a:bodyPr/>
                    <a:lstStyle/>
                    <a:p>
                      <a:pPr algn="ctr" fontAlgn="t"/>
                      <a:r>
                        <a:rPr lang="en-NZ" sz="900" b="1" i="0" u="none" strike="noStrike" dirty="0" smtClean="0">
                          <a:solidFill>
                            <a:srgbClr val="000000"/>
                          </a:solidFill>
                          <a:latin typeface="Arial"/>
                        </a:rPr>
                        <a:t>5.4</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900" b="1" i="0" u="none" strike="noStrike" dirty="0" smtClean="0">
                          <a:solidFill>
                            <a:srgbClr val="000000"/>
                          </a:solidFill>
                          <a:latin typeface="Arial"/>
                        </a:rPr>
                        <a:t>5.1</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4825">
                <a:tc>
                  <a:txBody>
                    <a:bodyPr/>
                    <a:lstStyle/>
                    <a:p>
                      <a:pPr algn="ctr" fontAlgn="t"/>
                      <a:r>
                        <a:rPr lang="en-NZ" sz="900" b="1" i="0" u="none" strike="noStrike" dirty="0" smtClean="0">
                          <a:solidFill>
                            <a:srgbClr val="000000"/>
                          </a:solidFill>
                          <a:latin typeface="Arial"/>
                        </a:rPr>
                        <a:t>5.2</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03238">
                <a:tc>
                  <a:txBody>
                    <a:bodyPr/>
                    <a:lstStyle/>
                    <a:p>
                      <a:pPr algn="ctr" fontAlgn="t"/>
                      <a:r>
                        <a:rPr lang="en-NZ" sz="900" b="1" i="0" u="none" strike="noStrike" dirty="0" smtClean="0">
                          <a:solidFill>
                            <a:srgbClr val="000000"/>
                          </a:solidFill>
                          <a:latin typeface="Arial"/>
                        </a:rPr>
                        <a:t>5.0</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431800">
                <a:tc>
                  <a:txBody>
                    <a:bodyPr/>
                    <a:lstStyle/>
                    <a:p>
                      <a:pPr algn="ctr" fontAlgn="t"/>
                      <a:r>
                        <a:rPr lang="en-NZ" sz="900" b="1" i="0" u="none" strike="noStrike" dirty="0" smtClean="0">
                          <a:solidFill>
                            <a:srgbClr val="000000"/>
                          </a:solidFill>
                          <a:latin typeface="Arial"/>
                        </a:rPr>
                        <a:t>4.8</a:t>
                      </a:r>
                      <a:endParaRPr lang="en-NZ" sz="900" b="1" i="0" u="none" strike="noStrike" dirty="0">
                        <a:solidFill>
                          <a:srgbClr val="000000"/>
                        </a:solidFill>
                        <a:latin typeface="Arial"/>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21557" name="Rectangle 76"/>
          <p:cNvSpPr>
            <a:spLocks noChangeArrowheads="1"/>
          </p:cNvSpPr>
          <p:nvPr/>
        </p:nvSpPr>
        <p:spPr bwMode="auto">
          <a:xfrm>
            <a:off x="5602288" y="1538288"/>
            <a:ext cx="914400" cy="320675"/>
          </a:xfrm>
          <a:prstGeom prst="rect">
            <a:avLst/>
          </a:prstGeom>
          <a:noFill/>
          <a:ln w="9525" algn="ctr">
            <a:noFill/>
            <a:miter lim="800000"/>
            <a:headEnd/>
            <a:tailEnd/>
          </a:ln>
        </p:spPr>
        <p:txBody>
          <a:bodyPr wrap="none">
            <a:spAutoFit/>
          </a:bodyPr>
          <a:lstStyle/>
          <a:p>
            <a:pPr algn="l" eaLnBrk="0" hangingPunct="0">
              <a:spcBef>
                <a:spcPct val="50000"/>
              </a:spcBef>
            </a:pPr>
            <a:r>
              <a:rPr lang="en-NZ" sz="1500" i="0"/>
              <a:t>Rotorua</a:t>
            </a:r>
          </a:p>
        </p:txBody>
      </p:sp>
      <p:sp>
        <p:nvSpPr>
          <p:cNvPr id="21558" name="Text Box 77"/>
          <p:cNvSpPr txBox="1">
            <a:spLocks noChangeArrowheads="1"/>
          </p:cNvSpPr>
          <p:nvPr/>
        </p:nvSpPr>
        <p:spPr bwMode="auto">
          <a:xfrm>
            <a:off x="4543425" y="1436688"/>
            <a:ext cx="1152525" cy="336550"/>
          </a:xfrm>
          <a:prstGeom prst="rect">
            <a:avLst/>
          </a:prstGeom>
          <a:noFill/>
          <a:ln w="9525" algn="ctr">
            <a:noFill/>
            <a:miter lim="800000"/>
            <a:headEnd/>
            <a:tailEnd/>
          </a:ln>
        </p:spPr>
        <p:txBody>
          <a:bodyPr>
            <a:spAutoFit/>
          </a:bodyPr>
          <a:lstStyle/>
          <a:p>
            <a:pPr eaLnBrk="0" hangingPunct="0"/>
            <a:r>
              <a:rPr lang="en-US" sz="800" i="0"/>
              <a:t>Mean Rating</a:t>
            </a:r>
          </a:p>
          <a:p>
            <a:pPr eaLnBrk="0" hangingPunct="0"/>
            <a:r>
              <a:rPr lang="en-US" sz="800" b="0"/>
              <a:t>(Maximum of 6)</a:t>
            </a:r>
          </a:p>
        </p:txBody>
      </p:sp>
      <p:sp>
        <p:nvSpPr>
          <p:cNvPr id="21559" name="Text Box 78"/>
          <p:cNvSpPr txBox="1">
            <a:spLocks noChangeArrowheads="1"/>
          </p:cNvSpPr>
          <p:nvPr/>
        </p:nvSpPr>
        <p:spPr bwMode="auto">
          <a:xfrm>
            <a:off x="8201025" y="1436688"/>
            <a:ext cx="936625" cy="336550"/>
          </a:xfrm>
          <a:prstGeom prst="rect">
            <a:avLst/>
          </a:prstGeom>
          <a:noFill/>
          <a:ln w="9525" algn="ctr">
            <a:noFill/>
            <a:miter lim="800000"/>
            <a:headEnd/>
            <a:tailEnd/>
          </a:ln>
        </p:spPr>
        <p:txBody>
          <a:bodyPr>
            <a:spAutoFit/>
          </a:bodyPr>
          <a:lstStyle/>
          <a:p>
            <a:pPr eaLnBrk="0" hangingPunct="0"/>
            <a:r>
              <a:rPr lang="en-US" sz="800" i="0"/>
              <a:t>Mean Rating</a:t>
            </a:r>
          </a:p>
          <a:p>
            <a:pPr eaLnBrk="0" hangingPunct="0"/>
            <a:r>
              <a:rPr lang="en-US" sz="800" b="0"/>
              <a:t>(Maximum of 6)</a:t>
            </a:r>
          </a:p>
        </p:txBody>
      </p:sp>
      <p:sp>
        <p:nvSpPr>
          <p:cNvPr id="21560" name="Text Box 5"/>
          <p:cNvSpPr txBox="1">
            <a:spLocks noChangeArrowheads="1"/>
          </p:cNvSpPr>
          <p:nvPr/>
        </p:nvSpPr>
        <p:spPr bwMode="auto">
          <a:xfrm>
            <a:off x="0" y="6596390"/>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err="1">
                <a:solidFill>
                  <a:schemeClr val="bg1"/>
                </a:solidFill>
              </a:rPr>
              <a:t>Tauranga</a:t>
            </a:r>
            <a:r>
              <a:rPr lang="en-IE" i="0" dirty="0">
                <a:solidFill>
                  <a:schemeClr val="bg1"/>
                </a:solidFill>
              </a:rPr>
              <a:t> bus users </a:t>
            </a:r>
            <a:r>
              <a:rPr lang="en-IE" i="0" dirty="0" smtClean="0">
                <a:solidFill>
                  <a:schemeClr val="bg1"/>
                </a:solidFill>
              </a:rPr>
              <a:t>were, on average, </a:t>
            </a:r>
            <a:r>
              <a:rPr lang="en-IE" i="0" dirty="0">
                <a:solidFill>
                  <a:schemeClr val="bg1"/>
                </a:solidFill>
              </a:rPr>
              <a:t>more satisfied with the </a:t>
            </a:r>
            <a:r>
              <a:rPr lang="en-IE" dirty="0" smtClean="0">
                <a:solidFill>
                  <a:schemeClr val="bg1"/>
                </a:solidFill>
              </a:rPr>
              <a:t>Value for money </a:t>
            </a:r>
            <a:r>
              <a:rPr lang="en-IE" i="0" dirty="0" smtClean="0">
                <a:solidFill>
                  <a:schemeClr val="bg1"/>
                </a:solidFill>
              </a:rPr>
              <a:t>(mean rating of 5.7) than </a:t>
            </a:r>
            <a:r>
              <a:rPr lang="en-IE" i="0" dirty="0" err="1">
                <a:solidFill>
                  <a:schemeClr val="bg1"/>
                </a:solidFill>
              </a:rPr>
              <a:t>Rotorua</a:t>
            </a:r>
            <a:r>
              <a:rPr lang="en-IE" i="0" dirty="0">
                <a:solidFill>
                  <a:schemeClr val="bg1"/>
                </a:solidFill>
              </a:rPr>
              <a:t> </a:t>
            </a:r>
            <a:r>
              <a:rPr lang="en-IE" i="0" dirty="0" smtClean="0">
                <a:solidFill>
                  <a:schemeClr val="bg1"/>
                </a:solidFill>
              </a:rPr>
              <a:t>bus users (5.5).</a:t>
            </a:r>
            <a:endParaRPr lang="en-IE" i="0" dirty="0">
              <a:solidFill>
                <a:schemeClr val="bg1"/>
              </a:solidFill>
            </a:endParaRPr>
          </a:p>
        </p:txBody>
      </p:sp>
      <p:graphicFrame>
        <p:nvGraphicFramePr>
          <p:cNvPr id="22" name="Chart 21"/>
          <p:cNvGraphicFramePr/>
          <p:nvPr/>
        </p:nvGraphicFramePr>
        <p:xfrm>
          <a:off x="0" y="1844824"/>
          <a:ext cx="4788024"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nvGraphicFramePr>
        <p:xfrm>
          <a:off x="5220072" y="1844824"/>
          <a:ext cx="3203848"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29"/>
          <p:cNvSpPr txBox="1">
            <a:spLocks noChangeArrowheads="1"/>
          </p:cNvSpPr>
          <p:nvPr/>
        </p:nvSpPr>
        <p:spPr bwMode="auto">
          <a:xfrm>
            <a:off x="6444208" y="1556792"/>
            <a:ext cx="864245" cy="246221"/>
          </a:xfrm>
          <a:prstGeom prst="rect">
            <a:avLst/>
          </a:prstGeom>
          <a:noFill/>
          <a:ln w="9525">
            <a:noFill/>
            <a:miter lim="800000"/>
            <a:headEnd/>
            <a:tailEnd/>
          </a:ln>
        </p:spPr>
        <p:txBody>
          <a:bodyPr wrap="square">
            <a:spAutoFit/>
          </a:bodyPr>
          <a:lstStyle/>
          <a:p>
            <a:pPr algn="l"/>
            <a:r>
              <a:rPr lang="en-US" sz="1000" i="0" dirty="0">
                <a:solidFill>
                  <a:srgbClr val="FF0000"/>
                </a:solidFill>
              </a:rPr>
              <a:t>n=200</a:t>
            </a:r>
          </a:p>
        </p:txBody>
      </p:sp>
      <p:sp>
        <p:nvSpPr>
          <p:cNvPr id="17"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44</a:t>
            </a:fld>
            <a:endParaRPr lang="en-US" sz="1000" b="1" i="0" dirty="0">
              <a:solidFill>
                <a:schemeClr val="tx1"/>
              </a:solidFill>
            </a:endParaRPr>
          </a:p>
        </p:txBody>
      </p:sp>
      <p:pic>
        <p:nvPicPr>
          <p:cNvPr id="1026" name="Picture 2"/>
          <p:cNvPicPr>
            <a:picLocks noChangeAspect="1" noChangeArrowheads="1"/>
          </p:cNvPicPr>
          <p:nvPr/>
        </p:nvPicPr>
        <p:blipFill>
          <a:blip r:embed="rId5" cstate="print"/>
          <a:srcRect/>
          <a:stretch>
            <a:fillRect/>
          </a:stretch>
        </p:blipFill>
        <p:spPr bwMode="auto">
          <a:xfrm>
            <a:off x="2483768" y="6165304"/>
            <a:ext cx="5256584" cy="257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nvGraphicFramePr>
        <p:xfrm>
          <a:off x="1043608" y="1700808"/>
          <a:ext cx="7920880" cy="432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p:cNvGraphicFramePr>
            <a:graphicFrameLocks noGrp="1"/>
          </p:cNvGraphicFramePr>
          <p:nvPr/>
        </p:nvGraphicFramePr>
        <p:xfrm>
          <a:off x="1043608" y="5913844"/>
          <a:ext cx="7920982" cy="288032"/>
        </p:xfrm>
        <a:graphic>
          <a:graphicData uri="http://schemas.openxmlformats.org/drawingml/2006/table">
            <a:tbl>
              <a:tblPr firstRow="1" bandRow="1">
                <a:tableStyleId>{5C22544A-7EE6-4342-B048-85BDC9FD1C3A}</a:tableStyleId>
              </a:tblPr>
              <a:tblGrid>
                <a:gridCol w="354330"/>
                <a:gridCol w="354330"/>
                <a:gridCol w="354330"/>
                <a:gridCol w="354330"/>
                <a:gridCol w="354330"/>
                <a:gridCol w="354330"/>
                <a:gridCol w="354330"/>
                <a:gridCol w="240026"/>
                <a:gridCol w="354330"/>
                <a:gridCol w="354330"/>
                <a:gridCol w="354330"/>
                <a:gridCol w="354330"/>
                <a:gridCol w="354330"/>
                <a:gridCol w="354330"/>
                <a:gridCol w="354330"/>
                <a:gridCol w="240026"/>
                <a:gridCol w="354330"/>
                <a:gridCol w="354330"/>
                <a:gridCol w="354330"/>
                <a:gridCol w="354330"/>
                <a:gridCol w="354330"/>
                <a:gridCol w="354330"/>
                <a:gridCol w="354330"/>
              </a:tblGrid>
              <a:tr h="288032">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5.7</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5.7</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r>
            </a:tbl>
          </a:graphicData>
        </a:graphic>
      </p:graphicFrame>
      <p:sp>
        <p:nvSpPr>
          <p:cNvPr id="22531" name="Rectangle 2"/>
          <p:cNvSpPr>
            <a:spLocks noGrp="1" noChangeArrowheads="1"/>
          </p:cNvSpPr>
          <p:nvPr>
            <p:ph type="title"/>
          </p:nvPr>
        </p:nvSpPr>
        <p:spPr>
          <a:xfrm>
            <a:off x="457200" y="549275"/>
            <a:ext cx="8229600" cy="1143000"/>
          </a:xfrm>
        </p:spPr>
        <p:txBody>
          <a:bodyPr/>
          <a:lstStyle/>
          <a:p>
            <a:pPr eaLnBrk="1" hangingPunct="1"/>
            <a:r>
              <a:rPr lang="en-US" sz="2000" b="1" dirty="0" smtClean="0">
                <a:solidFill>
                  <a:srgbClr val="CC0000"/>
                </a:solidFill>
              </a:rPr>
              <a:t>Value for Money</a:t>
            </a:r>
            <a:endParaRPr lang="en-NZ" sz="2000" b="1" dirty="0" smtClean="0">
              <a:solidFill>
                <a:srgbClr val="CC0000"/>
              </a:solidFill>
            </a:endParaRPr>
          </a:p>
        </p:txBody>
      </p:sp>
      <p:sp>
        <p:nvSpPr>
          <p:cNvPr id="22532" name="Rectangle 3"/>
          <p:cNvSpPr>
            <a:spLocks noChangeArrowheads="1"/>
          </p:cNvSpPr>
          <p:nvPr/>
        </p:nvSpPr>
        <p:spPr bwMode="auto">
          <a:xfrm>
            <a:off x="349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2533" name="Text Box 4"/>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Q10A</a:t>
            </a:r>
          </a:p>
        </p:txBody>
      </p:sp>
      <p:sp>
        <p:nvSpPr>
          <p:cNvPr id="22535" name="Text Box 8"/>
          <p:cNvSpPr txBox="1">
            <a:spLocks noChangeArrowheads="1"/>
          </p:cNvSpPr>
          <p:nvPr/>
        </p:nvSpPr>
        <p:spPr bwMode="auto">
          <a:xfrm>
            <a:off x="109538" y="5880730"/>
            <a:ext cx="914400" cy="342900"/>
          </a:xfrm>
          <a:prstGeom prst="rect">
            <a:avLst/>
          </a:prstGeom>
          <a:noFill/>
          <a:ln w="9525">
            <a:noFill/>
            <a:miter lim="800000"/>
            <a:headEnd/>
            <a:tailEnd/>
          </a:ln>
        </p:spPr>
        <p:txBody>
          <a:bodyPr/>
          <a:lstStyle/>
          <a:p>
            <a:pPr algn="r"/>
            <a:r>
              <a:rPr lang="en-US" altLang="ja-JP" sz="900" i="0" dirty="0">
                <a:ea typeface="MS Mincho" pitchFamily="49" charset="-128"/>
              </a:rPr>
              <a:t>Mean Rating</a:t>
            </a:r>
          </a:p>
          <a:p>
            <a:pPr algn="r"/>
            <a:r>
              <a:rPr lang="en-US" altLang="ja-JP" sz="900" i="0" dirty="0">
                <a:ea typeface="MS Mincho" pitchFamily="49" charset="-128"/>
              </a:rPr>
              <a:t>(Max 6)</a:t>
            </a:r>
            <a:endParaRPr lang="en-US" sz="900" b="0" i="0" dirty="0"/>
          </a:p>
        </p:txBody>
      </p:sp>
      <p:grpSp>
        <p:nvGrpSpPr>
          <p:cNvPr id="22536" name="Group 9"/>
          <p:cNvGrpSpPr>
            <a:grpSpLocks/>
          </p:cNvGrpSpPr>
          <p:nvPr/>
        </p:nvGrpSpPr>
        <p:grpSpPr bwMode="auto">
          <a:xfrm>
            <a:off x="1331913" y="1452880"/>
            <a:ext cx="7272337" cy="247650"/>
            <a:chOff x="3060" y="1753"/>
            <a:chExt cx="7575" cy="390"/>
          </a:xfrm>
        </p:grpSpPr>
        <p:sp>
          <p:nvSpPr>
            <p:cNvPr id="22563" name="Text Box 10"/>
            <p:cNvSpPr txBox="1">
              <a:spLocks noChangeArrowheads="1"/>
            </p:cNvSpPr>
            <p:nvPr/>
          </p:nvSpPr>
          <p:spPr bwMode="auto">
            <a:xfrm>
              <a:off x="3060" y="1783"/>
              <a:ext cx="1800" cy="360"/>
            </a:xfrm>
            <a:prstGeom prst="rect">
              <a:avLst/>
            </a:prstGeom>
            <a:noFill/>
            <a:ln w="9525">
              <a:noFill/>
              <a:miter lim="800000"/>
              <a:headEnd/>
              <a:tailEnd/>
            </a:ln>
          </p:spPr>
          <p:txBody>
            <a:bodyPr/>
            <a:lstStyle/>
            <a:p>
              <a:r>
                <a:rPr lang="en-US" altLang="ja-JP" sz="1400" i="0" dirty="0">
                  <a:ea typeface="MS Mincho" pitchFamily="49" charset="-128"/>
                </a:rPr>
                <a:t>Total Sample</a:t>
              </a:r>
              <a:endParaRPr lang="en-US" sz="1400" b="0" i="0" dirty="0"/>
            </a:p>
          </p:txBody>
        </p:sp>
        <p:sp>
          <p:nvSpPr>
            <p:cNvPr id="22564" name="Text Box 11"/>
            <p:cNvSpPr txBox="1">
              <a:spLocks noChangeArrowheads="1"/>
            </p:cNvSpPr>
            <p:nvPr/>
          </p:nvSpPr>
          <p:spPr bwMode="auto">
            <a:xfrm>
              <a:off x="6000" y="1753"/>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22565" name="Text Box 12"/>
            <p:cNvSpPr txBox="1">
              <a:spLocks noChangeArrowheads="1"/>
            </p:cNvSpPr>
            <p:nvPr/>
          </p:nvSpPr>
          <p:spPr bwMode="auto">
            <a:xfrm>
              <a:off x="8835" y="1768"/>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22537" name="Text Box 13"/>
          <p:cNvSpPr txBox="1">
            <a:spLocks noChangeArrowheads="1"/>
          </p:cNvSpPr>
          <p:nvPr/>
        </p:nvSpPr>
        <p:spPr bwMode="auto">
          <a:xfrm>
            <a:off x="144636" y="3023046"/>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Excellent </a:t>
            </a:r>
          </a:p>
        </p:txBody>
      </p:sp>
      <p:sp>
        <p:nvSpPr>
          <p:cNvPr id="22538" name="Text Box 14"/>
          <p:cNvSpPr txBox="1">
            <a:spLocks noChangeArrowheads="1"/>
          </p:cNvSpPr>
          <p:nvPr/>
        </p:nvSpPr>
        <p:spPr bwMode="auto">
          <a:xfrm>
            <a:off x="144636" y="4751239"/>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Very good</a:t>
            </a:r>
          </a:p>
        </p:txBody>
      </p:sp>
      <p:sp>
        <p:nvSpPr>
          <p:cNvPr id="22539" name="Text Box 15"/>
          <p:cNvSpPr txBox="1">
            <a:spLocks noChangeArrowheads="1"/>
          </p:cNvSpPr>
          <p:nvPr/>
        </p:nvSpPr>
        <p:spPr bwMode="auto">
          <a:xfrm>
            <a:off x="179512" y="530120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Good</a:t>
            </a:r>
          </a:p>
        </p:txBody>
      </p:sp>
      <p:sp>
        <p:nvSpPr>
          <p:cNvPr id="22540" name="Text Box 16"/>
          <p:cNvSpPr txBox="1">
            <a:spLocks noChangeArrowheads="1"/>
          </p:cNvSpPr>
          <p:nvPr/>
        </p:nvSpPr>
        <p:spPr bwMode="auto">
          <a:xfrm>
            <a:off x="-108520" y="5405154"/>
            <a:ext cx="1324546" cy="400110"/>
          </a:xfrm>
          <a:prstGeom prst="rect">
            <a:avLst/>
          </a:prstGeom>
          <a:noFill/>
          <a:ln w="9525" algn="ctr">
            <a:noFill/>
            <a:miter lim="800000"/>
            <a:headEnd/>
            <a:tailEnd/>
          </a:ln>
        </p:spPr>
        <p:txBody>
          <a:bodyPr wrap="square">
            <a:spAutoFit/>
          </a:bodyPr>
          <a:lstStyle/>
          <a:p>
            <a:pPr algn="r">
              <a:spcBef>
                <a:spcPct val="50000"/>
              </a:spcBef>
            </a:pPr>
            <a:r>
              <a:rPr lang="en-US" sz="1000" dirty="0">
                <a:latin typeface="+mn-lt"/>
              </a:rPr>
              <a:t>Dreadful / very poor / poor</a:t>
            </a:r>
          </a:p>
        </p:txBody>
      </p:sp>
      <p:sp>
        <p:nvSpPr>
          <p:cNvPr id="22541" name="Text Box 5"/>
          <p:cNvSpPr txBox="1">
            <a:spLocks noChangeArrowheads="1"/>
          </p:cNvSpPr>
          <p:nvPr/>
        </p:nvSpPr>
        <p:spPr bwMode="auto">
          <a:xfrm>
            <a:off x="0" y="6454497"/>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Three quarters of </a:t>
            </a:r>
            <a:r>
              <a:rPr lang="en-IE" i="0" dirty="0" err="1" smtClean="0">
                <a:solidFill>
                  <a:schemeClr val="bg1"/>
                </a:solidFill>
              </a:rPr>
              <a:t>Tauranga</a:t>
            </a:r>
            <a:r>
              <a:rPr lang="en-IE" i="0" dirty="0" smtClean="0">
                <a:solidFill>
                  <a:schemeClr val="bg1"/>
                </a:solidFill>
              </a:rPr>
              <a:t> bus users (75%) rated the </a:t>
            </a:r>
            <a:r>
              <a:rPr lang="en-IE" dirty="0" smtClean="0">
                <a:solidFill>
                  <a:schemeClr val="bg1"/>
                </a:solidFill>
              </a:rPr>
              <a:t>Value for money </a:t>
            </a:r>
            <a:r>
              <a:rPr lang="en-IE" i="0" dirty="0" smtClean="0">
                <a:solidFill>
                  <a:schemeClr val="bg1"/>
                </a:solidFill>
              </a:rPr>
              <a:t>of the bus service as </a:t>
            </a:r>
            <a:r>
              <a:rPr lang="en-IE" dirty="0" smtClean="0">
                <a:solidFill>
                  <a:schemeClr val="bg1"/>
                </a:solidFill>
              </a:rPr>
              <a:t>Excellent</a:t>
            </a:r>
            <a:r>
              <a:rPr lang="en-IE" i="0" dirty="0" smtClean="0">
                <a:solidFill>
                  <a:schemeClr val="bg1"/>
                </a:solidFill>
              </a:rPr>
              <a:t> compared to two thirds of </a:t>
            </a:r>
            <a:r>
              <a:rPr lang="en-IE" i="0" dirty="0" err="1" smtClean="0">
                <a:solidFill>
                  <a:schemeClr val="bg1"/>
                </a:solidFill>
              </a:rPr>
              <a:t>Rotorua</a:t>
            </a:r>
            <a:r>
              <a:rPr lang="en-IE" i="0" dirty="0" smtClean="0">
                <a:solidFill>
                  <a:schemeClr val="bg1"/>
                </a:solidFill>
              </a:rPr>
              <a:t> bus users (66%).</a:t>
            </a:r>
            <a:endParaRPr lang="en-IE" i="0" dirty="0">
              <a:solidFill>
                <a:schemeClr val="bg1"/>
              </a:solidFill>
            </a:endParaRPr>
          </a:p>
        </p:txBody>
      </p:sp>
      <p:graphicFrame>
        <p:nvGraphicFramePr>
          <p:cNvPr id="19" name="Table 18"/>
          <p:cNvGraphicFramePr>
            <a:graphicFrameLocks noGrp="1"/>
          </p:cNvGraphicFramePr>
          <p:nvPr/>
        </p:nvGraphicFramePr>
        <p:xfrm>
          <a:off x="755576" y="6201876"/>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Rectangle 19"/>
          <p:cNvSpPr>
            <a:spLocks noChangeArrowheads="1"/>
          </p:cNvSpPr>
          <p:nvPr/>
        </p:nvSpPr>
        <p:spPr bwMode="auto">
          <a:xfrm>
            <a:off x="5868144" y="3140968"/>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2"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45</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549275"/>
            <a:ext cx="8229600" cy="1143000"/>
          </a:xfrm>
        </p:spPr>
        <p:txBody>
          <a:bodyPr/>
          <a:lstStyle/>
          <a:p>
            <a:pPr eaLnBrk="1" hangingPunct="1"/>
            <a:r>
              <a:rPr lang="en-US" sz="2000" b="1" dirty="0" smtClean="0">
                <a:solidFill>
                  <a:srgbClr val="CC0000"/>
                </a:solidFill>
              </a:rPr>
              <a:t>Reasons for Dissatisfaction with Value for Money</a:t>
            </a:r>
            <a:endParaRPr lang="en-NZ" sz="2000" b="1" dirty="0" smtClean="0">
              <a:solidFill>
                <a:srgbClr val="CC0000"/>
              </a:solidFill>
            </a:endParaRPr>
          </a:p>
        </p:txBody>
      </p:sp>
      <p:sp>
        <p:nvSpPr>
          <p:cNvPr id="66563"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Q10A</a:t>
            </a:r>
          </a:p>
        </p:txBody>
      </p:sp>
      <p:sp>
        <p:nvSpPr>
          <p:cNvPr id="66564" name="Text Box 5"/>
          <p:cNvSpPr txBox="1">
            <a:spLocks noChangeArrowheads="1"/>
          </p:cNvSpPr>
          <p:nvPr/>
        </p:nvSpPr>
        <p:spPr bwMode="auto">
          <a:xfrm>
            <a:off x="1330325" y="1628775"/>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66565" name="Text Box 6"/>
          <p:cNvSpPr txBox="1">
            <a:spLocks noChangeArrowheads="1"/>
          </p:cNvSpPr>
          <p:nvPr/>
        </p:nvSpPr>
        <p:spPr bwMode="auto">
          <a:xfrm>
            <a:off x="6156325" y="1654175"/>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66566" name="Line 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nvGraphicFramePr>
        <p:xfrm>
          <a:off x="4932040" y="1988840"/>
          <a:ext cx="3779538" cy="4064000"/>
        </p:xfrm>
        <a:graphic>
          <a:graphicData uri="http://schemas.openxmlformats.org/drawingml/2006/table">
            <a:tbl>
              <a:tblPr/>
              <a:tblGrid>
                <a:gridCol w="3779538"/>
              </a:tblGrid>
              <a:tr h="508000">
                <a:tc>
                  <a:txBody>
                    <a:bodyPr/>
                    <a:lstStyle/>
                    <a:p>
                      <a:pPr marL="180000" indent="-180000" algn="l" fontAlgn="b">
                        <a:buFont typeface="Arial" pitchFamily="34" charset="0"/>
                        <a:buChar char="•"/>
                      </a:pPr>
                      <a:r>
                        <a:rPr lang="en-NZ" sz="1050" b="0" i="1" u="none" strike="noStrike" dirty="0">
                          <a:solidFill>
                            <a:srgbClr val="000000"/>
                          </a:solidFill>
                          <a:latin typeface="+mn-lt"/>
                        </a:rPr>
                        <a:t>Cheaper than paying for petrol but could be cheaper still.</a:t>
                      </a:r>
                    </a:p>
                  </a:txBody>
                  <a:tcPr marL="5708" marR="5708" marT="5708" marB="0" anchor="ctr">
                    <a:lnL>
                      <a:noFill/>
                    </a:lnL>
                    <a:lnR>
                      <a:noFill/>
                    </a:lnR>
                    <a:lnT>
                      <a:noFill/>
                    </a:lnT>
                    <a:lnB>
                      <a:noFill/>
                    </a:lnB>
                    <a:noFill/>
                  </a:tcPr>
                </a:tc>
              </a:tr>
              <a:tr h="508000">
                <a:tc>
                  <a:txBody>
                    <a:bodyPr/>
                    <a:lstStyle/>
                    <a:p>
                      <a:pPr marL="180000" indent="-180000" algn="l" fontAlgn="b">
                        <a:buFont typeface="Arial" pitchFamily="34" charset="0"/>
                        <a:buChar char="•"/>
                      </a:pPr>
                      <a:r>
                        <a:rPr lang="en-NZ" sz="1050" b="0" i="1" u="none" strike="noStrike">
                          <a:solidFill>
                            <a:srgbClr val="000000"/>
                          </a:solidFill>
                          <a:latin typeface="+mn-lt"/>
                        </a:rPr>
                        <a:t>I think it's expensive. It's too much for a daily fare.</a:t>
                      </a:r>
                    </a:p>
                  </a:txBody>
                  <a:tcPr marL="5708" marR="5708" marT="5708" marB="0" anchor="ctr">
                    <a:lnL>
                      <a:noFill/>
                    </a:lnL>
                    <a:lnR>
                      <a:noFill/>
                    </a:lnR>
                    <a:lnT>
                      <a:noFill/>
                    </a:lnT>
                    <a:lnB>
                      <a:noFill/>
                    </a:lnB>
                    <a:noFill/>
                  </a:tcPr>
                </a:tc>
              </a:tr>
              <a:tr h="508000">
                <a:tc>
                  <a:txBody>
                    <a:bodyPr/>
                    <a:lstStyle/>
                    <a:p>
                      <a:pPr marL="180000" indent="-180000" algn="l" fontAlgn="b">
                        <a:buFont typeface="Arial" pitchFamily="34" charset="0"/>
                        <a:buChar char="•"/>
                      </a:pPr>
                      <a:r>
                        <a:rPr lang="en-NZ" sz="1050" b="0" i="1" u="none" strike="noStrike" dirty="0">
                          <a:solidFill>
                            <a:srgbClr val="000000"/>
                          </a:solidFill>
                          <a:latin typeface="+mn-lt"/>
                        </a:rPr>
                        <a:t>It could be cheaper.</a:t>
                      </a:r>
                    </a:p>
                  </a:txBody>
                  <a:tcPr marL="5708" marR="5708" marT="5708" marB="0" anchor="ctr">
                    <a:lnL>
                      <a:noFill/>
                    </a:lnL>
                    <a:lnR>
                      <a:noFill/>
                    </a:lnR>
                    <a:lnT>
                      <a:noFill/>
                    </a:lnT>
                    <a:lnB>
                      <a:noFill/>
                    </a:lnB>
                    <a:noFill/>
                  </a:tcPr>
                </a:tc>
              </a:tr>
              <a:tr h="508000">
                <a:tc>
                  <a:txBody>
                    <a:bodyPr/>
                    <a:lstStyle/>
                    <a:p>
                      <a:pPr marL="180000" indent="-180000" algn="l" fontAlgn="b">
                        <a:buFont typeface="Arial" pitchFamily="34" charset="0"/>
                        <a:buChar char="•"/>
                      </a:pPr>
                      <a:r>
                        <a:rPr lang="en-NZ" sz="1050" b="0" i="1" u="none" strike="noStrike">
                          <a:solidFill>
                            <a:srgbClr val="000000"/>
                          </a:solidFill>
                          <a:latin typeface="+mn-lt"/>
                        </a:rPr>
                        <a:t>Not really cost effective when there are three of you.</a:t>
                      </a:r>
                    </a:p>
                  </a:txBody>
                  <a:tcPr marL="5708" marR="5708" marT="5708" marB="0" anchor="ctr">
                    <a:lnL>
                      <a:noFill/>
                    </a:lnL>
                    <a:lnR>
                      <a:noFill/>
                    </a:lnR>
                    <a:lnT>
                      <a:noFill/>
                    </a:lnT>
                    <a:lnB>
                      <a:noFill/>
                    </a:lnB>
                    <a:noFill/>
                  </a:tcPr>
                </a:tc>
              </a:tr>
              <a:tr h="508000">
                <a:tc>
                  <a:txBody>
                    <a:bodyPr/>
                    <a:lstStyle/>
                    <a:p>
                      <a:pPr marL="180000" indent="-180000" algn="l" fontAlgn="b">
                        <a:buFont typeface="Arial" pitchFamily="34" charset="0"/>
                        <a:buChar char="•"/>
                      </a:pPr>
                      <a:r>
                        <a:rPr lang="en-NZ" sz="1050" b="0" i="1" u="none" strike="noStrike">
                          <a:solidFill>
                            <a:srgbClr val="000000"/>
                          </a:solidFill>
                          <a:latin typeface="+mn-lt"/>
                        </a:rPr>
                        <a:t>Prices have increased.</a:t>
                      </a:r>
                    </a:p>
                  </a:txBody>
                  <a:tcPr marL="5708" marR="5708" marT="5708" marB="0" anchor="ctr">
                    <a:lnL>
                      <a:noFill/>
                    </a:lnL>
                    <a:lnR>
                      <a:noFill/>
                    </a:lnR>
                    <a:lnT>
                      <a:noFill/>
                    </a:lnT>
                    <a:lnB>
                      <a:noFill/>
                    </a:lnB>
                    <a:noFill/>
                  </a:tcPr>
                </a:tc>
              </a:tr>
              <a:tr h="508000">
                <a:tc>
                  <a:txBody>
                    <a:bodyPr/>
                    <a:lstStyle/>
                    <a:p>
                      <a:pPr marL="180000" indent="-180000" algn="l" fontAlgn="b">
                        <a:buFont typeface="Arial" pitchFamily="34" charset="0"/>
                        <a:buChar char="•"/>
                      </a:pPr>
                      <a:r>
                        <a:rPr lang="en-NZ" sz="1050" b="0" i="1" u="none" strike="noStrike">
                          <a:solidFill>
                            <a:srgbClr val="000000"/>
                          </a:solidFill>
                          <a:latin typeface="+mn-lt"/>
                        </a:rPr>
                        <a:t>Remember when it was one dollar twenty, now it just keeps going up and up. Transfer should last all day, not one hour.</a:t>
                      </a:r>
                    </a:p>
                  </a:txBody>
                  <a:tcPr marL="5708" marR="5708" marT="5708" marB="0" anchor="ctr">
                    <a:lnL>
                      <a:noFill/>
                    </a:lnL>
                    <a:lnR>
                      <a:noFill/>
                    </a:lnR>
                    <a:lnT>
                      <a:noFill/>
                    </a:lnT>
                    <a:lnB>
                      <a:noFill/>
                    </a:lnB>
                    <a:noFill/>
                  </a:tcPr>
                </a:tc>
              </a:tr>
              <a:tr h="508000">
                <a:tc>
                  <a:txBody>
                    <a:bodyPr/>
                    <a:lstStyle/>
                    <a:p>
                      <a:pPr marL="180000" indent="-180000" algn="l" fontAlgn="b">
                        <a:buFont typeface="Arial" pitchFamily="34" charset="0"/>
                        <a:buChar char="•"/>
                      </a:pPr>
                      <a:r>
                        <a:rPr lang="en-NZ" sz="1050" b="0" i="1" u="none" strike="noStrike">
                          <a:solidFill>
                            <a:srgbClr val="000000"/>
                          </a:solidFill>
                          <a:latin typeface="+mn-lt"/>
                        </a:rPr>
                        <a:t>The price of the ticket is high. It's about two dollars to anywhere in Rotorua.</a:t>
                      </a:r>
                    </a:p>
                  </a:txBody>
                  <a:tcPr marL="5708" marR="5708" marT="5708" marB="0" anchor="ctr">
                    <a:lnL>
                      <a:noFill/>
                    </a:lnL>
                    <a:lnR>
                      <a:noFill/>
                    </a:lnR>
                    <a:lnT>
                      <a:noFill/>
                    </a:lnT>
                    <a:lnB>
                      <a:noFill/>
                    </a:lnB>
                    <a:noFill/>
                  </a:tcPr>
                </a:tc>
              </a:tr>
              <a:tr h="508000">
                <a:tc>
                  <a:txBody>
                    <a:bodyPr/>
                    <a:lstStyle/>
                    <a:p>
                      <a:pPr marL="180000" indent="-180000" algn="l" fontAlgn="b">
                        <a:buFont typeface="Arial" pitchFamily="34" charset="0"/>
                        <a:buChar char="•"/>
                      </a:pPr>
                      <a:r>
                        <a:rPr lang="en-NZ" sz="1050" b="0" i="1" u="none" strike="noStrike" dirty="0">
                          <a:solidFill>
                            <a:srgbClr val="000000"/>
                          </a:solidFill>
                          <a:latin typeface="+mn-lt"/>
                        </a:rPr>
                        <a:t>We don't have enough money. Too expensive. Good for rich people, not poor people.</a:t>
                      </a:r>
                    </a:p>
                  </a:txBody>
                  <a:tcPr marL="5708" marR="5708" marT="5708" marB="0" anchor="ctr">
                    <a:lnL>
                      <a:noFill/>
                    </a:lnL>
                    <a:lnR>
                      <a:noFill/>
                    </a:lnR>
                    <a:lnT>
                      <a:noFill/>
                    </a:lnT>
                    <a:lnB>
                      <a:noFill/>
                    </a:lnB>
                    <a:noFill/>
                  </a:tcPr>
                </a:tc>
              </a:tr>
            </a:tbl>
          </a:graphicData>
        </a:graphic>
      </p:graphicFrame>
      <p:graphicFrame>
        <p:nvGraphicFramePr>
          <p:cNvPr id="12" name="Table 11"/>
          <p:cNvGraphicFramePr>
            <a:graphicFrameLocks noGrp="1"/>
          </p:cNvGraphicFramePr>
          <p:nvPr/>
        </p:nvGraphicFramePr>
        <p:xfrm>
          <a:off x="251520" y="2276872"/>
          <a:ext cx="3960440" cy="190500"/>
        </p:xfrm>
        <a:graphic>
          <a:graphicData uri="http://schemas.openxmlformats.org/drawingml/2006/table">
            <a:tbl>
              <a:tblPr/>
              <a:tblGrid>
                <a:gridCol w="3960440"/>
              </a:tblGrid>
              <a:tr h="190500">
                <a:tc>
                  <a:txBody>
                    <a:bodyPr/>
                    <a:lstStyle/>
                    <a:p>
                      <a:pPr marL="180000" indent="-180000" algn="l" fontAlgn="b">
                        <a:buFont typeface="Arial" pitchFamily="34" charset="0"/>
                        <a:buChar char="•"/>
                      </a:pPr>
                      <a:r>
                        <a:rPr lang="en-NZ" sz="1050" b="0" i="1" u="none" strike="noStrike" dirty="0">
                          <a:solidFill>
                            <a:srgbClr val="000000"/>
                          </a:solidFill>
                          <a:latin typeface="Calibri"/>
                        </a:rPr>
                        <a:t>For a working class person there is no discount even if a regular user.</a:t>
                      </a:r>
                    </a:p>
                  </a:txBody>
                  <a:tcPr marL="9525" marR="9525" marT="9525" marB="0" anchor="b">
                    <a:lnL>
                      <a:noFill/>
                    </a:lnL>
                    <a:lnR>
                      <a:noFill/>
                    </a:lnR>
                    <a:lnT>
                      <a:noFill/>
                    </a:lnT>
                    <a:lnB>
                      <a:noFill/>
                    </a:lnB>
                  </a:tcPr>
                </a:tc>
              </a:tr>
            </a:tbl>
          </a:graphicData>
        </a:graphic>
      </p:graphicFrame>
      <p:sp>
        <p:nvSpPr>
          <p:cNvPr id="10" name="Text Box 5"/>
          <p:cNvSpPr txBox="1">
            <a:spLocks noChangeArrowheads="1"/>
          </p:cNvSpPr>
          <p:nvPr/>
        </p:nvSpPr>
        <p:spPr bwMode="auto">
          <a:xfrm>
            <a:off x="0" y="6535738"/>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smtClean="0">
                <a:solidFill>
                  <a:schemeClr val="bg1"/>
                </a:solidFill>
              </a:rPr>
              <a:t>The fare is expensive </a:t>
            </a:r>
            <a:r>
              <a:rPr lang="en-IE" i="0" dirty="0" smtClean="0">
                <a:solidFill>
                  <a:schemeClr val="bg1"/>
                </a:solidFill>
              </a:rPr>
              <a:t>and </a:t>
            </a:r>
            <a:r>
              <a:rPr lang="en-IE" dirty="0" smtClean="0">
                <a:solidFill>
                  <a:schemeClr val="bg1"/>
                </a:solidFill>
              </a:rPr>
              <a:t>Price increases </a:t>
            </a:r>
            <a:r>
              <a:rPr lang="en-IE" i="0" dirty="0">
                <a:solidFill>
                  <a:schemeClr val="bg1"/>
                </a:solidFill>
              </a:rPr>
              <a:t>were mentioned </a:t>
            </a:r>
            <a:r>
              <a:rPr lang="en-IE" i="0" dirty="0" smtClean="0">
                <a:solidFill>
                  <a:schemeClr val="bg1"/>
                </a:solidFill>
              </a:rPr>
              <a:t>as reasons </a:t>
            </a:r>
            <a:r>
              <a:rPr lang="en-IE" i="0" dirty="0">
                <a:solidFill>
                  <a:schemeClr val="bg1"/>
                </a:solidFill>
              </a:rPr>
              <a:t>for dissatisfaction with </a:t>
            </a:r>
            <a:r>
              <a:rPr lang="en-IE" dirty="0" smtClean="0">
                <a:solidFill>
                  <a:schemeClr val="bg1"/>
                </a:solidFill>
              </a:rPr>
              <a:t>Value </a:t>
            </a:r>
            <a:r>
              <a:rPr lang="en-IE" dirty="0">
                <a:solidFill>
                  <a:schemeClr val="bg1"/>
                </a:solidFill>
              </a:rPr>
              <a:t>for </a:t>
            </a:r>
            <a:r>
              <a:rPr lang="en-IE" dirty="0" smtClean="0">
                <a:solidFill>
                  <a:schemeClr val="bg1"/>
                </a:solidFill>
              </a:rPr>
              <a:t>money</a:t>
            </a:r>
            <a:r>
              <a:rPr lang="en-IE" i="0" dirty="0" smtClean="0">
                <a:solidFill>
                  <a:schemeClr val="bg1"/>
                </a:solidFill>
              </a:rPr>
              <a:t>.</a:t>
            </a:r>
            <a:endParaRPr lang="en-IE" sz="1200" i="0" dirty="0">
              <a:solidFill>
                <a:srgbClr val="FF0000"/>
              </a:solidFill>
            </a:endParaRPr>
          </a:p>
        </p:txBody>
      </p:sp>
      <p:sp>
        <p:nvSpPr>
          <p:cNvPr id="13"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46</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nvGraphicFramePr>
        <p:xfrm>
          <a:off x="1043608" y="1700808"/>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3555" name="Rectangle 2"/>
          <p:cNvSpPr>
            <a:spLocks noGrp="1" noChangeArrowheads="1"/>
          </p:cNvSpPr>
          <p:nvPr>
            <p:ph type="title"/>
          </p:nvPr>
        </p:nvSpPr>
        <p:spPr>
          <a:xfrm>
            <a:off x="457200" y="549275"/>
            <a:ext cx="8229600" cy="1143000"/>
          </a:xfrm>
        </p:spPr>
        <p:txBody>
          <a:bodyPr/>
          <a:lstStyle/>
          <a:p>
            <a:pPr eaLnBrk="1" hangingPunct="1"/>
            <a:r>
              <a:rPr lang="en-US" sz="2000" b="1" dirty="0" smtClean="0">
                <a:solidFill>
                  <a:srgbClr val="CC0000"/>
                </a:solidFill>
              </a:rPr>
              <a:t>Service Availability</a:t>
            </a:r>
            <a:endParaRPr lang="en-NZ" sz="2000" b="1" dirty="0" smtClean="0">
              <a:solidFill>
                <a:srgbClr val="CC0000"/>
              </a:solidFill>
            </a:endParaRPr>
          </a:p>
        </p:txBody>
      </p:sp>
      <p:sp>
        <p:nvSpPr>
          <p:cNvPr id="23556" name="Rectangle 3"/>
          <p:cNvSpPr>
            <a:spLocks noChangeArrowheads="1"/>
          </p:cNvSpPr>
          <p:nvPr/>
        </p:nvSpPr>
        <p:spPr bwMode="auto">
          <a:xfrm>
            <a:off x="349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3557" name="Text Box 4"/>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Q10B</a:t>
            </a:r>
          </a:p>
        </p:txBody>
      </p:sp>
      <p:sp>
        <p:nvSpPr>
          <p:cNvPr id="23559" name="Text Box 8"/>
          <p:cNvSpPr txBox="1">
            <a:spLocks noChangeArrowheads="1"/>
          </p:cNvSpPr>
          <p:nvPr/>
        </p:nvSpPr>
        <p:spPr bwMode="auto">
          <a:xfrm>
            <a:off x="109538" y="6024746"/>
            <a:ext cx="914400" cy="342900"/>
          </a:xfrm>
          <a:prstGeom prst="rect">
            <a:avLst/>
          </a:prstGeom>
          <a:noFill/>
          <a:ln w="9525">
            <a:noFill/>
            <a:miter lim="800000"/>
            <a:headEnd/>
            <a:tailEnd/>
          </a:ln>
        </p:spPr>
        <p:txBody>
          <a:bodyPr/>
          <a:lstStyle/>
          <a:p>
            <a:pPr algn="r"/>
            <a:r>
              <a:rPr lang="en-US" altLang="ja-JP" sz="900" i="0" dirty="0">
                <a:ea typeface="MS Mincho" pitchFamily="49" charset="-128"/>
              </a:rPr>
              <a:t>Mean Rating</a:t>
            </a:r>
          </a:p>
          <a:p>
            <a:pPr algn="r"/>
            <a:r>
              <a:rPr lang="en-US" altLang="ja-JP" sz="900" i="0" dirty="0">
                <a:ea typeface="MS Mincho" pitchFamily="49" charset="-128"/>
              </a:rPr>
              <a:t>(Max 6)</a:t>
            </a:r>
            <a:endParaRPr lang="en-US" sz="900" b="0" i="0" dirty="0"/>
          </a:p>
        </p:txBody>
      </p:sp>
      <p:grpSp>
        <p:nvGrpSpPr>
          <p:cNvPr id="23560" name="Group 9"/>
          <p:cNvGrpSpPr>
            <a:grpSpLocks/>
          </p:cNvGrpSpPr>
          <p:nvPr/>
        </p:nvGrpSpPr>
        <p:grpSpPr bwMode="auto">
          <a:xfrm>
            <a:off x="1331640" y="1412776"/>
            <a:ext cx="7272337" cy="247650"/>
            <a:chOff x="3060" y="2055"/>
            <a:chExt cx="7575" cy="390"/>
          </a:xfrm>
        </p:grpSpPr>
        <p:sp>
          <p:nvSpPr>
            <p:cNvPr id="23587" name="Text Box 1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dirty="0">
                  <a:ea typeface="MS Mincho" pitchFamily="49" charset="-128"/>
                </a:rPr>
                <a:t>Total Sample</a:t>
              </a:r>
              <a:endParaRPr lang="en-US" sz="1400" b="0" i="0" dirty="0"/>
            </a:p>
          </p:txBody>
        </p:sp>
        <p:sp>
          <p:nvSpPr>
            <p:cNvPr id="23588" name="Text Box 1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23589" name="Text Box 1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23561" name="Text Box 13"/>
          <p:cNvSpPr txBox="1">
            <a:spLocks noChangeArrowheads="1"/>
          </p:cNvSpPr>
          <p:nvPr/>
        </p:nvSpPr>
        <p:spPr bwMode="auto">
          <a:xfrm>
            <a:off x="69850" y="2852738"/>
            <a:ext cx="1042988" cy="246221"/>
          </a:xfrm>
          <a:prstGeom prst="rect">
            <a:avLst/>
          </a:prstGeom>
          <a:noFill/>
          <a:ln w="9525" algn="ctr">
            <a:noFill/>
            <a:miter lim="800000"/>
            <a:headEnd/>
            <a:tailEnd/>
          </a:ln>
        </p:spPr>
        <p:txBody>
          <a:bodyPr>
            <a:spAutoFit/>
          </a:bodyPr>
          <a:lstStyle/>
          <a:p>
            <a:pPr algn="r">
              <a:spcBef>
                <a:spcPct val="50000"/>
              </a:spcBef>
            </a:pPr>
            <a:r>
              <a:rPr lang="en-US" sz="1000">
                <a:latin typeface="+mn-lt"/>
              </a:rPr>
              <a:t>Excellent </a:t>
            </a:r>
          </a:p>
        </p:txBody>
      </p:sp>
      <p:sp>
        <p:nvSpPr>
          <p:cNvPr id="23562" name="Text Box 14"/>
          <p:cNvSpPr txBox="1">
            <a:spLocks noChangeArrowheads="1"/>
          </p:cNvSpPr>
          <p:nvPr/>
        </p:nvSpPr>
        <p:spPr bwMode="auto">
          <a:xfrm>
            <a:off x="0" y="4365104"/>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Very good</a:t>
            </a:r>
          </a:p>
        </p:txBody>
      </p:sp>
      <p:sp>
        <p:nvSpPr>
          <p:cNvPr id="23563" name="Text Box 15"/>
          <p:cNvSpPr txBox="1">
            <a:spLocks noChangeArrowheads="1"/>
          </p:cNvSpPr>
          <p:nvPr/>
        </p:nvSpPr>
        <p:spPr bwMode="auto">
          <a:xfrm>
            <a:off x="107504" y="5013176"/>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Good</a:t>
            </a:r>
          </a:p>
        </p:txBody>
      </p:sp>
      <p:sp>
        <p:nvSpPr>
          <p:cNvPr id="23564" name="Text Box 16"/>
          <p:cNvSpPr txBox="1">
            <a:spLocks noChangeArrowheads="1"/>
          </p:cNvSpPr>
          <p:nvPr/>
        </p:nvSpPr>
        <p:spPr bwMode="auto">
          <a:xfrm>
            <a:off x="0" y="5301208"/>
            <a:ext cx="1214438" cy="400110"/>
          </a:xfrm>
          <a:prstGeom prst="rect">
            <a:avLst/>
          </a:prstGeom>
          <a:noFill/>
          <a:ln w="9525" algn="ctr">
            <a:noFill/>
            <a:miter lim="800000"/>
            <a:headEnd/>
            <a:tailEnd/>
          </a:ln>
        </p:spPr>
        <p:txBody>
          <a:bodyPr>
            <a:spAutoFit/>
          </a:bodyPr>
          <a:lstStyle/>
          <a:p>
            <a:pPr algn="r">
              <a:spcBef>
                <a:spcPct val="50000"/>
              </a:spcBef>
            </a:pPr>
            <a:r>
              <a:rPr lang="en-US" sz="1000" dirty="0">
                <a:latin typeface="+mn-lt"/>
              </a:rPr>
              <a:t>Dreadful / very poor / poor</a:t>
            </a:r>
          </a:p>
        </p:txBody>
      </p:sp>
      <p:sp>
        <p:nvSpPr>
          <p:cNvPr id="23565" name="Text Box 5"/>
          <p:cNvSpPr txBox="1">
            <a:spLocks noChangeArrowheads="1"/>
          </p:cNvSpPr>
          <p:nvPr/>
        </p:nvSpPr>
        <p:spPr bwMode="auto">
          <a:xfrm>
            <a:off x="0" y="6596390"/>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err="1" smtClean="0">
                <a:solidFill>
                  <a:schemeClr val="bg1"/>
                </a:solidFill>
              </a:rPr>
              <a:t>Tauranga</a:t>
            </a:r>
            <a:r>
              <a:rPr lang="en-IE" i="0" dirty="0" smtClean="0">
                <a:solidFill>
                  <a:schemeClr val="bg1"/>
                </a:solidFill>
              </a:rPr>
              <a:t> bus users were less likely than </a:t>
            </a:r>
            <a:r>
              <a:rPr lang="en-IE" i="0" dirty="0" err="1" smtClean="0">
                <a:solidFill>
                  <a:schemeClr val="bg1"/>
                </a:solidFill>
              </a:rPr>
              <a:t>Rorotua</a:t>
            </a:r>
            <a:r>
              <a:rPr lang="en-IE" i="0" dirty="0" smtClean="0">
                <a:solidFill>
                  <a:schemeClr val="bg1"/>
                </a:solidFill>
              </a:rPr>
              <a:t> bus users to rate Service availability as </a:t>
            </a:r>
            <a:r>
              <a:rPr lang="en-IE" dirty="0" smtClean="0">
                <a:solidFill>
                  <a:schemeClr val="bg1"/>
                </a:solidFill>
              </a:rPr>
              <a:t>Excellent </a:t>
            </a:r>
            <a:r>
              <a:rPr lang="en-IE" i="0" dirty="0" smtClean="0">
                <a:solidFill>
                  <a:schemeClr val="bg1"/>
                </a:solidFill>
              </a:rPr>
              <a:t>(38% compared with 49%).</a:t>
            </a:r>
            <a:endParaRPr lang="en-IE" i="0" dirty="0">
              <a:solidFill>
                <a:schemeClr val="bg1"/>
              </a:solidFill>
            </a:endParaRPr>
          </a:p>
        </p:txBody>
      </p:sp>
      <p:graphicFrame>
        <p:nvGraphicFramePr>
          <p:cNvPr id="20" name="Table 19"/>
          <p:cNvGraphicFramePr>
            <a:graphicFrameLocks noGrp="1"/>
          </p:cNvGraphicFramePr>
          <p:nvPr/>
        </p:nvGraphicFramePr>
        <p:xfrm>
          <a:off x="1043608" y="6057860"/>
          <a:ext cx="7920982" cy="288032"/>
        </p:xfrm>
        <a:graphic>
          <a:graphicData uri="http://schemas.openxmlformats.org/drawingml/2006/table">
            <a:tbl>
              <a:tblPr firstRow="1" bandRow="1">
                <a:tableStyleId>{5C22544A-7EE6-4342-B048-85BDC9FD1C3A}</a:tableStyleId>
              </a:tblPr>
              <a:tblGrid>
                <a:gridCol w="354330"/>
                <a:gridCol w="354330"/>
                <a:gridCol w="354330"/>
                <a:gridCol w="354330"/>
                <a:gridCol w="354330"/>
                <a:gridCol w="354330"/>
                <a:gridCol w="354330"/>
                <a:gridCol w="240026"/>
                <a:gridCol w="354330"/>
                <a:gridCol w="354330"/>
                <a:gridCol w="354330"/>
                <a:gridCol w="354330"/>
                <a:gridCol w="354330"/>
                <a:gridCol w="354330"/>
                <a:gridCol w="354330"/>
                <a:gridCol w="240026"/>
                <a:gridCol w="354330"/>
                <a:gridCol w="354330"/>
                <a:gridCol w="354330"/>
                <a:gridCol w="354330"/>
                <a:gridCol w="354330"/>
                <a:gridCol w="354330"/>
                <a:gridCol w="354330"/>
              </a:tblGrid>
              <a:tr h="288032">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4.9</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r>
            </a:tbl>
          </a:graphicData>
        </a:graphic>
      </p:graphicFrame>
      <p:graphicFrame>
        <p:nvGraphicFramePr>
          <p:cNvPr id="19" name="Table 18"/>
          <p:cNvGraphicFramePr>
            <a:graphicFrameLocks noGrp="1"/>
          </p:cNvGraphicFramePr>
          <p:nvPr/>
        </p:nvGraphicFramePr>
        <p:xfrm>
          <a:off x="755576" y="6345892"/>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Oval 26"/>
          <p:cNvSpPr>
            <a:spLocks noChangeArrowheads="1"/>
          </p:cNvSpPr>
          <p:nvPr/>
        </p:nvSpPr>
        <p:spPr bwMode="auto">
          <a:xfrm>
            <a:off x="5867251" y="3789040"/>
            <a:ext cx="288925" cy="287338"/>
          </a:xfrm>
          <a:prstGeom prst="ellipse">
            <a:avLst/>
          </a:prstGeom>
          <a:noFill/>
          <a:ln w="19050" algn="ctr">
            <a:solidFill>
              <a:srgbClr val="FF0000"/>
            </a:solidFill>
            <a:round/>
            <a:headEnd/>
            <a:tailEnd/>
          </a:ln>
        </p:spPr>
        <p:txBody>
          <a:bodyPr wrap="none" anchor="ctr"/>
          <a:lstStyle/>
          <a:p>
            <a:endParaRPr lang="en-NZ"/>
          </a:p>
        </p:txBody>
      </p:sp>
      <p:sp>
        <p:nvSpPr>
          <p:cNvPr id="21" name="Rectangle 20"/>
          <p:cNvSpPr>
            <a:spLocks noChangeArrowheads="1"/>
          </p:cNvSpPr>
          <p:nvPr/>
        </p:nvSpPr>
        <p:spPr bwMode="auto">
          <a:xfrm>
            <a:off x="8532440" y="2636912"/>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2" name="Rectangle 21"/>
          <p:cNvSpPr>
            <a:spLocks noChangeArrowheads="1"/>
          </p:cNvSpPr>
          <p:nvPr/>
        </p:nvSpPr>
        <p:spPr bwMode="auto">
          <a:xfrm>
            <a:off x="5868144" y="3789040"/>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6" name="Oval 26"/>
          <p:cNvSpPr>
            <a:spLocks noChangeArrowheads="1"/>
          </p:cNvSpPr>
          <p:nvPr/>
        </p:nvSpPr>
        <p:spPr bwMode="auto">
          <a:xfrm>
            <a:off x="3203848" y="2564904"/>
            <a:ext cx="288925" cy="287338"/>
          </a:xfrm>
          <a:prstGeom prst="ellipse">
            <a:avLst/>
          </a:prstGeom>
          <a:noFill/>
          <a:ln w="19050" algn="ctr">
            <a:solidFill>
              <a:srgbClr val="FF0000"/>
            </a:solidFill>
            <a:round/>
            <a:headEnd/>
            <a:tailEnd/>
          </a:ln>
        </p:spPr>
        <p:txBody>
          <a:bodyPr wrap="none" anchor="ctr"/>
          <a:lstStyle/>
          <a:p>
            <a:endParaRPr lang="en-NZ"/>
          </a:p>
        </p:txBody>
      </p:sp>
      <p:sp>
        <p:nvSpPr>
          <p:cNvPr id="2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47</a:t>
            </a:fld>
            <a:endParaRPr lang="en-US" sz="1000" b="1" i="0" dirty="0">
              <a:solidFill>
                <a:schemeClr val="tx1"/>
              </a:solidFill>
            </a:endParaRPr>
          </a:p>
        </p:txBody>
      </p:sp>
      <p:sp>
        <p:nvSpPr>
          <p:cNvPr id="25" name="Oval 26"/>
          <p:cNvSpPr>
            <a:spLocks noChangeArrowheads="1"/>
          </p:cNvSpPr>
          <p:nvPr/>
        </p:nvSpPr>
        <p:spPr bwMode="auto">
          <a:xfrm>
            <a:off x="5868144" y="2420888"/>
            <a:ext cx="288925" cy="287338"/>
          </a:xfrm>
          <a:prstGeom prst="ellipse">
            <a:avLst/>
          </a:prstGeom>
          <a:noFill/>
          <a:ln w="19050" algn="ctr">
            <a:solidFill>
              <a:srgbClr val="FF0000"/>
            </a:solidFill>
            <a:round/>
            <a:headEnd/>
            <a:tailEnd/>
          </a:ln>
        </p:spPr>
        <p:txBody>
          <a:bodyPr wrap="none" anchor="ctr"/>
          <a:lstStyle/>
          <a:p>
            <a:endParaRPr lang="en-NZ"/>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764704"/>
            <a:ext cx="8229600" cy="648072"/>
          </a:xfrm>
        </p:spPr>
        <p:txBody>
          <a:bodyPr/>
          <a:lstStyle/>
          <a:p>
            <a:r>
              <a:rPr lang="en-US" sz="2000" b="1" dirty="0" smtClean="0">
                <a:solidFill>
                  <a:srgbClr val="CC0000"/>
                </a:solidFill>
              </a:rPr>
              <a:t>Reasons for Dissatisfaction with Service Availability</a:t>
            </a:r>
            <a:endParaRPr lang="en-NZ" sz="2000" b="1" dirty="0" smtClean="0">
              <a:solidFill>
                <a:srgbClr val="CC0000"/>
              </a:solidFill>
            </a:endParaRPr>
          </a:p>
        </p:txBody>
      </p:sp>
      <p:sp>
        <p:nvSpPr>
          <p:cNvPr id="67587"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Q10B</a:t>
            </a:r>
          </a:p>
        </p:txBody>
      </p:sp>
      <p:sp>
        <p:nvSpPr>
          <p:cNvPr id="67589" name="Text Box 5"/>
          <p:cNvSpPr txBox="1">
            <a:spLocks noChangeArrowheads="1"/>
          </p:cNvSpPr>
          <p:nvPr/>
        </p:nvSpPr>
        <p:spPr bwMode="auto">
          <a:xfrm>
            <a:off x="1330325" y="1314450"/>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67590" name="Text Box 6"/>
          <p:cNvSpPr txBox="1">
            <a:spLocks noChangeArrowheads="1"/>
          </p:cNvSpPr>
          <p:nvPr/>
        </p:nvSpPr>
        <p:spPr bwMode="auto">
          <a:xfrm>
            <a:off x="6156325" y="1268413"/>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67591" name="Line 7"/>
          <p:cNvSpPr>
            <a:spLocks noChangeShapeType="1"/>
          </p:cNvSpPr>
          <p:nvPr/>
        </p:nvSpPr>
        <p:spPr bwMode="auto">
          <a:xfrm>
            <a:off x="4572000" y="1314450"/>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nvGraphicFramePr>
        <p:xfrm>
          <a:off x="4788024" y="1628800"/>
          <a:ext cx="4104456" cy="4294243"/>
        </p:xfrm>
        <a:graphic>
          <a:graphicData uri="http://schemas.openxmlformats.org/drawingml/2006/table">
            <a:tbl>
              <a:tblPr/>
              <a:tblGrid>
                <a:gridCol w="4104456"/>
              </a:tblGrid>
              <a:tr h="352017">
                <a:tc>
                  <a:txBody>
                    <a:bodyPr/>
                    <a:lstStyle/>
                    <a:p>
                      <a:pPr marL="180000" indent="-180000" algn="l" fontAlgn="b">
                        <a:buFont typeface="Arial" pitchFamily="34" charset="0"/>
                        <a:buChar char="•"/>
                      </a:pPr>
                      <a:r>
                        <a:rPr lang="en-NZ" sz="1050" b="0" i="1" u="none" strike="noStrike" dirty="0">
                          <a:solidFill>
                            <a:srgbClr val="000000"/>
                          </a:solidFill>
                          <a:latin typeface="Calibri"/>
                        </a:rPr>
                        <a:t>Elderly people are having to walk too far to a bus stop.</a:t>
                      </a:r>
                    </a:p>
                  </a:txBody>
                  <a:tcPr marL="2975" marR="2975" marT="2975" marB="0" anchor="ctr">
                    <a:lnL>
                      <a:noFill/>
                    </a:lnL>
                    <a:lnR>
                      <a:noFill/>
                    </a:lnR>
                    <a:lnT>
                      <a:noFill/>
                    </a:lnT>
                    <a:lnB>
                      <a:noFill/>
                    </a:lnB>
                    <a:noFill/>
                  </a:tcPr>
                </a:tc>
              </a:tr>
              <a:tr h="352017">
                <a:tc>
                  <a:txBody>
                    <a:bodyPr/>
                    <a:lstStyle/>
                    <a:p>
                      <a:pPr marL="180000" indent="-180000" algn="l" fontAlgn="b">
                        <a:buFont typeface="Arial" pitchFamily="34" charset="0"/>
                        <a:buChar char="•"/>
                      </a:pPr>
                      <a:r>
                        <a:rPr lang="en-NZ" sz="1050" b="0" i="1" u="none" strike="noStrike">
                          <a:solidFill>
                            <a:srgbClr val="000000"/>
                          </a:solidFill>
                          <a:latin typeface="Calibri"/>
                        </a:rPr>
                        <a:t>I have to walk for ten to fifteen minutes to get to the bus stop.</a:t>
                      </a:r>
                    </a:p>
                  </a:txBody>
                  <a:tcPr marL="2975" marR="2975" marT="2975" marB="0" anchor="ctr">
                    <a:lnL>
                      <a:noFill/>
                    </a:lnL>
                    <a:lnR>
                      <a:noFill/>
                    </a:lnR>
                    <a:lnT>
                      <a:noFill/>
                    </a:lnT>
                    <a:lnB>
                      <a:noFill/>
                    </a:lnB>
                    <a:noFill/>
                  </a:tcPr>
                </a:tc>
              </a:tr>
              <a:tr h="352017">
                <a:tc>
                  <a:txBody>
                    <a:bodyPr/>
                    <a:lstStyle/>
                    <a:p>
                      <a:pPr marL="180000" indent="-180000" algn="l" fontAlgn="b">
                        <a:buFont typeface="Arial" pitchFamily="34" charset="0"/>
                        <a:buChar char="•"/>
                      </a:pPr>
                      <a:r>
                        <a:rPr lang="en-NZ" sz="1050" b="0" i="1" u="none" strike="noStrike">
                          <a:solidFill>
                            <a:srgbClr val="000000"/>
                          </a:solidFill>
                          <a:latin typeface="Calibri"/>
                        </a:rPr>
                        <a:t>I have to walk two kilometres from my workplace to get to it.</a:t>
                      </a:r>
                    </a:p>
                  </a:txBody>
                  <a:tcPr marL="2975" marR="2975" marT="2975" marB="0" anchor="ctr">
                    <a:lnL>
                      <a:noFill/>
                    </a:lnL>
                    <a:lnR>
                      <a:noFill/>
                    </a:lnR>
                    <a:lnT>
                      <a:noFill/>
                    </a:lnT>
                    <a:lnB>
                      <a:noFill/>
                    </a:lnB>
                    <a:noFill/>
                  </a:tcPr>
                </a:tc>
              </a:tr>
              <a:tr h="463400">
                <a:tc>
                  <a:txBody>
                    <a:bodyPr/>
                    <a:lstStyle/>
                    <a:p>
                      <a:pPr marL="180000" indent="-180000" algn="l" fontAlgn="b">
                        <a:buFont typeface="Arial" pitchFamily="34" charset="0"/>
                        <a:buChar char="•"/>
                      </a:pPr>
                      <a:r>
                        <a:rPr lang="en-NZ" sz="1050" b="0" i="1" u="none" strike="noStrike">
                          <a:solidFill>
                            <a:srgbClr val="000000"/>
                          </a:solidFill>
                          <a:latin typeface="Calibri"/>
                        </a:rPr>
                        <a:t>I think it is stupid the bus going up through the hospital grounds when there are so few people who use that stop. Why don't they just go straight down Lake Road instead?</a:t>
                      </a:r>
                    </a:p>
                  </a:txBody>
                  <a:tcPr marL="2975" marR="2975" marT="2975" marB="0" anchor="ctr">
                    <a:lnL>
                      <a:noFill/>
                    </a:lnL>
                    <a:lnR>
                      <a:noFill/>
                    </a:lnR>
                    <a:lnT>
                      <a:noFill/>
                    </a:lnT>
                    <a:lnB>
                      <a:noFill/>
                    </a:lnB>
                    <a:noFill/>
                  </a:tcPr>
                </a:tc>
              </a:tr>
              <a:tr h="352017">
                <a:tc>
                  <a:txBody>
                    <a:bodyPr/>
                    <a:lstStyle/>
                    <a:p>
                      <a:pPr marL="180000" indent="-180000" algn="l" fontAlgn="b">
                        <a:buFont typeface="Arial" pitchFamily="34" charset="0"/>
                        <a:buChar char="•"/>
                      </a:pPr>
                      <a:r>
                        <a:rPr lang="en-NZ" sz="1050" b="0" i="1" u="none" strike="noStrike">
                          <a:solidFill>
                            <a:srgbClr val="000000"/>
                          </a:solidFill>
                          <a:latin typeface="Calibri"/>
                        </a:rPr>
                        <a:t>I would like a route from Hinemoa Street.</a:t>
                      </a:r>
                    </a:p>
                  </a:txBody>
                  <a:tcPr marL="2975" marR="2975" marT="2975" marB="0" anchor="ctr">
                    <a:lnL>
                      <a:noFill/>
                    </a:lnL>
                    <a:lnR>
                      <a:noFill/>
                    </a:lnR>
                    <a:lnT>
                      <a:noFill/>
                    </a:lnT>
                    <a:lnB>
                      <a:noFill/>
                    </a:lnB>
                    <a:noFill/>
                  </a:tcPr>
                </a:tc>
              </a:tr>
              <a:tr h="352017">
                <a:tc>
                  <a:txBody>
                    <a:bodyPr/>
                    <a:lstStyle/>
                    <a:p>
                      <a:pPr marL="180000" indent="-180000" algn="l" fontAlgn="b">
                        <a:buFont typeface="Arial" pitchFamily="34" charset="0"/>
                        <a:buChar char="•"/>
                      </a:pPr>
                      <a:r>
                        <a:rPr lang="en-NZ" sz="1050" b="0" i="1" u="none" strike="noStrike">
                          <a:solidFill>
                            <a:srgbClr val="000000"/>
                          </a:solidFill>
                          <a:latin typeface="Calibri"/>
                        </a:rPr>
                        <a:t>Needs to run at night.</a:t>
                      </a:r>
                    </a:p>
                  </a:txBody>
                  <a:tcPr marL="2975" marR="2975" marT="2975" marB="0" anchor="ctr">
                    <a:lnL>
                      <a:noFill/>
                    </a:lnL>
                    <a:lnR>
                      <a:noFill/>
                    </a:lnR>
                    <a:lnT>
                      <a:noFill/>
                    </a:lnT>
                    <a:lnB>
                      <a:noFill/>
                    </a:lnB>
                    <a:noFill/>
                  </a:tcPr>
                </a:tc>
              </a:tr>
              <a:tr h="352017">
                <a:tc>
                  <a:txBody>
                    <a:bodyPr/>
                    <a:lstStyle/>
                    <a:p>
                      <a:pPr marL="180000" indent="-180000" algn="l" fontAlgn="b">
                        <a:buFont typeface="Arial" pitchFamily="34" charset="0"/>
                        <a:buChar char="•"/>
                      </a:pPr>
                      <a:r>
                        <a:rPr lang="en-NZ" sz="1050" b="0" i="1" u="none" strike="noStrike">
                          <a:solidFill>
                            <a:srgbClr val="000000"/>
                          </a:solidFill>
                          <a:latin typeface="Calibri"/>
                        </a:rPr>
                        <a:t>No bus stop close to home. I have to walk ten to fifteen minutes to reach it.</a:t>
                      </a:r>
                    </a:p>
                  </a:txBody>
                  <a:tcPr marL="2975" marR="2975" marT="2975" marB="0" anchor="ctr">
                    <a:lnL>
                      <a:noFill/>
                    </a:lnL>
                    <a:lnR>
                      <a:noFill/>
                    </a:lnR>
                    <a:lnT>
                      <a:noFill/>
                    </a:lnT>
                    <a:lnB>
                      <a:noFill/>
                    </a:lnB>
                    <a:noFill/>
                  </a:tcPr>
                </a:tc>
              </a:tr>
              <a:tr h="352017">
                <a:tc>
                  <a:txBody>
                    <a:bodyPr/>
                    <a:lstStyle/>
                    <a:p>
                      <a:pPr marL="180000" indent="-180000" algn="l" fontAlgn="b">
                        <a:buFont typeface="Arial" pitchFamily="34" charset="0"/>
                        <a:buChar char="•"/>
                      </a:pPr>
                      <a:r>
                        <a:rPr lang="en-NZ" sz="1050" b="0" i="1" u="none" strike="noStrike">
                          <a:solidFill>
                            <a:srgbClr val="000000"/>
                          </a:solidFill>
                          <a:latin typeface="Calibri"/>
                        </a:rPr>
                        <a:t>Some of the routes are not suitable for me.</a:t>
                      </a:r>
                    </a:p>
                  </a:txBody>
                  <a:tcPr marL="2975" marR="2975" marT="2975" marB="0" anchor="ctr">
                    <a:lnL>
                      <a:noFill/>
                    </a:lnL>
                    <a:lnR>
                      <a:noFill/>
                    </a:lnR>
                    <a:lnT>
                      <a:noFill/>
                    </a:lnT>
                    <a:lnB>
                      <a:noFill/>
                    </a:lnB>
                    <a:noFill/>
                  </a:tcPr>
                </a:tc>
              </a:tr>
              <a:tr h="352017">
                <a:tc>
                  <a:txBody>
                    <a:bodyPr/>
                    <a:lstStyle/>
                    <a:p>
                      <a:pPr marL="180000" indent="-180000" algn="l" fontAlgn="b">
                        <a:buFont typeface="Arial" pitchFamily="34" charset="0"/>
                        <a:buChar char="•"/>
                      </a:pPr>
                      <a:r>
                        <a:rPr lang="en-NZ" sz="1050" b="0" i="1" u="none" strike="noStrike">
                          <a:solidFill>
                            <a:srgbClr val="000000"/>
                          </a:solidFill>
                          <a:latin typeface="Calibri"/>
                        </a:rPr>
                        <a:t>Stagger the times for the workers.</a:t>
                      </a:r>
                    </a:p>
                  </a:txBody>
                  <a:tcPr marL="2975" marR="2975" marT="2975" marB="0" anchor="ctr">
                    <a:lnL>
                      <a:noFill/>
                    </a:lnL>
                    <a:lnR>
                      <a:noFill/>
                    </a:lnR>
                    <a:lnT>
                      <a:noFill/>
                    </a:lnT>
                    <a:lnB>
                      <a:noFill/>
                    </a:lnB>
                    <a:noFill/>
                  </a:tcPr>
                </a:tc>
              </a:tr>
              <a:tr h="616915">
                <a:tc>
                  <a:txBody>
                    <a:bodyPr/>
                    <a:lstStyle/>
                    <a:p>
                      <a:pPr marL="180000" indent="-180000" algn="l" fontAlgn="b">
                        <a:buFont typeface="Arial" pitchFamily="34" charset="0"/>
                        <a:buChar char="•"/>
                      </a:pPr>
                      <a:r>
                        <a:rPr lang="en-NZ" sz="1050" b="0" i="1" u="none" strike="noStrike">
                          <a:solidFill>
                            <a:srgbClr val="000000"/>
                          </a:solidFill>
                          <a:latin typeface="Calibri"/>
                        </a:rPr>
                        <a:t>The bus I take goes right up by the Polytech and when it comes down by Cantabria Rest Home where a lot of old people want to catch it it's overcrowded with students and they don't stand up so it's put a lot of older users off.</a:t>
                      </a:r>
                    </a:p>
                  </a:txBody>
                  <a:tcPr marL="2975" marR="2975" marT="2975" marB="0" anchor="ctr">
                    <a:lnL>
                      <a:noFill/>
                    </a:lnL>
                    <a:lnR>
                      <a:noFill/>
                    </a:lnR>
                    <a:lnT>
                      <a:noFill/>
                    </a:lnT>
                    <a:lnB>
                      <a:noFill/>
                    </a:lnB>
                    <a:noFill/>
                  </a:tcPr>
                </a:tc>
              </a:tr>
              <a:tr h="352017">
                <a:tc>
                  <a:txBody>
                    <a:bodyPr/>
                    <a:lstStyle/>
                    <a:p>
                      <a:pPr marL="180000" indent="-180000" algn="l" fontAlgn="b">
                        <a:buFont typeface="Arial" pitchFamily="34" charset="0"/>
                        <a:buChar char="•"/>
                      </a:pPr>
                      <a:r>
                        <a:rPr lang="en-NZ" sz="1050" b="0" i="1" u="none" strike="noStrike" dirty="0">
                          <a:solidFill>
                            <a:srgbClr val="000000"/>
                          </a:solidFill>
                          <a:latin typeface="Calibri"/>
                        </a:rPr>
                        <a:t>They don't go near my doctor or my eye specialist.</a:t>
                      </a:r>
                    </a:p>
                  </a:txBody>
                  <a:tcPr marL="2975" marR="2975" marT="2975" marB="0" anchor="ctr">
                    <a:lnL>
                      <a:noFill/>
                    </a:lnL>
                    <a:lnR>
                      <a:noFill/>
                    </a:lnR>
                    <a:lnT>
                      <a:noFill/>
                    </a:lnT>
                    <a:lnB>
                      <a:noFill/>
                    </a:lnB>
                    <a:noFill/>
                  </a:tcPr>
                </a:tc>
              </a:tr>
            </a:tbl>
          </a:graphicData>
        </a:graphic>
      </p:graphicFrame>
      <p:graphicFrame>
        <p:nvGraphicFramePr>
          <p:cNvPr id="13" name="Table 12"/>
          <p:cNvGraphicFramePr>
            <a:graphicFrameLocks noGrp="1"/>
          </p:cNvGraphicFramePr>
          <p:nvPr/>
        </p:nvGraphicFramePr>
        <p:xfrm>
          <a:off x="323528" y="1628800"/>
          <a:ext cx="3888432" cy="4620928"/>
        </p:xfrm>
        <a:graphic>
          <a:graphicData uri="http://schemas.openxmlformats.org/drawingml/2006/table">
            <a:tbl>
              <a:tblPr/>
              <a:tblGrid>
                <a:gridCol w="3888432"/>
              </a:tblGrid>
              <a:tr h="292512">
                <a:tc>
                  <a:txBody>
                    <a:bodyPr/>
                    <a:lstStyle/>
                    <a:p>
                      <a:pPr marL="180000" indent="-180000" algn="l" fontAlgn="b">
                        <a:buFont typeface="Arial" pitchFamily="34" charset="0"/>
                        <a:buChar char="•"/>
                      </a:pPr>
                      <a:r>
                        <a:rPr lang="en-NZ" sz="1050" b="0" i="1" u="none" strike="noStrike">
                          <a:solidFill>
                            <a:srgbClr val="000000"/>
                          </a:solidFill>
                          <a:latin typeface="Calibri"/>
                        </a:rPr>
                        <a:t>Because I have to walk about a kilometre and a half to the bus stop.</a:t>
                      </a:r>
                    </a:p>
                  </a:txBody>
                  <a:tcPr marL="1628" marR="1628" marT="1628" marB="0" anchor="ctr">
                    <a:lnL>
                      <a:noFill/>
                    </a:lnL>
                    <a:lnR>
                      <a:noFill/>
                    </a:lnR>
                    <a:lnT>
                      <a:noFill/>
                    </a:lnT>
                    <a:lnB>
                      <a:noFill/>
                    </a:lnB>
                  </a:tcPr>
                </a:tc>
              </a:tr>
              <a:tr h="311115">
                <a:tc>
                  <a:txBody>
                    <a:bodyPr/>
                    <a:lstStyle/>
                    <a:p>
                      <a:pPr marL="180000" indent="-180000" algn="l" fontAlgn="b">
                        <a:buFont typeface="Arial" pitchFamily="34" charset="0"/>
                        <a:buChar char="•"/>
                      </a:pPr>
                      <a:r>
                        <a:rPr lang="en-NZ" sz="1050" b="0" i="1" u="none" strike="noStrike">
                          <a:solidFill>
                            <a:srgbClr val="000000"/>
                          </a:solidFill>
                          <a:latin typeface="Calibri"/>
                        </a:rPr>
                        <a:t>Because to get to one place I have to travel in the wrong direction first.</a:t>
                      </a:r>
                    </a:p>
                  </a:txBody>
                  <a:tcPr marL="1628" marR="1628" marT="1628" marB="0" anchor="ctr">
                    <a:lnL>
                      <a:noFill/>
                    </a:lnL>
                    <a:lnR>
                      <a:noFill/>
                    </a:lnR>
                    <a:lnT>
                      <a:noFill/>
                    </a:lnT>
                    <a:lnB>
                      <a:noFill/>
                    </a:lnB>
                  </a:tcPr>
                </a:tc>
              </a:tr>
              <a:tr h="311115">
                <a:tc>
                  <a:txBody>
                    <a:bodyPr/>
                    <a:lstStyle/>
                    <a:p>
                      <a:pPr marL="180000" indent="-180000" algn="l" fontAlgn="b">
                        <a:buFont typeface="Arial" pitchFamily="34" charset="0"/>
                        <a:buChar char="•"/>
                      </a:pPr>
                      <a:r>
                        <a:rPr lang="en-NZ" sz="1050" b="0" i="1" u="none" strike="noStrike">
                          <a:solidFill>
                            <a:srgbClr val="000000"/>
                          </a:solidFill>
                          <a:latin typeface="Calibri"/>
                        </a:rPr>
                        <a:t>Before this service took over we had two ways to go into town, short or long, the shorter option is no longer available.</a:t>
                      </a:r>
                    </a:p>
                  </a:txBody>
                  <a:tcPr marL="1628" marR="1628" marT="1628" marB="0" anchor="ctr">
                    <a:lnL>
                      <a:noFill/>
                    </a:lnL>
                    <a:lnR>
                      <a:noFill/>
                    </a:lnR>
                    <a:lnT>
                      <a:noFill/>
                    </a:lnT>
                    <a:lnB>
                      <a:noFill/>
                    </a:lnB>
                  </a:tcPr>
                </a:tc>
              </a:tr>
              <a:tr h="311115">
                <a:tc>
                  <a:txBody>
                    <a:bodyPr/>
                    <a:lstStyle/>
                    <a:p>
                      <a:pPr marL="180000" indent="-180000" algn="l" fontAlgn="b">
                        <a:buFont typeface="Arial" pitchFamily="34" charset="0"/>
                        <a:buChar char="•"/>
                      </a:pPr>
                      <a:r>
                        <a:rPr lang="en-NZ" sz="1050" b="0" i="1" u="none" strike="noStrike">
                          <a:solidFill>
                            <a:srgbClr val="000000"/>
                          </a:solidFill>
                          <a:latin typeface="Calibri"/>
                        </a:rPr>
                        <a:t>From where I live, the bus has to go through Otumoetai instead of straight to town.</a:t>
                      </a:r>
                    </a:p>
                  </a:txBody>
                  <a:tcPr marL="1628" marR="1628" marT="1628" marB="0" anchor="ctr">
                    <a:lnL>
                      <a:noFill/>
                    </a:lnL>
                    <a:lnR>
                      <a:noFill/>
                    </a:lnR>
                    <a:lnT>
                      <a:noFill/>
                    </a:lnT>
                    <a:lnB>
                      <a:noFill/>
                    </a:lnB>
                  </a:tcPr>
                </a:tc>
              </a:tr>
              <a:tr h="292512">
                <a:tc>
                  <a:txBody>
                    <a:bodyPr/>
                    <a:lstStyle/>
                    <a:p>
                      <a:pPr marL="180000" indent="-180000" algn="l" fontAlgn="b">
                        <a:buFont typeface="Arial" pitchFamily="34" charset="0"/>
                        <a:buChar char="•"/>
                      </a:pPr>
                      <a:r>
                        <a:rPr lang="en-NZ" sz="1050" b="0" i="1" u="none" strike="noStrike">
                          <a:solidFill>
                            <a:srgbClr val="000000"/>
                          </a:solidFill>
                          <a:latin typeface="Calibri"/>
                        </a:rPr>
                        <a:t>Have  issues with the buses running direct.</a:t>
                      </a:r>
                    </a:p>
                  </a:txBody>
                  <a:tcPr marL="1628" marR="1628" marT="1628" marB="0" anchor="ctr">
                    <a:lnL>
                      <a:noFill/>
                    </a:lnL>
                    <a:lnR>
                      <a:noFill/>
                    </a:lnR>
                    <a:lnT>
                      <a:noFill/>
                    </a:lnT>
                    <a:lnB>
                      <a:noFill/>
                    </a:lnB>
                  </a:tcPr>
                </a:tc>
              </a:tr>
              <a:tr h="292512">
                <a:tc>
                  <a:txBody>
                    <a:bodyPr/>
                    <a:lstStyle/>
                    <a:p>
                      <a:pPr marL="180000" indent="-180000" algn="l" fontAlgn="b">
                        <a:buFont typeface="Arial" pitchFamily="34" charset="0"/>
                        <a:buChar char="•"/>
                      </a:pPr>
                      <a:r>
                        <a:rPr lang="en-NZ" sz="1050" b="0" i="1" u="none" strike="noStrike">
                          <a:solidFill>
                            <a:srgbClr val="000000"/>
                          </a:solidFill>
                          <a:latin typeface="Calibri"/>
                        </a:rPr>
                        <a:t>I would like it to run more regular.</a:t>
                      </a:r>
                    </a:p>
                  </a:txBody>
                  <a:tcPr marL="1628" marR="1628" marT="1628" marB="0" anchor="ctr">
                    <a:lnL>
                      <a:noFill/>
                    </a:lnL>
                    <a:lnR>
                      <a:noFill/>
                    </a:lnR>
                    <a:lnT>
                      <a:noFill/>
                    </a:lnT>
                    <a:lnB>
                      <a:noFill/>
                    </a:lnB>
                  </a:tcPr>
                </a:tc>
              </a:tr>
              <a:tr h="292512">
                <a:tc>
                  <a:txBody>
                    <a:bodyPr/>
                    <a:lstStyle/>
                    <a:p>
                      <a:pPr marL="180000" indent="-180000" algn="l" fontAlgn="b">
                        <a:buFont typeface="Arial" pitchFamily="34" charset="0"/>
                        <a:buChar char="•"/>
                      </a:pPr>
                      <a:r>
                        <a:rPr lang="en-NZ" sz="1050" b="0" i="1" u="none" strike="noStrike">
                          <a:solidFill>
                            <a:srgbClr val="000000"/>
                          </a:solidFill>
                          <a:latin typeface="Calibri"/>
                        </a:rPr>
                        <a:t>It would be better if it come along Edgecumbe Rd.</a:t>
                      </a:r>
                    </a:p>
                  </a:txBody>
                  <a:tcPr marL="1628" marR="1628" marT="1628" marB="0" anchor="ctr">
                    <a:lnL>
                      <a:noFill/>
                    </a:lnL>
                    <a:lnR>
                      <a:noFill/>
                    </a:lnR>
                    <a:lnT>
                      <a:noFill/>
                    </a:lnT>
                    <a:lnB>
                      <a:noFill/>
                    </a:lnB>
                  </a:tcPr>
                </a:tc>
              </a:tr>
              <a:tr h="292512">
                <a:tc>
                  <a:txBody>
                    <a:bodyPr/>
                    <a:lstStyle/>
                    <a:p>
                      <a:pPr marL="180000" indent="-180000" algn="l" fontAlgn="b">
                        <a:buFont typeface="Arial" pitchFamily="34" charset="0"/>
                        <a:buChar char="•"/>
                      </a:pPr>
                      <a:r>
                        <a:rPr lang="en-NZ" sz="1050" b="0" i="1" u="none" strike="noStrike">
                          <a:solidFill>
                            <a:srgbClr val="000000"/>
                          </a:solidFill>
                          <a:latin typeface="Calibri"/>
                        </a:rPr>
                        <a:t>It's only Cameron Road and Fraser Street routes that you use.</a:t>
                      </a:r>
                    </a:p>
                  </a:txBody>
                  <a:tcPr marL="1628" marR="1628" marT="1628" marB="0" anchor="ctr">
                    <a:lnL>
                      <a:noFill/>
                    </a:lnL>
                    <a:lnR>
                      <a:noFill/>
                    </a:lnR>
                    <a:lnT>
                      <a:noFill/>
                    </a:lnT>
                    <a:lnB>
                      <a:noFill/>
                    </a:lnB>
                  </a:tcPr>
                </a:tc>
              </a:tr>
              <a:tr h="292512">
                <a:tc>
                  <a:txBody>
                    <a:bodyPr/>
                    <a:lstStyle/>
                    <a:p>
                      <a:pPr marL="180000" indent="-180000" algn="l" fontAlgn="b">
                        <a:buFont typeface="Arial" pitchFamily="34" charset="0"/>
                        <a:buChar char="•"/>
                      </a:pPr>
                      <a:r>
                        <a:rPr lang="en-NZ" sz="1050" b="0" i="1" u="none" strike="noStrike">
                          <a:solidFill>
                            <a:srgbClr val="000000"/>
                          </a:solidFill>
                          <a:latin typeface="Calibri"/>
                        </a:rPr>
                        <a:t>One way is good but not the return.</a:t>
                      </a:r>
                    </a:p>
                  </a:txBody>
                  <a:tcPr marL="1628" marR="1628" marT="1628" marB="0" anchor="ctr">
                    <a:lnL>
                      <a:noFill/>
                    </a:lnL>
                    <a:lnR>
                      <a:noFill/>
                    </a:lnR>
                    <a:lnT>
                      <a:noFill/>
                    </a:lnT>
                    <a:lnB>
                      <a:noFill/>
                    </a:lnB>
                  </a:tcPr>
                </a:tc>
              </a:tr>
              <a:tr h="292512">
                <a:tc>
                  <a:txBody>
                    <a:bodyPr/>
                    <a:lstStyle/>
                    <a:p>
                      <a:pPr marL="180000" indent="-180000" algn="l" fontAlgn="b">
                        <a:buFont typeface="Arial" pitchFamily="34" charset="0"/>
                        <a:buChar char="•"/>
                      </a:pPr>
                      <a:r>
                        <a:rPr lang="en-NZ" sz="1050" b="0" i="1" u="none" strike="noStrike">
                          <a:solidFill>
                            <a:srgbClr val="000000"/>
                          </a:solidFill>
                          <a:latin typeface="Calibri"/>
                        </a:rPr>
                        <a:t>Sometimes they change the route.</a:t>
                      </a:r>
                    </a:p>
                  </a:txBody>
                  <a:tcPr marL="1628" marR="1628" marT="1628" marB="0" anchor="ctr">
                    <a:lnL>
                      <a:noFill/>
                    </a:lnL>
                    <a:lnR>
                      <a:noFill/>
                    </a:lnR>
                    <a:lnT>
                      <a:noFill/>
                    </a:lnT>
                    <a:lnB>
                      <a:noFill/>
                    </a:lnB>
                  </a:tcPr>
                </a:tc>
              </a:tr>
              <a:tr h="311115">
                <a:tc>
                  <a:txBody>
                    <a:bodyPr/>
                    <a:lstStyle/>
                    <a:p>
                      <a:pPr marL="180000" indent="-180000" algn="l" fontAlgn="b">
                        <a:buFont typeface="Arial" pitchFamily="34" charset="0"/>
                        <a:buChar char="•"/>
                      </a:pPr>
                      <a:r>
                        <a:rPr lang="en-NZ" sz="1050" b="0" i="1" u="none" strike="noStrike">
                          <a:solidFill>
                            <a:srgbClr val="000000"/>
                          </a:solidFill>
                          <a:latin typeface="Calibri"/>
                        </a:rPr>
                        <a:t>The timing of the service route 60, the first bus is 7.15 and I need to get it earlier.</a:t>
                      </a:r>
                    </a:p>
                  </a:txBody>
                  <a:tcPr marL="1628" marR="1628" marT="1628" marB="0" anchor="ctr">
                    <a:lnL>
                      <a:noFill/>
                    </a:lnL>
                    <a:lnR>
                      <a:noFill/>
                    </a:lnR>
                    <a:lnT>
                      <a:noFill/>
                    </a:lnT>
                    <a:lnB>
                      <a:noFill/>
                    </a:lnB>
                  </a:tcPr>
                </a:tc>
              </a:tr>
              <a:tr h="311115">
                <a:tc>
                  <a:txBody>
                    <a:bodyPr/>
                    <a:lstStyle/>
                    <a:p>
                      <a:pPr marL="180000" indent="-180000" algn="l" fontAlgn="b">
                        <a:buFont typeface="Arial" pitchFamily="34" charset="0"/>
                        <a:buChar char="•"/>
                      </a:pPr>
                      <a:r>
                        <a:rPr lang="en-NZ" sz="1050" b="0" i="1" u="none" strike="noStrike">
                          <a:solidFill>
                            <a:srgbClr val="000000"/>
                          </a:solidFill>
                          <a:latin typeface="Calibri"/>
                        </a:rPr>
                        <a:t>There are no buses from my home to Bayfair.  I have to catch a taxi to Bayfair and then I can catch a bus.</a:t>
                      </a:r>
                    </a:p>
                  </a:txBody>
                  <a:tcPr marL="1628" marR="1628" marT="1628" marB="0" anchor="ctr">
                    <a:lnL>
                      <a:noFill/>
                    </a:lnL>
                    <a:lnR>
                      <a:noFill/>
                    </a:lnR>
                    <a:lnT>
                      <a:noFill/>
                    </a:lnT>
                    <a:lnB>
                      <a:noFill/>
                    </a:lnB>
                  </a:tcPr>
                </a:tc>
              </a:tr>
              <a:tr h="311115">
                <a:tc>
                  <a:txBody>
                    <a:bodyPr/>
                    <a:lstStyle/>
                    <a:p>
                      <a:pPr marL="180000" indent="-180000" algn="l" fontAlgn="b">
                        <a:buFont typeface="Arial" pitchFamily="34" charset="0"/>
                        <a:buChar char="•"/>
                      </a:pPr>
                      <a:r>
                        <a:rPr lang="en-NZ" sz="1050" b="0" i="1" u="none" strike="noStrike">
                          <a:solidFill>
                            <a:srgbClr val="000000"/>
                          </a:solidFill>
                          <a:latin typeface="Calibri"/>
                        </a:rPr>
                        <a:t>There are several buses that use a very similar route and they come together. It would be better if they were spread out.</a:t>
                      </a:r>
                    </a:p>
                  </a:txBody>
                  <a:tcPr marL="1628" marR="1628" marT="1628" marB="0" anchor="ctr">
                    <a:lnL>
                      <a:noFill/>
                    </a:lnL>
                    <a:lnR>
                      <a:noFill/>
                    </a:lnR>
                    <a:lnT>
                      <a:noFill/>
                    </a:lnT>
                    <a:lnB>
                      <a:noFill/>
                    </a:lnB>
                  </a:tcPr>
                </a:tc>
              </a:tr>
              <a:tr h="311115">
                <a:tc>
                  <a:txBody>
                    <a:bodyPr/>
                    <a:lstStyle/>
                    <a:p>
                      <a:pPr marL="180000" indent="-180000" algn="l" fontAlgn="b">
                        <a:buFont typeface="Arial" pitchFamily="34" charset="0"/>
                        <a:buChar char="•"/>
                      </a:pPr>
                      <a:r>
                        <a:rPr lang="en-NZ" sz="1050" b="0" i="1" u="none" strike="noStrike">
                          <a:solidFill>
                            <a:srgbClr val="000000"/>
                          </a:solidFill>
                          <a:latin typeface="Calibri"/>
                        </a:rPr>
                        <a:t>There's only one bus that comes directly to us, and if I want to catch a different bus I have to walk half an hour to another bus stop.</a:t>
                      </a:r>
                    </a:p>
                  </a:txBody>
                  <a:tcPr marL="1628" marR="1628" marT="1628" marB="0" anchor="ctr">
                    <a:lnL>
                      <a:noFill/>
                    </a:lnL>
                    <a:lnR>
                      <a:noFill/>
                    </a:lnR>
                    <a:lnT>
                      <a:noFill/>
                    </a:lnT>
                    <a:lnB>
                      <a:noFill/>
                    </a:lnB>
                  </a:tcPr>
                </a:tc>
              </a:tr>
              <a:tr h="311115">
                <a:tc>
                  <a:txBody>
                    <a:bodyPr/>
                    <a:lstStyle/>
                    <a:p>
                      <a:pPr marL="180000" indent="-180000" algn="l" fontAlgn="b">
                        <a:buFont typeface="Arial" pitchFamily="34" charset="0"/>
                        <a:buChar char="•"/>
                      </a:pPr>
                      <a:r>
                        <a:rPr lang="en-NZ" sz="1050" b="0" i="1" u="none" strike="noStrike" dirty="0">
                          <a:solidFill>
                            <a:srgbClr val="000000"/>
                          </a:solidFill>
                          <a:latin typeface="Calibri"/>
                        </a:rPr>
                        <a:t>They changed the route from where the kids go to school, it used to go down </a:t>
                      </a:r>
                      <a:r>
                        <a:rPr lang="en-NZ" sz="1050" b="0" i="1" u="none" strike="noStrike" dirty="0" err="1">
                          <a:solidFill>
                            <a:srgbClr val="000000"/>
                          </a:solidFill>
                          <a:latin typeface="Calibri"/>
                        </a:rPr>
                        <a:t>Ngatai</a:t>
                      </a:r>
                      <a:r>
                        <a:rPr lang="en-NZ" sz="1050" b="0" i="1" u="none" strike="noStrike" dirty="0">
                          <a:solidFill>
                            <a:srgbClr val="000000"/>
                          </a:solidFill>
                          <a:latin typeface="Calibri"/>
                        </a:rPr>
                        <a:t> Road and now they have to catch two buses.</a:t>
                      </a:r>
                    </a:p>
                  </a:txBody>
                  <a:tcPr marL="1628" marR="1628" marT="1628" marB="0" anchor="ctr">
                    <a:lnL>
                      <a:noFill/>
                    </a:lnL>
                    <a:lnR>
                      <a:noFill/>
                    </a:lnR>
                    <a:lnT>
                      <a:noFill/>
                    </a:lnT>
                    <a:lnB>
                      <a:noFill/>
                    </a:lnB>
                  </a:tcPr>
                </a:tc>
              </a:tr>
            </a:tbl>
          </a:graphicData>
        </a:graphic>
      </p:graphicFrame>
      <p:sp>
        <p:nvSpPr>
          <p:cNvPr id="9" name="Text Box 5"/>
          <p:cNvSpPr txBox="1">
            <a:spLocks noChangeArrowheads="1"/>
          </p:cNvSpPr>
          <p:nvPr/>
        </p:nvSpPr>
        <p:spPr bwMode="auto">
          <a:xfrm>
            <a:off x="0" y="6381328"/>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a:solidFill>
                  <a:schemeClr val="bg1"/>
                </a:solidFill>
              </a:rPr>
              <a:t>Changes in </a:t>
            </a:r>
            <a:r>
              <a:rPr lang="en-IE" dirty="0" smtClean="0">
                <a:solidFill>
                  <a:schemeClr val="bg1"/>
                </a:solidFill>
              </a:rPr>
              <a:t>the bus </a:t>
            </a:r>
            <a:r>
              <a:rPr lang="en-IE" dirty="0">
                <a:solidFill>
                  <a:schemeClr val="bg1"/>
                </a:solidFill>
              </a:rPr>
              <a:t>route</a:t>
            </a:r>
            <a:r>
              <a:rPr lang="en-IE" i="0" dirty="0">
                <a:solidFill>
                  <a:schemeClr val="bg1"/>
                </a:solidFill>
              </a:rPr>
              <a:t>, </a:t>
            </a:r>
            <a:r>
              <a:rPr lang="en-IE" dirty="0" smtClean="0">
                <a:solidFill>
                  <a:schemeClr val="bg1"/>
                </a:solidFill>
              </a:rPr>
              <a:t>Not </a:t>
            </a:r>
            <a:r>
              <a:rPr lang="en-IE" dirty="0">
                <a:solidFill>
                  <a:schemeClr val="bg1"/>
                </a:solidFill>
              </a:rPr>
              <a:t>enough direct </a:t>
            </a:r>
            <a:r>
              <a:rPr lang="en-IE" dirty="0" smtClean="0">
                <a:solidFill>
                  <a:schemeClr val="bg1"/>
                </a:solidFill>
              </a:rPr>
              <a:t>routes</a:t>
            </a:r>
            <a:r>
              <a:rPr lang="en-IE" i="0" dirty="0" smtClean="0">
                <a:solidFill>
                  <a:schemeClr val="bg1"/>
                </a:solidFill>
              </a:rPr>
              <a:t>, and </a:t>
            </a:r>
            <a:r>
              <a:rPr lang="en-IE" dirty="0" smtClean="0">
                <a:solidFill>
                  <a:schemeClr val="bg1"/>
                </a:solidFill>
              </a:rPr>
              <a:t>Inconvenient</a:t>
            </a:r>
            <a:r>
              <a:rPr lang="en-IE" i="0" dirty="0" smtClean="0">
                <a:solidFill>
                  <a:schemeClr val="bg1"/>
                </a:solidFill>
              </a:rPr>
              <a:t> </a:t>
            </a:r>
            <a:r>
              <a:rPr lang="en-IE" dirty="0" smtClean="0">
                <a:solidFill>
                  <a:schemeClr val="bg1"/>
                </a:solidFill>
              </a:rPr>
              <a:t>bus times </a:t>
            </a:r>
            <a:r>
              <a:rPr lang="en-IE" i="0" dirty="0" smtClean="0">
                <a:solidFill>
                  <a:schemeClr val="bg1"/>
                </a:solidFill>
              </a:rPr>
              <a:t>were reasons </a:t>
            </a:r>
            <a:r>
              <a:rPr lang="en-IE" i="0" dirty="0">
                <a:solidFill>
                  <a:schemeClr val="bg1"/>
                </a:solidFill>
              </a:rPr>
              <a:t>for dissatisfaction with </a:t>
            </a:r>
            <a:r>
              <a:rPr lang="en-IE" dirty="0" smtClean="0">
                <a:solidFill>
                  <a:schemeClr val="bg1"/>
                </a:solidFill>
              </a:rPr>
              <a:t>Service </a:t>
            </a:r>
            <a:r>
              <a:rPr lang="en-IE" dirty="0">
                <a:solidFill>
                  <a:schemeClr val="bg1"/>
                </a:solidFill>
              </a:rPr>
              <a:t>availability</a:t>
            </a:r>
            <a:r>
              <a:rPr lang="en-IE" i="0" dirty="0">
                <a:solidFill>
                  <a:schemeClr val="bg1"/>
                </a:solidFill>
              </a:rPr>
              <a:t>. </a:t>
            </a:r>
          </a:p>
        </p:txBody>
      </p:sp>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48</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nvGraphicFramePr>
        <p:xfrm>
          <a:off x="1043608" y="1700808"/>
          <a:ext cx="7920880" cy="4320480"/>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 9"/>
          <p:cNvGrpSpPr>
            <a:grpSpLocks/>
          </p:cNvGrpSpPr>
          <p:nvPr/>
        </p:nvGrpSpPr>
        <p:grpSpPr bwMode="auto">
          <a:xfrm>
            <a:off x="1331640" y="1412776"/>
            <a:ext cx="7272337" cy="247650"/>
            <a:chOff x="3060" y="2055"/>
            <a:chExt cx="7575" cy="390"/>
          </a:xfrm>
        </p:grpSpPr>
        <p:sp>
          <p:nvSpPr>
            <p:cNvPr id="28" name="Text Box 1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dirty="0">
                  <a:ea typeface="MS Mincho" pitchFamily="49" charset="-128"/>
                </a:rPr>
                <a:t>Total Sample</a:t>
              </a:r>
              <a:endParaRPr lang="en-US" sz="1400" b="0" i="0" dirty="0"/>
            </a:p>
          </p:txBody>
        </p:sp>
        <p:sp>
          <p:nvSpPr>
            <p:cNvPr id="29" name="Text Box 1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30" name="Text Box 1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24579" name="Rectangle 2"/>
          <p:cNvSpPr>
            <a:spLocks noGrp="1" noChangeArrowheads="1"/>
          </p:cNvSpPr>
          <p:nvPr>
            <p:ph type="title"/>
          </p:nvPr>
        </p:nvSpPr>
        <p:spPr>
          <a:xfrm>
            <a:off x="457200" y="549275"/>
            <a:ext cx="8229600" cy="1143000"/>
          </a:xfrm>
        </p:spPr>
        <p:txBody>
          <a:bodyPr/>
          <a:lstStyle/>
          <a:p>
            <a:pPr eaLnBrk="1" hangingPunct="1"/>
            <a:r>
              <a:rPr lang="en-US" sz="2000" b="1" dirty="0" smtClean="0">
                <a:solidFill>
                  <a:srgbClr val="CC0000"/>
                </a:solidFill>
              </a:rPr>
              <a:t>Journey Time</a:t>
            </a:r>
            <a:endParaRPr lang="en-NZ" sz="2000" b="1" dirty="0" smtClean="0">
              <a:solidFill>
                <a:srgbClr val="CC0000"/>
              </a:solidFill>
            </a:endParaRPr>
          </a:p>
        </p:txBody>
      </p:sp>
      <p:sp>
        <p:nvSpPr>
          <p:cNvPr id="24580" name="Rectangle 3"/>
          <p:cNvSpPr>
            <a:spLocks noChangeArrowheads="1"/>
          </p:cNvSpPr>
          <p:nvPr/>
        </p:nvSpPr>
        <p:spPr bwMode="auto">
          <a:xfrm>
            <a:off x="349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4581" name="Text Box 4"/>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Q10C</a:t>
            </a:r>
          </a:p>
        </p:txBody>
      </p:sp>
      <p:sp>
        <p:nvSpPr>
          <p:cNvPr id="24583" name="Text Box 8"/>
          <p:cNvSpPr txBox="1">
            <a:spLocks noChangeArrowheads="1"/>
          </p:cNvSpPr>
          <p:nvPr/>
        </p:nvSpPr>
        <p:spPr bwMode="auto">
          <a:xfrm>
            <a:off x="109538" y="5969719"/>
            <a:ext cx="914400" cy="342900"/>
          </a:xfrm>
          <a:prstGeom prst="rect">
            <a:avLst/>
          </a:prstGeom>
          <a:noFill/>
          <a:ln w="9525">
            <a:noFill/>
            <a:miter lim="800000"/>
            <a:headEnd/>
            <a:tailEnd/>
          </a:ln>
        </p:spPr>
        <p:txBody>
          <a:bodyPr/>
          <a:lstStyle/>
          <a:p>
            <a:pPr algn="r"/>
            <a:r>
              <a:rPr lang="en-US" altLang="ja-JP" sz="900" i="0">
                <a:ea typeface="MS Mincho" pitchFamily="49" charset="-128"/>
              </a:rPr>
              <a:t>Mean Rating</a:t>
            </a:r>
          </a:p>
          <a:p>
            <a:pPr algn="r"/>
            <a:r>
              <a:rPr lang="en-US" altLang="ja-JP" sz="900" i="0">
                <a:ea typeface="MS Mincho" pitchFamily="49" charset="-128"/>
              </a:rPr>
              <a:t>(Max 6)</a:t>
            </a:r>
            <a:endParaRPr lang="en-US" sz="900" b="0" i="0"/>
          </a:p>
        </p:txBody>
      </p:sp>
      <p:sp>
        <p:nvSpPr>
          <p:cNvPr id="24585" name="Text Box 13"/>
          <p:cNvSpPr txBox="1">
            <a:spLocks noChangeArrowheads="1"/>
          </p:cNvSpPr>
          <p:nvPr/>
        </p:nvSpPr>
        <p:spPr bwMode="auto">
          <a:xfrm>
            <a:off x="69850" y="285273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Excellent </a:t>
            </a:r>
          </a:p>
        </p:txBody>
      </p:sp>
      <p:sp>
        <p:nvSpPr>
          <p:cNvPr id="24586" name="Text Box 14"/>
          <p:cNvSpPr txBox="1">
            <a:spLocks noChangeArrowheads="1"/>
          </p:cNvSpPr>
          <p:nvPr/>
        </p:nvSpPr>
        <p:spPr bwMode="auto">
          <a:xfrm>
            <a:off x="73025" y="4497388"/>
            <a:ext cx="1042988" cy="246221"/>
          </a:xfrm>
          <a:prstGeom prst="rect">
            <a:avLst/>
          </a:prstGeom>
          <a:noFill/>
          <a:ln w="9525" algn="ctr">
            <a:noFill/>
            <a:miter lim="800000"/>
            <a:headEnd/>
            <a:tailEnd/>
          </a:ln>
        </p:spPr>
        <p:txBody>
          <a:bodyPr>
            <a:spAutoFit/>
          </a:bodyPr>
          <a:lstStyle/>
          <a:p>
            <a:pPr algn="r">
              <a:spcBef>
                <a:spcPct val="50000"/>
              </a:spcBef>
            </a:pPr>
            <a:r>
              <a:rPr lang="en-US" sz="1000">
                <a:latin typeface="+mn-lt"/>
              </a:rPr>
              <a:t>Very good</a:t>
            </a:r>
          </a:p>
        </p:txBody>
      </p:sp>
      <p:sp>
        <p:nvSpPr>
          <p:cNvPr id="24587" name="Text Box 15"/>
          <p:cNvSpPr txBox="1">
            <a:spLocks noChangeArrowheads="1"/>
          </p:cNvSpPr>
          <p:nvPr/>
        </p:nvSpPr>
        <p:spPr bwMode="auto">
          <a:xfrm>
            <a:off x="63500" y="5151438"/>
            <a:ext cx="1042988" cy="246221"/>
          </a:xfrm>
          <a:prstGeom prst="rect">
            <a:avLst/>
          </a:prstGeom>
          <a:noFill/>
          <a:ln w="9525" algn="ctr">
            <a:noFill/>
            <a:miter lim="800000"/>
            <a:headEnd/>
            <a:tailEnd/>
          </a:ln>
        </p:spPr>
        <p:txBody>
          <a:bodyPr>
            <a:spAutoFit/>
          </a:bodyPr>
          <a:lstStyle/>
          <a:p>
            <a:pPr algn="r">
              <a:spcBef>
                <a:spcPct val="50000"/>
              </a:spcBef>
            </a:pPr>
            <a:r>
              <a:rPr lang="en-US" sz="1000">
                <a:latin typeface="+mn-lt"/>
              </a:rPr>
              <a:t>Good</a:t>
            </a:r>
          </a:p>
        </p:txBody>
      </p:sp>
      <p:sp>
        <p:nvSpPr>
          <p:cNvPr id="24588" name="Text Box 16"/>
          <p:cNvSpPr txBox="1">
            <a:spLocks noChangeArrowheads="1"/>
          </p:cNvSpPr>
          <p:nvPr/>
        </p:nvSpPr>
        <p:spPr bwMode="auto">
          <a:xfrm>
            <a:off x="0" y="5373216"/>
            <a:ext cx="1106488" cy="400110"/>
          </a:xfrm>
          <a:prstGeom prst="rect">
            <a:avLst/>
          </a:prstGeom>
          <a:noFill/>
          <a:ln w="9525" algn="ctr">
            <a:noFill/>
            <a:miter lim="800000"/>
            <a:headEnd/>
            <a:tailEnd/>
          </a:ln>
        </p:spPr>
        <p:txBody>
          <a:bodyPr wrap="square">
            <a:spAutoFit/>
          </a:bodyPr>
          <a:lstStyle/>
          <a:p>
            <a:pPr algn="r">
              <a:spcBef>
                <a:spcPct val="50000"/>
              </a:spcBef>
            </a:pPr>
            <a:r>
              <a:rPr lang="en-US" sz="1000" dirty="0">
                <a:latin typeface="+mn-lt"/>
              </a:rPr>
              <a:t>Dreadful / very poor / poor</a:t>
            </a:r>
          </a:p>
        </p:txBody>
      </p:sp>
      <p:sp>
        <p:nvSpPr>
          <p:cNvPr id="24589" name="Text Box 5"/>
          <p:cNvSpPr txBox="1">
            <a:spLocks noChangeArrowheads="1"/>
          </p:cNvSpPr>
          <p:nvPr/>
        </p:nvSpPr>
        <p:spPr bwMode="auto">
          <a:xfrm>
            <a:off x="0" y="6538913"/>
            <a:ext cx="9144000" cy="276999"/>
          </a:xfrm>
          <a:prstGeom prst="rect">
            <a:avLst/>
          </a:prstGeom>
          <a:solidFill>
            <a:schemeClr val="tx1"/>
          </a:solidFill>
          <a:ln w="9525">
            <a:noFill/>
            <a:miter lim="800000"/>
            <a:headEnd/>
            <a:tailEnd/>
          </a:ln>
        </p:spPr>
        <p:txBody>
          <a:bodyPr>
            <a:spAutoFit/>
          </a:bodyPr>
          <a:lstStyle/>
          <a:p>
            <a:pPr marL="285750" indent="-285750">
              <a:buClr>
                <a:schemeClr val="tx1"/>
              </a:buClr>
            </a:pPr>
            <a:r>
              <a:rPr lang="en-IE" sz="1200" i="0" dirty="0" err="1" smtClean="0">
                <a:solidFill>
                  <a:schemeClr val="bg1"/>
                </a:solidFill>
              </a:rPr>
              <a:t>Tauranga</a:t>
            </a:r>
            <a:r>
              <a:rPr lang="en-IE" sz="1200" i="0" dirty="0" smtClean="0">
                <a:solidFill>
                  <a:schemeClr val="bg1"/>
                </a:solidFill>
              </a:rPr>
              <a:t> bus users were less likely than </a:t>
            </a:r>
            <a:r>
              <a:rPr lang="en-IE" sz="1200" i="0" dirty="0" err="1" smtClean="0">
                <a:solidFill>
                  <a:schemeClr val="bg1"/>
                </a:solidFill>
              </a:rPr>
              <a:t>Rorotua</a:t>
            </a:r>
            <a:r>
              <a:rPr lang="en-IE" sz="1200" i="0" dirty="0" smtClean="0">
                <a:solidFill>
                  <a:schemeClr val="bg1"/>
                </a:solidFill>
              </a:rPr>
              <a:t> bus users to rate </a:t>
            </a:r>
            <a:r>
              <a:rPr lang="en-IE" sz="1200" dirty="0" smtClean="0">
                <a:solidFill>
                  <a:schemeClr val="bg1"/>
                </a:solidFill>
              </a:rPr>
              <a:t>Journey time </a:t>
            </a:r>
            <a:r>
              <a:rPr lang="en-IE" sz="1200" i="0" dirty="0" smtClean="0">
                <a:solidFill>
                  <a:schemeClr val="bg1"/>
                </a:solidFill>
              </a:rPr>
              <a:t>as </a:t>
            </a:r>
            <a:r>
              <a:rPr lang="en-IE" sz="1200" dirty="0" smtClean="0">
                <a:solidFill>
                  <a:schemeClr val="bg1"/>
                </a:solidFill>
              </a:rPr>
              <a:t>Excellent </a:t>
            </a:r>
            <a:r>
              <a:rPr lang="en-IE" sz="1200" i="0" dirty="0" smtClean="0">
                <a:solidFill>
                  <a:schemeClr val="bg1"/>
                </a:solidFill>
              </a:rPr>
              <a:t>(41% compared to 51%).</a:t>
            </a:r>
            <a:endParaRPr lang="en-IE" sz="1200" i="0" dirty="0">
              <a:solidFill>
                <a:schemeClr val="bg1"/>
              </a:solidFill>
            </a:endParaRPr>
          </a:p>
        </p:txBody>
      </p:sp>
      <p:graphicFrame>
        <p:nvGraphicFramePr>
          <p:cNvPr id="21" name="Table 20"/>
          <p:cNvGraphicFramePr>
            <a:graphicFrameLocks noGrp="1"/>
          </p:cNvGraphicFramePr>
          <p:nvPr/>
        </p:nvGraphicFramePr>
        <p:xfrm>
          <a:off x="1043608" y="6002833"/>
          <a:ext cx="7920982" cy="288032"/>
        </p:xfrm>
        <a:graphic>
          <a:graphicData uri="http://schemas.openxmlformats.org/drawingml/2006/table">
            <a:tbl>
              <a:tblPr firstRow="1" bandRow="1">
                <a:tableStyleId>{5C22544A-7EE6-4342-B048-85BDC9FD1C3A}</a:tableStyleId>
              </a:tblPr>
              <a:tblGrid>
                <a:gridCol w="354330"/>
                <a:gridCol w="354330"/>
                <a:gridCol w="354330"/>
                <a:gridCol w="354330"/>
                <a:gridCol w="354330"/>
                <a:gridCol w="354330"/>
                <a:gridCol w="354330"/>
                <a:gridCol w="240026"/>
                <a:gridCol w="354330"/>
                <a:gridCol w="354330"/>
                <a:gridCol w="354330"/>
                <a:gridCol w="354330"/>
                <a:gridCol w="354330"/>
                <a:gridCol w="354330"/>
                <a:gridCol w="354330"/>
                <a:gridCol w="240026"/>
                <a:gridCol w="354330"/>
                <a:gridCol w="354330"/>
                <a:gridCol w="354330"/>
                <a:gridCol w="354330"/>
                <a:gridCol w="354330"/>
                <a:gridCol w="354330"/>
                <a:gridCol w="354330"/>
              </a:tblGrid>
              <a:tr h="288032">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5.7</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r>
            </a:tbl>
          </a:graphicData>
        </a:graphic>
      </p:graphicFrame>
      <p:graphicFrame>
        <p:nvGraphicFramePr>
          <p:cNvPr id="19" name="Table 18"/>
          <p:cNvGraphicFramePr>
            <a:graphicFrameLocks noGrp="1"/>
          </p:cNvGraphicFramePr>
          <p:nvPr/>
        </p:nvGraphicFramePr>
        <p:xfrm>
          <a:off x="755576" y="6273884"/>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 name="Oval 21"/>
          <p:cNvSpPr>
            <a:spLocks noChangeArrowheads="1"/>
          </p:cNvSpPr>
          <p:nvPr/>
        </p:nvSpPr>
        <p:spPr bwMode="auto">
          <a:xfrm>
            <a:off x="5868144" y="4077072"/>
            <a:ext cx="288925" cy="287338"/>
          </a:xfrm>
          <a:prstGeom prst="ellipse">
            <a:avLst/>
          </a:prstGeom>
          <a:noFill/>
          <a:ln w="19050" algn="ctr">
            <a:solidFill>
              <a:srgbClr val="FF0000"/>
            </a:solidFill>
            <a:round/>
            <a:headEnd/>
            <a:tailEnd/>
          </a:ln>
        </p:spPr>
        <p:txBody>
          <a:bodyPr wrap="none" anchor="ctr"/>
          <a:lstStyle/>
          <a:p>
            <a:endParaRPr lang="en-NZ"/>
          </a:p>
        </p:txBody>
      </p:sp>
      <p:sp>
        <p:nvSpPr>
          <p:cNvPr id="23" name="Rectangle 22"/>
          <p:cNvSpPr>
            <a:spLocks noChangeArrowheads="1"/>
          </p:cNvSpPr>
          <p:nvPr/>
        </p:nvSpPr>
        <p:spPr bwMode="auto">
          <a:xfrm>
            <a:off x="8532440" y="2708920"/>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4" name="Rectangle 23"/>
          <p:cNvSpPr>
            <a:spLocks noChangeArrowheads="1"/>
          </p:cNvSpPr>
          <p:nvPr/>
        </p:nvSpPr>
        <p:spPr bwMode="auto">
          <a:xfrm>
            <a:off x="5868144" y="4077072"/>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5"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49</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3"/>
          <p:cNvSpPr>
            <a:spLocks noChangeArrowheads="1"/>
          </p:cNvSpPr>
          <p:nvPr/>
        </p:nvSpPr>
        <p:spPr bwMode="auto">
          <a:xfrm>
            <a:off x="1223963" y="5732463"/>
            <a:ext cx="7164387" cy="792162"/>
          </a:xfrm>
          <a:prstGeom prst="rect">
            <a:avLst/>
          </a:prstGeom>
          <a:solidFill>
            <a:schemeClr val="accent1">
              <a:lumMod val="60000"/>
              <a:lumOff val="40000"/>
            </a:schemeClr>
          </a:solidFill>
          <a:ln w="9525" algn="ctr">
            <a:solidFill>
              <a:schemeClr val="tx1"/>
            </a:solidFill>
            <a:miter lim="800000"/>
            <a:headEnd/>
            <a:tailEnd/>
          </a:ln>
        </p:spPr>
        <p:txBody>
          <a:bodyPr wrap="none" anchor="ctr"/>
          <a:lstStyle/>
          <a:p>
            <a:endParaRPr lang="en-NZ"/>
          </a:p>
        </p:txBody>
      </p:sp>
      <p:sp>
        <p:nvSpPr>
          <p:cNvPr id="52227" name="Rectangle 2"/>
          <p:cNvSpPr>
            <a:spLocks noGrp="1" noChangeArrowheads="1"/>
          </p:cNvSpPr>
          <p:nvPr>
            <p:ph type="title" idx="4294967295"/>
          </p:nvPr>
        </p:nvSpPr>
        <p:spPr>
          <a:xfrm>
            <a:off x="0" y="523875"/>
            <a:ext cx="9144000" cy="1143000"/>
          </a:xfrm>
        </p:spPr>
        <p:txBody>
          <a:bodyPr/>
          <a:lstStyle/>
          <a:p>
            <a:pPr algn="l" eaLnBrk="1" hangingPunct="1"/>
            <a:r>
              <a:rPr lang="en-GB" sz="2800" b="1" smtClean="0">
                <a:solidFill>
                  <a:srgbClr val="CC0000"/>
                </a:solidFill>
              </a:rPr>
              <a:t>Methodology</a:t>
            </a:r>
          </a:p>
        </p:txBody>
      </p:sp>
      <p:sp>
        <p:nvSpPr>
          <p:cNvPr id="52228" name="Rectangle 3"/>
          <p:cNvSpPr>
            <a:spLocks noGrp="1" noChangeArrowheads="1"/>
          </p:cNvSpPr>
          <p:nvPr>
            <p:ph type="body" idx="4294967295"/>
          </p:nvPr>
        </p:nvSpPr>
        <p:spPr>
          <a:xfrm>
            <a:off x="914400" y="981075"/>
            <a:ext cx="8229600" cy="4983163"/>
          </a:xfrm>
        </p:spPr>
        <p:txBody>
          <a:bodyPr/>
          <a:lstStyle/>
          <a:p>
            <a:pPr eaLnBrk="1" hangingPunct="1">
              <a:spcBef>
                <a:spcPct val="45000"/>
              </a:spcBef>
              <a:buFontTx/>
              <a:buNone/>
            </a:pPr>
            <a:endParaRPr lang="en-US" sz="2000" b="1" dirty="0" smtClean="0"/>
          </a:p>
          <a:p>
            <a:pPr>
              <a:spcBef>
                <a:spcPct val="45000"/>
              </a:spcBef>
            </a:pPr>
            <a:r>
              <a:rPr lang="en-NZ" sz="1100" dirty="0" smtClean="0"/>
              <a:t>This study involved 803 telephone interviews with 400 bus users (200 from </a:t>
            </a:r>
            <a:r>
              <a:rPr lang="en-NZ" sz="1100" dirty="0" err="1" smtClean="0"/>
              <a:t>Tauranga</a:t>
            </a:r>
            <a:r>
              <a:rPr lang="en-NZ" sz="1100" dirty="0" smtClean="0"/>
              <a:t> and 200 from </a:t>
            </a:r>
            <a:r>
              <a:rPr lang="en-NZ" sz="1100" dirty="0" err="1" smtClean="0"/>
              <a:t>Rotorua</a:t>
            </a:r>
            <a:r>
              <a:rPr lang="en-NZ" sz="1100" dirty="0" smtClean="0"/>
              <a:t>) and 403 non-bus users (200 from </a:t>
            </a:r>
            <a:r>
              <a:rPr lang="en-NZ" sz="1100" dirty="0" err="1" smtClean="0"/>
              <a:t>Tauranga</a:t>
            </a:r>
            <a:r>
              <a:rPr lang="en-NZ" sz="1100" dirty="0" smtClean="0"/>
              <a:t> and 203 from </a:t>
            </a:r>
            <a:r>
              <a:rPr lang="en-NZ" sz="1100" dirty="0" err="1" smtClean="0"/>
              <a:t>Rotorua</a:t>
            </a:r>
            <a:r>
              <a:rPr lang="en-NZ" sz="1100" dirty="0" smtClean="0"/>
              <a:t>).</a:t>
            </a:r>
          </a:p>
          <a:p>
            <a:pPr>
              <a:spcBef>
                <a:spcPct val="45000"/>
              </a:spcBef>
            </a:pPr>
            <a:r>
              <a:rPr lang="en-NZ" sz="1100" dirty="0" smtClean="0"/>
              <a:t>Interviewing took place between Tuesday 10</a:t>
            </a:r>
            <a:r>
              <a:rPr lang="en-NZ" sz="1100" baseline="30000" dirty="0" smtClean="0"/>
              <a:t>th</a:t>
            </a:r>
            <a:r>
              <a:rPr lang="en-NZ" sz="1100" dirty="0" smtClean="0"/>
              <a:t> April and Tuesday 1</a:t>
            </a:r>
            <a:r>
              <a:rPr lang="en-NZ" sz="1100" baseline="30000" dirty="0" smtClean="0"/>
              <a:t>st</a:t>
            </a:r>
            <a:r>
              <a:rPr lang="en-NZ" sz="1100" dirty="0" smtClean="0"/>
              <a:t> of May 2012.</a:t>
            </a:r>
          </a:p>
          <a:p>
            <a:pPr>
              <a:spcBef>
                <a:spcPct val="45000"/>
              </a:spcBef>
            </a:pPr>
            <a:r>
              <a:rPr lang="en-NZ" sz="1100" dirty="0" smtClean="0"/>
              <a:t>The sampling errors are represented in the table below:  </a:t>
            </a:r>
          </a:p>
          <a:p>
            <a:pPr>
              <a:spcBef>
                <a:spcPct val="45000"/>
              </a:spcBef>
            </a:pPr>
            <a:endParaRPr lang="en-NZ" sz="1100" b="1" dirty="0" smtClean="0"/>
          </a:p>
          <a:p>
            <a:pPr>
              <a:spcBef>
                <a:spcPct val="45000"/>
              </a:spcBef>
            </a:pPr>
            <a:endParaRPr lang="en-NZ" sz="1100" b="1" dirty="0" smtClean="0"/>
          </a:p>
          <a:p>
            <a:pPr>
              <a:spcBef>
                <a:spcPct val="45000"/>
              </a:spcBef>
            </a:pPr>
            <a:endParaRPr lang="en-NZ" sz="1100" b="1" dirty="0" smtClean="0"/>
          </a:p>
          <a:p>
            <a:pPr>
              <a:spcBef>
                <a:spcPct val="45000"/>
              </a:spcBef>
            </a:pPr>
            <a:endParaRPr lang="en-NZ" sz="1100" b="1" dirty="0" smtClean="0"/>
          </a:p>
          <a:p>
            <a:pPr>
              <a:spcBef>
                <a:spcPct val="45000"/>
              </a:spcBef>
            </a:pPr>
            <a:endParaRPr lang="en-NZ" sz="1100" b="1" dirty="0" smtClean="0"/>
          </a:p>
          <a:p>
            <a:pPr>
              <a:spcBef>
                <a:spcPct val="45000"/>
              </a:spcBef>
            </a:pPr>
            <a:endParaRPr lang="en-NZ" sz="1100" b="1" dirty="0" smtClean="0"/>
          </a:p>
          <a:p>
            <a:pPr>
              <a:spcBef>
                <a:spcPct val="45000"/>
              </a:spcBef>
            </a:pPr>
            <a:r>
              <a:rPr lang="en-NZ" sz="1100" dirty="0" smtClean="0"/>
              <a:t>The following steps were taken to ensure objectivity, validity and reliability of the study:</a:t>
            </a:r>
          </a:p>
          <a:p>
            <a:pPr marL="714375">
              <a:spcBef>
                <a:spcPct val="45000"/>
              </a:spcBef>
            </a:pPr>
            <a:r>
              <a:rPr lang="en-NZ" sz="1100" dirty="0" smtClean="0"/>
              <a:t>The questionnaire was designed by executives from Key Research in partnership with the Bay of Plenty Regional Council. </a:t>
            </a:r>
          </a:p>
          <a:p>
            <a:pPr marL="714375">
              <a:spcBef>
                <a:spcPct val="45000"/>
              </a:spcBef>
            </a:pPr>
            <a:r>
              <a:rPr lang="en-NZ" sz="1100" dirty="0" smtClean="0"/>
              <a:t>Respondents were selected for participation using the random number generation service – now provided by KMS Data (this service was previously supplied by Telecom and Yellow Pages)</a:t>
            </a:r>
          </a:p>
          <a:p>
            <a:pPr marL="714375">
              <a:spcBef>
                <a:spcPct val="45000"/>
              </a:spcBef>
            </a:pPr>
            <a:r>
              <a:rPr lang="en-NZ" sz="1100" dirty="0" smtClean="0"/>
              <a:t>All telephone interviews were conducted by trained and experienced Key Research interviewers. </a:t>
            </a:r>
          </a:p>
          <a:p>
            <a:pPr marL="714375">
              <a:spcBef>
                <a:spcPct val="45000"/>
              </a:spcBef>
            </a:pPr>
            <a:r>
              <a:rPr lang="en-NZ" sz="1100" dirty="0" smtClean="0"/>
              <a:t>The research results were processed electronically using statistical software and analysed by executives from Key Research.</a:t>
            </a:r>
            <a:endParaRPr lang="en-US" sz="1100" dirty="0" smtClean="0"/>
          </a:p>
        </p:txBody>
      </p:sp>
      <p:graphicFrame>
        <p:nvGraphicFramePr>
          <p:cNvPr id="149580" name="Group 76"/>
          <p:cNvGraphicFramePr>
            <a:graphicFrameLocks noGrp="1"/>
          </p:cNvGraphicFramePr>
          <p:nvPr/>
        </p:nvGraphicFramePr>
        <p:xfrm>
          <a:off x="1073150" y="2351088"/>
          <a:ext cx="6019800" cy="1295400"/>
        </p:xfrm>
        <a:graphic>
          <a:graphicData uri="http://schemas.openxmlformats.org/drawingml/2006/table">
            <a:tbl>
              <a:tblPr/>
              <a:tblGrid>
                <a:gridCol w="1016000"/>
                <a:gridCol w="725488"/>
                <a:gridCol w="1268412"/>
                <a:gridCol w="1016000"/>
                <a:gridCol w="725488"/>
                <a:gridCol w="1268412"/>
              </a:tblGrid>
              <a:tr h="201613">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Bus users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Non-bus users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hMerge="1">
                  <a:txBody>
                    <a:bodyPr/>
                    <a:lstStyle/>
                    <a:p>
                      <a:endParaRPr lang="en-NZ"/>
                    </a:p>
                  </a:txBody>
                  <a:tcPr/>
                </a:tc>
              </a:tr>
              <a:tr h="201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Sample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Margin of error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Sample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Margin of error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Tauranga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+/-6.93%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Tauranga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+/-6.93%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Rotorua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+/-6.93%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Rotorua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+/-6.87%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+/-4.87%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69" name="Oval 77"/>
          <p:cNvSpPr>
            <a:spLocks noChangeArrowheads="1"/>
          </p:cNvSpPr>
          <p:nvPr/>
        </p:nvSpPr>
        <p:spPr bwMode="auto">
          <a:xfrm>
            <a:off x="1439863" y="5875338"/>
            <a:ext cx="288925" cy="287337"/>
          </a:xfrm>
          <a:prstGeom prst="ellipse">
            <a:avLst/>
          </a:prstGeom>
          <a:noFill/>
          <a:ln w="19050" algn="ctr">
            <a:solidFill>
              <a:srgbClr val="FF0000"/>
            </a:solidFill>
            <a:round/>
            <a:headEnd/>
            <a:tailEnd/>
          </a:ln>
        </p:spPr>
        <p:txBody>
          <a:bodyPr wrap="none" anchor="ctr"/>
          <a:lstStyle/>
          <a:p>
            <a:endParaRPr lang="en-NZ"/>
          </a:p>
        </p:txBody>
      </p:sp>
      <p:sp>
        <p:nvSpPr>
          <p:cNvPr id="52270" name="Rectangle 78"/>
          <p:cNvSpPr>
            <a:spLocks noChangeArrowheads="1"/>
          </p:cNvSpPr>
          <p:nvPr/>
        </p:nvSpPr>
        <p:spPr bwMode="auto">
          <a:xfrm>
            <a:off x="1439863" y="6235700"/>
            <a:ext cx="288925" cy="215900"/>
          </a:xfrm>
          <a:prstGeom prst="rect">
            <a:avLst/>
          </a:prstGeom>
          <a:noFill/>
          <a:ln w="19050" algn="ctr">
            <a:solidFill>
              <a:srgbClr val="000080"/>
            </a:solidFill>
            <a:miter lim="800000"/>
            <a:headEnd/>
            <a:tailEnd/>
          </a:ln>
        </p:spPr>
        <p:txBody>
          <a:bodyPr wrap="none" anchor="ctr"/>
          <a:lstStyle/>
          <a:p>
            <a:endParaRPr lang="en-NZ"/>
          </a:p>
        </p:txBody>
      </p:sp>
      <p:sp>
        <p:nvSpPr>
          <p:cNvPr id="52271" name="Text Box 79"/>
          <p:cNvSpPr txBox="1">
            <a:spLocks noChangeArrowheads="1"/>
          </p:cNvSpPr>
          <p:nvPr/>
        </p:nvSpPr>
        <p:spPr bwMode="auto">
          <a:xfrm>
            <a:off x="1727200" y="5876925"/>
            <a:ext cx="6049963" cy="260350"/>
          </a:xfrm>
          <a:prstGeom prst="rect">
            <a:avLst/>
          </a:prstGeom>
          <a:noFill/>
          <a:ln w="9525" algn="ctr">
            <a:noFill/>
            <a:miter lim="800000"/>
            <a:headEnd/>
            <a:tailEnd/>
          </a:ln>
        </p:spPr>
        <p:txBody>
          <a:bodyPr>
            <a:spAutoFit/>
          </a:bodyPr>
          <a:lstStyle/>
          <a:p>
            <a:pPr algn="l">
              <a:spcBef>
                <a:spcPct val="50000"/>
              </a:spcBef>
            </a:pPr>
            <a:r>
              <a:rPr lang="en-US"/>
              <a:t>= Statistically significant difference when compared to </a:t>
            </a:r>
            <a:r>
              <a:rPr lang="en-US" u="sng"/>
              <a:t>the previous years’ result</a:t>
            </a:r>
            <a:endParaRPr lang="en-US"/>
          </a:p>
        </p:txBody>
      </p:sp>
      <p:sp>
        <p:nvSpPr>
          <p:cNvPr id="52272" name="Text Box 80"/>
          <p:cNvSpPr txBox="1">
            <a:spLocks noChangeArrowheads="1"/>
          </p:cNvSpPr>
          <p:nvPr/>
        </p:nvSpPr>
        <p:spPr bwMode="auto">
          <a:xfrm>
            <a:off x="1727200" y="6235700"/>
            <a:ext cx="6661150" cy="260350"/>
          </a:xfrm>
          <a:prstGeom prst="rect">
            <a:avLst/>
          </a:prstGeom>
          <a:noFill/>
          <a:ln w="9525" algn="ctr">
            <a:noFill/>
            <a:miter lim="800000"/>
            <a:headEnd/>
            <a:tailEnd/>
          </a:ln>
        </p:spPr>
        <p:txBody>
          <a:bodyPr>
            <a:spAutoFit/>
          </a:bodyPr>
          <a:lstStyle/>
          <a:p>
            <a:pPr algn="l">
              <a:spcBef>
                <a:spcPct val="50000"/>
              </a:spcBef>
            </a:pPr>
            <a:r>
              <a:rPr lang="en-US"/>
              <a:t>= Statistically significant difference when compared </a:t>
            </a:r>
            <a:r>
              <a:rPr lang="en-US" u="sng"/>
              <a:t>to locations (Tauranga / Rotorua)</a:t>
            </a:r>
            <a:endParaRPr lang="en-US"/>
          </a:p>
        </p:txBody>
      </p:sp>
      <p:sp>
        <p:nvSpPr>
          <p:cNvPr id="52273" name="Text Box 84"/>
          <p:cNvSpPr txBox="1">
            <a:spLocks noChangeArrowheads="1"/>
          </p:cNvSpPr>
          <p:nvPr/>
        </p:nvSpPr>
        <p:spPr bwMode="auto">
          <a:xfrm>
            <a:off x="1079500" y="5445125"/>
            <a:ext cx="6264275" cy="244475"/>
          </a:xfrm>
          <a:prstGeom prst="rect">
            <a:avLst/>
          </a:prstGeom>
          <a:noFill/>
          <a:ln w="9525" algn="ctr">
            <a:noFill/>
            <a:miter lim="800000"/>
            <a:headEnd/>
            <a:tailEnd/>
          </a:ln>
        </p:spPr>
        <p:txBody>
          <a:bodyPr>
            <a:spAutoFit/>
          </a:bodyPr>
          <a:lstStyle/>
          <a:p>
            <a:pPr>
              <a:spcBef>
                <a:spcPct val="50000"/>
              </a:spcBef>
            </a:pPr>
            <a:r>
              <a:rPr lang="en-US" sz="1000"/>
              <a:t>Note: The following symbols are used to denote statistically significant differences between results</a:t>
            </a:r>
          </a:p>
        </p:txBody>
      </p:sp>
      <p:sp>
        <p:nvSpPr>
          <p:cNvPr id="11"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549275"/>
            <a:ext cx="8229600" cy="1143000"/>
          </a:xfrm>
        </p:spPr>
        <p:txBody>
          <a:bodyPr/>
          <a:lstStyle/>
          <a:p>
            <a:r>
              <a:rPr lang="en-US" sz="2000" b="1" dirty="0" smtClean="0">
                <a:solidFill>
                  <a:srgbClr val="CC0000"/>
                </a:solidFill>
              </a:rPr>
              <a:t>Reasons for Dissatisfaction with Journey Time</a:t>
            </a:r>
            <a:endParaRPr lang="en-NZ" sz="2000" b="1" dirty="0" smtClean="0">
              <a:solidFill>
                <a:srgbClr val="CC0000"/>
              </a:solidFill>
            </a:endParaRPr>
          </a:p>
        </p:txBody>
      </p:sp>
      <p:sp>
        <p:nvSpPr>
          <p:cNvPr id="68611"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Q10C</a:t>
            </a:r>
          </a:p>
        </p:txBody>
      </p:sp>
      <p:sp>
        <p:nvSpPr>
          <p:cNvPr id="68612" name="Text Box 5"/>
          <p:cNvSpPr txBox="1">
            <a:spLocks noChangeArrowheads="1"/>
          </p:cNvSpPr>
          <p:nvPr/>
        </p:nvSpPr>
        <p:spPr bwMode="auto">
          <a:xfrm>
            <a:off x="1330325" y="1628775"/>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68613" name="Text Box 6"/>
          <p:cNvSpPr txBox="1">
            <a:spLocks noChangeArrowheads="1"/>
          </p:cNvSpPr>
          <p:nvPr/>
        </p:nvSpPr>
        <p:spPr bwMode="auto">
          <a:xfrm>
            <a:off x="6156325" y="1654175"/>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68614" name="Line 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2" name="Table 11"/>
          <p:cNvGraphicFramePr>
            <a:graphicFrameLocks noGrp="1"/>
          </p:cNvGraphicFramePr>
          <p:nvPr/>
        </p:nvGraphicFramePr>
        <p:xfrm>
          <a:off x="5076056" y="2060848"/>
          <a:ext cx="3707226" cy="4063998"/>
        </p:xfrm>
        <a:graphic>
          <a:graphicData uri="http://schemas.openxmlformats.org/drawingml/2006/table">
            <a:tbl>
              <a:tblPr/>
              <a:tblGrid>
                <a:gridCol w="3707226"/>
              </a:tblGrid>
              <a:tr h="677333">
                <a:tc>
                  <a:txBody>
                    <a:bodyPr/>
                    <a:lstStyle/>
                    <a:p>
                      <a:pPr marL="180000" indent="-180000" algn="l" fontAlgn="b">
                        <a:buFont typeface="Arial" pitchFamily="34" charset="0"/>
                        <a:buChar char="•"/>
                      </a:pPr>
                      <a:r>
                        <a:rPr lang="en-NZ" sz="1050" b="0" i="1" u="none" strike="noStrike">
                          <a:solidFill>
                            <a:srgbClr val="000000"/>
                          </a:solidFill>
                          <a:latin typeface="Calibri"/>
                        </a:rPr>
                        <a:t>Buses not keeping to the schedule.</a:t>
                      </a:r>
                    </a:p>
                  </a:txBody>
                  <a:tcPr marL="9112" marR="9112" marT="9112" marB="0" anchor="ctr">
                    <a:lnL>
                      <a:noFill/>
                    </a:lnL>
                    <a:lnR>
                      <a:noFill/>
                    </a:lnR>
                    <a:lnT>
                      <a:noFill/>
                    </a:lnT>
                    <a:lnB>
                      <a:noFill/>
                    </a:lnB>
                    <a:noFill/>
                  </a:tcPr>
                </a:tc>
              </a:tr>
              <a:tr h="677333">
                <a:tc>
                  <a:txBody>
                    <a:bodyPr/>
                    <a:lstStyle/>
                    <a:p>
                      <a:pPr marL="180000" indent="-180000" algn="l" fontAlgn="b">
                        <a:buFont typeface="Arial" pitchFamily="34" charset="0"/>
                        <a:buChar char="•"/>
                      </a:pPr>
                      <a:r>
                        <a:rPr lang="en-NZ" sz="1050" b="0" i="1" u="none" strike="noStrike">
                          <a:solidFill>
                            <a:srgbClr val="000000"/>
                          </a:solidFill>
                          <a:latin typeface="Calibri"/>
                        </a:rPr>
                        <a:t>Cost effective side.</a:t>
                      </a:r>
                    </a:p>
                  </a:txBody>
                  <a:tcPr marL="9112" marR="9112" marT="9112" marB="0" anchor="ctr">
                    <a:lnL>
                      <a:noFill/>
                    </a:lnL>
                    <a:lnR>
                      <a:noFill/>
                    </a:lnR>
                    <a:lnT>
                      <a:noFill/>
                    </a:lnT>
                    <a:lnB>
                      <a:noFill/>
                    </a:lnB>
                    <a:noFill/>
                  </a:tcPr>
                </a:tc>
              </a:tr>
              <a:tr h="677333">
                <a:tc>
                  <a:txBody>
                    <a:bodyPr/>
                    <a:lstStyle/>
                    <a:p>
                      <a:pPr marL="180000" indent="-180000" algn="l" fontAlgn="b">
                        <a:buFont typeface="Arial" pitchFamily="34" charset="0"/>
                        <a:buChar char="•"/>
                      </a:pPr>
                      <a:r>
                        <a:rPr lang="en-NZ" sz="1050" b="0" i="1" u="none" strike="noStrike">
                          <a:solidFill>
                            <a:srgbClr val="000000"/>
                          </a:solidFill>
                          <a:latin typeface="Calibri"/>
                        </a:rPr>
                        <a:t>In and out quite a lot makes the journey long.</a:t>
                      </a:r>
                    </a:p>
                  </a:txBody>
                  <a:tcPr marL="9112" marR="9112" marT="9112" marB="0" anchor="ctr">
                    <a:lnL>
                      <a:noFill/>
                    </a:lnL>
                    <a:lnR>
                      <a:noFill/>
                    </a:lnR>
                    <a:lnT>
                      <a:noFill/>
                    </a:lnT>
                    <a:lnB>
                      <a:noFill/>
                    </a:lnB>
                    <a:noFill/>
                  </a:tcPr>
                </a:tc>
              </a:tr>
              <a:tr h="677333">
                <a:tc>
                  <a:txBody>
                    <a:bodyPr/>
                    <a:lstStyle/>
                    <a:p>
                      <a:pPr marL="180000" indent="-180000" algn="l" fontAlgn="b">
                        <a:buFont typeface="Arial" pitchFamily="34" charset="0"/>
                        <a:buChar char="•"/>
                      </a:pPr>
                      <a:r>
                        <a:rPr lang="en-NZ" sz="1050" b="0" i="1" u="none" strike="noStrike">
                          <a:solidFill>
                            <a:srgbClr val="000000"/>
                          </a:solidFill>
                          <a:latin typeface="Calibri"/>
                        </a:rPr>
                        <a:t>Some routes are circular rather than direct to the destination it takes longer to get there.</a:t>
                      </a:r>
                    </a:p>
                  </a:txBody>
                  <a:tcPr marL="9112" marR="9112" marT="9112" marB="0" anchor="ctr">
                    <a:lnL>
                      <a:noFill/>
                    </a:lnL>
                    <a:lnR>
                      <a:noFill/>
                    </a:lnR>
                    <a:lnT>
                      <a:noFill/>
                    </a:lnT>
                    <a:lnB>
                      <a:noFill/>
                    </a:lnB>
                    <a:noFill/>
                  </a:tcPr>
                </a:tc>
              </a:tr>
              <a:tr h="677333">
                <a:tc>
                  <a:txBody>
                    <a:bodyPr/>
                    <a:lstStyle/>
                    <a:p>
                      <a:pPr marL="180000" indent="-180000" algn="l" fontAlgn="b">
                        <a:buFont typeface="Arial" pitchFamily="34" charset="0"/>
                        <a:buChar char="•"/>
                      </a:pPr>
                      <a:r>
                        <a:rPr lang="en-NZ" sz="1050" b="0" i="1" u="none" strike="noStrike">
                          <a:solidFill>
                            <a:srgbClr val="000000"/>
                          </a:solidFill>
                          <a:latin typeface="Calibri"/>
                        </a:rPr>
                        <a:t>The bus I get back takes a big detour coming to my place on the way and it's very irritating.</a:t>
                      </a:r>
                    </a:p>
                  </a:txBody>
                  <a:tcPr marL="9112" marR="9112" marT="9112" marB="0" anchor="ctr">
                    <a:lnL>
                      <a:noFill/>
                    </a:lnL>
                    <a:lnR>
                      <a:noFill/>
                    </a:lnR>
                    <a:lnT>
                      <a:noFill/>
                    </a:lnT>
                    <a:lnB>
                      <a:noFill/>
                    </a:lnB>
                    <a:noFill/>
                  </a:tcPr>
                </a:tc>
              </a:tr>
              <a:tr h="677333">
                <a:tc>
                  <a:txBody>
                    <a:bodyPr/>
                    <a:lstStyle/>
                    <a:p>
                      <a:pPr marL="180000" indent="-180000" algn="l" fontAlgn="b">
                        <a:buFont typeface="Arial" pitchFamily="34" charset="0"/>
                        <a:buChar char="•"/>
                      </a:pPr>
                      <a:r>
                        <a:rPr lang="en-NZ" sz="1050" b="0" i="1" u="none" strike="noStrike" dirty="0">
                          <a:solidFill>
                            <a:srgbClr val="000000"/>
                          </a:solidFill>
                          <a:latin typeface="Calibri"/>
                        </a:rPr>
                        <a:t>The route it takes.</a:t>
                      </a:r>
                    </a:p>
                  </a:txBody>
                  <a:tcPr marL="9112" marR="9112" marT="9112" marB="0" anchor="ctr">
                    <a:lnL>
                      <a:noFill/>
                    </a:lnL>
                    <a:lnR>
                      <a:noFill/>
                    </a:lnR>
                    <a:lnT>
                      <a:noFill/>
                    </a:lnT>
                    <a:lnB>
                      <a:noFill/>
                    </a:lnB>
                    <a:noFill/>
                  </a:tcPr>
                </a:tc>
              </a:tr>
            </a:tbl>
          </a:graphicData>
        </a:graphic>
      </p:graphicFrame>
      <p:graphicFrame>
        <p:nvGraphicFramePr>
          <p:cNvPr id="13" name="Table 12"/>
          <p:cNvGraphicFramePr>
            <a:graphicFrameLocks noGrp="1"/>
          </p:cNvGraphicFramePr>
          <p:nvPr/>
        </p:nvGraphicFramePr>
        <p:xfrm>
          <a:off x="467544" y="2132856"/>
          <a:ext cx="3639550" cy="3888432"/>
        </p:xfrm>
        <a:graphic>
          <a:graphicData uri="http://schemas.openxmlformats.org/drawingml/2006/table">
            <a:tbl>
              <a:tblPr/>
              <a:tblGrid>
                <a:gridCol w="3639550"/>
              </a:tblGrid>
              <a:tr h="648072">
                <a:tc>
                  <a:txBody>
                    <a:bodyPr/>
                    <a:lstStyle/>
                    <a:p>
                      <a:pPr marL="180000" indent="-180000" algn="l" fontAlgn="b">
                        <a:buFont typeface="Arial" pitchFamily="34" charset="0"/>
                        <a:buChar char="•"/>
                      </a:pPr>
                      <a:r>
                        <a:rPr lang="en-NZ" sz="1050" b="0" i="1" u="none" strike="noStrike" dirty="0">
                          <a:solidFill>
                            <a:srgbClr val="000000"/>
                          </a:solidFill>
                          <a:latin typeface="Calibri"/>
                        </a:rPr>
                        <a:t>Because of all the stops it takes longer sometimes than a car.</a:t>
                      </a:r>
                    </a:p>
                  </a:txBody>
                  <a:tcPr marL="5724" marR="5724" marT="5724" marB="0" anchor="ctr">
                    <a:lnL>
                      <a:noFill/>
                    </a:lnL>
                    <a:lnR>
                      <a:noFill/>
                    </a:lnR>
                    <a:lnT>
                      <a:noFill/>
                    </a:lnT>
                    <a:lnB>
                      <a:noFill/>
                    </a:lnB>
                  </a:tcPr>
                </a:tc>
              </a:tr>
              <a:tr h="648072">
                <a:tc>
                  <a:txBody>
                    <a:bodyPr/>
                    <a:lstStyle/>
                    <a:p>
                      <a:pPr marL="180000" indent="-180000" algn="l" fontAlgn="b">
                        <a:buFont typeface="Arial" pitchFamily="34" charset="0"/>
                        <a:buChar char="•"/>
                      </a:pPr>
                      <a:r>
                        <a:rPr lang="en-NZ" sz="1050" b="0" i="1" u="none" strike="noStrike">
                          <a:solidFill>
                            <a:srgbClr val="000000"/>
                          </a:solidFill>
                          <a:latin typeface="Calibri"/>
                        </a:rPr>
                        <a:t>I had to catch two buses and it took a while to get to school.</a:t>
                      </a:r>
                    </a:p>
                  </a:txBody>
                  <a:tcPr marL="5724" marR="5724" marT="5724" marB="0" anchor="ctr">
                    <a:lnL>
                      <a:noFill/>
                    </a:lnL>
                    <a:lnR>
                      <a:noFill/>
                    </a:lnR>
                    <a:lnT>
                      <a:noFill/>
                    </a:lnT>
                    <a:lnB>
                      <a:noFill/>
                    </a:lnB>
                  </a:tcPr>
                </a:tc>
              </a:tr>
              <a:tr h="648072">
                <a:tc>
                  <a:txBody>
                    <a:bodyPr/>
                    <a:lstStyle/>
                    <a:p>
                      <a:pPr marL="180000" indent="-180000" algn="l" fontAlgn="b">
                        <a:buFont typeface="Arial" pitchFamily="34" charset="0"/>
                        <a:buChar char="•"/>
                      </a:pPr>
                      <a:r>
                        <a:rPr lang="en-NZ" sz="1050" b="0" i="1" u="none" strike="noStrike">
                          <a:solidFill>
                            <a:srgbClr val="000000"/>
                          </a:solidFill>
                          <a:latin typeface="Calibri"/>
                        </a:rPr>
                        <a:t>Its not the journey time its the waiting for the bus.</a:t>
                      </a:r>
                    </a:p>
                  </a:txBody>
                  <a:tcPr marL="5724" marR="5724" marT="5724" marB="0" anchor="ctr">
                    <a:lnL>
                      <a:noFill/>
                    </a:lnL>
                    <a:lnR>
                      <a:noFill/>
                    </a:lnR>
                    <a:lnT>
                      <a:noFill/>
                    </a:lnT>
                    <a:lnB>
                      <a:noFill/>
                    </a:lnB>
                  </a:tcPr>
                </a:tc>
              </a:tr>
              <a:tr h="648072">
                <a:tc>
                  <a:txBody>
                    <a:bodyPr/>
                    <a:lstStyle/>
                    <a:p>
                      <a:pPr marL="180000" indent="-180000" algn="l" fontAlgn="b">
                        <a:buFont typeface="Arial" pitchFamily="34" charset="0"/>
                        <a:buChar char="•"/>
                      </a:pPr>
                      <a:r>
                        <a:rPr lang="en-NZ" sz="1050" b="0" i="1" u="none" strike="noStrike">
                          <a:solidFill>
                            <a:srgbClr val="000000"/>
                          </a:solidFill>
                          <a:latin typeface="Calibri"/>
                        </a:rPr>
                        <a:t>Sometimes the bus is late on a school day.</a:t>
                      </a:r>
                    </a:p>
                  </a:txBody>
                  <a:tcPr marL="5724" marR="5724" marT="5724" marB="0" anchor="ctr">
                    <a:lnL>
                      <a:noFill/>
                    </a:lnL>
                    <a:lnR>
                      <a:noFill/>
                    </a:lnR>
                    <a:lnT>
                      <a:noFill/>
                    </a:lnT>
                    <a:lnB>
                      <a:noFill/>
                    </a:lnB>
                    <a:noFill/>
                  </a:tcPr>
                </a:tc>
              </a:tr>
              <a:tr h="648072">
                <a:tc>
                  <a:txBody>
                    <a:bodyPr/>
                    <a:lstStyle/>
                    <a:p>
                      <a:pPr marL="180000" indent="-180000" algn="l" fontAlgn="b">
                        <a:buFont typeface="Arial" pitchFamily="34" charset="0"/>
                        <a:buChar char="•"/>
                      </a:pPr>
                      <a:r>
                        <a:rPr lang="en-NZ" sz="1050" b="0" i="1" u="none" strike="noStrike">
                          <a:solidFill>
                            <a:srgbClr val="000000"/>
                          </a:solidFill>
                          <a:latin typeface="Calibri"/>
                        </a:rPr>
                        <a:t>The bus seems to go all around the country to get there.</a:t>
                      </a:r>
                    </a:p>
                  </a:txBody>
                  <a:tcPr marL="5724" marR="5724" marT="5724" marB="0" anchor="ctr">
                    <a:lnL>
                      <a:noFill/>
                    </a:lnL>
                    <a:lnR>
                      <a:noFill/>
                    </a:lnR>
                    <a:lnT>
                      <a:noFill/>
                    </a:lnT>
                    <a:lnB>
                      <a:noFill/>
                    </a:lnB>
                  </a:tcPr>
                </a:tc>
              </a:tr>
              <a:tr h="648072">
                <a:tc>
                  <a:txBody>
                    <a:bodyPr/>
                    <a:lstStyle/>
                    <a:p>
                      <a:pPr marL="180000" indent="-180000" algn="l" fontAlgn="b">
                        <a:buFont typeface="Arial" pitchFamily="34" charset="0"/>
                        <a:buChar char="•"/>
                      </a:pPr>
                      <a:r>
                        <a:rPr lang="en-NZ" sz="1050" b="0" i="1" u="none" strike="noStrike" dirty="0">
                          <a:solidFill>
                            <a:srgbClr val="000000"/>
                          </a:solidFill>
                          <a:latin typeface="Calibri"/>
                        </a:rPr>
                        <a:t>They changed the route and it has become longer.</a:t>
                      </a:r>
                    </a:p>
                  </a:txBody>
                  <a:tcPr marL="5724" marR="5724" marT="5724" marB="0" anchor="ctr">
                    <a:lnL>
                      <a:noFill/>
                    </a:lnL>
                    <a:lnR>
                      <a:noFill/>
                    </a:lnR>
                    <a:lnT>
                      <a:noFill/>
                    </a:lnT>
                    <a:lnB>
                      <a:noFill/>
                    </a:lnB>
                  </a:tcPr>
                </a:tc>
              </a:tr>
            </a:tbl>
          </a:graphicData>
        </a:graphic>
      </p:graphicFrame>
      <p:sp>
        <p:nvSpPr>
          <p:cNvPr id="9" name="Text Box 5"/>
          <p:cNvSpPr txBox="1">
            <a:spLocks noChangeArrowheads="1"/>
          </p:cNvSpPr>
          <p:nvPr/>
        </p:nvSpPr>
        <p:spPr bwMode="auto">
          <a:xfrm>
            <a:off x="0" y="6608763"/>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smtClean="0">
                <a:solidFill>
                  <a:schemeClr val="bg1"/>
                </a:solidFill>
              </a:rPr>
              <a:t>The wait time for the bus </a:t>
            </a:r>
            <a:r>
              <a:rPr lang="en-IE" i="0" dirty="0" smtClean="0">
                <a:solidFill>
                  <a:schemeClr val="bg1"/>
                </a:solidFill>
              </a:rPr>
              <a:t>and </a:t>
            </a:r>
            <a:r>
              <a:rPr lang="en-IE" dirty="0" smtClean="0">
                <a:solidFill>
                  <a:schemeClr val="bg1"/>
                </a:solidFill>
              </a:rPr>
              <a:t>Indirect bus routes </a:t>
            </a:r>
            <a:r>
              <a:rPr lang="en-IE" i="0" dirty="0" smtClean="0">
                <a:solidFill>
                  <a:schemeClr val="bg1"/>
                </a:solidFill>
              </a:rPr>
              <a:t>are reasons for dissatisfaction with </a:t>
            </a:r>
            <a:r>
              <a:rPr lang="en-IE" dirty="0" smtClean="0">
                <a:solidFill>
                  <a:schemeClr val="bg1"/>
                </a:solidFill>
              </a:rPr>
              <a:t>Journey time</a:t>
            </a:r>
            <a:r>
              <a:rPr lang="en-IE" i="0" dirty="0" smtClean="0">
                <a:solidFill>
                  <a:schemeClr val="bg1"/>
                </a:solidFill>
              </a:rPr>
              <a:t>.</a:t>
            </a:r>
            <a:endParaRPr lang="en-IE" i="0" dirty="0">
              <a:solidFill>
                <a:schemeClr val="bg1"/>
              </a:solidFill>
            </a:endParaRPr>
          </a:p>
        </p:txBody>
      </p:sp>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50</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nvGraphicFramePr>
        <p:xfrm>
          <a:off x="1043608" y="1700808"/>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2"/>
          <p:cNvSpPr>
            <a:spLocks noGrp="1" noChangeArrowheads="1"/>
          </p:cNvSpPr>
          <p:nvPr>
            <p:ph type="title"/>
          </p:nvPr>
        </p:nvSpPr>
        <p:spPr>
          <a:xfrm>
            <a:off x="457200" y="549275"/>
            <a:ext cx="8229600" cy="1143000"/>
          </a:xfrm>
        </p:spPr>
        <p:txBody>
          <a:bodyPr/>
          <a:lstStyle/>
          <a:p>
            <a:pPr eaLnBrk="1" hangingPunct="1"/>
            <a:r>
              <a:rPr lang="en-US" sz="2000" b="1" dirty="0" smtClean="0">
                <a:solidFill>
                  <a:srgbClr val="CC0000"/>
                </a:solidFill>
              </a:rPr>
              <a:t>Service Frequency</a:t>
            </a:r>
            <a:endParaRPr lang="en-NZ" sz="2000" b="1" dirty="0" smtClean="0">
              <a:solidFill>
                <a:srgbClr val="CC0000"/>
              </a:solidFill>
            </a:endParaRPr>
          </a:p>
        </p:txBody>
      </p:sp>
      <p:sp>
        <p:nvSpPr>
          <p:cNvPr id="25604" name="Rectangle 3"/>
          <p:cNvSpPr>
            <a:spLocks noChangeArrowheads="1"/>
          </p:cNvSpPr>
          <p:nvPr/>
        </p:nvSpPr>
        <p:spPr bwMode="auto">
          <a:xfrm>
            <a:off x="349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5605" name="Text Box 4"/>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Q10D</a:t>
            </a:r>
          </a:p>
        </p:txBody>
      </p:sp>
      <p:sp>
        <p:nvSpPr>
          <p:cNvPr id="25607" name="Text Box 8"/>
          <p:cNvSpPr txBox="1">
            <a:spLocks noChangeArrowheads="1"/>
          </p:cNvSpPr>
          <p:nvPr/>
        </p:nvSpPr>
        <p:spPr bwMode="auto">
          <a:xfrm>
            <a:off x="109538" y="5949280"/>
            <a:ext cx="914400" cy="342900"/>
          </a:xfrm>
          <a:prstGeom prst="rect">
            <a:avLst/>
          </a:prstGeom>
          <a:noFill/>
          <a:ln w="9525">
            <a:noFill/>
            <a:miter lim="800000"/>
            <a:headEnd/>
            <a:tailEnd/>
          </a:ln>
        </p:spPr>
        <p:txBody>
          <a:bodyPr/>
          <a:lstStyle/>
          <a:p>
            <a:pPr algn="r"/>
            <a:r>
              <a:rPr lang="en-US" altLang="ja-JP" sz="900" i="0">
                <a:ea typeface="MS Mincho" pitchFamily="49" charset="-128"/>
              </a:rPr>
              <a:t>Mean Rating</a:t>
            </a:r>
          </a:p>
          <a:p>
            <a:pPr algn="r"/>
            <a:r>
              <a:rPr lang="en-US" altLang="ja-JP" sz="900" i="0">
                <a:ea typeface="MS Mincho" pitchFamily="49" charset="-128"/>
              </a:rPr>
              <a:t>(Max 6)</a:t>
            </a:r>
            <a:endParaRPr lang="en-US" sz="900" b="0" i="0"/>
          </a:p>
        </p:txBody>
      </p:sp>
      <p:sp>
        <p:nvSpPr>
          <p:cNvPr id="25609" name="Text Box 13"/>
          <p:cNvSpPr txBox="1">
            <a:spLocks noChangeArrowheads="1"/>
          </p:cNvSpPr>
          <p:nvPr/>
        </p:nvSpPr>
        <p:spPr bwMode="auto">
          <a:xfrm>
            <a:off x="179512" y="2708920"/>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Excellent </a:t>
            </a:r>
          </a:p>
        </p:txBody>
      </p:sp>
      <p:sp>
        <p:nvSpPr>
          <p:cNvPr id="25610" name="Text Box 14"/>
          <p:cNvSpPr txBox="1">
            <a:spLocks noChangeArrowheads="1"/>
          </p:cNvSpPr>
          <p:nvPr/>
        </p:nvSpPr>
        <p:spPr bwMode="auto">
          <a:xfrm>
            <a:off x="107504" y="422108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Very good</a:t>
            </a:r>
          </a:p>
        </p:txBody>
      </p:sp>
      <p:sp>
        <p:nvSpPr>
          <p:cNvPr id="25611" name="Text Box 15"/>
          <p:cNvSpPr txBox="1">
            <a:spLocks noChangeArrowheads="1"/>
          </p:cNvSpPr>
          <p:nvPr/>
        </p:nvSpPr>
        <p:spPr bwMode="auto">
          <a:xfrm>
            <a:off x="107504" y="494116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Good</a:t>
            </a:r>
          </a:p>
        </p:txBody>
      </p:sp>
      <p:sp>
        <p:nvSpPr>
          <p:cNvPr id="25612" name="Text Box 16"/>
          <p:cNvSpPr txBox="1">
            <a:spLocks noChangeArrowheads="1"/>
          </p:cNvSpPr>
          <p:nvPr/>
        </p:nvSpPr>
        <p:spPr bwMode="auto">
          <a:xfrm>
            <a:off x="-107950" y="5300663"/>
            <a:ext cx="1295574" cy="400110"/>
          </a:xfrm>
          <a:prstGeom prst="rect">
            <a:avLst/>
          </a:prstGeom>
          <a:noFill/>
          <a:ln w="9525" algn="ctr">
            <a:noFill/>
            <a:miter lim="800000"/>
            <a:headEnd/>
            <a:tailEnd/>
          </a:ln>
        </p:spPr>
        <p:txBody>
          <a:bodyPr wrap="square">
            <a:spAutoFit/>
          </a:bodyPr>
          <a:lstStyle/>
          <a:p>
            <a:pPr algn="r">
              <a:spcBef>
                <a:spcPct val="50000"/>
              </a:spcBef>
            </a:pPr>
            <a:r>
              <a:rPr lang="en-US" sz="1000" dirty="0">
                <a:latin typeface="+mn-lt"/>
              </a:rPr>
              <a:t>Dreadful / very poor / poor</a:t>
            </a:r>
          </a:p>
        </p:txBody>
      </p:sp>
      <p:sp>
        <p:nvSpPr>
          <p:cNvPr id="25613" name="Text Box 5"/>
          <p:cNvSpPr txBox="1">
            <a:spLocks noChangeArrowheads="1"/>
          </p:cNvSpPr>
          <p:nvPr/>
        </p:nvSpPr>
        <p:spPr bwMode="auto">
          <a:xfrm>
            <a:off x="0" y="6597650"/>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err="1" smtClean="0">
                <a:solidFill>
                  <a:schemeClr val="bg1"/>
                </a:solidFill>
              </a:rPr>
              <a:t>Tauranga</a:t>
            </a:r>
            <a:r>
              <a:rPr lang="en-IE" i="0" dirty="0" smtClean="0">
                <a:solidFill>
                  <a:schemeClr val="bg1"/>
                </a:solidFill>
              </a:rPr>
              <a:t> bus users were less likely than </a:t>
            </a:r>
            <a:r>
              <a:rPr lang="en-IE" i="0" dirty="0" err="1" smtClean="0">
                <a:solidFill>
                  <a:schemeClr val="bg1"/>
                </a:solidFill>
              </a:rPr>
              <a:t>Rorotua</a:t>
            </a:r>
            <a:r>
              <a:rPr lang="en-IE" i="0" dirty="0" smtClean="0">
                <a:solidFill>
                  <a:schemeClr val="bg1"/>
                </a:solidFill>
              </a:rPr>
              <a:t> bus users to rate </a:t>
            </a:r>
            <a:r>
              <a:rPr lang="en-IE" dirty="0" smtClean="0">
                <a:solidFill>
                  <a:schemeClr val="bg1"/>
                </a:solidFill>
              </a:rPr>
              <a:t>Service frequency </a:t>
            </a:r>
            <a:r>
              <a:rPr lang="en-IE" i="0" dirty="0" smtClean="0">
                <a:solidFill>
                  <a:schemeClr val="bg1"/>
                </a:solidFill>
              </a:rPr>
              <a:t>as </a:t>
            </a:r>
            <a:r>
              <a:rPr lang="en-IE" dirty="0" smtClean="0">
                <a:solidFill>
                  <a:schemeClr val="bg1"/>
                </a:solidFill>
              </a:rPr>
              <a:t>Excellent </a:t>
            </a:r>
            <a:r>
              <a:rPr lang="en-IE" i="0" dirty="0" smtClean="0">
                <a:solidFill>
                  <a:schemeClr val="bg1"/>
                </a:solidFill>
              </a:rPr>
              <a:t>(42% compared with 54%).</a:t>
            </a:r>
            <a:endParaRPr lang="en-IE" i="0" dirty="0">
              <a:solidFill>
                <a:schemeClr val="bg1"/>
              </a:solidFill>
            </a:endParaRPr>
          </a:p>
        </p:txBody>
      </p:sp>
      <p:graphicFrame>
        <p:nvGraphicFramePr>
          <p:cNvPr id="21" name="Table 20"/>
          <p:cNvGraphicFramePr>
            <a:graphicFrameLocks noGrp="1"/>
          </p:cNvGraphicFramePr>
          <p:nvPr/>
        </p:nvGraphicFramePr>
        <p:xfrm>
          <a:off x="1043608" y="5982394"/>
          <a:ext cx="7920982" cy="288032"/>
        </p:xfrm>
        <a:graphic>
          <a:graphicData uri="http://schemas.openxmlformats.org/drawingml/2006/table">
            <a:tbl>
              <a:tblPr firstRow="1" bandRow="1">
                <a:tableStyleId>{5C22544A-7EE6-4342-B048-85BDC9FD1C3A}</a:tableStyleId>
              </a:tblPr>
              <a:tblGrid>
                <a:gridCol w="354330"/>
                <a:gridCol w="354330"/>
                <a:gridCol w="354330"/>
                <a:gridCol w="354330"/>
                <a:gridCol w="354330"/>
                <a:gridCol w="354330"/>
                <a:gridCol w="354330"/>
                <a:gridCol w="240026"/>
                <a:gridCol w="354330"/>
                <a:gridCol w="354330"/>
                <a:gridCol w="354330"/>
                <a:gridCol w="354330"/>
                <a:gridCol w="354330"/>
                <a:gridCol w="354330"/>
                <a:gridCol w="354330"/>
                <a:gridCol w="240026"/>
                <a:gridCol w="354330"/>
                <a:gridCol w="354330"/>
                <a:gridCol w="354330"/>
                <a:gridCol w="354330"/>
                <a:gridCol w="354330"/>
                <a:gridCol w="354330"/>
                <a:gridCol w="354330"/>
              </a:tblGrid>
              <a:tr h="288032">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4.9</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r>
            </a:tbl>
          </a:graphicData>
        </a:graphic>
      </p:graphicFrame>
      <p:grpSp>
        <p:nvGrpSpPr>
          <p:cNvPr id="23" name="Group 9"/>
          <p:cNvGrpSpPr>
            <a:grpSpLocks/>
          </p:cNvGrpSpPr>
          <p:nvPr/>
        </p:nvGrpSpPr>
        <p:grpSpPr bwMode="auto">
          <a:xfrm>
            <a:off x="1331640" y="1412776"/>
            <a:ext cx="7272337" cy="247650"/>
            <a:chOff x="3060" y="2055"/>
            <a:chExt cx="7575" cy="390"/>
          </a:xfrm>
        </p:grpSpPr>
        <p:sp>
          <p:nvSpPr>
            <p:cNvPr id="24" name="Text Box 1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dirty="0">
                  <a:ea typeface="MS Mincho" pitchFamily="49" charset="-128"/>
                </a:rPr>
                <a:t>Total Sample</a:t>
              </a:r>
              <a:endParaRPr lang="en-US" sz="1400" b="0" i="0" dirty="0"/>
            </a:p>
          </p:txBody>
        </p:sp>
        <p:sp>
          <p:nvSpPr>
            <p:cNvPr id="25" name="Text Box 1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26" name="Text Box 1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graphicFrame>
        <p:nvGraphicFramePr>
          <p:cNvPr id="18" name="Table 17"/>
          <p:cNvGraphicFramePr>
            <a:graphicFrameLocks noGrp="1"/>
          </p:cNvGraphicFramePr>
          <p:nvPr/>
        </p:nvGraphicFramePr>
        <p:xfrm>
          <a:off x="755576" y="6273884"/>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 name="Rectangle 26"/>
          <p:cNvSpPr>
            <a:spLocks noChangeArrowheads="1"/>
          </p:cNvSpPr>
          <p:nvPr/>
        </p:nvSpPr>
        <p:spPr bwMode="auto">
          <a:xfrm>
            <a:off x="8532440" y="2780928"/>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8" name="Oval 26"/>
          <p:cNvSpPr>
            <a:spLocks noChangeArrowheads="1"/>
          </p:cNvSpPr>
          <p:nvPr/>
        </p:nvSpPr>
        <p:spPr bwMode="auto">
          <a:xfrm>
            <a:off x="5868144" y="3933056"/>
            <a:ext cx="288925" cy="287338"/>
          </a:xfrm>
          <a:prstGeom prst="ellipse">
            <a:avLst/>
          </a:prstGeom>
          <a:noFill/>
          <a:ln w="19050" algn="ctr">
            <a:solidFill>
              <a:srgbClr val="FF0000"/>
            </a:solidFill>
            <a:round/>
            <a:headEnd/>
            <a:tailEnd/>
          </a:ln>
        </p:spPr>
        <p:txBody>
          <a:bodyPr wrap="none" anchor="ctr"/>
          <a:lstStyle/>
          <a:p>
            <a:endParaRPr lang="en-NZ"/>
          </a:p>
        </p:txBody>
      </p:sp>
      <p:sp>
        <p:nvSpPr>
          <p:cNvPr id="29" name="Oval 26"/>
          <p:cNvSpPr>
            <a:spLocks noChangeArrowheads="1"/>
          </p:cNvSpPr>
          <p:nvPr/>
        </p:nvSpPr>
        <p:spPr bwMode="auto">
          <a:xfrm>
            <a:off x="3203848" y="4149080"/>
            <a:ext cx="288925" cy="287338"/>
          </a:xfrm>
          <a:prstGeom prst="ellipse">
            <a:avLst/>
          </a:prstGeom>
          <a:noFill/>
          <a:ln w="19050" algn="ctr">
            <a:solidFill>
              <a:srgbClr val="FF0000"/>
            </a:solidFill>
            <a:round/>
            <a:headEnd/>
            <a:tailEnd/>
          </a:ln>
        </p:spPr>
        <p:txBody>
          <a:bodyPr wrap="none" anchor="ctr"/>
          <a:lstStyle/>
          <a:p>
            <a:endParaRPr lang="en-NZ"/>
          </a:p>
        </p:txBody>
      </p:sp>
      <p:sp>
        <p:nvSpPr>
          <p:cNvPr id="30" name="Oval 26"/>
          <p:cNvSpPr>
            <a:spLocks noChangeArrowheads="1"/>
          </p:cNvSpPr>
          <p:nvPr/>
        </p:nvSpPr>
        <p:spPr bwMode="auto">
          <a:xfrm>
            <a:off x="5868144" y="2492896"/>
            <a:ext cx="288925" cy="287338"/>
          </a:xfrm>
          <a:prstGeom prst="ellipse">
            <a:avLst/>
          </a:prstGeom>
          <a:noFill/>
          <a:ln w="19050" algn="ctr">
            <a:solidFill>
              <a:srgbClr val="FF0000"/>
            </a:solidFill>
            <a:round/>
            <a:headEnd/>
            <a:tailEnd/>
          </a:ln>
        </p:spPr>
        <p:txBody>
          <a:bodyPr wrap="none" anchor="ctr"/>
          <a:lstStyle/>
          <a:p>
            <a:endParaRPr lang="en-NZ"/>
          </a:p>
        </p:txBody>
      </p:sp>
      <p:sp>
        <p:nvSpPr>
          <p:cNvPr id="31"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51</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549275"/>
            <a:ext cx="8229600" cy="1143000"/>
          </a:xfrm>
        </p:spPr>
        <p:txBody>
          <a:bodyPr/>
          <a:lstStyle/>
          <a:p>
            <a:r>
              <a:rPr lang="en-US" sz="2000" b="1" dirty="0" smtClean="0">
                <a:solidFill>
                  <a:srgbClr val="CC0000"/>
                </a:solidFill>
              </a:rPr>
              <a:t>Reasons for Dissatisfaction with Service Frequency</a:t>
            </a:r>
            <a:endParaRPr lang="en-NZ" sz="2000" b="1" dirty="0" smtClean="0">
              <a:solidFill>
                <a:srgbClr val="CC0000"/>
              </a:solidFill>
            </a:endParaRPr>
          </a:p>
        </p:txBody>
      </p:sp>
      <p:sp>
        <p:nvSpPr>
          <p:cNvPr id="69635"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Q10D</a:t>
            </a:r>
          </a:p>
        </p:txBody>
      </p:sp>
      <p:sp>
        <p:nvSpPr>
          <p:cNvPr id="69637" name="Text Box 5"/>
          <p:cNvSpPr txBox="1">
            <a:spLocks noChangeArrowheads="1"/>
          </p:cNvSpPr>
          <p:nvPr/>
        </p:nvSpPr>
        <p:spPr bwMode="auto">
          <a:xfrm>
            <a:off x="1331640" y="1412776"/>
            <a:ext cx="1728788" cy="22860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69638" name="Text Box 6"/>
          <p:cNvSpPr txBox="1">
            <a:spLocks noChangeArrowheads="1"/>
          </p:cNvSpPr>
          <p:nvPr/>
        </p:nvSpPr>
        <p:spPr bwMode="auto">
          <a:xfrm>
            <a:off x="6156325" y="1654175"/>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69639" name="Line 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2" name="Table 11"/>
          <p:cNvGraphicFramePr>
            <a:graphicFrameLocks noGrp="1"/>
          </p:cNvGraphicFramePr>
          <p:nvPr/>
        </p:nvGraphicFramePr>
        <p:xfrm>
          <a:off x="5292080" y="2060848"/>
          <a:ext cx="3252050" cy="4064000"/>
        </p:xfrm>
        <a:graphic>
          <a:graphicData uri="http://schemas.openxmlformats.org/drawingml/2006/table">
            <a:tbl>
              <a:tblPr/>
              <a:tblGrid>
                <a:gridCol w="3252050"/>
              </a:tblGrid>
              <a:tr h="812800">
                <a:tc>
                  <a:txBody>
                    <a:bodyPr/>
                    <a:lstStyle/>
                    <a:p>
                      <a:pPr marL="180000" indent="-180000" algn="l" fontAlgn="b">
                        <a:buFont typeface="Arial" pitchFamily="34" charset="0"/>
                        <a:buChar char="•"/>
                      </a:pPr>
                      <a:r>
                        <a:rPr lang="en-NZ" sz="1050" b="0" i="1" u="none" strike="noStrike" dirty="0" smtClean="0">
                          <a:solidFill>
                            <a:srgbClr val="000000"/>
                          </a:solidFill>
                          <a:latin typeface="+mn-lt"/>
                        </a:rPr>
                        <a:t>The bus </a:t>
                      </a:r>
                      <a:r>
                        <a:rPr lang="en-NZ" sz="1050" b="0" i="1" u="none" strike="noStrike" dirty="0">
                          <a:solidFill>
                            <a:srgbClr val="000000"/>
                          </a:solidFill>
                          <a:latin typeface="+mn-lt"/>
                        </a:rPr>
                        <a:t>only comes once every half hour.</a:t>
                      </a:r>
                    </a:p>
                  </a:txBody>
                  <a:tcPr marL="9509" marR="9509" marT="9509" marB="0" anchor="ctr">
                    <a:lnL>
                      <a:noFill/>
                    </a:lnL>
                    <a:lnR>
                      <a:noFill/>
                    </a:lnR>
                    <a:lnT>
                      <a:noFill/>
                    </a:lnT>
                    <a:lnB>
                      <a:noFill/>
                    </a:lnB>
                    <a:noFill/>
                  </a:tcPr>
                </a:tc>
              </a:tr>
              <a:tr h="812800">
                <a:tc>
                  <a:txBody>
                    <a:bodyPr/>
                    <a:lstStyle/>
                    <a:p>
                      <a:pPr marL="180000" indent="-180000" algn="l" fontAlgn="b">
                        <a:buFont typeface="Arial" pitchFamily="34" charset="0"/>
                        <a:buChar char="•"/>
                      </a:pPr>
                      <a:r>
                        <a:rPr lang="en-NZ" sz="1050" b="0" i="1" u="none" strike="noStrike" dirty="0">
                          <a:solidFill>
                            <a:srgbClr val="000000"/>
                          </a:solidFill>
                          <a:latin typeface="+mn-lt"/>
                        </a:rPr>
                        <a:t>If I need to catch a connecting bus I always have to wait.</a:t>
                      </a:r>
                    </a:p>
                  </a:txBody>
                  <a:tcPr marL="9509" marR="9509" marT="9509" marB="0" anchor="ctr">
                    <a:lnL>
                      <a:noFill/>
                    </a:lnL>
                    <a:lnR>
                      <a:noFill/>
                    </a:lnR>
                    <a:lnT>
                      <a:noFill/>
                    </a:lnT>
                    <a:lnB>
                      <a:noFill/>
                    </a:lnB>
                    <a:noFill/>
                  </a:tcPr>
                </a:tc>
              </a:tr>
              <a:tr h="812800">
                <a:tc>
                  <a:txBody>
                    <a:bodyPr/>
                    <a:lstStyle/>
                    <a:p>
                      <a:pPr marL="180000" indent="-180000" algn="l" fontAlgn="b">
                        <a:buFont typeface="Arial" pitchFamily="34" charset="0"/>
                        <a:buChar char="•"/>
                      </a:pPr>
                      <a:r>
                        <a:rPr lang="en-NZ" sz="1050" b="0" i="1" u="none" strike="noStrike" dirty="0">
                          <a:solidFill>
                            <a:srgbClr val="000000"/>
                          </a:solidFill>
                          <a:latin typeface="+mn-lt"/>
                        </a:rPr>
                        <a:t>It's only every two hours where I live.</a:t>
                      </a:r>
                    </a:p>
                  </a:txBody>
                  <a:tcPr marL="9509" marR="9509" marT="9509" marB="0" anchor="ctr">
                    <a:lnL>
                      <a:noFill/>
                    </a:lnL>
                    <a:lnR>
                      <a:noFill/>
                    </a:lnR>
                    <a:lnT>
                      <a:noFill/>
                    </a:lnT>
                    <a:lnB>
                      <a:noFill/>
                    </a:lnB>
                    <a:noFill/>
                  </a:tcPr>
                </a:tc>
              </a:tr>
              <a:tr h="812800">
                <a:tc>
                  <a:txBody>
                    <a:bodyPr/>
                    <a:lstStyle/>
                    <a:p>
                      <a:pPr marL="180000" indent="-180000" algn="l" fontAlgn="b">
                        <a:buFont typeface="Arial" pitchFamily="34" charset="0"/>
                        <a:buChar char="•"/>
                      </a:pPr>
                      <a:r>
                        <a:rPr lang="en-NZ" sz="1050" b="0" i="1" u="none" strike="noStrike" dirty="0" smtClean="0">
                          <a:solidFill>
                            <a:srgbClr val="000000"/>
                          </a:solidFill>
                          <a:latin typeface="+mn-lt"/>
                        </a:rPr>
                        <a:t>The</a:t>
                      </a:r>
                      <a:r>
                        <a:rPr lang="en-NZ" sz="1050" b="0" i="1" u="none" strike="noStrike" baseline="0" dirty="0" smtClean="0">
                          <a:solidFill>
                            <a:srgbClr val="000000"/>
                          </a:solidFill>
                          <a:latin typeface="+mn-lt"/>
                        </a:rPr>
                        <a:t> p</a:t>
                      </a:r>
                      <a:r>
                        <a:rPr lang="en-NZ" sz="1050" b="0" i="1" u="none" strike="noStrike" dirty="0" smtClean="0">
                          <a:solidFill>
                            <a:srgbClr val="000000"/>
                          </a:solidFill>
                          <a:latin typeface="+mn-lt"/>
                        </a:rPr>
                        <a:t>olytechnic </a:t>
                      </a:r>
                      <a:r>
                        <a:rPr lang="en-NZ" sz="1050" b="0" i="1" u="none" strike="noStrike" dirty="0">
                          <a:solidFill>
                            <a:srgbClr val="000000"/>
                          </a:solidFill>
                          <a:latin typeface="+mn-lt"/>
                        </a:rPr>
                        <a:t>service bus is very crowded and have to wait for another bus. Get told to take another bus and that is full.</a:t>
                      </a:r>
                    </a:p>
                  </a:txBody>
                  <a:tcPr marL="9509" marR="9509" marT="9509" marB="0" anchor="ctr">
                    <a:lnL>
                      <a:noFill/>
                    </a:lnL>
                    <a:lnR>
                      <a:noFill/>
                    </a:lnR>
                    <a:lnT>
                      <a:noFill/>
                    </a:lnT>
                    <a:lnB>
                      <a:noFill/>
                    </a:lnB>
                    <a:noFill/>
                  </a:tcPr>
                </a:tc>
              </a:tr>
              <a:tr h="812800">
                <a:tc>
                  <a:txBody>
                    <a:bodyPr/>
                    <a:lstStyle/>
                    <a:p>
                      <a:pPr marL="180000" indent="-180000" algn="l" fontAlgn="b">
                        <a:buFont typeface="Arial" pitchFamily="34" charset="0"/>
                        <a:buChar char="•"/>
                      </a:pPr>
                      <a:r>
                        <a:rPr lang="en-NZ" sz="1050" b="0" i="1" u="none" strike="noStrike" dirty="0">
                          <a:solidFill>
                            <a:srgbClr val="000000"/>
                          </a:solidFill>
                          <a:latin typeface="+mn-lt"/>
                        </a:rPr>
                        <a:t>We wish they would go more frequently in the weekends.</a:t>
                      </a:r>
                    </a:p>
                  </a:txBody>
                  <a:tcPr marL="9509" marR="9509" marT="9509" marB="0" anchor="ctr">
                    <a:lnL>
                      <a:noFill/>
                    </a:lnL>
                    <a:lnR>
                      <a:noFill/>
                    </a:lnR>
                    <a:lnT>
                      <a:noFill/>
                    </a:lnT>
                    <a:lnB>
                      <a:noFill/>
                    </a:lnB>
                    <a:noFill/>
                  </a:tcPr>
                </a:tc>
              </a:tr>
            </a:tbl>
          </a:graphicData>
        </a:graphic>
      </p:graphicFrame>
      <p:graphicFrame>
        <p:nvGraphicFramePr>
          <p:cNvPr id="13" name="Table 12"/>
          <p:cNvGraphicFramePr>
            <a:graphicFrameLocks noGrp="1"/>
          </p:cNvGraphicFramePr>
          <p:nvPr/>
        </p:nvGraphicFramePr>
        <p:xfrm>
          <a:off x="179512" y="1700808"/>
          <a:ext cx="4316184" cy="4698256"/>
        </p:xfrm>
        <a:graphic>
          <a:graphicData uri="http://schemas.openxmlformats.org/drawingml/2006/table">
            <a:tbl>
              <a:tblPr/>
              <a:tblGrid>
                <a:gridCol w="4316184"/>
              </a:tblGrid>
              <a:tr h="129849">
                <a:tc>
                  <a:txBody>
                    <a:bodyPr/>
                    <a:lstStyle/>
                    <a:p>
                      <a:pPr marL="180000" indent="-180000" algn="l" fontAlgn="b">
                        <a:buFont typeface="Arial" pitchFamily="34" charset="0"/>
                        <a:buChar char="•"/>
                      </a:pPr>
                      <a:r>
                        <a:rPr lang="en-NZ" sz="900" b="0" i="1" u="none" strike="noStrike" dirty="0" smtClean="0">
                          <a:solidFill>
                            <a:srgbClr val="000000"/>
                          </a:solidFill>
                          <a:latin typeface="Calibri"/>
                        </a:rPr>
                        <a:t>It is an </a:t>
                      </a:r>
                      <a:r>
                        <a:rPr lang="en-NZ" sz="900" b="0" i="1" u="none" strike="noStrike" dirty="0">
                          <a:solidFill>
                            <a:srgbClr val="000000"/>
                          </a:solidFill>
                          <a:latin typeface="Calibri"/>
                        </a:rPr>
                        <a:t>hour between buses.</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a:solidFill>
                            <a:srgbClr val="000000"/>
                          </a:solidFill>
                          <a:latin typeface="Calibri"/>
                        </a:rPr>
                        <a:t>Because it doesn't come to Bayfair Estate I have to go to Bayfair.</a:t>
                      </a:r>
                    </a:p>
                  </a:txBody>
                  <a:tcPr marL="1058" marR="1058" marT="1058" marB="0" anchor="ctr">
                    <a:lnL>
                      <a:noFill/>
                    </a:lnL>
                    <a:lnR>
                      <a:noFill/>
                    </a:lnR>
                    <a:lnT>
                      <a:noFill/>
                    </a:lnT>
                    <a:lnB>
                      <a:noFill/>
                    </a:lnB>
                  </a:tcPr>
                </a:tc>
              </a:tr>
              <a:tr h="258704">
                <a:tc>
                  <a:txBody>
                    <a:bodyPr/>
                    <a:lstStyle/>
                    <a:p>
                      <a:pPr marL="180000" indent="-180000" algn="l" fontAlgn="b">
                        <a:buFont typeface="Arial" pitchFamily="34" charset="0"/>
                        <a:buChar char="•"/>
                      </a:pPr>
                      <a:r>
                        <a:rPr lang="en-NZ" sz="900" b="0" i="1" u="none" strike="noStrike" dirty="0">
                          <a:solidFill>
                            <a:srgbClr val="000000"/>
                          </a:solidFill>
                          <a:latin typeface="Calibri"/>
                        </a:rPr>
                        <a:t>I am used to a more frequent service in Christchurch, our bus only comes every half hour and only one way.</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a:solidFill>
                            <a:srgbClr val="000000"/>
                          </a:solidFill>
                          <a:latin typeface="Calibri"/>
                        </a:rPr>
                        <a:t>I have to pick up the bus at Bayfair.</a:t>
                      </a:r>
                    </a:p>
                  </a:txBody>
                  <a:tcPr marL="1058" marR="1058" marT="1058" marB="0" anchor="ctr">
                    <a:lnL>
                      <a:noFill/>
                    </a:lnL>
                    <a:lnR>
                      <a:noFill/>
                    </a:lnR>
                    <a:lnT>
                      <a:noFill/>
                    </a:lnT>
                    <a:lnB>
                      <a:noFill/>
                    </a:lnB>
                  </a:tcPr>
                </a:tc>
              </a:tr>
              <a:tr h="258704">
                <a:tc>
                  <a:txBody>
                    <a:bodyPr/>
                    <a:lstStyle/>
                    <a:p>
                      <a:pPr marL="180000" indent="-180000" algn="l" fontAlgn="b">
                        <a:buFont typeface="Arial" pitchFamily="34" charset="0"/>
                        <a:buChar char="•"/>
                      </a:pPr>
                      <a:r>
                        <a:rPr lang="en-NZ" sz="900" b="0" i="1" u="none" strike="noStrike">
                          <a:solidFill>
                            <a:srgbClr val="000000"/>
                          </a:solidFill>
                          <a:latin typeface="Calibri"/>
                        </a:rPr>
                        <a:t>I live in Ngatai Road, and I have  to walk to town to catch a bus to get to Gate Pa in time to start work.</a:t>
                      </a:r>
                    </a:p>
                  </a:txBody>
                  <a:tcPr marL="1058" marR="1058" marT="1058" marB="0" anchor="ctr">
                    <a:lnL>
                      <a:noFill/>
                    </a:lnL>
                    <a:lnR>
                      <a:noFill/>
                    </a:lnR>
                    <a:lnT>
                      <a:noFill/>
                    </a:lnT>
                    <a:lnB>
                      <a:noFill/>
                    </a:lnB>
                  </a:tcPr>
                </a:tc>
              </a:tr>
              <a:tr h="239454">
                <a:tc>
                  <a:txBody>
                    <a:bodyPr/>
                    <a:lstStyle/>
                    <a:p>
                      <a:pPr marL="180000" indent="-180000" algn="l" fontAlgn="b">
                        <a:buFont typeface="Arial" pitchFamily="34" charset="0"/>
                        <a:buChar char="•"/>
                      </a:pPr>
                      <a:r>
                        <a:rPr lang="en-NZ" sz="900" b="0" i="1" u="none" strike="noStrike">
                          <a:solidFill>
                            <a:srgbClr val="000000"/>
                          </a:solidFill>
                          <a:latin typeface="Calibri"/>
                        </a:rPr>
                        <a:t>International standard is that people don't have to wait more than a quarter of an hour.</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a:solidFill>
                            <a:srgbClr val="000000"/>
                          </a:solidFill>
                          <a:latin typeface="Calibri"/>
                        </a:rPr>
                        <a:t>It takes an hour before the bus comes by again if I miss it.</a:t>
                      </a:r>
                    </a:p>
                  </a:txBody>
                  <a:tcPr marL="1058" marR="1058" marT="1058" marB="0" anchor="ctr">
                    <a:lnL>
                      <a:noFill/>
                    </a:lnL>
                    <a:lnR>
                      <a:noFill/>
                    </a:lnR>
                    <a:lnT>
                      <a:noFill/>
                    </a:lnT>
                    <a:lnB>
                      <a:noFill/>
                    </a:lnB>
                  </a:tcPr>
                </a:tc>
              </a:tr>
              <a:tr h="258704">
                <a:tc>
                  <a:txBody>
                    <a:bodyPr/>
                    <a:lstStyle/>
                    <a:p>
                      <a:pPr marL="180000" indent="-180000" algn="l" fontAlgn="b">
                        <a:buFont typeface="Arial" pitchFamily="34" charset="0"/>
                        <a:buChar char="•"/>
                      </a:pPr>
                      <a:r>
                        <a:rPr lang="en-NZ" sz="900" b="0" i="1" u="none" strike="noStrike">
                          <a:solidFill>
                            <a:srgbClr val="000000"/>
                          </a:solidFill>
                          <a:latin typeface="Calibri"/>
                        </a:rPr>
                        <a:t>It's not as frequent as I would hope for and not reliable in timing particularly when school's in session.</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dirty="0" smtClean="0">
                          <a:solidFill>
                            <a:srgbClr val="000000"/>
                          </a:solidFill>
                          <a:latin typeface="Calibri"/>
                        </a:rPr>
                        <a:t>I would like more </a:t>
                      </a:r>
                      <a:r>
                        <a:rPr lang="en-NZ" sz="900" b="0" i="1" u="none" strike="noStrike" dirty="0">
                          <a:solidFill>
                            <a:srgbClr val="000000"/>
                          </a:solidFill>
                          <a:latin typeface="Calibri"/>
                        </a:rPr>
                        <a:t>bus services in the weekend please.</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dirty="0" smtClean="0">
                          <a:solidFill>
                            <a:srgbClr val="000000"/>
                          </a:solidFill>
                          <a:latin typeface="Calibri"/>
                        </a:rPr>
                        <a:t>I</a:t>
                      </a:r>
                      <a:r>
                        <a:rPr lang="en-NZ" sz="900" b="0" i="1" u="none" strike="noStrike" baseline="0" dirty="0" smtClean="0">
                          <a:solidFill>
                            <a:srgbClr val="000000"/>
                          </a:solidFill>
                          <a:latin typeface="Calibri"/>
                        </a:rPr>
                        <a:t> would like m</a:t>
                      </a:r>
                      <a:r>
                        <a:rPr lang="en-NZ" sz="900" b="0" i="1" u="none" strike="noStrike" dirty="0" smtClean="0">
                          <a:solidFill>
                            <a:srgbClr val="000000"/>
                          </a:solidFill>
                          <a:latin typeface="Calibri"/>
                        </a:rPr>
                        <a:t>ore </a:t>
                      </a:r>
                      <a:r>
                        <a:rPr lang="en-NZ" sz="900" b="0" i="1" u="none" strike="noStrike" dirty="0">
                          <a:solidFill>
                            <a:srgbClr val="000000"/>
                          </a:solidFill>
                          <a:latin typeface="Calibri"/>
                        </a:rPr>
                        <a:t>buses in the weekend, as one hour is to long to wait.</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dirty="0" smtClean="0">
                          <a:solidFill>
                            <a:srgbClr val="000000"/>
                          </a:solidFill>
                          <a:latin typeface="Calibri"/>
                        </a:rPr>
                        <a:t>It only </a:t>
                      </a:r>
                      <a:r>
                        <a:rPr lang="en-NZ" sz="900" b="0" i="1" u="none" strike="noStrike" dirty="0">
                          <a:solidFill>
                            <a:srgbClr val="000000"/>
                          </a:solidFill>
                          <a:latin typeface="Calibri"/>
                        </a:rPr>
                        <a:t>passes once an hour.</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dirty="0" smtClean="0">
                          <a:solidFill>
                            <a:srgbClr val="000000"/>
                          </a:solidFill>
                          <a:latin typeface="Calibri"/>
                        </a:rPr>
                        <a:t>It’s pretty </a:t>
                      </a:r>
                      <a:r>
                        <a:rPr lang="en-NZ" sz="900" b="0" i="1" u="none" strike="noStrike" dirty="0">
                          <a:solidFill>
                            <a:srgbClr val="000000"/>
                          </a:solidFill>
                          <a:latin typeface="Calibri"/>
                        </a:rPr>
                        <a:t>good doesn't need to come that often.</a:t>
                      </a:r>
                    </a:p>
                  </a:txBody>
                  <a:tcPr marL="1058" marR="1058" marT="1058" marB="0" anchor="ctr">
                    <a:lnL>
                      <a:noFill/>
                    </a:lnL>
                    <a:lnR>
                      <a:noFill/>
                    </a:lnR>
                    <a:lnT>
                      <a:noFill/>
                    </a:lnT>
                    <a:lnB>
                      <a:noFill/>
                    </a:lnB>
                  </a:tcPr>
                </a:tc>
              </a:tr>
              <a:tr h="239454">
                <a:tc>
                  <a:txBody>
                    <a:bodyPr/>
                    <a:lstStyle/>
                    <a:p>
                      <a:pPr marL="180000" indent="-180000" algn="l" fontAlgn="b">
                        <a:buFont typeface="Arial" pitchFamily="34" charset="0"/>
                        <a:buChar char="•"/>
                      </a:pPr>
                      <a:r>
                        <a:rPr lang="en-NZ" sz="900" b="0" i="1" u="none" strike="noStrike" dirty="0">
                          <a:solidFill>
                            <a:srgbClr val="000000"/>
                          </a:solidFill>
                          <a:latin typeface="Calibri"/>
                        </a:rPr>
                        <a:t>The bus only goes twice an hour, so I have to wait half an hour </a:t>
                      </a:r>
                      <a:r>
                        <a:rPr lang="en-NZ" sz="900" b="0" i="1" u="none" strike="noStrike" dirty="0" smtClean="0">
                          <a:solidFill>
                            <a:srgbClr val="000000"/>
                          </a:solidFill>
                          <a:latin typeface="Calibri"/>
                        </a:rPr>
                        <a:t>either </a:t>
                      </a:r>
                      <a:r>
                        <a:rPr lang="en-NZ" sz="900" b="0" i="1" u="none" strike="noStrike" dirty="0">
                          <a:solidFill>
                            <a:srgbClr val="000000"/>
                          </a:solidFill>
                          <a:latin typeface="Calibri"/>
                        </a:rPr>
                        <a:t>side of the trip.</a:t>
                      </a:r>
                    </a:p>
                  </a:txBody>
                  <a:tcPr marL="1058" marR="1058" marT="1058" marB="0" anchor="ctr">
                    <a:lnL>
                      <a:noFill/>
                    </a:lnL>
                    <a:lnR>
                      <a:noFill/>
                    </a:lnR>
                    <a:lnT>
                      <a:noFill/>
                    </a:lnT>
                    <a:lnB>
                      <a:noFill/>
                    </a:lnB>
                  </a:tcPr>
                </a:tc>
              </a:tr>
              <a:tr h="516414">
                <a:tc>
                  <a:txBody>
                    <a:bodyPr/>
                    <a:lstStyle/>
                    <a:p>
                      <a:pPr marL="180000" indent="-180000" algn="l" fontAlgn="b">
                        <a:buFont typeface="Arial" pitchFamily="34" charset="0"/>
                        <a:buChar char="•"/>
                      </a:pPr>
                      <a:r>
                        <a:rPr lang="en-NZ" sz="900" b="0" i="1" u="none" strike="noStrike">
                          <a:solidFill>
                            <a:srgbClr val="000000"/>
                          </a:solidFill>
                          <a:latin typeface="Calibri"/>
                        </a:rPr>
                        <a:t>The bus service that I take only goes every hour. It's a fine line because if I miss it I have to wait another hour. There are other buses I can catch that would get me to the connecting bus stop but I still have to wait for the hourly bus to take me to my destination, that is, bus 59.</a:t>
                      </a:r>
                    </a:p>
                  </a:txBody>
                  <a:tcPr marL="1058" marR="1058" marT="1058" marB="0" anchor="ctr">
                    <a:lnL>
                      <a:noFill/>
                    </a:lnL>
                    <a:lnR>
                      <a:noFill/>
                    </a:lnR>
                    <a:lnT>
                      <a:noFill/>
                    </a:lnT>
                    <a:lnB>
                      <a:noFill/>
                    </a:lnB>
                  </a:tcPr>
                </a:tc>
              </a:tr>
              <a:tr h="358766">
                <a:tc>
                  <a:txBody>
                    <a:bodyPr/>
                    <a:lstStyle/>
                    <a:p>
                      <a:pPr marL="180000" indent="-180000" algn="l" fontAlgn="b">
                        <a:buFont typeface="Arial" pitchFamily="34" charset="0"/>
                        <a:buChar char="•"/>
                      </a:pPr>
                      <a:r>
                        <a:rPr lang="en-NZ" sz="900" b="0" i="1" u="none" strike="noStrike">
                          <a:solidFill>
                            <a:srgbClr val="000000"/>
                          </a:solidFill>
                          <a:latin typeface="Calibri"/>
                        </a:rPr>
                        <a:t>The frequency is still too far apart to just pop down to catch the next bus. You have to know the timetable. It is still not frequent enough in the morning for work and school.</a:t>
                      </a:r>
                    </a:p>
                  </a:txBody>
                  <a:tcPr marL="1058" marR="1058" marT="1058" marB="0" anchor="ctr">
                    <a:lnL>
                      <a:noFill/>
                    </a:lnL>
                    <a:lnR>
                      <a:noFill/>
                    </a:lnR>
                    <a:lnT>
                      <a:noFill/>
                    </a:lnT>
                    <a:lnB>
                      <a:noFill/>
                    </a:lnB>
                  </a:tcPr>
                </a:tc>
              </a:tr>
              <a:tr h="258704">
                <a:tc>
                  <a:txBody>
                    <a:bodyPr/>
                    <a:lstStyle/>
                    <a:p>
                      <a:pPr marL="180000" indent="-180000" algn="l" fontAlgn="b">
                        <a:buFont typeface="Arial" pitchFamily="34" charset="0"/>
                        <a:buChar char="•"/>
                      </a:pPr>
                      <a:r>
                        <a:rPr lang="en-NZ" sz="900" b="0" i="1" u="none" strike="noStrike">
                          <a:solidFill>
                            <a:srgbClr val="000000"/>
                          </a:solidFill>
                          <a:latin typeface="Calibri"/>
                        </a:rPr>
                        <a:t>There is only one bus to use from where we are or we have to walk to other areas to get the bus.</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a:solidFill>
                            <a:srgbClr val="000000"/>
                          </a:solidFill>
                          <a:latin typeface="Calibri"/>
                        </a:rPr>
                        <a:t>There needs to be a more direct bus route to the hospital.</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a:solidFill>
                            <a:srgbClr val="000000"/>
                          </a:solidFill>
                          <a:latin typeface="Calibri"/>
                        </a:rPr>
                        <a:t>They are only hourly pass our place.</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a:solidFill>
                            <a:srgbClr val="000000"/>
                          </a:solidFill>
                          <a:latin typeface="Calibri"/>
                        </a:rPr>
                        <a:t>They are spaced out enough for the same route going one way.</a:t>
                      </a:r>
                    </a:p>
                  </a:txBody>
                  <a:tcPr marL="1058" marR="1058" marT="1058" marB="0" anchor="ctr">
                    <a:lnL>
                      <a:noFill/>
                    </a:lnL>
                    <a:lnR>
                      <a:noFill/>
                    </a:lnR>
                    <a:lnT>
                      <a:noFill/>
                    </a:lnT>
                    <a:lnB>
                      <a:noFill/>
                    </a:lnB>
                  </a:tcPr>
                </a:tc>
              </a:tr>
              <a:tr h="258704">
                <a:tc>
                  <a:txBody>
                    <a:bodyPr/>
                    <a:lstStyle/>
                    <a:p>
                      <a:pPr marL="180000" indent="-180000" algn="l" fontAlgn="b">
                        <a:buFont typeface="Arial" pitchFamily="34" charset="0"/>
                        <a:buChar char="•"/>
                      </a:pPr>
                      <a:r>
                        <a:rPr lang="en-NZ" sz="900" b="0" i="1" u="none" strike="noStrike">
                          <a:solidFill>
                            <a:srgbClr val="000000"/>
                          </a:solidFill>
                          <a:latin typeface="Calibri"/>
                        </a:rPr>
                        <a:t>They are supposed to come at regular intervals, at the moment they are coming at random times.</a:t>
                      </a:r>
                    </a:p>
                  </a:txBody>
                  <a:tcPr marL="1058" marR="1058" marT="1058" marB="0" anchor="ctr">
                    <a:lnL>
                      <a:noFill/>
                    </a:lnL>
                    <a:lnR>
                      <a:noFill/>
                    </a:lnR>
                    <a:lnT>
                      <a:noFill/>
                    </a:lnT>
                    <a:lnB>
                      <a:noFill/>
                    </a:lnB>
                  </a:tcPr>
                </a:tc>
              </a:tr>
              <a:tr h="258704">
                <a:tc>
                  <a:txBody>
                    <a:bodyPr/>
                    <a:lstStyle/>
                    <a:p>
                      <a:pPr marL="180000" indent="-180000" algn="l" fontAlgn="b">
                        <a:buFont typeface="Arial" pitchFamily="34" charset="0"/>
                        <a:buChar char="•"/>
                      </a:pPr>
                      <a:r>
                        <a:rPr lang="en-NZ" sz="900" b="0" i="1" u="none" strike="noStrike" dirty="0">
                          <a:solidFill>
                            <a:srgbClr val="000000"/>
                          </a:solidFill>
                          <a:latin typeface="Calibri"/>
                        </a:rPr>
                        <a:t>They don't have a bus that goes down </a:t>
                      </a:r>
                      <a:r>
                        <a:rPr lang="en-NZ" sz="900" b="0" i="1" u="none" strike="noStrike" dirty="0" err="1">
                          <a:solidFill>
                            <a:srgbClr val="000000"/>
                          </a:solidFill>
                          <a:latin typeface="Calibri"/>
                        </a:rPr>
                        <a:t>Hinewa</a:t>
                      </a:r>
                      <a:r>
                        <a:rPr lang="en-NZ" sz="900" b="0" i="1" u="none" strike="noStrike" dirty="0">
                          <a:solidFill>
                            <a:srgbClr val="000000"/>
                          </a:solidFill>
                          <a:latin typeface="Calibri"/>
                        </a:rPr>
                        <a:t> St and it is a long walk for me to catch the bus at the Trust.</a:t>
                      </a:r>
                    </a:p>
                  </a:txBody>
                  <a:tcPr marL="1058" marR="1058" marT="1058" marB="0" anchor="ctr">
                    <a:lnL>
                      <a:noFill/>
                    </a:lnL>
                    <a:lnR>
                      <a:noFill/>
                    </a:lnR>
                    <a:lnT>
                      <a:noFill/>
                    </a:lnT>
                    <a:lnB>
                      <a:noFill/>
                    </a:lnB>
                  </a:tcPr>
                </a:tc>
              </a:tr>
              <a:tr h="129849">
                <a:tc>
                  <a:txBody>
                    <a:bodyPr/>
                    <a:lstStyle/>
                    <a:p>
                      <a:pPr marL="180000" indent="-180000" algn="l" fontAlgn="b">
                        <a:buFont typeface="Arial" pitchFamily="34" charset="0"/>
                        <a:buChar char="•"/>
                      </a:pPr>
                      <a:r>
                        <a:rPr lang="en-NZ" sz="900" b="0" i="1" u="none" strike="noStrike" dirty="0">
                          <a:solidFill>
                            <a:srgbClr val="000000"/>
                          </a:solidFill>
                          <a:latin typeface="Calibri"/>
                        </a:rPr>
                        <a:t>They're not that frequent. There </a:t>
                      </a:r>
                      <a:r>
                        <a:rPr lang="en-NZ" sz="900" b="0" i="1" u="none" strike="noStrike" dirty="0" smtClean="0">
                          <a:solidFill>
                            <a:srgbClr val="000000"/>
                          </a:solidFill>
                          <a:latin typeface="Calibri"/>
                        </a:rPr>
                        <a:t>are </a:t>
                      </a:r>
                      <a:r>
                        <a:rPr lang="en-NZ" sz="900" b="0" i="1" u="none" strike="noStrike" dirty="0">
                          <a:solidFill>
                            <a:srgbClr val="000000"/>
                          </a:solidFill>
                          <a:latin typeface="Calibri"/>
                        </a:rPr>
                        <a:t>only two per hour.</a:t>
                      </a:r>
                    </a:p>
                  </a:txBody>
                  <a:tcPr marL="1058" marR="1058" marT="1058" marB="0" anchor="ctr">
                    <a:lnL>
                      <a:noFill/>
                    </a:lnL>
                    <a:lnR>
                      <a:noFill/>
                    </a:lnR>
                    <a:lnT>
                      <a:noFill/>
                    </a:lnT>
                    <a:lnB>
                      <a:noFill/>
                    </a:lnB>
                  </a:tcPr>
                </a:tc>
              </a:tr>
            </a:tbl>
          </a:graphicData>
        </a:graphic>
      </p:graphicFrame>
      <p:sp>
        <p:nvSpPr>
          <p:cNvPr id="9" name="Text Box 5"/>
          <p:cNvSpPr txBox="1">
            <a:spLocks noChangeArrowheads="1"/>
          </p:cNvSpPr>
          <p:nvPr/>
        </p:nvSpPr>
        <p:spPr bwMode="auto">
          <a:xfrm>
            <a:off x="0" y="6581001"/>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smtClean="0">
                <a:solidFill>
                  <a:schemeClr val="bg1"/>
                </a:solidFill>
              </a:rPr>
              <a:t>Infrequent services </a:t>
            </a:r>
            <a:r>
              <a:rPr lang="en-IE" i="0" dirty="0" smtClean="0">
                <a:solidFill>
                  <a:schemeClr val="bg1"/>
                </a:solidFill>
              </a:rPr>
              <a:t>and </a:t>
            </a:r>
            <a:r>
              <a:rPr lang="en-IE" dirty="0" smtClean="0">
                <a:solidFill>
                  <a:schemeClr val="bg1"/>
                </a:solidFill>
              </a:rPr>
              <a:t>Not enough buses </a:t>
            </a:r>
            <a:r>
              <a:rPr lang="en-IE" i="0" dirty="0" smtClean="0">
                <a:solidFill>
                  <a:schemeClr val="bg1"/>
                </a:solidFill>
              </a:rPr>
              <a:t>were the main reasons for dissatisfaction with </a:t>
            </a:r>
            <a:r>
              <a:rPr lang="en-IE" dirty="0" smtClean="0">
                <a:solidFill>
                  <a:schemeClr val="bg1"/>
                </a:solidFill>
              </a:rPr>
              <a:t>Service frequency</a:t>
            </a:r>
            <a:r>
              <a:rPr lang="en-IE" i="0" dirty="0" smtClean="0">
                <a:solidFill>
                  <a:schemeClr val="bg1"/>
                </a:solidFill>
              </a:rPr>
              <a:t>.</a:t>
            </a:r>
            <a:endParaRPr lang="en-IE" i="0" dirty="0">
              <a:solidFill>
                <a:schemeClr val="bg1"/>
              </a:solidFill>
            </a:endParaRPr>
          </a:p>
        </p:txBody>
      </p:sp>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52</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nvGraphicFramePr>
        <p:xfrm>
          <a:off x="1043608" y="1700808"/>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6627" name="Rectangle 2"/>
          <p:cNvSpPr>
            <a:spLocks noGrp="1" noChangeArrowheads="1"/>
          </p:cNvSpPr>
          <p:nvPr>
            <p:ph type="title"/>
          </p:nvPr>
        </p:nvSpPr>
        <p:spPr>
          <a:xfrm>
            <a:off x="457200" y="549275"/>
            <a:ext cx="8229600" cy="1143000"/>
          </a:xfrm>
        </p:spPr>
        <p:txBody>
          <a:bodyPr/>
          <a:lstStyle/>
          <a:p>
            <a:pPr eaLnBrk="1" hangingPunct="1"/>
            <a:r>
              <a:rPr lang="en-US" sz="2000" b="1" dirty="0" smtClean="0">
                <a:solidFill>
                  <a:srgbClr val="CC0000"/>
                </a:solidFill>
              </a:rPr>
              <a:t>Service Reliability</a:t>
            </a:r>
            <a:endParaRPr lang="en-NZ" sz="2000" b="1" dirty="0" smtClean="0">
              <a:solidFill>
                <a:srgbClr val="CC0000"/>
              </a:solidFill>
            </a:endParaRPr>
          </a:p>
        </p:txBody>
      </p:sp>
      <p:sp>
        <p:nvSpPr>
          <p:cNvPr id="26628" name="Rectangle 3"/>
          <p:cNvSpPr>
            <a:spLocks noChangeArrowheads="1"/>
          </p:cNvSpPr>
          <p:nvPr/>
        </p:nvSpPr>
        <p:spPr bwMode="auto">
          <a:xfrm>
            <a:off x="349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6629" name="Text Box 4"/>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Q10E</a:t>
            </a:r>
          </a:p>
        </p:txBody>
      </p:sp>
      <p:sp>
        <p:nvSpPr>
          <p:cNvPr id="26631" name="Text Box 8"/>
          <p:cNvSpPr txBox="1">
            <a:spLocks noChangeArrowheads="1"/>
          </p:cNvSpPr>
          <p:nvPr/>
        </p:nvSpPr>
        <p:spPr bwMode="auto">
          <a:xfrm>
            <a:off x="109538" y="5888186"/>
            <a:ext cx="914400" cy="342900"/>
          </a:xfrm>
          <a:prstGeom prst="rect">
            <a:avLst/>
          </a:prstGeom>
          <a:noFill/>
          <a:ln w="9525">
            <a:noFill/>
            <a:miter lim="800000"/>
            <a:headEnd/>
            <a:tailEnd/>
          </a:ln>
        </p:spPr>
        <p:txBody>
          <a:bodyPr/>
          <a:lstStyle/>
          <a:p>
            <a:pPr algn="r"/>
            <a:r>
              <a:rPr lang="en-US" altLang="ja-JP" sz="900" i="0">
                <a:ea typeface="MS Mincho" pitchFamily="49" charset="-128"/>
              </a:rPr>
              <a:t>Mean Rating</a:t>
            </a:r>
          </a:p>
          <a:p>
            <a:pPr algn="r"/>
            <a:r>
              <a:rPr lang="en-US" altLang="ja-JP" sz="900" i="0">
                <a:ea typeface="MS Mincho" pitchFamily="49" charset="-128"/>
              </a:rPr>
              <a:t>(Max 6)</a:t>
            </a:r>
            <a:endParaRPr lang="en-US" sz="900" b="0" i="0"/>
          </a:p>
        </p:txBody>
      </p:sp>
      <p:grpSp>
        <p:nvGrpSpPr>
          <p:cNvPr id="26632" name="Group 9"/>
          <p:cNvGrpSpPr>
            <a:grpSpLocks/>
          </p:cNvGrpSpPr>
          <p:nvPr/>
        </p:nvGrpSpPr>
        <p:grpSpPr bwMode="auto">
          <a:xfrm>
            <a:off x="1331913" y="1453158"/>
            <a:ext cx="7272337" cy="247650"/>
            <a:chOff x="3060" y="2055"/>
            <a:chExt cx="7575" cy="390"/>
          </a:xfrm>
        </p:grpSpPr>
        <p:sp>
          <p:nvSpPr>
            <p:cNvPr id="26661" name="Text Box 1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26662" name="Text Box 1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26663" name="Text Box 1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26633" name="Text Box 13"/>
          <p:cNvSpPr txBox="1">
            <a:spLocks noChangeArrowheads="1"/>
          </p:cNvSpPr>
          <p:nvPr/>
        </p:nvSpPr>
        <p:spPr bwMode="auto">
          <a:xfrm>
            <a:off x="69850" y="2708275"/>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Excellent </a:t>
            </a:r>
          </a:p>
        </p:txBody>
      </p:sp>
      <p:sp>
        <p:nvSpPr>
          <p:cNvPr id="26634" name="Text Box 14"/>
          <p:cNvSpPr txBox="1">
            <a:spLocks noChangeArrowheads="1"/>
          </p:cNvSpPr>
          <p:nvPr/>
        </p:nvSpPr>
        <p:spPr bwMode="auto">
          <a:xfrm>
            <a:off x="0" y="422108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Very good</a:t>
            </a:r>
          </a:p>
        </p:txBody>
      </p:sp>
      <p:sp>
        <p:nvSpPr>
          <p:cNvPr id="26635" name="Text Box 15"/>
          <p:cNvSpPr txBox="1">
            <a:spLocks noChangeArrowheads="1"/>
          </p:cNvSpPr>
          <p:nvPr/>
        </p:nvSpPr>
        <p:spPr bwMode="auto">
          <a:xfrm>
            <a:off x="0" y="5085184"/>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Good</a:t>
            </a:r>
          </a:p>
        </p:txBody>
      </p:sp>
      <p:sp>
        <p:nvSpPr>
          <p:cNvPr id="26636" name="Text Box 16"/>
          <p:cNvSpPr txBox="1">
            <a:spLocks noChangeArrowheads="1"/>
          </p:cNvSpPr>
          <p:nvPr/>
        </p:nvSpPr>
        <p:spPr bwMode="auto">
          <a:xfrm>
            <a:off x="0" y="5373216"/>
            <a:ext cx="1106488" cy="400110"/>
          </a:xfrm>
          <a:prstGeom prst="rect">
            <a:avLst/>
          </a:prstGeom>
          <a:noFill/>
          <a:ln w="9525" algn="ctr">
            <a:noFill/>
            <a:miter lim="800000"/>
            <a:headEnd/>
            <a:tailEnd/>
          </a:ln>
        </p:spPr>
        <p:txBody>
          <a:bodyPr wrap="square">
            <a:spAutoFit/>
          </a:bodyPr>
          <a:lstStyle/>
          <a:p>
            <a:pPr algn="r">
              <a:spcBef>
                <a:spcPct val="50000"/>
              </a:spcBef>
            </a:pPr>
            <a:r>
              <a:rPr lang="en-US" sz="1000" dirty="0">
                <a:latin typeface="+mn-lt"/>
              </a:rPr>
              <a:t>Dreadful / very poor / poor</a:t>
            </a:r>
          </a:p>
        </p:txBody>
      </p:sp>
      <p:sp>
        <p:nvSpPr>
          <p:cNvPr id="26637" name="Text Box 5"/>
          <p:cNvSpPr txBox="1">
            <a:spLocks noChangeArrowheads="1"/>
          </p:cNvSpPr>
          <p:nvPr/>
        </p:nvSpPr>
        <p:spPr bwMode="auto">
          <a:xfrm>
            <a:off x="0" y="6596390"/>
            <a:ext cx="9144000" cy="261610"/>
          </a:xfrm>
          <a:prstGeom prst="rect">
            <a:avLst/>
          </a:prstGeom>
          <a:solidFill>
            <a:schemeClr val="tx1"/>
          </a:solidFill>
          <a:ln w="9525">
            <a:noFill/>
            <a:miter lim="800000"/>
            <a:headEnd/>
            <a:tailEnd/>
          </a:ln>
        </p:spPr>
        <p:txBody>
          <a:bodyPr>
            <a:spAutoFit/>
          </a:bodyPr>
          <a:lstStyle/>
          <a:p>
            <a:pPr>
              <a:buClr>
                <a:schemeClr val="tx1"/>
              </a:buClr>
            </a:pPr>
            <a:r>
              <a:rPr lang="en-IE" i="0" dirty="0" smtClean="0">
                <a:solidFill>
                  <a:schemeClr val="bg1"/>
                </a:solidFill>
              </a:rPr>
              <a:t>On average, ratings of the </a:t>
            </a:r>
            <a:r>
              <a:rPr lang="en-IE" dirty="0" smtClean="0">
                <a:solidFill>
                  <a:schemeClr val="bg1"/>
                </a:solidFill>
              </a:rPr>
              <a:t>Service </a:t>
            </a:r>
            <a:r>
              <a:rPr lang="en-IE" dirty="0">
                <a:solidFill>
                  <a:schemeClr val="bg1"/>
                </a:solidFill>
              </a:rPr>
              <a:t>reliability </a:t>
            </a:r>
            <a:r>
              <a:rPr lang="en-IE" i="0" dirty="0" smtClean="0">
                <a:solidFill>
                  <a:schemeClr val="bg1"/>
                </a:solidFill>
              </a:rPr>
              <a:t>remained similar to 2011. </a:t>
            </a:r>
            <a:endParaRPr lang="en-IE" i="0" dirty="0">
              <a:solidFill>
                <a:schemeClr val="bg1"/>
              </a:solidFill>
            </a:endParaRPr>
          </a:p>
        </p:txBody>
      </p:sp>
      <p:graphicFrame>
        <p:nvGraphicFramePr>
          <p:cNvPr id="21" name="Table 20"/>
          <p:cNvGraphicFramePr>
            <a:graphicFrameLocks noGrp="1"/>
          </p:cNvGraphicFramePr>
          <p:nvPr/>
        </p:nvGraphicFramePr>
        <p:xfrm>
          <a:off x="1043608" y="5921300"/>
          <a:ext cx="7920982" cy="288032"/>
        </p:xfrm>
        <a:graphic>
          <a:graphicData uri="http://schemas.openxmlformats.org/drawingml/2006/table">
            <a:tbl>
              <a:tblPr firstRow="1" bandRow="1">
                <a:tableStyleId>{5C22544A-7EE6-4342-B048-85BDC9FD1C3A}</a:tableStyleId>
              </a:tblPr>
              <a:tblGrid>
                <a:gridCol w="354330"/>
                <a:gridCol w="354330"/>
                <a:gridCol w="354330"/>
                <a:gridCol w="354330"/>
                <a:gridCol w="354330"/>
                <a:gridCol w="354330"/>
                <a:gridCol w="354330"/>
                <a:gridCol w="240026"/>
                <a:gridCol w="354330"/>
                <a:gridCol w="354330"/>
                <a:gridCol w="354330"/>
                <a:gridCol w="354330"/>
                <a:gridCol w="354330"/>
                <a:gridCol w="354330"/>
                <a:gridCol w="354330"/>
                <a:gridCol w="240026"/>
                <a:gridCol w="354330"/>
                <a:gridCol w="354330"/>
                <a:gridCol w="354330"/>
                <a:gridCol w="354330"/>
                <a:gridCol w="354330"/>
                <a:gridCol w="354330"/>
                <a:gridCol w="354330"/>
              </a:tblGrid>
              <a:tr h="288032">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4.9</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4.9</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4.9</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4.9</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4.9</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4.8</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r>
            </a:tbl>
          </a:graphicData>
        </a:graphic>
      </p:graphicFrame>
      <p:graphicFrame>
        <p:nvGraphicFramePr>
          <p:cNvPr id="22" name="Table 21"/>
          <p:cNvGraphicFramePr>
            <a:graphicFrameLocks noGrp="1"/>
          </p:cNvGraphicFramePr>
          <p:nvPr/>
        </p:nvGraphicFramePr>
        <p:xfrm>
          <a:off x="755576" y="6201876"/>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53</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549275"/>
            <a:ext cx="8229600" cy="1143000"/>
          </a:xfrm>
        </p:spPr>
        <p:txBody>
          <a:bodyPr/>
          <a:lstStyle/>
          <a:p>
            <a:r>
              <a:rPr lang="en-US" sz="2000" b="1" dirty="0" smtClean="0">
                <a:solidFill>
                  <a:srgbClr val="CC0000"/>
                </a:solidFill>
              </a:rPr>
              <a:t>Reasons for Dissatisfaction with Service Reliability</a:t>
            </a:r>
            <a:endParaRPr lang="en-NZ" sz="2000" b="1" dirty="0" smtClean="0">
              <a:solidFill>
                <a:srgbClr val="CC0000"/>
              </a:solidFill>
            </a:endParaRPr>
          </a:p>
        </p:txBody>
      </p:sp>
      <p:sp>
        <p:nvSpPr>
          <p:cNvPr id="70659"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Q10E</a:t>
            </a:r>
          </a:p>
        </p:txBody>
      </p:sp>
      <p:sp>
        <p:nvSpPr>
          <p:cNvPr id="70661" name="Text Box 5"/>
          <p:cNvSpPr txBox="1">
            <a:spLocks noChangeArrowheads="1"/>
          </p:cNvSpPr>
          <p:nvPr/>
        </p:nvSpPr>
        <p:spPr bwMode="auto">
          <a:xfrm>
            <a:off x="1331913" y="1412875"/>
            <a:ext cx="1728787"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70662" name="Text Box 6"/>
          <p:cNvSpPr txBox="1">
            <a:spLocks noChangeArrowheads="1"/>
          </p:cNvSpPr>
          <p:nvPr/>
        </p:nvSpPr>
        <p:spPr bwMode="auto">
          <a:xfrm>
            <a:off x="6156325" y="1341438"/>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70663" name="Line 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nvGraphicFramePr>
        <p:xfrm>
          <a:off x="4716016" y="1772816"/>
          <a:ext cx="4203189" cy="4540800"/>
        </p:xfrm>
        <a:graphic>
          <a:graphicData uri="http://schemas.openxmlformats.org/drawingml/2006/table">
            <a:tbl>
              <a:tblPr/>
              <a:tblGrid>
                <a:gridCol w="4203189"/>
              </a:tblGrid>
              <a:tr h="203956">
                <a:tc>
                  <a:txBody>
                    <a:bodyPr/>
                    <a:lstStyle/>
                    <a:p>
                      <a:pPr marL="180000" indent="-180000" algn="l" fontAlgn="b">
                        <a:buFont typeface="Arial" pitchFamily="34" charset="0"/>
                        <a:buChar char="•"/>
                      </a:pPr>
                      <a:r>
                        <a:rPr lang="en-NZ" sz="1050" b="0" i="1" u="none" strike="noStrike">
                          <a:solidFill>
                            <a:srgbClr val="000000"/>
                          </a:solidFill>
                          <a:latin typeface="+mn-lt"/>
                        </a:rPr>
                        <a:t>A fault at the traffic lights made the bus late.</a:t>
                      </a:r>
                    </a:p>
                  </a:txBody>
                  <a:tcPr marL="2178" marR="2178" marT="2178" marB="0" anchor="ctr">
                    <a:lnL>
                      <a:noFill/>
                    </a:lnL>
                    <a:lnR>
                      <a:noFill/>
                    </a:lnR>
                    <a:lnT>
                      <a:noFill/>
                    </a:lnT>
                    <a:lnB>
                      <a:noFill/>
                    </a:lnB>
                    <a:noFill/>
                  </a:tcPr>
                </a:tc>
              </a:tr>
              <a:tr h="464660">
                <a:tc>
                  <a:txBody>
                    <a:bodyPr/>
                    <a:lstStyle/>
                    <a:p>
                      <a:pPr marL="180000" indent="-180000" algn="l" fontAlgn="b">
                        <a:buFont typeface="Arial" pitchFamily="34" charset="0"/>
                        <a:buChar char="•"/>
                      </a:pPr>
                      <a:r>
                        <a:rPr lang="en-NZ" sz="1050" b="0" i="1" u="none" strike="noStrike">
                          <a:solidFill>
                            <a:srgbClr val="000000"/>
                          </a:solidFill>
                          <a:latin typeface="+mn-lt"/>
                        </a:rPr>
                        <a:t>At certain times of the day you think, "has the bus conked out". I think they are held up when there is more traffic on the road at certain times, especially when kids are coming out of school, so it's not their fault.</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a:solidFill>
                            <a:srgbClr val="000000"/>
                          </a:solidFill>
                          <a:latin typeface="+mn-lt"/>
                        </a:rPr>
                        <a:t>Buses do break down occasionally but they are better gradually.</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a:solidFill>
                            <a:srgbClr val="000000"/>
                          </a:solidFill>
                          <a:latin typeface="+mn-lt"/>
                        </a:rPr>
                        <a:t>Erratic service because of too many students.</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a:solidFill>
                            <a:srgbClr val="000000"/>
                          </a:solidFill>
                          <a:latin typeface="+mn-lt"/>
                        </a:rPr>
                        <a:t>Erratic services, too many passengers.</a:t>
                      </a:r>
                    </a:p>
                  </a:txBody>
                  <a:tcPr marL="2178" marR="2178" marT="2178" marB="0" anchor="ctr">
                    <a:lnL>
                      <a:noFill/>
                    </a:lnL>
                    <a:lnR>
                      <a:noFill/>
                    </a:lnR>
                    <a:lnT>
                      <a:noFill/>
                    </a:lnT>
                    <a:lnB>
                      <a:noFill/>
                    </a:lnB>
                    <a:noFill/>
                  </a:tcPr>
                </a:tc>
              </a:tr>
              <a:tr h="310473">
                <a:tc>
                  <a:txBody>
                    <a:bodyPr/>
                    <a:lstStyle/>
                    <a:p>
                      <a:pPr marL="180000" indent="-180000" algn="l" fontAlgn="b">
                        <a:buFont typeface="Arial" pitchFamily="34" charset="0"/>
                        <a:buChar char="•"/>
                      </a:pPr>
                      <a:r>
                        <a:rPr lang="en-NZ" sz="1050" b="0" i="1" u="none" strike="noStrike">
                          <a:solidFill>
                            <a:srgbClr val="000000"/>
                          </a:solidFill>
                          <a:latin typeface="+mn-lt"/>
                        </a:rPr>
                        <a:t>I've found the five o'clock bus from town didn't turn up on several occasions.</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a:solidFill>
                            <a:srgbClr val="000000"/>
                          </a:solidFill>
                          <a:latin typeface="+mn-lt"/>
                        </a:rPr>
                        <a:t>Never on time, most of time.</a:t>
                      </a:r>
                    </a:p>
                  </a:txBody>
                  <a:tcPr marL="2178" marR="2178" marT="2178" marB="0" anchor="ctr">
                    <a:lnL>
                      <a:noFill/>
                    </a:lnL>
                    <a:lnR>
                      <a:noFill/>
                    </a:lnR>
                    <a:lnT>
                      <a:noFill/>
                    </a:lnT>
                    <a:lnB>
                      <a:noFill/>
                    </a:lnB>
                    <a:noFill/>
                  </a:tcPr>
                </a:tc>
              </a:tr>
              <a:tr h="310473">
                <a:tc>
                  <a:txBody>
                    <a:bodyPr/>
                    <a:lstStyle/>
                    <a:p>
                      <a:pPr marL="180000" indent="-180000" algn="l" fontAlgn="b">
                        <a:buFont typeface="Arial" pitchFamily="34" charset="0"/>
                        <a:buChar char="•"/>
                      </a:pPr>
                      <a:r>
                        <a:rPr lang="en-NZ" sz="1050" b="0" i="1" u="none" strike="noStrike">
                          <a:solidFill>
                            <a:srgbClr val="000000"/>
                          </a:solidFill>
                          <a:latin typeface="+mn-lt"/>
                        </a:rPr>
                        <a:t>On the last run at night the bus has been ten minutes early several times.  The day service is good though.</a:t>
                      </a:r>
                    </a:p>
                  </a:txBody>
                  <a:tcPr marL="2178" marR="2178" marT="2178" marB="0" anchor="ctr">
                    <a:lnL>
                      <a:noFill/>
                    </a:lnL>
                    <a:lnR>
                      <a:noFill/>
                    </a:lnR>
                    <a:lnT>
                      <a:noFill/>
                    </a:lnT>
                    <a:lnB>
                      <a:noFill/>
                    </a:lnB>
                    <a:noFill/>
                  </a:tcPr>
                </a:tc>
              </a:tr>
              <a:tr h="310473">
                <a:tc>
                  <a:txBody>
                    <a:bodyPr/>
                    <a:lstStyle/>
                    <a:p>
                      <a:pPr marL="180000" indent="-180000" algn="l" fontAlgn="b">
                        <a:buFont typeface="Arial" pitchFamily="34" charset="0"/>
                        <a:buChar char="•"/>
                      </a:pPr>
                      <a:r>
                        <a:rPr lang="en-NZ" sz="1050" b="0" i="1" u="none" strike="noStrike">
                          <a:solidFill>
                            <a:srgbClr val="000000"/>
                          </a:solidFill>
                          <a:latin typeface="+mn-lt"/>
                        </a:rPr>
                        <a:t>Recently, because they are running late, some buses misses out one stop and you may have to wait for three quarters of an hour for the next one.</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a:solidFill>
                            <a:srgbClr val="000000"/>
                          </a:solidFill>
                          <a:latin typeface="+mn-lt"/>
                        </a:rPr>
                        <a:t>Sometimes it comes earlier than the timetable says and we miss it.</a:t>
                      </a:r>
                    </a:p>
                  </a:txBody>
                  <a:tcPr marL="2178" marR="2178" marT="2178" marB="0" anchor="ctr">
                    <a:lnL>
                      <a:noFill/>
                    </a:lnL>
                    <a:lnR>
                      <a:noFill/>
                    </a:lnR>
                    <a:lnT>
                      <a:noFill/>
                    </a:lnT>
                    <a:lnB>
                      <a:noFill/>
                    </a:lnB>
                    <a:noFill/>
                  </a:tcPr>
                </a:tc>
              </a:tr>
              <a:tr h="310473">
                <a:tc>
                  <a:txBody>
                    <a:bodyPr/>
                    <a:lstStyle/>
                    <a:p>
                      <a:pPr marL="180000" indent="-180000" algn="l" fontAlgn="b">
                        <a:buFont typeface="Arial" pitchFamily="34" charset="0"/>
                        <a:buChar char="•"/>
                      </a:pPr>
                      <a:r>
                        <a:rPr lang="en-NZ" sz="1050" b="0" i="1" u="none" strike="noStrike">
                          <a:solidFill>
                            <a:srgbClr val="000000"/>
                          </a:solidFill>
                          <a:latin typeface="+mn-lt"/>
                        </a:rPr>
                        <a:t>Sometimes it leaves too early, like today it was just by a minute and he didn't see me so I had to wait.</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a:solidFill>
                            <a:srgbClr val="000000"/>
                          </a:solidFill>
                          <a:latin typeface="+mn-lt"/>
                        </a:rPr>
                        <a:t>Sometimes it's quite late, five to ten minutes, or doesn't come at all.</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a:solidFill>
                            <a:srgbClr val="000000"/>
                          </a:solidFill>
                          <a:latin typeface="+mn-lt"/>
                        </a:rPr>
                        <a:t>Sometimes passes people when running late.</a:t>
                      </a:r>
                    </a:p>
                  </a:txBody>
                  <a:tcPr marL="2178" marR="2178" marT="2178" marB="0" anchor="ctr">
                    <a:lnL>
                      <a:noFill/>
                    </a:lnL>
                    <a:lnR>
                      <a:noFill/>
                    </a:lnR>
                    <a:lnT>
                      <a:noFill/>
                    </a:lnT>
                    <a:lnB>
                      <a:noFill/>
                    </a:lnB>
                    <a:noFill/>
                  </a:tcPr>
                </a:tc>
              </a:tr>
              <a:tr h="310473">
                <a:tc>
                  <a:txBody>
                    <a:bodyPr/>
                    <a:lstStyle/>
                    <a:p>
                      <a:pPr marL="180000" indent="-180000" algn="l" fontAlgn="b">
                        <a:buFont typeface="Arial" pitchFamily="34" charset="0"/>
                        <a:buChar char="•"/>
                      </a:pPr>
                      <a:r>
                        <a:rPr lang="en-NZ" sz="1050" b="0" i="1" u="none" strike="noStrike">
                          <a:solidFill>
                            <a:srgbClr val="000000"/>
                          </a:solidFill>
                          <a:latin typeface="+mn-lt"/>
                        </a:rPr>
                        <a:t>The bus breaks down, communication and rectifying the situation is the problem and the back up service is not sufficient.</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a:solidFill>
                            <a:srgbClr val="000000"/>
                          </a:solidFill>
                          <a:latin typeface="+mn-lt"/>
                        </a:rPr>
                        <a:t>They are mostly early or late.</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a:solidFill>
                            <a:srgbClr val="000000"/>
                          </a:solidFill>
                          <a:latin typeface="+mn-lt"/>
                        </a:rPr>
                        <a:t>They are often late.</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a:solidFill>
                            <a:srgbClr val="000000"/>
                          </a:solidFill>
                          <a:latin typeface="+mn-lt"/>
                        </a:rPr>
                        <a:t>They're hardly ever on time.</a:t>
                      </a:r>
                    </a:p>
                  </a:txBody>
                  <a:tcPr marL="2178" marR="2178" marT="2178" marB="0" anchor="ctr">
                    <a:lnL>
                      <a:noFill/>
                    </a:lnL>
                    <a:lnR>
                      <a:noFill/>
                    </a:lnR>
                    <a:lnT>
                      <a:noFill/>
                    </a:lnT>
                    <a:lnB>
                      <a:noFill/>
                    </a:lnB>
                    <a:noFill/>
                  </a:tcPr>
                </a:tc>
              </a:tr>
              <a:tr h="203956">
                <a:tc>
                  <a:txBody>
                    <a:bodyPr/>
                    <a:lstStyle/>
                    <a:p>
                      <a:pPr marL="180000" indent="-180000" algn="l" fontAlgn="b">
                        <a:buFont typeface="Arial" pitchFamily="34" charset="0"/>
                        <a:buChar char="•"/>
                      </a:pPr>
                      <a:r>
                        <a:rPr lang="en-NZ" sz="1050" b="0" i="1" u="none" strike="noStrike" dirty="0">
                          <a:solidFill>
                            <a:srgbClr val="000000"/>
                          </a:solidFill>
                          <a:latin typeface="+mn-lt"/>
                        </a:rPr>
                        <a:t>Too crowded and have to wait.</a:t>
                      </a:r>
                    </a:p>
                  </a:txBody>
                  <a:tcPr marL="2178" marR="2178" marT="2178" marB="0" anchor="ctr">
                    <a:lnL>
                      <a:noFill/>
                    </a:lnL>
                    <a:lnR>
                      <a:noFill/>
                    </a:lnR>
                    <a:lnT>
                      <a:noFill/>
                    </a:lnT>
                    <a:lnB>
                      <a:noFill/>
                    </a:lnB>
                    <a:noFill/>
                  </a:tcPr>
                </a:tc>
              </a:tr>
            </a:tbl>
          </a:graphicData>
        </a:graphic>
      </p:graphicFrame>
      <p:graphicFrame>
        <p:nvGraphicFramePr>
          <p:cNvPr id="13" name="Table 12"/>
          <p:cNvGraphicFramePr>
            <a:graphicFrameLocks noGrp="1"/>
          </p:cNvGraphicFramePr>
          <p:nvPr/>
        </p:nvGraphicFramePr>
        <p:xfrm>
          <a:off x="107504" y="1700809"/>
          <a:ext cx="4312504" cy="4576921"/>
        </p:xfrm>
        <a:graphic>
          <a:graphicData uri="http://schemas.openxmlformats.org/drawingml/2006/table">
            <a:tbl>
              <a:tblPr/>
              <a:tblGrid>
                <a:gridCol w="4312504"/>
              </a:tblGrid>
              <a:tr h="162722">
                <a:tc>
                  <a:txBody>
                    <a:bodyPr/>
                    <a:lstStyle/>
                    <a:p>
                      <a:pPr marL="180000" indent="-180000" algn="l" fontAlgn="b">
                        <a:buFont typeface="Arial" pitchFamily="34" charset="0"/>
                        <a:buChar char="•"/>
                      </a:pPr>
                      <a:r>
                        <a:rPr lang="en-NZ" sz="1000" b="0" i="1" u="none" strike="noStrike" dirty="0">
                          <a:solidFill>
                            <a:srgbClr val="000000"/>
                          </a:solidFill>
                          <a:latin typeface="Calibri"/>
                        </a:rPr>
                        <a:t>A couple of </a:t>
                      </a:r>
                      <a:r>
                        <a:rPr lang="en-NZ" sz="1000" b="0" i="1" u="none" strike="noStrike" dirty="0" smtClean="0">
                          <a:solidFill>
                            <a:srgbClr val="000000"/>
                          </a:solidFill>
                          <a:latin typeface="Calibri"/>
                        </a:rPr>
                        <a:t>times the </a:t>
                      </a:r>
                      <a:r>
                        <a:rPr lang="en-NZ" sz="1000" b="0" i="1" u="none" strike="noStrike" dirty="0">
                          <a:solidFill>
                            <a:srgbClr val="000000"/>
                          </a:solidFill>
                          <a:latin typeface="Calibri"/>
                        </a:rPr>
                        <a:t>driver </a:t>
                      </a:r>
                      <a:r>
                        <a:rPr lang="en-NZ" sz="1000" b="0" i="1" u="none" strike="noStrike" dirty="0" smtClean="0">
                          <a:solidFill>
                            <a:srgbClr val="000000"/>
                          </a:solidFill>
                          <a:latin typeface="Calibri"/>
                        </a:rPr>
                        <a:t>drove </a:t>
                      </a:r>
                      <a:r>
                        <a:rPr lang="en-NZ" sz="1000" b="0" i="1" u="none" strike="noStrike" dirty="0">
                          <a:solidFill>
                            <a:srgbClr val="000000"/>
                          </a:solidFill>
                          <a:latin typeface="Calibri"/>
                        </a:rPr>
                        <a:t>pass without stopping.</a:t>
                      </a:r>
                    </a:p>
                  </a:txBody>
                  <a:tcPr marL="1000" marR="1000" marT="1000" marB="0" anchor="ctr">
                    <a:lnL>
                      <a:noFill/>
                    </a:lnL>
                    <a:lnR>
                      <a:noFill/>
                    </a:lnR>
                    <a:lnT>
                      <a:noFill/>
                    </a:lnT>
                    <a:lnB>
                      <a:noFill/>
                    </a:lnB>
                  </a:tcPr>
                </a:tc>
              </a:tr>
              <a:tr h="295695">
                <a:tc>
                  <a:txBody>
                    <a:bodyPr/>
                    <a:lstStyle/>
                    <a:p>
                      <a:pPr marL="180000" indent="-180000" algn="l" fontAlgn="b">
                        <a:buFont typeface="Arial" pitchFamily="34" charset="0"/>
                        <a:buChar char="•"/>
                      </a:pPr>
                      <a:r>
                        <a:rPr lang="en-NZ" sz="1000" b="0" i="1" u="none" strike="noStrike">
                          <a:solidFill>
                            <a:srgbClr val="000000"/>
                          </a:solidFill>
                          <a:latin typeface="Calibri"/>
                        </a:rPr>
                        <a:t>Again, it frustrates me. One of the main reasons is that it doesn't run to time especially when school's in session.</a:t>
                      </a:r>
                    </a:p>
                  </a:txBody>
                  <a:tcPr marL="1000" marR="1000" marT="1000" marB="0" anchor="ctr">
                    <a:lnL>
                      <a:noFill/>
                    </a:lnL>
                    <a:lnR>
                      <a:noFill/>
                    </a:lnR>
                    <a:lnT>
                      <a:noFill/>
                    </a:lnT>
                    <a:lnB>
                      <a:noFill/>
                    </a:lnB>
                  </a:tcPr>
                </a:tc>
              </a:tr>
              <a:tr h="295695">
                <a:tc>
                  <a:txBody>
                    <a:bodyPr/>
                    <a:lstStyle/>
                    <a:p>
                      <a:pPr marL="180000" indent="-180000" algn="l" fontAlgn="b">
                        <a:buFont typeface="Arial" pitchFamily="34" charset="0"/>
                        <a:buChar char="•"/>
                      </a:pPr>
                      <a:r>
                        <a:rPr lang="en-NZ" sz="1000" b="0" i="1" u="none" strike="noStrike">
                          <a:solidFill>
                            <a:srgbClr val="000000"/>
                          </a:solidFill>
                          <a:latin typeface="Calibri"/>
                        </a:rPr>
                        <a:t>If the bus brakes down there is no replacement or they miss the time slot all together and I'm often late for appointment and miss them also.</a:t>
                      </a:r>
                    </a:p>
                  </a:txBody>
                  <a:tcPr marL="1000" marR="1000" marT="1000" marB="0" anchor="ctr">
                    <a:lnL>
                      <a:noFill/>
                    </a:lnL>
                    <a:lnR>
                      <a:noFill/>
                    </a:lnR>
                    <a:lnT>
                      <a:noFill/>
                    </a:lnT>
                    <a:lnB>
                      <a:noFill/>
                    </a:lnB>
                  </a:tcPr>
                </a:tc>
              </a:tr>
              <a:tr h="295695">
                <a:tc>
                  <a:txBody>
                    <a:bodyPr/>
                    <a:lstStyle/>
                    <a:p>
                      <a:pPr marL="180000" indent="-180000" algn="l" fontAlgn="b">
                        <a:buFont typeface="Arial" pitchFamily="34" charset="0"/>
                        <a:buChar char="•"/>
                      </a:pPr>
                      <a:r>
                        <a:rPr lang="en-NZ" sz="1000" b="0" i="1" u="none" strike="noStrike" dirty="0">
                          <a:solidFill>
                            <a:srgbClr val="000000"/>
                          </a:solidFill>
                          <a:latin typeface="Calibri"/>
                        </a:rPr>
                        <a:t>In Welcome Bay they never seem to run on time, they are either early or running late especially the Osprey Drive </a:t>
                      </a:r>
                      <a:r>
                        <a:rPr lang="en-NZ" sz="1000" b="0" i="1" u="none" strike="noStrike" dirty="0" smtClean="0">
                          <a:solidFill>
                            <a:srgbClr val="000000"/>
                          </a:solidFill>
                          <a:latin typeface="Calibri"/>
                        </a:rPr>
                        <a:t>bus.</a:t>
                      </a:r>
                      <a:endParaRPr lang="en-NZ" sz="1000" b="0" i="1" u="none" strike="noStrike" dirty="0">
                        <a:solidFill>
                          <a:srgbClr val="000000"/>
                        </a:solidFill>
                        <a:latin typeface="Calibri"/>
                      </a:endParaRPr>
                    </a:p>
                  </a:txBody>
                  <a:tcPr marL="1000" marR="1000" marT="1000" marB="0" anchor="ctr">
                    <a:lnL>
                      <a:noFill/>
                    </a:lnL>
                    <a:lnR>
                      <a:noFill/>
                    </a:lnR>
                    <a:lnT>
                      <a:noFill/>
                    </a:lnT>
                    <a:lnB>
                      <a:noFill/>
                    </a:lnB>
                  </a:tcPr>
                </a:tc>
              </a:tr>
              <a:tr h="186305">
                <a:tc>
                  <a:txBody>
                    <a:bodyPr/>
                    <a:lstStyle/>
                    <a:p>
                      <a:pPr marL="180000" indent="-180000" algn="l" fontAlgn="b">
                        <a:buFont typeface="Arial" pitchFamily="34" charset="0"/>
                        <a:buChar char="•"/>
                      </a:pPr>
                      <a:r>
                        <a:rPr lang="en-NZ" sz="1000" b="0" i="1" u="none" strike="noStrike">
                          <a:solidFill>
                            <a:srgbClr val="000000"/>
                          </a:solidFill>
                          <a:latin typeface="Calibri"/>
                        </a:rPr>
                        <a:t>Most of the buses out here are 10 minutes either side of their schedule.</a:t>
                      </a:r>
                    </a:p>
                  </a:txBody>
                  <a:tcPr marL="1000" marR="1000" marT="1000" marB="0" anchor="ctr">
                    <a:lnL>
                      <a:noFill/>
                    </a:lnL>
                    <a:lnR>
                      <a:noFill/>
                    </a:lnR>
                    <a:lnT>
                      <a:noFill/>
                    </a:lnT>
                    <a:lnB>
                      <a:noFill/>
                    </a:lnB>
                  </a:tcPr>
                </a:tc>
              </a:tr>
              <a:tr h="162722">
                <a:tc>
                  <a:txBody>
                    <a:bodyPr/>
                    <a:lstStyle/>
                    <a:p>
                      <a:pPr marL="180000" indent="-180000" algn="l" fontAlgn="b">
                        <a:buFont typeface="Arial" pitchFamily="34" charset="0"/>
                        <a:buChar char="•"/>
                      </a:pPr>
                      <a:r>
                        <a:rPr lang="en-NZ" sz="1000" b="0" i="1" u="none" strike="noStrike">
                          <a:solidFill>
                            <a:srgbClr val="000000"/>
                          </a:solidFill>
                          <a:latin typeface="Calibri"/>
                        </a:rPr>
                        <a:t>No. 36 is always late. Nos. 2 and 33 are much more reliable.</a:t>
                      </a:r>
                    </a:p>
                  </a:txBody>
                  <a:tcPr marL="1000" marR="1000" marT="1000" marB="0" anchor="ctr">
                    <a:lnL>
                      <a:noFill/>
                    </a:lnL>
                    <a:lnR>
                      <a:noFill/>
                    </a:lnR>
                    <a:lnT>
                      <a:noFill/>
                    </a:lnT>
                    <a:lnB>
                      <a:noFill/>
                    </a:lnB>
                  </a:tcPr>
                </a:tc>
              </a:tr>
              <a:tr h="162722">
                <a:tc>
                  <a:txBody>
                    <a:bodyPr/>
                    <a:lstStyle/>
                    <a:p>
                      <a:pPr marL="180000" indent="-180000" algn="l" fontAlgn="b">
                        <a:buFont typeface="Arial" pitchFamily="34" charset="0"/>
                        <a:buChar char="•"/>
                      </a:pPr>
                      <a:r>
                        <a:rPr lang="en-NZ" sz="1000" b="0" i="1" u="none" strike="noStrike">
                          <a:solidFill>
                            <a:srgbClr val="000000"/>
                          </a:solidFill>
                          <a:latin typeface="Calibri"/>
                        </a:rPr>
                        <a:t>Not reliable, it is the same for everyone in my work group.</a:t>
                      </a:r>
                    </a:p>
                  </a:txBody>
                  <a:tcPr marL="1000" marR="1000" marT="1000" marB="0" anchor="ctr">
                    <a:lnL>
                      <a:noFill/>
                    </a:lnL>
                    <a:lnR>
                      <a:noFill/>
                    </a:lnR>
                    <a:lnT>
                      <a:noFill/>
                    </a:lnT>
                    <a:lnB>
                      <a:noFill/>
                    </a:lnB>
                  </a:tcPr>
                </a:tc>
              </a:tr>
              <a:tr h="547995">
                <a:tc>
                  <a:txBody>
                    <a:bodyPr/>
                    <a:lstStyle/>
                    <a:p>
                      <a:pPr marL="180000" indent="-180000" algn="l" fontAlgn="b">
                        <a:buFont typeface="Arial" pitchFamily="34" charset="0"/>
                        <a:buChar char="•"/>
                      </a:pPr>
                      <a:r>
                        <a:rPr lang="en-NZ" sz="1000" b="0" i="1" u="none" strike="noStrike">
                          <a:solidFill>
                            <a:srgbClr val="000000"/>
                          </a:solidFill>
                          <a:latin typeface="Calibri"/>
                        </a:rPr>
                        <a:t>One bus stop at one time where the bus is frequently late. I catch the cherrywood bus at 2 minutes past 8 and  frequently find it late. The timetable does say that it can be 5 minutes late but it is often later than 5 minutes.</a:t>
                      </a:r>
                    </a:p>
                  </a:txBody>
                  <a:tcPr marL="1000" marR="1000" marT="1000" marB="0" anchor="ctr">
                    <a:lnL>
                      <a:noFill/>
                    </a:lnL>
                    <a:lnR>
                      <a:noFill/>
                    </a:lnR>
                    <a:lnT>
                      <a:noFill/>
                    </a:lnT>
                    <a:lnB>
                      <a:noFill/>
                    </a:lnB>
                  </a:tcPr>
                </a:tc>
              </a:tr>
              <a:tr h="295695">
                <a:tc>
                  <a:txBody>
                    <a:bodyPr/>
                    <a:lstStyle/>
                    <a:p>
                      <a:pPr marL="180000" indent="-180000" algn="l" fontAlgn="b">
                        <a:buFont typeface="Arial" pitchFamily="34" charset="0"/>
                        <a:buChar char="•"/>
                      </a:pPr>
                      <a:r>
                        <a:rPr lang="en-NZ" sz="1000" b="0" i="1" u="none" strike="noStrike">
                          <a:solidFill>
                            <a:srgbClr val="000000"/>
                          </a:solidFill>
                          <a:latin typeface="Calibri"/>
                        </a:rPr>
                        <a:t>Quite often I get there early and it's already gone. Other times I can be on time and it's late. A couple of occasions it hasn't come at all.</a:t>
                      </a:r>
                    </a:p>
                  </a:txBody>
                  <a:tcPr marL="1000" marR="1000" marT="1000" marB="0" anchor="ctr">
                    <a:lnL>
                      <a:noFill/>
                    </a:lnL>
                    <a:lnR>
                      <a:noFill/>
                    </a:lnR>
                    <a:lnT>
                      <a:noFill/>
                    </a:lnT>
                    <a:lnB>
                      <a:noFill/>
                    </a:lnB>
                  </a:tcPr>
                </a:tc>
              </a:tr>
              <a:tr h="162722">
                <a:tc>
                  <a:txBody>
                    <a:bodyPr/>
                    <a:lstStyle/>
                    <a:p>
                      <a:pPr marL="180000" indent="-180000" algn="l" fontAlgn="b">
                        <a:buFont typeface="Arial" pitchFamily="34" charset="0"/>
                        <a:buChar char="•"/>
                      </a:pPr>
                      <a:r>
                        <a:rPr lang="en-NZ" sz="1000" b="0" i="1" u="none" strike="noStrike">
                          <a:solidFill>
                            <a:srgbClr val="000000"/>
                          </a:solidFill>
                          <a:latin typeface="Calibri"/>
                        </a:rPr>
                        <a:t>The bus is late and drive passes you without stopping.</a:t>
                      </a:r>
                    </a:p>
                  </a:txBody>
                  <a:tcPr marL="1000" marR="1000" marT="1000" marB="0" anchor="ctr">
                    <a:lnL>
                      <a:noFill/>
                    </a:lnL>
                    <a:lnR>
                      <a:noFill/>
                    </a:lnR>
                    <a:lnT>
                      <a:noFill/>
                    </a:lnT>
                    <a:lnB>
                      <a:noFill/>
                    </a:lnB>
                  </a:tcPr>
                </a:tc>
              </a:tr>
              <a:tr h="162722">
                <a:tc>
                  <a:txBody>
                    <a:bodyPr/>
                    <a:lstStyle/>
                    <a:p>
                      <a:pPr marL="180000" indent="-180000" algn="l" fontAlgn="b">
                        <a:buFont typeface="Arial" pitchFamily="34" charset="0"/>
                        <a:buChar char="•"/>
                      </a:pPr>
                      <a:r>
                        <a:rPr lang="en-NZ" sz="1000" b="0" i="1" u="none" strike="noStrike">
                          <a:solidFill>
                            <a:srgbClr val="000000"/>
                          </a:solidFill>
                          <a:latin typeface="Calibri"/>
                        </a:rPr>
                        <a:t>The bus service is inconsistent.</a:t>
                      </a:r>
                    </a:p>
                  </a:txBody>
                  <a:tcPr marL="1000" marR="1000" marT="1000" marB="0" anchor="ctr">
                    <a:lnL>
                      <a:noFill/>
                    </a:lnL>
                    <a:lnR>
                      <a:noFill/>
                    </a:lnR>
                    <a:lnT>
                      <a:noFill/>
                    </a:lnT>
                    <a:lnB>
                      <a:noFill/>
                    </a:lnB>
                  </a:tcPr>
                </a:tc>
              </a:tr>
              <a:tr h="958319">
                <a:tc>
                  <a:txBody>
                    <a:bodyPr/>
                    <a:lstStyle/>
                    <a:p>
                      <a:pPr marL="180000" indent="-180000" algn="l" fontAlgn="b">
                        <a:buFont typeface="Arial" pitchFamily="34" charset="0"/>
                        <a:buChar char="•"/>
                      </a:pPr>
                      <a:r>
                        <a:rPr lang="en-NZ" sz="1000" b="0" i="1" u="none" strike="noStrike" dirty="0">
                          <a:solidFill>
                            <a:srgbClr val="000000"/>
                          </a:solidFill>
                          <a:latin typeface="Calibri"/>
                        </a:rPr>
                        <a:t>The buses are never on time. The 5 past 10 bus is never on time, usually about 12 past 10. The bus is guaranteed to be 4 or 5 minutes late. That's any bus stop regardless. They are never on time anywhere. School times are the worst. It does depend on the day - sometimes some of the buses come direct from the Mount. Coming to </a:t>
                      </a:r>
                      <a:r>
                        <a:rPr lang="en-NZ" sz="1000" b="0" i="1" u="none" strike="noStrike" dirty="0" err="1">
                          <a:solidFill>
                            <a:srgbClr val="000000"/>
                          </a:solidFill>
                          <a:latin typeface="Calibri"/>
                        </a:rPr>
                        <a:t>Greerton</a:t>
                      </a:r>
                      <a:r>
                        <a:rPr lang="en-NZ" sz="1000" b="0" i="1" u="none" strike="noStrike" dirty="0">
                          <a:solidFill>
                            <a:srgbClr val="000000"/>
                          </a:solidFill>
                          <a:latin typeface="Calibri"/>
                        </a:rPr>
                        <a:t>, that bus can be 5 to 10 minutes late and they don't have replacement buses. Not the driver's fault. Accidents make the buses late.</a:t>
                      </a:r>
                    </a:p>
                  </a:txBody>
                  <a:tcPr marL="1000" marR="1000" marT="1000" marB="0" anchor="ctr">
                    <a:lnL>
                      <a:noFill/>
                    </a:lnL>
                    <a:lnR>
                      <a:noFill/>
                    </a:lnR>
                    <a:lnT>
                      <a:noFill/>
                    </a:lnT>
                    <a:lnB>
                      <a:noFill/>
                    </a:lnB>
                  </a:tcPr>
                </a:tc>
              </a:tr>
              <a:tr h="162722">
                <a:tc>
                  <a:txBody>
                    <a:bodyPr/>
                    <a:lstStyle/>
                    <a:p>
                      <a:pPr marL="180000" indent="-180000" algn="l" fontAlgn="b">
                        <a:buFont typeface="Arial" pitchFamily="34" charset="0"/>
                        <a:buChar char="•"/>
                      </a:pPr>
                      <a:r>
                        <a:rPr lang="en-NZ" sz="1000" b="0" i="1" u="none" strike="noStrike">
                          <a:solidFill>
                            <a:srgbClr val="000000"/>
                          </a:solidFill>
                          <a:latin typeface="Calibri"/>
                        </a:rPr>
                        <a:t>Theres been times when its not run to schedule, quite often actually.</a:t>
                      </a:r>
                    </a:p>
                  </a:txBody>
                  <a:tcPr marL="1000" marR="1000" marT="1000" marB="0" anchor="ctr">
                    <a:lnL>
                      <a:noFill/>
                    </a:lnL>
                    <a:lnR>
                      <a:noFill/>
                    </a:lnR>
                    <a:lnT>
                      <a:noFill/>
                    </a:lnT>
                    <a:lnB>
                      <a:noFill/>
                    </a:lnB>
                  </a:tcPr>
                </a:tc>
              </a:tr>
              <a:tr h="684770">
                <a:tc>
                  <a:txBody>
                    <a:bodyPr/>
                    <a:lstStyle/>
                    <a:p>
                      <a:pPr marL="180000" indent="-180000" algn="l" fontAlgn="b">
                        <a:buFont typeface="Arial" pitchFamily="34" charset="0"/>
                        <a:buChar char="•"/>
                      </a:pPr>
                      <a:r>
                        <a:rPr lang="en-NZ" sz="1000" b="0" i="1" u="none" strike="noStrike" dirty="0">
                          <a:solidFill>
                            <a:srgbClr val="000000"/>
                          </a:solidFill>
                          <a:latin typeface="Calibri"/>
                        </a:rPr>
                        <a:t>When I'm going one way I see the buses going the opposite way. Once I walked the bus route from </a:t>
                      </a:r>
                      <a:r>
                        <a:rPr lang="en-NZ" sz="1000" b="0" i="1" u="none" strike="noStrike" dirty="0" err="1">
                          <a:solidFill>
                            <a:srgbClr val="000000"/>
                          </a:solidFill>
                          <a:latin typeface="Calibri"/>
                        </a:rPr>
                        <a:t>Bayfair</a:t>
                      </a:r>
                      <a:r>
                        <a:rPr lang="en-NZ" sz="1000" b="0" i="1" u="none" strike="noStrike" dirty="0">
                          <a:solidFill>
                            <a:srgbClr val="000000"/>
                          </a:solidFill>
                          <a:latin typeface="Calibri"/>
                        </a:rPr>
                        <a:t>. I walked down to Sunrise Avenue and the only bus that I saw was going the opposite way. There was no bus going the way I was walking. Other people that I know have said the same thing.</a:t>
                      </a:r>
                    </a:p>
                  </a:txBody>
                  <a:tcPr marL="1000" marR="1000" marT="1000" marB="0" anchor="ctr">
                    <a:lnL>
                      <a:noFill/>
                    </a:lnL>
                    <a:lnR>
                      <a:noFill/>
                    </a:lnR>
                    <a:lnT>
                      <a:noFill/>
                    </a:lnT>
                    <a:lnB>
                      <a:noFill/>
                    </a:lnB>
                  </a:tcPr>
                </a:tc>
              </a:tr>
            </a:tbl>
          </a:graphicData>
        </a:graphic>
      </p:graphicFrame>
      <p:sp>
        <p:nvSpPr>
          <p:cNvPr id="9" name="Text Box 5"/>
          <p:cNvSpPr txBox="1">
            <a:spLocks noChangeArrowheads="1"/>
          </p:cNvSpPr>
          <p:nvPr/>
        </p:nvSpPr>
        <p:spPr bwMode="auto">
          <a:xfrm>
            <a:off x="0" y="6551766"/>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a:solidFill>
                  <a:schemeClr val="bg1"/>
                </a:solidFill>
              </a:rPr>
              <a:t>Buses not running on time </a:t>
            </a:r>
            <a:r>
              <a:rPr lang="en-IE" i="0" dirty="0" smtClean="0">
                <a:solidFill>
                  <a:schemeClr val="bg1"/>
                </a:solidFill>
              </a:rPr>
              <a:t>was </a:t>
            </a:r>
            <a:r>
              <a:rPr lang="en-IE" i="0" dirty="0">
                <a:solidFill>
                  <a:schemeClr val="bg1"/>
                </a:solidFill>
              </a:rPr>
              <a:t>the </a:t>
            </a:r>
            <a:r>
              <a:rPr lang="en-IE" i="0" dirty="0" smtClean="0">
                <a:solidFill>
                  <a:schemeClr val="bg1"/>
                </a:solidFill>
              </a:rPr>
              <a:t>main reason for dissatisfaction </a:t>
            </a:r>
            <a:r>
              <a:rPr lang="en-IE" i="0" dirty="0">
                <a:solidFill>
                  <a:schemeClr val="bg1"/>
                </a:solidFill>
              </a:rPr>
              <a:t>with the </a:t>
            </a:r>
            <a:r>
              <a:rPr lang="en-IE" dirty="0" smtClean="0">
                <a:solidFill>
                  <a:schemeClr val="bg1"/>
                </a:solidFill>
              </a:rPr>
              <a:t>Service </a:t>
            </a:r>
            <a:r>
              <a:rPr lang="en-IE" dirty="0">
                <a:solidFill>
                  <a:schemeClr val="bg1"/>
                </a:solidFill>
              </a:rPr>
              <a:t>reliability</a:t>
            </a:r>
            <a:r>
              <a:rPr lang="en-IE" i="0" dirty="0">
                <a:solidFill>
                  <a:schemeClr val="bg1"/>
                </a:solidFill>
              </a:rPr>
              <a:t>.</a:t>
            </a:r>
          </a:p>
        </p:txBody>
      </p:sp>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54</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nvGraphicFramePr>
        <p:xfrm>
          <a:off x="1043608" y="1700808"/>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7651" name="Rectangle 2"/>
          <p:cNvSpPr>
            <a:spLocks noGrp="1" noChangeArrowheads="1"/>
          </p:cNvSpPr>
          <p:nvPr>
            <p:ph type="title"/>
          </p:nvPr>
        </p:nvSpPr>
        <p:spPr>
          <a:xfrm>
            <a:off x="457200" y="549275"/>
            <a:ext cx="8229600" cy="1143000"/>
          </a:xfrm>
        </p:spPr>
        <p:txBody>
          <a:bodyPr/>
          <a:lstStyle/>
          <a:p>
            <a:pPr eaLnBrk="1" hangingPunct="1"/>
            <a:r>
              <a:rPr lang="en-US" sz="2000" b="1" dirty="0" smtClean="0">
                <a:solidFill>
                  <a:srgbClr val="CC0000"/>
                </a:solidFill>
              </a:rPr>
              <a:t>Safety and Personal Security During the Trip</a:t>
            </a:r>
            <a:endParaRPr lang="en-NZ" sz="2000" b="1" dirty="0" smtClean="0">
              <a:solidFill>
                <a:srgbClr val="CC0000"/>
              </a:solidFill>
            </a:endParaRPr>
          </a:p>
        </p:txBody>
      </p:sp>
      <p:sp>
        <p:nvSpPr>
          <p:cNvPr id="27652" name="Rectangle 3"/>
          <p:cNvSpPr>
            <a:spLocks noChangeArrowheads="1"/>
          </p:cNvSpPr>
          <p:nvPr/>
        </p:nvSpPr>
        <p:spPr bwMode="auto">
          <a:xfrm>
            <a:off x="34925" y="1163638"/>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7653" name="Text Box 4"/>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Q10F</a:t>
            </a:r>
          </a:p>
        </p:txBody>
      </p:sp>
      <p:sp>
        <p:nvSpPr>
          <p:cNvPr id="27655" name="Text Box 8"/>
          <p:cNvSpPr txBox="1">
            <a:spLocks noChangeArrowheads="1"/>
          </p:cNvSpPr>
          <p:nvPr/>
        </p:nvSpPr>
        <p:spPr bwMode="auto">
          <a:xfrm>
            <a:off x="109538" y="5907236"/>
            <a:ext cx="914400" cy="342900"/>
          </a:xfrm>
          <a:prstGeom prst="rect">
            <a:avLst/>
          </a:prstGeom>
          <a:noFill/>
          <a:ln w="9525">
            <a:noFill/>
            <a:miter lim="800000"/>
            <a:headEnd/>
            <a:tailEnd/>
          </a:ln>
        </p:spPr>
        <p:txBody>
          <a:bodyPr/>
          <a:lstStyle/>
          <a:p>
            <a:pPr algn="r"/>
            <a:r>
              <a:rPr lang="en-US" altLang="ja-JP" sz="900" i="0" dirty="0">
                <a:ea typeface="MS Mincho" pitchFamily="49" charset="-128"/>
              </a:rPr>
              <a:t>Mean Rating</a:t>
            </a:r>
          </a:p>
          <a:p>
            <a:pPr algn="r"/>
            <a:r>
              <a:rPr lang="en-US" altLang="ja-JP" sz="900" i="0" dirty="0">
                <a:ea typeface="MS Mincho" pitchFamily="49" charset="-128"/>
              </a:rPr>
              <a:t>(Max 6)</a:t>
            </a:r>
            <a:endParaRPr lang="en-US" sz="900" b="0" i="0" dirty="0"/>
          </a:p>
        </p:txBody>
      </p:sp>
      <p:grpSp>
        <p:nvGrpSpPr>
          <p:cNvPr id="27656" name="Group 9"/>
          <p:cNvGrpSpPr>
            <a:grpSpLocks/>
          </p:cNvGrpSpPr>
          <p:nvPr/>
        </p:nvGrpSpPr>
        <p:grpSpPr bwMode="auto">
          <a:xfrm>
            <a:off x="1331913" y="1484784"/>
            <a:ext cx="7272337" cy="247650"/>
            <a:chOff x="3060" y="2055"/>
            <a:chExt cx="7575" cy="390"/>
          </a:xfrm>
        </p:grpSpPr>
        <p:sp>
          <p:nvSpPr>
            <p:cNvPr id="27688" name="Text Box 1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27689" name="Text Box 1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27690" name="Text Box 1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27657" name="Text Box 13"/>
          <p:cNvSpPr txBox="1">
            <a:spLocks noChangeArrowheads="1"/>
          </p:cNvSpPr>
          <p:nvPr/>
        </p:nvSpPr>
        <p:spPr bwMode="auto">
          <a:xfrm>
            <a:off x="69850" y="3154363"/>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Excellent </a:t>
            </a:r>
          </a:p>
        </p:txBody>
      </p:sp>
      <p:sp>
        <p:nvSpPr>
          <p:cNvPr id="27658" name="Text Box 14"/>
          <p:cNvSpPr txBox="1">
            <a:spLocks noChangeArrowheads="1"/>
          </p:cNvSpPr>
          <p:nvPr/>
        </p:nvSpPr>
        <p:spPr bwMode="auto">
          <a:xfrm>
            <a:off x="179512" y="494116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Very good</a:t>
            </a:r>
          </a:p>
        </p:txBody>
      </p:sp>
      <p:sp>
        <p:nvSpPr>
          <p:cNvPr id="27659" name="Text Box 15"/>
          <p:cNvSpPr txBox="1">
            <a:spLocks noChangeArrowheads="1"/>
          </p:cNvSpPr>
          <p:nvPr/>
        </p:nvSpPr>
        <p:spPr bwMode="auto">
          <a:xfrm>
            <a:off x="179512" y="530120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Good</a:t>
            </a:r>
          </a:p>
        </p:txBody>
      </p:sp>
      <p:sp>
        <p:nvSpPr>
          <p:cNvPr id="27660" name="Text Box 16"/>
          <p:cNvSpPr txBox="1">
            <a:spLocks noChangeArrowheads="1"/>
          </p:cNvSpPr>
          <p:nvPr/>
        </p:nvSpPr>
        <p:spPr bwMode="auto">
          <a:xfrm>
            <a:off x="0" y="5445224"/>
            <a:ext cx="1214438" cy="400110"/>
          </a:xfrm>
          <a:prstGeom prst="rect">
            <a:avLst/>
          </a:prstGeom>
          <a:noFill/>
          <a:ln w="9525" algn="ctr">
            <a:noFill/>
            <a:miter lim="800000"/>
            <a:headEnd/>
            <a:tailEnd/>
          </a:ln>
        </p:spPr>
        <p:txBody>
          <a:bodyPr>
            <a:spAutoFit/>
          </a:bodyPr>
          <a:lstStyle/>
          <a:p>
            <a:pPr algn="r">
              <a:spcBef>
                <a:spcPct val="50000"/>
              </a:spcBef>
            </a:pPr>
            <a:r>
              <a:rPr lang="en-US" sz="1000" dirty="0">
                <a:latin typeface="+mn-lt"/>
              </a:rPr>
              <a:t>Dreadful / very poor / poor</a:t>
            </a:r>
          </a:p>
        </p:txBody>
      </p:sp>
      <p:sp>
        <p:nvSpPr>
          <p:cNvPr id="27661" name="Text Box 5"/>
          <p:cNvSpPr txBox="1">
            <a:spLocks noChangeArrowheads="1"/>
          </p:cNvSpPr>
          <p:nvPr/>
        </p:nvSpPr>
        <p:spPr bwMode="auto">
          <a:xfrm>
            <a:off x="0" y="6454497"/>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The number of bus users that rated </a:t>
            </a:r>
            <a:r>
              <a:rPr lang="en-IE" dirty="0" smtClean="0">
                <a:solidFill>
                  <a:schemeClr val="bg1"/>
                </a:solidFill>
              </a:rPr>
              <a:t>Safety </a:t>
            </a:r>
            <a:r>
              <a:rPr lang="en-IE" dirty="0">
                <a:solidFill>
                  <a:schemeClr val="bg1"/>
                </a:solidFill>
              </a:rPr>
              <a:t>and personal security during the trip </a:t>
            </a:r>
            <a:r>
              <a:rPr lang="en-IE" i="0" dirty="0" smtClean="0">
                <a:solidFill>
                  <a:schemeClr val="bg1"/>
                </a:solidFill>
              </a:rPr>
              <a:t>as</a:t>
            </a:r>
            <a:r>
              <a:rPr lang="en-IE" dirty="0" smtClean="0">
                <a:solidFill>
                  <a:schemeClr val="bg1"/>
                </a:solidFill>
              </a:rPr>
              <a:t> Excellent </a:t>
            </a:r>
            <a:r>
              <a:rPr lang="en-IE" i="0" dirty="0" smtClean="0">
                <a:solidFill>
                  <a:schemeClr val="bg1"/>
                </a:solidFill>
              </a:rPr>
              <a:t>has decreased </a:t>
            </a:r>
            <a:r>
              <a:rPr lang="en-IE" i="0" dirty="0">
                <a:solidFill>
                  <a:schemeClr val="bg1"/>
                </a:solidFill>
              </a:rPr>
              <a:t>from </a:t>
            </a:r>
            <a:r>
              <a:rPr lang="en-IE" i="0" dirty="0" smtClean="0">
                <a:solidFill>
                  <a:schemeClr val="bg1"/>
                </a:solidFill>
              </a:rPr>
              <a:t>2011. </a:t>
            </a:r>
            <a:r>
              <a:rPr lang="en-IE" i="0" dirty="0" err="1" smtClean="0">
                <a:solidFill>
                  <a:schemeClr val="bg1"/>
                </a:solidFill>
              </a:rPr>
              <a:t>Tauranga</a:t>
            </a:r>
            <a:r>
              <a:rPr lang="en-IE" i="0" dirty="0" smtClean="0">
                <a:solidFill>
                  <a:schemeClr val="bg1"/>
                </a:solidFill>
              </a:rPr>
              <a:t> bus users who rated this aspect as </a:t>
            </a:r>
            <a:r>
              <a:rPr lang="en-IE" dirty="0" smtClean="0">
                <a:solidFill>
                  <a:schemeClr val="bg1"/>
                </a:solidFill>
              </a:rPr>
              <a:t>Excellent</a:t>
            </a:r>
            <a:r>
              <a:rPr lang="en-IE" i="0" dirty="0" smtClean="0">
                <a:solidFill>
                  <a:schemeClr val="bg1"/>
                </a:solidFill>
              </a:rPr>
              <a:t> (45%) has decreased significantly from 2011 (64%).</a:t>
            </a:r>
            <a:endParaRPr lang="en-IE" i="0" dirty="0">
              <a:solidFill>
                <a:schemeClr val="bg1"/>
              </a:solidFill>
            </a:endParaRPr>
          </a:p>
        </p:txBody>
      </p:sp>
      <p:graphicFrame>
        <p:nvGraphicFramePr>
          <p:cNvPr id="24" name="Table 23"/>
          <p:cNvGraphicFramePr>
            <a:graphicFrameLocks noGrp="1"/>
          </p:cNvGraphicFramePr>
          <p:nvPr/>
        </p:nvGraphicFramePr>
        <p:xfrm>
          <a:off x="1043608" y="5940350"/>
          <a:ext cx="7920982" cy="288032"/>
        </p:xfrm>
        <a:graphic>
          <a:graphicData uri="http://schemas.openxmlformats.org/drawingml/2006/table">
            <a:tbl>
              <a:tblPr firstRow="1" bandRow="1">
                <a:tableStyleId>{5C22544A-7EE6-4342-B048-85BDC9FD1C3A}</a:tableStyleId>
              </a:tblPr>
              <a:tblGrid>
                <a:gridCol w="354330"/>
                <a:gridCol w="354330"/>
                <a:gridCol w="354330"/>
                <a:gridCol w="354330"/>
                <a:gridCol w="354330"/>
                <a:gridCol w="354330"/>
                <a:gridCol w="354330"/>
                <a:gridCol w="240026"/>
                <a:gridCol w="354330"/>
                <a:gridCol w="354330"/>
                <a:gridCol w="354330"/>
                <a:gridCol w="354330"/>
                <a:gridCol w="354330"/>
                <a:gridCol w="354330"/>
                <a:gridCol w="354330"/>
                <a:gridCol w="240026"/>
                <a:gridCol w="354330"/>
                <a:gridCol w="354330"/>
                <a:gridCol w="354330"/>
                <a:gridCol w="354330"/>
                <a:gridCol w="354330"/>
                <a:gridCol w="354330"/>
                <a:gridCol w="354330"/>
              </a:tblGrid>
              <a:tr h="288032">
                <a:tc>
                  <a:txBody>
                    <a:bodyPr/>
                    <a:lstStyle/>
                    <a:p>
                      <a:r>
                        <a:rPr lang="en-NZ" sz="900" b="1" dirty="0" smtClean="0">
                          <a:solidFill>
                            <a:schemeClr val="tx1"/>
                          </a:solidFill>
                        </a:rPr>
                        <a:t>5.7</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5.8</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r>
            </a:tbl>
          </a:graphicData>
        </a:graphic>
      </p:graphicFrame>
      <p:graphicFrame>
        <p:nvGraphicFramePr>
          <p:cNvPr id="21" name="Table 20"/>
          <p:cNvGraphicFramePr>
            <a:graphicFrameLocks noGrp="1"/>
          </p:cNvGraphicFramePr>
          <p:nvPr/>
        </p:nvGraphicFramePr>
        <p:xfrm>
          <a:off x="683568" y="6201876"/>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Oval 26"/>
          <p:cNvSpPr>
            <a:spLocks noChangeArrowheads="1"/>
          </p:cNvSpPr>
          <p:nvPr/>
        </p:nvSpPr>
        <p:spPr bwMode="auto">
          <a:xfrm>
            <a:off x="8532440" y="2708920"/>
            <a:ext cx="288925" cy="287338"/>
          </a:xfrm>
          <a:prstGeom prst="ellipse">
            <a:avLst/>
          </a:prstGeom>
          <a:noFill/>
          <a:ln w="19050" algn="ctr">
            <a:solidFill>
              <a:srgbClr val="FF0000"/>
            </a:solidFill>
            <a:round/>
            <a:headEnd/>
            <a:tailEnd/>
          </a:ln>
        </p:spPr>
        <p:txBody>
          <a:bodyPr wrap="none" anchor="ctr"/>
          <a:lstStyle/>
          <a:p>
            <a:endParaRPr lang="en-NZ"/>
          </a:p>
        </p:txBody>
      </p:sp>
      <p:sp>
        <p:nvSpPr>
          <p:cNvPr id="25" name="Rectangle 24"/>
          <p:cNvSpPr>
            <a:spLocks noChangeArrowheads="1"/>
          </p:cNvSpPr>
          <p:nvPr/>
        </p:nvSpPr>
        <p:spPr bwMode="auto">
          <a:xfrm>
            <a:off x="8532440" y="2708920"/>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6" name="Rectangle 25"/>
          <p:cNvSpPr>
            <a:spLocks noChangeArrowheads="1"/>
          </p:cNvSpPr>
          <p:nvPr/>
        </p:nvSpPr>
        <p:spPr bwMode="auto">
          <a:xfrm>
            <a:off x="5868144" y="4149080"/>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8" name="Oval 26"/>
          <p:cNvSpPr>
            <a:spLocks noChangeArrowheads="1"/>
          </p:cNvSpPr>
          <p:nvPr/>
        </p:nvSpPr>
        <p:spPr bwMode="auto">
          <a:xfrm>
            <a:off x="5868144" y="4149080"/>
            <a:ext cx="288925" cy="287338"/>
          </a:xfrm>
          <a:prstGeom prst="ellipse">
            <a:avLst/>
          </a:prstGeom>
          <a:noFill/>
          <a:ln w="19050" algn="ctr">
            <a:solidFill>
              <a:srgbClr val="FF0000"/>
            </a:solidFill>
            <a:round/>
            <a:headEnd/>
            <a:tailEnd/>
          </a:ln>
        </p:spPr>
        <p:txBody>
          <a:bodyPr wrap="none" anchor="ctr"/>
          <a:lstStyle/>
          <a:p>
            <a:endParaRPr lang="en-NZ"/>
          </a:p>
        </p:txBody>
      </p:sp>
      <p:sp>
        <p:nvSpPr>
          <p:cNvPr id="29" name="Oval 26"/>
          <p:cNvSpPr>
            <a:spLocks noChangeArrowheads="1"/>
          </p:cNvSpPr>
          <p:nvPr/>
        </p:nvSpPr>
        <p:spPr bwMode="auto">
          <a:xfrm>
            <a:off x="5868144" y="2564904"/>
            <a:ext cx="288925" cy="287338"/>
          </a:xfrm>
          <a:prstGeom prst="ellipse">
            <a:avLst/>
          </a:prstGeom>
          <a:noFill/>
          <a:ln w="19050" algn="ctr">
            <a:solidFill>
              <a:srgbClr val="FF0000"/>
            </a:solidFill>
            <a:round/>
            <a:headEnd/>
            <a:tailEnd/>
          </a:ln>
        </p:spPr>
        <p:txBody>
          <a:bodyPr wrap="none" anchor="ctr"/>
          <a:lstStyle/>
          <a:p>
            <a:endParaRPr lang="en-NZ"/>
          </a:p>
        </p:txBody>
      </p:sp>
      <p:sp>
        <p:nvSpPr>
          <p:cNvPr id="30" name="Oval 26"/>
          <p:cNvSpPr>
            <a:spLocks noChangeArrowheads="1"/>
          </p:cNvSpPr>
          <p:nvPr/>
        </p:nvSpPr>
        <p:spPr bwMode="auto">
          <a:xfrm>
            <a:off x="5868144" y="5085184"/>
            <a:ext cx="288925" cy="287338"/>
          </a:xfrm>
          <a:prstGeom prst="ellipse">
            <a:avLst/>
          </a:prstGeom>
          <a:noFill/>
          <a:ln w="19050" algn="ctr">
            <a:solidFill>
              <a:srgbClr val="FF0000"/>
            </a:solidFill>
            <a:round/>
            <a:headEnd/>
            <a:tailEnd/>
          </a:ln>
        </p:spPr>
        <p:txBody>
          <a:bodyPr wrap="none" anchor="ctr"/>
          <a:lstStyle/>
          <a:p>
            <a:endParaRPr lang="en-NZ"/>
          </a:p>
        </p:txBody>
      </p:sp>
      <p:sp>
        <p:nvSpPr>
          <p:cNvPr id="31" name="Oval 26"/>
          <p:cNvSpPr>
            <a:spLocks noChangeArrowheads="1"/>
          </p:cNvSpPr>
          <p:nvPr/>
        </p:nvSpPr>
        <p:spPr bwMode="auto">
          <a:xfrm>
            <a:off x="3203848" y="2636912"/>
            <a:ext cx="288925" cy="287338"/>
          </a:xfrm>
          <a:prstGeom prst="ellipse">
            <a:avLst/>
          </a:prstGeom>
          <a:noFill/>
          <a:ln w="19050" algn="ctr">
            <a:solidFill>
              <a:srgbClr val="FF0000"/>
            </a:solidFill>
            <a:round/>
            <a:headEnd/>
            <a:tailEnd/>
          </a:ln>
        </p:spPr>
        <p:txBody>
          <a:bodyPr wrap="none" anchor="ctr"/>
          <a:lstStyle/>
          <a:p>
            <a:endParaRPr lang="en-NZ"/>
          </a:p>
        </p:txBody>
      </p:sp>
      <p:sp>
        <p:nvSpPr>
          <p:cNvPr id="32"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55</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7504" y="548680"/>
            <a:ext cx="9144000" cy="1143000"/>
          </a:xfrm>
        </p:spPr>
        <p:txBody>
          <a:bodyPr>
            <a:normAutofit/>
          </a:bodyPr>
          <a:lstStyle/>
          <a:p>
            <a:r>
              <a:rPr lang="en-US" sz="2000" b="1" dirty="0" smtClean="0">
                <a:solidFill>
                  <a:srgbClr val="CC0000"/>
                </a:solidFill>
              </a:rPr>
              <a:t>Reasons for Dissatisfaction with Safety and Personal Security During the Trip</a:t>
            </a:r>
            <a:endParaRPr lang="en-NZ" sz="2000" b="1" dirty="0" smtClean="0">
              <a:solidFill>
                <a:srgbClr val="CC0000"/>
              </a:solidFill>
            </a:endParaRPr>
          </a:p>
        </p:txBody>
      </p:sp>
      <p:sp>
        <p:nvSpPr>
          <p:cNvPr id="71683"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Q10F</a:t>
            </a:r>
          </a:p>
        </p:txBody>
      </p:sp>
      <p:sp>
        <p:nvSpPr>
          <p:cNvPr id="71685" name="Text Box 5"/>
          <p:cNvSpPr txBox="1">
            <a:spLocks noChangeArrowheads="1"/>
          </p:cNvSpPr>
          <p:nvPr/>
        </p:nvSpPr>
        <p:spPr bwMode="auto">
          <a:xfrm>
            <a:off x="1330325" y="1412875"/>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71686" name="Text Box 6"/>
          <p:cNvSpPr txBox="1">
            <a:spLocks noChangeArrowheads="1"/>
          </p:cNvSpPr>
          <p:nvPr/>
        </p:nvSpPr>
        <p:spPr bwMode="auto">
          <a:xfrm>
            <a:off x="6156325" y="1438275"/>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71687" name="Line 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nvGraphicFramePr>
        <p:xfrm>
          <a:off x="5076056" y="1844824"/>
          <a:ext cx="3816424" cy="4383327"/>
        </p:xfrm>
        <a:graphic>
          <a:graphicData uri="http://schemas.openxmlformats.org/drawingml/2006/table">
            <a:tbl>
              <a:tblPr/>
              <a:tblGrid>
                <a:gridCol w="3816424"/>
              </a:tblGrid>
              <a:tr h="419857">
                <a:tc>
                  <a:txBody>
                    <a:bodyPr/>
                    <a:lstStyle/>
                    <a:p>
                      <a:pPr marL="180000" indent="-180000" algn="l" fontAlgn="b">
                        <a:buFont typeface="Arial" pitchFamily="34" charset="0"/>
                        <a:buChar char="•"/>
                      </a:pPr>
                      <a:r>
                        <a:rPr lang="en-NZ" sz="1050" b="0" i="1" u="none" strike="noStrike" dirty="0">
                          <a:solidFill>
                            <a:srgbClr val="000000"/>
                          </a:solidFill>
                          <a:latin typeface="+mn-lt"/>
                        </a:rPr>
                        <a:t>Bus drivers seem to fiddle with their till before we get to our final destination, they are watching the keyboard and not the road.</a:t>
                      </a:r>
                    </a:p>
                  </a:txBody>
                  <a:tcPr marL="2795" marR="2795" marT="2795" marB="0" anchor="ctr">
                    <a:lnL>
                      <a:noFill/>
                    </a:lnL>
                    <a:lnR>
                      <a:noFill/>
                    </a:lnR>
                    <a:lnT>
                      <a:noFill/>
                    </a:lnT>
                    <a:lnB>
                      <a:noFill/>
                    </a:lnB>
                    <a:noFill/>
                  </a:tcPr>
                </a:tc>
              </a:tr>
              <a:tr h="347219">
                <a:tc>
                  <a:txBody>
                    <a:bodyPr/>
                    <a:lstStyle/>
                    <a:p>
                      <a:pPr marL="180000" indent="-180000" algn="l" fontAlgn="b">
                        <a:buFont typeface="Arial" pitchFamily="34" charset="0"/>
                        <a:buChar char="•"/>
                      </a:pPr>
                      <a:r>
                        <a:rPr lang="en-NZ" sz="1050" b="0" i="1" u="none" strike="noStrike">
                          <a:solidFill>
                            <a:srgbClr val="000000"/>
                          </a:solidFill>
                          <a:latin typeface="+mn-lt"/>
                        </a:rPr>
                        <a:t>Drivers seem to be driving quite fast, I expect maybe due to their timetables being a bit tight.</a:t>
                      </a:r>
                    </a:p>
                  </a:txBody>
                  <a:tcPr marL="2795" marR="2795" marT="2795" marB="0" anchor="ctr">
                    <a:lnL>
                      <a:noFill/>
                    </a:lnL>
                    <a:lnR>
                      <a:noFill/>
                    </a:lnR>
                    <a:lnT>
                      <a:noFill/>
                    </a:lnT>
                    <a:lnB>
                      <a:noFill/>
                    </a:lnB>
                    <a:noFill/>
                  </a:tcPr>
                </a:tc>
              </a:tr>
              <a:tr h="347219">
                <a:tc>
                  <a:txBody>
                    <a:bodyPr/>
                    <a:lstStyle/>
                    <a:p>
                      <a:pPr marL="180000" indent="-180000" algn="l" fontAlgn="b">
                        <a:buFont typeface="Arial" pitchFamily="34" charset="0"/>
                        <a:buChar char="•"/>
                      </a:pPr>
                      <a:r>
                        <a:rPr lang="en-NZ" sz="1050" b="0" i="1" u="none" strike="noStrike" dirty="0">
                          <a:solidFill>
                            <a:srgbClr val="000000"/>
                          </a:solidFill>
                          <a:latin typeface="+mn-lt"/>
                        </a:rPr>
                        <a:t>Drivers start off before I sit down.</a:t>
                      </a:r>
                    </a:p>
                  </a:txBody>
                  <a:tcPr marL="2795" marR="2795" marT="2795" marB="0" anchor="ctr">
                    <a:lnL>
                      <a:noFill/>
                    </a:lnL>
                    <a:lnR>
                      <a:noFill/>
                    </a:lnR>
                    <a:lnT>
                      <a:noFill/>
                    </a:lnT>
                    <a:lnB>
                      <a:noFill/>
                    </a:lnB>
                    <a:noFill/>
                  </a:tcPr>
                </a:tc>
              </a:tr>
              <a:tr h="397873">
                <a:tc>
                  <a:txBody>
                    <a:bodyPr/>
                    <a:lstStyle/>
                    <a:p>
                      <a:pPr marL="180000" indent="-180000" algn="l" fontAlgn="b">
                        <a:buFont typeface="Arial" pitchFamily="34" charset="0"/>
                        <a:buChar char="•"/>
                      </a:pPr>
                      <a:r>
                        <a:rPr lang="en-NZ" sz="1050" b="0" i="1" u="none" strike="noStrike" kern="1200" dirty="0">
                          <a:solidFill>
                            <a:srgbClr val="000000"/>
                          </a:solidFill>
                          <a:latin typeface="+mn-lt"/>
                          <a:ea typeface="+mn-ea"/>
                          <a:cs typeface="+mn-cs"/>
                        </a:rPr>
                        <a:t>Drunk people and language has been a worry recently. Some scary people on bus even in the early morning</a:t>
                      </a:r>
                      <a:r>
                        <a:rPr lang="en-NZ" sz="1050" b="0" i="1" u="none" strike="noStrike" kern="1200" dirty="0" smtClean="0">
                          <a:solidFill>
                            <a:srgbClr val="000000"/>
                          </a:solidFill>
                          <a:latin typeface="+mn-lt"/>
                          <a:ea typeface="+mn-ea"/>
                          <a:cs typeface="+mn-cs"/>
                        </a:rPr>
                        <a:t>.</a:t>
                      </a:r>
                    </a:p>
                  </a:txBody>
                  <a:tcPr marL="2795" marR="2795" marT="2795" marB="0" anchor="ctr">
                    <a:lnL>
                      <a:noFill/>
                    </a:lnL>
                    <a:lnR>
                      <a:noFill/>
                    </a:lnR>
                    <a:lnT>
                      <a:noFill/>
                    </a:lnT>
                    <a:lnB>
                      <a:noFill/>
                    </a:lnB>
                    <a:noFill/>
                  </a:tcPr>
                </a:tc>
              </a:tr>
              <a:tr h="576064">
                <a:tc>
                  <a:txBody>
                    <a:bodyPr/>
                    <a:lstStyle/>
                    <a:p>
                      <a:pPr marL="180000" indent="-180000" algn="l" fontAlgn="b">
                        <a:buFont typeface="Arial" pitchFamily="34" charset="0"/>
                        <a:buChar char="•"/>
                      </a:pPr>
                      <a:r>
                        <a:rPr lang="en-NZ" sz="1050" b="0" i="1" u="none" strike="noStrike" dirty="0">
                          <a:solidFill>
                            <a:srgbClr val="000000"/>
                          </a:solidFill>
                          <a:latin typeface="+mn-lt"/>
                        </a:rPr>
                        <a:t>It's not so much safety but more personal comfort. So many students making it overcrowded, especially as they don't stand up for older people nowadays.</a:t>
                      </a:r>
                    </a:p>
                  </a:txBody>
                  <a:tcPr marL="2795" marR="2795" marT="2795" marB="0" anchor="ctr">
                    <a:lnL>
                      <a:noFill/>
                    </a:lnL>
                    <a:lnR>
                      <a:noFill/>
                    </a:lnR>
                    <a:lnT>
                      <a:noFill/>
                    </a:lnT>
                    <a:lnB>
                      <a:noFill/>
                    </a:lnB>
                    <a:noFill/>
                  </a:tcPr>
                </a:tc>
              </a:tr>
              <a:tr h="559000">
                <a:tc>
                  <a:txBody>
                    <a:bodyPr/>
                    <a:lstStyle/>
                    <a:p>
                      <a:pPr marL="180000" indent="-180000" algn="l" fontAlgn="b">
                        <a:buFont typeface="Arial" pitchFamily="34" charset="0"/>
                        <a:buChar char="•"/>
                      </a:pPr>
                      <a:r>
                        <a:rPr lang="en-NZ" sz="1050" b="0" i="1" u="none" strike="noStrike" dirty="0">
                          <a:solidFill>
                            <a:srgbClr val="000000"/>
                          </a:solidFill>
                          <a:latin typeface="+mn-lt"/>
                        </a:rPr>
                        <a:t>Not all drivers wait for you to sit down and they drive off and I've fallen down twice and sometimes seats with wheelchair access are limited and sometimes there is nothing to hold on to there.</a:t>
                      </a:r>
                    </a:p>
                  </a:txBody>
                  <a:tcPr marL="2795" marR="2795" marT="2795" marB="0" anchor="ctr">
                    <a:lnL>
                      <a:noFill/>
                    </a:lnL>
                    <a:lnR>
                      <a:noFill/>
                    </a:lnR>
                    <a:lnT>
                      <a:noFill/>
                    </a:lnT>
                    <a:lnB>
                      <a:noFill/>
                    </a:lnB>
                    <a:noFill/>
                  </a:tcPr>
                </a:tc>
              </a:tr>
              <a:tr h="347219">
                <a:tc>
                  <a:txBody>
                    <a:bodyPr/>
                    <a:lstStyle/>
                    <a:p>
                      <a:pPr marL="180000" indent="-180000" algn="l" fontAlgn="b">
                        <a:buFont typeface="Arial" pitchFamily="34" charset="0"/>
                        <a:buChar char="•"/>
                      </a:pPr>
                      <a:r>
                        <a:rPr lang="en-NZ" sz="1050" b="0" i="1" u="none" strike="noStrike">
                          <a:solidFill>
                            <a:srgbClr val="000000"/>
                          </a:solidFill>
                          <a:latin typeface="+mn-lt"/>
                        </a:rPr>
                        <a:t>Optional seat belts.</a:t>
                      </a:r>
                    </a:p>
                  </a:txBody>
                  <a:tcPr marL="2795" marR="2795" marT="2795" marB="0" anchor="ctr">
                    <a:lnL>
                      <a:noFill/>
                    </a:lnL>
                    <a:lnR>
                      <a:noFill/>
                    </a:lnR>
                    <a:lnT>
                      <a:noFill/>
                    </a:lnT>
                    <a:lnB>
                      <a:noFill/>
                    </a:lnB>
                    <a:noFill/>
                  </a:tcPr>
                </a:tc>
              </a:tr>
              <a:tr h="347219">
                <a:tc>
                  <a:txBody>
                    <a:bodyPr/>
                    <a:lstStyle/>
                    <a:p>
                      <a:pPr marL="180000" indent="-180000" algn="l" fontAlgn="b">
                        <a:buFont typeface="Arial" pitchFamily="34" charset="0"/>
                        <a:buChar char="•"/>
                      </a:pPr>
                      <a:r>
                        <a:rPr lang="en-NZ" sz="1050" b="0" i="1" u="none" strike="noStrike">
                          <a:solidFill>
                            <a:srgbClr val="000000"/>
                          </a:solidFill>
                          <a:latin typeface="+mn-lt"/>
                        </a:rPr>
                        <a:t>Seat belts for kids would be good.</a:t>
                      </a:r>
                    </a:p>
                  </a:txBody>
                  <a:tcPr marL="2795" marR="2795" marT="2795" marB="0" anchor="ctr">
                    <a:lnL>
                      <a:noFill/>
                    </a:lnL>
                    <a:lnR>
                      <a:noFill/>
                    </a:lnR>
                    <a:lnT>
                      <a:noFill/>
                    </a:lnT>
                    <a:lnB>
                      <a:noFill/>
                    </a:lnB>
                    <a:noFill/>
                  </a:tcPr>
                </a:tc>
              </a:tr>
              <a:tr h="347219">
                <a:tc>
                  <a:txBody>
                    <a:bodyPr/>
                    <a:lstStyle/>
                    <a:p>
                      <a:pPr marL="180000" indent="-180000" algn="l" fontAlgn="b">
                        <a:buFont typeface="Arial" pitchFamily="34" charset="0"/>
                        <a:buChar char="•"/>
                      </a:pPr>
                      <a:r>
                        <a:rPr lang="en-NZ" sz="1050" b="0" i="1" u="none" strike="noStrike">
                          <a:solidFill>
                            <a:srgbClr val="000000"/>
                          </a:solidFill>
                          <a:latin typeface="+mn-lt"/>
                        </a:rPr>
                        <a:t>The bus drivers take the corners too sharp.</a:t>
                      </a:r>
                    </a:p>
                  </a:txBody>
                  <a:tcPr marL="2795" marR="2795" marT="2795" marB="0" anchor="ctr">
                    <a:lnL>
                      <a:noFill/>
                    </a:lnL>
                    <a:lnR>
                      <a:noFill/>
                    </a:lnR>
                    <a:lnT>
                      <a:noFill/>
                    </a:lnT>
                    <a:lnB>
                      <a:noFill/>
                    </a:lnB>
                    <a:noFill/>
                  </a:tcPr>
                </a:tc>
              </a:tr>
              <a:tr h="347219">
                <a:tc>
                  <a:txBody>
                    <a:bodyPr/>
                    <a:lstStyle/>
                    <a:p>
                      <a:pPr marL="180000" indent="-180000" algn="l" fontAlgn="b">
                        <a:buFont typeface="Arial" pitchFamily="34" charset="0"/>
                        <a:buChar char="•"/>
                      </a:pPr>
                      <a:r>
                        <a:rPr lang="en-NZ" sz="1050" b="0" i="1" u="none" strike="noStrike">
                          <a:solidFill>
                            <a:srgbClr val="000000"/>
                          </a:solidFill>
                          <a:latin typeface="+mn-lt"/>
                        </a:rPr>
                        <a:t>Thrown around by the driver on one very bad trip.</a:t>
                      </a:r>
                    </a:p>
                  </a:txBody>
                  <a:tcPr marL="2795" marR="2795" marT="2795" marB="0" anchor="ctr">
                    <a:lnL>
                      <a:noFill/>
                    </a:lnL>
                    <a:lnR>
                      <a:noFill/>
                    </a:lnR>
                    <a:lnT>
                      <a:noFill/>
                    </a:lnT>
                    <a:lnB>
                      <a:noFill/>
                    </a:lnB>
                    <a:noFill/>
                  </a:tcPr>
                </a:tc>
              </a:tr>
              <a:tr h="347219">
                <a:tc>
                  <a:txBody>
                    <a:bodyPr/>
                    <a:lstStyle/>
                    <a:p>
                      <a:pPr marL="180000" indent="-180000" algn="l" fontAlgn="b">
                        <a:buFont typeface="Arial" pitchFamily="34" charset="0"/>
                        <a:buChar char="•"/>
                      </a:pPr>
                      <a:r>
                        <a:rPr lang="en-NZ" sz="1050" b="0" i="1" u="none" strike="noStrike" dirty="0">
                          <a:solidFill>
                            <a:srgbClr val="000000"/>
                          </a:solidFill>
                          <a:latin typeface="+mn-lt"/>
                        </a:rPr>
                        <a:t>Too many street kids around at times.</a:t>
                      </a:r>
                    </a:p>
                  </a:txBody>
                  <a:tcPr marL="2795" marR="2795" marT="2795" marB="0" anchor="ctr">
                    <a:lnL>
                      <a:noFill/>
                    </a:lnL>
                    <a:lnR>
                      <a:noFill/>
                    </a:lnR>
                    <a:lnT>
                      <a:noFill/>
                    </a:lnT>
                    <a:lnB>
                      <a:noFill/>
                    </a:lnB>
                    <a:noFill/>
                  </a:tcPr>
                </a:tc>
              </a:tr>
            </a:tbl>
          </a:graphicData>
        </a:graphic>
      </p:graphicFrame>
      <p:graphicFrame>
        <p:nvGraphicFramePr>
          <p:cNvPr id="13" name="Table 12"/>
          <p:cNvGraphicFramePr>
            <a:graphicFrameLocks noGrp="1"/>
          </p:cNvGraphicFramePr>
          <p:nvPr/>
        </p:nvGraphicFramePr>
        <p:xfrm>
          <a:off x="611560" y="1844824"/>
          <a:ext cx="3240360" cy="3951848"/>
        </p:xfrm>
        <a:graphic>
          <a:graphicData uri="http://schemas.openxmlformats.org/drawingml/2006/table">
            <a:tbl>
              <a:tblPr/>
              <a:tblGrid>
                <a:gridCol w="3240360"/>
              </a:tblGrid>
              <a:tr h="586543">
                <a:tc>
                  <a:txBody>
                    <a:bodyPr/>
                    <a:lstStyle/>
                    <a:p>
                      <a:pPr marL="180000" indent="-180000" algn="l" fontAlgn="b">
                        <a:buFont typeface="Arial" pitchFamily="34" charset="0"/>
                        <a:buChar char="•"/>
                      </a:pPr>
                      <a:r>
                        <a:rPr lang="en-NZ" sz="1050" b="0" i="1" u="none" strike="noStrike" dirty="0" smtClean="0">
                          <a:solidFill>
                            <a:srgbClr val="000000"/>
                          </a:solidFill>
                          <a:latin typeface="Calibri"/>
                        </a:rPr>
                        <a:t>It</a:t>
                      </a:r>
                      <a:r>
                        <a:rPr lang="en-NZ" sz="1050" b="0" i="1" u="none" strike="noStrike" baseline="0" dirty="0" smtClean="0">
                          <a:solidFill>
                            <a:srgbClr val="000000"/>
                          </a:solidFill>
                          <a:latin typeface="Calibri"/>
                        </a:rPr>
                        <a:t> is b</a:t>
                      </a:r>
                      <a:r>
                        <a:rPr lang="en-NZ" sz="1050" b="0" i="1" u="none" strike="noStrike" dirty="0" smtClean="0">
                          <a:solidFill>
                            <a:srgbClr val="000000"/>
                          </a:solidFill>
                          <a:latin typeface="Calibri"/>
                        </a:rPr>
                        <a:t>etter </a:t>
                      </a:r>
                      <a:r>
                        <a:rPr lang="en-NZ" sz="1050" b="0" i="1" u="none" strike="noStrike" dirty="0">
                          <a:solidFill>
                            <a:srgbClr val="000000"/>
                          </a:solidFill>
                          <a:latin typeface="Calibri"/>
                        </a:rPr>
                        <a:t>at the front of the bus than at the back of the bus.</a:t>
                      </a:r>
                    </a:p>
                  </a:txBody>
                  <a:tcPr marL="2738" marR="2738" marT="2738" marB="0" anchor="ctr">
                    <a:lnL>
                      <a:noFill/>
                    </a:lnL>
                    <a:lnR>
                      <a:noFill/>
                    </a:lnR>
                    <a:lnT>
                      <a:noFill/>
                    </a:lnT>
                    <a:lnB>
                      <a:noFill/>
                    </a:lnB>
                  </a:tcPr>
                </a:tc>
              </a:tr>
              <a:tr h="586543">
                <a:tc>
                  <a:txBody>
                    <a:bodyPr/>
                    <a:lstStyle/>
                    <a:p>
                      <a:pPr marL="180000" indent="-180000" algn="l" fontAlgn="b">
                        <a:buFont typeface="Arial" pitchFamily="34" charset="0"/>
                        <a:buChar char="•"/>
                      </a:pPr>
                      <a:r>
                        <a:rPr lang="en-NZ" sz="1050" b="0" i="1" u="none" strike="noStrike" dirty="0">
                          <a:solidFill>
                            <a:srgbClr val="000000"/>
                          </a:solidFill>
                          <a:latin typeface="Calibri"/>
                        </a:rPr>
                        <a:t>Going </a:t>
                      </a:r>
                      <a:r>
                        <a:rPr lang="en-NZ" sz="1050" b="0" i="1" u="none" strike="noStrike" dirty="0" smtClean="0">
                          <a:solidFill>
                            <a:srgbClr val="000000"/>
                          </a:solidFill>
                          <a:latin typeface="Calibri"/>
                        </a:rPr>
                        <a:t>too </a:t>
                      </a:r>
                      <a:r>
                        <a:rPr lang="en-NZ" sz="1050" b="0" i="1" u="none" strike="noStrike" dirty="0">
                          <a:solidFill>
                            <a:srgbClr val="000000"/>
                          </a:solidFill>
                          <a:latin typeface="Calibri"/>
                        </a:rPr>
                        <a:t>fast over bumps and around round-a-bouts and corners.</a:t>
                      </a:r>
                    </a:p>
                  </a:txBody>
                  <a:tcPr marL="2738" marR="2738" marT="2738" marB="0" anchor="ctr">
                    <a:lnL>
                      <a:noFill/>
                    </a:lnL>
                    <a:lnR>
                      <a:noFill/>
                    </a:lnR>
                    <a:lnT>
                      <a:noFill/>
                    </a:lnT>
                    <a:lnB>
                      <a:noFill/>
                    </a:lnB>
                  </a:tcPr>
                </a:tc>
              </a:tr>
              <a:tr h="881651">
                <a:tc>
                  <a:txBody>
                    <a:bodyPr/>
                    <a:lstStyle/>
                    <a:p>
                      <a:pPr marL="180000" indent="-180000" algn="l" fontAlgn="b">
                        <a:buFont typeface="Arial" pitchFamily="34" charset="0"/>
                        <a:buChar char="•"/>
                      </a:pPr>
                      <a:r>
                        <a:rPr lang="en-NZ" sz="1050" b="0" i="1" u="none" strike="noStrike">
                          <a:solidFill>
                            <a:srgbClr val="000000"/>
                          </a:solidFill>
                          <a:latin typeface="Calibri"/>
                        </a:rPr>
                        <a:t>It depends on where you sit on the bus. From halfway to the back of the bus, college kids spread themselves out. The bus is full. Kids mouth off at us. A college boy had 2 seats to himself and would not move over. Very rude. It is a real eye opener. You need to ride on them to see what really goes on.</a:t>
                      </a:r>
                    </a:p>
                  </a:txBody>
                  <a:tcPr marL="2738" marR="2738" marT="2738" marB="0" anchor="ctr">
                    <a:lnL>
                      <a:noFill/>
                    </a:lnL>
                    <a:lnR>
                      <a:noFill/>
                    </a:lnR>
                    <a:lnT>
                      <a:noFill/>
                    </a:lnT>
                    <a:lnB>
                      <a:noFill/>
                    </a:lnB>
                  </a:tcPr>
                </a:tc>
              </a:tr>
              <a:tr h="586543">
                <a:tc>
                  <a:txBody>
                    <a:bodyPr/>
                    <a:lstStyle/>
                    <a:p>
                      <a:pPr marL="180000" indent="-180000" algn="l" fontAlgn="b">
                        <a:buFont typeface="Arial" pitchFamily="34" charset="0"/>
                        <a:buChar char="•"/>
                      </a:pPr>
                      <a:r>
                        <a:rPr lang="en-NZ" sz="1050" b="0" i="1" u="none" strike="noStrike">
                          <a:solidFill>
                            <a:srgbClr val="000000"/>
                          </a:solidFill>
                          <a:latin typeface="Calibri"/>
                        </a:rPr>
                        <a:t>Neutral feelings.</a:t>
                      </a:r>
                    </a:p>
                  </a:txBody>
                  <a:tcPr marL="2738" marR="2738" marT="2738" marB="0" anchor="ctr">
                    <a:lnL>
                      <a:noFill/>
                    </a:lnL>
                    <a:lnR>
                      <a:noFill/>
                    </a:lnR>
                    <a:lnT>
                      <a:noFill/>
                    </a:lnT>
                    <a:lnB>
                      <a:noFill/>
                    </a:lnB>
                  </a:tcPr>
                </a:tc>
              </a:tr>
              <a:tr h="588603">
                <a:tc>
                  <a:txBody>
                    <a:bodyPr/>
                    <a:lstStyle/>
                    <a:p>
                      <a:pPr marL="180000" indent="-180000" algn="l" fontAlgn="b">
                        <a:buFont typeface="Arial" pitchFamily="34" charset="0"/>
                        <a:buChar char="•"/>
                      </a:pPr>
                      <a:r>
                        <a:rPr lang="en-NZ" sz="1050" b="0" i="1" u="none" strike="noStrike">
                          <a:solidFill>
                            <a:srgbClr val="000000"/>
                          </a:solidFill>
                          <a:latin typeface="Calibri"/>
                        </a:rPr>
                        <a:t>Some people shouldn't be on the bus and have scared me. There has been drinking on the bus, people putting feet on the seats and skate boards and surf boards are not covered.</a:t>
                      </a:r>
                    </a:p>
                  </a:txBody>
                  <a:tcPr marL="2738" marR="2738" marT="2738" marB="0" anchor="ctr">
                    <a:lnL>
                      <a:noFill/>
                    </a:lnL>
                    <a:lnR>
                      <a:noFill/>
                    </a:lnR>
                    <a:lnT>
                      <a:noFill/>
                    </a:lnT>
                    <a:lnB>
                      <a:noFill/>
                    </a:lnB>
                  </a:tcPr>
                </a:tc>
              </a:tr>
              <a:tr h="586543">
                <a:tc>
                  <a:txBody>
                    <a:bodyPr/>
                    <a:lstStyle/>
                    <a:p>
                      <a:pPr marL="180000" indent="-180000" algn="l" fontAlgn="b">
                        <a:buFont typeface="Arial" pitchFamily="34" charset="0"/>
                        <a:buChar char="•"/>
                      </a:pPr>
                      <a:r>
                        <a:rPr lang="en-NZ" sz="1050" b="0" i="1" u="none" strike="noStrike" dirty="0">
                          <a:solidFill>
                            <a:srgbClr val="000000"/>
                          </a:solidFill>
                          <a:latin typeface="Calibri"/>
                        </a:rPr>
                        <a:t>Speedy drivers and they take off before the passengers are seated.</a:t>
                      </a:r>
                    </a:p>
                  </a:txBody>
                  <a:tcPr marL="2738" marR="2738" marT="2738" marB="0" anchor="ctr">
                    <a:lnL>
                      <a:noFill/>
                    </a:lnL>
                    <a:lnR>
                      <a:noFill/>
                    </a:lnR>
                    <a:lnT>
                      <a:noFill/>
                    </a:lnT>
                    <a:lnB>
                      <a:noFill/>
                    </a:lnB>
                  </a:tcPr>
                </a:tc>
              </a:tr>
            </a:tbl>
          </a:graphicData>
        </a:graphic>
      </p:graphicFrame>
      <p:sp>
        <p:nvSpPr>
          <p:cNvPr id="9" name="Text Box 5"/>
          <p:cNvSpPr txBox="1">
            <a:spLocks noChangeArrowheads="1"/>
          </p:cNvSpPr>
          <p:nvPr/>
        </p:nvSpPr>
        <p:spPr bwMode="auto">
          <a:xfrm>
            <a:off x="0" y="6381328"/>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smtClean="0">
                <a:solidFill>
                  <a:schemeClr val="bg1"/>
                </a:solidFill>
              </a:rPr>
              <a:t>Unsafe bus driving </a:t>
            </a:r>
            <a:r>
              <a:rPr lang="en-IE" i="0" dirty="0" smtClean="0">
                <a:solidFill>
                  <a:schemeClr val="bg1"/>
                </a:solidFill>
              </a:rPr>
              <a:t>and </a:t>
            </a:r>
            <a:r>
              <a:rPr lang="en-IE" dirty="0" smtClean="0">
                <a:solidFill>
                  <a:schemeClr val="bg1"/>
                </a:solidFill>
              </a:rPr>
              <a:t>The behaviour of other </a:t>
            </a:r>
            <a:r>
              <a:rPr lang="en-IE" dirty="0">
                <a:solidFill>
                  <a:schemeClr val="bg1"/>
                </a:solidFill>
              </a:rPr>
              <a:t>bus </a:t>
            </a:r>
            <a:r>
              <a:rPr lang="en-IE" dirty="0" smtClean="0">
                <a:solidFill>
                  <a:schemeClr val="bg1"/>
                </a:solidFill>
              </a:rPr>
              <a:t>users </a:t>
            </a:r>
            <a:r>
              <a:rPr lang="en-IE" i="0" dirty="0" smtClean="0">
                <a:solidFill>
                  <a:schemeClr val="bg1"/>
                </a:solidFill>
              </a:rPr>
              <a:t>were the main reasons for dissatisfaction with </a:t>
            </a:r>
            <a:r>
              <a:rPr lang="en-IE" dirty="0" smtClean="0">
                <a:solidFill>
                  <a:schemeClr val="bg1"/>
                </a:solidFill>
              </a:rPr>
              <a:t>Safety and personal security during the trip</a:t>
            </a:r>
            <a:r>
              <a:rPr lang="en-IE" i="0" dirty="0" smtClean="0">
                <a:solidFill>
                  <a:schemeClr val="bg1"/>
                </a:solidFill>
              </a:rPr>
              <a:t>.   </a:t>
            </a:r>
            <a:endParaRPr lang="en-IE" i="0" dirty="0">
              <a:solidFill>
                <a:schemeClr val="bg1"/>
              </a:solidFill>
            </a:endParaRPr>
          </a:p>
        </p:txBody>
      </p:sp>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56</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p:nvPr/>
        </p:nvGraphicFramePr>
        <p:xfrm>
          <a:off x="1043608" y="1700808"/>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8675" name="Rectangle 2"/>
          <p:cNvSpPr>
            <a:spLocks noGrp="1" noChangeArrowheads="1"/>
          </p:cNvSpPr>
          <p:nvPr>
            <p:ph type="title"/>
          </p:nvPr>
        </p:nvSpPr>
        <p:spPr>
          <a:xfrm>
            <a:off x="457200" y="549275"/>
            <a:ext cx="8229600" cy="1143000"/>
          </a:xfrm>
        </p:spPr>
        <p:txBody>
          <a:bodyPr/>
          <a:lstStyle/>
          <a:p>
            <a:pPr eaLnBrk="1" hangingPunct="1"/>
            <a:r>
              <a:rPr lang="en-US" sz="2000" b="1" dirty="0" smtClean="0">
                <a:solidFill>
                  <a:srgbClr val="CC0000"/>
                </a:solidFill>
              </a:rPr>
              <a:t>Safety and Personal Security at the Stops</a:t>
            </a:r>
            <a:endParaRPr lang="en-NZ" sz="2000" b="1" dirty="0" smtClean="0">
              <a:solidFill>
                <a:srgbClr val="CC0000"/>
              </a:solidFill>
            </a:endParaRPr>
          </a:p>
        </p:txBody>
      </p:sp>
      <p:sp>
        <p:nvSpPr>
          <p:cNvPr id="28676"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Q10G</a:t>
            </a:r>
          </a:p>
        </p:txBody>
      </p:sp>
      <p:sp>
        <p:nvSpPr>
          <p:cNvPr id="28678" name="Text Box 6"/>
          <p:cNvSpPr txBox="1">
            <a:spLocks noChangeArrowheads="1"/>
          </p:cNvSpPr>
          <p:nvPr/>
        </p:nvSpPr>
        <p:spPr bwMode="auto">
          <a:xfrm>
            <a:off x="109538" y="5877272"/>
            <a:ext cx="914400" cy="342900"/>
          </a:xfrm>
          <a:prstGeom prst="rect">
            <a:avLst/>
          </a:prstGeom>
          <a:noFill/>
          <a:ln w="9525">
            <a:noFill/>
            <a:miter lim="800000"/>
            <a:headEnd/>
            <a:tailEnd/>
          </a:ln>
        </p:spPr>
        <p:txBody>
          <a:bodyPr/>
          <a:lstStyle/>
          <a:p>
            <a:pPr algn="r"/>
            <a:r>
              <a:rPr lang="en-US" altLang="ja-JP" sz="900" i="0" dirty="0">
                <a:ea typeface="MS Mincho" pitchFamily="49" charset="-128"/>
              </a:rPr>
              <a:t>Mean Rating</a:t>
            </a:r>
          </a:p>
          <a:p>
            <a:pPr algn="r"/>
            <a:r>
              <a:rPr lang="en-US" altLang="ja-JP" sz="900" i="0" dirty="0">
                <a:ea typeface="MS Mincho" pitchFamily="49" charset="-128"/>
              </a:rPr>
              <a:t>(Max 6)</a:t>
            </a:r>
            <a:endParaRPr lang="en-US" sz="900" b="0" i="0" dirty="0"/>
          </a:p>
        </p:txBody>
      </p:sp>
      <p:grpSp>
        <p:nvGrpSpPr>
          <p:cNvPr id="28679" name="Group 7"/>
          <p:cNvGrpSpPr>
            <a:grpSpLocks/>
          </p:cNvGrpSpPr>
          <p:nvPr/>
        </p:nvGrpSpPr>
        <p:grpSpPr bwMode="auto">
          <a:xfrm>
            <a:off x="1331913" y="1412776"/>
            <a:ext cx="7272337" cy="247650"/>
            <a:chOff x="3060" y="2055"/>
            <a:chExt cx="7575" cy="390"/>
          </a:xfrm>
        </p:grpSpPr>
        <p:sp>
          <p:nvSpPr>
            <p:cNvPr id="28714" name="Text Box 8"/>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dirty="0">
                  <a:ea typeface="MS Mincho" pitchFamily="49" charset="-128"/>
                </a:rPr>
                <a:t>Total Sample</a:t>
              </a:r>
              <a:endParaRPr lang="en-US" sz="1400" b="0" i="0" dirty="0"/>
            </a:p>
          </p:txBody>
        </p:sp>
        <p:sp>
          <p:nvSpPr>
            <p:cNvPr id="28715" name="Text Box 9"/>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28716" name="Text Box 10"/>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28680" name="Text Box 11"/>
          <p:cNvSpPr txBox="1">
            <a:spLocks noChangeArrowheads="1"/>
          </p:cNvSpPr>
          <p:nvPr/>
        </p:nvSpPr>
        <p:spPr bwMode="auto">
          <a:xfrm>
            <a:off x="0" y="2997200"/>
            <a:ext cx="1042988" cy="246221"/>
          </a:xfrm>
          <a:prstGeom prst="rect">
            <a:avLst/>
          </a:prstGeom>
          <a:noFill/>
          <a:ln w="9525" algn="ctr">
            <a:noFill/>
            <a:miter lim="800000"/>
            <a:headEnd/>
            <a:tailEnd/>
          </a:ln>
        </p:spPr>
        <p:txBody>
          <a:bodyPr>
            <a:spAutoFit/>
          </a:bodyPr>
          <a:lstStyle/>
          <a:p>
            <a:pPr algn="r">
              <a:spcBef>
                <a:spcPct val="50000"/>
              </a:spcBef>
            </a:pPr>
            <a:r>
              <a:rPr lang="en-US" sz="1000">
                <a:latin typeface="+mn-lt"/>
              </a:rPr>
              <a:t>Excellent </a:t>
            </a:r>
          </a:p>
        </p:txBody>
      </p:sp>
      <p:sp>
        <p:nvSpPr>
          <p:cNvPr id="28681" name="Text Box 12"/>
          <p:cNvSpPr txBox="1">
            <a:spLocks noChangeArrowheads="1"/>
          </p:cNvSpPr>
          <p:nvPr/>
        </p:nvSpPr>
        <p:spPr bwMode="auto">
          <a:xfrm>
            <a:off x="73025" y="449738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Very good</a:t>
            </a:r>
          </a:p>
        </p:txBody>
      </p:sp>
      <p:sp>
        <p:nvSpPr>
          <p:cNvPr id="28682" name="Text Box 13"/>
          <p:cNvSpPr txBox="1">
            <a:spLocks noChangeArrowheads="1"/>
          </p:cNvSpPr>
          <p:nvPr/>
        </p:nvSpPr>
        <p:spPr bwMode="auto">
          <a:xfrm>
            <a:off x="107504" y="5229200"/>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Good</a:t>
            </a:r>
          </a:p>
        </p:txBody>
      </p:sp>
      <p:sp>
        <p:nvSpPr>
          <p:cNvPr id="28683" name="Text Box 14"/>
          <p:cNvSpPr txBox="1">
            <a:spLocks noChangeArrowheads="1"/>
          </p:cNvSpPr>
          <p:nvPr/>
        </p:nvSpPr>
        <p:spPr bwMode="auto">
          <a:xfrm>
            <a:off x="107504" y="5373216"/>
            <a:ext cx="1106488" cy="400110"/>
          </a:xfrm>
          <a:prstGeom prst="rect">
            <a:avLst/>
          </a:prstGeom>
          <a:noFill/>
          <a:ln w="9525" algn="ctr">
            <a:noFill/>
            <a:miter lim="800000"/>
            <a:headEnd/>
            <a:tailEnd/>
          </a:ln>
        </p:spPr>
        <p:txBody>
          <a:bodyPr wrap="square">
            <a:spAutoFit/>
          </a:bodyPr>
          <a:lstStyle/>
          <a:p>
            <a:pPr algn="r">
              <a:spcBef>
                <a:spcPct val="50000"/>
              </a:spcBef>
            </a:pPr>
            <a:r>
              <a:rPr lang="en-US" sz="1000" dirty="0">
                <a:latin typeface="+mn-lt"/>
              </a:rPr>
              <a:t>Dreadful / very poor / poor</a:t>
            </a:r>
          </a:p>
        </p:txBody>
      </p:sp>
      <p:sp>
        <p:nvSpPr>
          <p:cNvPr id="28684" name="Text Box 5"/>
          <p:cNvSpPr txBox="1">
            <a:spLocks noChangeArrowheads="1"/>
          </p:cNvSpPr>
          <p:nvPr/>
        </p:nvSpPr>
        <p:spPr bwMode="auto">
          <a:xfrm>
            <a:off x="0" y="6454497"/>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The number of bus users that rated </a:t>
            </a:r>
            <a:r>
              <a:rPr lang="en-IE" dirty="0" smtClean="0">
                <a:solidFill>
                  <a:schemeClr val="bg1"/>
                </a:solidFill>
              </a:rPr>
              <a:t>Safety and personal security at stops </a:t>
            </a:r>
            <a:r>
              <a:rPr lang="en-IE" i="0" dirty="0" smtClean="0">
                <a:solidFill>
                  <a:schemeClr val="bg1"/>
                </a:solidFill>
              </a:rPr>
              <a:t>as</a:t>
            </a:r>
            <a:r>
              <a:rPr lang="en-IE" dirty="0" smtClean="0">
                <a:solidFill>
                  <a:schemeClr val="bg1"/>
                </a:solidFill>
              </a:rPr>
              <a:t> Excellent </a:t>
            </a:r>
            <a:r>
              <a:rPr lang="en-IE" i="0" dirty="0" smtClean="0">
                <a:solidFill>
                  <a:schemeClr val="bg1"/>
                </a:solidFill>
              </a:rPr>
              <a:t>has decreased from 2011. </a:t>
            </a:r>
            <a:r>
              <a:rPr lang="en-IE" i="0" dirty="0" err="1" smtClean="0">
                <a:solidFill>
                  <a:schemeClr val="bg1"/>
                </a:solidFill>
              </a:rPr>
              <a:t>Tauranga</a:t>
            </a:r>
            <a:r>
              <a:rPr lang="en-IE" i="0" dirty="0" smtClean="0">
                <a:solidFill>
                  <a:schemeClr val="bg1"/>
                </a:solidFill>
              </a:rPr>
              <a:t> bus users who rated this aspect as </a:t>
            </a:r>
            <a:r>
              <a:rPr lang="en-IE" dirty="0" smtClean="0">
                <a:solidFill>
                  <a:schemeClr val="bg1"/>
                </a:solidFill>
              </a:rPr>
              <a:t>Excellent</a:t>
            </a:r>
            <a:r>
              <a:rPr lang="en-IE" i="0" dirty="0" smtClean="0">
                <a:solidFill>
                  <a:schemeClr val="bg1"/>
                </a:solidFill>
              </a:rPr>
              <a:t> (36%) has decreased significantly from 2011 (56%).</a:t>
            </a:r>
            <a:endParaRPr lang="en-IE" i="0" dirty="0">
              <a:solidFill>
                <a:schemeClr val="bg1"/>
              </a:solidFill>
            </a:endParaRPr>
          </a:p>
        </p:txBody>
      </p:sp>
      <p:sp>
        <p:nvSpPr>
          <p:cNvPr id="28685" name="Rectangle 16"/>
          <p:cNvSpPr>
            <a:spLocks noChangeArrowheads="1"/>
          </p:cNvSpPr>
          <p:nvPr/>
        </p:nvSpPr>
        <p:spPr bwMode="auto">
          <a:xfrm>
            <a:off x="34925" y="1163638"/>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graphicFrame>
        <p:nvGraphicFramePr>
          <p:cNvPr id="26" name="Table 25"/>
          <p:cNvGraphicFramePr>
            <a:graphicFrameLocks noGrp="1"/>
          </p:cNvGraphicFramePr>
          <p:nvPr/>
        </p:nvGraphicFramePr>
        <p:xfrm>
          <a:off x="1043608" y="5949280"/>
          <a:ext cx="7920982" cy="288032"/>
        </p:xfrm>
        <a:graphic>
          <a:graphicData uri="http://schemas.openxmlformats.org/drawingml/2006/table">
            <a:tbl>
              <a:tblPr firstRow="1" bandRow="1">
                <a:tableStyleId>{5C22544A-7EE6-4342-B048-85BDC9FD1C3A}</a:tableStyleId>
              </a:tblPr>
              <a:tblGrid>
                <a:gridCol w="354330"/>
                <a:gridCol w="354330"/>
                <a:gridCol w="354330"/>
                <a:gridCol w="354330"/>
                <a:gridCol w="354330"/>
                <a:gridCol w="354330"/>
                <a:gridCol w="354330"/>
                <a:gridCol w="240026"/>
                <a:gridCol w="354330"/>
                <a:gridCol w="354330"/>
                <a:gridCol w="354330"/>
                <a:gridCol w="354330"/>
                <a:gridCol w="354330"/>
                <a:gridCol w="354330"/>
                <a:gridCol w="354330"/>
                <a:gridCol w="240026"/>
                <a:gridCol w="354330"/>
                <a:gridCol w="354330"/>
                <a:gridCol w="354330"/>
                <a:gridCol w="354330"/>
                <a:gridCol w="354330"/>
                <a:gridCol w="354330"/>
                <a:gridCol w="354330"/>
              </a:tblGrid>
              <a:tr h="288032">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4.9</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r>
            </a:tbl>
          </a:graphicData>
        </a:graphic>
      </p:graphicFrame>
      <p:graphicFrame>
        <p:nvGraphicFramePr>
          <p:cNvPr id="21" name="Table 20"/>
          <p:cNvGraphicFramePr>
            <a:graphicFrameLocks noGrp="1"/>
          </p:cNvGraphicFramePr>
          <p:nvPr/>
        </p:nvGraphicFramePr>
        <p:xfrm>
          <a:off x="714320" y="6237312"/>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 name="Oval 26"/>
          <p:cNvSpPr>
            <a:spLocks noChangeArrowheads="1"/>
          </p:cNvSpPr>
          <p:nvPr/>
        </p:nvSpPr>
        <p:spPr bwMode="auto">
          <a:xfrm>
            <a:off x="5868144" y="2420888"/>
            <a:ext cx="288925" cy="287338"/>
          </a:xfrm>
          <a:prstGeom prst="ellipse">
            <a:avLst/>
          </a:prstGeom>
          <a:noFill/>
          <a:ln w="19050" algn="ctr">
            <a:solidFill>
              <a:srgbClr val="FF0000"/>
            </a:solidFill>
            <a:round/>
            <a:headEnd/>
            <a:tailEnd/>
          </a:ln>
        </p:spPr>
        <p:txBody>
          <a:bodyPr wrap="none" anchor="ctr"/>
          <a:lstStyle/>
          <a:p>
            <a:endParaRPr lang="en-NZ"/>
          </a:p>
        </p:txBody>
      </p:sp>
      <p:sp>
        <p:nvSpPr>
          <p:cNvPr id="23" name="Oval 26"/>
          <p:cNvSpPr>
            <a:spLocks noChangeArrowheads="1"/>
          </p:cNvSpPr>
          <p:nvPr/>
        </p:nvSpPr>
        <p:spPr bwMode="auto">
          <a:xfrm>
            <a:off x="5868144" y="4869160"/>
            <a:ext cx="288925" cy="287338"/>
          </a:xfrm>
          <a:prstGeom prst="ellipse">
            <a:avLst/>
          </a:prstGeom>
          <a:noFill/>
          <a:ln w="19050" algn="ctr">
            <a:solidFill>
              <a:srgbClr val="FF0000"/>
            </a:solidFill>
            <a:round/>
            <a:headEnd/>
            <a:tailEnd/>
          </a:ln>
        </p:spPr>
        <p:txBody>
          <a:bodyPr wrap="none" anchor="ctr"/>
          <a:lstStyle/>
          <a:p>
            <a:endParaRPr lang="en-NZ"/>
          </a:p>
        </p:txBody>
      </p:sp>
      <p:sp>
        <p:nvSpPr>
          <p:cNvPr id="24" name="Oval 26"/>
          <p:cNvSpPr>
            <a:spLocks noChangeArrowheads="1"/>
          </p:cNvSpPr>
          <p:nvPr/>
        </p:nvSpPr>
        <p:spPr bwMode="auto">
          <a:xfrm>
            <a:off x="3203848" y="2420888"/>
            <a:ext cx="288925" cy="287338"/>
          </a:xfrm>
          <a:prstGeom prst="ellipse">
            <a:avLst/>
          </a:prstGeom>
          <a:noFill/>
          <a:ln w="19050" algn="ctr">
            <a:solidFill>
              <a:srgbClr val="FF0000"/>
            </a:solidFill>
            <a:round/>
            <a:headEnd/>
            <a:tailEnd/>
          </a:ln>
        </p:spPr>
        <p:txBody>
          <a:bodyPr wrap="none" anchor="ctr"/>
          <a:lstStyle/>
          <a:p>
            <a:endParaRPr lang="en-NZ"/>
          </a:p>
        </p:txBody>
      </p:sp>
      <p:sp>
        <p:nvSpPr>
          <p:cNvPr id="25" name="Oval 26"/>
          <p:cNvSpPr>
            <a:spLocks noChangeArrowheads="1"/>
          </p:cNvSpPr>
          <p:nvPr/>
        </p:nvSpPr>
        <p:spPr bwMode="auto">
          <a:xfrm>
            <a:off x="3203848" y="4869160"/>
            <a:ext cx="288925" cy="287338"/>
          </a:xfrm>
          <a:prstGeom prst="ellipse">
            <a:avLst/>
          </a:prstGeom>
          <a:noFill/>
          <a:ln w="19050" algn="ctr">
            <a:solidFill>
              <a:srgbClr val="FF0000"/>
            </a:solidFill>
            <a:round/>
            <a:headEnd/>
            <a:tailEnd/>
          </a:ln>
        </p:spPr>
        <p:txBody>
          <a:bodyPr wrap="none" anchor="ctr"/>
          <a:lstStyle/>
          <a:p>
            <a:endParaRPr lang="en-NZ"/>
          </a:p>
        </p:txBody>
      </p:sp>
      <p:sp>
        <p:nvSpPr>
          <p:cNvPr id="27"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57</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11560" y="620688"/>
            <a:ext cx="8229600" cy="1143000"/>
          </a:xfrm>
        </p:spPr>
        <p:txBody>
          <a:bodyPr>
            <a:normAutofit/>
          </a:bodyPr>
          <a:lstStyle/>
          <a:p>
            <a:r>
              <a:rPr lang="en-US" sz="2000" b="1" dirty="0" smtClean="0">
                <a:solidFill>
                  <a:srgbClr val="CC0000"/>
                </a:solidFill>
              </a:rPr>
              <a:t>Reasons for Dissatisfaction with Safety and Personal Security at the Stops</a:t>
            </a:r>
            <a:endParaRPr lang="en-NZ" sz="2000" b="1" dirty="0" smtClean="0">
              <a:solidFill>
                <a:srgbClr val="CC0000"/>
              </a:solidFill>
            </a:endParaRPr>
          </a:p>
        </p:txBody>
      </p:sp>
      <p:sp>
        <p:nvSpPr>
          <p:cNvPr id="72707"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Q10G</a:t>
            </a:r>
          </a:p>
        </p:txBody>
      </p:sp>
      <p:sp>
        <p:nvSpPr>
          <p:cNvPr id="72709" name="Text Box 5"/>
          <p:cNvSpPr txBox="1">
            <a:spLocks noChangeArrowheads="1"/>
          </p:cNvSpPr>
          <p:nvPr/>
        </p:nvSpPr>
        <p:spPr bwMode="auto">
          <a:xfrm>
            <a:off x="1330325" y="1412875"/>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72710" name="Text Box 6"/>
          <p:cNvSpPr txBox="1">
            <a:spLocks noChangeArrowheads="1"/>
          </p:cNvSpPr>
          <p:nvPr/>
        </p:nvSpPr>
        <p:spPr bwMode="auto">
          <a:xfrm>
            <a:off x="6156325" y="1438275"/>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72711" name="Line 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2" name="Table 11"/>
          <p:cNvGraphicFramePr>
            <a:graphicFrameLocks noGrp="1"/>
          </p:cNvGraphicFramePr>
          <p:nvPr/>
        </p:nvGraphicFramePr>
        <p:xfrm>
          <a:off x="4788024" y="1700808"/>
          <a:ext cx="4176464" cy="4741552"/>
        </p:xfrm>
        <a:graphic>
          <a:graphicData uri="http://schemas.openxmlformats.org/drawingml/2006/table">
            <a:tbl>
              <a:tblPr/>
              <a:tblGrid>
                <a:gridCol w="4176464"/>
              </a:tblGrid>
              <a:tr h="246190">
                <a:tc>
                  <a:txBody>
                    <a:bodyPr/>
                    <a:lstStyle/>
                    <a:p>
                      <a:pPr marL="180000" indent="-180000" algn="l" fontAlgn="b">
                        <a:buFont typeface="Arial" pitchFamily="34" charset="0"/>
                        <a:buChar char="•"/>
                      </a:pPr>
                      <a:r>
                        <a:rPr lang="en-NZ" sz="1050" b="0" i="1" u="none" strike="noStrike" dirty="0">
                          <a:solidFill>
                            <a:srgbClr val="000000"/>
                          </a:solidFill>
                          <a:latin typeface="+mn-lt"/>
                        </a:rPr>
                        <a:t>Areas not great.</a:t>
                      </a:r>
                    </a:p>
                  </a:txBody>
                  <a:tcPr marL="2062" marR="2062" marT="2062" marB="0" anchor="ctr">
                    <a:lnL>
                      <a:noFill/>
                    </a:lnL>
                    <a:lnR>
                      <a:noFill/>
                    </a:lnR>
                    <a:lnT>
                      <a:noFill/>
                    </a:lnT>
                    <a:lnB>
                      <a:noFill/>
                    </a:lnB>
                    <a:noFill/>
                  </a:tcPr>
                </a:tc>
              </a:tr>
              <a:tr h="292517">
                <a:tc>
                  <a:txBody>
                    <a:bodyPr/>
                    <a:lstStyle/>
                    <a:p>
                      <a:pPr marL="180000" indent="-180000" algn="l" fontAlgn="b">
                        <a:buFont typeface="Arial" pitchFamily="34" charset="0"/>
                        <a:buChar char="•"/>
                      </a:pPr>
                      <a:r>
                        <a:rPr lang="en-NZ" sz="1050" b="0" i="1" u="none" strike="noStrike">
                          <a:solidFill>
                            <a:srgbClr val="000000"/>
                          </a:solidFill>
                          <a:latin typeface="+mn-lt"/>
                        </a:rPr>
                        <a:t>Feel a bit insecure. Lot of young people wrecking the bus areas. Here and in town.</a:t>
                      </a:r>
                    </a:p>
                  </a:txBody>
                  <a:tcPr marL="2062" marR="2062" marT="2062" marB="0" anchor="ctr">
                    <a:lnL>
                      <a:noFill/>
                    </a:lnL>
                    <a:lnR>
                      <a:noFill/>
                    </a:lnR>
                    <a:lnT>
                      <a:noFill/>
                    </a:lnT>
                    <a:lnB>
                      <a:noFill/>
                    </a:lnB>
                    <a:noFill/>
                  </a:tcPr>
                </a:tc>
              </a:tr>
              <a:tr h="246190">
                <a:tc>
                  <a:txBody>
                    <a:bodyPr/>
                    <a:lstStyle/>
                    <a:p>
                      <a:pPr marL="180000" indent="-180000" algn="l" fontAlgn="b">
                        <a:buFont typeface="Arial" pitchFamily="34" charset="0"/>
                        <a:buChar char="•"/>
                      </a:pPr>
                      <a:r>
                        <a:rPr lang="en-NZ" sz="1050" b="0" i="1" u="none" strike="noStrike">
                          <a:solidFill>
                            <a:srgbClr val="000000"/>
                          </a:solidFill>
                          <a:latin typeface="+mn-lt"/>
                        </a:rPr>
                        <a:t>I am not happy at the town bus stop at times.</a:t>
                      </a:r>
                    </a:p>
                  </a:txBody>
                  <a:tcPr marL="2062" marR="2062" marT="2062" marB="0" anchor="ctr">
                    <a:lnL>
                      <a:noFill/>
                    </a:lnL>
                    <a:lnR>
                      <a:noFill/>
                    </a:lnR>
                    <a:lnT>
                      <a:noFill/>
                    </a:lnT>
                    <a:lnB>
                      <a:noFill/>
                    </a:lnB>
                    <a:noFill/>
                  </a:tcPr>
                </a:tc>
              </a:tr>
              <a:tr h="292517">
                <a:tc>
                  <a:txBody>
                    <a:bodyPr/>
                    <a:lstStyle/>
                    <a:p>
                      <a:pPr marL="180000" indent="-180000" algn="l" fontAlgn="b">
                        <a:buFont typeface="Arial" pitchFamily="34" charset="0"/>
                        <a:buChar char="•"/>
                      </a:pPr>
                      <a:r>
                        <a:rPr lang="en-NZ" sz="1050" b="0" i="1" u="none" strike="noStrike">
                          <a:solidFill>
                            <a:srgbClr val="000000"/>
                          </a:solidFill>
                          <a:latin typeface="+mn-lt"/>
                        </a:rPr>
                        <a:t>In town it's pretty rough. There's quite often a lot of trouble with youths hanging around there.</a:t>
                      </a:r>
                    </a:p>
                  </a:txBody>
                  <a:tcPr marL="2062" marR="2062" marT="2062" marB="0" anchor="ctr">
                    <a:lnL>
                      <a:noFill/>
                    </a:lnL>
                    <a:lnR>
                      <a:noFill/>
                    </a:lnR>
                    <a:lnT>
                      <a:noFill/>
                    </a:lnT>
                    <a:lnB>
                      <a:noFill/>
                    </a:lnB>
                    <a:noFill/>
                  </a:tcPr>
                </a:tc>
              </a:tr>
              <a:tr h="246190">
                <a:tc>
                  <a:txBody>
                    <a:bodyPr/>
                    <a:lstStyle/>
                    <a:p>
                      <a:pPr marL="180000" indent="-180000" algn="l" fontAlgn="b">
                        <a:buFont typeface="Arial" pitchFamily="34" charset="0"/>
                        <a:buChar char="•"/>
                      </a:pPr>
                      <a:r>
                        <a:rPr lang="en-NZ" sz="1050" b="0" i="1" u="none" strike="noStrike">
                          <a:solidFill>
                            <a:srgbClr val="000000"/>
                          </a:solidFill>
                          <a:latin typeface="+mn-lt"/>
                        </a:rPr>
                        <a:t>It can be a bit scary in the dark getting off as the lighting is not good.</a:t>
                      </a:r>
                    </a:p>
                  </a:txBody>
                  <a:tcPr marL="2062" marR="2062" marT="2062" marB="0" anchor="ctr">
                    <a:lnL>
                      <a:noFill/>
                    </a:lnL>
                    <a:lnR>
                      <a:noFill/>
                    </a:lnR>
                    <a:lnT>
                      <a:noFill/>
                    </a:lnT>
                    <a:lnB>
                      <a:noFill/>
                    </a:lnB>
                    <a:noFill/>
                  </a:tcPr>
                </a:tc>
              </a:tr>
              <a:tr h="246190">
                <a:tc>
                  <a:txBody>
                    <a:bodyPr/>
                    <a:lstStyle/>
                    <a:p>
                      <a:pPr marL="180000" indent="-180000" algn="l" fontAlgn="b">
                        <a:buFont typeface="Arial" pitchFamily="34" charset="0"/>
                        <a:buChar char="•"/>
                      </a:pPr>
                      <a:r>
                        <a:rPr lang="en-NZ" sz="1050" b="0" i="1" u="none" strike="noStrike">
                          <a:solidFill>
                            <a:srgbClr val="000000"/>
                          </a:solidFill>
                          <a:latin typeface="+mn-lt"/>
                        </a:rPr>
                        <a:t>Need a shelter at Hinemoa Street Boys High.</a:t>
                      </a:r>
                    </a:p>
                  </a:txBody>
                  <a:tcPr marL="2062" marR="2062" marT="2062" marB="0" anchor="ctr">
                    <a:lnL>
                      <a:noFill/>
                    </a:lnL>
                    <a:lnR>
                      <a:noFill/>
                    </a:lnR>
                    <a:lnT>
                      <a:noFill/>
                    </a:lnT>
                    <a:lnB>
                      <a:noFill/>
                    </a:lnB>
                    <a:noFill/>
                  </a:tcPr>
                </a:tc>
              </a:tr>
              <a:tr h="246190">
                <a:tc>
                  <a:txBody>
                    <a:bodyPr/>
                    <a:lstStyle/>
                    <a:p>
                      <a:pPr marL="180000" indent="-180000" algn="l" fontAlgn="b">
                        <a:buFont typeface="Arial" pitchFamily="34" charset="0"/>
                        <a:buChar char="•"/>
                      </a:pPr>
                      <a:r>
                        <a:rPr lang="en-NZ" sz="1050" b="0" i="1" u="none" strike="noStrike">
                          <a:solidFill>
                            <a:srgbClr val="000000"/>
                          </a:solidFill>
                          <a:latin typeface="+mn-lt"/>
                        </a:rPr>
                        <a:t>No footpath. Unsafe place for a bus stop. No shelter.</a:t>
                      </a:r>
                    </a:p>
                  </a:txBody>
                  <a:tcPr marL="2062" marR="2062" marT="2062" marB="0" anchor="ctr">
                    <a:lnL>
                      <a:noFill/>
                    </a:lnL>
                    <a:lnR>
                      <a:noFill/>
                    </a:lnR>
                    <a:lnT>
                      <a:noFill/>
                    </a:lnT>
                    <a:lnB>
                      <a:noFill/>
                    </a:lnB>
                    <a:noFill/>
                  </a:tcPr>
                </a:tc>
              </a:tr>
              <a:tr h="246190">
                <a:tc>
                  <a:txBody>
                    <a:bodyPr/>
                    <a:lstStyle/>
                    <a:p>
                      <a:pPr marL="180000" indent="-180000" algn="l" fontAlgn="b">
                        <a:buFont typeface="Arial" pitchFamily="34" charset="0"/>
                        <a:buChar char="•"/>
                      </a:pPr>
                      <a:r>
                        <a:rPr lang="en-NZ" sz="1050" b="0" i="1" u="none" strike="noStrike">
                          <a:solidFill>
                            <a:srgbClr val="000000"/>
                          </a:solidFill>
                          <a:latin typeface="+mn-lt"/>
                        </a:rPr>
                        <a:t>No seats available in the city depot on route three.</a:t>
                      </a:r>
                    </a:p>
                  </a:txBody>
                  <a:tcPr marL="2062" marR="2062" marT="2062" marB="0" anchor="ctr">
                    <a:lnL>
                      <a:noFill/>
                    </a:lnL>
                    <a:lnR>
                      <a:noFill/>
                    </a:lnR>
                    <a:lnT>
                      <a:noFill/>
                    </a:lnT>
                    <a:lnB>
                      <a:noFill/>
                    </a:lnB>
                    <a:noFill/>
                  </a:tcPr>
                </a:tc>
              </a:tr>
              <a:tr h="246190">
                <a:tc>
                  <a:txBody>
                    <a:bodyPr/>
                    <a:lstStyle/>
                    <a:p>
                      <a:pPr marL="180000" indent="-180000" algn="l" fontAlgn="b">
                        <a:buFont typeface="Arial" pitchFamily="34" charset="0"/>
                        <a:buChar char="•"/>
                      </a:pPr>
                      <a:r>
                        <a:rPr lang="en-NZ" sz="1050" b="0" i="1" u="none" strike="noStrike">
                          <a:solidFill>
                            <a:srgbClr val="000000"/>
                          </a:solidFill>
                          <a:latin typeface="+mn-lt"/>
                        </a:rPr>
                        <a:t>People push to get on the bus first and don't have respect for elders.</a:t>
                      </a:r>
                    </a:p>
                  </a:txBody>
                  <a:tcPr marL="2062" marR="2062" marT="2062" marB="0" anchor="ctr">
                    <a:lnL>
                      <a:noFill/>
                    </a:lnL>
                    <a:lnR>
                      <a:noFill/>
                    </a:lnR>
                    <a:lnT>
                      <a:noFill/>
                    </a:lnT>
                    <a:lnB>
                      <a:noFill/>
                    </a:lnB>
                    <a:noFill/>
                  </a:tcPr>
                </a:tc>
              </a:tr>
              <a:tr h="292517">
                <a:tc>
                  <a:txBody>
                    <a:bodyPr/>
                    <a:lstStyle/>
                    <a:p>
                      <a:pPr marL="180000" indent="-180000" algn="l" fontAlgn="b">
                        <a:buFont typeface="Arial" pitchFamily="34" charset="0"/>
                        <a:buChar char="•"/>
                      </a:pPr>
                      <a:r>
                        <a:rPr lang="en-NZ" sz="1050" b="0" i="1" u="none" strike="noStrike">
                          <a:solidFill>
                            <a:srgbClr val="000000"/>
                          </a:solidFill>
                          <a:latin typeface="+mn-lt"/>
                        </a:rPr>
                        <a:t>Pretty dreadful, the other day I gave up and got a taxi as there were some awful people at Pukuatua Street, bad language and spitting.</a:t>
                      </a:r>
                    </a:p>
                  </a:txBody>
                  <a:tcPr marL="2062" marR="2062" marT="2062" marB="0" anchor="ctr">
                    <a:lnL>
                      <a:noFill/>
                    </a:lnL>
                    <a:lnR>
                      <a:noFill/>
                    </a:lnR>
                    <a:lnT>
                      <a:noFill/>
                    </a:lnT>
                    <a:lnB>
                      <a:noFill/>
                    </a:lnB>
                    <a:noFill/>
                  </a:tcPr>
                </a:tc>
              </a:tr>
              <a:tr h="246190">
                <a:tc>
                  <a:txBody>
                    <a:bodyPr/>
                    <a:lstStyle/>
                    <a:p>
                      <a:pPr marL="180000" indent="-180000" algn="l" fontAlgn="b">
                        <a:buFont typeface="Arial" pitchFamily="34" charset="0"/>
                        <a:buChar char="•"/>
                      </a:pPr>
                      <a:r>
                        <a:rPr lang="en-NZ" sz="1050" b="0" i="1" u="none" strike="noStrike">
                          <a:solidFill>
                            <a:srgbClr val="000000"/>
                          </a:solidFill>
                          <a:latin typeface="+mn-lt"/>
                        </a:rPr>
                        <a:t>Should ahve cameras atr the main stop in town.</a:t>
                      </a:r>
                    </a:p>
                  </a:txBody>
                  <a:tcPr marL="2062" marR="2062" marT="2062" marB="0" anchor="ctr">
                    <a:lnL>
                      <a:noFill/>
                    </a:lnL>
                    <a:lnR>
                      <a:noFill/>
                    </a:lnR>
                    <a:lnT>
                      <a:noFill/>
                    </a:lnT>
                    <a:lnB>
                      <a:noFill/>
                    </a:lnB>
                    <a:noFill/>
                  </a:tcPr>
                </a:tc>
              </a:tr>
              <a:tr h="292517">
                <a:tc>
                  <a:txBody>
                    <a:bodyPr/>
                    <a:lstStyle/>
                    <a:p>
                      <a:pPr marL="180000" indent="-180000" algn="l" fontAlgn="b">
                        <a:buFont typeface="Arial" pitchFamily="34" charset="0"/>
                        <a:buChar char="•"/>
                      </a:pPr>
                      <a:r>
                        <a:rPr lang="en-NZ" sz="1050" b="0" i="1" u="none" strike="noStrike">
                          <a:solidFill>
                            <a:srgbClr val="000000"/>
                          </a:solidFill>
                          <a:latin typeface="+mn-lt"/>
                        </a:rPr>
                        <a:t>Sometimes there are problems, especially when have to wait long time.</a:t>
                      </a:r>
                    </a:p>
                  </a:txBody>
                  <a:tcPr marL="2062" marR="2062" marT="2062" marB="0" anchor="ctr">
                    <a:lnL>
                      <a:noFill/>
                    </a:lnL>
                    <a:lnR>
                      <a:noFill/>
                    </a:lnR>
                    <a:lnT>
                      <a:noFill/>
                    </a:lnT>
                    <a:lnB>
                      <a:noFill/>
                    </a:lnB>
                    <a:noFill/>
                  </a:tcPr>
                </a:tc>
              </a:tr>
              <a:tr h="246190">
                <a:tc>
                  <a:txBody>
                    <a:bodyPr/>
                    <a:lstStyle/>
                    <a:p>
                      <a:pPr marL="180000" indent="-180000" algn="l" fontAlgn="b">
                        <a:buFont typeface="Arial" pitchFamily="34" charset="0"/>
                        <a:buChar char="•"/>
                      </a:pPr>
                      <a:r>
                        <a:rPr lang="en-NZ" sz="1050" b="0" i="1" u="none" strike="noStrike">
                          <a:solidFill>
                            <a:srgbClr val="000000"/>
                          </a:solidFill>
                          <a:latin typeface="+mn-lt"/>
                        </a:rPr>
                        <a:t>The bus stop top of Sunset Road needs a shelter.</a:t>
                      </a:r>
                    </a:p>
                  </a:txBody>
                  <a:tcPr marL="2062" marR="2062" marT="2062" marB="0" anchor="ctr">
                    <a:lnL>
                      <a:noFill/>
                    </a:lnL>
                    <a:lnR>
                      <a:noFill/>
                    </a:lnR>
                    <a:lnT>
                      <a:noFill/>
                    </a:lnT>
                    <a:lnB>
                      <a:noFill/>
                    </a:lnB>
                    <a:noFill/>
                  </a:tcPr>
                </a:tc>
              </a:tr>
              <a:tr h="246190">
                <a:tc>
                  <a:txBody>
                    <a:bodyPr/>
                    <a:lstStyle/>
                    <a:p>
                      <a:pPr marL="180000" indent="-180000" algn="l" fontAlgn="b">
                        <a:buFont typeface="Arial" pitchFamily="34" charset="0"/>
                        <a:buChar char="•"/>
                      </a:pPr>
                      <a:r>
                        <a:rPr lang="en-NZ" sz="1050" b="0" i="1" u="none" strike="noStrike">
                          <a:solidFill>
                            <a:srgbClr val="000000"/>
                          </a:solidFill>
                          <a:latin typeface="+mn-lt"/>
                        </a:rPr>
                        <a:t>The bus stops are open to the elements and covered with graffiti.</a:t>
                      </a:r>
                    </a:p>
                  </a:txBody>
                  <a:tcPr marL="2062" marR="2062" marT="2062" marB="0" anchor="ctr">
                    <a:lnL>
                      <a:noFill/>
                    </a:lnL>
                    <a:lnR>
                      <a:noFill/>
                    </a:lnR>
                    <a:lnT>
                      <a:noFill/>
                    </a:lnT>
                    <a:lnB>
                      <a:noFill/>
                    </a:lnB>
                    <a:noFill/>
                  </a:tcPr>
                </a:tc>
              </a:tr>
              <a:tr h="246190">
                <a:tc>
                  <a:txBody>
                    <a:bodyPr/>
                    <a:lstStyle/>
                    <a:p>
                      <a:pPr marL="180000" indent="-180000" algn="l" fontAlgn="b">
                        <a:buFont typeface="Arial" pitchFamily="34" charset="0"/>
                        <a:buChar char="•"/>
                      </a:pPr>
                      <a:r>
                        <a:rPr lang="en-NZ" sz="1050" b="0" i="1" u="none" strike="noStrike" dirty="0">
                          <a:solidFill>
                            <a:srgbClr val="000000"/>
                          </a:solidFill>
                          <a:latin typeface="+mn-lt"/>
                        </a:rPr>
                        <a:t>The main stop in town, at times I don't feel comfortable there.</a:t>
                      </a:r>
                    </a:p>
                  </a:txBody>
                  <a:tcPr marL="2062" marR="2062" marT="2062" marB="0" anchor="ctr">
                    <a:lnL>
                      <a:noFill/>
                    </a:lnL>
                    <a:lnR>
                      <a:noFill/>
                    </a:lnR>
                    <a:lnT>
                      <a:noFill/>
                    </a:lnT>
                    <a:lnB>
                      <a:noFill/>
                    </a:lnB>
                    <a:noFill/>
                  </a:tcPr>
                </a:tc>
              </a:tr>
              <a:tr h="292517">
                <a:tc>
                  <a:txBody>
                    <a:bodyPr/>
                    <a:lstStyle/>
                    <a:p>
                      <a:pPr marL="180000" indent="-180000" algn="l" fontAlgn="b">
                        <a:buFont typeface="Arial" pitchFamily="34" charset="0"/>
                        <a:buChar char="•"/>
                      </a:pPr>
                      <a:r>
                        <a:rPr lang="en-NZ" sz="1050" b="0" i="1" u="none" strike="noStrike">
                          <a:solidFill>
                            <a:srgbClr val="000000"/>
                          </a:solidFill>
                          <a:latin typeface="+mn-lt"/>
                        </a:rPr>
                        <a:t>The main stop is not nice at all, a lot of swearing and I feel a little unsafe.</a:t>
                      </a:r>
                    </a:p>
                  </a:txBody>
                  <a:tcPr marL="2062" marR="2062" marT="2062" marB="0" anchor="ctr">
                    <a:lnL>
                      <a:noFill/>
                    </a:lnL>
                    <a:lnR>
                      <a:noFill/>
                    </a:lnR>
                    <a:lnT>
                      <a:noFill/>
                    </a:lnT>
                    <a:lnB>
                      <a:noFill/>
                    </a:lnB>
                    <a:noFill/>
                  </a:tcPr>
                </a:tc>
              </a:tr>
              <a:tr h="437839">
                <a:tc>
                  <a:txBody>
                    <a:bodyPr/>
                    <a:lstStyle/>
                    <a:p>
                      <a:pPr marL="180000" indent="-180000" algn="l" fontAlgn="b">
                        <a:buFont typeface="Arial" pitchFamily="34" charset="0"/>
                        <a:buChar char="•"/>
                      </a:pPr>
                      <a:r>
                        <a:rPr lang="en-NZ" sz="1050" b="0" i="1" u="none" strike="noStrike" dirty="0">
                          <a:solidFill>
                            <a:srgbClr val="000000"/>
                          </a:solidFill>
                          <a:latin typeface="+mn-lt"/>
                        </a:rPr>
                        <a:t>You don't feel very safe at night when your bus doesn't turn up, the five o'clock one I mentioned before, especially into </a:t>
                      </a:r>
                      <a:r>
                        <a:rPr lang="en-NZ" sz="1050" b="0" i="1" u="none" strike="noStrike" dirty="0" smtClean="0">
                          <a:solidFill>
                            <a:srgbClr val="000000"/>
                          </a:solidFill>
                          <a:latin typeface="+mn-lt"/>
                        </a:rPr>
                        <a:t>the </a:t>
                      </a:r>
                      <a:r>
                        <a:rPr lang="en-NZ" sz="1050" b="0" i="1" u="none" strike="noStrike" dirty="0">
                          <a:solidFill>
                            <a:srgbClr val="000000"/>
                          </a:solidFill>
                          <a:latin typeface="+mn-lt"/>
                        </a:rPr>
                        <a:t>winter when it's dark at that time.</a:t>
                      </a:r>
                    </a:p>
                  </a:txBody>
                  <a:tcPr marL="2062" marR="2062" marT="2062" marB="0" anchor="ctr">
                    <a:lnL>
                      <a:noFill/>
                    </a:lnL>
                    <a:lnR>
                      <a:noFill/>
                    </a:lnR>
                    <a:lnT>
                      <a:noFill/>
                    </a:lnT>
                    <a:lnB>
                      <a:noFill/>
                    </a:lnB>
                    <a:noFill/>
                  </a:tcPr>
                </a:tc>
              </a:tr>
            </a:tbl>
          </a:graphicData>
        </a:graphic>
      </p:graphicFrame>
      <p:graphicFrame>
        <p:nvGraphicFramePr>
          <p:cNvPr id="13" name="Table 12"/>
          <p:cNvGraphicFramePr>
            <a:graphicFrameLocks noGrp="1"/>
          </p:cNvGraphicFramePr>
          <p:nvPr/>
        </p:nvGraphicFramePr>
        <p:xfrm>
          <a:off x="251520" y="1772817"/>
          <a:ext cx="4032448" cy="4474511"/>
        </p:xfrm>
        <a:graphic>
          <a:graphicData uri="http://schemas.openxmlformats.org/drawingml/2006/table">
            <a:tbl>
              <a:tblPr/>
              <a:tblGrid>
                <a:gridCol w="4032448"/>
              </a:tblGrid>
              <a:tr h="251800">
                <a:tc>
                  <a:txBody>
                    <a:bodyPr/>
                    <a:lstStyle/>
                    <a:p>
                      <a:pPr marL="180000" indent="-180000" algn="l" fontAlgn="b">
                        <a:buFont typeface="Arial" pitchFamily="34" charset="0"/>
                        <a:buChar char="•"/>
                      </a:pPr>
                      <a:r>
                        <a:rPr lang="en-NZ" sz="1050" b="0" i="1" u="none" strike="noStrike" dirty="0">
                          <a:solidFill>
                            <a:srgbClr val="000000"/>
                          </a:solidFill>
                          <a:latin typeface="Calibri"/>
                        </a:rPr>
                        <a:t>Depends on the area you are </a:t>
                      </a:r>
                      <a:r>
                        <a:rPr lang="en-NZ" sz="1050" b="0" i="1" u="none" strike="noStrike" dirty="0" smtClean="0">
                          <a:solidFill>
                            <a:srgbClr val="000000"/>
                          </a:solidFill>
                          <a:latin typeface="Calibri"/>
                        </a:rPr>
                        <a:t>in, </a:t>
                      </a:r>
                      <a:r>
                        <a:rPr lang="en-NZ" sz="1050" b="0" i="1" u="none" strike="noStrike" dirty="0">
                          <a:solidFill>
                            <a:srgbClr val="000000"/>
                          </a:solidFill>
                          <a:latin typeface="Calibri"/>
                        </a:rPr>
                        <a:t>it can be concerning.</a:t>
                      </a:r>
                    </a:p>
                  </a:txBody>
                  <a:tcPr marL="1521" marR="1521" marT="1521" marB="0" anchor="ctr">
                    <a:lnL>
                      <a:noFill/>
                    </a:lnL>
                    <a:lnR>
                      <a:noFill/>
                    </a:lnR>
                    <a:lnT>
                      <a:noFill/>
                    </a:lnT>
                    <a:lnB>
                      <a:noFill/>
                    </a:lnB>
                  </a:tcPr>
                </a:tc>
              </a:tr>
              <a:tr h="313923">
                <a:tc>
                  <a:txBody>
                    <a:bodyPr/>
                    <a:lstStyle/>
                    <a:p>
                      <a:pPr marL="180000" indent="-180000" algn="l" fontAlgn="b">
                        <a:buFont typeface="Arial" pitchFamily="34" charset="0"/>
                        <a:buChar char="•"/>
                      </a:pPr>
                      <a:r>
                        <a:rPr lang="en-NZ" sz="1050" b="0" i="1" u="none" strike="noStrike" dirty="0">
                          <a:solidFill>
                            <a:srgbClr val="000000"/>
                          </a:solidFill>
                          <a:latin typeface="Calibri"/>
                        </a:rPr>
                        <a:t>It doesn't have a seat, a bus stop shelter or a timetable. It is impossible to verify times.</a:t>
                      </a:r>
                    </a:p>
                  </a:txBody>
                  <a:tcPr marL="1521" marR="1521" marT="1521" marB="0" anchor="ctr">
                    <a:lnL>
                      <a:noFill/>
                    </a:lnL>
                    <a:lnR>
                      <a:noFill/>
                    </a:lnR>
                    <a:lnT>
                      <a:noFill/>
                    </a:lnT>
                    <a:lnB>
                      <a:noFill/>
                    </a:lnB>
                  </a:tcPr>
                </a:tc>
              </a:tr>
              <a:tr h="313923">
                <a:tc>
                  <a:txBody>
                    <a:bodyPr/>
                    <a:lstStyle/>
                    <a:p>
                      <a:pPr marL="180000" indent="-180000" algn="l" fontAlgn="b">
                        <a:buFont typeface="Arial" pitchFamily="34" charset="0"/>
                        <a:buChar char="•"/>
                      </a:pPr>
                      <a:r>
                        <a:rPr lang="en-NZ" sz="1050" b="0" i="1" u="none" strike="noStrike" dirty="0">
                          <a:solidFill>
                            <a:srgbClr val="000000"/>
                          </a:solidFill>
                          <a:latin typeface="Calibri"/>
                        </a:rPr>
                        <a:t>It is </a:t>
                      </a:r>
                      <a:r>
                        <a:rPr lang="en-NZ" sz="1050" b="0" i="1" u="none" strike="noStrike" dirty="0" err="1">
                          <a:solidFill>
                            <a:srgbClr val="000000"/>
                          </a:solidFill>
                          <a:latin typeface="Calibri"/>
                        </a:rPr>
                        <a:t>dodgey</a:t>
                      </a:r>
                      <a:r>
                        <a:rPr lang="en-NZ" sz="1050" b="0" i="1" u="none" strike="noStrike" dirty="0">
                          <a:solidFill>
                            <a:srgbClr val="000000"/>
                          </a:solidFill>
                          <a:latin typeface="Calibri"/>
                        </a:rPr>
                        <a:t> at a bus stop, the young people </a:t>
                      </a:r>
                      <a:r>
                        <a:rPr lang="en-NZ" sz="1050" b="0" i="1" u="none" strike="noStrike" dirty="0" smtClean="0">
                          <a:solidFill>
                            <a:srgbClr val="000000"/>
                          </a:solidFill>
                          <a:latin typeface="Calibri"/>
                        </a:rPr>
                        <a:t>are not </a:t>
                      </a:r>
                      <a:r>
                        <a:rPr lang="en-NZ" sz="1050" b="0" i="1" u="none" strike="noStrike" dirty="0">
                          <a:solidFill>
                            <a:srgbClr val="000000"/>
                          </a:solidFill>
                          <a:latin typeface="Calibri"/>
                        </a:rPr>
                        <a:t>safe to be around.</a:t>
                      </a:r>
                    </a:p>
                  </a:txBody>
                  <a:tcPr marL="1521" marR="1521" marT="1521" marB="0" anchor="ctr">
                    <a:lnL>
                      <a:noFill/>
                    </a:lnL>
                    <a:lnR>
                      <a:noFill/>
                    </a:lnR>
                    <a:lnT>
                      <a:noFill/>
                    </a:lnT>
                    <a:lnB>
                      <a:noFill/>
                    </a:lnB>
                  </a:tcPr>
                </a:tc>
              </a:tr>
              <a:tr h="251800">
                <a:tc>
                  <a:txBody>
                    <a:bodyPr/>
                    <a:lstStyle/>
                    <a:p>
                      <a:pPr marL="180000" indent="-180000" algn="l" fontAlgn="b">
                        <a:buFont typeface="Arial" pitchFamily="34" charset="0"/>
                        <a:buChar char="•"/>
                      </a:pPr>
                      <a:r>
                        <a:rPr lang="en-NZ" sz="1050" b="0" i="1" u="none" strike="noStrike" dirty="0">
                          <a:solidFill>
                            <a:srgbClr val="000000"/>
                          </a:solidFill>
                          <a:latin typeface="Calibri"/>
                        </a:rPr>
                        <a:t>It's a bit seedy in Willow St its dark in winter and not very nice.</a:t>
                      </a:r>
                    </a:p>
                  </a:txBody>
                  <a:tcPr marL="1521" marR="1521" marT="1521" marB="0" anchor="ctr">
                    <a:lnL>
                      <a:noFill/>
                    </a:lnL>
                    <a:lnR>
                      <a:noFill/>
                    </a:lnR>
                    <a:lnT>
                      <a:noFill/>
                    </a:lnT>
                    <a:lnB>
                      <a:noFill/>
                    </a:lnB>
                  </a:tcPr>
                </a:tc>
              </a:tr>
              <a:tr h="251800">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50" b="0" i="1" u="none" strike="noStrike" dirty="0" smtClean="0">
                          <a:solidFill>
                            <a:srgbClr val="000000"/>
                          </a:solidFill>
                          <a:latin typeface="+mn-lt"/>
                        </a:rPr>
                        <a:t>Willow street is unsafe, there are unsafe people at this stop.</a:t>
                      </a:r>
                    </a:p>
                  </a:txBody>
                  <a:tcPr marL="1521" marR="1521" marT="1521" marB="0" anchor="ctr">
                    <a:lnL>
                      <a:noFill/>
                    </a:lnL>
                    <a:lnR>
                      <a:noFill/>
                    </a:lnR>
                    <a:lnT>
                      <a:noFill/>
                    </a:lnT>
                    <a:lnB>
                      <a:noFill/>
                    </a:lnB>
                  </a:tcPr>
                </a:tc>
              </a:tr>
              <a:tr h="470143">
                <a:tc>
                  <a:txBody>
                    <a:bodyPr/>
                    <a:lstStyle/>
                    <a:p>
                      <a:pPr marL="180000" indent="-180000" algn="l" fontAlgn="b">
                        <a:buFont typeface="Arial" pitchFamily="34" charset="0"/>
                        <a:buChar char="•"/>
                      </a:pPr>
                      <a:r>
                        <a:rPr lang="en-NZ" sz="1050" b="0" i="1" u="none" strike="noStrike">
                          <a:solidFill>
                            <a:srgbClr val="000000"/>
                          </a:solidFill>
                          <a:latin typeface="Calibri"/>
                        </a:rPr>
                        <a:t>No security in the downtown area; young people do not give one a sense of wellbeing when we have to wait with then; they turn the place a bit grotty.</a:t>
                      </a:r>
                    </a:p>
                  </a:txBody>
                  <a:tcPr marL="1521" marR="1521" marT="1521" marB="0" anchor="ctr">
                    <a:lnL>
                      <a:noFill/>
                    </a:lnL>
                    <a:lnR>
                      <a:noFill/>
                    </a:lnR>
                    <a:lnT>
                      <a:noFill/>
                    </a:lnT>
                    <a:lnB>
                      <a:noFill/>
                    </a:lnB>
                  </a:tcPr>
                </a:tc>
              </a:tr>
              <a:tr h="251800">
                <a:tc>
                  <a:txBody>
                    <a:bodyPr/>
                    <a:lstStyle/>
                    <a:p>
                      <a:pPr marL="180000" indent="-180000" algn="l" fontAlgn="b">
                        <a:buFont typeface="Arial" pitchFamily="34" charset="0"/>
                        <a:buChar char="•"/>
                      </a:pPr>
                      <a:r>
                        <a:rPr lang="en-NZ" sz="1050" b="0" i="1" u="none" strike="noStrike">
                          <a:solidFill>
                            <a:srgbClr val="000000"/>
                          </a:solidFill>
                          <a:latin typeface="Calibri"/>
                        </a:rPr>
                        <a:t>Some bus stops are out of the way they are a bit lonely.</a:t>
                      </a:r>
                    </a:p>
                  </a:txBody>
                  <a:tcPr marL="1521" marR="1521" marT="1521" marB="0" anchor="ctr">
                    <a:lnL>
                      <a:noFill/>
                    </a:lnL>
                    <a:lnR>
                      <a:noFill/>
                    </a:lnR>
                    <a:lnT>
                      <a:noFill/>
                    </a:lnT>
                    <a:lnB>
                      <a:noFill/>
                    </a:lnB>
                  </a:tcPr>
                </a:tc>
              </a:tr>
              <a:tr h="470143">
                <a:tc>
                  <a:txBody>
                    <a:bodyPr/>
                    <a:lstStyle/>
                    <a:p>
                      <a:pPr marL="180000" indent="-180000" algn="l" fontAlgn="b">
                        <a:buFont typeface="Arial" pitchFamily="34" charset="0"/>
                        <a:buChar char="•"/>
                      </a:pPr>
                      <a:r>
                        <a:rPr lang="en-NZ" sz="1050" b="0" i="1" u="none" strike="noStrike" dirty="0">
                          <a:solidFill>
                            <a:srgbClr val="000000"/>
                          </a:solidFill>
                          <a:latin typeface="Calibri"/>
                        </a:rPr>
                        <a:t>Sometimes I can't trust some of the college kids. </a:t>
                      </a:r>
                      <a:r>
                        <a:rPr lang="en-NZ" sz="1050" b="0" i="1" u="none" strike="noStrike" dirty="0" smtClean="0">
                          <a:solidFill>
                            <a:srgbClr val="000000"/>
                          </a:solidFill>
                          <a:latin typeface="Calibri"/>
                        </a:rPr>
                        <a:t>Some of them spread </a:t>
                      </a:r>
                      <a:r>
                        <a:rPr lang="en-NZ" sz="1050" b="0" i="1" u="none" strike="noStrike" dirty="0">
                          <a:solidFill>
                            <a:srgbClr val="000000"/>
                          </a:solidFill>
                          <a:latin typeface="Calibri"/>
                        </a:rPr>
                        <a:t>themselves - bags and sometimes food - across the seats so you can't sit down and they can be </a:t>
                      </a:r>
                      <a:r>
                        <a:rPr lang="en-NZ" sz="1050" b="0" i="1" u="none" strike="noStrike" dirty="0" smtClean="0">
                          <a:solidFill>
                            <a:srgbClr val="000000"/>
                          </a:solidFill>
                          <a:latin typeface="Calibri"/>
                        </a:rPr>
                        <a:t>cheeky.</a:t>
                      </a:r>
                      <a:endParaRPr lang="en-NZ" sz="1050" b="0" i="1" u="none" strike="noStrike" dirty="0">
                        <a:solidFill>
                          <a:srgbClr val="000000"/>
                        </a:solidFill>
                        <a:latin typeface="Calibri"/>
                      </a:endParaRPr>
                    </a:p>
                  </a:txBody>
                  <a:tcPr marL="1521" marR="1521" marT="1521" marB="0" anchor="ctr">
                    <a:lnL>
                      <a:noFill/>
                    </a:lnL>
                    <a:lnR>
                      <a:noFill/>
                    </a:lnR>
                    <a:lnT>
                      <a:noFill/>
                    </a:lnT>
                    <a:lnB>
                      <a:noFill/>
                    </a:lnB>
                  </a:tcPr>
                </a:tc>
              </a:tr>
              <a:tr h="251800">
                <a:tc>
                  <a:txBody>
                    <a:bodyPr/>
                    <a:lstStyle/>
                    <a:p>
                      <a:pPr marL="180000" indent="-180000" algn="l" fontAlgn="b">
                        <a:buFont typeface="Arial" pitchFamily="34" charset="0"/>
                        <a:buChar char="•"/>
                      </a:pPr>
                      <a:r>
                        <a:rPr lang="en-NZ" sz="1050" b="0" i="1" u="none" strike="noStrike">
                          <a:solidFill>
                            <a:srgbClr val="000000"/>
                          </a:solidFill>
                          <a:latin typeface="Calibri"/>
                        </a:rPr>
                        <a:t>Stops don't have places to keep you dry.</a:t>
                      </a:r>
                    </a:p>
                  </a:txBody>
                  <a:tcPr marL="1521" marR="1521" marT="1521" marB="0" anchor="ctr">
                    <a:lnL>
                      <a:noFill/>
                    </a:lnL>
                    <a:lnR>
                      <a:noFill/>
                    </a:lnR>
                    <a:lnT>
                      <a:noFill/>
                    </a:lnT>
                    <a:lnB>
                      <a:noFill/>
                    </a:lnB>
                  </a:tcPr>
                </a:tc>
              </a:tr>
              <a:tr h="251800">
                <a:tc>
                  <a:txBody>
                    <a:bodyPr/>
                    <a:lstStyle/>
                    <a:p>
                      <a:pPr marL="180000" indent="-180000" algn="l" fontAlgn="b">
                        <a:buFont typeface="Arial" pitchFamily="34" charset="0"/>
                        <a:buChar char="•"/>
                      </a:pPr>
                      <a:r>
                        <a:rPr lang="en-NZ" sz="1050" b="0" i="1" u="none" strike="noStrike">
                          <a:solidFill>
                            <a:srgbClr val="000000"/>
                          </a:solidFill>
                          <a:latin typeface="Calibri"/>
                        </a:rPr>
                        <a:t>There are no light and lots of traffic to stop a bus.</a:t>
                      </a:r>
                    </a:p>
                  </a:txBody>
                  <a:tcPr marL="1521" marR="1521" marT="1521" marB="0" anchor="ctr">
                    <a:lnL>
                      <a:noFill/>
                    </a:lnL>
                    <a:lnR>
                      <a:noFill/>
                    </a:lnR>
                    <a:lnT>
                      <a:noFill/>
                    </a:lnT>
                    <a:lnB>
                      <a:noFill/>
                    </a:lnB>
                  </a:tcPr>
                </a:tc>
              </a:tr>
              <a:tr h="313923">
                <a:tc>
                  <a:txBody>
                    <a:bodyPr/>
                    <a:lstStyle/>
                    <a:p>
                      <a:pPr marL="180000" indent="-180000" algn="l" fontAlgn="b">
                        <a:buFont typeface="Arial" pitchFamily="34" charset="0"/>
                        <a:buChar char="•"/>
                      </a:pPr>
                      <a:r>
                        <a:rPr lang="en-NZ" sz="1050" b="0" i="1" u="none" strike="noStrike">
                          <a:solidFill>
                            <a:srgbClr val="000000"/>
                          </a:solidFill>
                          <a:latin typeface="Calibri"/>
                        </a:rPr>
                        <a:t>There are people hanging about in Willow St lurking about and make you feel uncomfortable.</a:t>
                      </a:r>
                    </a:p>
                  </a:txBody>
                  <a:tcPr marL="1521" marR="1521" marT="1521" marB="0" anchor="ctr">
                    <a:lnL>
                      <a:noFill/>
                    </a:lnL>
                    <a:lnR>
                      <a:noFill/>
                    </a:lnR>
                    <a:lnT>
                      <a:noFill/>
                    </a:lnT>
                    <a:lnB>
                      <a:noFill/>
                    </a:lnB>
                  </a:tcPr>
                </a:tc>
              </a:tr>
              <a:tr h="251800">
                <a:tc>
                  <a:txBody>
                    <a:bodyPr/>
                    <a:lstStyle/>
                    <a:p>
                      <a:pPr marL="180000" indent="-180000" algn="l" fontAlgn="b">
                        <a:buFont typeface="Arial" pitchFamily="34" charset="0"/>
                        <a:buChar char="•"/>
                      </a:pPr>
                      <a:r>
                        <a:rPr lang="en-NZ" sz="1050" b="0" i="1" u="none" strike="noStrike">
                          <a:solidFill>
                            <a:srgbClr val="000000"/>
                          </a:solidFill>
                          <a:latin typeface="Calibri"/>
                        </a:rPr>
                        <a:t>There are some rowdy crowds sometimes.</a:t>
                      </a:r>
                    </a:p>
                  </a:txBody>
                  <a:tcPr marL="1521" marR="1521" marT="1521" marB="0" anchor="ctr">
                    <a:lnL>
                      <a:noFill/>
                    </a:lnL>
                    <a:lnR>
                      <a:noFill/>
                    </a:lnR>
                    <a:lnT>
                      <a:noFill/>
                    </a:lnT>
                    <a:lnB>
                      <a:noFill/>
                    </a:lnB>
                  </a:tcPr>
                </a:tc>
              </a:tr>
              <a:tr h="470143">
                <a:tc>
                  <a:txBody>
                    <a:bodyPr/>
                    <a:lstStyle/>
                    <a:p>
                      <a:pPr marL="180000" indent="-180000" algn="l" fontAlgn="b">
                        <a:buFont typeface="Arial" pitchFamily="34" charset="0"/>
                        <a:buChar char="•"/>
                      </a:pPr>
                      <a:r>
                        <a:rPr lang="en-NZ" sz="1050" b="0" i="1" u="none" strike="noStrike" dirty="0">
                          <a:solidFill>
                            <a:srgbClr val="000000"/>
                          </a:solidFill>
                          <a:latin typeface="Calibri"/>
                        </a:rPr>
                        <a:t>Where the bus stops opposite the library, there is mostly an element </a:t>
                      </a:r>
                      <a:r>
                        <a:rPr lang="en-NZ" sz="1050" b="0" i="1" u="none" strike="noStrike" dirty="0" smtClean="0">
                          <a:solidFill>
                            <a:srgbClr val="000000"/>
                          </a:solidFill>
                          <a:latin typeface="Calibri"/>
                        </a:rPr>
                        <a:t>there. </a:t>
                      </a:r>
                      <a:r>
                        <a:rPr lang="en-NZ" sz="1050" b="0" i="1" u="none" strike="noStrike" dirty="0">
                          <a:solidFill>
                            <a:srgbClr val="000000"/>
                          </a:solidFill>
                          <a:latin typeface="Calibri"/>
                        </a:rPr>
                        <a:t>I wouldn't like my wife to go there in the evening.</a:t>
                      </a:r>
                    </a:p>
                  </a:txBody>
                  <a:tcPr marL="1521" marR="1521" marT="1521" marB="0" anchor="ctr">
                    <a:lnL>
                      <a:noFill/>
                    </a:lnL>
                    <a:lnR>
                      <a:noFill/>
                    </a:lnR>
                    <a:lnT>
                      <a:noFill/>
                    </a:lnT>
                    <a:lnB>
                      <a:noFill/>
                    </a:lnB>
                  </a:tcPr>
                </a:tc>
              </a:tr>
              <a:tr h="313923">
                <a:tc>
                  <a:txBody>
                    <a:bodyPr/>
                    <a:lstStyle/>
                    <a:p>
                      <a:pPr marL="180000" indent="-180000" algn="l" fontAlgn="b">
                        <a:buFont typeface="Arial" pitchFamily="34" charset="0"/>
                        <a:buChar char="•"/>
                      </a:pPr>
                      <a:r>
                        <a:rPr lang="en-NZ" sz="1050" b="0" i="1" u="none" strike="noStrike" dirty="0">
                          <a:solidFill>
                            <a:srgbClr val="000000"/>
                          </a:solidFill>
                          <a:latin typeface="Calibri"/>
                        </a:rPr>
                        <a:t>You </a:t>
                      </a:r>
                      <a:r>
                        <a:rPr lang="en-NZ" sz="1050" b="0" i="1" u="none" strike="noStrike" dirty="0" smtClean="0">
                          <a:solidFill>
                            <a:srgbClr val="000000"/>
                          </a:solidFill>
                          <a:latin typeface="Calibri"/>
                        </a:rPr>
                        <a:t>can’t </a:t>
                      </a:r>
                      <a:r>
                        <a:rPr lang="en-NZ" sz="1050" b="0" i="1" u="none" strike="noStrike" dirty="0">
                          <a:solidFill>
                            <a:srgbClr val="000000"/>
                          </a:solidFill>
                          <a:latin typeface="Calibri"/>
                        </a:rPr>
                        <a:t>control who is going to be there and sometimes its not safe for a single woman on her own.</a:t>
                      </a:r>
                    </a:p>
                  </a:txBody>
                  <a:tcPr marL="1521" marR="1521" marT="1521" marB="0" anchor="ctr">
                    <a:lnL>
                      <a:noFill/>
                    </a:lnL>
                    <a:lnR>
                      <a:noFill/>
                    </a:lnR>
                    <a:lnT>
                      <a:noFill/>
                    </a:lnT>
                    <a:lnB>
                      <a:noFill/>
                    </a:lnB>
                  </a:tcPr>
                </a:tc>
              </a:tr>
            </a:tbl>
          </a:graphicData>
        </a:graphic>
      </p:graphicFrame>
      <p:sp>
        <p:nvSpPr>
          <p:cNvPr id="9" name="Text Box 5"/>
          <p:cNvSpPr txBox="1">
            <a:spLocks noChangeArrowheads="1"/>
          </p:cNvSpPr>
          <p:nvPr/>
        </p:nvSpPr>
        <p:spPr bwMode="auto">
          <a:xfrm>
            <a:off x="0" y="6454497"/>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The main reason for dissatisfaction with </a:t>
            </a:r>
            <a:r>
              <a:rPr lang="en-IE" dirty="0" smtClean="0">
                <a:solidFill>
                  <a:schemeClr val="bg1"/>
                </a:solidFill>
              </a:rPr>
              <a:t>Safety and personal security at the stops was </a:t>
            </a:r>
            <a:r>
              <a:rPr lang="en-IE" i="0" dirty="0" smtClean="0">
                <a:solidFill>
                  <a:schemeClr val="bg1"/>
                </a:solidFill>
              </a:rPr>
              <a:t>mainly due to undesirable people </a:t>
            </a:r>
            <a:r>
              <a:rPr lang="en-IE" i="0" dirty="0">
                <a:solidFill>
                  <a:schemeClr val="bg1"/>
                </a:solidFill>
              </a:rPr>
              <a:t>hanging around bus stops.  </a:t>
            </a:r>
          </a:p>
        </p:txBody>
      </p:sp>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58</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nvGraphicFramePr>
        <p:xfrm>
          <a:off x="1043608" y="1700808"/>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2"/>
          <p:cNvSpPr>
            <a:spLocks noGrp="1" noChangeArrowheads="1"/>
          </p:cNvSpPr>
          <p:nvPr>
            <p:ph type="title"/>
          </p:nvPr>
        </p:nvSpPr>
        <p:spPr>
          <a:xfrm>
            <a:off x="457200" y="549275"/>
            <a:ext cx="8229600" cy="1143000"/>
          </a:xfrm>
        </p:spPr>
        <p:txBody>
          <a:bodyPr/>
          <a:lstStyle/>
          <a:p>
            <a:pPr eaLnBrk="1" hangingPunct="1"/>
            <a:r>
              <a:rPr lang="en-US" sz="2000" b="1" dirty="0" smtClean="0">
                <a:solidFill>
                  <a:srgbClr val="CC0000"/>
                </a:solidFill>
              </a:rPr>
              <a:t>Vehicle Quality / Comfort</a:t>
            </a:r>
            <a:endParaRPr lang="en-NZ" sz="2000" b="1" dirty="0" smtClean="0">
              <a:solidFill>
                <a:srgbClr val="CC0000"/>
              </a:solidFill>
            </a:endParaRPr>
          </a:p>
        </p:txBody>
      </p:sp>
      <p:sp>
        <p:nvSpPr>
          <p:cNvPr id="29700" name="Rectangle 3"/>
          <p:cNvSpPr>
            <a:spLocks noChangeArrowheads="1"/>
          </p:cNvSpPr>
          <p:nvPr/>
        </p:nvSpPr>
        <p:spPr bwMode="auto">
          <a:xfrm>
            <a:off x="349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9701" name="Text Box 4"/>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Q10H</a:t>
            </a:r>
          </a:p>
        </p:txBody>
      </p:sp>
      <p:sp>
        <p:nvSpPr>
          <p:cNvPr id="29703" name="Text Box 8"/>
          <p:cNvSpPr txBox="1">
            <a:spLocks noChangeArrowheads="1"/>
          </p:cNvSpPr>
          <p:nvPr/>
        </p:nvSpPr>
        <p:spPr bwMode="auto">
          <a:xfrm>
            <a:off x="109538" y="5877272"/>
            <a:ext cx="914400" cy="342900"/>
          </a:xfrm>
          <a:prstGeom prst="rect">
            <a:avLst/>
          </a:prstGeom>
          <a:noFill/>
          <a:ln w="9525">
            <a:noFill/>
            <a:miter lim="800000"/>
            <a:headEnd/>
            <a:tailEnd/>
          </a:ln>
        </p:spPr>
        <p:txBody>
          <a:bodyPr/>
          <a:lstStyle/>
          <a:p>
            <a:pPr algn="r"/>
            <a:r>
              <a:rPr lang="en-US" altLang="ja-JP" sz="900" i="0" dirty="0">
                <a:ea typeface="MS Mincho" pitchFamily="49" charset="-128"/>
              </a:rPr>
              <a:t>Mean Rating</a:t>
            </a:r>
          </a:p>
          <a:p>
            <a:pPr algn="r"/>
            <a:r>
              <a:rPr lang="en-US" altLang="ja-JP" sz="900" i="0" dirty="0">
                <a:ea typeface="MS Mincho" pitchFamily="49" charset="-128"/>
              </a:rPr>
              <a:t>(Max 6)</a:t>
            </a:r>
            <a:endParaRPr lang="en-US" sz="900" b="0" i="0" dirty="0"/>
          </a:p>
        </p:txBody>
      </p:sp>
      <p:grpSp>
        <p:nvGrpSpPr>
          <p:cNvPr id="29704" name="Group 9"/>
          <p:cNvGrpSpPr>
            <a:grpSpLocks/>
          </p:cNvGrpSpPr>
          <p:nvPr/>
        </p:nvGrpSpPr>
        <p:grpSpPr bwMode="auto">
          <a:xfrm>
            <a:off x="1331640" y="1340768"/>
            <a:ext cx="7272337" cy="247650"/>
            <a:chOff x="3060" y="2055"/>
            <a:chExt cx="7575" cy="390"/>
          </a:xfrm>
        </p:grpSpPr>
        <p:sp>
          <p:nvSpPr>
            <p:cNvPr id="29736" name="Text Box 1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dirty="0">
                  <a:ea typeface="MS Mincho" pitchFamily="49" charset="-128"/>
                </a:rPr>
                <a:t>Total Sample</a:t>
              </a:r>
              <a:endParaRPr lang="en-US" sz="1400" b="0" i="0" dirty="0"/>
            </a:p>
          </p:txBody>
        </p:sp>
        <p:sp>
          <p:nvSpPr>
            <p:cNvPr id="29737" name="Text Box 1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29738" name="Text Box 1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29705" name="Text Box 13"/>
          <p:cNvSpPr txBox="1">
            <a:spLocks noChangeArrowheads="1"/>
          </p:cNvSpPr>
          <p:nvPr/>
        </p:nvSpPr>
        <p:spPr bwMode="auto">
          <a:xfrm>
            <a:off x="107504" y="278092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Excellent </a:t>
            </a:r>
          </a:p>
        </p:txBody>
      </p:sp>
      <p:sp>
        <p:nvSpPr>
          <p:cNvPr id="29706" name="Text Box 14"/>
          <p:cNvSpPr txBox="1">
            <a:spLocks noChangeArrowheads="1"/>
          </p:cNvSpPr>
          <p:nvPr/>
        </p:nvSpPr>
        <p:spPr bwMode="auto">
          <a:xfrm>
            <a:off x="107504" y="4509120"/>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Very good</a:t>
            </a:r>
          </a:p>
        </p:txBody>
      </p:sp>
      <p:sp>
        <p:nvSpPr>
          <p:cNvPr id="29707" name="Text Box 15"/>
          <p:cNvSpPr txBox="1">
            <a:spLocks noChangeArrowheads="1"/>
          </p:cNvSpPr>
          <p:nvPr/>
        </p:nvSpPr>
        <p:spPr bwMode="auto">
          <a:xfrm>
            <a:off x="107504" y="530120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Good</a:t>
            </a:r>
          </a:p>
        </p:txBody>
      </p:sp>
      <p:sp>
        <p:nvSpPr>
          <p:cNvPr id="29708" name="Text Box 16"/>
          <p:cNvSpPr txBox="1">
            <a:spLocks noChangeArrowheads="1"/>
          </p:cNvSpPr>
          <p:nvPr/>
        </p:nvSpPr>
        <p:spPr bwMode="auto">
          <a:xfrm>
            <a:off x="0" y="5445224"/>
            <a:ext cx="1106488" cy="400110"/>
          </a:xfrm>
          <a:prstGeom prst="rect">
            <a:avLst/>
          </a:prstGeom>
          <a:noFill/>
          <a:ln w="9525" algn="ctr">
            <a:noFill/>
            <a:miter lim="800000"/>
            <a:headEnd/>
            <a:tailEnd/>
          </a:ln>
        </p:spPr>
        <p:txBody>
          <a:bodyPr wrap="square">
            <a:spAutoFit/>
          </a:bodyPr>
          <a:lstStyle/>
          <a:p>
            <a:pPr algn="r">
              <a:spcBef>
                <a:spcPct val="50000"/>
              </a:spcBef>
            </a:pPr>
            <a:r>
              <a:rPr lang="en-US" sz="1000" dirty="0">
                <a:latin typeface="+mn-lt"/>
              </a:rPr>
              <a:t>Dreadful / very poor / poor</a:t>
            </a:r>
          </a:p>
        </p:txBody>
      </p:sp>
      <p:sp>
        <p:nvSpPr>
          <p:cNvPr id="29709" name="Text Box 5"/>
          <p:cNvSpPr txBox="1">
            <a:spLocks noChangeArrowheads="1"/>
          </p:cNvSpPr>
          <p:nvPr/>
        </p:nvSpPr>
        <p:spPr bwMode="auto">
          <a:xfrm>
            <a:off x="0" y="6381328"/>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The number of bus users that rated </a:t>
            </a:r>
            <a:r>
              <a:rPr lang="en-IE" dirty="0" smtClean="0">
                <a:solidFill>
                  <a:schemeClr val="bg1"/>
                </a:solidFill>
              </a:rPr>
              <a:t>Vehicle quality / comfort </a:t>
            </a:r>
            <a:r>
              <a:rPr lang="en-IE" i="0" dirty="0" smtClean="0">
                <a:solidFill>
                  <a:schemeClr val="bg1"/>
                </a:solidFill>
              </a:rPr>
              <a:t>as</a:t>
            </a:r>
            <a:r>
              <a:rPr lang="en-IE" dirty="0" smtClean="0">
                <a:solidFill>
                  <a:schemeClr val="bg1"/>
                </a:solidFill>
              </a:rPr>
              <a:t> Excellent </a:t>
            </a:r>
            <a:r>
              <a:rPr lang="en-IE" i="0" dirty="0" smtClean="0">
                <a:solidFill>
                  <a:schemeClr val="bg1"/>
                </a:solidFill>
              </a:rPr>
              <a:t>(38%) has decreased from 2011 (45%). </a:t>
            </a:r>
            <a:r>
              <a:rPr lang="en-IE" i="0" dirty="0" err="1" smtClean="0">
                <a:solidFill>
                  <a:schemeClr val="bg1"/>
                </a:solidFill>
              </a:rPr>
              <a:t>Tauranga</a:t>
            </a:r>
            <a:r>
              <a:rPr lang="en-IE" i="0" dirty="0" smtClean="0">
                <a:solidFill>
                  <a:schemeClr val="bg1"/>
                </a:solidFill>
              </a:rPr>
              <a:t> bus users who rated this aspect as </a:t>
            </a:r>
            <a:r>
              <a:rPr lang="en-IE" dirty="0" smtClean="0">
                <a:solidFill>
                  <a:schemeClr val="bg1"/>
                </a:solidFill>
              </a:rPr>
              <a:t>Excellent</a:t>
            </a:r>
            <a:r>
              <a:rPr lang="en-IE" i="0" dirty="0" smtClean="0">
                <a:solidFill>
                  <a:schemeClr val="bg1"/>
                </a:solidFill>
              </a:rPr>
              <a:t> (39%) has decreased significantly from 2011 (52%).</a:t>
            </a:r>
            <a:endParaRPr lang="en-IE" i="0" dirty="0">
              <a:solidFill>
                <a:schemeClr val="bg1"/>
              </a:solidFill>
            </a:endParaRPr>
          </a:p>
        </p:txBody>
      </p:sp>
      <p:graphicFrame>
        <p:nvGraphicFramePr>
          <p:cNvPr id="24" name="Table 23"/>
          <p:cNvGraphicFramePr>
            <a:graphicFrameLocks noGrp="1"/>
          </p:cNvGraphicFramePr>
          <p:nvPr/>
        </p:nvGraphicFramePr>
        <p:xfrm>
          <a:off x="1043608" y="5949280"/>
          <a:ext cx="7920982" cy="288032"/>
        </p:xfrm>
        <a:graphic>
          <a:graphicData uri="http://schemas.openxmlformats.org/drawingml/2006/table">
            <a:tbl>
              <a:tblPr firstRow="1" bandRow="1">
                <a:tableStyleId>{5C22544A-7EE6-4342-B048-85BDC9FD1C3A}</a:tableStyleId>
              </a:tblPr>
              <a:tblGrid>
                <a:gridCol w="354330"/>
                <a:gridCol w="354330"/>
                <a:gridCol w="354330"/>
                <a:gridCol w="354330"/>
                <a:gridCol w="354330"/>
                <a:gridCol w="354330"/>
                <a:gridCol w="354330"/>
                <a:gridCol w="240026"/>
                <a:gridCol w="354330"/>
                <a:gridCol w="354330"/>
                <a:gridCol w="354330"/>
                <a:gridCol w="354330"/>
                <a:gridCol w="354330"/>
                <a:gridCol w="354330"/>
                <a:gridCol w="354330"/>
                <a:gridCol w="240026"/>
                <a:gridCol w="354330"/>
                <a:gridCol w="354330"/>
                <a:gridCol w="354330"/>
                <a:gridCol w="354330"/>
                <a:gridCol w="354330"/>
                <a:gridCol w="354330"/>
                <a:gridCol w="354330"/>
              </a:tblGrid>
              <a:tr h="288032">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5.0</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5.1</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r>
            </a:tbl>
          </a:graphicData>
        </a:graphic>
      </p:graphicFrame>
      <p:graphicFrame>
        <p:nvGraphicFramePr>
          <p:cNvPr id="21" name="Table 20"/>
          <p:cNvGraphicFramePr>
            <a:graphicFrameLocks noGrp="1"/>
          </p:cNvGraphicFramePr>
          <p:nvPr/>
        </p:nvGraphicFramePr>
        <p:xfrm>
          <a:off x="755576" y="6165304"/>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 name="Oval 26"/>
          <p:cNvSpPr>
            <a:spLocks noChangeArrowheads="1"/>
          </p:cNvSpPr>
          <p:nvPr/>
        </p:nvSpPr>
        <p:spPr bwMode="auto">
          <a:xfrm>
            <a:off x="5868144" y="2420888"/>
            <a:ext cx="288925" cy="287338"/>
          </a:xfrm>
          <a:prstGeom prst="ellipse">
            <a:avLst/>
          </a:prstGeom>
          <a:noFill/>
          <a:ln w="19050" algn="ctr">
            <a:solidFill>
              <a:srgbClr val="FF0000"/>
            </a:solidFill>
            <a:round/>
            <a:headEnd/>
            <a:tailEnd/>
          </a:ln>
        </p:spPr>
        <p:txBody>
          <a:bodyPr wrap="none" anchor="ctr"/>
          <a:lstStyle/>
          <a:p>
            <a:endParaRPr lang="en-NZ"/>
          </a:p>
        </p:txBody>
      </p:sp>
      <p:sp>
        <p:nvSpPr>
          <p:cNvPr id="23" name="Oval 26"/>
          <p:cNvSpPr>
            <a:spLocks noChangeArrowheads="1"/>
          </p:cNvSpPr>
          <p:nvPr/>
        </p:nvSpPr>
        <p:spPr bwMode="auto">
          <a:xfrm>
            <a:off x="5868144" y="3933056"/>
            <a:ext cx="288925" cy="287338"/>
          </a:xfrm>
          <a:prstGeom prst="ellipse">
            <a:avLst/>
          </a:prstGeom>
          <a:noFill/>
          <a:ln w="19050" algn="ctr">
            <a:solidFill>
              <a:srgbClr val="FF0000"/>
            </a:solidFill>
            <a:round/>
            <a:headEnd/>
            <a:tailEnd/>
          </a:ln>
        </p:spPr>
        <p:txBody>
          <a:bodyPr wrap="none" anchor="ctr"/>
          <a:lstStyle/>
          <a:p>
            <a:endParaRPr lang="en-NZ"/>
          </a:p>
        </p:txBody>
      </p:sp>
      <p:sp>
        <p:nvSpPr>
          <p:cNvPr id="25" name="Oval 26"/>
          <p:cNvSpPr>
            <a:spLocks noChangeArrowheads="1"/>
          </p:cNvSpPr>
          <p:nvPr/>
        </p:nvSpPr>
        <p:spPr bwMode="auto">
          <a:xfrm>
            <a:off x="5868144" y="5085184"/>
            <a:ext cx="288925" cy="287338"/>
          </a:xfrm>
          <a:prstGeom prst="ellipse">
            <a:avLst/>
          </a:prstGeom>
          <a:noFill/>
          <a:ln w="19050" algn="ctr">
            <a:solidFill>
              <a:srgbClr val="FF0000"/>
            </a:solidFill>
            <a:round/>
            <a:headEnd/>
            <a:tailEnd/>
          </a:ln>
        </p:spPr>
        <p:txBody>
          <a:bodyPr wrap="none" anchor="ctr"/>
          <a:lstStyle/>
          <a:p>
            <a:endParaRPr lang="en-NZ"/>
          </a:p>
        </p:txBody>
      </p:sp>
      <p:sp>
        <p:nvSpPr>
          <p:cNvPr id="26" name="Oval 26"/>
          <p:cNvSpPr>
            <a:spLocks noChangeArrowheads="1"/>
          </p:cNvSpPr>
          <p:nvPr/>
        </p:nvSpPr>
        <p:spPr bwMode="auto">
          <a:xfrm>
            <a:off x="3203848" y="2420888"/>
            <a:ext cx="288925" cy="287338"/>
          </a:xfrm>
          <a:prstGeom prst="ellipse">
            <a:avLst/>
          </a:prstGeom>
          <a:noFill/>
          <a:ln w="19050" algn="ctr">
            <a:solidFill>
              <a:srgbClr val="FF0000"/>
            </a:solidFill>
            <a:round/>
            <a:headEnd/>
            <a:tailEnd/>
          </a:ln>
        </p:spPr>
        <p:txBody>
          <a:bodyPr wrap="none" anchor="ctr"/>
          <a:lstStyle/>
          <a:p>
            <a:endParaRPr lang="en-NZ"/>
          </a:p>
        </p:txBody>
      </p:sp>
      <p:sp>
        <p:nvSpPr>
          <p:cNvPr id="28" name="Oval 26"/>
          <p:cNvSpPr>
            <a:spLocks noChangeArrowheads="1"/>
          </p:cNvSpPr>
          <p:nvPr/>
        </p:nvSpPr>
        <p:spPr bwMode="auto">
          <a:xfrm>
            <a:off x="3203848" y="5013176"/>
            <a:ext cx="288925" cy="287338"/>
          </a:xfrm>
          <a:prstGeom prst="ellipse">
            <a:avLst/>
          </a:prstGeom>
          <a:noFill/>
          <a:ln w="19050" algn="ctr">
            <a:solidFill>
              <a:srgbClr val="FF0000"/>
            </a:solidFill>
            <a:round/>
            <a:headEnd/>
            <a:tailEnd/>
          </a:ln>
        </p:spPr>
        <p:txBody>
          <a:bodyPr wrap="none" anchor="ctr"/>
          <a:lstStyle/>
          <a:p>
            <a:endParaRPr lang="en-NZ"/>
          </a:p>
        </p:txBody>
      </p:sp>
      <p:sp>
        <p:nvSpPr>
          <p:cNvPr id="29"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59</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50900" y="2133600"/>
            <a:ext cx="7529513" cy="523220"/>
          </a:xfrm>
          <a:prstGeom prst="rect">
            <a:avLst/>
          </a:prstGeom>
          <a:solidFill>
            <a:schemeClr val="tx1"/>
          </a:solidFill>
          <a:ln w="25400" algn="ctr">
            <a:solidFill>
              <a:srgbClr val="FF0000"/>
            </a:solidFill>
            <a:miter lim="800000"/>
            <a:headEnd/>
            <a:tailEnd/>
          </a:ln>
        </p:spPr>
        <p:txBody>
          <a:bodyPr>
            <a:spAutoFit/>
          </a:bodyPr>
          <a:lstStyle/>
          <a:p>
            <a:pPr eaLnBrk="0" hangingPunct="0">
              <a:spcBef>
                <a:spcPct val="50000"/>
              </a:spcBef>
            </a:pPr>
            <a:r>
              <a:rPr lang="en-NZ" sz="2800" dirty="0" smtClean="0">
                <a:solidFill>
                  <a:schemeClr val="bg1"/>
                </a:solidFill>
              </a:rPr>
              <a:t>Executive Summary</a:t>
            </a:r>
            <a:endParaRPr lang="en-NZ" sz="2800" dirty="0">
              <a:solidFill>
                <a:schemeClr val="bg1"/>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701675"/>
            <a:ext cx="8229600" cy="1143000"/>
          </a:xfrm>
        </p:spPr>
        <p:txBody>
          <a:bodyPr/>
          <a:lstStyle/>
          <a:p>
            <a:r>
              <a:rPr lang="en-US" sz="2000" b="1" dirty="0" smtClean="0">
                <a:solidFill>
                  <a:srgbClr val="CC0000"/>
                </a:solidFill>
              </a:rPr>
              <a:t>Reasons for Dissatisfaction with Vehicle Quality / Comfort</a:t>
            </a:r>
            <a:endParaRPr lang="en-NZ" sz="2000" b="1" dirty="0" smtClean="0">
              <a:solidFill>
                <a:srgbClr val="CC0000"/>
              </a:solidFill>
            </a:endParaRPr>
          </a:p>
        </p:txBody>
      </p:sp>
      <p:sp>
        <p:nvSpPr>
          <p:cNvPr id="73731"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Q10H</a:t>
            </a:r>
          </a:p>
        </p:txBody>
      </p:sp>
      <p:sp>
        <p:nvSpPr>
          <p:cNvPr id="73733" name="Text Box 5"/>
          <p:cNvSpPr txBox="1">
            <a:spLocks noChangeArrowheads="1"/>
          </p:cNvSpPr>
          <p:nvPr/>
        </p:nvSpPr>
        <p:spPr bwMode="auto">
          <a:xfrm>
            <a:off x="1330325" y="1628775"/>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73734" name="Text Box 6"/>
          <p:cNvSpPr txBox="1">
            <a:spLocks noChangeArrowheads="1"/>
          </p:cNvSpPr>
          <p:nvPr/>
        </p:nvSpPr>
        <p:spPr bwMode="auto">
          <a:xfrm>
            <a:off x="6156325" y="1654175"/>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73735" name="Line 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2" name="Table 11"/>
          <p:cNvGraphicFramePr>
            <a:graphicFrameLocks noGrp="1"/>
          </p:cNvGraphicFramePr>
          <p:nvPr/>
        </p:nvGraphicFramePr>
        <p:xfrm>
          <a:off x="4716016" y="1988841"/>
          <a:ext cx="4302669" cy="4231953"/>
        </p:xfrm>
        <a:graphic>
          <a:graphicData uri="http://schemas.openxmlformats.org/drawingml/2006/table">
            <a:tbl>
              <a:tblPr/>
              <a:tblGrid>
                <a:gridCol w="4302669"/>
              </a:tblGrid>
              <a:tr h="358882">
                <a:tc>
                  <a:txBody>
                    <a:bodyPr/>
                    <a:lstStyle/>
                    <a:p>
                      <a:pPr marL="180000" indent="-180000" algn="l" fontAlgn="b">
                        <a:buFont typeface="Arial" pitchFamily="34" charset="0"/>
                        <a:buChar char="•"/>
                      </a:pPr>
                      <a:r>
                        <a:rPr lang="en-NZ" sz="1050" b="0" i="1" u="none" strike="noStrike">
                          <a:solidFill>
                            <a:srgbClr val="000000"/>
                          </a:solidFill>
                          <a:latin typeface="+mn-lt"/>
                        </a:rPr>
                        <a:t>Bus is over crowded. I need to stand.</a:t>
                      </a:r>
                    </a:p>
                  </a:txBody>
                  <a:tcPr marL="3053" marR="3053" marT="3053" marB="0" anchor="ctr">
                    <a:lnL>
                      <a:noFill/>
                    </a:lnL>
                    <a:lnR>
                      <a:noFill/>
                    </a:lnR>
                    <a:lnT>
                      <a:noFill/>
                    </a:lnT>
                    <a:lnB>
                      <a:noFill/>
                    </a:lnB>
                    <a:noFill/>
                  </a:tcPr>
                </a:tc>
              </a:tr>
              <a:tr h="358882">
                <a:tc>
                  <a:txBody>
                    <a:bodyPr/>
                    <a:lstStyle/>
                    <a:p>
                      <a:pPr marL="180000" indent="-180000" algn="l" fontAlgn="b">
                        <a:buFont typeface="Arial" pitchFamily="34" charset="0"/>
                        <a:buChar char="•"/>
                      </a:pPr>
                      <a:r>
                        <a:rPr lang="en-NZ" sz="1050" b="0" i="1" u="none" strike="noStrike">
                          <a:solidFill>
                            <a:srgbClr val="000000"/>
                          </a:solidFill>
                          <a:latin typeface="+mn-lt"/>
                        </a:rPr>
                        <a:t>Feel more comfortable on newer buses as I have a walker.</a:t>
                      </a:r>
                    </a:p>
                  </a:txBody>
                  <a:tcPr marL="3053" marR="3053" marT="3053" marB="0" anchor="ctr">
                    <a:lnL>
                      <a:noFill/>
                    </a:lnL>
                    <a:lnR>
                      <a:noFill/>
                    </a:lnR>
                    <a:lnT>
                      <a:noFill/>
                    </a:lnT>
                    <a:lnB>
                      <a:noFill/>
                    </a:lnB>
                    <a:noFill/>
                  </a:tcPr>
                </a:tc>
              </a:tr>
              <a:tr h="587642">
                <a:tc>
                  <a:txBody>
                    <a:bodyPr/>
                    <a:lstStyle/>
                    <a:p>
                      <a:pPr marL="180000" indent="-180000" algn="l" fontAlgn="b">
                        <a:buFont typeface="Arial" pitchFamily="34" charset="0"/>
                        <a:buChar char="•"/>
                      </a:pPr>
                      <a:r>
                        <a:rPr lang="en-NZ" sz="1050" b="0" i="1" u="none" strike="noStrike">
                          <a:solidFill>
                            <a:srgbClr val="000000"/>
                          </a:solidFill>
                          <a:latin typeface="+mn-lt"/>
                        </a:rPr>
                        <a:t>I find it difficult because I am a very tall lady. I can't sit in the front seats near the driver for disabled or pushchair people although there is more legroom there so I go to the back seat where there is enough legroom for me in the aisle.</a:t>
                      </a:r>
                    </a:p>
                  </a:txBody>
                  <a:tcPr marL="3053" marR="3053" marT="3053" marB="0" anchor="ctr">
                    <a:lnL>
                      <a:noFill/>
                    </a:lnL>
                    <a:lnR>
                      <a:noFill/>
                    </a:lnR>
                    <a:lnT>
                      <a:noFill/>
                    </a:lnT>
                    <a:lnB>
                      <a:noFill/>
                    </a:lnB>
                    <a:noFill/>
                  </a:tcPr>
                </a:tc>
              </a:tr>
              <a:tr h="358882">
                <a:tc>
                  <a:txBody>
                    <a:bodyPr/>
                    <a:lstStyle/>
                    <a:p>
                      <a:pPr marL="180000" indent="-180000" algn="l" fontAlgn="b">
                        <a:buFont typeface="Arial" pitchFamily="34" charset="0"/>
                        <a:buChar char="•"/>
                      </a:pPr>
                      <a:r>
                        <a:rPr lang="en-NZ" sz="1050" b="0" i="1" u="none" strike="noStrike">
                          <a:solidFill>
                            <a:srgbClr val="000000"/>
                          </a:solidFill>
                          <a:latin typeface="+mn-lt"/>
                        </a:rPr>
                        <a:t>Not very comfortable when sitting on bus. Too many people.</a:t>
                      </a:r>
                    </a:p>
                  </a:txBody>
                  <a:tcPr marL="3053" marR="3053" marT="3053" marB="0" anchor="ctr">
                    <a:lnL>
                      <a:noFill/>
                    </a:lnL>
                    <a:lnR>
                      <a:noFill/>
                    </a:lnR>
                    <a:lnT>
                      <a:noFill/>
                    </a:lnT>
                    <a:lnB>
                      <a:noFill/>
                    </a:lnB>
                    <a:noFill/>
                  </a:tcPr>
                </a:tc>
              </a:tr>
              <a:tr h="358882">
                <a:tc>
                  <a:txBody>
                    <a:bodyPr/>
                    <a:lstStyle/>
                    <a:p>
                      <a:pPr marL="180000" indent="-180000" algn="l" fontAlgn="b">
                        <a:buFont typeface="Arial" pitchFamily="34" charset="0"/>
                        <a:buChar char="•"/>
                      </a:pPr>
                      <a:r>
                        <a:rPr lang="en-NZ" sz="1050" b="0" i="1" u="none" strike="noStrike">
                          <a:solidFill>
                            <a:srgbClr val="000000"/>
                          </a:solidFill>
                          <a:latin typeface="+mn-lt"/>
                        </a:rPr>
                        <a:t>One or two of the buses are a bit scruffy.</a:t>
                      </a:r>
                    </a:p>
                  </a:txBody>
                  <a:tcPr marL="3053" marR="3053" marT="3053" marB="0" anchor="ctr">
                    <a:lnL>
                      <a:noFill/>
                    </a:lnL>
                    <a:lnR>
                      <a:noFill/>
                    </a:lnR>
                    <a:lnT>
                      <a:noFill/>
                    </a:lnT>
                    <a:lnB>
                      <a:noFill/>
                    </a:lnB>
                    <a:noFill/>
                  </a:tcPr>
                </a:tc>
              </a:tr>
              <a:tr h="358882">
                <a:tc>
                  <a:txBody>
                    <a:bodyPr/>
                    <a:lstStyle/>
                    <a:p>
                      <a:pPr marL="180000" indent="-180000" algn="l" fontAlgn="b">
                        <a:buFont typeface="Arial" pitchFamily="34" charset="0"/>
                        <a:buChar char="•"/>
                      </a:pPr>
                      <a:r>
                        <a:rPr lang="en-NZ" sz="1050" b="0" i="1" u="none" strike="noStrike">
                          <a:solidFill>
                            <a:srgbClr val="000000"/>
                          </a:solidFill>
                          <a:latin typeface="+mn-lt"/>
                        </a:rPr>
                        <a:t>See people with prams and elderly with walking frames. Is difficult for them. Some buses tagged and looks very ugly.</a:t>
                      </a:r>
                    </a:p>
                  </a:txBody>
                  <a:tcPr marL="3053" marR="3053" marT="3053" marB="0" anchor="ctr">
                    <a:lnL>
                      <a:noFill/>
                    </a:lnL>
                    <a:lnR>
                      <a:noFill/>
                    </a:lnR>
                    <a:lnT>
                      <a:noFill/>
                    </a:lnT>
                    <a:lnB>
                      <a:noFill/>
                    </a:lnB>
                    <a:noFill/>
                  </a:tcPr>
                </a:tc>
              </a:tr>
              <a:tr h="358882">
                <a:tc>
                  <a:txBody>
                    <a:bodyPr/>
                    <a:lstStyle/>
                    <a:p>
                      <a:pPr marL="180000" indent="-180000" algn="l" fontAlgn="b">
                        <a:buFont typeface="Arial" pitchFamily="34" charset="0"/>
                        <a:buChar char="•"/>
                      </a:pPr>
                      <a:r>
                        <a:rPr lang="en-NZ" sz="1050" b="0" i="1" u="none" strike="noStrike">
                          <a:solidFill>
                            <a:srgbClr val="000000"/>
                          </a:solidFill>
                          <a:latin typeface="+mn-lt"/>
                        </a:rPr>
                        <a:t>Short in knee length.</a:t>
                      </a:r>
                    </a:p>
                  </a:txBody>
                  <a:tcPr marL="3053" marR="3053" marT="3053" marB="0" anchor="ctr">
                    <a:lnL>
                      <a:noFill/>
                    </a:lnL>
                    <a:lnR>
                      <a:noFill/>
                    </a:lnR>
                    <a:lnT>
                      <a:noFill/>
                    </a:lnT>
                    <a:lnB>
                      <a:noFill/>
                    </a:lnB>
                    <a:noFill/>
                  </a:tcPr>
                </a:tc>
              </a:tr>
              <a:tr h="358882">
                <a:tc>
                  <a:txBody>
                    <a:bodyPr/>
                    <a:lstStyle/>
                    <a:p>
                      <a:pPr marL="180000" indent="-180000" algn="l" fontAlgn="b">
                        <a:buFont typeface="Arial" pitchFamily="34" charset="0"/>
                        <a:buChar char="•"/>
                      </a:pPr>
                      <a:r>
                        <a:rPr lang="en-NZ" sz="1050" b="0" i="1" u="none" strike="noStrike">
                          <a:solidFill>
                            <a:srgbClr val="000000"/>
                          </a:solidFill>
                          <a:latin typeface="+mn-lt"/>
                        </a:rPr>
                        <a:t>Some of the buses are getting a bit old, seats tatty and uncomfortable.</a:t>
                      </a:r>
                    </a:p>
                  </a:txBody>
                  <a:tcPr marL="3053" marR="3053" marT="3053" marB="0" anchor="ctr">
                    <a:lnL>
                      <a:noFill/>
                    </a:lnL>
                    <a:lnR>
                      <a:noFill/>
                    </a:lnR>
                    <a:lnT>
                      <a:noFill/>
                    </a:lnT>
                    <a:lnB>
                      <a:noFill/>
                    </a:lnB>
                    <a:noFill/>
                  </a:tcPr>
                </a:tc>
              </a:tr>
              <a:tr h="358882">
                <a:tc>
                  <a:txBody>
                    <a:bodyPr/>
                    <a:lstStyle/>
                    <a:p>
                      <a:pPr marL="180000" indent="-180000" algn="l" fontAlgn="b">
                        <a:buFont typeface="Arial" pitchFamily="34" charset="0"/>
                        <a:buChar char="•"/>
                      </a:pPr>
                      <a:r>
                        <a:rPr lang="en-NZ" sz="1050" b="0" i="1" u="none" strike="noStrike">
                          <a:solidFill>
                            <a:srgbClr val="000000"/>
                          </a:solidFill>
                          <a:latin typeface="+mn-lt"/>
                        </a:rPr>
                        <a:t>Sometimes dirty.</a:t>
                      </a:r>
                    </a:p>
                  </a:txBody>
                  <a:tcPr marL="3053" marR="3053" marT="3053" marB="0" anchor="ctr">
                    <a:lnL>
                      <a:noFill/>
                    </a:lnL>
                    <a:lnR>
                      <a:noFill/>
                    </a:lnR>
                    <a:lnT>
                      <a:noFill/>
                    </a:lnT>
                    <a:lnB>
                      <a:noFill/>
                    </a:lnB>
                    <a:noFill/>
                  </a:tcPr>
                </a:tc>
              </a:tr>
              <a:tr h="358882">
                <a:tc>
                  <a:txBody>
                    <a:bodyPr/>
                    <a:lstStyle/>
                    <a:p>
                      <a:pPr marL="180000" indent="-180000" algn="l" fontAlgn="b">
                        <a:buFont typeface="Arial" pitchFamily="34" charset="0"/>
                        <a:buChar char="•"/>
                      </a:pPr>
                      <a:r>
                        <a:rPr lang="en-NZ" sz="1050" b="0" i="1" u="none" strike="noStrike">
                          <a:solidFill>
                            <a:srgbClr val="000000"/>
                          </a:solidFill>
                          <a:latin typeface="+mn-lt"/>
                        </a:rPr>
                        <a:t>The buses seem to need cleaning from time to time, they seem dirty from the inside.</a:t>
                      </a:r>
                    </a:p>
                  </a:txBody>
                  <a:tcPr marL="3053" marR="3053" marT="3053" marB="0" anchor="ctr">
                    <a:lnL>
                      <a:noFill/>
                    </a:lnL>
                    <a:lnR>
                      <a:noFill/>
                    </a:lnR>
                    <a:lnT>
                      <a:noFill/>
                    </a:lnT>
                    <a:lnB>
                      <a:noFill/>
                    </a:lnB>
                    <a:noFill/>
                  </a:tcPr>
                </a:tc>
              </a:tr>
              <a:tr h="358882">
                <a:tc>
                  <a:txBody>
                    <a:bodyPr/>
                    <a:lstStyle/>
                    <a:p>
                      <a:pPr marL="180000" indent="-180000" algn="l" fontAlgn="b">
                        <a:buFont typeface="Arial" pitchFamily="34" charset="0"/>
                        <a:buChar char="•"/>
                      </a:pPr>
                      <a:r>
                        <a:rPr lang="en-NZ" sz="1050" b="0" i="1" u="none" strike="noStrike" dirty="0">
                          <a:solidFill>
                            <a:srgbClr val="000000"/>
                          </a:solidFill>
                          <a:latin typeface="+mn-lt"/>
                        </a:rPr>
                        <a:t>They could be more comfortable.</a:t>
                      </a:r>
                    </a:p>
                  </a:txBody>
                  <a:tcPr marL="3053" marR="3053" marT="3053" marB="0" anchor="ctr">
                    <a:lnL>
                      <a:noFill/>
                    </a:lnL>
                    <a:lnR>
                      <a:noFill/>
                    </a:lnR>
                    <a:lnT>
                      <a:noFill/>
                    </a:lnT>
                    <a:lnB>
                      <a:noFill/>
                    </a:lnB>
                    <a:noFill/>
                  </a:tcPr>
                </a:tc>
              </a:tr>
            </a:tbl>
          </a:graphicData>
        </a:graphic>
      </p:graphicFrame>
      <p:graphicFrame>
        <p:nvGraphicFramePr>
          <p:cNvPr id="13" name="Table 12"/>
          <p:cNvGraphicFramePr>
            <a:graphicFrameLocks noGrp="1"/>
          </p:cNvGraphicFramePr>
          <p:nvPr/>
        </p:nvGraphicFramePr>
        <p:xfrm>
          <a:off x="683568" y="1916832"/>
          <a:ext cx="3456384" cy="3586118"/>
        </p:xfrm>
        <a:graphic>
          <a:graphicData uri="http://schemas.openxmlformats.org/drawingml/2006/table">
            <a:tbl>
              <a:tblPr/>
              <a:tblGrid>
                <a:gridCol w="3456384"/>
              </a:tblGrid>
              <a:tr h="695201">
                <a:tc>
                  <a:txBody>
                    <a:bodyPr/>
                    <a:lstStyle/>
                    <a:p>
                      <a:pPr marL="180000" indent="-180000" algn="l" fontAlgn="b">
                        <a:buFont typeface="Arial" pitchFamily="34" charset="0"/>
                        <a:buChar char="•"/>
                      </a:pPr>
                      <a:r>
                        <a:rPr lang="en-NZ" sz="1050" b="0" i="1" u="none" strike="noStrike">
                          <a:solidFill>
                            <a:srgbClr val="000000"/>
                          </a:solidFill>
                          <a:latin typeface="Calibri"/>
                        </a:rPr>
                        <a:t>In winter there is no heating.</a:t>
                      </a:r>
                    </a:p>
                  </a:txBody>
                  <a:tcPr marL="5214" marR="5214" marT="5214" marB="0" anchor="ctr">
                    <a:lnL>
                      <a:noFill/>
                    </a:lnL>
                    <a:lnR>
                      <a:noFill/>
                    </a:lnR>
                    <a:lnT>
                      <a:noFill/>
                    </a:lnT>
                    <a:lnB>
                      <a:noFill/>
                    </a:lnB>
                  </a:tcPr>
                </a:tc>
              </a:tr>
              <a:tr h="747587">
                <a:tc>
                  <a:txBody>
                    <a:bodyPr/>
                    <a:lstStyle/>
                    <a:p>
                      <a:pPr marL="180000" indent="-180000" algn="l" fontAlgn="b">
                        <a:buFont typeface="Arial" pitchFamily="34" charset="0"/>
                        <a:buChar char="•"/>
                      </a:pPr>
                      <a:r>
                        <a:rPr lang="en-NZ" sz="1050" b="0" i="1" u="none" strike="noStrike">
                          <a:solidFill>
                            <a:srgbClr val="000000"/>
                          </a:solidFill>
                          <a:latin typeface="Calibri"/>
                        </a:rPr>
                        <a:t>The buses are not luxury. They're ordinary city council. They cater for all chairs - mobility, pushchairs, etc. Tilting the bus allows people to get on more easily. Can tilt the bus so that people only have to get on the bus 4 inches from the kerb outside.</a:t>
                      </a:r>
                    </a:p>
                  </a:txBody>
                  <a:tcPr marL="5214" marR="5214" marT="5214" marB="0" anchor="ctr">
                    <a:lnL>
                      <a:noFill/>
                    </a:lnL>
                    <a:lnR>
                      <a:noFill/>
                    </a:lnR>
                    <a:lnT>
                      <a:noFill/>
                    </a:lnT>
                    <a:lnB>
                      <a:noFill/>
                    </a:lnB>
                  </a:tcPr>
                </a:tc>
              </a:tr>
              <a:tr h="695201">
                <a:tc>
                  <a:txBody>
                    <a:bodyPr/>
                    <a:lstStyle/>
                    <a:p>
                      <a:pPr marL="180000" indent="-180000" algn="l" fontAlgn="b">
                        <a:buFont typeface="Arial" pitchFamily="34" charset="0"/>
                        <a:buChar char="•"/>
                      </a:pPr>
                      <a:r>
                        <a:rPr lang="en-NZ" sz="1050" b="0" i="1" u="none" strike="noStrike">
                          <a:solidFill>
                            <a:srgbClr val="000000"/>
                          </a:solidFill>
                          <a:latin typeface="Calibri"/>
                        </a:rPr>
                        <a:t>They are pretty but not flash.</a:t>
                      </a:r>
                    </a:p>
                  </a:txBody>
                  <a:tcPr marL="5214" marR="5214" marT="5214" marB="0" anchor="ctr">
                    <a:lnL>
                      <a:noFill/>
                    </a:lnL>
                    <a:lnR>
                      <a:noFill/>
                    </a:lnR>
                    <a:lnT>
                      <a:noFill/>
                    </a:lnT>
                    <a:lnB>
                      <a:noFill/>
                    </a:lnB>
                  </a:tcPr>
                </a:tc>
              </a:tr>
              <a:tr h="695201">
                <a:tc>
                  <a:txBody>
                    <a:bodyPr/>
                    <a:lstStyle/>
                    <a:p>
                      <a:pPr marL="180000" indent="-180000" algn="l" fontAlgn="b">
                        <a:buFont typeface="Arial" pitchFamily="34" charset="0"/>
                        <a:buChar char="•"/>
                      </a:pPr>
                      <a:r>
                        <a:rPr lang="en-NZ" sz="1050" b="0" i="1" u="none" strike="noStrike">
                          <a:solidFill>
                            <a:srgbClr val="000000"/>
                          </a:solidFill>
                          <a:latin typeface="Calibri"/>
                        </a:rPr>
                        <a:t>They rattle a lot.</a:t>
                      </a:r>
                    </a:p>
                  </a:txBody>
                  <a:tcPr marL="5214" marR="5214" marT="5214" marB="0" anchor="ctr">
                    <a:lnL>
                      <a:noFill/>
                    </a:lnL>
                    <a:lnR>
                      <a:noFill/>
                    </a:lnR>
                    <a:lnT>
                      <a:noFill/>
                    </a:lnT>
                    <a:lnB>
                      <a:noFill/>
                    </a:lnB>
                  </a:tcPr>
                </a:tc>
              </a:tr>
              <a:tr h="695201">
                <a:tc>
                  <a:txBody>
                    <a:bodyPr/>
                    <a:lstStyle/>
                    <a:p>
                      <a:pPr marL="180000" indent="-180000" algn="l" fontAlgn="b">
                        <a:buFont typeface="Arial" pitchFamily="34" charset="0"/>
                        <a:buChar char="•"/>
                      </a:pPr>
                      <a:r>
                        <a:rPr lang="en-NZ" sz="1050" b="0" i="1" u="none" strike="noStrike" dirty="0">
                          <a:solidFill>
                            <a:srgbClr val="000000"/>
                          </a:solidFill>
                          <a:latin typeface="Calibri"/>
                        </a:rPr>
                        <a:t>Think the seats are uncomfortable.</a:t>
                      </a:r>
                    </a:p>
                  </a:txBody>
                  <a:tcPr marL="5214" marR="5214" marT="5214" marB="0" anchor="ctr">
                    <a:lnL>
                      <a:noFill/>
                    </a:lnL>
                    <a:lnR>
                      <a:noFill/>
                    </a:lnR>
                    <a:lnT>
                      <a:noFill/>
                    </a:lnT>
                    <a:lnB>
                      <a:noFill/>
                    </a:lnB>
                  </a:tcPr>
                </a:tc>
              </a:tr>
            </a:tbl>
          </a:graphicData>
        </a:graphic>
      </p:graphicFrame>
      <p:sp>
        <p:nvSpPr>
          <p:cNvPr id="9" name="Text Box 5"/>
          <p:cNvSpPr txBox="1">
            <a:spLocks noChangeArrowheads="1"/>
          </p:cNvSpPr>
          <p:nvPr/>
        </p:nvSpPr>
        <p:spPr bwMode="auto">
          <a:xfrm>
            <a:off x="0" y="6596390"/>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smtClean="0">
                <a:solidFill>
                  <a:schemeClr val="bg1"/>
                </a:solidFill>
              </a:rPr>
              <a:t>Buses being crowed, Old and Uncomfortable </a:t>
            </a:r>
            <a:r>
              <a:rPr lang="en-IE" i="0" dirty="0" smtClean="0">
                <a:solidFill>
                  <a:schemeClr val="bg1"/>
                </a:solidFill>
              </a:rPr>
              <a:t>were the main reason for dissatisfaction.</a:t>
            </a:r>
            <a:endParaRPr lang="en-IE" dirty="0">
              <a:solidFill>
                <a:schemeClr val="bg1"/>
              </a:solidFill>
            </a:endParaRPr>
          </a:p>
        </p:txBody>
      </p:sp>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60</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nvGraphicFramePr>
        <p:xfrm>
          <a:off x="1115616" y="1556792"/>
          <a:ext cx="79208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30723" name="Rectangle 2"/>
          <p:cNvSpPr>
            <a:spLocks noGrp="1" noChangeArrowheads="1"/>
          </p:cNvSpPr>
          <p:nvPr>
            <p:ph type="title"/>
          </p:nvPr>
        </p:nvSpPr>
        <p:spPr>
          <a:xfrm>
            <a:off x="457200" y="549275"/>
            <a:ext cx="8229600" cy="1143000"/>
          </a:xfrm>
        </p:spPr>
        <p:txBody>
          <a:bodyPr/>
          <a:lstStyle/>
          <a:p>
            <a:pPr eaLnBrk="1" hangingPunct="1"/>
            <a:r>
              <a:rPr lang="en-US" sz="2000" b="1" dirty="0" smtClean="0">
                <a:solidFill>
                  <a:srgbClr val="CC0000"/>
                </a:solidFill>
              </a:rPr>
              <a:t>Overall Bus Service</a:t>
            </a:r>
            <a:endParaRPr lang="en-NZ" sz="2000" b="1" dirty="0" smtClean="0">
              <a:solidFill>
                <a:srgbClr val="CC0000"/>
              </a:solidFill>
            </a:endParaRPr>
          </a:p>
        </p:txBody>
      </p:sp>
      <p:sp>
        <p:nvSpPr>
          <p:cNvPr id="30724" name="Rectangle 4"/>
          <p:cNvSpPr>
            <a:spLocks noChangeArrowheads="1"/>
          </p:cNvSpPr>
          <p:nvPr/>
        </p:nvSpPr>
        <p:spPr bwMode="auto">
          <a:xfrm>
            <a:off x="349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30725" name="Text Box 5"/>
          <p:cNvSpPr txBox="1">
            <a:spLocks noChangeArrowheads="1"/>
          </p:cNvSpPr>
          <p:nvPr/>
        </p:nvSpPr>
        <p:spPr bwMode="auto">
          <a:xfrm>
            <a:off x="69850"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Q10I</a:t>
            </a:r>
          </a:p>
        </p:txBody>
      </p:sp>
      <p:sp>
        <p:nvSpPr>
          <p:cNvPr id="30727" name="Text Box 57"/>
          <p:cNvSpPr txBox="1">
            <a:spLocks noChangeArrowheads="1"/>
          </p:cNvSpPr>
          <p:nvPr/>
        </p:nvSpPr>
        <p:spPr bwMode="auto">
          <a:xfrm>
            <a:off x="109538" y="5772150"/>
            <a:ext cx="914400" cy="342900"/>
          </a:xfrm>
          <a:prstGeom prst="rect">
            <a:avLst/>
          </a:prstGeom>
          <a:noFill/>
          <a:ln w="9525">
            <a:noFill/>
            <a:miter lim="800000"/>
            <a:headEnd/>
            <a:tailEnd/>
          </a:ln>
        </p:spPr>
        <p:txBody>
          <a:bodyPr/>
          <a:lstStyle/>
          <a:p>
            <a:pPr algn="r"/>
            <a:r>
              <a:rPr lang="en-US" altLang="ja-JP" sz="900" i="0">
                <a:ea typeface="MS Mincho" pitchFamily="49" charset="-128"/>
              </a:rPr>
              <a:t>Mean Rating</a:t>
            </a:r>
          </a:p>
          <a:p>
            <a:pPr algn="r"/>
            <a:r>
              <a:rPr lang="en-US" altLang="ja-JP" sz="900" i="0">
                <a:ea typeface="MS Mincho" pitchFamily="49" charset="-128"/>
              </a:rPr>
              <a:t>(Max 6)</a:t>
            </a:r>
            <a:endParaRPr lang="en-US" sz="900" b="0" i="0"/>
          </a:p>
        </p:txBody>
      </p:sp>
      <p:grpSp>
        <p:nvGrpSpPr>
          <p:cNvPr id="30728" name="Group 59"/>
          <p:cNvGrpSpPr>
            <a:grpSpLocks/>
          </p:cNvGrpSpPr>
          <p:nvPr/>
        </p:nvGrpSpPr>
        <p:grpSpPr bwMode="auto">
          <a:xfrm>
            <a:off x="1331640" y="1412776"/>
            <a:ext cx="7272337" cy="247650"/>
            <a:chOff x="3060" y="2055"/>
            <a:chExt cx="7575" cy="390"/>
          </a:xfrm>
        </p:grpSpPr>
        <p:sp>
          <p:nvSpPr>
            <p:cNvPr id="30755" name="Text Box 6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30756" name="Text Box 6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30757" name="Text Box 6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30729" name="Text Box 63"/>
          <p:cNvSpPr txBox="1">
            <a:spLocks noChangeArrowheads="1"/>
          </p:cNvSpPr>
          <p:nvPr/>
        </p:nvSpPr>
        <p:spPr bwMode="auto">
          <a:xfrm>
            <a:off x="69850" y="2780928"/>
            <a:ext cx="1042988" cy="246221"/>
          </a:xfrm>
          <a:prstGeom prst="rect">
            <a:avLst/>
          </a:prstGeom>
          <a:noFill/>
          <a:ln w="9525" algn="ctr">
            <a:noFill/>
            <a:miter lim="800000"/>
            <a:headEnd/>
            <a:tailEnd/>
          </a:ln>
        </p:spPr>
        <p:txBody>
          <a:bodyPr>
            <a:spAutoFit/>
          </a:bodyPr>
          <a:lstStyle/>
          <a:p>
            <a:pPr algn="r">
              <a:spcBef>
                <a:spcPct val="50000"/>
              </a:spcBef>
            </a:pPr>
            <a:r>
              <a:rPr lang="en-US" sz="1000" dirty="0">
                <a:latin typeface="+mn-lt"/>
              </a:rPr>
              <a:t>Excellent </a:t>
            </a:r>
          </a:p>
        </p:txBody>
      </p:sp>
      <p:sp>
        <p:nvSpPr>
          <p:cNvPr id="30730" name="Text Box 64"/>
          <p:cNvSpPr txBox="1">
            <a:spLocks noChangeArrowheads="1"/>
          </p:cNvSpPr>
          <p:nvPr/>
        </p:nvSpPr>
        <p:spPr bwMode="auto">
          <a:xfrm>
            <a:off x="73025" y="4425578"/>
            <a:ext cx="1042988" cy="246221"/>
          </a:xfrm>
          <a:prstGeom prst="rect">
            <a:avLst/>
          </a:prstGeom>
          <a:noFill/>
          <a:ln w="9525" algn="ctr">
            <a:noFill/>
            <a:miter lim="800000"/>
            <a:headEnd/>
            <a:tailEnd/>
          </a:ln>
        </p:spPr>
        <p:txBody>
          <a:bodyPr>
            <a:spAutoFit/>
          </a:bodyPr>
          <a:lstStyle/>
          <a:p>
            <a:pPr algn="r">
              <a:spcBef>
                <a:spcPct val="50000"/>
              </a:spcBef>
            </a:pPr>
            <a:r>
              <a:rPr lang="en-US" sz="1000">
                <a:latin typeface="+mn-lt"/>
              </a:rPr>
              <a:t>Very good</a:t>
            </a:r>
          </a:p>
        </p:txBody>
      </p:sp>
      <p:sp>
        <p:nvSpPr>
          <p:cNvPr id="30731" name="Text Box 65"/>
          <p:cNvSpPr txBox="1">
            <a:spLocks noChangeArrowheads="1"/>
          </p:cNvSpPr>
          <p:nvPr/>
        </p:nvSpPr>
        <p:spPr bwMode="auto">
          <a:xfrm>
            <a:off x="63500" y="5151438"/>
            <a:ext cx="1042988" cy="246221"/>
          </a:xfrm>
          <a:prstGeom prst="rect">
            <a:avLst/>
          </a:prstGeom>
          <a:noFill/>
          <a:ln w="9525" algn="ctr">
            <a:noFill/>
            <a:miter lim="800000"/>
            <a:headEnd/>
            <a:tailEnd/>
          </a:ln>
        </p:spPr>
        <p:txBody>
          <a:bodyPr>
            <a:spAutoFit/>
          </a:bodyPr>
          <a:lstStyle/>
          <a:p>
            <a:pPr algn="r">
              <a:spcBef>
                <a:spcPct val="50000"/>
              </a:spcBef>
            </a:pPr>
            <a:r>
              <a:rPr lang="en-US" sz="1000">
                <a:latin typeface="+mn-lt"/>
              </a:rPr>
              <a:t>Good</a:t>
            </a:r>
          </a:p>
        </p:txBody>
      </p:sp>
      <p:sp>
        <p:nvSpPr>
          <p:cNvPr id="30732" name="Text Box 66"/>
          <p:cNvSpPr txBox="1">
            <a:spLocks noChangeArrowheads="1"/>
          </p:cNvSpPr>
          <p:nvPr/>
        </p:nvSpPr>
        <p:spPr bwMode="auto">
          <a:xfrm>
            <a:off x="-107950" y="5300663"/>
            <a:ext cx="1214438" cy="400110"/>
          </a:xfrm>
          <a:prstGeom prst="rect">
            <a:avLst/>
          </a:prstGeom>
          <a:noFill/>
          <a:ln w="9525" algn="ctr">
            <a:noFill/>
            <a:miter lim="800000"/>
            <a:headEnd/>
            <a:tailEnd/>
          </a:ln>
        </p:spPr>
        <p:txBody>
          <a:bodyPr>
            <a:spAutoFit/>
          </a:bodyPr>
          <a:lstStyle/>
          <a:p>
            <a:pPr algn="r">
              <a:spcBef>
                <a:spcPct val="50000"/>
              </a:spcBef>
            </a:pPr>
            <a:r>
              <a:rPr lang="en-US" sz="1000">
                <a:latin typeface="+mn-lt"/>
              </a:rPr>
              <a:t>Dreadful / very poor / poor</a:t>
            </a:r>
          </a:p>
        </p:txBody>
      </p:sp>
      <p:sp>
        <p:nvSpPr>
          <p:cNvPr id="30733" name="Text Box 5"/>
          <p:cNvSpPr txBox="1">
            <a:spLocks noChangeArrowheads="1"/>
          </p:cNvSpPr>
          <p:nvPr/>
        </p:nvSpPr>
        <p:spPr bwMode="auto">
          <a:xfrm>
            <a:off x="0" y="6551766"/>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err="1" smtClean="0">
                <a:solidFill>
                  <a:schemeClr val="bg1"/>
                </a:solidFill>
              </a:rPr>
              <a:t>Rotorua</a:t>
            </a:r>
            <a:r>
              <a:rPr lang="en-IE" i="0" dirty="0" smtClean="0">
                <a:solidFill>
                  <a:schemeClr val="bg1"/>
                </a:solidFill>
              </a:rPr>
              <a:t> </a:t>
            </a:r>
            <a:r>
              <a:rPr lang="en-IE" i="0" dirty="0">
                <a:solidFill>
                  <a:schemeClr val="bg1"/>
                </a:solidFill>
              </a:rPr>
              <a:t>bus </a:t>
            </a:r>
            <a:r>
              <a:rPr lang="en-IE" i="0" dirty="0" smtClean="0">
                <a:solidFill>
                  <a:schemeClr val="bg1"/>
                </a:solidFill>
              </a:rPr>
              <a:t>users were more likely to rate the </a:t>
            </a:r>
            <a:r>
              <a:rPr lang="en-IE" dirty="0">
                <a:solidFill>
                  <a:schemeClr val="bg1"/>
                </a:solidFill>
              </a:rPr>
              <a:t>Overall bus service </a:t>
            </a:r>
            <a:r>
              <a:rPr lang="en-IE" i="0" dirty="0">
                <a:solidFill>
                  <a:schemeClr val="bg1"/>
                </a:solidFill>
              </a:rPr>
              <a:t>as </a:t>
            </a:r>
            <a:r>
              <a:rPr lang="en-IE" dirty="0">
                <a:solidFill>
                  <a:schemeClr val="bg1"/>
                </a:solidFill>
              </a:rPr>
              <a:t>Excellent</a:t>
            </a:r>
            <a:r>
              <a:rPr lang="en-IE" i="0" dirty="0">
                <a:solidFill>
                  <a:schemeClr val="bg1"/>
                </a:solidFill>
              </a:rPr>
              <a:t> </a:t>
            </a:r>
            <a:r>
              <a:rPr lang="en-IE" i="0" dirty="0" smtClean="0">
                <a:solidFill>
                  <a:schemeClr val="bg1"/>
                </a:solidFill>
              </a:rPr>
              <a:t>(56%) than </a:t>
            </a:r>
            <a:r>
              <a:rPr lang="en-IE" i="0" dirty="0" err="1" smtClean="0">
                <a:solidFill>
                  <a:schemeClr val="bg1"/>
                </a:solidFill>
              </a:rPr>
              <a:t>Tauranga</a:t>
            </a:r>
            <a:r>
              <a:rPr lang="en-IE" i="0" dirty="0" smtClean="0">
                <a:solidFill>
                  <a:schemeClr val="bg1"/>
                </a:solidFill>
              </a:rPr>
              <a:t> bus users (41%).</a:t>
            </a:r>
            <a:endParaRPr lang="en-IE" i="0" dirty="0">
              <a:solidFill>
                <a:schemeClr val="bg1"/>
              </a:solidFill>
            </a:endParaRPr>
          </a:p>
        </p:txBody>
      </p:sp>
      <p:graphicFrame>
        <p:nvGraphicFramePr>
          <p:cNvPr id="19" name="Table 18"/>
          <p:cNvGraphicFramePr>
            <a:graphicFrameLocks noGrp="1"/>
          </p:cNvGraphicFramePr>
          <p:nvPr/>
        </p:nvGraphicFramePr>
        <p:xfrm>
          <a:off x="1043608" y="5805264"/>
          <a:ext cx="7920982" cy="288032"/>
        </p:xfrm>
        <a:graphic>
          <a:graphicData uri="http://schemas.openxmlformats.org/drawingml/2006/table">
            <a:tbl>
              <a:tblPr firstRow="1" bandRow="1">
                <a:tableStyleId>{5C22544A-7EE6-4342-B048-85BDC9FD1C3A}</a:tableStyleId>
              </a:tblPr>
              <a:tblGrid>
                <a:gridCol w="354330"/>
                <a:gridCol w="354330"/>
                <a:gridCol w="354330"/>
                <a:gridCol w="354330"/>
                <a:gridCol w="354330"/>
                <a:gridCol w="354330"/>
                <a:gridCol w="354330"/>
                <a:gridCol w="240026"/>
                <a:gridCol w="354330"/>
                <a:gridCol w="354330"/>
                <a:gridCol w="354330"/>
                <a:gridCol w="354330"/>
                <a:gridCol w="354330"/>
                <a:gridCol w="354330"/>
                <a:gridCol w="354330"/>
                <a:gridCol w="240026"/>
                <a:gridCol w="354330"/>
                <a:gridCol w="354330"/>
                <a:gridCol w="354330"/>
                <a:gridCol w="354330"/>
                <a:gridCol w="354330"/>
                <a:gridCol w="354330"/>
                <a:gridCol w="354330"/>
              </a:tblGrid>
              <a:tr h="288032">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5.2</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5.6</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5.4</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5.3</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c>
                  <a:txBody>
                    <a:bodyPr/>
                    <a:lstStyle/>
                    <a:p>
                      <a:r>
                        <a:rPr lang="en-NZ" sz="900" b="1" dirty="0" smtClean="0">
                          <a:solidFill>
                            <a:schemeClr val="tx1"/>
                          </a:solidFill>
                        </a:rPr>
                        <a:t>5.5</a:t>
                      </a:r>
                      <a:endParaRPr lang="en-NZ" sz="9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CC"/>
                    </a:solidFill>
                  </a:tcPr>
                </a:tc>
              </a:tr>
            </a:tbl>
          </a:graphicData>
        </a:graphic>
      </p:graphicFrame>
      <p:graphicFrame>
        <p:nvGraphicFramePr>
          <p:cNvPr id="20" name="Table 19"/>
          <p:cNvGraphicFramePr>
            <a:graphicFrameLocks noGrp="1"/>
          </p:cNvGraphicFramePr>
          <p:nvPr/>
        </p:nvGraphicFramePr>
        <p:xfrm>
          <a:off x="755576" y="6093296"/>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Rectangle 24"/>
          <p:cNvSpPr>
            <a:spLocks noChangeArrowheads="1"/>
          </p:cNvSpPr>
          <p:nvPr/>
        </p:nvSpPr>
        <p:spPr bwMode="auto">
          <a:xfrm>
            <a:off x="8604448" y="2636912"/>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6" name="Rectangle 25"/>
          <p:cNvSpPr>
            <a:spLocks noChangeArrowheads="1"/>
          </p:cNvSpPr>
          <p:nvPr/>
        </p:nvSpPr>
        <p:spPr bwMode="auto">
          <a:xfrm>
            <a:off x="5940152" y="3861048"/>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7" name="Oval 26"/>
          <p:cNvSpPr>
            <a:spLocks noChangeArrowheads="1"/>
          </p:cNvSpPr>
          <p:nvPr/>
        </p:nvSpPr>
        <p:spPr bwMode="auto">
          <a:xfrm>
            <a:off x="5940152" y="2348880"/>
            <a:ext cx="288925" cy="287338"/>
          </a:xfrm>
          <a:prstGeom prst="ellipse">
            <a:avLst/>
          </a:prstGeom>
          <a:noFill/>
          <a:ln w="19050" algn="ctr">
            <a:solidFill>
              <a:srgbClr val="FF0000"/>
            </a:solidFill>
            <a:round/>
            <a:headEnd/>
            <a:tailEnd/>
          </a:ln>
        </p:spPr>
        <p:txBody>
          <a:bodyPr wrap="none" anchor="ctr"/>
          <a:lstStyle/>
          <a:p>
            <a:endParaRPr lang="en-NZ"/>
          </a:p>
        </p:txBody>
      </p:sp>
      <p:sp>
        <p:nvSpPr>
          <p:cNvPr id="28" name="Oval 26"/>
          <p:cNvSpPr>
            <a:spLocks noChangeArrowheads="1"/>
          </p:cNvSpPr>
          <p:nvPr/>
        </p:nvSpPr>
        <p:spPr bwMode="auto">
          <a:xfrm>
            <a:off x="3275856" y="4149080"/>
            <a:ext cx="288925" cy="287338"/>
          </a:xfrm>
          <a:prstGeom prst="ellipse">
            <a:avLst/>
          </a:prstGeom>
          <a:noFill/>
          <a:ln w="19050" algn="ctr">
            <a:solidFill>
              <a:srgbClr val="FF0000"/>
            </a:solidFill>
            <a:round/>
            <a:headEnd/>
            <a:tailEnd/>
          </a:ln>
        </p:spPr>
        <p:txBody>
          <a:bodyPr wrap="none" anchor="ctr"/>
          <a:lstStyle/>
          <a:p>
            <a:endParaRPr lang="en-NZ"/>
          </a:p>
        </p:txBody>
      </p:sp>
      <p:sp>
        <p:nvSpPr>
          <p:cNvPr id="29" name="Oval 26"/>
          <p:cNvSpPr>
            <a:spLocks noChangeArrowheads="1"/>
          </p:cNvSpPr>
          <p:nvPr/>
        </p:nvSpPr>
        <p:spPr bwMode="auto">
          <a:xfrm>
            <a:off x="5940152" y="3861048"/>
            <a:ext cx="288925" cy="287338"/>
          </a:xfrm>
          <a:prstGeom prst="ellipse">
            <a:avLst/>
          </a:prstGeom>
          <a:noFill/>
          <a:ln w="19050" algn="ctr">
            <a:solidFill>
              <a:srgbClr val="FF0000"/>
            </a:solidFill>
            <a:round/>
            <a:headEnd/>
            <a:tailEnd/>
          </a:ln>
        </p:spPr>
        <p:txBody>
          <a:bodyPr wrap="none" anchor="ctr"/>
          <a:lstStyle/>
          <a:p>
            <a:endParaRPr lang="en-NZ"/>
          </a:p>
        </p:txBody>
      </p:sp>
      <p:sp>
        <p:nvSpPr>
          <p:cNvPr id="23"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61</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620688"/>
            <a:ext cx="9144000" cy="1143000"/>
          </a:xfrm>
        </p:spPr>
        <p:txBody>
          <a:bodyPr/>
          <a:lstStyle/>
          <a:p>
            <a:r>
              <a:rPr lang="en-US" sz="2000" b="1" dirty="0" smtClean="0">
                <a:solidFill>
                  <a:srgbClr val="CC0000"/>
                </a:solidFill>
              </a:rPr>
              <a:t>Reasons for Dissatisfaction with Overall Bus Service</a:t>
            </a:r>
            <a:endParaRPr lang="en-NZ" sz="2000" b="1" dirty="0" smtClean="0">
              <a:solidFill>
                <a:srgbClr val="CC0000"/>
              </a:solidFill>
            </a:endParaRPr>
          </a:p>
        </p:txBody>
      </p:sp>
      <p:sp>
        <p:nvSpPr>
          <p:cNvPr id="74755"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Q10I</a:t>
            </a:r>
          </a:p>
        </p:txBody>
      </p:sp>
      <p:sp>
        <p:nvSpPr>
          <p:cNvPr id="74757" name="Text Box 5"/>
          <p:cNvSpPr txBox="1">
            <a:spLocks noChangeArrowheads="1"/>
          </p:cNvSpPr>
          <p:nvPr/>
        </p:nvSpPr>
        <p:spPr bwMode="auto">
          <a:xfrm>
            <a:off x="1330325" y="1628775"/>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74758" name="Text Box 6"/>
          <p:cNvSpPr txBox="1">
            <a:spLocks noChangeArrowheads="1"/>
          </p:cNvSpPr>
          <p:nvPr/>
        </p:nvSpPr>
        <p:spPr bwMode="auto">
          <a:xfrm>
            <a:off x="6156325" y="1654175"/>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74759" name="Line 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2" name="Table 11"/>
          <p:cNvGraphicFramePr>
            <a:graphicFrameLocks noGrp="1"/>
          </p:cNvGraphicFramePr>
          <p:nvPr/>
        </p:nvGraphicFramePr>
        <p:xfrm>
          <a:off x="5220072" y="2204864"/>
          <a:ext cx="3418036" cy="190500"/>
        </p:xfrm>
        <a:graphic>
          <a:graphicData uri="http://schemas.openxmlformats.org/drawingml/2006/table">
            <a:tbl>
              <a:tblPr/>
              <a:tblGrid>
                <a:gridCol w="3418036"/>
              </a:tblGrid>
              <a:tr h="190500">
                <a:tc>
                  <a:txBody>
                    <a:bodyPr/>
                    <a:lstStyle/>
                    <a:p>
                      <a:pPr marL="180000" indent="-180000" algn="l" fontAlgn="b">
                        <a:buFont typeface="Arial" pitchFamily="34" charset="0"/>
                        <a:buChar char="•"/>
                      </a:pPr>
                      <a:r>
                        <a:rPr lang="en-NZ" sz="1000" b="0" i="1" u="none" strike="noStrike" dirty="0">
                          <a:solidFill>
                            <a:srgbClr val="000000"/>
                          </a:solidFill>
                          <a:latin typeface="Calibri"/>
                        </a:rPr>
                        <a:t>I would like more kneeling buses for the elderly folk.</a:t>
                      </a:r>
                    </a:p>
                  </a:txBody>
                  <a:tcPr marL="9525" marR="9525" marT="9525" marB="0" anchor="ctr">
                    <a:lnL>
                      <a:noFill/>
                    </a:lnL>
                    <a:lnR>
                      <a:noFill/>
                    </a:lnR>
                    <a:lnT>
                      <a:noFill/>
                    </a:lnT>
                    <a:lnB>
                      <a:noFill/>
                    </a:lnB>
                    <a:noFill/>
                  </a:tcPr>
                </a:tc>
              </a:tr>
            </a:tbl>
          </a:graphicData>
        </a:graphic>
      </p:graphicFrame>
      <p:graphicFrame>
        <p:nvGraphicFramePr>
          <p:cNvPr id="13" name="Table 12"/>
          <p:cNvGraphicFramePr>
            <a:graphicFrameLocks noGrp="1"/>
          </p:cNvGraphicFramePr>
          <p:nvPr/>
        </p:nvGraphicFramePr>
        <p:xfrm>
          <a:off x="395536" y="1916832"/>
          <a:ext cx="3948202" cy="4537556"/>
        </p:xfrm>
        <a:graphic>
          <a:graphicData uri="http://schemas.openxmlformats.org/drawingml/2006/table">
            <a:tbl>
              <a:tblPr/>
              <a:tblGrid>
                <a:gridCol w="3948202"/>
              </a:tblGrid>
              <a:tr h="328294">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50" b="0" i="1" u="none" strike="noStrike" dirty="0" smtClean="0">
                          <a:solidFill>
                            <a:srgbClr val="000000"/>
                          </a:solidFill>
                          <a:latin typeface="+mn-lt"/>
                        </a:rPr>
                        <a:t>Buses are not frequent enough. (2)</a:t>
                      </a:r>
                    </a:p>
                  </a:txBody>
                  <a:tcPr marL="1868" marR="1868" marT="1868" marB="0" anchor="ctr">
                    <a:lnL>
                      <a:noFill/>
                    </a:lnL>
                    <a:lnR>
                      <a:noFill/>
                    </a:lnR>
                    <a:lnT>
                      <a:noFill/>
                    </a:lnT>
                    <a:lnB>
                      <a:noFill/>
                    </a:lnB>
                  </a:tcPr>
                </a:tc>
              </a:tr>
              <a:tr h="328294">
                <a:tc>
                  <a:txBody>
                    <a:bodyPr/>
                    <a:lstStyle/>
                    <a:p>
                      <a:pPr marL="180000" indent="-180000" algn="l" fontAlgn="b">
                        <a:buFont typeface="Arial" pitchFamily="34" charset="0"/>
                        <a:buChar char="•"/>
                      </a:pPr>
                      <a:r>
                        <a:rPr lang="en-NZ" sz="1050" b="0" i="1" u="none" strike="noStrike" dirty="0">
                          <a:solidFill>
                            <a:srgbClr val="000000"/>
                          </a:solidFill>
                          <a:latin typeface="Calibri"/>
                        </a:rPr>
                        <a:t>Because I think it could improve.</a:t>
                      </a:r>
                    </a:p>
                  </a:txBody>
                  <a:tcPr marL="1868" marR="1868" marT="1868" marB="0" anchor="ctr">
                    <a:lnL>
                      <a:noFill/>
                    </a:lnL>
                    <a:lnR>
                      <a:noFill/>
                    </a:lnR>
                    <a:lnT>
                      <a:noFill/>
                    </a:lnT>
                    <a:lnB>
                      <a:noFill/>
                    </a:lnB>
                  </a:tcPr>
                </a:tc>
              </a:tr>
              <a:tr h="328294">
                <a:tc>
                  <a:txBody>
                    <a:bodyPr/>
                    <a:lstStyle/>
                    <a:p>
                      <a:pPr marL="180000" indent="-180000" algn="l" fontAlgn="b">
                        <a:buFont typeface="Arial" pitchFamily="34" charset="0"/>
                        <a:buChar char="•"/>
                      </a:pPr>
                      <a:r>
                        <a:rPr lang="en-NZ" sz="1050" b="0" i="1" u="none" strike="noStrike" dirty="0">
                          <a:solidFill>
                            <a:srgbClr val="000000"/>
                          </a:solidFill>
                          <a:latin typeface="Calibri"/>
                        </a:rPr>
                        <a:t>Drivers are not always helpful with disabled people.</a:t>
                      </a:r>
                    </a:p>
                  </a:txBody>
                  <a:tcPr marL="1868" marR="1868" marT="1868" marB="0" anchor="ctr">
                    <a:lnL>
                      <a:noFill/>
                    </a:lnL>
                    <a:lnR>
                      <a:noFill/>
                    </a:lnR>
                    <a:lnT>
                      <a:noFill/>
                    </a:lnT>
                    <a:lnB>
                      <a:noFill/>
                    </a:lnB>
                  </a:tcPr>
                </a:tc>
              </a:tr>
              <a:tr h="328294">
                <a:tc>
                  <a:txBody>
                    <a:bodyPr/>
                    <a:lstStyle/>
                    <a:p>
                      <a:pPr marL="180000" indent="-180000" algn="l" fontAlgn="b">
                        <a:buFont typeface="Arial" pitchFamily="34" charset="0"/>
                        <a:buChar char="•"/>
                      </a:pPr>
                      <a:r>
                        <a:rPr lang="en-NZ" sz="1050" b="0" i="1" u="none" strike="noStrike">
                          <a:solidFill>
                            <a:srgbClr val="000000"/>
                          </a:solidFill>
                          <a:latin typeface="Calibri"/>
                        </a:rPr>
                        <a:t>I do think their routes should go back to the old one.</a:t>
                      </a:r>
                    </a:p>
                  </a:txBody>
                  <a:tcPr marL="1868" marR="1868" marT="1868" marB="0" anchor="ctr">
                    <a:lnL>
                      <a:noFill/>
                    </a:lnL>
                    <a:lnR>
                      <a:noFill/>
                    </a:lnR>
                    <a:lnT>
                      <a:noFill/>
                    </a:lnT>
                    <a:lnB>
                      <a:noFill/>
                    </a:lnB>
                  </a:tcPr>
                </a:tc>
              </a:tr>
              <a:tr h="328294">
                <a:tc>
                  <a:txBody>
                    <a:bodyPr/>
                    <a:lstStyle/>
                    <a:p>
                      <a:pPr marL="180000" indent="-180000" algn="l" fontAlgn="b">
                        <a:buFont typeface="Arial" pitchFamily="34" charset="0"/>
                        <a:buChar char="•"/>
                      </a:pPr>
                      <a:r>
                        <a:rPr lang="en-NZ" sz="1050" b="0" i="1" u="none" strike="noStrike" dirty="0">
                          <a:solidFill>
                            <a:srgbClr val="000000"/>
                          </a:solidFill>
                          <a:latin typeface="Calibri"/>
                        </a:rPr>
                        <a:t>I have been on buses when they have been rude to me when asked a question and sworn in front of my son</a:t>
                      </a:r>
                      <a:r>
                        <a:rPr lang="en-NZ" sz="1050" b="0" i="1" u="none" strike="noStrike" dirty="0" smtClean="0">
                          <a:solidFill>
                            <a:srgbClr val="000000"/>
                          </a:solidFill>
                          <a:latin typeface="Calibri"/>
                        </a:rPr>
                        <a:t>.</a:t>
                      </a:r>
                    </a:p>
                    <a:p>
                      <a:pPr marL="180000" indent="-180000" algn="l" fontAlgn="b">
                        <a:buFont typeface="Arial" pitchFamily="34" charset="0"/>
                        <a:buChar char="•"/>
                      </a:pPr>
                      <a:endParaRPr lang="en-NZ" sz="1050" b="0" i="1" u="none" strike="noStrike" dirty="0">
                        <a:solidFill>
                          <a:srgbClr val="000000"/>
                        </a:solidFill>
                        <a:latin typeface="Calibri"/>
                      </a:endParaRPr>
                    </a:p>
                  </a:txBody>
                  <a:tcPr marL="1868" marR="1868" marT="1868" marB="0" anchor="ctr">
                    <a:lnL>
                      <a:noFill/>
                    </a:lnL>
                    <a:lnR>
                      <a:noFill/>
                    </a:lnR>
                    <a:lnT>
                      <a:noFill/>
                    </a:lnT>
                    <a:lnB>
                      <a:noFill/>
                    </a:lnB>
                  </a:tcPr>
                </a:tc>
              </a:tr>
              <a:tr h="328294">
                <a:tc>
                  <a:txBody>
                    <a:bodyPr/>
                    <a:lstStyle/>
                    <a:p>
                      <a:pPr marL="180000" indent="-180000" algn="l" fontAlgn="b">
                        <a:buFont typeface="Arial" pitchFamily="34" charset="0"/>
                        <a:buChar char="•"/>
                      </a:pPr>
                      <a:r>
                        <a:rPr lang="en-NZ" sz="1050" b="0" i="1" u="none" strike="noStrike" dirty="0">
                          <a:solidFill>
                            <a:srgbClr val="000000"/>
                          </a:solidFill>
                          <a:latin typeface="Calibri"/>
                        </a:rPr>
                        <a:t>It's not as frequent as I would hope for and not reliable in timing particularly when school's in session</a:t>
                      </a:r>
                      <a:r>
                        <a:rPr lang="en-NZ" sz="1050" b="0" i="1" u="none" strike="noStrike" dirty="0" smtClean="0">
                          <a:solidFill>
                            <a:srgbClr val="000000"/>
                          </a:solidFill>
                          <a:latin typeface="Calibri"/>
                        </a:rPr>
                        <a:t>.</a:t>
                      </a:r>
                    </a:p>
                    <a:p>
                      <a:pPr marL="180000" indent="-180000" algn="l" fontAlgn="b">
                        <a:buFont typeface="Arial" pitchFamily="34" charset="0"/>
                        <a:buChar char="•"/>
                      </a:pPr>
                      <a:endParaRPr lang="en-NZ" sz="1050" b="0" i="1" u="none" strike="noStrike" dirty="0">
                        <a:solidFill>
                          <a:srgbClr val="000000"/>
                        </a:solidFill>
                        <a:latin typeface="Calibri"/>
                      </a:endParaRPr>
                    </a:p>
                  </a:txBody>
                  <a:tcPr marL="1868" marR="1868" marT="1868" marB="0" anchor="ctr">
                    <a:lnL>
                      <a:noFill/>
                    </a:lnL>
                    <a:lnR>
                      <a:noFill/>
                    </a:lnR>
                    <a:lnT>
                      <a:noFill/>
                    </a:lnT>
                    <a:lnB>
                      <a:noFill/>
                    </a:lnB>
                  </a:tcPr>
                </a:tc>
              </a:tr>
              <a:tr h="328294">
                <a:tc>
                  <a:txBody>
                    <a:bodyPr/>
                    <a:lstStyle/>
                    <a:p>
                      <a:pPr marL="180000" indent="-180000" algn="l" fontAlgn="b">
                        <a:buFont typeface="Arial" pitchFamily="34" charset="0"/>
                        <a:buChar char="•"/>
                      </a:pPr>
                      <a:r>
                        <a:rPr lang="en-NZ" sz="1050" b="0" i="1" u="none" strike="noStrike">
                          <a:solidFill>
                            <a:srgbClr val="000000"/>
                          </a:solidFill>
                          <a:latin typeface="Calibri"/>
                        </a:rPr>
                        <a:t>Need more buses.</a:t>
                      </a:r>
                    </a:p>
                  </a:txBody>
                  <a:tcPr marL="1868" marR="1868" marT="1868" marB="0" anchor="ctr">
                    <a:lnL>
                      <a:noFill/>
                    </a:lnL>
                    <a:lnR>
                      <a:noFill/>
                    </a:lnR>
                    <a:lnT>
                      <a:noFill/>
                    </a:lnT>
                    <a:lnB>
                      <a:noFill/>
                    </a:lnB>
                  </a:tcPr>
                </a:tc>
              </a:tr>
              <a:tr h="328294">
                <a:tc>
                  <a:txBody>
                    <a:bodyPr/>
                    <a:lstStyle/>
                    <a:p>
                      <a:pPr marL="180000" indent="-180000" algn="l" fontAlgn="b">
                        <a:buFont typeface="Arial" pitchFamily="34" charset="0"/>
                        <a:buChar char="•"/>
                      </a:pPr>
                      <a:r>
                        <a:rPr lang="en-NZ" sz="1050" b="0" i="1" u="none" strike="noStrike" dirty="0">
                          <a:solidFill>
                            <a:srgbClr val="000000"/>
                          </a:solidFill>
                          <a:latin typeface="Calibri"/>
                        </a:rPr>
                        <a:t>Overloaded at peak times and very full and sometimes they don't stop</a:t>
                      </a:r>
                      <a:r>
                        <a:rPr lang="en-NZ" sz="1050" b="0" i="1" u="none" strike="noStrike" dirty="0" smtClean="0">
                          <a:solidFill>
                            <a:srgbClr val="000000"/>
                          </a:solidFill>
                          <a:latin typeface="Calibri"/>
                        </a:rPr>
                        <a:t>.</a:t>
                      </a:r>
                    </a:p>
                    <a:p>
                      <a:pPr marL="180000" indent="-180000" algn="l" fontAlgn="b">
                        <a:buFont typeface="Arial" pitchFamily="34" charset="0"/>
                        <a:buChar char="•"/>
                      </a:pPr>
                      <a:endParaRPr lang="en-NZ" sz="1050" b="0" i="1" u="none" strike="noStrike" dirty="0">
                        <a:solidFill>
                          <a:srgbClr val="000000"/>
                        </a:solidFill>
                        <a:latin typeface="Calibri"/>
                      </a:endParaRPr>
                    </a:p>
                  </a:txBody>
                  <a:tcPr marL="1868" marR="1868" marT="1868" marB="0" anchor="ctr">
                    <a:lnL>
                      <a:noFill/>
                    </a:lnL>
                    <a:lnR>
                      <a:noFill/>
                    </a:lnR>
                    <a:lnT>
                      <a:noFill/>
                    </a:lnT>
                    <a:lnB>
                      <a:noFill/>
                    </a:lnB>
                  </a:tcPr>
                </a:tc>
              </a:tr>
              <a:tr h="1037538">
                <a:tc>
                  <a:txBody>
                    <a:bodyPr/>
                    <a:lstStyle/>
                    <a:p>
                      <a:pPr marL="180000" indent="-180000" algn="l" fontAlgn="b">
                        <a:buFont typeface="Arial" pitchFamily="34" charset="0"/>
                        <a:buChar char="•"/>
                      </a:pPr>
                      <a:r>
                        <a:rPr lang="en-NZ" sz="1050" b="0" i="1" u="none" strike="noStrike" dirty="0">
                          <a:solidFill>
                            <a:srgbClr val="000000"/>
                          </a:solidFill>
                          <a:latin typeface="Calibri"/>
                        </a:rPr>
                        <a:t>The bus service would be ok if they ran the way they're supposed to. Sometimes the bus has gone right past and hasn't stopped. Once there was 3 of us waiting and the bus went right past. Maybe the bus was rushing through the route. I feel if they leave </a:t>
                      </a:r>
                      <a:r>
                        <a:rPr lang="en-NZ" sz="1050" b="0" i="1" u="none" strike="noStrike" dirty="0" err="1">
                          <a:solidFill>
                            <a:srgbClr val="000000"/>
                          </a:solidFill>
                          <a:latin typeface="Calibri"/>
                        </a:rPr>
                        <a:t>Bayfair</a:t>
                      </a:r>
                      <a:r>
                        <a:rPr lang="en-NZ" sz="1050" b="0" i="1" u="none" strike="noStrike" dirty="0">
                          <a:solidFill>
                            <a:srgbClr val="000000"/>
                          </a:solidFill>
                          <a:latin typeface="Calibri"/>
                        </a:rPr>
                        <a:t> at 11.30 and they're meant to be at Palm Beach Plaza at 12 o'clock they just carry on driving. Are the drivers trying to get their bus schedule right</a:t>
                      </a:r>
                      <a:r>
                        <a:rPr lang="en-NZ" sz="1050" b="0" i="1" u="none" strike="noStrike" dirty="0" smtClean="0">
                          <a:solidFill>
                            <a:srgbClr val="000000"/>
                          </a:solidFill>
                          <a:latin typeface="Calibri"/>
                        </a:rPr>
                        <a:t>?</a:t>
                      </a:r>
                    </a:p>
                    <a:p>
                      <a:pPr marL="180000" indent="-180000" algn="l" fontAlgn="b">
                        <a:buFont typeface="Arial" pitchFamily="34" charset="0"/>
                        <a:buChar char="•"/>
                      </a:pPr>
                      <a:endParaRPr lang="en-NZ" sz="1050" b="0" i="1" u="none" strike="noStrike" dirty="0">
                        <a:solidFill>
                          <a:srgbClr val="000000"/>
                        </a:solidFill>
                        <a:latin typeface="Calibri"/>
                      </a:endParaRPr>
                    </a:p>
                  </a:txBody>
                  <a:tcPr marL="1868" marR="1868" marT="1868" marB="0" anchor="ctr">
                    <a:lnL>
                      <a:noFill/>
                    </a:lnL>
                    <a:lnR>
                      <a:noFill/>
                    </a:lnR>
                    <a:lnT>
                      <a:noFill/>
                    </a:lnT>
                    <a:lnB>
                      <a:noFill/>
                    </a:lnB>
                  </a:tcPr>
                </a:tc>
              </a:tr>
              <a:tr h="328294">
                <a:tc>
                  <a:txBody>
                    <a:bodyPr/>
                    <a:lstStyle/>
                    <a:p>
                      <a:pPr marL="180000" indent="-180000" algn="l" fontAlgn="b">
                        <a:buFont typeface="Arial" pitchFamily="34" charset="0"/>
                        <a:buChar char="•"/>
                      </a:pPr>
                      <a:r>
                        <a:rPr lang="en-NZ" sz="1050" b="0" i="1" u="none" strike="noStrike" dirty="0">
                          <a:solidFill>
                            <a:srgbClr val="000000"/>
                          </a:solidFill>
                          <a:latin typeface="Calibri"/>
                        </a:rPr>
                        <a:t>There is not enough services in the morning and they should be more spaced out.</a:t>
                      </a:r>
                    </a:p>
                  </a:txBody>
                  <a:tcPr marL="1868" marR="1868" marT="1868" marB="0" anchor="ctr">
                    <a:lnL>
                      <a:noFill/>
                    </a:lnL>
                    <a:lnR>
                      <a:noFill/>
                    </a:lnR>
                    <a:lnT>
                      <a:noFill/>
                    </a:lnT>
                    <a:lnB>
                      <a:noFill/>
                    </a:lnB>
                  </a:tcPr>
                </a:tc>
              </a:tr>
            </a:tbl>
          </a:graphicData>
        </a:graphic>
      </p:graphicFrame>
      <p:sp>
        <p:nvSpPr>
          <p:cNvPr id="9" name="Text Box 5"/>
          <p:cNvSpPr txBox="1">
            <a:spLocks noChangeArrowheads="1"/>
          </p:cNvSpPr>
          <p:nvPr/>
        </p:nvSpPr>
        <p:spPr bwMode="auto">
          <a:xfrm>
            <a:off x="0" y="6596390"/>
            <a:ext cx="9144000" cy="261610"/>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a:solidFill>
                  <a:schemeClr val="bg1"/>
                </a:solidFill>
              </a:rPr>
              <a:t>Frequency </a:t>
            </a:r>
            <a:r>
              <a:rPr lang="en-IE" i="0" dirty="0" smtClean="0">
                <a:solidFill>
                  <a:schemeClr val="bg1"/>
                </a:solidFill>
              </a:rPr>
              <a:t>was the main reason for dissatisfaction </a:t>
            </a:r>
            <a:r>
              <a:rPr lang="en-IE" i="0" dirty="0">
                <a:solidFill>
                  <a:schemeClr val="bg1"/>
                </a:solidFill>
              </a:rPr>
              <a:t>with the overall bus service.</a:t>
            </a:r>
            <a:endParaRPr lang="en-IE" dirty="0">
              <a:solidFill>
                <a:schemeClr val="bg1"/>
              </a:solidFill>
            </a:endParaRPr>
          </a:p>
        </p:txBody>
      </p:sp>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62</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850900" y="2133600"/>
            <a:ext cx="7529513" cy="544513"/>
          </a:xfrm>
          <a:prstGeom prst="rect">
            <a:avLst/>
          </a:prstGeom>
          <a:solidFill>
            <a:schemeClr val="tx1"/>
          </a:solidFill>
          <a:ln w="25400" algn="ctr">
            <a:solidFill>
              <a:srgbClr val="FF0000"/>
            </a:solidFill>
            <a:miter lim="800000"/>
            <a:headEnd/>
            <a:tailEnd/>
          </a:ln>
        </p:spPr>
        <p:txBody>
          <a:bodyPr>
            <a:spAutoFit/>
          </a:bodyPr>
          <a:lstStyle/>
          <a:p>
            <a:pPr eaLnBrk="0" hangingPunct="0">
              <a:spcBef>
                <a:spcPct val="50000"/>
              </a:spcBef>
            </a:pPr>
            <a:r>
              <a:rPr lang="en-NZ" sz="2800">
                <a:solidFill>
                  <a:schemeClr val="bg1"/>
                </a:solidFill>
              </a:rPr>
              <a:t>Net Promoter Score (NPS)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1691928" y="1916485"/>
          <a:ext cx="6408710" cy="288032"/>
        </p:xfrm>
        <a:graphic>
          <a:graphicData uri="http://schemas.openxmlformats.org/drawingml/2006/table">
            <a:tbl>
              <a:tblPr firstRow="1" bandRow="1">
                <a:tableStyleId>{5C22544A-7EE6-4342-B048-85BDC9FD1C3A}</a:tableStyleId>
              </a:tblPr>
              <a:tblGrid>
                <a:gridCol w="582610"/>
                <a:gridCol w="582610"/>
                <a:gridCol w="582610"/>
                <a:gridCol w="582610"/>
                <a:gridCol w="582610"/>
                <a:gridCol w="582610"/>
                <a:gridCol w="582610"/>
                <a:gridCol w="582610"/>
                <a:gridCol w="582610"/>
                <a:gridCol w="582610"/>
                <a:gridCol w="582610"/>
              </a:tblGrid>
              <a:tr h="288032">
                <a:tc>
                  <a:txBody>
                    <a:bodyPr/>
                    <a:lstStyle/>
                    <a:p>
                      <a:pPr algn="ctr"/>
                      <a:r>
                        <a:rPr lang="en-NZ" sz="1000" dirty="0" smtClean="0">
                          <a:solidFill>
                            <a:schemeClr val="tx1"/>
                          </a:solidFill>
                        </a:rPr>
                        <a:t>+51</a:t>
                      </a:r>
                      <a:endParaRPr lang="en-NZ" sz="10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NZ" sz="1000" dirty="0" smtClean="0">
                          <a:solidFill>
                            <a:schemeClr val="tx1"/>
                          </a:solidFill>
                        </a:rPr>
                        <a:t>+43</a:t>
                      </a:r>
                      <a:endParaRPr lang="en-NZ"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NZ" sz="1000" dirty="0" smtClean="0">
                          <a:solidFill>
                            <a:schemeClr val="tx1"/>
                          </a:solidFill>
                        </a:rPr>
                        <a:t>+39</a:t>
                      </a:r>
                      <a:endParaRPr lang="en-NZ"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NZ"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NZ" sz="1000" dirty="0" smtClean="0">
                          <a:solidFill>
                            <a:schemeClr val="tx1"/>
                          </a:solidFill>
                        </a:rPr>
                        <a:t>+48</a:t>
                      </a:r>
                      <a:endParaRPr lang="en-NZ"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NZ" sz="1000" dirty="0" smtClean="0">
                          <a:solidFill>
                            <a:schemeClr val="tx1"/>
                          </a:solidFill>
                        </a:rPr>
                        <a:t>+36</a:t>
                      </a:r>
                      <a:endParaRPr lang="en-NZ"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NZ" sz="1000" dirty="0" smtClean="0">
                          <a:solidFill>
                            <a:schemeClr val="tx1"/>
                          </a:solidFill>
                        </a:rPr>
                        <a:t>+45</a:t>
                      </a:r>
                      <a:endParaRPr lang="en-NZ"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endParaRPr lang="en-NZ"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NZ" sz="1000" dirty="0" smtClean="0">
                          <a:solidFill>
                            <a:schemeClr val="tx1"/>
                          </a:solidFill>
                        </a:rPr>
                        <a:t>+54</a:t>
                      </a:r>
                      <a:endParaRPr lang="en-NZ"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NZ" sz="1000" dirty="0" smtClean="0">
                          <a:solidFill>
                            <a:schemeClr val="tx1"/>
                          </a:solidFill>
                        </a:rPr>
                        <a:t>+49</a:t>
                      </a:r>
                      <a:endParaRPr lang="en-NZ"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NZ" sz="1000" dirty="0" smtClean="0">
                          <a:solidFill>
                            <a:schemeClr val="tx1"/>
                          </a:solidFill>
                        </a:rPr>
                        <a:t>+32</a:t>
                      </a:r>
                      <a:endParaRPr lang="en-NZ" sz="10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bl>
          </a:graphicData>
        </a:graphic>
      </p:graphicFrame>
      <p:graphicFrame>
        <p:nvGraphicFramePr>
          <p:cNvPr id="22" name="Chart 21"/>
          <p:cNvGraphicFramePr/>
          <p:nvPr/>
        </p:nvGraphicFramePr>
        <p:xfrm>
          <a:off x="1619920" y="2132509"/>
          <a:ext cx="6528048"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Rectangle 2"/>
          <p:cNvSpPr>
            <a:spLocks noGrp="1" noChangeArrowheads="1"/>
          </p:cNvSpPr>
          <p:nvPr>
            <p:ph type="title"/>
          </p:nvPr>
        </p:nvSpPr>
        <p:spPr>
          <a:xfrm>
            <a:off x="457200" y="765175"/>
            <a:ext cx="8229600" cy="652463"/>
          </a:xfrm>
        </p:spPr>
        <p:txBody>
          <a:bodyPr/>
          <a:lstStyle/>
          <a:p>
            <a:pPr eaLnBrk="1" hangingPunct="1"/>
            <a:r>
              <a:rPr lang="en-NZ" sz="2000" b="1" smtClean="0">
                <a:solidFill>
                  <a:srgbClr val="CC0000"/>
                </a:solidFill>
              </a:rPr>
              <a:t>Net Promoter Score</a:t>
            </a:r>
          </a:p>
        </p:txBody>
      </p:sp>
      <p:sp>
        <p:nvSpPr>
          <p:cNvPr id="31748" name="Rectangle 3"/>
          <p:cNvSpPr>
            <a:spLocks noChangeArrowheads="1"/>
          </p:cNvSpPr>
          <p:nvPr/>
        </p:nvSpPr>
        <p:spPr bwMode="auto">
          <a:xfrm>
            <a:off x="7978775" y="609282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31749" name="Text Box 4"/>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Q16</a:t>
            </a:r>
            <a:endParaRPr lang="en-NZ" sz="1000" i="0" dirty="0"/>
          </a:p>
        </p:txBody>
      </p:sp>
      <p:sp>
        <p:nvSpPr>
          <p:cNvPr id="31750" name="Text Box 5"/>
          <p:cNvSpPr txBox="1">
            <a:spLocks noChangeArrowheads="1"/>
          </p:cNvSpPr>
          <p:nvPr/>
        </p:nvSpPr>
        <p:spPr bwMode="auto">
          <a:xfrm>
            <a:off x="0" y="6381750"/>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a:solidFill>
                  <a:schemeClr val="bg1"/>
                </a:solidFill>
              </a:rPr>
              <a:t>The Net Promoter Score of the bus service as a whole </a:t>
            </a:r>
            <a:r>
              <a:rPr lang="en-IE" i="0" dirty="0" smtClean="0">
                <a:solidFill>
                  <a:schemeClr val="bg1"/>
                </a:solidFill>
              </a:rPr>
              <a:t>has continued to decrease since 2010. </a:t>
            </a:r>
            <a:r>
              <a:rPr lang="en-IE" i="0" dirty="0" err="1" smtClean="0">
                <a:solidFill>
                  <a:schemeClr val="bg1"/>
                </a:solidFill>
              </a:rPr>
              <a:t>Tauranga</a:t>
            </a:r>
            <a:r>
              <a:rPr lang="en-IE" i="0" dirty="0" smtClean="0">
                <a:solidFill>
                  <a:schemeClr val="bg1"/>
                </a:solidFill>
              </a:rPr>
              <a:t> bus </a:t>
            </a:r>
            <a:r>
              <a:rPr lang="en-IE" i="0" dirty="0">
                <a:solidFill>
                  <a:schemeClr val="bg1"/>
                </a:solidFill>
              </a:rPr>
              <a:t>users are more likely to be </a:t>
            </a:r>
            <a:r>
              <a:rPr lang="en-IE" dirty="0" smtClean="0">
                <a:solidFill>
                  <a:schemeClr val="bg1"/>
                </a:solidFill>
              </a:rPr>
              <a:t>Promoters</a:t>
            </a:r>
            <a:r>
              <a:rPr lang="en-IE" i="0" dirty="0" smtClean="0">
                <a:solidFill>
                  <a:schemeClr val="bg1"/>
                </a:solidFill>
              </a:rPr>
              <a:t> </a:t>
            </a:r>
            <a:r>
              <a:rPr lang="en-IE" i="0" dirty="0">
                <a:solidFill>
                  <a:schemeClr val="bg1"/>
                </a:solidFill>
              </a:rPr>
              <a:t>of the bus service than </a:t>
            </a:r>
            <a:r>
              <a:rPr lang="en-IE" i="0" dirty="0" err="1" smtClean="0">
                <a:solidFill>
                  <a:schemeClr val="bg1"/>
                </a:solidFill>
              </a:rPr>
              <a:t>Rotorua</a:t>
            </a:r>
            <a:r>
              <a:rPr lang="en-IE" i="0" dirty="0" smtClean="0">
                <a:solidFill>
                  <a:schemeClr val="bg1"/>
                </a:solidFill>
              </a:rPr>
              <a:t> </a:t>
            </a:r>
            <a:r>
              <a:rPr lang="en-IE" i="0" dirty="0">
                <a:solidFill>
                  <a:schemeClr val="bg1"/>
                </a:solidFill>
              </a:rPr>
              <a:t>bus users.</a:t>
            </a:r>
          </a:p>
        </p:txBody>
      </p:sp>
      <p:sp>
        <p:nvSpPr>
          <p:cNvPr id="31751" name="Rectangle 7"/>
          <p:cNvSpPr>
            <a:spLocks noChangeArrowheads="1"/>
          </p:cNvSpPr>
          <p:nvPr/>
        </p:nvSpPr>
        <p:spPr bwMode="auto">
          <a:xfrm>
            <a:off x="0" y="1052736"/>
            <a:ext cx="9144000" cy="652463"/>
          </a:xfrm>
          <a:prstGeom prst="rect">
            <a:avLst/>
          </a:prstGeom>
          <a:noFill/>
          <a:ln w="9525">
            <a:noFill/>
            <a:miter lim="800000"/>
            <a:headEnd/>
            <a:tailEnd/>
          </a:ln>
        </p:spPr>
        <p:txBody>
          <a:bodyPr anchor="ctr"/>
          <a:lstStyle/>
          <a:p>
            <a:r>
              <a:rPr lang="en-NZ" dirty="0">
                <a:solidFill>
                  <a:srgbClr val="CC0000"/>
                </a:solidFill>
              </a:rPr>
              <a:t>‘How likely is it that you would recommend the Bay Hopper / </a:t>
            </a:r>
            <a:r>
              <a:rPr lang="en-NZ" dirty="0" err="1" smtClean="0">
                <a:solidFill>
                  <a:srgbClr val="CC0000"/>
                </a:solidFill>
              </a:rPr>
              <a:t>Cityride</a:t>
            </a:r>
            <a:r>
              <a:rPr lang="en-NZ" dirty="0" smtClean="0">
                <a:solidFill>
                  <a:srgbClr val="CC0000"/>
                </a:solidFill>
              </a:rPr>
              <a:t> </a:t>
            </a:r>
            <a:r>
              <a:rPr lang="en-NZ" dirty="0">
                <a:solidFill>
                  <a:srgbClr val="CC0000"/>
                </a:solidFill>
              </a:rPr>
              <a:t>service to a friend / family member or colleague?’</a:t>
            </a:r>
          </a:p>
        </p:txBody>
      </p:sp>
      <p:graphicFrame>
        <p:nvGraphicFramePr>
          <p:cNvPr id="263229" name="Group 61"/>
          <p:cNvGraphicFramePr>
            <a:graphicFrameLocks noGrp="1"/>
          </p:cNvGraphicFramePr>
          <p:nvPr/>
        </p:nvGraphicFramePr>
        <p:xfrm>
          <a:off x="395982" y="2276251"/>
          <a:ext cx="1368053" cy="3528665"/>
        </p:xfrm>
        <a:graphic>
          <a:graphicData uri="http://schemas.openxmlformats.org/drawingml/2006/table">
            <a:tbl>
              <a:tblPr/>
              <a:tblGrid>
                <a:gridCol w="1368053"/>
              </a:tblGrid>
              <a:tr h="217747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1" u="none" strike="noStrike" cap="none" normalizeH="0" baseline="0" dirty="0" smtClean="0">
                          <a:ln>
                            <a:noFill/>
                          </a:ln>
                          <a:solidFill>
                            <a:schemeClr val="tx1"/>
                          </a:solidFill>
                          <a:effectLst/>
                          <a:latin typeface="Arial" charset="0"/>
                          <a:cs typeface="Arial" charset="0"/>
                        </a:rPr>
                        <a:t>Promoters (9-10)</a:t>
                      </a:r>
                    </a:p>
                  </a:txBody>
                  <a:tcPr marL="90000" marR="90000" marT="46800" marB="46800" anchor="ctr" horzOverflow="overflow">
                    <a:lnL>
                      <a:noFill/>
                    </a:lnL>
                    <a:lnR>
                      <a:noFill/>
                    </a:lnR>
                    <a:lnT>
                      <a:noFill/>
                    </a:lnT>
                    <a:lnB>
                      <a:noFill/>
                    </a:lnB>
                    <a:lnTlToBr>
                      <a:noFill/>
                    </a:lnTlToBr>
                    <a:lnBlToTr>
                      <a:noFill/>
                    </a:lnBlToTr>
                    <a:noFill/>
                  </a:tcPr>
                </a:tc>
              </a:tr>
              <a:tr h="97696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1" u="none" strike="noStrike" cap="none" normalizeH="0" baseline="0" dirty="0" smtClean="0">
                          <a:ln>
                            <a:noFill/>
                          </a:ln>
                          <a:solidFill>
                            <a:schemeClr val="tx1"/>
                          </a:solidFill>
                          <a:effectLst/>
                          <a:latin typeface="Arial" charset="0"/>
                          <a:cs typeface="Arial" charset="0"/>
                        </a:rPr>
                        <a:t>Passive (7-8)</a:t>
                      </a:r>
                    </a:p>
                  </a:txBody>
                  <a:tcPr marL="90000" marR="90000" marT="46800" marB="46800" anchor="ctr" horzOverflow="overflow">
                    <a:lnL>
                      <a:noFill/>
                    </a:lnL>
                    <a:lnR>
                      <a:noFill/>
                    </a:lnR>
                    <a:lnT>
                      <a:noFill/>
                    </a:lnT>
                    <a:lnB>
                      <a:noFill/>
                    </a:lnB>
                    <a:lnTlToBr>
                      <a:noFill/>
                    </a:lnTlToBr>
                    <a:lnBlToTr>
                      <a:noFill/>
                    </a:lnBlToTr>
                    <a:noFill/>
                  </a:tcPr>
                </a:tc>
              </a:tr>
              <a:tr h="37422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1" u="none" strike="noStrike" cap="none" normalizeH="0" baseline="0" dirty="0" smtClean="0">
                          <a:ln>
                            <a:noFill/>
                          </a:ln>
                          <a:solidFill>
                            <a:schemeClr val="tx1"/>
                          </a:solidFill>
                          <a:effectLst/>
                          <a:latin typeface="Arial" charset="0"/>
                          <a:cs typeface="Arial" charset="0"/>
                        </a:rPr>
                        <a:t>Detractors (0-6)</a:t>
                      </a: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
        <p:nvSpPr>
          <p:cNvPr id="31756" name="Rectangle 39"/>
          <p:cNvSpPr>
            <a:spLocks noChangeArrowheads="1"/>
          </p:cNvSpPr>
          <p:nvPr/>
        </p:nvSpPr>
        <p:spPr bwMode="auto">
          <a:xfrm>
            <a:off x="1187872" y="1916485"/>
            <a:ext cx="444500" cy="244475"/>
          </a:xfrm>
          <a:prstGeom prst="rect">
            <a:avLst/>
          </a:prstGeom>
          <a:noFill/>
          <a:ln w="9525" algn="ctr">
            <a:noFill/>
            <a:miter lim="800000"/>
            <a:headEnd/>
            <a:tailEnd/>
          </a:ln>
        </p:spPr>
        <p:txBody>
          <a:bodyPr wrap="none">
            <a:spAutoFit/>
          </a:bodyPr>
          <a:lstStyle/>
          <a:p>
            <a:pPr eaLnBrk="0" hangingPunct="0">
              <a:spcBef>
                <a:spcPct val="50000"/>
              </a:spcBef>
            </a:pPr>
            <a:r>
              <a:rPr lang="en-NZ" sz="1000" i="0" dirty="0">
                <a:cs typeface="Arial" charset="0"/>
              </a:rPr>
              <a:t>NPS</a:t>
            </a:r>
          </a:p>
        </p:txBody>
      </p:sp>
      <p:sp>
        <p:nvSpPr>
          <p:cNvPr id="31767" name="Text Box 36"/>
          <p:cNvSpPr txBox="1">
            <a:spLocks noChangeArrowheads="1"/>
          </p:cNvSpPr>
          <p:nvPr/>
        </p:nvSpPr>
        <p:spPr bwMode="auto">
          <a:xfrm>
            <a:off x="539800" y="5732909"/>
            <a:ext cx="1168400" cy="261937"/>
          </a:xfrm>
          <a:prstGeom prst="rect">
            <a:avLst/>
          </a:prstGeom>
          <a:noFill/>
          <a:ln w="9525">
            <a:noFill/>
            <a:miter lim="800000"/>
            <a:headEnd/>
            <a:tailEnd/>
          </a:ln>
        </p:spPr>
        <p:txBody>
          <a:bodyPr>
            <a:spAutoFit/>
          </a:bodyPr>
          <a:lstStyle/>
          <a:p>
            <a:pPr algn="r">
              <a:spcBef>
                <a:spcPct val="50000"/>
              </a:spcBef>
            </a:pPr>
            <a:r>
              <a:rPr lang="en-US" dirty="0">
                <a:cs typeface="Arial" charset="0"/>
              </a:rPr>
              <a:t>Don’t know</a:t>
            </a:r>
          </a:p>
        </p:txBody>
      </p:sp>
      <p:sp>
        <p:nvSpPr>
          <p:cNvPr id="31768" name="Text Box 56"/>
          <p:cNvSpPr txBox="1">
            <a:spLocks noChangeArrowheads="1"/>
          </p:cNvSpPr>
          <p:nvPr/>
        </p:nvSpPr>
        <p:spPr bwMode="auto">
          <a:xfrm>
            <a:off x="1835944" y="1628453"/>
            <a:ext cx="1728787" cy="228600"/>
          </a:xfrm>
          <a:prstGeom prst="rect">
            <a:avLst/>
          </a:prstGeom>
          <a:noFill/>
          <a:ln w="9525">
            <a:noFill/>
            <a:miter lim="800000"/>
            <a:headEnd/>
            <a:tailEnd/>
          </a:ln>
        </p:spPr>
        <p:txBody>
          <a:bodyPr/>
          <a:lstStyle/>
          <a:p>
            <a:r>
              <a:rPr lang="en-US" altLang="ja-JP" sz="1400" i="0" dirty="0">
                <a:ea typeface="MS Mincho" pitchFamily="49" charset="-128"/>
              </a:rPr>
              <a:t>Total Sample</a:t>
            </a:r>
            <a:endParaRPr lang="en-US" sz="1400" b="0" i="0" dirty="0"/>
          </a:p>
        </p:txBody>
      </p:sp>
      <p:sp>
        <p:nvSpPr>
          <p:cNvPr id="31769" name="Text Box 57"/>
          <p:cNvSpPr txBox="1">
            <a:spLocks noChangeArrowheads="1"/>
          </p:cNvSpPr>
          <p:nvPr/>
        </p:nvSpPr>
        <p:spPr bwMode="auto">
          <a:xfrm>
            <a:off x="4068192" y="1628453"/>
            <a:ext cx="1728787" cy="22860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31770" name="Text Box 58"/>
          <p:cNvSpPr txBox="1">
            <a:spLocks noChangeArrowheads="1"/>
          </p:cNvSpPr>
          <p:nvPr/>
        </p:nvSpPr>
        <p:spPr bwMode="auto">
          <a:xfrm>
            <a:off x="6372448" y="1628453"/>
            <a:ext cx="1728788" cy="228600"/>
          </a:xfrm>
          <a:prstGeom prst="rect">
            <a:avLst/>
          </a:prstGeom>
          <a:noFill/>
          <a:ln w="9525">
            <a:noFill/>
            <a:miter lim="800000"/>
            <a:headEnd/>
            <a:tailEnd/>
          </a:ln>
        </p:spPr>
        <p:txBody>
          <a:bodyPr/>
          <a:lstStyle/>
          <a:p>
            <a:r>
              <a:rPr lang="en-US" altLang="ja-JP" sz="1400" i="0" dirty="0" err="1">
                <a:ea typeface="MS Mincho" pitchFamily="49" charset="-128"/>
              </a:rPr>
              <a:t>Rotorua</a:t>
            </a:r>
            <a:endParaRPr lang="en-US" sz="1400" b="0" i="0" dirty="0"/>
          </a:p>
        </p:txBody>
      </p:sp>
      <p:sp>
        <p:nvSpPr>
          <p:cNvPr id="31780" name="Oval 22"/>
          <p:cNvSpPr>
            <a:spLocks noChangeArrowheads="1"/>
          </p:cNvSpPr>
          <p:nvPr/>
        </p:nvSpPr>
        <p:spPr bwMode="auto">
          <a:xfrm>
            <a:off x="7596584" y="2924597"/>
            <a:ext cx="288925" cy="287338"/>
          </a:xfrm>
          <a:prstGeom prst="ellipse">
            <a:avLst/>
          </a:prstGeom>
          <a:noFill/>
          <a:ln w="19050" algn="ctr">
            <a:solidFill>
              <a:srgbClr val="FF0000"/>
            </a:solidFill>
            <a:round/>
            <a:headEnd/>
            <a:tailEnd/>
          </a:ln>
        </p:spPr>
        <p:txBody>
          <a:bodyPr wrap="none" anchor="ctr"/>
          <a:lstStyle/>
          <a:p>
            <a:endParaRPr lang="en-NZ"/>
          </a:p>
        </p:txBody>
      </p:sp>
      <p:sp>
        <p:nvSpPr>
          <p:cNvPr id="31781" name="Oval 22"/>
          <p:cNvSpPr>
            <a:spLocks noChangeArrowheads="1"/>
          </p:cNvSpPr>
          <p:nvPr/>
        </p:nvSpPr>
        <p:spPr bwMode="auto">
          <a:xfrm>
            <a:off x="7668592" y="1916485"/>
            <a:ext cx="288925" cy="287338"/>
          </a:xfrm>
          <a:prstGeom prst="ellipse">
            <a:avLst/>
          </a:prstGeom>
          <a:noFill/>
          <a:ln w="19050" algn="ctr">
            <a:solidFill>
              <a:srgbClr val="FF0000"/>
            </a:solidFill>
            <a:round/>
            <a:headEnd/>
            <a:tailEnd/>
          </a:ln>
        </p:spPr>
        <p:txBody>
          <a:bodyPr wrap="none" anchor="ctr"/>
          <a:lstStyle/>
          <a:p>
            <a:endParaRPr lang="en-NZ"/>
          </a:p>
        </p:txBody>
      </p:sp>
      <p:sp>
        <p:nvSpPr>
          <p:cNvPr id="31782" name="Rectangle 32"/>
          <p:cNvSpPr>
            <a:spLocks noChangeArrowheads="1"/>
          </p:cNvSpPr>
          <p:nvPr/>
        </p:nvSpPr>
        <p:spPr bwMode="auto">
          <a:xfrm>
            <a:off x="5292080" y="3140968"/>
            <a:ext cx="288925" cy="287338"/>
          </a:xfrm>
          <a:prstGeom prst="rect">
            <a:avLst/>
          </a:prstGeom>
          <a:noFill/>
          <a:ln w="19050" algn="ctr">
            <a:solidFill>
              <a:srgbClr val="000080"/>
            </a:solidFill>
            <a:miter lim="800000"/>
            <a:headEnd/>
            <a:tailEnd/>
          </a:ln>
        </p:spPr>
        <p:txBody>
          <a:bodyPr wrap="none" anchor="ctr"/>
          <a:lstStyle/>
          <a:p>
            <a:endParaRPr lang="en-NZ"/>
          </a:p>
        </p:txBody>
      </p:sp>
      <p:sp>
        <p:nvSpPr>
          <p:cNvPr id="26" name="Oval 22"/>
          <p:cNvSpPr>
            <a:spLocks noChangeArrowheads="1"/>
          </p:cNvSpPr>
          <p:nvPr/>
        </p:nvSpPr>
        <p:spPr bwMode="auto">
          <a:xfrm>
            <a:off x="5364336" y="1916485"/>
            <a:ext cx="288925" cy="287338"/>
          </a:xfrm>
          <a:prstGeom prst="ellipse">
            <a:avLst/>
          </a:prstGeom>
          <a:noFill/>
          <a:ln w="19050" algn="ctr">
            <a:solidFill>
              <a:srgbClr val="FF0000"/>
            </a:solidFill>
            <a:round/>
            <a:headEnd/>
            <a:tailEnd/>
          </a:ln>
        </p:spPr>
        <p:txBody>
          <a:bodyPr wrap="none" anchor="ctr"/>
          <a:lstStyle/>
          <a:p>
            <a:endParaRPr lang="en-NZ"/>
          </a:p>
        </p:txBody>
      </p:sp>
      <p:graphicFrame>
        <p:nvGraphicFramePr>
          <p:cNvPr id="23" name="Group 20"/>
          <p:cNvGraphicFramePr>
            <a:graphicFrameLocks noGrp="1"/>
          </p:cNvGraphicFramePr>
          <p:nvPr/>
        </p:nvGraphicFramePr>
        <p:xfrm>
          <a:off x="1691928" y="6020941"/>
          <a:ext cx="6336708" cy="421928"/>
        </p:xfrm>
        <a:graphic>
          <a:graphicData uri="http://schemas.openxmlformats.org/drawingml/2006/table">
            <a:tbl>
              <a:tblPr/>
              <a:tblGrid>
                <a:gridCol w="574442"/>
                <a:gridCol w="574442"/>
                <a:gridCol w="576424"/>
                <a:gridCol w="576424"/>
                <a:gridCol w="576424"/>
                <a:gridCol w="576424"/>
                <a:gridCol w="576424"/>
                <a:gridCol w="576426"/>
                <a:gridCol w="576426"/>
                <a:gridCol w="576426"/>
                <a:gridCol w="576426"/>
              </a:tblGrid>
              <a:tr h="4219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n=400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n=406</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800" b="1" i="0" u="none" strike="noStrike" cap="none" normalizeH="0" baseline="0" dirty="0" smtClean="0">
                          <a:ln>
                            <a:noFill/>
                          </a:ln>
                          <a:solidFill>
                            <a:srgbClr val="FF0000"/>
                          </a:solidFill>
                          <a:effectLst/>
                          <a:latin typeface="Arial" charset="0"/>
                        </a:rPr>
                        <a:t>n=400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Arial" charset="0"/>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FF0000"/>
                          </a:solidFill>
                          <a:effectLst/>
                          <a:latin typeface="Arial" charset="0"/>
                        </a:rPr>
                        <a:t>n=206</a:t>
                      </a:r>
                    </a:p>
                  </a:txBody>
                  <a:tcPr anchor="ctr" horzOverflow="overflow">
                    <a:lnL>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800" b="1" i="0" u="none" strike="noStrike" cap="none" normalizeH="0" baseline="0" dirty="0" smtClean="0">
                          <a:ln>
                            <a:noFill/>
                          </a:ln>
                          <a:solidFill>
                            <a:srgbClr val="FF0000"/>
                          </a:solidFill>
                          <a:effectLst/>
                          <a:latin typeface="Arial" charset="0"/>
                        </a:rPr>
                        <a:t>n=200</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28" name="Oval 27"/>
          <p:cNvSpPr>
            <a:spLocks noChangeArrowheads="1"/>
          </p:cNvSpPr>
          <p:nvPr/>
        </p:nvSpPr>
        <p:spPr bwMode="auto">
          <a:xfrm>
            <a:off x="5292328" y="3140621"/>
            <a:ext cx="288925" cy="287338"/>
          </a:xfrm>
          <a:prstGeom prst="ellipse">
            <a:avLst/>
          </a:prstGeom>
          <a:noFill/>
          <a:ln w="19050" algn="ctr">
            <a:solidFill>
              <a:srgbClr val="FF0000"/>
            </a:solidFill>
            <a:round/>
            <a:headEnd/>
            <a:tailEnd/>
          </a:ln>
        </p:spPr>
        <p:txBody>
          <a:bodyPr wrap="none" anchor="ctr"/>
          <a:lstStyle/>
          <a:p>
            <a:endParaRPr lang="en-NZ"/>
          </a:p>
        </p:txBody>
      </p:sp>
      <p:sp>
        <p:nvSpPr>
          <p:cNvPr id="29" name="Oval 28"/>
          <p:cNvSpPr>
            <a:spLocks noChangeArrowheads="1"/>
          </p:cNvSpPr>
          <p:nvPr/>
        </p:nvSpPr>
        <p:spPr bwMode="auto">
          <a:xfrm>
            <a:off x="7596584" y="4292749"/>
            <a:ext cx="288925" cy="287338"/>
          </a:xfrm>
          <a:prstGeom prst="ellipse">
            <a:avLst/>
          </a:prstGeom>
          <a:noFill/>
          <a:ln w="19050" algn="ctr">
            <a:solidFill>
              <a:srgbClr val="FF0000"/>
            </a:solidFill>
            <a:round/>
            <a:headEnd/>
            <a:tailEnd/>
          </a:ln>
        </p:spPr>
        <p:txBody>
          <a:bodyPr wrap="none" anchor="ctr"/>
          <a:lstStyle/>
          <a:p>
            <a:endParaRPr lang="en-NZ"/>
          </a:p>
        </p:txBody>
      </p:sp>
      <p:sp>
        <p:nvSpPr>
          <p:cNvPr id="25"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64</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32775" name="Text Box 7"/>
          <p:cNvSpPr txBox="1">
            <a:spLocks noChangeArrowheads="1"/>
          </p:cNvSpPr>
          <p:nvPr/>
        </p:nvSpPr>
        <p:spPr bwMode="auto">
          <a:xfrm>
            <a:off x="1835150" y="1710432"/>
            <a:ext cx="1728788" cy="22860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32776" name="Text Box 8"/>
          <p:cNvSpPr txBox="1">
            <a:spLocks noChangeArrowheads="1"/>
          </p:cNvSpPr>
          <p:nvPr/>
        </p:nvSpPr>
        <p:spPr bwMode="auto">
          <a:xfrm>
            <a:off x="3924300" y="1699320"/>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32777" name="Text Box 9"/>
          <p:cNvSpPr txBox="1">
            <a:spLocks noChangeArrowheads="1"/>
          </p:cNvSpPr>
          <p:nvPr/>
        </p:nvSpPr>
        <p:spPr bwMode="auto">
          <a:xfrm>
            <a:off x="6659637" y="1759645"/>
            <a:ext cx="1728787" cy="228600"/>
          </a:xfrm>
          <a:prstGeom prst="rect">
            <a:avLst/>
          </a:prstGeom>
          <a:noFill/>
          <a:ln w="9525">
            <a:noFill/>
            <a:miter lim="800000"/>
            <a:headEnd/>
            <a:tailEnd/>
          </a:ln>
        </p:spPr>
        <p:txBody>
          <a:bodyPr/>
          <a:lstStyle/>
          <a:p>
            <a:pPr algn="l"/>
            <a:r>
              <a:rPr lang="en-US" altLang="ja-JP" sz="1400" i="0" dirty="0" err="1" smtClean="0">
                <a:ea typeface="MS Mincho" pitchFamily="49" charset="-128"/>
              </a:rPr>
              <a:t>Rotorua</a:t>
            </a:r>
            <a:endParaRPr lang="en-US" sz="1400" b="0" i="0" dirty="0"/>
          </a:p>
        </p:txBody>
      </p:sp>
      <p:sp>
        <p:nvSpPr>
          <p:cNvPr id="32779" name="Rectangle 22"/>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32780" name="AutoShape 23"/>
          <p:cNvSpPr>
            <a:spLocks noChangeArrowheads="1"/>
          </p:cNvSpPr>
          <p:nvPr/>
        </p:nvSpPr>
        <p:spPr bwMode="auto">
          <a:xfrm>
            <a:off x="60325" y="2050157"/>
            <a:ext cx="9036050" cy="1104900"/>
          </a:xfrm>
          <a:prstGeom prst="roundRect">
            <a:avLst>
              <a:gd name="adj" fmla="val 16667"/>
            </a:avLst>
          </a:prstGeom>
          <a:noFill/>
          <a:ln w="15875" algn="ctr">
            <a:solidFill>
              <a:srgbClr val="FF0000"/>
            </a:solidFill>
            <a:round/>
            <a:headEnd/>
            <a:tailEnd/>
          </a:ln>
        </p:spPr>
        <p:txBody>
          <a:bodyPr wrap="none" anchor="ctr"/>
          <a:lstStyle/>
          <a:p>
            <a:endParaRPr lang="en-NZ"/>
          </a:p>
        </p:txBody>
      </p:sp>
      <p:sp>
        <p:nvSpPr>
          <p:cNvPr id="35" name="Rectangle 2"/>
          <p:cNvSpPr txBox="1">
            <a:spLocks noChangeArrowheads="1"/>
          </p:cNvSpPr>
          <p:nvPr/>
        </p:nvSpPr>
        <p:spPr>
          <a:xfrm>
            <a:off x="467544" y="908720"/>
            <a:ext cx="8229600" cy="652463"/>
          </a:xfrm>
          <a:prstGeom prst="rect">
            <a:avLst/>
          </a:prstGeom>
        </p:spPr>
        <p:txBody>
          <a:bodyPr/>
          <a:lstStyle/>
          <a:p>
            <a:pPr>
              <a:defRPr/>
            </a:pPr>
            <a:r>
              <a:rPr lang="en-US" sz="2000" i="0" kern="0" dirty="0">
                <a:solidFill>
                  <a:srgbClr val="CC0000"/>
                </a:solidFill>
                <a:latin typeface="+mj-lt"/>
                <a:ea typeface="+mj-ea"/>
                <a:cs typeface="+mj-cs"/>
              </a:rPr>
              <a:t>Reasons for Promoters / Passive Scores (7 – 10</a:t>
            </a:r>
            <a:r>
              <a:rPr lang="en-US" sz="2000" i="0" kern="0" dirty="0" smtClean="0">
                <a:solidFill>
                  <a:srgbClr val="CC0000"/>
                </a:solidFill>
                <a:latin typeface="+mj-lt"/>
                <a:ea typeface="+mj-ea"/>
                <a:cs typeface="+mj-cs"/>
              </a:rPr>
              <a:t>) (I)</a:t>
            </a:r>
            <a:endParaRPr lang="en-NZ" sz="2000" i="0" kern="0" dirty="0">
              <a:solidFill>
                <a:srgbClr val="CC0000"/>
              </a:solidFill>
              <a:latin typeface="+mj-lt"/>
              <a:ea typeface="+mj-ea"/>
              <a:cs typeface="+mj-cs"/>
            </a:endParaRPr>
          </a:p>
        </p:txBody>
      </p:sp>
      <p:sp>
        <p:nvSpPr>
          <p:cNvPr id="32792" name="Rectangle 20"/>
          <p:cNvSpPr>
            <a:spLocks noChangeArrowheads="1"/>
          </p:cNvSpPr>
          <p:nvPr/>
        </p:nvSpPr>
        <p:spPr bwMode="auto">
          <a:xfrm>
            <a:off x="395536" y="1124744"/>
            <a:ext cx="8229600" cy="652463"/>
          </a:xfrm>
          <a:prstGeom prst="rect">
            <a:avLst/>
          </a:prstGeom>
          <a:noFill/>
          <a:ln w="9525">
            <a:noFill/>
            <a:miter lim="800000"/>
            <a:headEnd/>
            <a:tailEnd/>
          </a:ln>
        </p:spPr>
        <p:txBody>
          <a:bodyPr anchor="ctr"/>
          <a:lstStyle/>
          <a:p>
            <a:r>
              <a:rPr lang="en-NZ" dirty="0">
                <a:solidFill>
                  <a:srgbClr val="CC0000"/>
                </a:solidFill>
              </a:rPr>
              <a:t>‘Why is that?’ – Top four responses</a:t>
            </a:r>
          </a:p>
        </p:txBody>
      </p:sp>
      <p:sp>
        <p:nvSpPr>
          <p:cNvPr id="32793"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Q17</a:t>
            </a:r>
            <a:endParaRPr lang="en-NZ" sz="1000" i="0" dirty="0"/>
          </a:p>
        </p:txBody>
      </p:sp>
      <p:graphicFrame>
        <p:nvGraphicFramePr>
          <p:cNvPr id="29" name="Chart 28"/>
          <p:cNvGraphicFramePr/>
          <p:nvPr/>
        </p:nvGraphicFramePr>
        <p:xfrm>
          <a:off x="3419872" y="1916832"/>
          <a:ext cx="2736304"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p:nvPr/>
        </p:nvGraphicFramePr>
        <p:xfrm>
          <a:off x="0" y="1916832"/>
          <a:ext cx="4607496"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p:nvPr/>
        </p:nvGraphicFramePr>
        <p:xfrm>
          <a:off x="5327576" y="1916832"/>
          <a:ext cx="3816424"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14" name="Oval 22"/>
          <p:cNvSpPr>
            <a:spLocks noChangeArrowheads="1"/>
          </p:cNvSpPr>
          <p:nvPr/>
        </p:nvSpPr>
        <p:spPr bwMode="auto">
          <a:xfrm>
            <a:off x="5508104" y="2204864"/>
            <a:ext cx="288925" cy="287338"/>
          </a:xfrm>
          <a:prstGeom prst="ellipse">
            <a:avLst/>
          </a:prstGeom>
          <a:noFill/>
          <a:ln w="19050" algn="ctr">
            <a:solidFill>
              <a:srgbClr val="FF0000"/>
            </a:solidFill>
            <a:round/>
            <a:headEnd/>
            <a:tailEnd/>
          </a:ln>
        </p:spPr>
        <p:txBody>
          <a:bodyPr wrap="none" anchor="ctr"/>
          <a:lstStyle/>
          <a:p>
            <a:endParaRPr lang="en-NZ"/>
          </a:p>
        </p:txBody>
      </p:sp>
      <p:sp>
        <p:nvSpPr>
          <p:cNvPr id="15" name="Rectangle 32"/>
          <p:cNvSpPr>
            <a:spLocks noChangeArrowheads="1"/>
          </p:cNvSpPr>
          <p:nvPr/>
        </p:nvSpPr>
        <p:spPr bwMode="auto">
          <a:xfrm>
            <a:off x="7812360" y="2204864"/>
            <a:ext cx="288925" cy="287338"/>
          </a:xfrm>
          <a:prstGeom prst="rect">
            <a:avLst/>
          </a:prstGeom>
          <a:noFill/>
          <a:ln w="19050" algn="ctr">
            <a:solidFill>
              <a:srgbClr val="000080"/>
            </a:solidFill>
            <a:miter lim="800000"/>
            <a:headEnd/>
            <a:tailEnd/>
          </a:ln>
        </p:spPr>
        <p:txBody>
          <a:bodyPr wrap="none" anchor="ctr"/>
          <a:lstStyle/>
          <a:p>
            <a:endParaRPr lang="en-NZ"/>
          </a:p>
        </p:txBody>
      </p:sp>
      <p:sp>
        <p:nvSpPr>
          <p:cNvPr id="16" name="Text Box 5"/>
          <p:cNvSpPr txBox="1">
            <a:spLocks noChangeArrowheads="1"/>
          </p:cNvSpPr>
          <p:nvPr/>
        </p:nvSpPr>
        <p:spPr bwMode="auto">
          <a:xfrm>
            <a:off x="0" y="6426766"/>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NZ" dirty="0" smtClean="0">
                <a:solidFill>
                  <a:schemeClr val="bg1"/>
                </a:solidFill>
              </a:rPr>
              <a:t>No complaints / good service </a:t>
            </a:r>
            <a:r>
              <a:rPr lang="en-NZ" i="0" dirty="0" smtClean="0">
                <a:solidFill>
                  <a:schemeClr val="bg1"/>
                </a:solidFill>
              </a:rPr>
              <a:t>was</a:t>
            </a:r>
            <a:r>
              <a:rPr lang="en-IE" i="0" dirty="0" smtClean="0">
                <a:solidFill>
                  <a:schemeClr val="bg1"/>
                </a:solidFill>
              </a:rPr>
              <a:t> the most stated reason for </a:t>
            </a:r>
            <a:r>
              <a:rPr lang="en-IE" dirty="0" smtClean="0">
                <a:solidFill>
                  <a:schemeClr val="bg1"/>
                </a:solidFill>
              </a:rPr>
              <a:t>Promoter</a:t>
            </a:r>
            <a:r>
              <a:rPr lang="en-IE" i="0" dirty="0" smtClean="0">
                <a:solidFill>
                  <a:schemeClr val="bg1"/>
                </a:solidFill>
              </a:rPr>
              <a:t> and </a:t>
            </a:r>
            <a:r>
              <a:rPr lang="en-IE" dirty="0" smtClean="0">
                <a:solidFill>
                  <a:schemeClr val="bg1"/>
                </a:solidFill>
              </a:rPr>
              <a:t>Passive NPS scores </a:t>
            </a:r>
            <a:r>
              <a:rPr lang="en-IE" i="0" dirty="0" smtClean="0">
                <a:solidFill>
                  <a:schemeClr val="bg1"/>
                </a:solidFill>
              </a:rPr>
              <a:t>from </a:t>
            </a:r>
            <a:r>
              <a:rPr lang="en-IE" i="0" dirty="0" err="1" smtClean="0">
                <a:solidFill>
                  <a:schemeClr val="bg1"/>
                </a:solidFill>
              </a:rPr>
              <a:t>Tauranga</a:t>
            </a:r>
            <a:r>
              <a:rPr lang="en-IE" i="0" dirty="0" smtClean="0">
                <a:solidFill>
                  <a:schemeClr val="bg1"/>
                </a:solidFill>
              </a:rPr>
              <a:t> and </a:t>
            </a:r>
            <a:r>
              <a:rPr lang="en-IE" i="0" dirty="0" err="1" smtClean="0">
                <a:solidFill>
                  <a:schemeClr val="bg1"/>
                </a:solidFill>
              </a:rPr>
              <a:t>Rotorua</a:t>
            </a:r>
            <a:r>
              <a:rPr lang="en-IE" i="0" dirty="0" smtClean="0">
                <a:solidFill>
                  <a:schemeClr val="bg1"/>
                </a:solidFill>
              </a:rPr>
              <a:t> bus users. </a:t>
            </a:r>
            <a:r>
              <a:rPr lang="en-IE" i="0" dirty="0" err="1" smtClean="0">
                <a:solidFill>
                  <a:schemeClr val="bg1"/>
                </a:solidFill>
              </a:rPr>
              <a:t>Tauranga</a:t>
            </a:r>
            <a:r>
              <a:rPr lang="en-IE" i="0" dirty="0" smtClean="0">
                <a:solidFill>
                  <a:schemeClr val="bg1"/>
                </a:solidFill>
              </a:rPr>
              <a:t> bus users were more likely to state </a:t>
            </a:r>
            <a:r>
              <a:rPr lang="en-IE" dirty="0" smtClean="0">
                <a:solidFill>
                  <a:schemeClr val="bg1"/>
                </a:solidFill>
              </a:rPr>
              <a:t>Convenient / easy </a:t>
            </a:r>
            <a:r>
              <a:rPr lang="en-IE" i="0" dirty="0" smtClean="0">
                <a:solidFill>
                  <a:schemeClr val="bg1"/>
                </a:solidFill>
              </a:rPr>
              <a:t>(23%) than </a:t>
            </a:r>
            <a:r>
              <a:rPr lang="en-IE" i="0" dirty="0" err="1" smtClean="0">
                <a:solidFill>
                  <a:schemeClr val="bg1"/>
                </a:solidFill>
              </a:rPr>
              <a:t>Rotorua</a:t>
            </a:r>
            <a:r>
              <a:rPr lang="en-IE" i="0" dirty="0" smtClean="0">
                <a:solidFill>
                  <a:schemeClr val="bg1"/>
                </a:solidFill>
              </a:rPr>
              <a:t> bus users (15%).</a:t>
            </a:r>
            <a:endParaRPr lang="en-IE" dirty="0">
              <a:solidFill>
                <a:schemeClr val="bg1"/>
              </a:solidFill>
            </a:endParaRPr>
          </a:p>
        </p:txBody>
      </p:sp>
      <p:sp>
        <p:nvSpPr>
          <p:cNvPr id="17" name="Rectangle 32"/>
          <p:cNvSpPr>
            <a:spLocks noChangeArrowheads="1"/>
          </p:cNvSpPr>
          <p:nvPr/>
        </p:nvSpPr>
        <p:spPr bwMode="auto">
          <a:xfrm>
            <a:off x="5148064" y="4365104"/>
            <a:ext cx="288925" cy="287338"/>
          </a:xfrm>
          <a:prstGeom prst="rect">
            <a:avLst/>
          </a:prstGeom>
          <a:noFill/>
          <a:ln w="19050" algn="ctr">
            <a:solidFill>
              <a:srgbClr val="000080"/>
            </a:solidFill>
            <a:miter lim="800000"/>
            <a:headEnd/>
            <a:tailEnd/>
          </a:ln>
        </p:spPr>
        <p:txBody>
          <a:bodyPr wrap="none" anchor="ctr"/>
          <a:lstStyle/>
          <a:p>
            <a:endParaRPr lang="en-NZ"/>
          </a:p>
        </p:txBody>
      </p:sp>
      <p:sp>
        <p:nvSpPr>
          <p:cNvPr id="18" name="TextBox 17"/>
          <p:cNvSpPr txBox="1"/>
          <p:nvPr/>
        </p:nvSpPr>
        <p:spPr>
          <a:xfrm>
            <a:off x="2771800" y="6021288"/>
            <a:ext cx="792088" cy="230832"/>
          </a:xfrm>
          <a:prstGeom prst="rect">
            <a:avLst/>
          </a:prstGeom>
          <a:noFill/>
        </p:spPr>
        <p:txBody>
          <a:bodyPr wrap="square" rtlCol="0">
            <a:spAutoFit/>
          </a:bodyPr>
          <a:lstStyle/>
          <a:p>
            <a:r>
              <a:rPr lang="en-NZ" sz="900" i="0" dirty="0" smtClean="0">
                <a:solidFill>
                  <a:srgbClr val="FF0000"/>
                </a:solidFill>
              </a:rPr>
              <a:t>n=337</a:t>
            </a:r>
            <a:endParaRPr lang="en-NZ" sz="900" i="0" dirty="0">
              <a:solidFill>
                <a:srgbClr val="FF0000"/>
              </a:solidFill>
            </a:endParaRPr>
          </a:p>
        </p:txBody>
      </p:sp>
      <p:sp>
        <p:nvSpPr>
          <p:cNvPr id="19" name="TextBox 18"/>
          <p:cNvSpPr txBox="1"/>
          <p:nvPr/>
        </p:nvSpPr>
        <p:spPr>
          <a:xfrm>
            <a:off x="5220072" y="6021288"/>
            <a:ext cx="792088" cy="230832"/>
          </a:xfrm>
          <a:prstGeom prst="rect">
            <a:avLst/>
          </a:prstGeom>
          <a:noFill/>
        </p:spPr>
        <p:txBody>
          <a:bodyPr wrap="square" rtlCol="0">
            <a:spAutoFit/>
          </a:bodyPr>
          <a:lstStyle/>
          <a:p>
            <a:r>
              <a:rPr lang="en-NZ" sz="900" i="0" dirty="0" smtClean="0">
                <a:solidFill>
                  <a:srgbClr val="FF0000"/>
                </a:solidFill>
              </a:rPr>
              <a:t>n=179</a:t>
            </a:r>
            <a:endParaRPr lang="en-NZ" sz="900" i="0" dirty="0">
              <a:solidFill>
                <a:srgbClr val="FF0000"/>
              </a:solidFill>
            </a:endParaRPr>
          </a:p>
        </p:txBody>
      </p:sp>
      <p:sp>
        <p:nvSpPr>
          <p:cNvPr id="20" name="TextBox 19"/>
          <p:cNvSpPr txBox="1"/>
          <p:nvPr/>
        </p:nvSpPr>
        <p:spPr>
          <a:xfrm>
            <a:off x="7524328" y="6006480"/>
            <a:ext cx="792088" cy="230832"/>
          </a:xfrm>
          <a:prstGeom prst="rect">
            <a:avLst/>
          </a:prstGeom>
          <a:noFill/>
        </p:spPr>
        <p:txBody>
          <a:bodyPr wrap="square" rtlCol="0">
            <a:spAutoFit/>
          </a:bodyPr>
          <a:lstStyle/>
          <a:p>
            <a:r>
              <a:rPr lang="en-NZ" sz="900" i="0" dirty="0" smtClean="0">
                <a:solidFill>
                  <a:srgbClr val="FF0000"/>
                </a:solidFill>
              </a:rPr>
              <a:t>n=158</a:t>
            </a:r>
            <a:endParaRPr lang="en-NZ" sz="900" i="0" dirty="0">
              <a:solidFill>
                <a:srgbClr val="FF0000"/>
              </a:solidFill>
            </a:endParaRPr>
          </a:p>
        </p:txBody>
      </p:sp>
      <p:sp>
        <p:nvSpPr>
          <p:cNvPr id="23" name="Oval 22"/>
          <p:cNvSpPr>
            <a:spLocks noChangeArrowheads="1"/>
          </p:cNvSpPr>
          <p:nvPr/>
        </p:nvSpPr>
        <p:spPr bwMode="auto">
          <a:xfrm>
            <a:off x="7308304" y="3284984"/>
            <a:ext cx="288925" cy="287338"/>
          </a:xfrm>
          <a:prstGeom prst="ellipse">
            <a:avLst/>
          </a:prstGeom>
          <a:noFill/>
          <a:ln w="19050" algn="ctr">
            <a:solidFill>
              <a:srgbClr val="FF0000"/>
            </a:solidFill>
            <a:round/>
            <a:headEnd/>
            <a:tailEnd/>
          </a:ln>
        </p:spPr>
        <p:txBody>
          <a:bodyPr wrap="none" anchor="ctr"/>
          <a:lstStyle/>
          <a:p>
            <a:endParaRPr lang="en-NZ"/>
          </a:p>
        </p:txBody>
      </p:sp>
      <p:sp>
        <p:nvSpPr>
          <p:cNvPr id="24" name="Oval 23"/>
          <p:cNvSpPr>
            <a:spLocks noChangeArrowheads="1"/>
          </p:cNvSpPr>
          <p:nvPr/>
        </p:nvSpPr>
        <p:spPr bwMode="auto">
          <a:xfrm>
            <a:off x="7812360" y="2204864"/>
            <a:ext cx="288925" cy="287338"/>
          </a:xfrm>
          <a:prstGeom prst="ellipse">
            <a:avLst/>
          </a:prstGeom>
          <a:noFill/>
          <a:ln w="19050" algn="ctr">
            <a:solidFill>
              <a:srgbClr val="FF0000"/>
            </a:solidFill>
            <a:round/>
            <a:headEnd/>
            <a:tailEnd/>
          </a:ln>
        </p:spPr>
        <p:txBody>
          <a:bodyPr wrap="none" anchor="ctr"/>
          <a:lstStyle/>
          <a:p>
            <a:endParaRPr lang="en-NZ"/>
          </a:p>
        </p:txBody>
      </p:sp>
      <p:sp>
        <p:nvSpPr>
          <p:cNvPr id="25" name="Rectangle 24"/>
          <p:cNvSpPr>
            <a:spLocks noChangeArrowheads="1"/>
          </p:cNvSpPr>
          <p:nvPr/>
        </p:nvSpPr>
        <p:spPr bwMode="auto">
          <a:xfrm>
            <a:off x="7308304" y="3284984"/>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26" name="Oval 25"/>
          <p:cNvSpPr>
            <a:spLocks noChangeArrowheads="1"/>
          </p:cNvSpPr>
          <p:nvPr/>
        </p:nvSpPr>
        <p:spPr bwMode="auto">
          <a:xfrm>
            <a:off x="2555776" y="3284984"/>
            <a:ext cx="288925" cy="287338"/>
          </a:xfrm>
          <a:prstGeom prst="ellipse">
            <a:avLst/>
          </a:prstGeom>
          <a:noFill/>
          <a:ln w="19050" algn="ctr">
            <a:solidFill>
              <a:srgbClr val="FF0000"/>
            </a:solidFill>
            <a:round/>
            <a:headEnd/>
            <a:tailEnd/>
          </a:ln>
        </p:spPr>
        <p:txBody>
          <a:bodyPr wrap="none" anchor="ctr"/>
          <a:lstStyle/>
          <a:p>
            <a:endParaRPr lang="en-NZ"/>
          </a:p>
        </p:txBody>
      </p:sp>
      <p:sp>
        <p:nvSpPr>
          <p:cNvPr id="27" name="Oval 26"/>
          <p:cNvSpPr>
            <a:spLocks noChangeArrowheads="1"/>
          </p:cNvSpPr>
          <p:nvPr/>
        </p:nvSpPr>
        <p:spPr bwMode="auto">
          <a:xfrm>
            <a:off x="7019379" y="4437806"/>
            <a:ext cx="288925" cy="287338"/>
          </a:xfrm>
          <a:prstGeom prst="ellipse">
            <a:avLst/>
          </a:prstGeom>
          <a:noFill/>
          <a:ln w="19050" algn="ctr">
            <a:solidFill>
              <a:srgbClr val="FF0000"/>
            </a:solidFill>
            <a:round/>
            <a:headEnd/>
            <a:tailEnd/>
          </a:ln>
        </p:spPr>
        <p:txBody>
          <a:bodyPr wrap="none" anchor="ctr"/>
          <a:lstStyle/>
          <a:p>
            <a:endParaRPr lang="en-NZ"/>
          </a:p>
        </p:txBody>
      </p:sp>
      <p:sp>
        <p:nvSpPr>
          <p:cNvPr id="28" name="Oval 27"/>
          <p:cNvSpPr>
            <a:spLocks noChangeArrowheads="1"/>
          </p:cNvSpPr>
          <p:nvPr/>
        </p:nvSpPr>
        <p:spPr bwMode="auto">
          <a:xfrm>
            <a:off x="3059832" y="2204864"/>
            <a:ext cx="288925" cy="287338"/>
          </a:xfrm>
          <a:prstGeom prst="ellipse">
            <a:avLst/>
          </a:prstGeom>
          <a:noFill/>
          <a:ln w="19050" algn="ctr">
            <a:solidFill>
              <a:srgbClr val="FF0000"/>
            </a:solidFill>
            <a:round/>
            <a:headEnd/>
            <a:tailEnd/>
          </a:ln>
        </p:spPr>
        <p:txBody>
          <a:bodyPr wrap="none" anchor="ctr"/>
          <a:lstStyle/>
          <a:p>
            <a:endParaRPr lang="en-NZ"/>
          </a:p>
        </p:txBody>
      </p:sp>
      <p:sp>
        <p:nvSpPr>
          <p:cNvPr id="32"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65</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33798" name="Text Box 7"/>
          <p:cNvSpPr txBox="1">
            <a:spLocks noChangeArrowheads="1"/>
          </p:cNvSpPr>
          <p:nvPr/>
        </p:nvSpPr>
        <p:spPr bwMode="auto">
          <a:xfrm>
            <a:off x="1619076" y="1616224"/>
            <a:ext cx="1728788" cy="228600"/>
          </a:xfrm>
          <a:prstGeom prst="rect">
            <a:avLst/>
          </a:prstGeom>
          <a:noFill/>
          <a:ln w="9525">
            <a:noFill/>
            <a:miter lim="800000"/>
            <a:headEnd/>
            <a:tailEnd/>
          </a:ln>
        </p:spPr>
        <p:txBody>
          <a:bodyPr/>
          <a:lstStyle/>
          <a:p>
            <a:pPr algn="l"/>
            <a:r>
              <a:rPr lang="en-US" altLang="ja-JP" sz="1400" i="0" dirty="0">
                <a:ea typeface="MS Mincho" pitchFamily="49" charset="-128"/>
              </a:rPr>
              <a:t>Total Sample</a:t>
            </a:r>
            <a:endParaRPr lang="en-US" sz="1400" b="0" i="0" dirty="0"/>
          </a:p>
        </p:txBody>
      </p:sp>
      <p:sp>
        <p:nvSpPr>
          <p:cNvPr id="33799" name="Text Box 8"/>
          <p:cNvSpPr txBox="1">
            <a:spLocks noChangeArrowheads="1"/>
          </p:cNvSpPr>
          <p:nvPr/>
        </p:nvSpPr>
        <p:spPr bwMode="auto">
          <a:xfrm>
            <a:off x="3780234" y="1597174"/>
            <a:ext cx="1728788" cy="228600"/>
          </a:xfrm>
          <a:prstGeom prst="rect">
            <a:avLst/>
          </a:prstGeom>
          <a:noFill/>
          <a:ln w="9525">
            <a:noFill/>
            <a:miter lim="800000"/>
            <a:headEnd/>
            <a:tailEnd/>
          </a:ln>
        </p:spPr>
        <p:txBody>
          <a:bodyPr/>
          <a:lstStyle/>
          <a:p>
            <a:pPr algn="l"/>
            <a:r>
              <a:rPr lang="en-US" altLang="ja-JP" sz="1400" i="0">
                <a:ea typeface="MS Mincho" pitchFamily="49" charset="-128"/>
              </a:rPr>
              <a:t>Tauranga</a:t>
            </a:r>
            <a:endParaRPr lang="en-US" sz="1400" b="0" i="0"/>
          </a:p>
        </p:txBody>
      </p:sp>
      <p:sp>
        <p:nvSpPr>
          <p:cNvPr id="33800" name="Text Box 9"/>
          <p:cNvSpPr txBox="1">
            <a:spLocks noChangeArrowheads="1"/>
          </p:cNvSpPr>
          <p:nvPr/>
        </p:nvSpPr>
        <p:spPr bwMode="auto">
          <a:xfrm>
            <a:off x="6588224" y="1606699"/>
            <a:ext cx="1728787" cy="228600"/>
          </a:xfrm>
          <a:prstGeom prst="rect">
            <a:avLst/>
          </a:prstGeom>
          <a:noFill/>
          <a:ln w="9525">
            <a:noFill/>
            <a:miter lim="800000"/>
            <a:headEnd/>
            <a:tailEnd/>
          </a:ln>
        </p:spPr>
        <p:txBody>
          <a:bodyPr/>
          <a:lstStyle/>
          <a:p>
            <a:pPr algn="l"/>
            <a:r>
              <a:rPr lang="en-US" altLang="ja-JP" sz="1400" i="0" dirty="0" err="1">
                <a:ea typeface="MS Mincho" pitchFamily="49" charset="-128"/>
              </a:rPr>
              <a:t>Rotorua</a:t>
            </a:r>
            <a:endParaRPr lang="en-US" sz="1400" b="0" i="0" dirty="0"/>
          </a:p>
        </p:txBody>
      </p:sp>
      <p:sp>
        <p:nvSpPr>
          <p:cNvPr id="33801" name="Rectangle 22"/>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35" name="Rectangle 2"/>
          <p:cNvSpPr txBox="1">
            <a:spLocks noChangeArrowheads="1"/>
          </p:cNvSpPr>
          <p:nvPr/>
        </p:nvSpPr>
        <p:spPr>
          <a:xfrm>
            <a:off x="467544" y="908720"/>
            <a:ext cx="8229600" cy="652463"/>
          </a:xfrm>
          <a:prstGeom prst="rect">
            <a:avLst/>
          </a:prstGeom>
        </p:spPr>
        <p:txBody>
          <a:bodyPr/>
          <a:lstStyle/>
          <a:p>
            <a:pPr>
              <a:defRPr/>
            </a:pPr>
            <a:r>
              <a:rPr lang="en-US" sz="2000" i="0" kern="0" dirty="0">
                <a:solidFill>
                  <a:srgbClr val="CC0000"/>
                </a:solidFill>
                <a:latin typeface="+mj-lt"/>
                <a:ea typeface="+mj-ea"/>
                <a:cs typeface="+mj-cs"/>
              </a:rPr>
              <a:t>Reasons for Promoters / Passive Scores (7 – 10</a:t>
            </a:r>
            <a:r>
              <a:rPr lang="en-US" sz="2000" i="0" kern="0" dirty="0" smtClean="0">
                <a:solidFill>
                  <a:srgbClr val="CC0000"/>
                </a:solidFill>
                <a:latin typeface="+mj-lt"/>
                <a:ea typeface="+mj-ea"/>
                <a:cs typeface="+mj-cs"/>
              </a:rPr>
              <a:t>) (II)</a:t>
            </a:r>
            <a:endParaRPr lang="en-NZ" sz="2000" i="0" kern="0" dirty="0">
              <a:solidFill>
                <a:srgbClr val="CC0000"/>
              </a:solidFill>
              <a:latin typeface="+mj-lt"/>
              <a:ea typeface="+mj-ea"/>
              <a:cs typeface="+mj-cs"/>
            </a:endParaRPr>
          </a:p>
        </p:txBody>
      </p:sp>
      <p:sp>
        <p:nvSpPr>
          <p:cNvPr id="33815"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Q17</a:t>
            </a:r>
            <a:endParaRPr lang="en-NZ" sz="1000" i="0" dirty="0"/>
          </a:p>
        </p:txBody>
      </p:sp>
      <p:sp>
        <p:nvSpPr>
          <p:cNvPr id="33816" name="Rectangle 20"/>
          <p:cNvSpPr>
            <a:spLocks noChangeArrowheads="1"/>
          </p:cNvSpPr>
          <p:nvPr/>
        </p:nvSpPr>
        <p:spPr bwMode="auto">
          <a:xfrm>
            <a:off x="467544" y="1052736"/>
            <a:ext cx="8229600" cy="652463"/>
          </a:xfrm>
          <a:prstGeom prst="rect">
            <a:avLst/>
          </a:prstGeom>
          <a:noFill/>
          <a:ln w="9525">
            <a:noFill/>
            <a:miter lim="800000"/>
            <a:headEnd/>
            <a:tailEnd/>
          </a:ln>
        </p:spPr>
        <p:txBody>
          <a:bodyPr anchor="ctr"/>
          <a:lstStyle/>
          <a:p>
            <a:r>
              <a:rPr lang="en-NZ" dirty="0">
                <a:solidFill>
                  <a:srgbClr val="CC0000"/>
                </a:solidFill>
              </a:rPr>
              <a:t>‘Why is that?’ – Other responses</a:t>
            </a:r>
          </a:p>
        </p:txBody>
      </p:sp>
      <p:graphicFrame>
        <p:nvGraphicFramePr>
          <p:cNvPr id="26" name="Chart 25"/>
          <p:cNvGraphicFramePr/>
          <p:nvPr/>
        </p:nvGraphicFramePr>
        <p:xfrm>
          <a:off x="2555776" y="1844824"/>
          <a:ext cx="3816424"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nvGraphicFramePr>
        <p:xfrm>
          <a:off x="0" y="1844824"/>
          <a:ext cx="3995936"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p:nvPr/>
        </p:nvGraphicFramePr>
        <p:xfrm>
          <a:off x="5327576" y="1844824"/>
          <a:ext cx="3816424"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2771800" y="6294512"/>
            <a:ext cx="792088" cy="230832"/>
          </a:xfrm>
          <a:prstGeom prst="rect">
            <a:avLst/>
          </a:prstGeom>
          <a:noFill/>
        </p:spPr>
        <p:txBody>
          <a:bodyPr wrap="square" rtlCol="0">
            <a:spAutoFit/>
          </a:bodyPr>
          <a:lstStyle/>
          <a:p>
            <a:r>
              <a:rPr lang="en-NZ" sz="900" i="0" dirty="0" smtClean="0">
                <a:solidFill>
                  <a:srgbClr val="FF0000"/>
                </a:solidFill>
              </a:rPr>
              <a:t>n=337</a:t>
            </a:r>
            <a:endParaRPr lang="en-NZ" sz="900" i="0" dirty="0">
              <a:solidFill>
                <a:srgbClr val="FF0000"/>
              </a:solidFill>
            </a:endParaRPr>
          </a:p>
        </p:txBody>
      </p:sp>
      <p:sp>
        <p:nvSpPr>
          <p:cNvPr id="14" name="TextBox 13"/>
          <p:cNvSpPr txBox="1"/>
          <p:nvPr/>
        </p:nvSpPr>
        <p:spPr>
          <a:xfrm>
            <a:off x="5220072" y="6294512"/>
            <a:ext cx="792088" cy="230832"/>
          </a:xfrm>
          <a:prstGeom prst="rect">
            <a:avLst/>
          </a:prstGeom>
          <a:noFill/>
        </p:spPr>
        <p:txBody>
          <a:bodyPr wrap="square" rtlCol="0">
            <a:spAutoFit/>
          </a:bodyPr>
          <a:lstStyle/>
          <a:p>
            <a:r>
              <a:rPr lang="en-NZ" sz="900" i="0" dirty="0" smtClean="0">
                <a:solidFill>
                  <a:srgbClr val="FF0000"/>
                </a:solidFill>
              </a:rPr>
              <a:t>n=179</a:t>
            </a:r>
            <a:endParaRPr lang="en-NZ" sz="900" i="0" dirty="0">
              <a:solidFill>
                <a:srgbClr val="FF0000"/>
              </a:solidFill>
            </a:endParaRPr>
          </a:p>
        </p:txBody>
      </p:sp>
      <p:sp>
        <p:nvSpPr>
          <p:cNvPr id="15" name="TextBox 14"/>
          <p:cNvSpPr txBox="1"/>
          <p:nvPr/>
        </p:nvSpPr>
        <p:spPr>
          <a:xfrm>
            <a:off x="7524328" y="6279704"/>
            <a:ext cx="792088" cy="230832"/>
          </a:xfrm>
          <a:prstGeom prst="rect">
            <a:avLst/>
          </a:prstGeom>
          <a:noFill/>
        </p:spPr>
        <p:txBody>
          <a:bodyPr wrap="square" rtlCol="0">
            <a:spAutoFit/>
          </a:bodyPr>
          <a:lstStyle/>
          <a:p>
            <a:r>
              <a:rPr lang="en-NZ" sz="900" i="0" dirty="0" smtClean="0">
                <a:solidFill>
                  <a:srgbClr val="FF0000"/>
                </a:solidFill>
              </a:rPr>
              <a:t>n=158</a:t>
            </a:r>
            <a:endParaRPr lang="en-NZ" sz="900" i="0" dirty="0">
              <a:solidFill>
                <a:srgbClr val="FF0000"/>
              </a:solidFill>
            </a:endParaRPr>
          </a:p>
        </p:txBody>
      </p:sp>
      <p:sp>
        <p:nvSpPr>
          <p:cNvPr id="18" name="Oval 17"/>
          <p:cNvSpPr>
            <a:spLocks noChangeArrowheads="1"/>
          </p:cNvSpPr>
          <p:nvPr/>
        </p:nvSpPr>
        <p:spPr bwMode="auto">
          <a:xfrm>
            <a:off x="6804248" y="4437112"/>
            <a:ext cx="288925" cy="287338"/>
          </a:xfrm>
          <a:prstGeom prst="ellipse">
            <a:avLst/>
          </a:prstGeom>
          <a:noFill/>
          <a:ln w="19050" algn="ctr">
            <a:solidFill>
              <a:srgbClr val="FF0000"/>
            </a:solidFill>
            <a:round/>
            <a:headEnd/>
            <a:tailEnd/>
          </a:ln>
        </p:spPr>
        <p:txBody>
          <a:bodyPr wrap="none" anchor="ctr"/>
          <a:lstStyle/>
          <a:p>
            <a:endParaRPr lang="en-NZ"/>
          </a:p>
        </p:txBody>
      </p:sp>
      <p:sp>
        <p:nvSpPr>
          <p:cNvPr id="17"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66</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0" y="765175"/>
            <a:ext cx="9144000" cy="652463"/>
          </a:xfrm>
        </p:spPr>
        <p:txBody>
          <a:bodyPr/>
          <a:lstStyle/>
          <a:p>
            <a:pPr eaLnBrk="1" hangingPunct="1"/>
            <a:r>
              <a:rPr lang="en-US" sz="2000" b="1" dirty="0" smtClean="0">
                <a:solidFill>
                  <a:srgbClr val="CC0000"/>
                </a:solidFill>
              </a:rPr>
              <a:t>Reasons for Promoters / Passive Scores (7 – 10) (III)</a:t>
            </a:r>
            <a:endParaRPr lang="en-NZ" sz="2000" b="1" dirty="0" smtClean="0">
              <a:solidFill>
                <a:srgbClr val="CC0000"/>
              </a:solidFill>
            </a:endParaRPr>
          </a:p>
        </p:txBody>
      </p:sp>
      <p:sp>
        <p:nvSpPr>
          <p:cNvPr id="76803"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Q17</a:t>
            </a:r>
            <a:endParaRPr lang="en-NZ" sz="1000" i="0" dirty="0"/>
          </a:p>
        </p:txBody>
      </p:sp>
      <p:sp>
        <p:nvSpPr>
          <p:cNvPr id="76804" name="Rectangle 20"/>
          <p:cNvSpPr>
            <a:spLocks noChangeArrowheads="1"/>
          </p:cNvSpPr>
          <p:nvPr/>
        </p:nvSpPr>
        <p:spPr bwMode="auto">
          <a:xfrm>
            <a:off x="0" y="1052736"/>
            <a:ext cx="9143999"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‘Why is that?’</a:t>
            </a:r>
            <a:br>
              <a:rPr lang="en-NZ" dirty="0">
                <a:solidFill>
                  <a:srgbClr val="CC0000"/>
                </a:solidFill>
              </a:rPr>
            </a:br>
            <a:r>
              <a:rPr lang="en-NZ" dirty="0">
                <a:solidFill>
                  <a:srgbClr val="CC0000"/>
                </a:solidFill>
              </a:rPr>
              <a:t>- Other responses</a:t>
            </a:r>
          </a:p>
        </p:txBody>
      </p:sp>
      <p:sp>
        <p:nvSpPr>
          <p:cNvPr id="76805" name="Text Box 32"/>
          <p:cNvSpPr txBox="1">
            <a:spLocks noChangeArrowheads="1"/>
          </p:cNvSpPr>
          <p:nvPr/>
        </p:nvSpPr>
        <p:spPr bwMode="auto">
          <a:xfrm>
            <a:off x="1330325" y="1700808"/>
            <a:ext cx="1728788" cy="22860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76806" name="Text Box 33"/>
          <p:cNvSpPr txBox="1">
            <a:spLocks noChangeArrowheads="1"/>
          </p:cNvSpPr>
          <p:nvPr/>
        </p:nvSpPr>
        <p:spPr bwMode="auto">
          <a:xfrm>
            <a:off x="6156325" y="1726208"/>
            <a:ext cx="1728788" cy="228600"/>
          </a:xfrm>
          <a:prstGeom prst="rect">
            <a:avLst/>
          </a:prstGeom>
          <a:noFill/>
          <a:ln w="9525">
            <a:noFill/>
            <a:miter lim="800000"/>
            <a:headEnd/>
            <a:tailEnd/>
          </a:ln>
        </p:spPr>
        <p:txBody>
          <a:bodyPr/>
          <a:lstStyle/>
          <a:p>
            <a:r>
              <a:rPr lang="en-US" altLang="ja-JP" sz="1400" i="0" dirty="0" err="1">
                <a:ea typeface="MS Mincho" pitchFamily="49" charset="-128"/>
              </a:rPr>
              <a:t>Rotorua</a:t>
            </a:r>
            <a:endParaRPr lang="en-US" sz="1400" b="0" i="0" dirty="0"/>
          </a:p>
        </p:txBody>
      </p:sp>
      <p:sp>
        <p:nvSpPr>
          <p:cNvPr id="76807" name="Line 34"/>
          <p:cNvSpPr>
            <a:spLocks noChangeShapeType="1"/>
          </p:cNvSpPr>
          <p:nvPr/>
        </p:nvSpPr>
        <p:spPr bwMode="auto">
          <a:xfrm>
            <a:off x="4572000" y="1772816"/>
            <a:ext cx="0" cy="4608934"/>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nvGraphicFramePr>
        <p:xfrm>
          <a:off x="5004048" y="2251003"/>
          <a:ext cx="3537487" cy="3685561"/>
        </p:xfrm>
        <a:graphic>
          <a:graphicData uri="http://schemas.openxmlformats.org/drawingml/2006/table">
            <a:tbl>
              <a:tblPr/>
              <a:tblGrid>
                <a:gridCol w="3537487"/>
              </a:tblGrid>
              <a:tr h="765869">
                <a:tc>
                  <a:txBody>
                    <a:bodyPr/>
                    <a:lstStyle/>
                    <a:p>
                      <a:pPr marL="180000" indent="-180000" algn="l" fontAlgn="b">
                        <a:buFont typeface="Arial" pitchFamily="34" charset="0"/>
                        <a:buChar char="•"/>
                      </a:pPr>
                      <a:r>
                        <a:rPr lang="en-NZ" sz="1050" b="0" i="1" u="none" strike="noStrike" dirty="0">
                          <a:solidFill>
                            <a:srgbClr val="000000"/>
                          </a:solidFill>
                          <a:latin typeface="+mn-lt"/>
                        </a:rPr>
                        <a:t>I would but if they had a bad experience like I did with the bus not turning up they won't use it again so it has to be on time. As an example a friend of mine out at </a:t>
                      </a:r>
                      <a:r>
                        <a:rPr lang="en-NZ" sz="1050" b="0" i="1" u="none" strike="noStrike" dirty="0" err="1">
                          <a:solidFill>
                            <a:srgbClr val="000000"/>
                          </a:solidFill>
                          <a:latin typeface="+mn-lt"/>
                        </a:rPr>
                        <a:t>Hinemoa</a:t>
                      </a:r>
                      <a:r>
                        <a:rPr lang="en-NZ" sz="1050" b="0" i="1" u="none" strike="noStrike" dirty="0">
                          <a:solidFill>
                            <a:srgbClr val="000000"/>
                          </a:solidFill>
                          <a:latin typeface="+mn-lt"/>
                        </a:rPr>
                        <a:t> Point waited for a bus and it just never came so she is given up on the service.</a:t>
                      </a:r>
                    </a:p>
                  </a:txBody>
                  <a:tcPr marL="3645" marR="3645" marT="3645" marB="0" anchor="ctr">
                    <a:lnL>
                      <a:noFill/>
                    </a:lnL>
                    <a:lnR>
                      <a:noFill/>
                    </a:lnR>
                    <a:lnT>
                      <a:noFill/>
                    </a:lnT>
                    <a:lnB>
                      <a:noFill/>
                    </a:lnB>
                    <a:noFill/>
                  </a:tcPr>
                </a:tc>
              </a:tr>
              <a:tr h="720454">
                <a:tc>
                  <a:txBody>
                    <a:bodyPr/>
                    <a:lstStyle/>
                    <a:p>
                      <a:pPr marL="180000" indent="-180000" algn="l" fontAlgn="b">
                        <a:buFont typeface="Arial" pitchFamily="34" charset="0"/>
                        <a:buChar char="•"/>
                      </a:pPr>
                      <a:r>
                        <a:rPr lang="en-NZ" sz="1050" b="0" i="1" u="none" strike="noStrike">
                          <a:solidFill>
                            <a:srgbClr val="000000"/>
                          </a:solidFill>
                          <a:latin typeface="+mn-lt"/>
                        </a:rPr>
                        <a:t>I would but I wouldn't recommend elderly travel while students are on the bus, they are the biggest problem.</a:t>
                      </a:r>
                    </a:p>
                  </a:txBody>
                  <a:tcPr marL="3645" marR="3645" marT="3645" marB="0" anchor="ctr">
                    <a:lnL>
                      <a:noFill/>
                    </a:lnL>
                    <a:lnR>
                      <a:noFill/>
                    </a:lnR>
                    <a:lnT>
                      <a:noFill/>
                    </a:lnT>
                    <a:lnB>
                      <a:noFill/>
                    </a:lnB>
                    <a:noFill/>
                  </a:tcPr>
                </a:tc>
              </a:tr>
              <a:tr h="720454">
                <a:tc>
                  <a:txBody>
                    <a:bodyPr/>
                    <a:lstStyle/>
                    <a:p>
                      <a:pPr marL="180000" indent="-180000" algn="l" fontAlgn="b">
                        <a:buFont typeface="Arial" pitchFamily="34" charset="0"/>
                        <a:buChar char="•"/>
                      </a:pPr>
                      <a:r>
                        <a:rPr lang="en-NZ" sz="1050" b="0" i="1" u="none" strike="noStrike">
                          <a:solidFill>
                            <a:srgbClr val="000000"/>
                          </a:solidFill>
                          <a:latin typeface="+mn-lt"/>
                        </a:rPr>
                        <a:t>I don't know whether it would be cheaper cost wise for a family to use the bus service.</a:t>
                      </a:r>
                    </a:p>
                  </a:txBody>
                  <a:tcPr marL="3645" marR="3645" marT="3645" marB="0" anchor="ctr">
                    <a:lnL>
                      <a:noFill/>
                    </a:lnL>
                    <a:lnR>
                      <a:noFill/>
                    </a:lnR>
                    <a:lnT>
                      <a:noFill/>
                    </a:lnT>
                    <a:lnB>
                      <a:noFill/>
                    </a:lnB>
                    <a:noFill/>
                  </a:tcPr>
                </a:tc>
              </a:tr>
              <a:tr h="720454">
                <a:tc>
                  <a:txBody>
                    <a:bodyPr/>
                    <a:lstStyle/>
                    <a:p>
                      <a:pPr marL="180000" indent="-180000" algn="l" fontAlgn="b">
                        <a:buFont typeface="Arial" pitchFamily="34" charset="0"/>
                        <a:buChar char="•"/>
                      </a:pPr>
                      <a:r>
                        <a:rPr lang="en-NZ" sz="1050" b="0" i="1" u="none" strike="noStrike">
                          <a:solidFill>
                            <a:srgbClr val="000000"/>
                          </a:solidFill>
                          <a:latin typeface="+mn-lt"/>
                        </a:rPr>
                        <a:t>I like going on it so perhaps others would too.</a:t>
                      </a:r>
                    </a:p>
                  </a:txBody>
                  <a:tcPr marL="3645" marR="3645" marT="3645" marB="0" anchor="ctr">
                    <a:lnL>
                      <a:noFill/>
                    </a:lnL>
                    <a:lnR>
                      <a:noFill/>
                    </a:lnR>
                    <a:lnT>
                      <a:noFill/>
                    </a:lnT>
                    <a:lnB>
                      <a:noFill/>
                    </a:lnB>
                    <a:noFill/>
                  </a:tcPr>
                </a:tc>
              </a:tr>
              <a:tr h="720454">
                <a:tc>
                  <a:txBody>
                    <a:bodyPr/>
                    <a:lstStyle/>
                    <a:p>
                      <a:pPr marL="180000" indent="-180000" algn="l" fontAlgn="b">
                        <a:buFont typeface="Arial" pitchFamily="34" charset="0"/>
                        <a:buChar char="•"/>
                      </a:pPr>
                      <a:r>
                        <a:rPr lang="en-NZ" sz="1050" b="0" i="1" u="none" strike="noStrike" dirty="0">
                          <a:solidFill>
                            <a:srgbClr val="000000"/>
                          </a:solidFill>
                          <a:latin typeface="+mn-lt"/>
                        </a:rPr>
                        <a:t>There are things they could improve on such as more accessible buses with people with </a:t>
                      </a:r>
                      <a:r>
                        <a:rPr lang="en-NZ" sz="1050" b="0" i="1" u="none" strike="noStrike" dirty="0" smtClean="0">
                          <a:solidFill>
                            <a:srgbClr val="000000"/>
                          </a:solidFill>
                          <a:latin typeface="+mn-lt"/>
                        </a:rPr>
                        <a:t>disabilities </a:t>
                      </a:r>
                      <a:r>
                        <a:rPr lang="en-NZ" sz="1050" b="0" i="1" u="none" strike="noStrike" dirty="0">
                          <a:solidFill>
                            <a:srgbClr val="000000"/>
                          </a:solidFill>
                          <a:latin typeface="+mn-lt"/>
                        </a:rPr>
                        <a:t>and those with prams. For elderly it is a big step up for some of them.</a:t>
                      </a:r>
                    </a:p>
                  </a:txBody>
                  <a:tcPr marL="3645" marR="3645" marT="3645" marB="0" anchor="ctr">
                    <a:lnL>
                      <a:noFill/>
                    </a:lnL>
                    <a:lnR>
                      <a:noFill/>
                    </a:lnR>
                    <a:lnT>
                      <a:noFill/>
                    </a:lnT>
                    <a:lnB>
                      <a:noFill/>
                    </a:lnB>
                    <a:noFill/>
                  </a:tcPr>
                </a:tc>
              </a:tr>
            </a:tbl>
          </a:graphicData>
        </a:graphic>
      </p:graphicFrame>
      <p:graphicFrame>
        <p:nvGraphicFramePr>
          <p:cNvPr id="12" name="Table 11"/>
          <p:cNvGraphicFramePr>
            <a:graphicFrameLocks noGrp="1"/>
          </p:cNvGraphicFramePr>
          <p:nvPr/>
        </p:nvGraphicFramePr>
        <p:xfrm>
          <a:off x="251520" y="2144861"/>
          <a:ext cx="4104456" cy="4092451"/>
        </p:xfrm>
        <a:graphic>
          <a:graphicData uri="http://schemas.openxmlformats.org/drawingml/2006/table">
            <a:tbl>
              <a:tblPr/>
              <a:tblGrid>
                <a:gridCol w="4104456"/>
              </a:tblGrid>
              <a:tr h="372041">
                <a:tc>
                  <a:txBody>
                    <a:bodyPr/>
                    <a:lstStyle/>
                    <a:p>
                      <a:pPr marL="180000" indent="-180000" algn="l" fontAlgn="b">
                        <a:buFont typeface="Arial" pitchFamily="34" charset="0"/>
                        <a:buChar char="•"/>
                      </a:pPr>
                      <a:r>
                        <a:rPr lang="en-NZ" sz="1050" b="0" i="1" u="none" strike="noStrike" dirty="0">
                          <a:solidFill>
                            <a:srgbClr val="000000"/>
                          </a:solidFill>
                          <a:latin typeface="Calibri"/>
                        </a:rPr>
                        <a:t>Most of my friends use the bus.</a:t>
                      </a:r>
                    </a:p>
                  </a:txBody>
                  <a:tcPr marL="2413" marR="2413" marT="2413" marB="0" anchor="ctr">
                    <a:lnL>
                      <a:noFill/>
                    </a:lnL>
                    <a:lnR>
                      <a:noFill/>
                    </a:lnR>
                    <a:lnT>
                      <a:noFill/>
                    </a:lnT>
                    <a:lnB>
                      <a:noFill/>
                    </a:lnB>
                  </a:tcPr>
                </a:tc>
              </a:tr>
              <a:tr h="372041">
                <a:tc>
                  <a:txBody>
                    <a:bodyPr/>
                    <a:lstStyle/>
                    <a:p>
                      <a:pPr marL="180000" indent="-180000" algn="l" fontAlgn="b">
                        <a:buFont typeface="Arial" pitchFamily="34" charset="0"/>
                        <a:buChar char="•"/>
                      </a:pPr>
                      <a:r>
                        <a:rPr lang="en-NZ" sz="1050" b="0" i="1" u="none" strike="noStrike">
                          <a:solidFill>
                            <a:srgbClr val="000000"/>
                          </a:solidFill>
                          <a:latin typeface="Calibri"/>
                        </a:rPr>
                        <a:t>That would depend where they live it's their choice.</a:t>
                      </a:r>
                    </a:p>
                  </a:txBody>
                  <a:tcPr marL="2413" marR="2413" marT="2413" marB="0" anchor="ctr">
                    <a:lnL>
                      <a:noFill/>
                    </a:lnL>
                    <a:lnR>
                      <a:noFill/>
                    </a:lnR>
                    <a:lnT>
                      <a:noFill/>
                    </a:lnT>
                    <a:lnB>
                      <a:noFill/>
                    </a:lnB>
                  </a:tcPr>
                </a:tc>
              </a:tr>
              <a:tr h="372041">
                <a:tc>
                  <a:txBody>
                    <a:bodyPr/>
                    <a:lstStyle/>
                    <a:p>
                      <a:pPr marL="180000" indent="-180000" algn="l" fontAlgn="b">
                        <a:buFont typeface="Arial" pitchFamily="34" charset="0"/>
                        <a:buChar char="•"/>
                      </a:pPr>
                      <a:r>
                        <a:rPr lang="en-NZ" sz="1050" b="0" i="1" u="none" strike="noStrike" dirty="0">
                          <a:solidFill>
                            <a:srgbClr val="000000"/>
                          </a:solidFill>
                          <a:latin typeface="Calibri"/>
                        </a:rPr>
                        <a:t>Depends where </a:t>
                      </a:r>
                      <a:r>
                        <a:rPr lang="en-NZ" sz="1050" b="0" i="1" u="none" strike="noStrike" dirty="0" smtClean="0">
                          <a:solidFill>
                            <a:srgbClr val="000000"/>
                          </a:solidFill>
                          <a:latin typeface="Calibri"/>
                        </a:rPr>
                        <a:t>you’re </a:t>
                      </a:r>
                      <a:r>
                        <a:rPr lang="en-NZ" sz="1050" b="0" i="1" u="none" strike="noStrike" dirty="0">
                          <a:solidFill>
                            <a:srgbClr val="000000"/>
                          </a:solidFill>
                          <a:latin typeface="Calibri"/>
                        </a:rPr>
                        <a:t>going.</a:t>
                      </a:r>
                    </a:p>
                  </a:txBody>
                  <a:tcPr marL="2413" marR="2413" marT="2413" marB="0" anchor="ctr">
                    <a:lnL>
                      <a:noFill/>
                    </a:lnL>
                    <a:lnR>
                      <a:noFill/>
                    </a:lnR>
                    <a:lnT>
                      <a:noFill/>
                    </a:lnT>
                    <a:lnB>
                      <a:noFill/>
                    </a:lnB>
                  </a:tcPr>
                </a:tc>
              </a:tr>
              <a:tr h="372041">
                <a:tc>
                  <a:txBody>
                    <a:bodyPr/>
                    <a:lstStyle/>
                    <a:p>
                      <a:pPr marL="180000" indent="-180000" algn="l" fontAlgn="b">
                        <a:buFont typeface="Arial" pitchFamily="34" charset="0"/>
                        <a:buChar char="•"/>
                      </a:pPr>
                      <a:r>
                        <a:rPr lang="en-NZ" sz="1050" b="0" i="1" u="none" strike="noStrike" dirty="0">
                          <a:solidFill>
                            <a:srgbClr val="000000"/>
                          </a:solidFill>
                          <a:latin typeface="Calibri"/>
                        </a:rPr>
                        <a:t>The bus is now </a:t>
                      </a:r>
                      <a:r>
                        <a:rPr lang="en-NZ" sz="1050" b="0" i="1" u="none" strike="noStrike" dirty="0" smtClean="0">
                          <a:solidFill>
                            <a:srgbClr val="000000"/>
                          </a:solidFill>
                          <a:latin typeface="Calibri"/>
                        </a:rPr>
                        <a:t>treated as a </a:t>
                      </a:r>
                      <a:r>
                        <a:rPr lang="en-NZ" sz="1050" b="0" i="1" u="none" strike="noStrike" dirty="0">
                          <a:solidFill>
                            <a:srgbClr val="000000"/>
                          </a:solidFill>
                          <a:latin typeface="Calibri"/>
                        </a:rPr>
                        <a:t>school bus service and not a workers bus.  The buses are full and the they do not run on time any more.</a:t>
                      </a:r>
                    </a:p>
                  </a:txBody>
                  <a:tcPr marL="2413" marR="2413" marT="2413" marB="0" anchor="ctr">
                    <a:lnL>
                      <a:noFill/>
                    </a:lnL>
                    <a:lnR>
                      <a:noFill/>
                    </a:lnR>
                    <a:lnT>
                      <a:noFill/>
                    </a:lnT>
                    <a:lnB>
                      <a:noFill/>
                    </a:lnB>
                  </a:tcPr>
                </a:tc>
              </a:tr>
              <a:tr h="372041">
                <a:tc>
                  <a:txBody>
                    <a:bodyPr/>
                    <a:lstStyle/>
                    <a:p>
                      <a:pPr marL="180000" indent="-180000" algn="l" fontAlgn="b">
                        <a:buFont typeface="Arial" pitchFamily="34" charset="0"/>
                        <a:buChar char="•"/>
                      </a:pPr>
                      <a:r>
                        <a:rPr lang="en-NZ" sz="1050" b="0" i="1" u="none" strike="noStrike">
                          <a:solidFill>
                            <a:srgbClr val="000000"/>
                          </a:solidFill>
                          <a:latin typeface="Calibri"/>
                        </a:rPr>
                        <a:t>Depends where people live because there are hilly areas.</a:t>
                      </a:r>
                    </a:p>
                  </a:txBody>
                  <a:tcPr marL="2413" marR="2413" marT="2413" marB="0" anchor="ctr">
                    <a:lnL>
                      <a:noFill/>
                    </a:lnL>
                    <a:lnR>
                      <a:noFill/>
                    </a:lnR>
                    <a:lnT>
                      <a:noFill/>
                    </a:lnT>
                    <a:lnB>
                      <a:noFill/>
                    </a:lnB>
                  </a:tcPr>
                </a:tc>
              </a:tr>
              <a:tr h="372041">
                <a:tc>
                  <a:txBody>
                    <a:bodyPr/>
                    <a:lstStyle/>
                    <a:p>
                      <a:pPr marL="180000" indent="-180000" algn="l" fontAlgn="b">
                        <a:buFont typeface="Arial" pitchFamily="34" charset="0"/>
                        <a:buChar char="•"/>
                      </a:pPr>
                      <a:r>
                        <a:rPr lang="en-NZ" sz="1050" b="0" i="1" u="none" strike="noStrike">
                          <a:solidFill>
                            <a:srgbClr val="000000"/>
                          </a:solidFill>
                          <a:latin typeface="Calibri"/>
                        </a:rPr>
                        <a:t>I don't know many who use it.</a:t>
                      </a:r>
                    </a:p>
                  </a:txBody>
                  <a:tcPr marL="2413" marR="2413" marT="2413" marB="0" anchor="ctr">
                    <a:lnL>
                      <a:noFill/>
                    </a:lnL>
                    <a:lnR>
                      <a:noFill/>
                    </a:lnR>
                    <a:lnT>
                      <a:noFill/>
                    </a:lnT>
                    <a:lnB>
                      <a:noFill/>
                    </a:lnB>
                  </a:tcPr>
                </a:tc>
              </a:tr>
              <a:tr h="372041">
                <a:tc>
                  <a:txBody>
                    <a:bodyPr/>
                    <a:lstStyle/>
                    <a:p>
                      <a:pPr marL="180000" indent="-180000" algn="l" fontAlgn="b">
                        <a:buFont typeface="Arial" pitchFamily="34" charset="0"/>
                        <a:buChar char="•"/>
                      </a:pPr>
                      <a:r>
                        <a:rPr lang="en-NZ" sz="1050" b="0" i="1" u="none" strike="noStrike">
                          <a:solidFill>
                            <a:srgbClr val="000000"/>
                          </a:solidFill>
                          <a:latin typeface="Calibri"/>
                        </a:rPr>
                        <a:t>I am a student at a language school. I would like to visit friends out of school and they all use the bus.</a:t>
                      </a:r>
                    </a:p>
                  </a:txBody>
                  <a:tcPr marL="2413" marR="2413" marT="2413" marB="0" anchor="ctr">
                    <a:lnL>
                      <a:noFill/>
                    </a:lnL>
                    <a:lnR>
                      <a:noFill/>
                    </a:lnR>
                    <a:lnT>
                      <a:noFill/>
                    </a:lnT>
                    <a:lnB>
                      <a:noFill/>
                    </a:lnB>
                  </a:tcPr>
                </a:tc>
              </a:tr>
              <a:tr h="372041">
                <a:tc>
                  <a:txBody>
                    <a:bodyPr/>
                    <a:lstStyle/>
                    <a:p>
                      <a:pPr marL="180000" indent="-180000" algn="l" fontAlgn="b">
                        <a:buFont typeface="Arial" pitchFamily="34" charset="0"/>
                        <a:buChar char="•"/>
                      </a:pPr>
                      <a:r>
                        <a:rPr lang="en-NZ" sz="1050" b="0" i="1" u="none" strike="noStrike">
                          <a:solidFill>
                            <a:srgbClr val="000000"/>
                          </a:solidFill>
                          <a:latin typeface="Calibri"/>
                        </a:rPr>
                        <a:t>Depends if I'm asked my advice on them or not.</a:t>
                      </a:r>
                    </a:p>
                  </a:txBody>
                  <a:tcPr marL="2413" marR="2413" marT="2413" marB="0" anchor="ctr">
                    <a:lnL>
                      <a:noFill/>
                    </a:lnL>
                    <a:lnR>
                      <a:noFill/>
                    </a:lnR>
                    <a:lnT>
                      <a:noFill/>
                    </a:lnT>
                    <a:lnB>
                      <a:noFill/>
                    </a:lnB>
                  </a:tcPr>
                </a:tc>
              </a:tr>
              <a:tr h="372041">
                <a:tc>
                  <a:txBody>
                    <a:bodyPr/>
                    <a:lstStyle/>
                    <a:p>
                      <a:pPr marL="180000" indent="-180000" algn="l" fontAlgn="b">
                        <a:buFont typeface="Arial" pitchFamily="34" charset="0"/>
                        <a:buChar char="•"/>
                      </a:pPr>
                      <a:r>
                        <a:rPr lang="en-NZ" sz="1050" b="0" i="1" u="none" strike="noStrike" dirty="0">
                          <a:solidFill>
                            <a:srgbClr val="000000"/>
                          </a:solidFill>
                          <a:latin typeface="Calibri"/>
                        </a:rPr>
                        <a:t>Depends on where they live etc. </a:t>
                      </a:r>
                      <a:r>
                        <a:rPr lang="en-NZ" sz="1050" b="0" i="1" u="none" strike="noStrike" dirty="0" smtClean="0">
                          <a:solidFill>
                            <a:srgbClr val="000000"/>
                          </a:solidFill>
                          <a:latin typeface="Calibri"/>
                        </a:rPr>
                        <a:t> It’s not </a:t>
                      </a:r>
                      <a:r>
                        <a:rPr lang="en-NZ" sz="1050" b="0" i="1" u="none" strike="noStrike" dirty="0">
                          <a:solidFill>
                            <a:srgbClr val="000000"/>
                          </a:solidFill>
                          <a:latin typeface="Calibri"/>
                        </a:rPr>
                        <a:t>up to me.</a:t>
                      </a:r>
                    </a:p>
                  </a:txBody>
                  <a:tcPr marL="2413" marR="2413" marT="2413" marB="0" anchor="ctr">
                    <a:lnL>
                      <a:noFill/>
                    </a:lnL>
                    <a:lnR>
                      <a:noFill/>
                    </a:lnR>
                    <a:lnT>
                      <a:noFill/>
                    </a:lnT>
                    <a:lnB>
                      <a:noFill/>
                    </a:lnB>
                  </a:tcPr>
                </a:tc>
              </a:tr>
              <a:tr h="372041">
                <a:tc>
                  <a:txBody>
                    <a:bodyPr/>
                    <a:lstStyle/>
                    <a:p>
                      <a:pPr marL="180000" indent="-180000" algn="l" fontAlgn="b">
                        <a:buFont typeface="Arial" pitchFamily="34" charset="0"/>
                        <a:buChar char="•"/>
                      </a:pPr>
                      <a:r>
                        <a:rPr lang="en-NZ" sz="1050" b="0" i="1" u="none" strike="noStrike">
                          <a:solidFill>
                            <a:srgbClr val="000000"/>
                          </a:solidFill>
                          <a:latin typeface="Calibri"/>
                        </a:rPr>
                        <a:t>I would like to see the elderly use the bus more often.</a:t>
                      </a:r>
                    </a:p>
                  </a:txBody>
                  <a:tcPr marL="2413" marR="2413" marT="2413" marB="0" anchor="ctr">
                    <a:lnL>
                      <a:noFill/>
                    </a:lnL>
                    <a:lnR>
                      <a:noFill/>
                    </a:lnR>
                    <a:lnT>
                      <a:noFill/>
                    </a:lnT>
                    <a:lnB>
                      <a:noFill/>
                    </a:lnB>
                  </a:tcPr>
                </a:tc>
              </a:tr>
              <a:tr h="372041">
                <a:tc>
                  <a:txBody>
                    <a:bodyPr/>
                    <a:lstStyle/>
                    <a:p>
                      <a:pPr marL="180000" indent="-180000" algn="l" fontAlgn="b">
                        <a:buFont typeface="Arial" pitchFamily="34" charset="0"/>
                        <a:buChar char="•"/>
                      </a:pPr>
                      <a:r>
                        <a:rPr lang="en-NZ" sz="1050" b="0" i="1" u="none" strike="noStrike" dirty="0">
                          <a:solidFill>
                            <a:srgbClr val="000000"/>
                          </a:solidFill>
                          <a:latin typeface="Calibri"/>
                        </a:rPr>
                        <a:t>Would depend on when and why you were catching the bus.</a:t>
                      </a:r>
                    </a:p>
                  </a:txBody>
                  <a:tcPr marL="2413" marR="2413" marT="2413" marB="0" anchor="ctr">
                    <a:lnL>
                      <a:noFill/>
                    </a:lnL>
                    <a:lnR>
                      <a:noFill/>
                    </a:lnR>
                    <a:lnT>
                      <a:noFill/>
                    </a:lnT>
                    <a:lnB>
                      <a:noFill/>
                    </a:lnB>
                  </a:tcPr>
                </a:tc>
              </a:tr>
            </a:tbl>
          </a:graphicData>
        </a:graphic>
      </p:graphicFrame>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67</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0" y="549275"/>
            <a:ext cx="9144000" cy="1143000"/>
          </a:xfrm>
        </p:spPr>
        <p:txBody>
          <a:bodyPr/>
          <a:lstStyle/>
          <a:p>
            <a:pPr eaLnBrk="1" hangingPunct="1"/>
            <a:r>
              <a:rPr lang="en-US" sz="2000" b="1" dirty="0" smtClean="0">
                <a:solidFill>
                  <a:srgbClr val="CC0000"/>
                </a:solidFill>
              </a:rPr>
              <a:t>Reasons for Detractor Scores (0 – 6)</a:t>
            </a:r>
            <a:endParaRPr lang="en-NZ" sz="2000" b="1" dirty="0" smtClean="0">
              <a:solidFill>
                <a:srgbClr val="CC0000"/>
              </a:solidFill>
            </a:endParaRPr>
          </a:p>
        </p:txBody>
      </p:sp>
      <p:sp>
        <p:nvSpPr>
          <p:cNvPr id="77827" name="Text Box 3"/>
          <p:cNvSpPr txBox="1">
            <a:spLocks noChangeArrowheads="1"/>
          </p:cNvSpPr>
          <p:nvPr/>
        </p:nvSpPr>
        <p:spPr bwMode="auto">
          <a:xfrm>
            <a:off x="69850" y="908050"/>
            <a:ext cx="541338"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Q17</a:t>
            </a:r>
            <a:endParaRPr lang="en-NZ" sz="1000" i="0" dirty="0"/>
          </a:p>
        </p:txBody>
      </p:sp>
      <p:sp>
        <p:nvSpPr>
          <p:cNvPr id="77828" name="Text Box 5"/>
          <p:cNvSpPr txBox="1">
            <a:spLocks noChangeArrowheads="1"/>
          </p:cNvSpPr>
          <p:nvPr/>
        </p:nvSpPr>
        <p:spPr bwMode="auto">
          <a:xfrm>
            <a:off x="0" y="6427113"/>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The main reason given for a </a:t>
            </a:r>
            <a:r>
              <a:rPr lang="en-IE" dirty="0" smtClean="0">
                <a:solidFill>
                  <a:schemeClr val="bg1"/>
                </a:solidFill>
              </a:rPr>
              <a:t>Detractors </a:t>
            </a:r>
            <a:r>
              <a:rPr lang="en-IE" i="0" dirty="0" smtClean="0">
                <a:solidFill>
                  <a:schemeClr val="bg1"/>
                </a:solidFill>
              </a:rPr>
              <a:t>score from </a:t>
            </a:r>
            <a:r>
              <a:rPr lang="en-IE" i="0" dirty="0" err="1" smtClean="0">
                <a:solidFill>
                  <a:schemeClr val="bg1"/>
                </a:solidFill>
              </a:rPr>
              <a:t>Tauranga</a:t>
            </a:r>
            <a:r>
              <a:rPr lang="en-IE" i="0" dirty="0" smtClean="0">
                <a:solidFill>
                  <a:schemeClr val="bg1"/>
                </a:solidFill>
              </a:rPr>
              <a:t> bus users was consistency and frequency, whereas </a:t>
            </a:r>
            <a:r>
              <a:rPr lang="en-IE" i="0" dirty="0" err="1" smtClean="0">
                <a:solidFill>
                  <a:schemeClr val="bg1"/>
                </a:solidFill>
              </a:rPr>
              <a:t>Rotorua</a:t>
            </a:r>
            <a:r>
              <a:rPr lang="en-IE" i="0" dirty="0" smtClean="0">
                <a:solidFill>
                  <a:schemeClr val="bg1"/>
                </a:solidFill>
              </a:rPr>
              <a:t> bus users were more likely to state </a:t>
            </a:r>
            <a:r>
              <a:rPr lang="en-IE" dirty="0" smtClean="0">
                <a:solidFill>
                  <a:schemeClr val="bg1"/>
                </a:solidFill>
              </a:rPr>
              <a:t>It is a personal choice. </a:t>
            </a:r>
            <a:r>
              <a:rPr lang="en-IE" i="0" dirty="0" err="1" smtClean="0">
                <a:solidFill>
                  <a:schemeClr val="bg1"/>
                </a:solidFill>
              </a:rPr>
              <a:t>Rotorua</a:t>
            </a:r>
            <a:r>
              <a:rPr lang="en-IE" i="0" dirty="0" smtClean="0">
                <a:solidFill>
                  <a:schemeClr val="bg1"/>
                </a:solidFill>
              </a:rPr>
              <a:t> </a:t>
            </a:r>
            <a:r>
              <a:rPr lang="en-IE" dirty="0" smtClean="0">
                <a:solidFill>
                  <a:schemeClr val="bg1"/>
                </a:solidFill>
              </a:rPr>
              <a:t>Detractors </a:t>
            </a:r>
            <a:r>
              <a:rPr lang="en-IE" i="0" dirty="0" smtClean="0">
                <a:solidFill>
                  <a:schemeClr val="bg1"/>
                </a:solidFill>
              </a:rPr>
              <a:t>who gave a score of 5 or 6 would recommend the bus service.  </a:t>
            </a:r>
            <a:endParaRPr lang="en-IE" i="0" dirty="0">
              <a:solidFill>
                <a:schemeClr val="bg1"/>
              </a:solidFill>
            </a:endParaRPr>
          </a:p>
        </p:txBody>
      </p:sp>
      <p:sp>
        <p:nvSpPr>
          <p:cNvPr id="77829" name="Text Box 5"/>
          <p:cNvSpPr txBox="1">
            <a:spLocks noChangeArrowheads="1"/>
          </p:cNvSpPr>
          <p:nvPr/>
        </p:nvSpPr>
        <p:spPr bwMode="auto">
          <a:xfrm>
            <a:off x="1330325" y="1341438"/>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77830" name="Text Box 6"/>
          <p:cNvSpPr txBox="1">
            <a:spLocks noChangeArrowheads="1"/>
          </p:cNvSpPr>
          <p:nvPr/>
        </p:nvSpPr>
        <p:spPr bwMode="auto">
          <a:xfrm>
            <a:off x="6156325" y="1412875"/>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77831" name="Line 7"/>
          <p:cNvSpPr>
            <a:spLocks noChangeShapeType="1"/>
          </p:cNvSpPr>
          <p:nvPr/>
        </p:nvSpPr>
        <p:spPr bwMode="auto">
          <a:xfrm>
            <a:off x="4572000" y="1628775"/>
            <a:ext cx="0" cy="4464521"/>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1" name="Table 10"/>
          <p:cNvGraphicFramePr>
            <a:graphicFrameLocks noGrp="1"/>
          </p:cNvGraphicFramePr>
          <p:nvPr/>
        </p:nvGraphicFramePr>
        <p:xfrm>
          <a:off x="467544" y="1700808"/>
          <a:ext cx="3806155" cy="4388999"/>
        </p:xfrm>
        <a:graphic>
          <a:graphicData uri="http://schemas.openxmlformats.org/drawingml/2006/table">
            <a:tbl>
              <a:tblPr/>
              <a:tblGrid>
                <a:gridCol w="3806155"/>
              </a:tblGrid>
              <a:tr h="390701">
                <a:tc>
                  <a:txBody>
                    <a:bodyPr/>
                    <a:lstStyle/>
                    <a:p>
                      <a:pPr marL="180000" indent="-180000" algn="l" fontAlgn="b">
                        <a:buFont typeface="Arial" pitchFamily="34" charset="0"/>
                        <a:buChar char="•"/>
                      </a:pPr>
                      <a:r>
                        <a:rPr lang="en-NZ" sz="1050" b="0" i="1" u="none" strike="noStrike" dirty="0">
                          <a:solidFill>
                            <a:srgbClr val="000000"/>
                          </a:solidFill>
                          <a:latin typeface="Calibri"/>
                        </a:rPr>
                        <a:t>No reason my son uses the bus only sometimes to get to school.</a:t>
                      </a:r>
                    </a:p>
                  </a:txBody>
                  <a:tcPr marL="1929" marR="1929" marT="1929" marB="0" anchor="ctr">
                    <a:lnL>
                      <a:noFill/>
                    </a:lnL>
                    <a:lnR>
                      <a:noFill/>
                    </a:lnR>
                    <a:lnT>
                      <a:noFill/>
                    </a:lnT>
                    <a:lnB>
                      <a:noFill/>
                    </a:lnB>
                  </a:tcPr>
                </a:tc>
              </a:tr>
              <a:tr h="390701">
                <a:tc>
                  <a:txBody>
                    <a:bodyPr/>
                    <a:lstStyle/>
                    <a:p>
                      <a:pPr marL="180000" indent="-180000" algn="l" fontAlgn="b">
                        <a:buFont typeface="Arial" pitchFamily="34" charset="0"/>
                        <a:buChar char="•"/>
                      </a:pPr>
                      <a:r>
                        <a:rPr lang="en-NZ" sz="1050" b="0" i="1" u="none" strike="noStrike" dirty="0">
                          <a:solidFill>
                            <a:srgbClr val="000000"/>
                          </a:solidFill>
                          <a:latin typeface="Calibri"/>
                        </a:rPr>
                        <a:t>Bus is easy to catch especially if you have </a:t>
                      </a:r>
                      <a:r>
                        <a:rPr lang="en-NZ" sz="1050" b="0" i="1" u="none" strike="noStrike" dirty="0" smtClean="0">
                          <a:solidFill>
                            <a:srgbClr val="000000"/>
                          </a:solidFill>
                          <a:latin typeface="+mn-lt"/>
                        </a:rPr>
                        <a:t>a </a:t>
                      </a:r>
                      <a:r>
                        <a:rPr lang="en-NZ" sz="1050" b="0" i="1" u="none" strike="noStrike" dirty="0" err="1" smtClean="0">
                          <a:solidFill>
                            <a:srgbClr val="000000"/>
                          </a:solidFill>
                          <a:latin typeface="+mn-lt"/>
                        </a:rPr>
                        <a:t>SuperGold</a:t>
                      </a:r>
                      <a:r>
                        <a:rPr lang="en-NZ" sz="1050" b="0" i="1" u="none" strike="noStrike" dirty="0" smtClean="0">
                          <a:solidFill>
                            <a:srgbClr val="000000"/>
                          </a:solidFill>
                          <a:latin typeface="+mn-lt"/>
                        </a:rPr>
                        <a:t> Card.</a:t>
                      </a:r>
                      <a:endParaRPr lang="en-NZ" sz="1050" b="0" i="1" u="none" strike="noStrike" dirty="0">
                        <a:solidFill>
                          <a:srgbClr val="000000"/>
                        </a:solidFill>
                        <a:latin typeface="Calibri"/>
                      </a:endParaRPr>
                    </a:p>
                  </a:txBody>
                  <a:tcPr marL="1929" marR="1929" marT="1929" marB="0" anchor="ctr">
                    <a:lnL>
                      <a:noFill/>
                    </a:lnL>
                    <a:lnR>
                      <a:noFill/>
                    </a:lnR>
                    <a:lnT>
                      <a:noFill/>
                    </a:lnT>
                    <a:lnB>
                      <a:noFill/>
                    </a:lnB>
                  </a:tcPr>
                </a:tc>
              </a:tr>
              <a:tr h="390701">
                <a:tc>
                  <a:txBody>
                    <a:bodyPr/>
                    <a:lstStyle/>
                    <a:p>
                      <a:pPr marL="180000" indent="-180000" algn="l" fontAlgn="b">
                        <a:buFont typeface="Arial" pitchFamily="34" charset="0"/>
                        <a:buChar char="•"/>
                      </a:pPr>
                      <a:r>
                        <a:rPr lang="en-NZ" sz="1050" b="0" i="1" u="none" strike="noStrike">
                          <a:solidFill>
                            <a:srgbClr val="000000"/>
                          </a:solidFill>
                          <a:latin typeface="Calibri"/>
                        </a:rPr>
                        <a:t>Don't spend a lot of time thinking about the buses, think the buses are too big should have smaller buses.</a:t>
                      </a:r>
                    </a:p>
                  </a:txBody>
                  <a:tcPr marL="1929" marR="1929" marT="1929" marB="0" anchor="ctr">
                    <a:lnL>
                      <a:noFill/>
                    </a:lnL>
                    <a:lnR>
                      <a:noFill/>
                    </a:lnR>
                    <a:lnT>
                      <a:noFill/>
                    </a:lnT>
                    <a:lnB>
                      <a:noFill/>
                    </a:lnB>
                  </a:tcPr>
                </a:tc>
              </a:tr>
              <a:tr h="454814">
                <a:tc>
                  <a:txBody>
                    <a:bodyPr/>
                    <a:lstStyle/>
                    <a:p>
                      <a:pPr marL="180000" indent="-180000" algn="l" fontAlgn="b">
                        <a:buFont typeface="Arial" pitchFamily="34" charset="0"/>
                        <a:buChar char="•"/>
                      </a:pPr>
                      <a:r>
                        <a:rPr lang="en-NZ" sz="1050" b="0" i="1" u="none" strike="noStrike" dirty="0">
                          <a:solidFill>
                            <a:srgbClr val="000000"/>
                          </a:solidFill>
                          <a:latin typeface="Calibri"/>
                        </a:rPr>
                        <a:t>Tell them the good things and bad things about the bus services.  Most of the time I can get a bus when I need it, having to wait for the bus and it's left early or later and have missed appointments.</a:t>
                      </a:r>
                    </a:p>
                  </a:txBody>
                  <a:tcPr marL="1929" marR="1929" marT="1929" marB="0" anchor="ctr">
                    <a:lnL>
                      <a:noFill/>
                    </a:lnL>
                    <a:lnR>
                      <a:noFill/>
                    </a:lnR>
                    <a:lnT>
                      <a:noFill/>
                    </a:lnT>
                    <a:lnB>
                      <a:noFill/>
                    </a:lnB>
                  </a:tcPr>
                </a:tc>
              </a:tr>
              <a:tr h="390701">
                <a:tc>
                  <a:txBody>
                    <a:bodyPr/>
                    <a:lstStyle/>
                    <a:p>
                      <a:pPr marL="180000" indent="-180000" algn="l" fontAlgn="b">
                        <a:buFont typeface="Arial" pitchFamily="34" charset="0"/>
                        <a:buChar char="•"/>
                      </a:pPr>
                      <a:r>
                        <a:rPr lang="en-NZ" sz="1050" b="0" i="1" u="none" strike="noStrike" dirty="0">
                          <a:solidFill>
                            <a:srgbClr val="000000"/>
                          </a:solidFill>
                          <a:latin typeface="Calibri"/>
                        </a:rPr>
                        <a:t>Not all our friends have </a:t>
                      </a:r>
                      <a:r>
                        <a:rPr lang="en-NZ" sz="1050" b="0" i="1" u="none" strike="noStrike" dirty="0" err="1" smtClean="0">
                          <a:solidFill>
                            <a:srgbClr val="000000"/>
                          </a:solidFill>
                          <a:latin typeface="Calibri"/>
                        </a:rPr>
                        <a:t>SuperGold</a:t>
                      </a:r>
                      <a:r>
                        <a:rPr lang="en-NZ" sz="1050" b="0" i="1" u="none" strike="noStrike" dirty="0" smtClean="0">
                          <a:solidFill>
                            <a:srgbClr val="000000"/>
                          </a:solidFill>
                          <a:latin typeface="Calibri"/>
                        </a:rPr>
                        <a:t> </a:t>
                      </a:r>
                      <a:r>
                        <a:rPr lang="en-NZ" sz="1050" b="0" i="1" u="none" strike="noStrike" dirty="0">
                          <a:solidFill>
                            <a:srgbClr val="000000"/>
                          </a:solidFill>
                          <a:latin typeface="Calibri"/>
                        </a:rPr>
                        <a:t>cards. They have to pay $2.60. Between </a:t>
                      </a:r>
                      <a:r>
                        <a:rPr lang="en-NZ" sz="1050" b="0" i="1" u="none" strike="noStrike" dirty="0" err="1">
                          <a:solidFill>
                            <a:srgbClr val="000000"/>
                          </a:solidFill>
                          <a:latin typeface="Calibri"/>
                        </a:rPr>
                        <a:t>3pm</a:t>
                      </a:r>
                      <a:r>
                        <a:rPr lang="en-NZ" sz="1050" b="0" i="1" u="none" strike="noStrike" dirty="0">
                          <a:solidFill>
                            <a:srgbClr val="000000"/>
                          </a:solidFill>
                          <a:latin typeface="Calibri"/>
                        </a:rPr>
                        <a:t> - </a:t>
                      </a:r>
                      <a:r>
                        <a:rPr lang="en-NZ" sz="1050" b="0" i="1" u="none" strike="noStrike" dirty="0" err="1">
                          <a:solidFill>
                            <a:srgbClr val="000000"/>
                          </a:solidFill>
                          <a:latin typeface="Calibri"/>
                        </a:rPr>
                        <a:t>6pm</a:t>
                      </a:r>
                      <a:r>
                        <a:rPr lang="en-NZ" sz="1050" b="0" i="1" u="none" strike="noStrike" dirty="0">
                          <a:solidFill>
                            <a:srgbClr val="000000"/>
                          </a:solidFill>
                          <a:latin typeface="Calibri"/>
                        </a:rPr>
                        <a:t>, we have to pay.</a:t>
                      </a:r>
                    </a:p>
                  </a:txBody>
                  <a:tcPr marL="1929" marR="1929" marT="1929" marB="0" anchor="ctr">
                    <a:lnL>
                      <a:noFill/>
                    </a:lnL>
                    <a:lnR>
                      <a:noFill/>
                    </a:lnR>
                    <a:lnT>
                      <a:noFill/>
                    </a:lnT>
                    <a:lnB>
                      <a:noFill/>
                    </a:lnB>
                  </a:tcPr>
                </a:tc>
              </a:tr>
              <a:tr h="390701">
                <a:tc>
                  <a:txBody>
                    <a:bodyPr/>
                    <a:lstStyle/>
                    <a:p>
                      <a:pPr marL="180000" indent="-180000" algn="l" fontAlgn="b">
                        <a:buFont typeface="Arial" pitchFamily="34" charset="0"/>
                        <a:buChar char="•"/>
                      </a:pPr>
                      <a:r>
                        <a:rPr lang="en-NZ" sz="1050" b="0" i="1" u="none" strike="noStrike">
                          <a:solidFill>
                            <a:srgbClr val="000000"/>
                          </a:solidFill>
                          <a:latin typeface="Calibri"/>
                        </a:rPr>
                        <a:t>Because it's not consistent enough.</a:t>
                      </a:r>
                    </a:p>
                  </a:txBody>
                  <a:tcPr marL="1929" marR="1929" marT="1929" marB="0" anchor="ctr">
                    <a:lnL>
                      <a:noFill/>
                    </a:lnL>
                    <a:lnR>
                      <a:noFill/>
                    </a:lnR>
                    <a:lnT>
                      <a:noFill/>
                    </a:lnT>
                    <a:lnB>
                      <a:noFill/>
                    </a:lnB>
                  </a:tcPr>
                </a:tc>
              </a:tr>
              <a:tr h="390701">
                <a:tc>
                  <a:txBody>
                    <a:bodyPr/>
                    <a:lstStyle/>
                    <a:p>
                      <a:pPr marL="180000" indent="-180000" algn="l" fontAlgn="b">
                        <a:buFont typeface="Arial" pitchFamily="34" charset="0"/>
                        <a:buChar char="•"/>
                      </a:pPr>
                      <a:r>
                        <a:rPr lang="en-NZ" sz="1050" b="0" i="1" u="none" strike="noStrike">
                          <a:solidFill>
                            <a:srgbClr val="000000"/>
                          </a:solidFill>
                          <a:latin typeface="Calibri"/>
                        </a:rPr>
                        <a:t>The bus service is OK but they really need to have a bus running early on Saturday mornings.</a:t>
                      </a:r>
                    </a:p>
                  </a:txBody>
                  <a:tcPr marL="1929" marR="1929" marT="1929" marB="0" anchor="ctr">
                    <a:lnL>
                      <a:noFill/>
                    </a:lnL>
                    <a:lnR>
                      <a:noFill/>
                    </a:lnR>
                    <a:lnT>
                      <a:noFill/>
                    </a:lnT>
                    <a:lnB>
                      <a:noFill/>
                    </a:lnB>
                  </a:tcPr>
                </a:tc>
              </a:tr>
              <a:tr h="390701">
                <a:tc>
                  <a:txBody>
                    <a:bodyPr/>
                    <a:lstStyle/>
                    <a:p>
                      <a:pPr marL="180000" indent="-180000" algn="l" fontAlgn="b">
                        <a:buFont typeface="Arial" pitchFamily="34" charset="0"/>
                        <a:buChar char="•"/>
                      </a:pPr>
                      <a:r>
                        <a:rPr lang="en-NZ" sz="1050" b="0" i="1" u="none" strike="noStrike">
                          <a:solidFill>
                            <a:srgbClr val="000000"/>
                          </a:solidFill>
                          <a:latin typeface="Calibri"/>
                        </a:rPr>
                        <a:t>Because there is not enough of them.</a:t>
                      </a:r>
                    </a:p>
                  </a:txBody>
                  <a:tcPr marL="1929" marR="1929" marT="1929" marB="0" anchor="ctr">
                    <a:lnL>
                      <a:noFill/>
                    </a:lnL>
                    <a:lnR>
                      <a:noFill/>
                    </a:lnR>
                    <a:lnT>
                      <a:noFill/>
                    </a:lnT>
                    <a:lnB>
                      <a:noFill/>
                    </a:lnB>
                  </a:tcPr>
                </a:tc>
              </a:tr>
              <a:tr h="390701">
                <a:tc>
                  <a:txBody>
                    <a:bodyPr/>
                    <a:lstStyle/>
                    <a:p>
                      <a:pPr marL="180000" indent="-180000" algn="l" fontAlgn="b">
                        <a:buFont typeface="Arial" pitchFamily="34" charset="0"/>
                        <a:buChar char="•"/>
                      </a:pPr>
                      <a:r>
                        <a:rPr lang="en-NZ" sz="1050" b="0" i="1" u="none" strike="noStrike">
                          <a:solidFill>
                            <a:srgbClr val="000000"/>
                          </a:solidFill>
                          <a:latin typeface="Calibri"/>
                        </a:rPr>
                        <a:t>I put up with all the faults as it is my personal option but I wouldn't like other people to have to put up with them.</a:t>
                      </a:r>
                    </a:p>
                  </a:txBody>
                  <a:tcPr marL="1929" marR="1929" marT="1929" marB="0" anchor="ctr">
                    <a:lnL>
                      <a:noFill/>
                    </a:lnL>
                    <a:lnR>
                      <a:noFill/>
                    </a:lnR>
                    <a:lnT>
                      <a:noFill/>
                    </a:lnT>
                    <a:lnB>
                      <a:noFill/>
                    </a:lnB>
                  </a:tcPr>
                </a:tc>
              </a:tr>
              <a:tr h="390701">
                <a:tc>
                  <a:txBody>
                    <a:bodyPr/>
                    <a:lstStyle/>
                    <a:p>
                      <a:pPr marL="180000" indent="-180000" algn="l" fontAlgn="b">
                        <a:buFont typeface="Arial" pitchFamily="34" charset="0"/>
                        <a:buChar char="•"/>
                      </a:pPr>
                      <a:r>
                        <a:rPr lang="en-NZ" sz="1050" b="0" i="1" u="none" strike="noStrike">
                          <a:solidFill>
                            <a:srgbClr val="000000"/>
                          </a:solidFill>
                          <a:latin typeface="Calibri"/>
                        </a:rPr>
                        <a:t>Because I don't know many here and they could figure it out for themselves.</a:t>
                      </a:r>
                    </a:p>
                  </a:txBody>
                  <a:tcPr marL="1929" marR="1929" marT="1929" marB="0" anchor="ctr">
                    <a:lnL>
                      <a:noFill/>
                    </a:lnL>
                    <a:lnR>
                      <a:noFill/>
                    </a:lnR>
                    <a:lnT>
                      <a:noFill/>
                    </a:lnT>
                    <a:lnB>
                      <a:noFill/>
                    </a:lnB>
                  </a:tcPr>
                </a:tc>
              </a:tr>
              <a:tr h="390701">
                <a:tc>
                  <a:txBody>
                    <a:bodyPr/>
                    <a:lstStyle/>
                    <a:p>
                      <a:pPr marL="180000" indent="-180000" algn="l" fontAlgn="b">
                        <a:buFont typeface="Arial" pitchFamily="34" charset="0"/>
                        <a:buChar char="•"/>
                      </a:pPr>
                      <a:r>
                        <a:rPr lang="en-NZ" sz="1050" b="0" i="1" u="none" strike="noStrike" dirty="0">
                          <a:solidFill>
                            <a:srgbClr val="000000"/>
                          </a:solidFill>
                          <a:latin typeface="Calibri"/>
                        </a:rPr>
                        <a:t>If you're an able  body person then the bus would be great to use.</a:t>
                      </a:r>
                    </a:p>
                  </a:txBody>
                  <a:tcPr marL="1929" marR="1929" marT="1929" marB="0"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4932040" y="1988840"/>
          <a:ext cx="4104456" cy="3384378"/>
        </p:xfrm>
        <a:graphic>
          <a:graphicData uri="http://schemas.openxmlformats.org/drawingml/2006/table">
            <a:tbl>
              <a:tblPr/>
              <a:tblGrid>
                <a:gridCol w="4104456"/>
              </a:tblGrid>
              <a:tr h="376042">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50" b="0" i="1" u="none" strike="noStrike" dirty="0" smtClean="0">
                          <a:solidFill>
                            <a:srgbClr val="000000"/>
                          </a:solidFill>
                          <a:latin typeface="+mn-lt"/>
                        </a:rPr>
                        <a:t>I would recommend it. (12)</a:t>
                      </a:r>
                    </a:p>
                  </a:txBody>
                  <a:tcPr marL="2589" marR="2589" marT="2589" marB="0" anchor="ctr">
                    <a:lnL>
                      <a:noFill/>
                    </a:lnL>
                    <a:lnR>
                      <a:noFill/>
                    </a:lnR>
                    <a:lnT>
                      <a:noFill/>
                    </a:lnT>
                    <a:lnB>
                      <a:noFill/>
                    </a:lnB>
                    <a:noFill/>
                  </a:tcPr>
                </a:tc>
              </a:tr>
              <a:tr h="376042">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50" b="0" i="1" u="none" strike="noStrike" dirty="0" smtClean="0">
                          <a:solidFill>
                            <a:srgbClr val="000000"/>
                          </a:solidFill>
                          <a:latin typeface="+mn-lt"/>
                        </a:rPr>
                        <a:t>Not really. If they want to use the bus it's their choice.</a:t>
                      </a:r>
                    </a:p>
                  </a:txBody>
                  <a:tcPr marL="2589" marR="2589" marT="2589" marB="0" anchor="ctr">
                    <a:lnL>
                      <a:noFill/>
                    </a:lnL>
                    <a:lnR>
                      <a:noFill/>
                    </a:lnR>
                    <a:lnT>
                      <a:noFill/>
                    </a:lnT>
                    <a:lnB>
                      <a:noFill/>
                    </a:lnB>
                    <a:noFill/>
                  </a:tcPr>
                </a:tc>
              </a:tr>
              <a:tr h="376042">
                <a:tc>
                  <a:txBody>
                    <a:bodyPr/>
                    <a:lstStyle/>
                    <a:p>
                      <a:pPr marL="180000" indent="-180000" algn="l" fontAlgn="b">
                        <a:buFont typeface="Arial" pitchFamily="34" charset="0"/>
                        <a:buChar char="•"/>
                      </a:pPr>
                      <a:r>
                        <a:rPr lang="en-NZ" sz="1050" b="0" i="1" u="none" strike="noStrike" dirty="0" smtClean="0">
                          <a:solidFill>
                            <a:srgbClr val="000000"/>
                          </a:solidFill>
                          <a:latin typeface="+mn-lt"/>
                        </a:rPr>
                        <a:t>It’s a personal </a:t>
                      </a:r>
                      <a:r>
                        <a:rPr lang="en-NZ" sz="1050" b="0" i="1" u="none" strike="noStrike" dirty="0">
                          <a:solidFill>
                            <a:srgbClr val="000000"/>
                          </a:solidFill>
                          <a:latin typeface="+mn-lt"/>
                        </a:rPr>
                        <a:t>choice.</a:t>
                      </a:r>
                    </a:p>
                  </a:txBody>
                  <a:tcPr marL="2589" marR="2589" marT="2589" marB="0" anchor="ctr">
                    <a:lnL>
                      <a:noFill/>
                    </a:lnL>
                    <a:lnR>
                      <a:noFill/>
                    </a:lnR>
                    <a:lnT>
                      <a:noFill/>
                    </a:lnT>
                    <a:lnB>
                      <a:noFill/>
                    </a:lnB>
                    <a:noFill/>
                  </a:tcPr>
                </a:tc>
              </a:tr>
              <a:tr h="376042">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50" b="0" i="1" u="none" strike="noStrike" dirty="0" smtClean="0">
                          <a:solidFill>
                            <a:srgbClr val="000000"/>
                          </a:solidFill>
                          <a:latin typeface="+mn-lt"/>
                        </a:rPr>
                        <a:t>I wouldn't I would leave it to their personal preference.</a:t>
                      </a:r>
                    </a:p>
                  </a:txBody>
                  <a:tcPr marL="2589" marR="2589" marT="2589" marB="0" anchor="ctr">
                    <a:lnL>
                      <a:noFill/>
                    </a:lnL>
                    <a:lnR>
                      <a:noFill/>
                    </a:lnR>
                    <a:lnT>
                      <a:noFill/>
                    </a:lnT>
                    <a:lnB>
                      <a:noFill/>
                    </a:lnB>
                    <a:noFill/>
                  </a:tcPr>
                </a:tc>
              </a:tr>
              <a:tr h="376042">
                <a:tc>
                  <a:txBody>
                    <a:bodyPr/>
                    <a:lstStyle/>
                    <a:p>
                      <a:pPr marL="180000" indent="-180000" algn="l" fontAlgn="b">
                        <a:buFont typeface="Arial" pitchFamily="34" charset="0"/>
                        <a:buChar char="•"/>
                      </a:pPr>
                      <a:r>
                        <a:rPr lang="en-NZ" sz="1050" b="0" i="1" u="none" strike="noStrike">
                          <a:solidFill>
                            <a:srgbClr val="000000"/>
                          </a:solidFill>
                          <a:latin typeface="+mn-lt"/>
                        </a:rPr>
                        <a:t>Haven't thought about it.</a:t>
                      </a:r>
                    </a:p>
                  </a:txBody>
                  <a:tcPr marL="2589" marR="2589" marT="2589" marB="0" anchor="ctr">
                    <a:lnL>
                      <a:noFill/>
                    </a:lnL>
                    <a:lnR>
                      <a:noFill/>
                    </a:lnR>
                    <a:lnT>
                      <a:noFill/>
                    </a:lnT>
                    <a:lnB>
                      <a:noFill/>
                    </a:lnB>
                    <a:noFill/>
                  </a:tcPr>
                </a:tc>
              </a:tr>
              <a:tr h="376042">
                <a:tc>
                  <a:txBody>
                    <a:bodyPr/>
                    <a:lstStyle/>
                    <a:p>
                      <a:pPr marL="180000" indent="-180000" algn="l" fontAlgn="b">
                        <a:buFont typeface="Arial" pitchFamily="34" charset="0"/>
                        <a:buChar char="•"/>
                      </a:pPr>
                      <a:r>
                        <a:rPr lang="en-NZ" sz="1050" b="0" i="1" u="none" strike="noStrike" dirty="0">
                          <a:solidFill>
                            <a:srgbClr val="000000"/>
                          </a:solidFill>
                          <a:latin typeface="+mn-lt"/>
                        </a:rPr>
                        <a:t>I feel I haven't used it that much to recommend to others just yet.</a:t>
                      </a:r>
                    </a:p>
                  </a:txBody>
                  <a:tcPr marL="2589" marR="2589" marT="2589" marB="0" anchor="ctr">
                    <a:lnL>
                      <a:noFill/>
                    </a:lnL>
                    <a:lnR>
                      <a:noFill/>
                    </a:lnR>
                    <a:lnT>
                      <a:noFill/>
                    </a:lnT>
                    <a:lnB>
                      <a:noFill/>
                    </a:lnB>
                    <a:noFill/>
                  </a:tcPr>
                </a:tc>
              </a:tr>
              <a:tr h="376042">
                <a:tc>
                  <a:txBody>
                    <a:bodyPr/>
                    <a:lstStyle/>
                    <a:p>
                      <a:pPr marL="180000" indent="-180000" algn="l" fontAlgn="b">
                        <a:buFont typeface="Arial" pitchFamily="34" charset="0"/>
                        <a:buChar char="•"/>
                      </a:pPr>
                      <a:r>
                        <a:rPr lang="en-NZ" sz="1050" b="0" i="1" u="none" strike="noStrike" dirty="0">
                          <a:solidFill>
                            <a:srgbClr val="000000"/>
                          </a:solidFill>
                          <a:latin typeface="+mn-lt"/>
                        </a:rPr>
                        <a:t>Thinking about learning to drive and getting a car because of issues I have.</a:t>
                      </a:r>
                    </a:p>
                  </a:txBody>
                  <a:tcPr marL="2589" marR="2589" marT="2589" marB="0" anchor="ctr">
                    <a:lnL>
                      <a:noFill/>
                    </a:lnL>
                    <a:lnR>
                      <a:noFill/>
                    </a:lnR>
                    <a:lnT>
                      <a:noFill/>
                    </a:lnT>
                    <a:lnB>
                      <a:noFill/>
                    </a:lnB>
                    <a:noFill/>
                  </a:tcPr>
                </a:tc>
              </a:tr>
              <a:tr h="376042">
                <a:tc>
                  <a:txBody>
                    <a:bodyPr/>
                    <a:lstStyle/>
                    <a:p>
                      <a:pPr marL="180000" indent="-180000" algn="l" fontAlgn="b">
                        <a:buFont typeface="Arial" pitchFamily="34" charset="0"/>
                        <a:buChar char="•"/>
                      </a:pPr>
                      <a:r>
                        <a:rPr lang="en-NZ" sz="1050" b="0" i="1" u="none" strike="noStrike" dirty="0">
                          <a:solidFill>
                            <a:srgbClr val="000000"/>
                          </a:solidFill>
                          <a:latin typeface="+mn-lt"/>
                        </a:rPr>
                        <a:t>Most of my friends own their own cars.</a:t>
                      </a:r>
                    </a:p>
                  </a:txBody>
                  <a:tcPr marL="2589" marR="2589" marT="2589" marB="0" anchor="ctr">
                    <a:lnL>
                      <a:noFill/>
                    </a:lnL>
                    <a:lnR>
                      <a:noFill/>
                    </a:lnR>
                    <a:lnT>
                      <a:noFill/>
                    </a:lnT>
                    <a:lnB>
                      <a:noFill/>
                    </a:lnB>
                    <a:noFill/>
                  </a:tcPr>
                </a:tc>
              </a:tr>
              <a:tr h="376042">
                <a:tc>
                  <a:txBody>
                    <a:bodyPr/>
                    <a:lstStyle/>
                    <a:p>
                      <a:pPr marL="180000" indent="-180000" algn="l" fontAlgn="b">
                        <a:buFont typeface="Arial" pitchFamily="34" charset="0"/>
                        <a:buChar char="•"/>
                      </a:pPr>
                      <a:r>
                        <a:rPr lang="en-NZ" sz="1050" b="0" i="1" u="none" strike="noStrike" dirty="0">
                          <a:solidFill>
                            <a:srgbClr val="000000"/>
                          </a:solidFill>
                          <a:latin typeface="+mn-lt"/>
                        </a:rPr>
                        <a:t>I try not to use the bus anymore, it won't stop near my street as it is so busy. </a:t>
                      </a:r>
                    </a:p>
                  </a:txBody>
                  <a:tcPr marL="2589" marR="2589" marT="2589" marB="0" anchor="ctr">
                    <a:lnL>
                      <a:noFill/>
                    </a:lnL>
                    <a:lnR>
                      <a:noFill/>
                    </a:lnR>
                    <a:lnT>
                      <a:noFill/>
                    </a:lnT>
                    <a:lnB>
                      <a:noFill/>
                    </a:lnB>
                    <a:noFill/>
                  </a:tcPr>
                </a:tc>
              </a:tr>
            </a:tbl>
          </a:graphicData>
        </a:graphic>
      </p:graphicFrame>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68</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50900" y="2133600"/>
            <a:ext cx="7529513" cy="523220"/>
          </a:xfrm>
          <a:prstGeom prst="rect">
            <a:avLst/>
          </a:prstGeom>
          <a:solidFill>
            <a:schemeClr val="tx1"/>
          </a:solidFill>
          <a:ln w="25400" algn="ctr">
            <a:solidFill>
              <a:srgbClr val="FF0000"/>
            </a:solidFill>
            <a:miter lim="800000"/>
            <a:headEnd/>
            <a:tailEnd/>
          </a:ln>
        </p:spPr>
        <p:txBody>
          <a:bodyPr>
            <a:spAutoFit/>
          </a:bodyPr>
          <a:lstStyle/>
          <a:p>
            <a:pPr eaLnBrk="0" hangingPunct="0">
              <a:spcBef>
                <a:spcPct val="50000"/>
              </a:spcBef>
            </a:pPr>
            <a:r>
              <a:rPr lang="en-NZ" sz="2800" dirty="0" smtClean="0">
                <a:solidFill>
                  <a:schemeClr val="bg1"/>
                </a:solidFill>
              </a:rPr>
              <a:t>Summary – Bus Users</a:t>
            </a:r>
            <a:endParaRPr lang="en-NZ" sz="2800"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523875"/>
            <a:ext cx="9144000" cy="1143000"/>
          </a:xfrm>
        </p:spPr>
        <p:txBody>
          <a:bodyPr/>
          <a:lstStyle/>
          <a:p>
            <a:pPr algn="l" eaLnBrk="1" hangingPunct="1"/>
            <a:r>
              <a:rPr lang="en-GB" sz="2800" b="1" smtClean="0">
                <a:solidFill>
                  <a:srgbClr val="CC0000"/>
                </a:solidFill>
              </a:rPr>
              <a:t>Executive Summary (I)</a:t>
            </a:r>
          </a:p>
        </p:txBody>
      </p:sp>
      <p:sp>
        <p:nvSpPr>
          <p:cNvPr id="53251" name="Rectangle 3"/>
          <p:cNvSpPr>
            <a:spLocks noGrp="1" noChangeArrowheads="1"/>
          </p:cNvSpPr>
          <p:nvPr>
            <p:ph type="body" idx="4294967295"/>
          </p:nvPr>
        </p:nvSpPr>
        <p:spPr>
          <a:xfrm>
            <a:off x="0" y="1398588"/>
            <a:ext cx="8856663" cy="4983162"/>
          </a:xfrm>
        </p:spPr>
        <p:txBody>
          <a:bodyPr>
            <a:normAutofit fontScale="92500" lnSpcReduction="10000"/>
          </a:bodyPr>
          <a:lstStyle/>
          <a:p>
            <a:pPr eaLnBrk="1" hangingPunct="1">
              <a:lnSpc>
                <a:spcPct val="80000"/>
              </a:lnSpc>
              <a:spcBef>
                <a:spcPct val="45000"/>
              </a:spcBef>
              <a:buFontTx/>
              <a:buNone/>
            </a:pPr>
            <a:r>
              <a:rPr lang="en-US" sz="1300" b="1" dirty="0" smtClean="0"/>
              <a:t>Bus users:</a:t>
            </a:r>
          </a:p>
          <a:p>
            <a:pPr eaLnBrk="1" hangingPunct="1">
              <a:lnSpc>
                <a:spcPct val="80000"/>
              </a:lnSpc>
              <a:spcBef>
                <a:spcPct val="45000"/>
              </a:spcBef>
              <a:buFontTx/>
              <a:buNone/>
            </a:pPr>
            <a:endParaRPr lang="en-US" sz="1300" b="1" dirty="0" smtClean="0"/>
          </a:p>
          <a:p>
            <a:pPr algn="just">
              <a:spcBef>
                <a:spcPts val="600"/>
              </a:spcBef>
              <a:spcAft>
                <a:spcPts val="600"/>
              </a:spcAft>
            </a:pPr>
            <a:r>
              <a:rPr lang="en-US" sz="1400" dirty="0"/>
              <a:t>In 2012, nearly one </a:t>
            </a:r>
            <a:r>
              <a:rPr lang="en-US" sz="1400" dirty="0" smtClean="0"/>
              <a:t>half (49%) </a:t>
            </a:r>
            <a:r>
              <a:rPr lang="en-US" sz="1400" dirty="0"/>
              <a:t>of Tauranga bus users purport to be using the bus service more than they did 12 months ago. </a:t>
            </a:r>
            <a:r>
              <a:rPr lang="en-US" sz="1400" dirty="0" smtClean="0"/>
              <a:t>However, the </a:t>
            </a:r>
            <a:r>
              <a:rPr lang="en-US" sz="1400" dirty="0"/>
              <a:t>frequency of weekly bus usage by Tauranga bus users reduced significantly compared to the past three years and was lower than that of </a:t>
            </a:r>
            <a:r>
              <a:rPr lang="en-US" sz="1400" dirty="0" err="1"/>
              <a:t>Rotorua</a:t>
            </a:r>
            <a:r>
              <a:rPr lang="en-US" sz="1400" dirty="0"/>
              <a:t> bus users. </a:t>
            </a:r>
            <a:r>
              <a:rPr lang="en-US" sz="1400" dirty="0" smtClean="0"/>
              <a:t> </a:t>
            </a:r>
          </a:p>
          <a:p>
            <a:pPr algn="just">
              <a:spcBef>
                <a:spcPts val="600"/>
              </a:spcBef>
              <a:spcAft>
                <a:spcPts val="600"/>
              </a:spcAft>
            </a:pPr>
            <a:r>
              <a:rPr lang="en-US" sz="1400" dirty="0"/>
              <a:t>This </a:t>
            </a:r>
            <a:r>
              <a:rPr lang="en-US" sz="1400" dirty="0" err="1"/>
              <a:t>behaviour</a:t>
            </a:r>
            <a:r>
              <a:rPr lang="en-US" sz="1400" dirty="0"/>
              <a:t> </a:t>
            </a:r>
            <a:r>
              <a:rPr lang="en-US" sz="1400" dirty="0" smtClean="0"/>
              <a:t>may be </a:t>
            </a:r>
            <a:r>
              <a:rPr lang="en-US" sz="1400" dirty="0"/>
              <a:t>reflected in the bus service being mainly used for </a:t>
            </a:r>
            <a:r>
              <a:rPr lang="en-US" sz="1400" i="1" dirty="0"/>
              <a:t>Shopping</a:t>
            </a:r>
            <a:r>
              <a:rPr lang="en-US" sz="1400" dirty="0"/>
              <a:t> and </a:t>
            </a:r>
            <a:r>
              <a:rPr lang="en-US" sz="1400" i="1" dirty="0"/>
              <a:t>Recreation</a:t>
            </a:r>
            <a:r>
              <a:rPr lang="en-US" sz="1400" dirty="0"/>
              <a:t> excursions as opposed to frequent </a:t>
            </a:r>
            <a:r>
              <a:rPr lang="en-US" sz="1400" dirty="0" smtClean="0"/>
              <a:t>travel for </a:t>
            </a:r>
            <a:r>
              <a:rPr lang="en-US" sz="1400" i="1" dirty="0" smtClean="0"/>
              <a:t>Work</a:t>
            </a:r>
            <a:r>
              <a:rPr lang="en-US" sz="1400" dirty="0" smtClean="0"/>
              <a:t>. Bus travel for the purpose of </a:t>
            </a:r>
            <a:r>
              <a:rPr lang="en-IE" sz="1400" i="1" dirty="0" smtClean="0"/>
              <a:t>Recreation</a:t>
            </a:r>
            <a:r>
              <a:rPr lang="en-IE" sz="1400" dirty="0" smtClean="0"/>
              <a:t> increased significantly, while bus travel for </a:t>
            </a:r>
            <a:r>
              <a:rPr lang="en-IE" sz="1400" i="1" dirty="0" smtClean="0"/>
              <a:t>Work</a:t>
            </a:r>
            <a:r>
              <a:rPr lang="en-IE" sz="1400" dirty="0" smtClean="0"/>
              <a:t> was significantly lower than 2011. </a:t>
            </a:r>
            <a:endParaRPr lang="en-US" sz="1400" dirty="0"/>
          </a:p>
          <a:p>
            <a:pPr lvl="0" algn="just">
              <a:spcBef>
                <a:spcPts val="600"/>
              </a:spcBef>
              <a:spcAft>
                <a:spcPts val="600"/>
              </a:spcAft>
            </a:pPr>
            <a:r>
              <a:rPr lang="en-US" sz="1400" dirty="0" smtClean="0"/>
              <a:t>Tauranga bus users </a:t>
            </a:r>
            <a:r>
              <a:rPr lang="en-US" sz="1400" dirty="0" err="1" smtClean="0"/>
              <a:t>emphasised</a:t>
            </a:r>
            <a:r>
              <a:rPr lang="en-US" sz="1400" dirty="0" smtClean="0"/>
              <a:t> </a:t>
            </a:r>
            <a:r>
              <a:rPr lang="en-US" sz="1400" i="1" dirty="0" smtClean="0"/>
              <a:t>Convenience</a:t>
            </a:r>
            <a:r>
              <a:rPr lang="en-US" sz="1400" dirty="0" smtClean="0"/>
              <a:t> as the most influential factor to increased bus usage, while those in </a:t>
            </a:r>
            <a:r>
              <a:rPr lang="en-US" sz="1400" dirty="0" err="1" smtClean="0"/>
              <a:t>Rotorua</a:t>
            </a:r>
            <a:r>
              <a:rPr lang="en-US" sz="1400" dirty="0" smtClean="0"/>
              <a:t> </a:t>
            </a:r>
            <a:r>
              <a:rPr lang="en-US" sz="1400" dirty="0" err="1" smtClean="0"/>
              <a:t>emphasised</a:t>
            </a:r>
            <a:r>
              <a:rPr lang="en-US" sz="1400" dirty="0" smtClean="0"/>
              <a:t> </a:t>
            </a:r>
            <a:r>
              <a:rPr lang="en-US" sz="1400" i="1" dirty="0" smtClean="0"/>
              <a:t>Not having access to a car </a:t>
            </a:r>
            <a:r>
              <a:rPr lang="en-US" sz="1400" dirty="0" smtClean="0"/>
              <a:t>as most influential. These findings are largely consistent with overall motivations for using public transport. </a:t>
            </a:r>
            <a:r>
              <a:rPr lang="en-US" sz="1400" dirty="0" err="1" smtClean="0"/>
              <a:t>Tauranga</a:t>
            </a:r>
            <a:r>
              <a:rPr lang="en-US" sz="1400" dirty="0" smtClean="0"/>
              <a:t> bus users are increasingly motivated by </a:t>
            </a:r>
            <a:r>
              <a:rPr lang="en-US" sz="1400" i="1" dirty="0" smtClean="0"/>
              <a:t>Social and environmental responsibilities</a:t>
            </a:r>
            <a:r>
              <a:rPr lang="en-US" sz="1400" dirty="0" smtClean="0"/>
              <a:t>. </a:t>
            </a:r>
          </a:p>
          <a:p>
            <a:pPr lvl="0" algn="just">
              <a:spcBef>
                <a:spcPts val="600"/>
              </a:spcBef>
              <a:spcAft>
                <a:spcPts val="600"/>
              </a:spcAft>
            </a:pPr>
            <a:r>
              <a:rPr lang="en-US" sz="1400" dirty="0" smtClean="0"/>
              <a:t>While </a:t>
            </a:r>
            <a:r>
              <a:rPr lang="en-US" sz="1400" i="1" dirty="0" smtClean="0"/>
              <a:t>Cost savings of bus travel</a:t>
            </a:r>
            <a:r>
              <a:rPr lang="en-US" sz="1400" dirty="0" smtClean="0"/>
              <a:t> and </a:t>
            </a:r>
            <a:r>
              <a:rPr lang="en-US" sz="1400" i="1" dirty="0" smtClean="0"/>
              <a:t>The high price of petrol </a:t>
            </a:r>
            <a:r>
              <a:rPr lang="en-US" sz="1400" dirty="0" smtClean="0"/>
              <a:t>remained a key reason for increased bus usage, it was less influential than in 2011, particularly for </a:t>
            </a:r>
            <a:r>
              <a:rPr lang="en-US" sz="1400" dirty="0" err="1" smtClean="0"/>
              <a:t>Rotorua</a:t>
            </a:r>
            <a:r>
              <a:rPr lang="en-US" sz="1400" dirty="0" smtClean="0"/>
              <a:t> bus users. </a:t>
            </a:r>
          </a:p>
          <a:p>
            <a:pPr algn="just">
              <a:spcBef>
                <a:spcPts val="600"/>
              </a:spcBef>
              <a:spcAft>
                <a:spcPts val="600"/>
              </a:spcAft>
            </a:pPr>
            <a:r>
              <a:rPr lang="en-US" sz="1400" dirty="0" smtClean="0"/>
              <a:t>The </a:t>
            </a:r>
            <a:r>
              <a:rPr lang="en-US" sz="1400" i="1" dirty="0" smtClean="0"/>
              <a:t>Foldout booklet </a:t>
            </a:r>
            <a:r>
              <a:rPr lang="en-US" sz="1400" dirty="0" smtClean="0"/>
              <a:t>continued to be the main way bus users find information about the bus service however, </a:t>
            </a:r>
            <a:r>
              <a:rPr lang="en-US" sz="1400" i="1" dirty="0" smtClean="0"/>
              <a:t>Timetable information at bus stops </a:t>
            </a:r>
            <a:r>
              <a:rPr lang="en-US" sz="1400" dirty="0" smtClean="0"/>
              <a:t>and the </a:t>
            </a:r>
            <a:r>
              <a:rPr lang="en-US" sz="1400" i="1" dirty="0" smtClean="0"/>
              <a:t>Internet</a:t>
            </a:r>
            <a:r>
              <a:rPr lang="en-US" sz="1400" dirty="0" smtClean="0"/>
              <a:t> became more popular with </a:t>
            </a:r>
            <a:r>
              <a:rPr lang="en-US" sz="1400" dirty="0" err="1" smtClean="0"/>
              <a:t>Tauranga</a:t>
            </a:r>
            <a:r>
              <a:rPr lang="en-US" sz="1400" dirty="0" smtClean="0"/>
              <a:t> bus users in 2012. </a:t>
            </a:r>
          </a:p>
          <a:p>
            <a:pPr lvl="0" algn="just">
              <a:spcBef>
                <a:spcPts val="600"/>
              </a:spcBef>
              <a:spcAft>
                <a:spcPts val="600"/>
              </a:spcAft>
            </a:pPr>
            <a:r>
              <a:rPr lang="en-US" sz="1400" dirty="0" smtClean="0"/>
              <a:t>Bus users 55 years and older comprise most of the </a:t>
            </a:r>
            <a:r>
              <a:rPr lang="en-US" sz="1400" i="1" dirty="0" smtClean="0"/>
              <a:t>Off-peak</a:t>
            </a:r>
            <a:r>
              <a:rPr lang="en-US" sz="1400" dirty="0" smtClean="0"/>
              <a:t> bus usage with almost all bus users 65 years and older stating they use the bus service during these times.  The timing of bus usage relates to household income with bus users from lower income households making more use of bus travel during </a:t>
            </a:r>
            <a:r>
              <a:rPr lang="en-US" sz="1400" i="1" dirty="0" smtClean="0"/>
              <a:t>Off-peak</a:t>
            </a:r>
            <a:r>
              <a:rPr lang="en-US" sz="1400" dirty="0" smtClean="0"/>
              <a:t> times. Interestingly, bus users with household income of $60,000 or more were more likely to use the service at </a:t>
            </a:r>
            <a:r>
              <a:rPr lang="en-US" sz="1400" i="1" dirty="0" smtClean="0"/>
              <a:t>Weekends</a:t>
            </a:r>
            <a:r>
              <a:rPr lang="en-US" sz="1400" dirty="0" smtClean="0"/>
              <a:t> than those with lower household income.     </a:t>
            </a:r>
          </a:p>
          <a:p>
            <a:pPr lvl="0" algn="just">
              <a:spcBef>
                <a:spcPts val="600"/>
              </a:spcBef>
              <a:spcAft>
                <a:spcPts val="600"/>
              </a:spcAft>
            </a:pPr>
            <a:r>
              <a:rPr lang="en-US" sz="1400" dirty="0" smtClean="0"/>
              <a:t>Some of the specific </a:t>
            </a:r>
            <a:r>
              <a:rPr lang="en-US" sz="1400" dirty="0" err="1" smtClean="0"/>
              <a:t>Rotorua</a:t>
            </a:r>
            <a:r>
              <a:rPr lang="en-US" sz="1400" dirty="0" smtClean="0"/>
              <a:t> bus driver-related issues identified in 2011 appear to be improving with significantly less users experiencing the </a:t>
            </a:r>
            <a:r>
              <a:rPr lang="en-US" sz="1400" i="1" dirty="0" smtClean="0"/>
              <a:t>Bus being significantly late </a:t>
            </a:r>
            <a:r>
              <a:rPr lang="en-US" sz="1400" dirty="0" smtClean="0"/>
              <a:t>and having </a:t>
            </a:r>
            <a:r>
              <a:rPr lang="en-US" sz="1400" i="1" dirty="0" smtClean="0"/>
              <a:t>A negative experience with the driver</a:t>
            </a:r>
            <a:r>
              <a:rPr lang="en-US" sz="1400" dirty="0" smtClean="0"/>
              <a:t> in 2012.</a:t>
            </a:r>
          </a:p>
          <a:p>
            <a:pPr algn="just" eaLnBrk="1" hangingPunct="1">
              <a:lnSpc>
                <a:spcPct val="80000"/>
              </a:lnSpc>
              <a:spcBef>
                <a:spcPct val="45000"/>
              </a:spcBef>
              <a:buFontTx/>
              <a:buNone/>
            </a:pPr>
            <a:endParaRPr lang="en-US" sz="1300" dirty="0" smtClean="0"/>
          </a:p>
          <a:p>
            <a:pPr algn="just" eaLnBrk="1" hangingPunct="1">
              <a:lnSpc>
                <a:spcPct val="80000"/>
              </a:lnSpc>
              <a:spcBef>
                <a:spcPct val="45000"/>
              </a:spcBef>
              <a:buFontTx/>
              <a:buNone/>
            </a:pPr>
            <a:endParaRPr lang="en-US" sz="1300" dirty="0" smtClean="0"/>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7</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523875"/>
            <a:ext cx="9144000" cy="1143000"/>
          </a:xfrm>
        </p:spPr>
        <p:txBody>
          <a:bodyPr/>
          <a:lstStyle/>
          <a:p>
            <a:pPr eaLnBrk="1" hangingPunct="1"/>
            <a:r>
              <a:rPr lang="en-GB" sz="2200" b="1" smtClean="0">
                <a:solidFill>
                  <a:srgbClr val="CC0000"/>
                </a:solidFill>
              </a:rPr>
              <a:t>Summary – Bus Users (I)</a:t>
            </a:r>
          </a:p>
        </p:txBody>
      </p:sp>
      <p:sp>
        <p:nvSpPr>
          <p:cNvPr id="79875" name="Rectangle 3"/>
          <p:cNvSpPr>
            <a:spLocks noChangeArrowheads="1"/>
          </p:cNvSpPr>
          <p:nvPr/>
        </p:nvSpPr>
        <p:spPr bwMode="auto">
          <a:xfrm>
            <a:off x="107504" y="1484784"/>
            <a:ext cx="8856663" cy="4983162"/>
          </a:xfrm>
          <a:prstGeom prst="rect">
            <a:avLst/>
          </a:prstGeom>
          <a:noFill/>
          <a:ln w="9525">
            <a:noFill/>
            <a:miter lim="800000"/>
            <a:headEnd/>
            <a:tailEnd/>
          </a:ln>
        </p:spPr>
        <p:txBody>
          <a:bodyPr/>
          <a:lstStyle/>
          <a:p>
            <a:pPr marL="176213" indent="-176213" algn="just"/>
            <a:r>
              <a:rPr lang="en-US" sz="1300" b="1" i="0" dirty="0">
                <a:latin typeface="+mn-lt"/>
              </a:rPr>
              <a:t>Frequency of bus use:</a:t>
            </a:r>
          </a:p>
          <a:p>
            <a:pPr marL="176213" indent="-176213" algn="just">
              <a:buFontTx/>
              <a:buChar char="•"/>
            </a:pPr>
            <a:r>
              <a:rPr lang="en-IE" sz="1300" b="0" i="0" dirty="0" smtClean="0">
                <a:latin typeface="+mn-lt"/>
              </a:rPr>
              <a:t>The majority of bus users (48%) use the bus service </a:t>
            </a:r>
            <a:r>
              <a:rPr lang="en-IE" sz="1300" b="0" i="1" dirty="0" smtClean="0">
                <a:latin typeface="+mn-lt"/>
              </a:rPr>
              <a:t>Once or Twice</a:t>
            </a:r>
            <a:r>
              <a:rPr lang="en-IE" sz="1300" b="0" dirty="0" smtClean="0">
                <a:latin typeface="+mn-lt"/>
              </a:rPr>
              <a:t> </a:t>
            </a:r>
            <a:r>
              <a:rPr lang="en-IE" sz="1300" b="0" i="0" dirty="0" smtClean="0">
                <a:latin typeface="+mn-lt"/>
              </a:rPr>
              <a:t>per week. </a:t>
            </a:r>
          </a:p>
          <a:p>
            <a:pPr marL="176213" indent="-176213" algn="just">
              <a:buFontTx/>
              <a:buChar char="•"/>
            </a:pPr>
            <a:r>
              <a:rPr lang="en-IE" sz="1300" b="0" i="0" dirty="0" smtClean="0">
                <a:latin typeface="+mn-lt"/>
              </a:rPr>
              <a:t>On average, </a:t>
            </a:r>
            <a:r>
              <a:rPr lang="en-IE" sz="1300" b="0" i="0" dirty="0" err="1" smtClean="0">
                <a:latin typeface="+mn-lt"/>
              </a:rPr>
              <a:t>Rotorua</a:t>
            </a:r>
            <a:r>
              <a:rPr lang="en-IE" sz="1300" b="0" i="0" dirty="0" smtClean="0">
                <a:latin typeface="+mn-lt"/>
              </a:rPr>
              <a:t> bus users use the bus service more frequently (2.7 days a week) than </a:t>
            </a:r>
            <a:r>
              <a:rPr lang="en-IE" sz="1300" b="0" i="0" dirty="0" err="1" smtClean="0">
                <a:latin typeface="+mn-lt"/>
              </a:rPr>
              <a:t>Tauranga</a:t>
            </a:r>
            <a:r>
              <a:rPr lang="en-IE" sz="1300" b="0" i="0" dirty="0" smtClean="0">
                <a:latin typeface="+mn-lt"/>
              </a:rPr>
              <a:t> bus users (1.9 days per week).</a:t>
            </a:r>
          </a:p>
          <a:p>
            <a:pPr marL="176213" indent="-176213" algn="just"/>
            <a:endParaRPr lang="en-US" sz="1300" b="0" i="0" dirty="0">
              <a:latin typeface="+mn-lt"/>
            </a:endParaRPr>
          </a:p>
          <a:p>
            <a:pPr marL="176213" indent="-176213" algn="just"/>
            <a:r>
              <a:rPr lang="en-US" sz="1300" b="1" i="0" dirty="0">
                <a:latin typeface="+mn-lt"/>
              </a:rPr>
              <a:t>Timing of bus use:</a:t>
            </a:r>
          </a:p>
          <a:p>
            <a:pPr marL="176213" indent="-176213" algn="just">
              <a:buClr>
                <a:schemeClr val="tx1"/>
              </a:buClr>
              <a:buFontTx/>
              <a:buChar char="•"/>
            </a:pPr>
            <a:r>
              <a:rPr lang="en-IE" sz="1300" b="0" i="0" dirty="0" smtClean="0">
                <a:latin typeface="+mn-lt"/>
              </a:rPr>
              <a:t>The timing of bus usage in 2012 was similar to that of 2011 and similar across </a:t>
            </a:r>
            <a:r>
              <a:rPr lang="en-IE" sz="1300" b="0" i="0" dirty="0" err="1" smtClean="0">
                <a:latin typeface="+mn-lt"/>
              </a:rPr>
              <a:t>Tauranga</a:t>
            </a:r>
            <a:r>
              <a:rPr lang="en-IE" sz="1300" b="0" i="0" dirty="0" smtClean="0">
                <a:latin typeface="+mn-lt"/>
              </a:rPr>
              <a:t> and </a:t>
            </a:r>
            <a:r>
              <a:rPr lang="en-IE" sz="1300" b="0" i="0" dirty="0" err="1" smtClean="0">
                <a:latin typeface="+mn-lt"/>
              </a:rPr>
              <a:t>Rotorua</a:t>
            </a:r>
            <a:r>
              <a:rPr lang="en-IE" sz="1300" b="0" i="0" dirty="0" smtClean="0">
                <a:latin typeface="+mn-lt"/>
              </a:rPr>
              <a:t>. There was a slight decrease in bus usage at </a:t>
            </a:r>
            <a:r>
              <a:rPr lang="en-IE" sz="1300" b="0" dirty="0" smtClean="0">
                <a:latin typeface="+mn-lt"/>
              </a:rPr>
              <a:t>Weekdays Peak times </a:t>
            </a:r>
            <a:r>
              <a:rPr lang="en-IE" sz="1300" b="0" i="0" dirty="0" smtClean="0">
                <a:latin typeface="+mn-lt"/>
              </a:rPr>
              <a:t>in </a:t>
            </a:r>
            <a:r>
              <a:rPr lang="en-IE" sz="1300" b="0" i="0" dirty="0" err="1" smtClean="0">
                <a:latin typeface="+mn-lt"/>
              </a:rPr>
              <a:t>Tauranga</a:t>
            </a:r>
            <a:r>
              <a:rPr lang="en-IE" sz="1300" b="0" i="0" dirty="0" smtClean="0">
                <a:latin typeface="+mn-lt"/>
              </a:rPr>
              <a:t>  (25% in 2011 to 22% in 2012) and </a:t>
            </a:r>
            <a:r>
              <a:rPr lang="en-IE" sz="1300" b="0" i="0" dirty="0" err="1" smtClean="0">
                <a:latin typeface="+mn-lt"/>
              </a:rPr>
              <a:t>Rotorua</a:t>
            </a:r>
            <a:r>
              <a:rPr lang="en-IE" sz="1300" b="0" i="0" dirty="0" smtClean="0">
                <a:latin typeface="+mn-lt"/>
              </a:rPr>
              <a:t>  (26% in 2011 and 23% in 2012).  </a:t>
            </a:r>
          </a:p>
          <a:p>
            <a:pPr marL="176213" indent="-176213" algn="just">
              <a:buFontTx/>
              <a:buChar char="•"/>
            </a:pPr>
            <a:r>
              <a:rPr lang="en-IE" sz="1300" b="0" i="0" dirty="0" smtClean="0">
                <a:latin typeface="+mn-lt"/>
              </a:rPr>
              <a:t>Bus users aged 65 years and older are more likely to use the bus service during </a:t>
            </a:r>
            <a:r>
              <a:rPr lang="en-IE" sz="1300" b="0" dirty="0" smtClean="0">
                <a:latin typeface="+mn-lt"/>
              </a:rPr>
              <a:t>Weekdays Off peak times </a:t>
            </a:r>
            <a:r>
              <a:rPr lang="en-IE" sz="1300" b="0" i="0" dirty="0" smtClean="0">
                <a:latin typeface="+mn-lt"/>
              </a:rPr>
              <a:t>(92%) than bus users from other age groups. </a:t>
            </a:r>
          </a:p>
          <a:p>
            <a:pPr marL="176213" indent="-176213" algn="just">
              <a:buFontTx/>
              <a:buChar char="•"/>
            </a:pPr>
            <a:endParaRPr lang="en-US" sz="1300" b="0" i="0" dirty="0">
              <a:latin typeface="+mn-lt"/>
            </a:endParaRPr>
          </a:p>
          <a:p>
            <a:pPr marL="176213" indent="-176213" algn="just"/>
            <a:r>
              <a:rPr lang="en-US" sz="1300" b="1" i="0" dirty="0">
                <a:latin typeface="+mn-lt"/>
              </a:rPr>
              <a:t>Change in usage:</a:t>
            </a:r>
          </a:p>
          <a:p>
            <a:pPr marL="176213" indent="-176213" algn="just">
              <a:buFontTx/>
              <a:buChar char="•"/>
            </a:pPr>
            <a:r>
              <a:rPr lang="en-IE" sz="1300" b="0" i="0" dirty="0" smtClean="0">
                <a:latin typeface="+mn-lt"/>
              </a:rPr>
              <a:t>Over two in five bus users increased their bus usage in the last 12 months (42%). Almost one half of </a:t>
            </a:r>
            <a:r>
              <a:rPr lang="en-IE" sz="1300" b="0" i="0" dirty="0" err="1" smtClean="0">
                <a:latin typeface="+mn-lt"/>
              </a:rPr>
              <a:t>Tauranga</a:t>
            </a:r>
            <a:r>
              <a:rPr lang="en-IE" sz="1300" b="0" i="0" dirty="0" smtClean="0">
                <a:latin typeface="+mn-lt"/>
              </a:rPr>
              <a:t> bus users increased their bus usage over the last 12 months (49%) compared to over one third of </a:t>
            </a:r>
            <a:r>
              <a:rPr lang="en-IE" sz="1300" b="0" i="0" dirty="0" err="1" smtClean="0">
                <a:latin typeface="+mn-lt"/>
              </a:rPr>
              <a:t>Rotorua</a:t>
            </a:r>
            <a:r>
              <a:rPr lang="en-IE" sz="1300" b="0" i="0" dirty="0" smtClean="0">
                <a:latin typeface="+mn-lt"/>
              </a:rPr>
              <a:t> bus users (36%).</a:t>
            </a:r>
          </a:p>
          <a:p>
            <a:pPr marL="176213" indent="-176213" algn="just">
              <a:buFontTx/>
              <a:buChar char="•"/>
            </a:pPr>
            <a:r>
              <a:rPr lang="en-IE" sz="1300" b="0" i="0" dirty="0" smtClean="0">
                <a:latin typeface="+mn-lt"/>
              </a:rPr>
              <a:t>Males </a:t>
            </a:r>
            <a:r>
              <a:rPr lang="en-IE" sz="1300" b="0" i="0" dirty="0">
                <a:latin typeface="+mn-lt"/>
              </a:rPr>
              <a:t>(49%) were more likely than females (39%) to </a:t>
            </a:r>
            <a:r>
              <a:rPr lang="en-IE" sz="1300" b="0" i="0" dirty="0" smtClean="0">
                <a:latin typeface="+mn-lt"/>
              </a:rPr>
              <a:t>use the bus service </a:t>
            </a:r>
            <a:r>
              <a:rPr lang="en-IE" sz="1300" b="0" i="1" dirty="0" smtClean="0">
                <a:latin typeface="+mn-lt"/>
              </a:rPr>
              <a:t>More</a:t>
            </a:r>
            <a:r>
              <a:rPr lang="en-IE" sz="1300" b="0" dirty="0" smtClean="0">
                <a:latin typeface="+mn-lt"/>
              </a:rPr>
              <a:t> than 12 months ago</a:t>
            </a:r>
            <a:r>
              <a:rPr lang="en-IE" sz="1300" b="0" i="0" dirty="0" smtClean="0">
                <a:latin typeface="+mn-lt"/>
              </a:rPr>
              <a:t>.</a:t>
            </a:r>
          </a:p>
          <a:p>
            <a:pPr marL="176213" indent="-176213" algn="just">
              <a:buFontTx/>
              <a:buChar char="•"/>
            </a:pPr>
            <a:endParaRPr lang="en-US" sz="1300" b="0" i="0" dirty="0">
              <a:latin typeface="+mn-lt"/>
            </a:endParaRPr>
          </a:p>
          <a:p>
            <a:pPr marL="176213" indent="-176213" algn="just"/>
            <a:r>
              <a:rPr lang="en-US" sz="1300" b="1" i="0" dirty="0">
                <a:latin typeface="+mn-lt"/>
              </a:rPr>
              <a:t>Reasons for change in usage:</a:t>
            </a:r>
          </a:p>
          <a:p>
            <a:pPr marL="176213" indent="-176213" algn="just">
              <a:buFontTx/>
              <a:buChar char="•"/>
            </a:pPr>
            <a:r>
              <a:rPr lang="en-IE" sz="1300" b="0" i="1" dirty="0" smtClean="0">
                <a:latin typeface="+mn-lt"/>
              </a:rPr>
              <a:t>Cheaper than using a car / Increased petrol prises  </a:t>
            </a:r>
            <a:r>
              <a:rPr lang="en-IE" sz="1300" b="0" i="0" dirty="0" smtClean="0">
                <a:latin typeface="+mn-lt"/>
              </a:rPr>
              <a:t>was mentioned less frequently in 2012 (20%) than in 2011 (30%). </a:t>
            </a:r>
          </a:p>
          <a:p>
            <a:pPr marL="176213" indent="-176213" algn="just">
              <a:buFontTx/>
              <a:buChar char="•"/>
            </a:pPr>
            <a:r>
              <a:rPr lang="en-IE" sz="1300" b="0" i="0" dirty="0" smtClean="0">
                <a:latin typeface="+mn-lt"/>
              </a:rPr>
              <a:t>Almost one quarter of </a:t>
            </a:r>
            <a:r>
              <a:rPr lang="en-IE" sz="1300" b="0" i="0" dirty="0" err="1" smtClean="0">
                <a:latin typeface="+mn-lt"/>
              </a:rPr>
              <a:t>Rotorua</a:t>
            </a:r>
            <a:r>
              <a:rPr lang="en-IE" sz="1300" b="0" i="0" dirty="0" smtClean="0">
                <a:latin typeface="+mn-lt"/>
              </a:rPr>
              <a:t> bus users (23%) stated that they </a:t>
            </a:r>
            <a:r>
              <a:rPr lang="en-IE" sz="1300" b="0" i="1" dirty="0" smtClean="0">
                <a:latin typeface="+mn-lt"/>
              </a:rPr>
              <a:t>Don’t have access to a car / can’t drive</a:t>
            </a:r>
            <a:r>
              <a:rPr lang="en-IE" sz="1300" b="0" i="0" dirty="0" smtClean="0">
                <a:latin typeface="+mn-lt"/>
              </a:rPr>
              <a:t> compared to one in ten </a:t>
            </a:r>
            <a:r>
              <a:rPr lang="en-IE" sz="1300" b="0" i="0" dirty="0" err="1" smtClean="0">
                <a:latin typeface="+mn-lt"/>
              </a:rPr>
              <a:t>Tauranga</a:t>
            </a:r>
            <a:r>
              <a:rPr lang="en-IE" sz="1300" b="0" i="0" dirty="0" smtClean="0">
                <a:latin typeface="+mn-lt"/>
              </a:rPr>
              <a:t> bus users (10%).</a:t>
            </a:r>
          </a:p>
          <a:p>
            <a:pPr marL="176213" indent="-176213" algn="just">
              <a:buFontTx/>
              <a:buChar char="•"/>
            </a:pPr>
            <a:r>
              <a:rPr lang="en-NZ" sz="1300" b="0" i="1" dirty="0" smtClean="0">
                <a:latin typeface="+mn-lt"/>
              </a:rPr>
              <a:t>Having access to a car</a:t>
            </a:r>
            <a:r>
              <a:rPr lang="en-NZ" sz="1300" b="0" dirty="0" smtClean="0">
                <a:latin typeface="+mn-lt"/>
              </a:rPr>
              <a:t> </a:t>
            </a:r>
            <a:r>
              <a:rPr lang="en-NZ" sz="1300" b="0" i="0" dirty="0" smtClean="0">
                <a:latin typeface="+mn-lt"/>
              </a:rPr>
              <a:t>and</a:t>
            </a:r>
            <a:r>
              <a:rPr lang="en-NZ" sz="1300" b="0" dirty="0" smtClean="0">
                <a:latin typeface="+mn-lt"/>
              </a:rPr>
              <a:t> a </a:t>
            </a:r>
            <a:r>
              <a:rPr lang="en-NZ" sz="1300" b="0" i="1" dirty="0" smtClean="0">
                <a:latin typeface="+mn-lt"/>
              </a:rPr>
              <a:t>Change in work or personal circumstances </a:t>
            </a:r>
            <a:r>
              <a:rPr lang="en-NZ" sz="1300" b="0" i="0" dirty="0" smtClean="0">
                <a:latin typeface="+mn-lt"/>
              </a:rPr>
              <a:t>were the main reasons for decreased bus usage.</a:t>
            </a:r>
            <a:endParaRPr lang="en-IE" sz="1300" b="0" i="0" dirty="0" smtClean="0">
              <a:latin typeface="+mn-lt"/>
            </a:endParaRPr>
          </a:p>
          <a:p>
            <a:pPr marL="176213" indent="-176213" algn="just">
              <a:buFontTx/>
              <a:buChar char="•"/>
            </a:pPr>
            <a:endParaRPr lang="en-US" sz="1200" b="0" i="0" dirty="0">
              <a:solidFill>
                <a:srgbClr val="FFC000"/>
              </a:solidFill>
            </a:endParaRPr>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70</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523875"/>
            <a:ext cx="9144000" cy="1143000"/>
          </a:xfrm>
        </p:spPr>
        <p:txBody>
          <a:bodyPr/>
          <a:lstStyle/>
          <a:p>
            <a:pPr eaLnBrk="1" hangingPunct="1"/>
            <a:r>
              <a:rPr lang="en-GB" sz="2200" b="1" smtClean="0">
                <a:solidFill>
                  <a:srgbClr val="CC0000"/>
                </a:solidFill>
              </a:rPr>
              <a:t>Summary – Bus Users (II)</a:t>
            </a:r>
          </a:p>
        </p:txBody>
      </p:sp>
      <p:sp>
        <p:nvSpPr>
          <p:cNvPr id="80899" name="Rectangle 3"/>
          <p:cNvSpPr>
            <a:spLocks noChangeArrowheads="1"/>
          </p:cNvSpPr>
          <p:nvPr/>
        </p:nvSpPr>
        <p:spPr bwMode="auto">
          <a:xfrm>
            <a:off x="107950" y="1398588"/>
            <a:ext cx="8856663" cy="4983162"/>
          </a:xfrm>
          <a:prstGeom prst="rect">
            <a:avLst/>
          </a:prstGeom>
          <a:noFill/>
          <a:ln w="9525">
            <a:noFill/>
            <a:miter lim="800000"/>
            <a:headEnd/>
            <a:tailEnd/>
          </a:ln>
        </p:spPr>
        <p:txBody>
          <a:bodyPr/>
          <a:lstStyle/>
          <a:p>
            <a:pPr marL="176213" indent="-176213" algn="just"/>
            <a:r>
              <a:rPr lang="en-US" sz="1300" b="1" i="0" dirty="0">
                <a:latin typeface="+mn-lt"/>
              </a:rPr>
              <a:t>Main purpose of travel:</a:t>
            </a:r>
          </a:p>
          <a:p>
            <a:pPr marL="176213" indent="-176213" algn="just">
              <a:buFontTx/>
              <a:buChar char="•"/>
            </a:pPr>
            <a:r>
              <a:rPr lang="en-IE" sz="1300" b="0" i="1" dirty="0" smtClean="0">
                <a:latin typeface="+mn-lt"/>
              </a:rPr>
              <a:t>Shopping</a:t>
            </a:r>
            <a:r>
              <a:rPr lang="en-IE" sz="1300" b="0" dirty="0" smtClean="0">
                <a:latin typeface="+mn-lt"/>
              </a:rPr>
              <a:t> </a:t>
            </a:r>
            <a:r>
              <a:rPr lang="en-IE" sz="1300" b="0" i="0" dirty="0" smtClean="0">
                <a:latin typeface="+mn-lt"/>
              </a:rPr>
              <a:t>(40%), </a:t>
            </a:r>
            <a:r>
              <a:rPr lang="en-IE" sz="1300" b="0" i="1" dirty="0" smtClean="0">
                <a:latin typeface="+mn-lt"/>
              </a:rPr>
              <a:t>Recreation</a:t>
            </a:r>
            <a:r>
              <a:rPr lang="en-IE" sz="1300" b="0" i="0" dirty="0" smtClean="0">
                <a:latin typeface="+mn-lt"/>
              </a:rPr>
              <a:t> (26%) and </a:t>
            </a:r>
            <a:r>
              <a:rPr lang="en-IE" sz="1300" b="0" i="1" dirty="0" smtClean="0">
                <a:latin typeface="+mn-lt"/>
              </a:rPr>
              <a:t>Work </a:t>
            </a:r>
            <a:r>
              <a:rPr lang="en-IE" sz="1300" b="0" i="0" dirty="0" smtClean="0">
                <a:latin typeface="+mn-lt"/>
              </a:rPr>
              <a:t>(15%) continue to be the main reasons for travel on the bus service.</a:t>
            </a:r>
          </a:p>
          <a:p>
            <a:pPr marL="176213" indent="-176213" algn="just">
              <a:buFontTx/>
              <a:buChar char="•"/>
            </a:pPr>
            <a:r>
              <a:rPr lang="en-IE" sz="1300" b="0" i="0" dirty="0" smtClean="0">
                <a:latin typeface="+mn-lt"/>
              </a:rPr>
              <a:t>Use of the bus service for </a:t>
            </a:r>
            <a:r>
              <a:rPr lang="en-IE" sz="1300" b="0" dirty="0" smtClean="0">
                <a:latin typeface="+mn-lt"/>
              </a:rPr>
              <a:t>Recreatio</a:t>
            </a:r>
            <a:r>
              <a:rPr lang="en-IE" sz="1300" b="0" i="0" dirty="0" smtClean="0">
                <a:latin typeface="+mn-lt"/>
              </a:rPr>
              <a:t>n increased significantly (26%) from 2011 (15%), while bus travel for getting to / from </a:t>
            </a:r>
            <a:r>
              <a:rPr lang="en-IE" sz="1300" b="0" dirty="0" smtClean="0">
                <a:latin typeface="+mn-lt"/>
              </a:rPr>
              <a:t>Work</a:t>
            </a:r>
            <a:r>
              <a:rPr lang="en-IE" sz="1300" b="0" i="0" dirty="0" smtClean="0">
                <a:latin typeface="+mn-lt"/>
              </a:rPr>
              <a:t> decreased.</a:t>
            </a:r>
          </a:p>
          <a:p>
            <a:pPr marL="176213" indent="-176213" algn="just"/>
            <a:endParaRPr lang="en-US" sz="1300" b="0" i="0" dirty="0">
              <a:latin typeface="+mn-lt"/>
            </a:endParaRPr>
          </a:p>
          <a:p>
            <a:pPr marL="176213" indent="-176213" algn="just"/>
            <a:r>
              <a:rPr lang="en-US" sz="1300" b="1" i="0" dirty="0">
                <a:latin typeface="+mn-lt"/>
              </a:rPr>
              <a:t>Access to private transport:</a:t>
            </a:r>
          </a:p>
          <a:p>
            <a:pPr marL="176213" indent="-176213" algn="just">
              <a:buFontTx/>
              <a:buChar char="•"/>
            </a:pPr>
            <a:r>
              <a:rPr lang="en-IE" sz="1300" b="0" i="0" dirty="0" smtClean="0">
                <a:latin typeface="+mn-lt"/>
              </a:rPr>
              <a:t>The number of </a:t>
            </a:r>
            <a:r>
              <a:rPr lang="en-IE" sz="1300" b="0" i="0" dirty="0" err="1" smtClean="0">
                <a:latin typeface="+mn-lt"/>
              </a:rPr>
              <a:t>Rotorua</a:t>
            </a:r>
            <a:r>
              <a:rPr lang="en-IE" sz="1300" b="0" i="0" dirty="0" smtClean="0">
                <a:latin typeface="+mn-lt"/>
              </a:rPr>
              <a:t> bus users who stated they have access to a private vehicle </a:t>
            </a:r>
            <a:r>
              <a:rPr lang="en-IE" sz="1300" b="0" i="1" dirty="0" smtClean="0">
                <a:latin typeface="+mn-lt"/>
              </a:rPr>
              <a:t>All of the time </a:t>
            </a:r>
            <a:r>
              <a:rPr lang="en-IE" sz="1300" b="0" i="0" dirty="0" smtClean="0">
                <a:latin typeface="+mn-lt"/>
              </a:rPr>
              <a:t>has decreased significantly since 2011 (60% in 2011 to 47% in 2012) and is significantly less than that of </a:t>
            </a:r>
            <a:r>
              <a:rPr lang="en-IE" sz="1300" b="0" i="0" dirty="0" err="1" smtClean="0">
                <a:latin typeface="+mn-lt"/>
              </a:rPr>
              <a:t>Tauranga</a:t>
            </a:r>
            <a:r>
              <a:rPr lang="en-IE" sz="1300" b="0" i="0" dirty="0" smtClean="0">
                <a:latin typeface="+mn-lt"/>
              </a:rPr>
              <a:t> bus users (68%).</a:t>
            </a:r>
          </a:p>
          <a:p>
            <a:pPr marL="176213" indent="-176213" algn="just"/>
            <a:endParaRPr lang="en-US" sz="1300" b="0" i="0" dirty="0">
              <a:latin typeface="+mn-lt"/>
            </a:endParaRPr>
          </a:p>
          <a:p>
            <a:pPr marL="176213" indent="-176213" algn="just"/>
            <a:r>
              <a:rPr lang="en-US" sz="1300" b="1" i="0" dirty="0">
                <a:latin typeface="+mn-lt"/>
              </a:rPr>
              <a:t>Total Mobility Scheme:</a:t>
            </a:r>
          </a:p>
          <a:p>
            <a:pPr marL="176213" indent="-176213" algn="just">
              <a:buFontTx/>
              <a:buChar char="•"/>
            </a:pPr>
            <a:r>
              <a:rPr lang="en-IE" sz="1300" b="0" i="0" dirty="0" smtClean="0">
                <a:latin typeface="+mn-lt"/>
              </a:rPr>
              <a:t>The majority of  bus users have </a:t>
            </a:r>
            <a:r>
              <a:rPr lang="en-IE" sz="1300" b="0" i="1" dirty="0" smtClean="0">
                <a:latin typeface="+mn-lt"/>
              </a:rPr>
              <a:t>Never</a:t>
            </a:r>
            <a:r>
              <a:rPr lang="en-IE" sz="1300" b="0" i="0" dirty="0" smtClean="0">
                <a:latin typeface="+mn-lt"/>
              </a:rPr>
              <a:t> used the Total Mobility Scheme (93%). </a:t>
            </a:r>
          </a:p>
          <a:p>
            <a:pPr marL="176213" indent="-176213" algn="just">
              <a:buFontTx/>
              <a:buChar char="•"/>
            </a:pPr>
            <a:r>
              <a:rPr lang="en-IE" sz="1300" b="0" i="0" dirty="0" smtClean="0">
                <a:latin typeface="+mn-lt"/>
              </a:rPr>
              <a:t>Over one in ten </a:t>
            </a:r>
            <a:r>
              <a:rPr lang="en-IE" sz="1300" b="0" i="0" dirty="0" err="1" smtClean="0">
                <a:latin typeface="+mn-lt"/>
              </a:rPr>
              <a:t>Rotorua</a:t>
            </a:r>
            <a:r>
              <a:rPr lang="en-IE" sz="1300" b="0" i="0" dirty="0" smtClean="0">
                <a:latin typeface="+mn-lt"/>
              </a:rPr>
              <a:t> bus users had used the Total Mobility Scheme (11%) compared with only 3% of </a:t>
            </a:r>
            <a:r>
              <a:rPr lang="en-IE" sz="1300" b="0" i="0" dirty="0" err="1" smtClean="0">
                <a:latin typeface="+mn-lt"/>
              </a:rPr>
              <a:t>Tauranga</a:t>
            </a:r>
            <a:r>
              <a:rPr lang="en-IE" sz="1300" b="0" i="0" dirty="0" smtClean="0">
                <a:latin typeface="+mn-lt"/>
              </a:rPr>
              <a:t> bus users.</a:t>
            </a:r>
          </a:p>
          <a:p>
            <a:pPr marL="176213" indent="-176213" algn="just">
              <a:buFontTx/>
              <a:buChar char="•"/>
            </a:pPr>
            <a:r>
              <a:rPr lang="en-IE" sz="1300" b="0" i="0" dirty="0" smtClean="0">
                <a:latin typeface="+mn-lt"/>
              </a:rPr>
              <a:t>Bus users with a household income of less than $25,000 were more likely to have used the Total Mobility Scheme.</a:t>
            </a:r>
          </a:p>
          <a:p>
            <a:pPr marL="176213" indent="-176213" algn="just">
              <a:buFontTx/>
              <a:buChar char="•"/>
            </a:pPr>
            <a:r>
              <a:rPr lang="en-IE" sz="1300" b="0" i="0" dirty="0" smtClean="0">
                <a:latin typeface="+mn-lt"/>
              </a:rPr>
              <a:t>Of those bus users who have used the Total Mobility Scheme, almost one third stated that public transport has replaced </a:t>
            </a:r>
            <a:r>
              <a:rPr lang="en-IE" sz="1300" b="0" dirty="0" smtClean="0">
                <a:latin typeface="+mn-lt"/>
              </a:rPr>
              <a:t>A lot</a:t>
            </a:r>
            <a:r>
              <a:rPr lang="en-IE" sz="1300" b="0" i="0" dirty="0" smtClean="0">
                <a:latin typeface="+mn-lt"/>
              </a:rPr>
              <a:t> of their Total Mobility trips (32%). </a:t>
            </a:r>
            <a:endParaRPr lang="en-IE" sz="1300" i="0" dirty="0" smtClean="0">
              <a:latin typeface="+mn-lt"/>
            </a:endParaRPr>
          </a:p>
          <a:p>
            <a:pPr marL="176213" indent="-176213" algn="just"/>
            <a:endParaRPr lang="en-US" sz="1300" b="0" i="0" dirty="0">
              <a:latin typeface="+mn-lt"/>
            </a:endParaRPr>
          </a:p>
          <a:p>
            <a:pPr marL="176213" indent="-176213" algn="just"/>
            <a:r>
              <a:rPr lang="en-US" sz="1300" b="1" i="0" dirty="0">
                <a:latin typeface="+mn-lt"/>
              </a:rPr>
              <a:t>Motivation to use public transport:</a:t>
            </a:r>
          </a:p>
          <a:p>
            <a:pPr marL="176213" indent="-176213" algn="just">
              <a:buFontTx/>
              <a:buChar char="•"/>
            </a:pPr>
            <a:r>
              <a:rPr lang="en-IE" sz="1300" b="0" i="0" dirty="0" smtClean="0">
                <a:latin typeface="+mn-lt"/>
              </a:rPr>
              <a:t>There has been a significant increase from </a:t>
            </a:r>
            <a:r>
              <a:rPr lang="en-IE" sz="1300" b="0" i="0" dirty="0" err="1" smtClean="0">
                <a:latin typeface="+mn-lt"/>
              </a:rPr>
              <a:t>Rotorua</a:t>
            </a:r>
            <a:r>
              <a:rPr lang="en-IE" sz="1300" b="0" i="0" dirty="0" smtClean="0">
                <a:latin typeface="+mn-lt"/>
              </a:rPr>
              <a:t> bus users who use the bus service because it is </a:t>
            </a:r>
            <a:r>
              <a:rPr lang="en-IE" sz="1300" b="0" i="1" dirty="0" smtClean="0">
                <a:latin typeface="+mn-lt"/>
              </a:rPr>
              <a:t>Convenient / less hassle </a:t>
            </a:r>
            <a:r>
              <a:rPr lang="en-IE" sz="1300" b="0" i="0" dirty="0" smtClean="0">
                <a:latin typeface="+mn-lt"/>
              </a:rPr>
              <a:t>(51% in 2012 compared with 31% in 2011).</a:t>
            </a:r>
          </a:p>
          <a:p>
            <a:pPr marL="176213" indent="-176213" algn="just">
              <a:buFontTx/>
              <a:buChar char="•"/>
            </a:pPr>
            <a:r>
              <a:rPr lang="en-IE" sz="1300" b="0" i="0" dirty="0" smtClean="0">
                <a:latin typeface="+mn-lt"/>
              </a:rPr>
              <a:t>The number of </a:t>
            </a:r>
            <a:r>
              <a:rPr lang="en-IE" sz="1300" b="0" i="0" dirty="0" err="1" smtClean="0">
                <a:latin typeface="+mn-lt"/>
              </a:rPr>
              <a:t>Tauranga</a:t>
            </a:r>
            <a:r>
              <a:rPr lang="en-IE" sz="1300" b="0" i="0" dirty="0" smtClean="0">
                <a:latin typeface="+mn-lt"/>
              </a:rPr>
              <a:t> bus users who stated that they use public transport because it is </a:t>
            </a:r>
            <a:r>
              <a:rPr lang="en-IE" sz="1300" b="0" i="1" dirty="0" smtClean="0">
                <a:latin typeface="+mn-lt"/>
              </a:rPr>
              <a:t>Socially / environmentally responsible</a:t>
            </a:r>
            <a:r>
              <a:rPr lang="en-IE" sz="1300" b="0" dirty="0" smtClean="0">
                <a:latin typeface="+mn-lt"/>
              </a:rPr>
              <a:t> </a:t>
            </a:r>
            <a:r>
              <a:rPr lang="en-IE" sz="1300" b="0" i="0" dirty="0" smtClean="0">
                <a:latin typeface="+mn-lt"/>
              </a:rPr>
              <a:t>has increased significantly from previous years (17% in 2012 compared with 9% in 2011).</a:t>
            </a:r>
          </a:p>
          <a:p>
            <a:pPr marL="176213" indent="-176213" algn="just">
              <a:buFontTx/>
              <a:buChar char="•"/>
            </a:pPr>
            <a:endParaRPr lang="en-IE" sz="1200" i="0" dirty="0" smtClean="0"/>
          </a:p>
          <a:p>
            <a:pPr marL="176213" indent="-176213" algn="just">
              <a:buFontTx/>
              <a:buChar char="•"/>
            </a:pPr>
            <a:endParaRPr lang="en-US" sz="1200" b="0" i="0" dirty="0"/>
          </a:p>
          <a:p>
            <a:pPr marL="176213" indent="-176213" algn="just">
              <a:buFontTx/>
              <a:buChar char="•"/>
            </a:pPr>
            <a:endParaRPr lang="en-US" sz="1200" b="0" dirty="0"/>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71</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523875"/>
            <a:ext cx="9144000" cy="1143000"/>
          </a:xfrm>
        </p:spPr>
        <p:txBody>
          <a:bodyPr/>
          <a:lstStyle/>
          <a:p>
            <a:pPr eaLnBrk="1" hangingPunct="1"/>
            <a:r>
              <a:rPr lang="en-GB" sz="2200" b="1" dirty="0" smtClean="0">
                <a:solidFill>
                  <a:srgbClr val="CC0000"/>
                </a:solidFill>
              </a:rPr>
              <a:t>Summary – Bus Users (III)</a:t>
            </a:r>
          </a:p>
        </p:txBody>
      </p:sp>
      <p:sp>
        <p:nvSpPr>
          <p:cNvPr id="81923" name="Rectangle 3"/>
          <p:cNvSpPr>
            <a:spLocks noChangeArrowheads="1"/>
          </p:cNvSpPr>
          <p:nvPr/>
        </p:nvSpPr>
        <p:spPr bwMode="auto">
          <a:xfrm>
            <a:off x="107950" y="1398588"/>
            <a:ext cx="8856663" cy="4983162"/>
          </a:xfrm>
          <a:prstGeom prst="rect">
            <a:avLst/>
          </a:prstGeom>
          <a:noFill/>
          <a:ln w="9525">
            <a:noFill/>
            <a:miter lim="800000"/>
            <a:headEnd/>
            <a:tailEnd/>
          </a:ln>
        </p:spPr>
        <p:txBody>
          <a:bodyPr/>
          <a:lstStyle/>
          <a:p>
            <a:pPr marL="176213" indent="-176213" algn="just"/>
            <a:endParaRPr lang="en-US" sz="1300" b="1" i="0" dirty="0" smtClean="0">
              <a:latin typeface="+mn-lt"/>
            </a:endParaRPr>
          </a:p>
          <a:p>
            <a:pPr marL="176213" indent="-176213" algn="just"/>
            <a:r>
              <a:rPr lang="en-US" sz="1300" b="1" i="0" dirty="0" smtClean="0">
                <a:latin typeface="+mn-lt"/>
              </a:rPr>
              <a:t>Method of finding information on the bus service:</a:t>
            </a:r>
          </a:p>
          <a:p>
            <a:pPr marL="176213" indent="-176213" algn="just">
              <a:buFontTx/>
              <a:buChar char="•"/>
            </a:pPr>
            <a:r>
              <a:rPr lang="en-IE" sz="1300" b="0" i="1" dirty="0" smtClean="0">
                <a:latin typeface="+mn-lt"/>
              </a:rPr>
              <a:t>A foldout booklet </a:t>
            </a:r>
            <a:r>
              <a:rPr lang="en-IE" sz="1300" b="0" i="0" dirty="0" smtClean="0">
                <a:latin typeface="+mn-lt"/>
              </a:rPr>
              <a:t>(60%) and </a:t>
            </a:r>
            <a:r>
              <a:rPr lang="en-IE" sz="1300" b="0" i="1" dirty="0" smtClean="0">
                <a:latin typeface="+mn-lt"/>
              </a:rPr>
              <a:t>Timetable information at bus stops </a:t>
            </a:r>
            <a:r>
              <a:rPr lang="en-IE" sz="1300" b="0" i="0" dirty="0" smtClean="0">
                <a:latin typeface="+mn-lt"/>
              </a:rPr>
              <a:t>(37%) were the main methods used for finding information about the bus service.  </a:t>
            </a:r>
          </a:p>
          <a:p>
            <a:pPr marL="176213" indent="-176213" algn="just">
              <a:buFontTx/>
              <a:buChar char="•"/>
            </a:pPr>
            <a:r>
              <a:rPr lang="en-IE" sz="1300" b="0" i="0" dirty="0" smtClean="0">
                <a:latin typeface="+mn-lt"/>
              </a:rPr>
              <a:t>There was a significant increase in the number of </a:t>
            </a:r>
            <a:r>
              <a:rPr lang="en-IE" sz="1300" b="0" i="0" dirty="0" err="1" smtClean="0">
                <a:latin typeface="+mn-lt"/>
              </a:rPr>
              <a:t>Tauranga</a:t>
            </a:r>
            <a:r>
              <a:rPr lang="en-IE" sz="1300" b="0" i="0" dirty="0" smtClean="0">
                <a:latin typeface="+mn-lt"/>
              </a:rPr>
              <a:t> bus users who use </a:t>
            </a:r>
            <a:r>
              <a:rPr lang="en-IE" sz="1300" b="0" i="1" dirty="0" smtClean="0">
                <a:latin typeface="+mn-lt"/>
              </a:rPr>
              <a:t>A foldout booklet </a:t>
            </a:r>
            <a:r>
              <a:rPr lang="en-IE" sz="1300" b="0" i="0" dirty="0" smtClean="0">
                <a:latin typeface="+mn-lt"/>
              </a:rPr>
              <a:t>(72%) from 2011 (58%) and </a:t>
            </a:r>
            <a:r>
              <a:rPr lang="en-IE" sz="1300" b="0" i="0" dirty="0" err="1" smtClean="0">
                <a:latin typeface="+mn-lt"/>
              </a:rPr>
              <a:t>Tauranga</a:t>
            </a:r>
            <a:r>
              <a:rPr lang="en-IE" sz="1300" b="0" i="0" dirty="0" smtClean="0">
                <a:latin typeface="+mn-lt"/>
              </a:rPr>
              <a:t> bus users were more likely to use </a:t>
            </a:r>
            <a:r>
              <a:rPr lang="en-IE" sz="1300" b="0" i="1" dirty="0" smtClean="0">
                <a:latin typeface="+mn-lt"/>
              </a:rPr>
              <a:t>the Internet </a:t>
            </a:r>
            <a:r>
              <a:rPr lang="en-IE" sz="1300" b="0" dirty="0" smtClean="0">
                <a:latin typeface="+mn-lt"/>
              </a:rPr>
              <a:t>(28%) </a:t>
            </a:r>
            <a:r>
              <a:rPr lang="en-IE" sz="1300" b="0" i="0" dirty="0" smtClean="0">
                <a:latin typeface="+mn-lt"/>
              </a:rPr>
              <a:t>than </a:t>
            </a:r>
            <a:r>
              <a:rPr lang="en-IE" sz="1300" b="0" i="0" dirty="0" err="1" smtClean="0">
                <a:latin typeface="+mn-lt"/>
              </a:rPr>
              <a:t>Rotorua</a:t>
            </a:r>
            <a:r>
              <a:rPr lang="en-IE" sz="1300" b="0" i="0" dirty="0" smtClean="0">
                <a:latin typeface="+mn-lt"/>
              </a:rPr>
              <a:t> bus users (10%).</a:t>
            </a:r>
          </a:p>
          <a:p>
            <a:pPr marL="176213" indent="-176213" algn="just">
              <a:buFontTx/>
              <a:buChar char="•"/>
            </a:pPr>
            <a:endParaRPr lang="en-IE" sz="1300" b="0" dirty="0" smtClean="0">
              <a:latin typeface="+mn-lt"/>
            </a:endParaRPr>
          </a:p>
          <a:p>
            <a:pPr marL="176213" indent="-176213" algn="just"/>
            <a:r>
              <a:rPr lang="en-US" sz="1300" b="1" i="0" dirty="0" smtClean="0">
                <a:latin typeface="+mn-lt"/>
              </a:rPr>
              <a:t>Improvements </a:t>
            </a:r>
            <a:r>
              <a:rPr lang="en-US" sz="1300" b="1" i="0" dirty="0">
                <a:latin typeface="+mn-lt"/>
              </a:rPr>
              <a:t>to the bus service:</a:t>
            </a:r>
          </a:p>
          <a:p>
            <a:pPr marL="176213" indent="-176213" algn="just">
              <a:buFontTx/>
              <a:buChar char="•"/>
            </a:pPr>
            <a:r>
              <a:rPr lang="en-IE" sz="1300" b="0" i="0" dirty="0" smtClean="0">
                <a:latin typeface="+mn-lt"/>
              </a:rPr>
              <a:t>Almost two in five bus users (37%) stated there was </a:t>
            </a:r>
            <a:r>
              <a:rPr lang="en-IE" sz="1300" b="0" i="1" dirty="0" smtClean="0">
                <a:latin typeface="+mn-lt"/>
              </a:rPr>
              <a:t>Nothing</a:t>
            </a:r>
            <a:r>
              <a:rPr lang="en-IE" sz="1300" b="0" dirty="0" smtClean="0">
                <a:latin typeface="+mn-lt"/>
              </a:rPr>
              <a:t> </a:t>
            </a:r>
            <a:r>
              <a:rPr lang="en-IE" sz="1300" b="0" i="0" dirty="0" smtClean="0">
                <a:latin typeface="+mn-lt"/>
              </a:rPr>
              <a:t>that needed to improve in regards to the bus service.  </a:t>
            </a:r>
          </a:p>
          <a:p>
            <a:pPr marL="176213" indent="-176213" algn="just">
              <a:buFontTx/>
              <a:buChar char="•"/>
            </a:pPr>
            <a:r>
              <a:rPr lang="en-IE" sz="1300" b="0" i="0" dirty="0" smtClean="0">
                <a:latin typeface="+mn-lt"/>
              </a:rPr>
              <a:t>Of those who stated an improvement, </a:t>
            </a:r>
            <a:r>
              <a:rPr lang="en-IE" sz="1300" b="0" dirty="0" smtClean="0">
                <a:latin typeface="+mn-lt"/>
              </a:rPr>
              <a:t>More frequent service</a:t>
            </a:r>
            <a:r>
              <a:rPr lang="en-IE" sz="1300" b="0" i="0" dirty="0" smtClean="0">
                <a:latin typeface="+mn-lt"/>
              </a:rPr>
              <a:t> (9%), </a:t>
            </a:r>
            <a:r>
              <a:rPr lang="en-IE" sz="1300" b="0" dirty="0" smtClean="0">
                <a:latin typeface="+mn-lt"/>
              </a:rPr>
              <a:t>More reliable service </a:t>
            </a:r>
            <a:r>
              <a:rPr lang="en-IE" sz="1300" b="0" i="0" dirty="0" smtClean="0">
                <a:latin typeface="+mn-lt"/>
              </a:rPr>
              <a:t>(7%) and </a:t>
            </a:r>
            <a:r>
              <a:rPr lang="en-IE" sz="1300" b="0" dirty="0" smtClean="0">
                <a:latin typeface="+mn-lt"/>
              </a:rPr>
              <a:t>Courtesy / attitude of drivers (7%) </a:t>
            </a:r>
            <a:r>
              <a:rPr lang="en-IE" sz="1300" b="0" i="0" dirty="0" smtClean="0">
                <a:latin typeface="+mn-lt"/>
              </a:rPr>
              <a:t>were the most frequently stated improvements.  </a:t>
            </a:r>
          </a:p>
          <a:p>
            <a:pPr marL="176213" indent="-176213" algn="just">
              <a:buFontTx/>
              <a:buChar char="•"/>
            </a:pPr>
            <a:endParaRPr lang="en-US" sz="1300" b="0" i="0" dirty="0">
              <a:latin typeface="+mn-lt"/>
            </a:endParaRPr>
          </a:p>
          <a:p>
            <a:pPr marL="176213" indent="-176213" algn="just"/>
            <a:r>
              <a:rPr lang="en-US" sz="1300" b="1" i="0" dirty="0">
                <a:latin typeface="+mn-lt"/>
              </a:rPr>
              <a:t>Bad experiences with the bus service:</a:t>
            </a:r>
          </a:p>
          <a:p>
            <a:pPr marL="176213" indent="-176213" algn="just">
              <a:buFont typeface="Arial" charset="0"/>
              <a:buChar char="•"/>
            </a:pPr>
            <a:r>
              <a:rPr lang="en-IE" sz="1300" b="0" i="0" dirty="0" err="1" smtClean="0">
                <a:latin typeface="+mn-lt"/>
              </a:rPr>
              <a:t>Rotorua</a:t>
            </a:r>
            <a:r>
              <a:rPr lang="en-IE" sz="1300" b="0" i="0" dirty="0" smtClean="0">
                <a:latin typeface="+mn-lt"/>
              </a:rPr>
              <a:t> bus users continue to be more likely than </a:t>
            </a:r>
            <a:r>
              <a:rPr lang="en-IE" sz="1300" b="0" i="0" dirty="0" err="1" smtClean="0">
                <a:latin typeface="+mn-lt"/>
              </a:rPr>
              <a:t>Tauranga</a:t>
            </a:r>
            <a:r>
              <a:rPr lang="en-IE" sz="1300" b="0" i="0" dirty="0" smtClean="0">
                <a:latin typeface="+mn-lt"/>
              </a:rPr>
              <a:t> bus users to have had a negative experience with the bus service. </a:t>
            </a:r>
          </a:p>
          <a:p>
            <a:pPr marL="176213" indent="-176213" algn="just">
              <a:buFont typeface="Arial" charset="0"/>
              <a:buChar char="•"/>
            </a:pPr>
            <a:r>
              <a:rPr lang="en-IE" sz="1300" b="0" i="0" dirty="0" err="1" smtClean="0">
                <a:latin typeface="+mn-lt"/>
              </a:rPr>
              <a:t>Rotorua</a:t>
            </a:r>
            <a:r>
              <a:rPr lang="en-IE" sz="1300" b="0" i="0" dirty="0" smtClean="0">
                <a:latin typeface="+mn-lt"/>
              </a:rPr>
              <a:t> bus users (23%) continue to experience the </a:t>
            </a:r>
            <a:r>
              <a:rPr lang="en-IE" sz="1300" b="0" i="1" dirty="0" smtClean="0">
                <a:latin typeface="+mn-lt"/>
              </a:rPr>
              <a:t>Bus being significantly late </a:t>
            </a:r>
            <a:r>
              <a:rPr lang="en-IE" sz="1300" b="0" i="0" dirty="0" smtClean="0">
                <a:latin typeface="+mn-lt"/>
              </a:rPr>
              <a:t>than do </a:t>
            </a:r>
            <a:r>
              <a:rPr lang="en-IE" sz="1300" b="0" i="0" dirty="0" err="1" smtClean="0">
                <a:latin typeface="+mn-lt"/>
              </a:rPr>
              <a:t>Tauranga</a:t>
            </a:r>
            <a:r>
              <a:rPr lang="en-IE" sz="1300" b="0" i="0" dirty="0" smtClean="0">
                <a:latin typeface="+mn-lt"/>
              </a:rPr>
              <a:t> bus users (18%), however there has been a decrease in the number of </a:t>
            </a:r>
            <a:r>
              <a:rPr lang="en-IE" sz="1300" b="0" i="0" dirty="0" err="1" smtClean="0">
                <a:latin typeface="+mn-lt"/>
              </a:rPr>
              <a:t>Rotorua</a:t>
            </a:r>
            <a:r>
              <a:rPr lang="en-IE" sz="1300" b="0" i="0" dirty="0" smtClean="0">
                <a:latin typeface="+mn-lt"/>
              </a:rPr>
              <a:t> bus users who have experienced this (23% in 2012 compared with 31% in 2011).</a:t>
            </a:r>
          </a:p>
          <a:p>
            <a:pPr marL="176213" indent="-176213" algn="just">
              <a:buFont typeface="Arial" charset="0"/>
              <a:buChar char="•"/>
            </a:pPr>
            <a:r>
              <a:rPr lang="en-IE" sz="1300" b="0" i="0" dirty="0" smtClean="0">
                <a:latin typeface="+mn-lt"/>
              </a:rPr>
              <a:t>The number of </a:t>
            </a:r>
            <a:r>
              <a:rPr lang="en-IE" sz="1300" b="0" i="0" dirty="0" err="1" smtClean="0">
                <a:latin typeface="+mn-lt"/>
              </a:rPr>
              <a:t>Rotorua</a:t>
            </a:r>
            <a:r>
              <a:rPr lang="en-IE" sz="1300" b="0" i="0" dirty="0" smtClean="0">
                <a:latin typeface="+mn-lt"/>
              </a:rPr>
              <a:t> bus users who had a </a:t>
            </a:r>
            <a:r>
              <a:rPr lang="en-IE" sz="1300" b="0" dirty="0" smtClean="0">
                <a:latin typeface="+mn-lt"/>
              </a:rPr>
              <a:t>Negative experience with the driver </a:t>
            </a:r>
            <a:r>
              <a:rPr lang="en-IE" sz="1300" b="0" i="0" dirty="0" smtClean="0">
                <a:latin typeface="+mn-lt"/>
              </a:rPr>
              <a:t>decreased significantly (11% in 2012 compared with 19% in 2011). </a:t>
            </a:r>
          </a:p>
          <a:p>
            <a:pPr marL="176213" indent="-176213" algn="just">
              <a:buFont typeface="Arial" charset="0"/>
              <a:buChar char="•"/>
            </a:pPr>
            <a:endParaRPr lang="en-IE" sz="1300" b="0" i="0" dirty="0" smtClean="0">
              <a:latin typeface="+mn-lt"/>
            </a:endParaRPr>
          </a:p>
          <a:p>
            <a:pPr marL="176213" indent="-176213" algn="just"/>
            <a:endParaRPr lang="en-US" sz="1300" b="1" i="0" dirty="0" smtClean="0">
              <a:latin typeface="+mn-lt"/>
            </a:endParaRPr>
          </a:p>
          <a:p>
            <a:pPr marL="176213" indent="-176213" algn="just"/>
            <a:r>
              <a:rPr lang="en-US" sz="1300" b="1" i="0" dirty="0" smtClean="0">
                <a:latin typeface="+mn-lt"/>
              </a:rPr>
              <a:t>The best thing about the Bay Hopper Service:</a:t>
            </a:r>
          </a:p>
          <a:p>
            <a:pPr marL="176213" indent="-176213" algn="just">
              <a:buFont typeface="Arial" charset="0"/>
              <a:buChar char="•"/>
            </a:pPr>
            <a:r>
              <a:rPr lang="en-IE" sz="1300" b="0" i="0" dirty="0" err="1" smtClean="0">
                <a:latin typeface="+mn-lt"/>
              </a:rPr>
              <a:t>Tauranga</a:t>
            </a:r>
            <a:r>
              <a:rPr lang="en-IE" sz="1300" b="0" i="0" dirty="0" smtClean="0">
                <a:latin typeface="+mn-lt"/>
              </a:rPr>
              <a:t> bus users were most likely to state </a:t>
            </a:r>
            <a:r>
              <a:rPr lang="en-IE" sz="1300" b="0" i="1" dirty="0" smtClean="0">
                <a:latin typeface="+mn-lt"/>
              </a:rPr>
              <a:t>The convenience of catching the bus </a:t>
            </a:r>
            <a:r>
              <a:rPr lang="en-IE" sz="1300" b="0" i="0" dirty="0" smtClean="0">
                <a:latin typeface="+mn-lt"/>
              </a:rPr>
              <a:t>(19%), </a:t>
            </a:r>
            <a:r>
              <a:rPr lang="en-IE" sz="1300" b="0" i="1" dirty="0" smtClean="0">
                <a:latin typeface="+mn-lt"/>
              </a:rPr>
              <a:t>It is a reliable / efficient service </a:t>
            </a:r>
            <a:r>
              <a:rPr lang="en-IE" sz="1300" b="0" i="0" dirty="0" smtClean="0">
                <a:latin typeface="+mn-lt"/>
              </a:rPr>
              <a:t>(18%) and </a:t>
            </a:r>
            <a:r>
              <a:rPr lang="en-IE" sz="1300" b="0" i="1" dirty="0" smtClean="0">
                <a:latin typeface="+mn-lt"/>
              </a:rPr>
              <a:t>The availability / having a bus service</a:t>
            </a:r>
            <a:r>
              <a:rPr lang="en-IE" sz="1300" b="0" dirty="0" smtClean="0">
                <a:latin typeface="+mn-lt"/>
              </a:rPr>
              <a:t> </a:t>
            </a:r>
            <a:r>
              <a:rPr lang="en-IE" sz="1300" b="0" i="0" dirty="0" smtClean="0">
                <a:latin typeface="+mn-lt"/>
              </a:rPr>
              <a:t>(17%) as the best things about the </a:t>
            </a:r>
            <a:r>
              <a:rPr lang="en-IE" sz="1300" b="0" i="0" dirty="0" err="1" smtClean="0">
                <a:latin typeface="+mn-lt"/>
              </a:rPr>
              <a:t>Taurang</a:t>
            </a:r>
            <a:r>
              <a:rPr lang="en-IE" sz="1300" b="0" i="0" dirty="0" smtClean="0">
                <a:latin typeface="+mn-lt"/>
              </a:rPr>
              <a:t> Bay Hopper service.</a:t>
            </a:r>
          </a:p>
          <a:p>
            <a:pPr marL="176213" indent="-176213" algn="just"/>
            <a:endParaRPr lang="en-US" sz="1300" b="0" i="0" dirty="0">
              <a:latin typeface="+mn-lt"/>
            </a:endParaRPr>
          </a:p>
          <a:p>
            <a:pPr marL="176213" indent="-176213" algn="just">
              <a:buFontTx/>
              <a:buChar char="•"/>
            </a:pPr>
            <a:endParaRPr lang="en-US" sz="1200" b="0" i="0" dirty="0"/>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72</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0" y="523875"/>
            <a:ext cx="9144000" cy="1143000"/>
          </a:xfrm>
        </p:spPr>
        <p:txBody>
          <a:bodyPr/>
          <a:lstStyle/>
          <a:p>
            <a:pPr eaLnBrk="1" hangingPunct="1"/>
            <a:r>
              <a:rPr lang="en-GB" sz="2200" b="1" dirty="0" smtClean="0">
                <a:solidFill>
                  <a:srgbClr val="CC0000"/>
                </a:solidFill>
              </a:rPr>
              <a:t>Summary – Bus Users (IV)</a:t>
            </a:r>
          </a:p>
        </p:txBody>
      </p:sp>
      <p:sp>
        <p:nvSpPr>
          <p:cNvPr id="82947" name="Rectangle 3"/>
          <p:cNvSpPr>
            <a:spLocks noChangeArrowheads="1"/>
          </p:cNvSpPr>
          <p:nvPr/>
        </p:nvSpPr>
        <p:spPr bwMode="auto">
          <a:xfrm>
            <a:off x="107504" y="1268760"/>
            <a:ext cx="8856663" cy="4983163"/>
          </a:xfrm>
          <a:prstGeom prst="rect">
            <a:avLst/>
          </a:prstGeom>
          <a:noFill/>
          <a:ln w="9525">
            <a:noFill/>
            <a:miter lim="800000"/>
            <a:headEnd/>
            <a:tailEnd/>
          </a:ln>
        </p:spPr>
        <p:txBody>
          <a:bodyPr/>
          <a:lstStyle/>
          <a:p>
            <a:pPr marL="176213" indent="-176213" algn="just"/>
            <a:r>
              <a:rPr lang="en-US" sz="1300" i="0" dirty="0" smtClean="0">
                <a:latin typeface="+mn-lt"/>
              </a:rPr>
              <a:t>Net promoter score (NPS):</a:t>
            </a:r>
          </a:p>
          <a:p>
            <a:pPr marL="176213" indent="-176213" algn="just">
              <a:buFontTx/>
              <a:buChar char="•"/>
            </a:pPr>
            <a:r>
              <a:rPr lang="en-IE" sz="1300" b="0" i="0" dirty="0" smtClean="0">
                <a:latin typeface="+mn-lt"/>
              </a:rPr>
              <a:t>The Net Promoter Score of the bus service as a whole has continued to decrease since 2010. </a:t>
            </a:r>
            <a:r>
              <a:rPr lang="en-IE" sz="1300" b="0" i="0" dirty="0" err="1" smtClean="0">
                <a:latin typeface="+mn-lt"/>
              </a:rPr>
              <a:t>Tauranga</a:t>
            </a:r>
            <a:r>
              <a:rPr lang="en-IE" sz="1300" b="0" i="0" dirty="0" smtClean="0">
                <a:latin typeface="+mn-lt"/>
              </a:rPr>
              <a:t> bus users are more likely to be </a:t>
            </a:r>
            <a:r>
              <a:rPr lang="en-IE" sz="1300" b="0" dirty="0" smtClean="0">
                <a:latin typeface="+mn-lt"/>
              </a:rPr>
              <a:t>Promoters</a:t>
            </a:r>
            <a:r>
              <a:rPr lang="en-IE" sz="1300" b="0" i="0" dirty="0" smtClean="0">
                <a:latin typeface="+mn-lt"/>
              </a:rPr>
              <a:t> of the bus service than </a:t>
            </a:r>
            <a:r>
              <a:rPr lang="en-IE" sz="1300" b="0" i="0" dirty="0" err="1" smtClean="0">
                <a:latin typeface="+mn-lt"/>
              </a:rPr>
              <a:t>Rotorua</a:t>
            </a:r>
            <a:r>
              <a:rPr lang="en-IE" sz="1300" b="0" i="0" dirty="0" smtClean="0">
                <a:latin typeface="+mn-lt"/>
              </a:rPr>
              <a:t> bus users.</a:t>
            </a:r>
          </a:p>
          <a:p>
            <a:pPr marL="176213" indent="-176213" algn="just">
              <a:buFontTx/>
              <a:buChar char="•"/>
            </a:pPr>
            <a:r>
              <a:rPr lang="en-NZ" sz="1300" b="0" dirty="0" smtClean="0">
                <a:latin typeface="+mn-lt"/>
              </a:rPr>
              <a:t>No complaints / good service </a:t>
            </a:r>
            <a:r>
              <a:rPr lang="en-NZ" sz="1300" b="0" i="0" dirty="0" smtClean="0">
                <a:latin typeface="+mn-lt"/>
              </a:rPr>
              <a:t>was</a:t>
            </a:r>
            <a:r>
              <a:rPr lang="en-IE" sz="1300" b="0" i="0" dirty="0" smtClean="0">
                <a:latin typeface="+mn-lt"/>
              </a:rPr>
              <a:t> the most stated reason for </a:t>
            </a:r>
            <a:r>
              <a:rPr lang="en-IE" sz="1300" b="0" dirty="0" smtClean="0">
                <a:latin typeface="+mn-lt"/>
              </a:rPr>
              <a:t>Promoter</a:t>
            </a:r>
            <a:r>
              <a:rPr lang="en-IE" sz="1300" b="0" i="0" dirty="0" smtClean="0">
                <a:latin typeface="+mn-lt"/>
              </a:rPr>
              <a:t> and </a:t>
            </a:r>
            <a:r>
              <a:rPr lang="en-IE" sz="1300" b="0" dirty="0" smtClean="0">
                <a:latin typeface="+mn-lt"/>
              </a:rPr>
              <a:t>Passive NPS scores </a:t>
            </a:r>
            <a:r>
              <a:rPr lang="en-IE" sz="1300" b="0" i="0" dirty="0" smtClean="0">
                <a:latin typeface="+mn-lt"/>
              </a:rPr>
              <a:t>from </a:t>
            </a:r>
            <a:r>
              <a:rPr lang="en-IE" sz="1300" b="0" i="0" dirty="0" err="1" smtClean="0">
                <a:latin typeface="+mn-lt"/>
              </a:rPr>
              <a:t>Tauranga</a:t>
            </a:r>
            <a:r>
              <a:rPr lang="en-IE" sz="1300" b="0" i="0" dirty="0" smtClean="0">
                <a:latin typeface="+mn-lt"/>
              </a:rPr>
              <a:t> and </a:t>
            </a:r>
            <a:r>
              <a:rPr lang="en-IE" sz="1300" b="0" i="0" dirty="0" err="1" smtClean="0">
                <a:latin typeface="+mn-lt"/>
              </a:rPr>
              <a:t>Rotorua</a:t>
            </a:r>
            <a:r>
              <a:rPr lang="en-IE" sz="1300" b="0" i="0" dirty="0" smtClean="0">
                <a:latin typeface="+mn-lt"/>
              </a:rPr>
              <a:t> bus users. </a:t>
            </a:r>
            <a:r>
              <a:rPr lang="en-IE" sz="1300" b="0" i="0" dirty="0" err="1" smtClean="0">
                <a:latin typeface="+mn-lt"/>
              </a:rPr>
              <a:t>Tauranga</a:t>
            </a:r>
            <a:r>
              <a:rPr lang="en-IE" sz="1300" b="0" i="0" dirty="0" smtClean="0">
                <a:latin typeface="+mn-lt"/>
              </a:rPr>
              <a:t> bus users were more likely to state </a:t>
            </a:r>
            <a:r>
              <a:rPr lang="en-IE" sz="1300" b="0" dirty="0" smtClean="0">
                <a:latin typeface="+mn-lt"/>
              </a:rPr>
              <a:t>Convenient / easy </a:t>
            </a:r>
            <a:r>
              <a:rPr lang="en-IE" sz="1300" b="0" i="0" dirty="0" smtClean="0">
                <a:latin typeface="+mn-lt"/>
              </a:rPr>
              <a:t>(23%) than </a:t>
            </a:r>
            <a:r>
              <a:rPr lang="en-IE" sz="1300" b="0" i="0" dirty="0" err="1" smtClean="0">
                <a:latin typeface="+mn-lt"/>
              </a:rPr>
              <a:t>Rotorua</a:t>
            </a:r>
            <a:r>
              <a:rPr lang="en-IE" sz="1300" b="0" i="0" dirty="0" smtClean="0">
                <a:latin typeface="+mn-lt"/>
              </a:rPr>
              <a:t> bus users (15%).</a:t>
            </a:r>
          </a:p>
          <a:p>
            <a:pPr marL="176213" indent="-176213" algn="just">
              <a:buFontTx/>
              <a:buChar char="•"/>
            </a:pPr>
            <a:r>
              <a:rPr lang="en-IE" sz="1300" b="0" i="0" dirty="0" smtClean="0">
                <a:latin typeface="+mn-lt"/>
              </a:rPr>
              <a:t>The main reason given for a D</a:t>
            </a:r>
            <a:r>
              <a:rPr lang="en-IE" sz="1300" b="0" dirty="0" smtClean="0">
                <a:latin typeface="+mn-lt"/>
              </a:rPr>
              <a:t>etractors</a:t>
            </a:r>
            <a:r>
              <a:rPr lang="en-IE" sz="1300" b="0" i="0" dirty="0" smtClean="0">
                <a:latin typeface="+mn-lt"/>
              </a:rPr>
              <a:t> score from </a:t>
            </a:r>
            <a:r>
              <a:rPr lang="en-IE" sz="1300" b="0" i="0" dirty="0" err="1" smtClean="0">
                <a:latin typeface="+mn-lt"/>
              </a:rPr>
              <a:t>Tauranga</a:t>
            </a:r>
            <a:r>
              <a:rPr lang="en-IE" sz="1300" b="0" i="0" dirty="0" smtClean="0">
                <a:latin typeface="+mn-lt"/>
              </a:rPr>
              <a:t> bus users was consistency and frequency, whereas </a:t>
            </a:r>
            <a:r>
              <a:rPr lang="en-IE" sz="1300" b="0" i="0" dirty="0" err="1" smtClean="0">
                <a:latin typeface="+mn-lt"/>
              </a:rPr>
              <a:t>Rotorua</a:t>
            </a:r>
            <a:r>
              <a:rPr lang="en-IE" sz="1300" b="0" i="0" dirty="0" smtClean="0">
                <a:latin typeface="+mn-lt"/>
              </a:rPr>
              <a:t> bus users were more likely to state </a:t>
            </a:r>
            <a:r>
              <a:rPr lang="en-IE" sz="1300" b="0" dirty="0" smtClean="0">
                <a:latin typeface="+mn-lt"/>
              </a:rPr>
              <a:t>It is a personal choice. </a:t>
            </a:r>
            <a:r>
              <a:rPr lang="en-IE" sz="1300" b="0" i="0" dirty="0" err="1" smtClean="0">
                <a:latin typeface="+mn-lt"/>
              </a:rPr>
              <a:t>Rotorua</a:t>
            </a:r>
            <a:r>
              <a:rPr lang="en-IE" sz="1300" b="0" i="0" dirty="0" smtClean="0">
                <a:latin typeface="+mn-lt"/>
              </a:rPr>
              <a:t> </a:t>
            </a:r>
            <a:r>
              <a:rPr lang="en-IE" sz="1300" b="0" dirty="0" smtClean="0">
                <a:latin typeface="+mn-lt"/>
              </a:rPr>
              <a:t>Detractors </a:t>
            </a:r>
            <a:r>
              <a:rPr lang="en-IE" sz="1300" b="0" i="0" dirty="0" smtClean="0">
                <a:latin typeface="+mn-lt"/>
              </a:rPr>
              <a:t>who gave a score of 5 or 6 would recommend the bus service.  </a:t>
            </a:r>
          </a:p>
          <a:p>
            <a:pPr marL="176213" indent="-176213" algn="just">
              <a:buFontTx/>
              <a:buChar char="•"/>
            </a:pPr>
            <a:endParaRPr lang="en-IE" sz="1300" b="0" i="0" dirty="0" smtClean="0">
              <a:latin typeface="+mn-lt"/>
            </a:endParaRPr>
          </a:p>
          <a:p>
            <a:pPr marL="176213" indent="-176213" algn="just">
              <a:spcBef>
                <a:spcPct val="20000"/>
              </a:spcBef>
            </a:pPr>
            <a:r>
              <a:rPr lang="en-US" sz="1300" b="1" i="0" dirty="0" smtClean="0">
                <a:latin typeface="+mn-lt"/>
              </a:rPr>
              <a:t>Satisfaction </a:t>
            </a:r>
            <a:r>
              <a:rPr lang="en-US" sz="1300" b="1" i="0" dirty="0">
                <a:latin typeface="+mn-lt"/>
              </a:rPr>
              <a:t>with the bus service:</a:t>
            </a:r>
          </a:p>
          <a:p>
            <a:pPr marL="176213" indent="-176213" algn="just">
              <a:spcBef>
                <a:spcPct val="20000"/>
              </a:spcBef>
              <a:buFontTx/>
              <a:buChar char="•"/>
            </a:pPr>
            <a:r>
              <a:rPr lang="en-IE" sz="1300" b="0" dirty="0" smtClean="0">
                <a:latin typeface="+mn-lt"/>
              </a:rPr>
              <a:t>Value for Money</a:t>
            </a:r>
            <a:r>
              <a:rPr lang="en-IE" sz="1300" b="0" i="0" dirty="0" smtClean="0">
                <a:latin typeface="+mn-lt"/>
              </a:rPr>
              <a:t> remained the attribute of the bus service that bus users were most satisfied with (71% rating it as </a:t>
            </a:r>
            <a:r>
              <a:rPr lang="en-IE" sz="1300" b="0" dirty="0" smtClean="0">
                <a:latin typeface="+mn-lt"/>
              </a:rPr>
              <a:t>Excellent</a:t>
            </a:r>
            <a:r>
              <a:rPr lang="en-IE" sz="1300" b="0" i="0" dirty="0" smtClean="0">
                <a:latin typeface="+mn-lt"/>
              </a:rPr>
              <a:t>).</a:t>
            </a:r>
          </a:p>
          <a:p>
            <a:pPr marL="176213" indent="-176213" algn="just">
              <a:spcBef>
                <a:spcPct val="20000"/>
              </a:spcBef>
              <a:buFontTx/>
              <a:buChar char="•"/>
            </a:pPr>
            <a:r>
              <a:rPr lang="en-IE" sz="1300" b="0" i="0" dirty="0" err="1" smtClean="0">
                <a:latin typeface="+mn-lt"/>
              </a:rPr>
              <a:t>Tauranga</a:t>
            </a:r>
            <a:r>
              <a:rPr lang="en-IE" sz="1300" b="0" i="0" dirty="0" smtClean="0">
                <a:latin typeface="+mn-lt"/>
              </a:rPr>
              <a:t> bus users were, on average, more satisfied with the </a:t>
            </a:r>
            <a:r>
              <a:rPr lang="en-IE" sz="1300" b="0" dirty="0" smtClean="0">
                <a:latin typeface="+mn-lt"/>
              </a:rPr>
              <a:t>Value for money </a:t>
            </a:r>
            <a:r>
              <a:rPr lang="en-IE" sz="1300" b="0" i="0" dirty="0" smtClean="0">
                <a:latin typeface="+mn-lt"/>
              </a:rPr>
              <a:t>(mean rating of 5.7) than </a:t>
            </a:r>
            <a:r>
              <a:rPr lang="en-IE" sz="1300" b="0" i="0" dirty="0" err="1" smtClean="0">
                <a:latin typeface="+mn-lt"/>
              </a:rPr>
              <a:t>Rotorua</a:t>
            </a:r>
            <a:r>
              <a:rPr lang="en-IE" sz="1300" b="0" i="0" dirty="0" smtClean="0">
                <a:latin typeface="+mn-lt"/>
              </a:rPr>
              <a:t> bus users (5.5).</a:t>
            </a:r>
          </a:p>
          <a:p>
            <a:pPr marL="176213" indent="-176213" algn="just">
              <a:spcBef>
                <a:spcPct val="20000"/>
              </a:spcBef>
            </a:pPr>
            <a:endParaRPr lang="en-US" sz="1300" b="0" i="0" dirty="0">
              <a:latin typeface="+mn-lt"/>
            </a:endParaRPr>
          </a:p>
          <a:p>
            <a:pPr marL="176213" indent="-176213" algn="just">
              <a:spcBef>
                <a:spcPct val="20000"/>
              </a:spcBef>
            </a:pPr>
            <a:r>
              <a:rPr lang="en-US" sz="1300" b="1" i="0" dirty="0">
                <a:latin typeface="+mn-lt"/>
              </a:rPr>
              <a:t>Value for money:</a:t>
            </a:r>
          </a:p>
          <a:p>
            <a:pPr marL="176213" indent="-176213" algn="just">
              <a:spcBef>
                <a:spcPct val="20000"/>
              </a:spcBef>
              <a:buFontTx/>
              <a:buChar char="•"/>
            </a:pPr>
            <a:r>
              <a:rPr lang="en-IE" sz="1300" b="0" i="0" dirty="0" smtClean="0">
                <a:latin typeface="+mn-lt"/>
              </a:rPr>
              <a:t>Three quarters of </a:t>
            </a:r>
            <a:r>
              <a:rPr lang="en-IE" sz="1300" b="0" i="0" dirty="0" err="1" smtClean="0">
                <a:latin typeface="+mn-lt"/>
              </a:rPr>
              <a:t>Tauranga</a:t>
            </a:r>
            <a:r>
              <a:rPr lang="en-IE" sz="1300" b="0" i="0" dirty="0" smtClean="0">
                <a:latin typeface="+mn-lt"/>
              </a:rPr>
              <a:t> bus users (75%) rated the </a:t>
            </a:r>
            <a:r>
              <a:rPr lang="en-IE" sz="1300" b="0" dirty="0" smtClean="0">
                <a:latin typeface="+mn-lt"/>
              </a:rPr>
              <a:t>Value for money </a:t>
            </a:r>
            <a:r>
              <a:rPr lang="en-IE" sz="1300" b="0" i="0" dirty="0" smtClean="0">
                <a:latin typeface="+mn-lt"/>
              </a:rPr>
              <a:t>of the bus service as </a:t>
            </a:r>
            <a:r>
              <a:rPr lang="en-IE" sz="1300" b="0" dirty="0" smtClean="0">
                <a:latin typeface="+mn-lt"/>
              </a:rPr>
              <a:t>Excellent</a:t>
            </a:r>
            <a:r>
              <a:rPr lang="en-IE" sz="1300" b="0" i="0" dirty="0" smtClean="0">
                <a:latin typeface="+mn-lt"/>
              </a:rPr>
              <a:t> compared to two thirds of </a:t>
            </a:r>
            <a:r>
              <a:rPr lang="en-IE" sz="1300" b="0" i="0" dirty="0" err="1" smtClean="0">
                <a:latin typeface="+mn-lt"/>
              </a:rPr>
              <a:t>Rotorua</a:t>
            </a:r>
            <a:r>
              <a:rPr lang="en-IE" sz="1300" b="0" i="0" dirty="0" smtClean="0">
                <a:latin typeface="+mn-lt"/>
              </a:rPr>
              <a:t> bus users (66%).</a:t>
            </a:r>
          </a:p>
          <a:p>
            <a:pPr marL="176213" indent="-176213" algn="just">
              <a:spcBef>
                <a:spcPct val="20000"/>
              </a:spcBef>
              <a:buFontTx/>
              <a:buChar char="•"/>
            </a:pPr>
            <a:r>
              <a:rPr lang="en-IE" sz="1300" b="0" dirty="0" smtClean="0">
                <a:latin typeface="+mn-lt"/>
              </a:rPr>
              <a:t>The fare is expensive </a:t>
            </a:r>
            <a:r>
              <a:rPr lang="en-IE" sz="1300" b="0" i="0" dirty="0" smtClean="0">
                <a:latin typeface="+mn-lt"/>
              </a:rPr>
              <a:t>and </a:t>
            </a:r>
            <a:r>
              <a:rPr lang="en-IE" sz="1300" b="0" dirty="0" smtClean="0">
                <a:latin typeface="+mn-lt"/>
              </a:rPr>
              <a:t>Price increases </a:t>
            </a:r>
            <a:r>
              <a:rPr lang="en-IE" sz="1300" b="0" i="0" dirty="0" smtClean="0">
                <a:latin typeface="+mn-lt"/>
              </a:rPr>
              <a:t>were mentioned as reasons for dissatisfaction with </a:t>
            </a:r>
            <a:r>
              <a:rPr lang="en-IE" sz="1300" b="0" dirty="0" smtClean="0">
                <a:latin typeface="+mn-lt"/>
              </a:rPr>
              <a:t>Value for money</a:t>
            </a:r>
            <a:r>
              <a:rPr lang="en-IE" sz="1300" b="0" i="0" dirty="0" smtClean="0">
                <a:latin typeface="+mn-lt"/>
              </a:rPr>
              <a:t>.</a:t>
            </a:r>
          </a:p>
          <a:p>
            <a:pPr marL="176213" indent="-176213" algn="just">
              <a:spcBef>
                <a:spcPct val="20000"/>
              </a:spcBef>
              <a:buFont typeface="Arial" charset="0"/>
              <a:buChar char="•"/>
            </a:pPr>
            <a:endParaRPr lang="en-US" sz="1300" b="0" i="0" dirty="0">
              <a:latin typeface="+mn-lt"/>
            </a:endParaRPr>
          </a:p>
          <a:p>
            <a:pPr marL="176213" indent="-176213" algn="just">
              <a:spcBef>
                <a:spcPct val="20000"/>
              </a:spcBef>
            </a:pPr>
            <a:r>
              <a:rPr lang="en-US" sz="1300" b="1" i="0" dirty="0">
                <a:latin typeface="+mn-lt"/>
              </a:rPr>
              <a:t>Service availability:</a:t>
            </a:r>
          </a:p>
          <a:p>
            <a:pPr marL="176213" indent="-176213" algn="just">
              <a:spcBef>
                <a:spcPct val="20000"/>
              </a:spcBef>
              <a:buFontTx/>
              <a:buChar char="•"/>
            </a:pPr>
            <a:r>
              <a:rPr lang="en-IE" sz="1300" b="0" i="0" dirty="0" err="1" smtClean="0">
                <a:latin typeface="+mn-lt"/>
              </a:rPr>
              <a:t>Tauranga</a:t>
            </a:r>
            <a:r>
              <a:rPr lang="en-IE" sz="1300" b="0" i="0" dirty="0" smtClean="0">
                <a:latin typeface="+mn-lt"/>
              </a:rPr>
              <a:t> bus users were less likely than </a:t>
            </a:r>
            <a:r>
              <a:rPr lang="en-IE" sz="1300" b="0" i="0" dirty="0" err="1" smtClean="0">
                <a:latin typeface="+mn-lt"/>
              </a:rPr>
              <a:t>Rorotua</a:t>
            </a:r>
            <a:r>
              <a:rPr lang="en-IE" sz="1300" b="0" i="0" dirty="0" smtClean="0">
                <a:latin typeface="+mn-lt"/>
              </a:rPr>
              <a:t> bus users to rate Service availability as </a:t>
            </a:r>
            <a:r>
              <a:rPr lang="en-IE" sz="1300" b="0" dirty="0" smtClean="0">
                <a:latin typeface="+mn-lt"/>
              </a:rPr>
              <a:t>Excellent </a:t>
            </a:r>
            <a:r>
              <a:rPr lang="en-IE" sz="1300" b="0" i="0" dirty="0" smtClean="0">
                <a:latin typeface="+mn-lt"/>
              </a:rPr>
              <a:t>(38% compared with 49%).</a:t>
            </a:r>
            <a:endParaRPr lang="en-US" sz="1300" b="0" i="0" dirty="0" smtClean="0">
              <a:solidFill>
                <a:srgbClr val="FFC000"/>
              </a:solidFill>
              <a:latin typeface="+mn-lt"/>
            </a:endParaRPr>
          </a:p>
          <a:p>
            <a:pPr marL="176213" indent="-176213" algn="just">
              <a:spcBef>
                <a:spcPct val="20000"/>
              </a:spcBef>
              <a:buFontTx/>
              <a:buChar char="•"/>
            </a:pPr>
            <a:r>
              <a:rPr lang="en-IE" sz="1300" b="0" dirty="0" smtClean="0">
                <a:latin typeface="+mn-lt"/>
              </a:rPr>
              <a:t>Changes in the bus route</a:t>
            </a:r>
            <a:r>
              <a:rPr lang="en-IE" sz="1300" b="0" i="0" dirty="0" smtClean="0">
                <a:latin typeface="+mn-lt"/>
              </a:rPr>
              <a:t>, </a:t>
            </a:r>
            <a:r>
              <a:rPr lang="en-IE" sz="1300" b="0" dirty="0" smtClean="0">
                <a:latin typeface="+mn-lt"/>
              </a:rPr>
              <a:t>Not enough direct routes</a:t>
            </a:r>
            <a:r>
              <a:rPr lang="en-IE" sz="1300" b="0" i="0" dirty="0" smtClean="0">
                <a:latin typeface="+mn-lt"/>
              </a:rPr>
              <a:t>, and </a:t>
            </a:r>
            <a:r>
              <a:rPr lang="en-IE" sz="1300" b="0" dirty="0" smtClean="0">
                <a:latin typeface="+mn-lt"/>
              </a:rPr>
              <a:t>Inconvenient bus times </a:t>
            </a:r>
            <a:r>
              <a:rPr lang="en-IE" sz="1300" b="0" i="0" dirty="0" smtClean="0">
                <a:latin typeface="+mn-lt"/>
              </a:rPr>
              <a:t>were reasons for dissatisfaction with </a:t>
            </a:r>
            <a:r>
              <a:rPr lang="en-IE" sz="1300" b="0" dirty="0" smtClean="0">
                <a:latin typeface="+mn-lt"/>
              </a:rPr>
              <a:t>Service</a:t>
            </a:r>
            <a:r>
              <a:rPr lang="en-IE" sz="1300" b="0" i="0" dirty="0" smtClean="0">
                <a:latin typeface="+mn-lt"/>
              </a:rPr>
              <a:t> </a:t>
            </a:r>
            <a:r>
              <a:rPr lang="en-IE" sz="1300" b="0" dirty="0" smtClean="0">
                <a:latin typeface="+mn-lt"/>
              </a:rPr>
              <a:t>availability</a:t>
            </a:r>
            <a:r>
              <a:rPr lang="en-IE" sz="1300" b="0" i="0" dirty="0" smtClean="0">
                <a:latin typeface="+mn-lt"/>
              </a:rPr>
              <a:t>. </a:t>
            </a:r>
          </a:p>
          <a:p>
            <a:pPr marL="176213" indent="-176213" algn="just">
              <a:spcBef>
                <a:spcPct val="20000"/>
              </a:spcBef>
              <a:buFontTx/>
              <a:buChar char="•"/>
            </a:pPr>
            <a:endParaRPr lang="en-US" sz="1300" b="0" i="0" dirty="0">
              <a:latin typeface="+mn-lt"/>
            </a:endParaRPr>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73</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523875"/>
            <a:ext cx="9144000" cy="1143000"/>
          </a:xfrm>
        </p:spPr>
        <p:txBody>
          <a:bodyPr/>
          <a:lstStyle/>
          <a:p>
            <a:pPr eaLnBrk="1" hangingPunct="1"/>
            <a:r>
              <a:rPr lang="en-GB" sz="2200" b="1" smtClean="0">
                <a:solidFill>
                  <a:srgbClr val="CC0000"/>
                </a:solidFill>
              </a:rPr>
              <a:t>Summary – Bus Users (V)</a:t>
            </a:r>
          </a:p>
        </p:txBody>
      </p:sp>
      <p:sp>
        <p:nvSpPr>
          <p:cNvPr id="83971" name="Rectangle 3"/>
          <p:cNvSpPr>
            <a:spLocks noChangeArrowheads="1"/>
          </p:cNvSpPr>
          <p:nvPr/>
        </p:nvSpPr>
        <p:spPr bwMode="auto">
          <a:xfrm>
            <a:off x="107950" y="1412875"/>
            <a:ext cx="8856663" cy="4983163"/>
          </a:xfrm>
          <a:prstGeom prst="rect">
            <a:avLst/>
          </a:prstGeom>
          <a:noFill/>
          <a:ln w="9525">
            <a:noFill/>
            <a:miter lim="800000"/>
            <a:headEnd/>
            <a:tailEnd/>
          </a:ln>
        </p:spPr>
        <p:txBody>
          <a:bodyPr/>
          <a:lstStyle/>
          <a:p>
            <a:pPr marL="176213" indent="-176213" algn="just">
              <a:spcBef>
                <a:spcPct val="20000"/>
              </a:spcBef>
            </a:pPr>
            <a:r>
              <a:rPr lang="en-US" sz="1300" i="0" dirty="0" smtClean="0">
                <a:latin typeface="+mn-lt"/>
              </a:rPr>
              <a:t>Journey time:</a:t>
            </a:r>
          </a:p>
          <a:p>
            <a:pPr marL="176213" indent="-176213" algn="just">
              <a:spcBef>
                <a:spcPct val="20000"/>
              </a:spcBef>
              <a:buFontTx/>
              <a:buChar char="•"/>
            </a:pPr>
            <a:r>
              <a:rPr lang="en-IE" sz="1300" b="0" i="0" dirty="0" err="1" smtClean="0">
                <a:latin typeface="+mn-lt"/>
              </a:rPr>
              <a:t>Tauranga</a:t>
            </a:r>
            <a:r>
              <a:rPr lang="en-IE" sz="1300" b="0" i="0" dirty="0" smtClean="0">
                <a:latin typeface="+mn-lt"/>
              </a:rPr>
              <a:t> bus users were less likely than </a:t>
            </a:r>
            <a:r>
              <a:rPr lang="en-IE" sz="1300" b="0" i="0" dirty="0" err="1" smtClean="0">
                <a:latin typeface="+mn-lt"/>
              </a:rPr>
              <a:t>Rorotua</a:t>
            </a:r>
            <a:r>
              <a:rPr lang="en-IE" sz="1300" b="0" i="0" dirty="0" smtClean="0">
                <a:latin typeface="+mn-lt"/>
              </a:rPr>
              <a:t> bus users to rate </a:t>
            </a:r>
            <a:r>
              <a:rPr lang="en-IE" sz="1300" b="0" dirty="0" smtClean="0">
                <a:latin typeface="+mn-lt"/>
              </a:rPr>
              <a:t>Journey time </a:t>
            </a:r>
            <a:r>
              <a:rPr lang="en-IE" sz="1300" b="0" i="0" dirty="0" smtClean="0">
                <a:latin typeface="+mn-lt"/>
              </a:rPr>
              <a:t>as </a:t>
            </a:r>
            <a:r>
              <a:rPr lang="en-IE" sz="1300" b="0" dirty="0" smtClean="0">
                <a:latin typeface="+mn-lt"/>
              </a:rPr>
              <a:t>Excellent </a:t>
            </a:r>
            <a:r>
              <a:rPr lang="en-IE" sz="1300" b="0" i="0" dirty="0" smtClean="0">
                <a:latin typeface="+mn-lt"/>
              </a:rPr>
              <a:t>(41% compared with 51%).</a:t>
            </a:r>
          </a:p>
          <a:p>
            <a:pPr marL="176213" indent="-176213" algn="just">
              <a:spcBef>
                <a:spcPct val="20000"/>
              </a:spcBef>
              <a:buFontTx/>
              <a:buChar char="•"/>
            </a:pPr>
            <a:r>
              <a:rPr lang="en-IE" sz="1300" b="0" dirty="0" smtClean="0">
                <a:latin typeface="+mn-lt"/>
              </a:rPr>
              <a:t>The wait time for the bus </a:t>
            </a:r>
            <a:r>
              <a:rPr lang="en-IE" sz="1300" b="0" i="0" dirty="0" smtClean="0">
                <a:latin typeface="+mn-lt"/>
              </a:rPr>
              <a:t>and </a:t>
            </a:r>
            <a:r>
              <a:rPr lang="en-IE" sz="1300" b="0" dirty="0" smtClean="0">
                <a:latin typeface="+mn-lt"/>
              </a:rPr>
              <a:t>Indirect bus routes </a:t>
            </a:r>
            <a:r>
              <a:rPr lang="en-IE" sz="1300" b="0" i="0" dirty="0" smtClean="0">
                <a:latin typeface="+mn-lt"/>
              </a:rPr>
              <a:t>are reasons for dissatisfaction with </a:t>
            </a:r>
            <a:r>
              <a:rPr lang="en-IE" sz="1300" b="0" dirty="0" smtClean="0">
                <a:latin typeface="+mn-lt"/>
              </a:rPr>
              <a:t>Journey time</a:t>
            </a:r>
            <a:r>
              <a:rPr lang="en-IE" sz="1300" b="0" i="0" dirty="0" smtClean="0">
                <a:latin typeface="+mn-lt"/>
              </a:rPr>
              <a:t>.</a:t>
            </a:r>
          </a:p>
          <a:p>
            <a:pPr marL="176213" indent="-176213" algn="just">
              <a:spcBef>
                <a:spcPct val="20000"/>
              </a:spcBef>
            </a:pPr>
            <a:endParaRPr lang="en-US" sz="1300" b="1" i="0" dirty="0" smtClean="0">
              <a:latin typeface="+mn-lt"/>
            </a:endParaRPr>
          </a:p>
          <a:p>
            <a:pPr marL="176213" indent="-176213" algn="just">
              <a:spcBef>
                <a:spcPct val="20000"/>
              </a:spcBef>
            </a:pPr>
            <a:r>
              <a:rPr lang="en-US" sz="1300" b="1" i="0" dirty="0" smtClean="0">
                <a:latin typeface="+mn-lt"/>
              </a:rPr>
              <a:t>Service frequency:</a:t>
            </a:r>
          </a:p>
          <a:p>
            <a:pPr marL="176213" indent="-176213" algn="just">
              <a:spcBef>
                <a:spcPct val="20000"/>
              </a:spcBef>
              <a:buFontTx/>
              <a:buChar char="•"/>
            </a:pPr>
            <a:r>
              <a:rPr lang="en-IE" sz="1300" b="0" i="0" dirty="0" err="1" smtClean="0">
                <a:latin typeface="+mn-lt"/>
              </a:rPr>
              <a:t>Tauranga</a:t>
            </a:r>
            <a:r>
              <a:rPr lang="en-IE" sz="1300" b="0" i="0" dirty="0" smtClean="0">
                <a:latin typeface="+mn-lt"/>
              </a:rPr>
              <a:t> bus users were less likely than </a:t>
            </a:r>
            <a:r>
              <a:rPr lang="en-IE" sz="1300" b="0" i="0" dirty="0" err="1" smtClean="0">
                <a:latin typeface="+mn-lt"/>
              </a:rPr>
              <a:t>Rorotua</a:t>
            </a:r>
            <a:r>
              <a:rPr lang="en-IE" sz="1300" b="0" i="0" dirty="0" smtClean="0">
                <a:latin typeface="+mn-lt"/>
              </a:rPr>
              <a:t> bus users to rate </a:t>
            </a:r>
            <a:r>
              <a:rPr lang="en-IE" sz="1300" b="0" dirty="0" smtClean="0">
                <a:latin typeface="+mn-lt"/>
              </a:rPr>
              <a:t>Service frequency </a:t>
            </a:r>
            <a:r>
              <a:rPr lang="en-IE" sz="1300" b="0" i="0" dirty="0" smtClean="0">
                <a:latin typeface="+mn-lt"/>
              </a:rPr>
              <a:t>as </a:t>
            </a:r>
            <a:r>
              <a:rPr lang="en-IE" sz="1300" b="0" dirty="0" smtClean="0">
                <a:latin typeface="+mn-lt"/>
              </a:rPr>
              <a:t>Excellent </a:t>
            </a:r>
            <a:r>
              <a:rPr lang="en-IE" sz="1300" b="0" i="0" dirty="0" smtClean="0">
                <a:latin typeface="+mn-lt"/>
              </a:rPr>
              <a:t>(42% compared with 54%).</a:t>
            </a:r>
          </a:p>
          <a:p>
            <a:pPr marL="176213" indent="-176213" algn="just">
              <a:spcBef>
                <a:spcPct val="20000"/>
              </a:spcBef>
              <a:buFontTx/>
              <a:buChar char="•"/>
            </a:pPr>
            <a:r>
              <a:rPr lang="en-IE" sz="1300" b="0" dirty="0" smtClean="0">
                <a:latin typeface="+mn-lt"/>
              </a:rPr>
              <a:t>Infrequent services </a:t>
            </a:r>
            <a:r>
              <a:rPr lang="en-IE" sz="1300" b="0" i="0" dirty="0" smtClean="0">
                <a:latin typeface="+mn-lt"/>
              </a:rPr>
              <a:t>and </a:t>
            </a:r>
            <a:r>
              <a:rPr lang="en-IE" sz="1300" b="0" dirty="0" smtClean="0">
                <a:latin typeface="+mn-lt"/>
              </a:rPr>
              <a:t>Not enough buses </a:t>
            </a:r>
            <a:r>
              <a:rPr lang="en-IE" sz="1300" b="0" i="0" dirty="0" smtClean="0">
                <a:latin typeface="+mn-lt"/>
              </a:rPr>
              <a:t>were the main reasons for dissatisfaction with </a:t>
            </a:r>
            <a:r>
              <a:rPr lang="en-IE" sz="1300" b="0" dirty="0" smtClean="0">
                <a:latin typeface="+mn-lt"/>
              </a:rPr>
              <a:t>Service frequency</a:t>
            </a:r>
            <a:r>
              <a:rPr lang="en-IE" sz="1300" b="0" i="0" dirty="0" smtClean="0">
                <a:latin typeface="+mn-lt"/>
              </a:rPr>
              <a:t>.</a:t>
            </a:r>
          </a:p>
          <a:p>
            <a:pPr marL="176213" indent="-176213" algn="just">
              <a:spcBef>
                <a:spcPct val="20000"/>
              </a:spcBef>
            </a:pPr>
            <a:endParaRPr lang="en-US" sz="1300" b="0" i="0" dirty="0">
              <a:latin typeface="+mn-lt"/>
            </a:endParaRPr>
          </a:p>
          <a:p>
            <a:pPr marL="176213" indent="-176213" algn="just">
              <a:spcBef>
                <a:spcPct val="20000"/>
              </a:spcBef>
            </a:pPr>
            <a:r>
              <a:rPr lang="en-US" sz="1300" b="1" i="0" dirty="0">
                <a:latin typeface="+mn-lt"/>
              </a:rPr>
              <a:t>Service reliability:</a:t>
            </a:r>
          </a:p>
          <a:p>
            <a:pPr marL="176213" indent="-176213" algn="just">
              <a:spcBef>
                <a:spcPct val="20000"/>
              </a:spcBef>
              <a:buFontTx/>
              <a:buChar char="•"/>
            </a:pPr>
            <a:r>
              <a:rPr lang="en-IE" sz="1300" b="0" i="0" dirty="0" smtClean="0">
                <a:latin typeface="+mn-lt"/>
              </a:rPr>
              <a:t>On average, satisfaction with </a:t>
            </a:r>
            <a:r>
              <a:rPr lang="en-IE" sz="1300" b="0" dirty="0" smtClean="0">
                <a:latin typeface="+mn-lt"/>
              </a:rPr>
              <a:t>Service reliability </a:t>
            </a:r>
            <a:r>
              <a:rPr lang="en-IE" sz="1300" b="0" i="0" dirty="0" smtClean="0">
                <a:latin typeface="+mn-lt"/>
              </a:rPr>
              <a:t>remained similar to 2011. </a:t>
            </a:r>
          </a:p>
          <a:p>
            <a:pPr marL="176213" indent="-176213" algn="just">
              <a:spcBef>
                <a:spcPct val="20000"/>
              </a:spcBef>
              <a:buFontTx/>
              <a:buChar char="•"/>
            </a:pPr>
            <a:r>
              <a:rPr lang="en-IE" sz="1300" b="0" dirty="0" smtClean="0">
                <a:latin typeface="+mn-lt"/>
              </a:rPr>
              <a:t>Buses not running on time </a:t>
            </a:r>
            <a:r>
              <a:rPr lang="en-IE" sz="1300" b="0" i="0" dirty="0" smtClean="0">
                <a:latin typeface="+mn-lt"/>
              </a:rPr>
              <a:t>was the main reason for dissatisfaction with the </a:t>
            </a:r>
            <a:r>
              <a:rPr lang="en-IE" sz="1300" b="0" dirty="0" smtClean="0">
                <a:latin typeface="+mn-lt"/>
              </a:rPr>
              <a:t>Service reliability</a:t>
            </a:r>
            <a:r>
              <a:rPr lang="en-IE" sz="1300" b="0" i="0" dirty="0" smtClean="0">
                <a:latin typeface="+mn-lt"/>
              </a:rPr>
              <a:t>.</a:t>
            </a:r>
          </a:p>
          <a:p>
            <a:pPr marL="176213" indent="-176213" algn="just">
              <a:spcBef>
                <a:spcPct val="20000"/>
              </a:spcBef>
              <a:buFontTx/>
              <a:buChar char="•"/>
            </a:pPr>
            <a:endParaRPr lang="en-US" sz="1300" b="0" i="0" dirty="0">
              <a:latin typeface="+mn-lt"/>
            </a:endParaRPr>
          </a:p>
          <a:p>
            <a:pPr marL="176213" indent="-176213" algn="just">
              <a:spcBef>
                <a:spcPct val="20000"/>
              </a:spcBef>
            </a:pPr>
            <a:r>
              <a:rPr lang="en-US" sz="1300" b="1" i="0" dirty="0">
                <a:latin typeface="+mn-lt"/>
              </a:rPr>
              <a:t>Safety and personal security during the trip</a:t>
            </a:r>
            <a:r>
              <a:rPr lang="en-US" sz="1300" i="0" dirty="0">
                <a:latin typeface="+mn-lt"/>
              </a:rPr>
              <a:t>:</a:t>
            </a:r>
          </a:p>
          <a:p>
            <a:pPr marL="176213" indent="-176213" algn="just">
              <a:spcBef>
                <a:spcPct val="20000"/>
              </a:spcBef>
              <a:buFontTx/>
              <a:buChar char="•"/>
            </a:pPr>
            <a:r>
              <a:rPr lang="en-IE" sz="1300" b="0" i="0" dirty="0" smtClean="0">
                <a:latin typeface="+mn-lt"/>
              </a:rPr>
              <a:t>The number of bus users that rated </a:t>
            </a:r>
            <a:r>
              <a:rPr lang="en-IE" sz="1300" b="0" dirty="0" smtClean="0">
                <a:latin typeface="+mn-lt"/>
              </a:rPr>
              <a:t>Safety and personal security during the trip </a:t>
            </a:r>
            <a:r>
              <a:rPr lang="en-IE" sz="1300" b="0" i="0" dirty="0" smtClean="0">
                <a:latin typeface="+mn-lt"/>
              </a:rPr>
              <a:t>as</a:t>
            </a:r>
            <a:r>
              <a:rPr lang="en-IE" sz="1300" b="0" dirty="0" smtClean="0">
                <a:latin typeface="+mn-lt"/>
              </a:rPr>
              <a:t> Excellent </a:t>
            </a:r>
            <a:r>
              <a:rPr lang="en-IE" sz="1300" b="0" i="0" dirty="0" smtClean="0">
                <a:latin typeface="+mn-lt"/>
              </a:rPr>
              <a:t>has decreased from 2011. </a:t>
            </a:r>
            <a:r>
              <a:rPr lang="en-IE" sz="1300" b="0" i="0" dirty="0" err="1" smtClean="0">
                <a:latin typeface="+mn-lt"/>
              </a:rPr>
              <a:t>Tauranga</a:t>
            </a:r>
            <a:r>
              <a:rPr lang="en-IE" sz="1300" b="0" i="0" dirty="0" smtClean="0">
                <a:latin typeface="+mn-lt"/>
              </a:rPr>
              <a:t> bus users who rated this aspect as </a:t>
            </a:r>
            <a:r>
              <a:rPr lang="en-IE" sz="1300" b="0" dirty="0" smtClean="0">
                <a:latin typeface="+mn-lt"/>
              </a:rPr>
              <a:t>Excellent</a:t>
            </a:r>
            <a:r>
              <a:rPr lang="en-IE" sz="1300" b="0" i="0" dirty="0" smtClean="0">
                <a:latin typeface="+mn-lt"/>
              </a:rPr>
              <a:t> (45%) has decreased significantly from 2011 (64%). </a:t>
            </a:r>
          </a:p>
          <a:p>
            <a:pPr marL="176213" indent="-176213" algn="just">
              <a:spcBef>
                <a:spcPct val="20000"/>
              </a:spcBef>
              <a:buFontTx/>
              <a:buChar char="•"/>
            </a:pPr>
            <a:r>
              <a:rPr lang="en-IE" sz="1300" b="0" dirty="0" smtClean="0">
                <a:latin typeface="+mn-lt"/>
              </a:rPr>
              <a:t>Unsafe bus driving </a:t>
            </a:r>
            <a:r>
              <a:rPr lang="en-IE" sz="1300" b="0" i="0" dirty="0" smtClean="0">
                <a:latin typeface="+mn-lt"/>
              </a:rPr>
              <a:t>and </a:t>
            </a:r>
            <a:r>
              <a:rPr lang="en-IE" sz="1300" b="0" dirty="0" smtClean="0">
                <a:latin typeface="+mn-lt"/>
              </a:rPr>
              <a:t>The behaviour of other bus users </a:t>
            </a:r>
            <a:r>
              <a:rPr lang="en-IE" sz="1300" b="0" i="0" dirty="0" smtClean="0">
                <a:latin typeface="+mn-lt"/>
              </a:rPr>
              <a:t>were the main reasons for dissatisfaction with </a:t>
            </a:r>
            <a:r>
              <a:rPr lang="en-IE" sz="1300" b="0" dirty="0" smtClean="0">
                <a:latin typeface="+mn-lt"/>
              </a:rPr>
              <a:t>Safety and personal security during the trip</a:t>
            </a:r>
            <a:r>
              <a:rPr lang="en-IE" sz="1300" b="0" i="0" dirty="0" smtClean="0">
                <a:latin typeface="+mn-lt"/>
              </a:rPr>
              <a:t>.   </a:t>
            </a:r>
          </a:p>
          <a:p>
            <a:pPr marL="176213" indent="-176213" algn="just">
              <a:spcBef>
                <a:spcPct val="20000"/>
              </a:spcBef>
              <a:buFontTx/>
              <a:buChar char="•"/>
            </a:pPr>
            <a:endParaRPr lang="en-US" sz="1300" b="0" i="0" dirty="0">
              <a:latin typeface="+mn-lt"/>
            </a:endParaRPr>
          </a:p>
          <a:p>
            <a:pPr marL="176213" indent="-176213" algn="just">
              <a:spcBef>
                <a:spcPct val="20000"/>
              </a:spcBef>
              <a:buFontTx/>
              <a:buChar char="•"/>
            </a:pPr>
            <a:endParaRPr lang="en-US" sz="1300" b="0" i="0" dirty="0">
              <a:latin typeface="+mn-lt"/>
            </a:endParaRPr>
          </a:p>
          <a:p>
            <a:pPr marL="176213" indent="-176213" algn="just">
              <a:spcBef>
                <a:spcPct val="20000"/>
              </a:spcBef>
              <a:buFontTx/>
              <a:buChar char="•"/>
            </a:pPr>
            <a:endParaRPr lang="en-US" sz="1300" b="0" i="0" dirty="0">
              <a:latin typeface="+mn-lt"/>
            </a:endParaRPr>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74</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0" y="523875"/>
            <a:ext cx="9144000" cy="1143000"/>
          </a:xfrm>
        </p:spPr>
        <p:txBody>
          <a:bodyPr/>
          <a:lstStyle/>
          <a:p>
            <a:pPr eaLnBrk="1" hangingPunct="1"/>
            <a:r>
              <a:rPr lang="en-GB" sz="2200" b="1" smtClean="0">
                <a:solidFill>
                  <a:srgbClr val="CC0000"/>
                </a:solidFill>
              </a:rPr>
              <a:t>Summary – Bus Users (VI)</a:t>
            </a:r>
          </a:p>
        </p:txBody>
      </p:sp>
      <p:sp>
        <p:nvSpPr>
          <p:cNvPr id="84995" name="Rectangle 3"/>
          <p:cNvSpPr>
            <a:spLocks noChangeArrowheads="1"/>
          </p:cNvSpPr>
          <p:nvPr/>
        </p:nvSpPr>
        <p:spPr bwMode="auto">
          <a:xfrm>
            <a:off x="107950" y="1412875"/>
            <a:ext cx="8856663" cy="4983163"/>
          </a:xfrm>
          <a:prstGeom prst="rect">
            <a:avLst/>
          </a:prstGeom>
          <a:noFill/>
          <a:ln w="9525">
            <a:noFill/>
            <a:miter lim="800000"/>
            <a:headEnd/>
            <a:tailEnd/>
          </a:ln>
        </p:spPr>
        <p:txBody>
          <a:bodyPr/>
          <a:lstStyle/>
          <a:p>
            <a:pPr marL="176213" indent="-176213" algn="just">
              <a:spcBef>
                <a:spcPct val="20000"/>
              </a:spcBef>
            </a:pPr>
            <a:r>
              <a:rPr lang="en-US" sz="1300" i="0" dirty="0" smtClean="0">
                <a:latin typeface="+mn-lt"/>
              </a:rPr>
              <a:t>Safety and personal security at the stops:</a:t>
            </a:r>
          </a:p>
          <a:p>
            <a:pPr marL="176213" indent="-176213" algn="just">
              <a:spcBef>
                <a:spcPct val="20000"/>
              </a:spcBef>
              <a:buFontTx/>
              <a:buChar char="•"/>
            </a:pPr>
            <a:r>
              <a:rPr lang="en-IE" sz="1300" b="0" i="0" dirty="0" smtClean="0">
                <a:latin typeface="+mn-lt"/>
              </a:rPr>
              <a:t>The number of bus users that rated </a:t>
            </a:r>
            <a:r>
              <a:rPr lang="en-IE" sz="1300" b="0" dirty="0" smtClean="0">
                <a:latin typeface="+mn-lt"/>
              </a:rPr>
              <a:t>Safety and personal security at stops </a:t>
            </a:r>
            <a:r>
              <a:rPr lang="en-IE" sz="1300" b="0" i="0" dirty="0" smtClean="0">
                <a:latin typeface="+mn-lt"/>
              </a:rPr>
              <a:t>as</a:t>
            </a:r>
            <a:r>
              <a:rPr lang="en-IE" sz="1300" b="0" dirty="0" smtClean="0">
                <a:latin typeface="+mn-lt"/>
              </a:rPr>
              <a:t> Excellent </a:t>
            </a:r>
            <a:r>
              <a:rPr lang="en-IE" sz="1300" b="0" i="0" dirty="0" smtClean="0">
                <a:latin typeface="+mn-lt"/>
              </a:rPr>
              <a:t>(38%)</a:t>
            </a:r>
            <a:r>
              <a:rPr lang="en-IE" sz="1300" b="0" dirty="0" smtClean="0">
                <a:latin typeface="+mn-lt"/>
              </a:rPr>
              <a:t> </a:t>
            </a:r>
            <a:r>
              <a:rPr lang="en-IE" sz="1300" b="0" i="0" dirty="0" smtClean="0">
                <a:latin typeface="+mn-lt"/>
              </a:rPr>
              <a:t>has decreased from 2011 (45%). </a:t>
            </a:r>
            <a:r>
              <a:rPr lang="en-IE" sz="1300" b="0" i="0" dirty="0" err="1" smtClean="0">
                <a:latin typeface="+mn-lt"/>
              </a:rPr>
              <a:t>Tauranga</a:t>
            </a:r>
            <a:r>
              <a:rPr lang="en-IE" sz="1300" b="0" i="0" dirty="0" smtClean="0">
                <a:latin typeface="+mn-lt"/>
              </a:rPr>
              <a:t> bus users who rated this aspect as </a:t>
            </a:r>
            <a:r>
              <a:rPr lang="en-IE" sz="1300" b="0" dirty="0" smtClean="0">
                <a:latin typeface="+mn-lt"/>
              </a:rPr>
              <a:t>Excellent</a:t>
            </a:r>
            <a:r>
              <a:rPr lang="en-IE" sz="1300" b="0" i="0" dirty="0" smtClean="0">
                <a:latin typeface="+mn-lt"/>
              </a:rPr>
              <a:t> (36%) has decreased significantly from 2011 (56%).</a:t>
            </a:r>
          </a:p>
          <a:p>
            <a:pPr marL="176213" indent="-176213" algn="just">
              <a:spcBef>
                <a:spcPct val="20000"/>
              </a:spcBef>
              <a:buFontTx/>
              <a:buChar char="•"/>
            </a:pPr>
            <a:r>
              <a:rPr lang="en-IE" sz="1300" b="0" i="0" dirty="0" smtClean="0">
                <a:latin typeface="+mn-lt"/>
              </a:rPr>
              <a:t>The main reason for dissatisfaction with </a:t>
            </a:r>
            <a:r>
              <a:rPr lang="en-IE" sz="1300" b="0" dirty="0" smtClean="0">
                <a:latin typeface="+mn-lt"/>
              </a:rPr>
              <a:t>Safety and personal security at the stops </a:t>
            </a:r>
            <a:r>
              <a:rPr lang="en-IE" sz="1300" b="0" i="0" dirty="0" smtClean="0">
                <a:latin typeface="+mn-lt"/>
              </a:rPr>
              <a:t>was mainly due to </a:t>
            </a:r>
            <a:r>
              <a:rPr lang="en-IE" sz="1300" b="0" dirty="0" smtClean="0">
                <a:latin typeface="+mn-lt"/>
              </a:rPr>
              <a:t>Undesirable people hanging around bus stops.  </a:t>
            </a:r>
          </a:p>
          <a:p>
            <a:pPr marL="176213" indent="-176213" algn="just">
              <a:spcBef>
                <a:spcPct val="20000"/>
              </a:spcBef>
              <a:buFontTx/>
              <a:buChar char="•"/>
            </a:pPr>
            <a:endParaRPr lang="en-US" sz="1300" b="0" i="0" dirty="0" smtClean="0"/>
          </a:p>
          <a:p>
            <a:pPr marL="176213" indent="-176213" algn="just">
              <a:spcBef>
                <a:spcPct val="20000"/>
              </a:spcBef>
            </a:pPr>
            <a:r>
              <a:rPr lang="en-US" sz="1300" b="1" i="0" dirty="0" smtClean="0">
                <a:latin typeface="+mn-lt"/>
              </a:rPr>
              <a:t>Vehicle quality / comfort:</a:t>
            </a:r>
          </a:p>
          <a:p>
            <a:pPr marL="176213" indent="-176213" algn="just">
              <a:spcBef>
                <a:spcPct val="20000"/>
              </a:spcBef>
              <a:buFontTx/>
              <a:buChar char="•"/>
            </a:pPr>
            <a:r>
              <a:rPr lang="en-IE" sz="1300" b="0" i="0" dirty="0" smtClean="0">
                <a:latin typeface="+mn-lt"/>
              </a:rPr>
              <a:t>The number of bus users that rated </a:t>
            </a:r>
            <a:r>
              <a:rPr lang="en-IE" sz="1300" b="0" dirty="0" smtClean="0">
                <a:latin typeface="+mn-lt"/>
              </a:rPr>
              <a:t>Vehicle quality / comfort </a:t>
            </a:r>
            <a:r>
              <a:rPr lang="en-IE" sz="1300" b="0" i="0" dirty="0" smtClean="0">
                <a:latin typeface="+mn-lt"/>
              </a:rPr>
              <a:t>as</a:t>
            </a:r>
            <a:r>
              <a:rPr lang="en-IE" sz="1300" b="0" dirty="0" smtClean="0">
                <a:latin typeface="+mn-lt"/>
              </a:rPr>
              <a:t> Excellent </a:t>
            </a:r>
            <a:r>
              <a:rPr lang="en-IE" sz="1300" b="0" i="0" dirty="0" smtClean="0">
                <a:latin typeface="+mn-lt"/>
              </a:rPr>
              <a:t>has decreased from 2011. </a:t>
            </a:r>
            <a:r>
              <a:rPr lang="en-IE" sz="1300" b="0" i="0" dirty="0" err="1" smtClean="0">
                <a:latin typeface="+mn-lt"/>
              </a:rPr>
              <a:t>Tauranga</a:t>
            </a:r>
            <a:r>
              <a:rPr lang="en-IE" sz="1300" b="0" i="0" dirty="0" smtClean="0">
                <a:latin typeface="+mn-lt"/>
              </a:rPr>
              <a:t> bus users who rated this aspect as </a:t>
            </a:r>
            <a:r>
              <a:rPr lang="en-IE" sz="1300" b="0" dirty="0" smtClean="0">
                <a:latin typeface="+mn-lt"/>
              </a:rPr>
              <a:t>Excellent</a:t>
            </a:r>
            <a:r>
              <a:rPr lang="en-IE" sz="1300" b="0" i="0" dirty="0" smtClean="0">
                <a:latin typeface="+mn-lt"/>
              </a:rPr>
              <a:t> (39%) has decreased significantly from 2011 (52%).</a:t>
            </a:r>
          </a:p>
          <a:p>
            <a:pPr marL="176213" indent="-176213" algn="just">
              <a:spcBef>
                <a:spcPct val="20000"/>
              </a:spcBef>
              <a:buFontTx/>
              <a:buChar char="•"/>
            </a:pPr>
            <a:r>
              <a:rPr lang="en-IE" sz="1300" b="0" dirty="0" smtClean="0">
                <a:latin typeface="+mn-lt"/>
              </a:rPr>
              <a:t>Buses being crowed, Old and Uncomfortable </a:t>
            </a:r>
            <a:r>
              <a:rPr lang="en-IE" sz="1300" b="0" i="0" dirty="0" smtClean="0">
                <a:latin typeface="+mn-lt"/>
              </a:rPr>
              <a:t>were the main reason for dissatisfaction.</a:t>
            </a:r>
          </a:p>
          <a:p>
            <a:pPr marL="176213" indent="-176213" algn="just">
              <a:spcBef>
                <a:spcPct val="20000"/>
              </a:spcBef>
              <a:buFontTx/>
              <a:buChar char="•"/>
            </a:pPr>
            <a:endParaRPr lang="en-US" sz="1300" b="0" i="0" dirty="0">
              <a:latin typeface="+mn-lt"/>
            </a:endParaRPr>
          </a:p>
          <a:p>
            <a:pPr marL="176213" indent="-176213" algn="just">
              <a:spcBef>
                <a:spcPct val="20000"/>
              </a:spcBef>
            </a:pPr>
            <a:r>
              <a:rPr lang="en-US" sz="1300" b="1" i="0" dirty="0">
                <a:latin typeface="+mn-lt"/>
              </a:rPr>
              <a:t>Overall bus service:</a:t>
            </a:r>
          </a:p>
          <a:p>
            <a:pPr marL="176213" indent="-176213" algn="just">
              <a:spcBef>
                <a:spcPct val="20000"/>
              </a:spcBef>
              <a:buFontTx/>
              <a:buChar char="•"/>
            </a:pPr>
            <a:r>
              <a:rPr lang="en-IE" sz="1300" b="0" i="0" dirty="0" err="1" smtClean="0">
                <a:latin typeface="+mn-lt"/>
              </a:rPr>
              <a:t>Rotorua</a:t>
            </a:r>
            <a:r>
              <a:rPr lang="en-IE" sz="1300" b="0" i="0" dirty="0" smtClean="0">
                <a:latin typeface="+mn-lt"/>
              </a:rPr>
              <a:t> bus users were more likely to rate the </a:t>
            </a:r>
            <a:r>
              <a:rPr lang="en-IE" sz="1300" b="0" dirty="0" smtClean="0">
                <a:latin typeface="+mn-lt"/>
              </a:rPr>
              <a:t>Overall bus service </a:t>
            </a:r>
            <a:r>
              <a:rPr lang="en-IE" sz="1300" b="0" i="0" dirty="0" smtClean="0">
                <a:latin typeface="+mn-lt"/>
              </a:rPr>
              <a:t>as </a:t>
            </a:r>
            <a:r>
              <a:rPr lang="en-IE" sz="1300" b="0" dirty="0" smtClean="0">
                <a:latin typeface="+mn-lt"/>
              </a:rPr>
              <a:t>Excellent</a:t>
            </a:r>
            <a:r>
              <a:rPr lang="en-IE" sz="1300" b="0" i="0" dirty="0" smtClean="0">
                <a:latin typeface="+mn-lt"/>
              </a:rPr>
              <a:t> (56%) than </a:t>
            </a:r>
            <a:r>
              <a:rPr lang="en-IE" sz="1300" b="0" i="0" dirty="0" err="1" smtClean="0">
                <a:latin typeface="+mn-lt"/>
              </a:rPr>
              <a:t>Tauranga</a:t>
            </a:r>
            <a:r>
              <a:rPr lang="en-IE" sz="1300" b="0" i="0" dirty="0" smtClean="0">
                <a:latin typeface="+mn-lt"/>
              </a:rPr>
              <a:t> bus users (41%).</a:t>
            </a:r>
          </a:p>
          <a:p>
            <a:pPr marL="176213" indent="-176213" algn="just">
              <a:spcBef>
                <a:spcPct val="20000"/>
              </a:spcBef>
              <a:buFontTx/>
              <a:buChar char="•"/>
            </a:pPr>
            <a:r>
              <a:rPr lang="en-IE" sz="1300" b="0" dirty="0" smtClean="0">
                <a:latin typeface="+mn-lt"/>
              </a:rPr>
              <a:t>Frequency </a:t>
            </a:r>
            <a:r>
              <a:rPr lang="en-IE" sz="1300" b="0" i="0" dirty="0" smtClean="0">
                <a:latin typeface="+mn-lt"/>
              </a:rPr>
              <a:t>was the main reason for dissatisfaction with the </a:t>
            </a:r>
            <a:r>
              <a:rPr lang="en-IE" sz="1300" b="0" dirty="0" smtClean="0">
                <a:latin typeface="+mn-lt"/>
              </a:rPr>
              <a:t>Overall bus service</a:t>
            </a:r>
            <a:r>
              <a:rPr lang="en-IE" sz="1300" b="0" i="0" dirty="0" smtClean="0">
                <a:latin typeface="+mn-lt"/>
              </a:rPr>
              <a:t>.</a:t>
            </a:r>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75</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50900" y="2133600"/>
            <a:ext cx="7529513" cy="523220"/>
          </a:xfrm>
          <a:prstGeom prst="rect">
            <a:avLst/>
          </a:prstGeom>
          <a:solidFill>
            <a:schemeClr val="tx1"/>
          </a:solidFill>
          <a:ln w="25400" algn="ctr">
            <a:solidFill>
              <a:srgbClr val="FF0000"/>
            </a:solidFill>
            <a:miter lim="800000"/>
            <a:headEnd/>
            <a:tailEnd/>
          </a:ln>
        </p:spPr>
        <p:txBody>
          <a:bodyPr>
            <a:spAutoFit/>
          </a:bodyPr>
          <a:lstStyle/>
          <a:p>
            <a:pPr eaLnBrk="0" hangingPunct="0">
              <a:spcBef>
                <a:spcPct val="50000"/>
              </a:spcBef>
            </a:pPr>
            <a:r>
              <a:rPr lang="en-NZ" sz="2800" dirty="0" smtClean="0">
                <a:solidFill>
                  <a:schemeClr val="bg1"/>
                </a:solidFill>
              </a:rPr>
              <a:t>Results – Non-Bus Users</a:t>
            </a:r>
            <a:endParaRPr lang="en-NZ" sz="2800" dirty="0">
              <a:solidFill>
                <a:schemeClr val="bg1"/>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p:nvPr/>
        </p:nvGraphicFramePr>
        <p:xfrm>
          <a:off x="5436096" y="1772816"/>
          <a:ext cx="4139952"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p:cNvGraphicFramePr/>
          <p:nvPr/>
        </p:nvGraphicFramePr>
        <p:xfrm>
          <a:off x="2915816" y="1772816"/>
          <a:ext cx="3528392"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p:cNvGraphicFramePr/>
          <p:nvPr/>
        </p:nvGraphicFramePr>
        <p:xfrm>
          <a:off x="107504" y="1844824"/>
          <a:ext cx="3816424"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34821" name="Rectangle 2"/>
          <p:cNvSpPr>
            <a:spLocks noGrp="1" noChangeArrowheads="1"/>
          </p:cNvSpPr>
          <p:nvPr>
            <p:ph type="title" idx="4294967295"/>
          </p:nvPr>
        </p:nvSpPr>
        <p:spPr>
          <a:xfrm>
            <a:off x="0" y="765175"/>
            <a:ext cx="9144000" cy="652463"/>
          </a:xfrm>
        </p:spPr>
        <p:txBody>
          <a:bodyPr/>
          <a:lstStyle/>
          <a:p>
            <a:pPr eaLnBrk="1" hangingPunct="1"/>
            <a:r>
              <a:rPr lang="en-US" sz="2000" b="1" dirty="0" smtClean="0">
                <a:solidFill>
                  <a:srgbClr val="CC0000"/>
                </a:solidFill>
              </a:rPr>
              <a:t>Reasons for Non-Bus Use (I)</a:t>
            </a:r>
            <a:endParaRPr lang="en-NZ" sz="2000" b="1" dirty="0" smtClean="0">
              <a:solidFill>
                <a:srgbClr val="CC0000"/>
              </a:solidFill>
            </a:endParaRPr>
          </a:p>
        </p:txBody>
      </p:sp>
      <p:sp>
        <p:nvSpPr>
          <p:cNvPr id="34822"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34823"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Q18</a:t>
            </a:r>
            <a:endParaRPr lang="en-NZ" sz="1000" i="0" dirty="0"/>
          </a:p>
        </p:txBody>
      </p:sp>
      <p:sp>
        <p:nvSpPr>
          <p:cNvPr id="34831" name="Text Box 5"/>
          <p:cNvSpPr txBox="1">
            <a:spLocks noChangeArrowheads="1"/>
          </p:cNvSpPr>
          <p:nvPr/>
        </p:nvSpPr>
        <p:spPr bwMode="auto">
          <a:xfrm>
            <a:off x="0" y="6427113"/>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defRPr/>
            </a:pPr>
            <a:r>
              <a:rPr lang="en-IE" dirty="0">
                <a:solidFill>
                  <a:schemeClr val="bg1"/>
                </a:solidFill>
              </a:rPr>
              <a:t>Convenience / flexibility / independence </a:t>
            </a:r>
            <a:r>
              <a:rPr lang="en-IE" i="0" dirty="0" smtClean="0">
                <a:solidFill>
                  <a:schemeClr val="bg1"/>
                </a:solidFill>
              </a:rPr>
              <a:t>(61%) </a:t>
            </a:r>
            <a:r>
              <a:rPr lang="en-IE" i="0" dirty="0">
                <a:solidFill>
                  <a:schemeClr val="bg1"/>
                </a:solidFill>
              </a:rPr>
              <a:t>and </a:t>
            </a:r>
            <a:r>
              <a:rPr lang="en-IE" dirty="0">
                <a:solidFill>
                  <a:schemeClr val="bg1"/>
                </a:solidFill>
              </a:rPr>
              <a:t>Own a car and prefer to use that </a:t>
            </a:r>
            <a:r>
              <a:rPr lang="en-IE" i="0" dirty="0" smtClean="0">
                <a:solidFill>
                  <a:schemeClr val="bg1"/>
                </a:solidFill>
              </a:rPr>
              <a:t>(37%) remain as the </a:t>
            </a:r>
            <a:r>
              <a:rPr lang="en-IE" i="0" dirty="0">
                <a:solidFill>
                  <a:schemeClr val="bg1"/>
                </a:solidFill>
              </a:rPr>
              <a:t>main reasons that non-bus users prefer to use private transport. </a:t>
            </a:r>
            <a:endParaRPr lang="en-US" i="0" dirty="0">
              <a:solidFill>
                <a:schemeClr val="bg1"/>
              </a:solidFill>
            </a:endParaRPr>
          </a:p>
        </p:txBody>
      </p:sp>
      <p:sp>
        <p:nvSpPr>
          <p:cNvPr id="34832" name="Rectangle 18"/>
          <p:cNvSpPr>
            <a:spLocks noChangeArrowheads="1"/>
          </p:cNvSpPr>
          <p:nvPr/>
        </p:nvSpPr>
        <p:spPr bwMode="auto">
          <a:xfrm>
            <a:off x="0" y="1048345"/>
            <a:ext cx="9143999" cy="652463"/>
          </a:xfrm>
          <a:prstGeom prst="rect">
            <a:avLst/>
          </a:prstGeom>
          <a:noFill/>
          <a:ln w="9525">
            <a:noFill/>
            <a:miter lim="800000"/>
            <a:headEnd/>
            <a:tailEnd/>
          </a:ln>
        </p:spPr>
        <p:txBody>
          <a:bodyPr anchor="ctr"/>
          <a:lstStyle/>
          <a:p>
            <a:r>
              <a:rPr lang="en-NZ" dirty="0">
                <a:solidFill>
                  <a:srgbClr val="CC0000"/>
                </a:solidFill>
              </a:rPr>
              <a:t>‘Why do you use private transport (instead of public transport)?’ – Top five responses</a:t>
            </a:r>
          </a:p>
        </p:txBody>
      </p:sp>
      <p:sp>
        <p:nvSpPr>
          <p:cNvPr id="34833" name="Rectangle 22"/>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34837" name="Rectangle 27"/>
          <p:cNvSpPr>
            <a:spLocks noChangeArrowheads="1"/>
          </p:cNvSpPr>
          <p:nvPr/>
        </p:nvSpPr>
        <p:spPr bwMode="auto">
          <a:xfrm>
            <a:off x="8172400" y="2780928"/>
            <a:ext cx="287337" cy="288032"/>
          </a:xfrm>
          <a:prstGeom prst="rect">
            <a:avLst/>
          </a:prstGeom>
          <a:noFill/>
          <a:ln w="19050" algn="ctr">
            <a:solidFill>
              <a:srgbClr val="000080"/>
            </a:solidFill>
            <a:miter lim="800000"/>
            <a:headEnd/>
            <a:tailEnd/>
          </a:ln>
        </p:spPr>
        <p:txBody>
          <a:bodyPr wrap="none" anchor="ctr"/>
          <a:lstStyle/>
          <a:p>
            <a:endParaRPr lang="en-NZ"/>
          </a:p>
        </p:txBody>
      </p:sp>
      <p:sp>
        <p:nvSpPr>
          <p:cNvPr id="32" name="Text Box 7"/>
          <p:cNvSpPr txBox="1">
            <a:spLocks noChangeArrowheads="1"/>
          </p:cNvSpPr>
          <p:nvPr/>
        </p:nvSpPr>
        <p:spPr bwMode="auto">
          <a:xfrm>
            <a:off x="1331640" y="1556792"/>
            <a:ext cx="1728788" cy="228600"/>
          </a:xfrm>
          <a:prstGeom prst="rect">
            <a:avLst/>
          </a:prstGeom>
          <a:noFill/>
          <a:ln w="9525">
            <a:noFill/>
            <a:miter lim="800000"/>
            <a:headEnd/>
            <a:tailEnd/>
          </a:ln>
        </p:spPr>
        <p:txBody>
          <a:bodyPr/>
          <a:lstStyle/>
          <a:p>
            <a:r>
              <a:rPr lang="en-US" altLang="ja-JP" sz="1400" i="0" dirty="0">
                <a:ea typeface="MS Mincho" pitchFamily="49" charset="-128"/>
              </a:rPr>
              <a:t>Total Sample</a:t>
            </a:r>
            <a:endParaRPr lang="en-US" sz="1400" b="0" i="0" dirty="0"/>
          </a:p>
        </p:txBody>
      </p:sp>
      <p:sp>
        <p:nvSpPr>
          <p:cNvPr id="33" name="Text Box 8"/>
          <p:cNvSpPr txBox="1">
            <a:spLocks noChangeArrowheads="1"/>
          </p:cNvSpPr>
          <p:nvPr/>
        </p:nvSpPr>
        <p:spPr bwMode="auto">
          <a:xfrm>
            <a:off x="4139952" y="1556792"/>
            <a:ext cx="1728788" cy="22860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34" name="Text Box 9"/>
          <p:cNvSpPr txBox="1">
            <a:spLocks noChangeArrowheads="1"/>
          </p:cNvSpPr>
          <p:nvPr/>
        </p:nvSpPr>
        <p:spPr bwMode="auto">
          <a:xfrm>
            <a:off x="6516216" y="1556792"/>
            <a:ext cx="1728787" cy="228600"/>
          </a:xfrm>
          <a:prstGeom prst="rect">
            <a:avLst/>
          </a:prstGeom>
          <a:noFill/>
          <a:ln w="9525">
            <a:noFill/>
            <a:miter lim="800000"/>
            <a:headEnd/>
            <a:tailEnd/>
          </a:ln>
        </p:spPr>
        <p:txBody>
          <a:bodyPr/>
          <a:lstStyle/>
          <a:p>
            <a:r>
              <a:rPr lang="en-US" altLang="ja-JP" sz="1400" i="0" dirty="0" err="1">
                <a:ea typeface="MS Mincho" pitchFamily="49" charset="-128"/>
              </a:rPr>
              <a:t>Rotorua</a:t>
            </a:r>
            <a:endParaRPr lang="en-US" sz="1400" b="0" i="0" dirty="0"/>
          </a:p>
        </p:txBody>
      </p:sp>
      <p:sp>
        <p:nvSpPr>
          <p:cNvPr id="21" name="TextBox 20"/>
          <p:cNvSpPr txBox="1"/>
          <p:nvPr/>
        </p:nvSpPr>
        <p:spPr>
          <a:xfrm>
            <a:off x="2771800" y="6150496"/>
            <a:ext cx="792088" cy="230832"/>
          </a:xfrm>
          <a:prstGeom prst="rect">
            <a:avLst/>
          </a:prstGeom>
          <a:noFill/>
        </p:spPr>
        <p:txBody>
          <a:bodyPr wrap="square" rtlCol="0">
            <a:spAutoFit/>
          </a:bodyPr>
          <a:lstStyle/>
          <a:p>
            <a:r>
              <a:rPr lang="en-NZ" sz="900" i="0" dirty="0" smtClean="0">
                <a:solidFill>
                  <a:srgbClr val="FF0000"/>
                </a:solidFill>
              </a:rPr>
              <a:t>n=403</a:t>
            </a:r>
            <a:endParaRPr lang="en-NZ" sz="900" i="0" dirty="0">
              <a:solidFill>
                <a:srgbClr val="FF0000"/>
              </a:solidFill>
            </a:endParaRPr>
          </a:p>
        </p:txBody>
      </p:sp>
      <p:sp>
        <p:nvSpPr>
          <p:cNvPr id="22" name="TextBox 21"/>
          <p:cNvSpPr txBox="1"/>
          <p:nvPr/>
        </p:nvSpPr>
        <p:spPr>
          <a:xfrm>
            <a:off x="5220072" y="6150496"/>
            <a:ext cx="792088" cy="230832"/>
          </a:xfrm>
          <a:prstGeom prst="rect">
            <a:avLst/>
          </a:prstGeom>
          <a:noFill/>
        </p:spPr>
        <p:txBody>
          <a:bodyPr wrap="square" rtlCol="0">
            <a:spAutoFit/>
          </a:bodyPr>
          <a:lstStyle/>
          <a:p>
            <a:r>
              <a:rPr lang="en-NZ" sz="900" i="0" dirty="0" smtClean="0">
                <a:solidFill>
                  <a:srgbClr val="FF0000"/>
                </a:solidFill>
              </a:rPr>
              <a:t>n=200</a:t>
            </a:r>
            <a:endParaRPr lang="en-NZ" sz="900" i="0" dirty="0">
              <a:solidFill>
                <a:srgbClr val="FF0000"/>
              </a:solidFill>
            </a:endParaRPr>
          </a:p>
        </p:txBody>
      </p:sp>
      <p:sp>
        <p:nvSpPr>
          <p:cNvPr id="23" name="TextBox 22"/>
          <p:cNvSpPr txBox="1"/>
          <p:nvPr/>
        </p:nvSpPr>
        <p:spPr>
          <a:xfrm>
            <a:off x="7524328" y="6135688"/>
            <a:ext cx="792088" cy="230832"/>
          </a:xfrm>
          <a:prstGeom prst="rect">
            <a:avLst/>
          </a:prstGeom>
          <a:noFill/>
        </p:spPr>
        <p:txBody>
          <a:bodyPr wrap="square" rtlCol="0">
            <a:spAutoFit/>
          </a:bodyPr>
          <a:lstStyle/>
          <a:p>
            <a:r>
              <a:rPr lang="en-NZ" sz="900" i="0" dirty="0" smtClean="0">
                <a:solidFill>
                  <a:srgbClr val="FF0000"/>
                </a:solidFill>
              </a:rPr>
              <a:t>n=203</a:t>
            </a:r>
            <a:endParaRPr lang="en-NZ" sz="900" i="0" dirty="0">
              <a:solidFill>
                <a:srgbClr val="FF0000"/>
              </a:solidFill>
            </a:endParaRPr>
          </a:p>
        </p:txBody>
      </p:sp>
      <p:sp>
        <p:nvSpPr>
          <p:cNvPr id="26" name="Rectangle 25"/>
          <p:cNvSpPr>
            <a:spLocks noChangeArrowheads="1"/>
          </p:cNvSpPr>
          <p:nvPr/>
        </p:nvSpPr>
        <p:spPr bwMode="auto">
          <a:xfrm>
            <a:off x="5724128" y="1916832"/>
            <a:ext cx="216917" cy="216024"/>
          </a:xfrm>
          <a:prstGeom prst="rect">
            <a:avLst/>
          </a:prstGeom>
          <a:noFill/>
          <a:ln w="19050" algn="ctr">
            <a:solidFill>
              <a:srgbClr val="000080"/>
            </a:solidFill>
            <a:miter lim="800000"/>
            <a:headEnd/>
            <a:tailEnd/>
          </a:ln>
        </p:spPr>
        <p:txBody>
          <a:bodyPr wrap="none" anchor="ctr"/>
          <a:lstStyle/>
          <a:p>
            <a:endParaRPr lang="en-NZ"/>
          </a:p>
        </p:txBody>
      </p:sp>
      <p:sp>
        <p:nvSpPr>
          <p:cNvPr id="27" name="Oval 26"/>
          <p:cNvSpPr>
            <a:spLocks noChangeArrowheads="1"/>
          </p:cNvSpPr>
          <p:nvPr/>
        </p:nvSpPr>
        <p:spPr bwMode="auto">
          <a:xfrm>
            <a:off x="8172400" y="2780928"/>
            <a:ext cx="288925" cy="287338"/>
          </a:xfrm>
          <a:prstGeom prst="ellipse">
            <a:avLst/>
          </a:prstGeom>
          <a:noFill/>
          <a:ln w="19050" algn="ctr">
            <a:solidFill>
              <a:srgbClr val="FF0000"/>
            </a:solidFill>
            <a:round/>
            <a:headEnd/>
            <a:tailEnd/>
          </a:ln>
        </p:spPr>
        <p:txBody>
          <a:bodyPr wrap="none" anchor="ctr"/>
          <a:lstStyle/>
          <a:p>
            <a:endParaRPr lang="en-NZ"/>
          </a:p>
        </p:txBody>
      </p:sp>
      <p:sp>
        <p:nvSpPr>
          <p:cNvPr id="28" name="Oval 27"/>
          <p:cNvSpPr>
            <a:spLocks noChangeArrowheads="1"/>
          </p:cNvSpPr>
          <p:nvPr/>
        </p:nvSpPr>
        <p:spPr bwMode="auto">
          <a:xfrm>
            <a:off x="4716016" y="2780928"/>
            <a:ext cx="288925" cy="287338"/>
          </a:xfrm>
          <a:prstGeom prst="ellipse">
            <a:avLst/>
          </a:prstGeom>
          <a:noFill/>
          <a:ln w="19050" algn="ctr">
            <a:solidFill>
              <a:srgbClr val="FF0000"/>
            </a:solidFill>
            <a:round/>
            <a:headEnd/>
            <a:tailEnd/>
          </a:ln>
        </p:spPr>
        <p:txBody>
          <a:bodyPr wrap="none" anchor="ctr"/>
          <a:lstStyle/>
          <a:p>
            <a:endParaRPr lang="en-NZ"/>
          </a:p>
        </p:txBody>
      </p:sp>
      <p:sp>
        <p:nvSpPr>
          <p:cNvPr id="30" name="Rectangle 29"/>
          <p:cNvSpPr>
            <a:spLocks noChangeArrowheads="1"/>
          </p:cNvSpPr>
          <p:nvPr/>
        </p:nvSpPr>
        <p:spPr bwMode="auto">
          <a:xfrm>
            <a:off x="4644008" y="3645024"/>
            <a:ext cx="216917" cy="216024"/>
          </a:xfrm>
          <a:prstGeom prst="rect">
            <a:avLst/>
          </a:prstGeom>
          <a:noFill/>
          <a:ln w="19050" algn="ctr">
            <a:solidFill>
              <a:srgbClr val="000080"/>
            </a:solidFill>
            <a:miter lim="800000"/>
            <a:headEnd/>
            <a:tailEnd/>
          </a:ln>
        </p:spPr>
        <p:txBody>
          <a:bodyPr wrap="none" anchor="ctr"/>
          <a:lstStyle/>
          <a:p>
            <a:endParaRPr lang="en-NZ"/>
          </a:p>
        </p:txBody>
      </p:sp>
      <p:sp>
        <p:nvSpPr>
          <p:cNvPr id="2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77</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p:nvPr/>
        </p:nvGraphicFramePr>
        <p:xfrm>
          <a:off x="5436096" y="1772816"/>
          <a:ext cx="396044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ectangle 2"/>
          <p:cNvSpPr>
            <a:spLocks noGrp="1" noChangeArrowheads="1"/>
          </p:cNvSpPr>
          <p:nvPr>
            <p:ph type="title" idx="4294967295"/>
          </p:nvPr>
        </p:nvSpPr>
        <p:spPr>
          <a:xfrm>
            <a:off x="0" y="765175"/>
            <a:ext cx="9144000" cy="652463"/>
          </a:xfrm>
        </p:spPr>
        <p:txBody>
          <a:bodyPr/>
          <a:lstStyle/>
          <a:p>
            <a:pPr eaLnBrk="1" hangingPunct="1"/>
            <a:r>
              <a:rPr lang="en-US" sz="2000" b="1" dirty="0" smtClean="0">
                <a:solidFill>
                  <a:srgbClr val="CC0000"/>
                </a:solidFill>
              </a:rPr>
              <a:t>Reasons for Non-Bus Use (II)</a:t>
            </a:r>
            <a:endParaRPr lang="en-NZ" sz="2000" b="1" dirty="0" smtClean="0">
              <a:solidFill>
                <a:srgbClr val="CC0000"/>
              </a:solidFill>
            </a:endParaRPr>
          </a:p>
        </p:txBody>
      </p:sp>
      <p:sp>
        <p:nvSpPr>
          <p:cNvPr id="35846" name="Rectangle 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35847" name="Text Box 5"/>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Q18</a:t>
            </a:r>
            <a:endParaRPr lang="en-NZ" sz="1000" i="0" dirty="0"/>
          </a:p>
        </p:txBody>
      </p:sp>
      <p:sp>
        <p:nvSpPr>
          <p:cNvPr id="35853" name="Rectangle 18"/>
          <p:cNvSpPr>
            <a:spLocks noChangeArrowheads="1"/>
          </p:cNvSpPr>
          <p:nvPr/>
        </p:nvSpPr>
        <p:spPr bwMode="auto">
          <a:xfrm>
            <a:off x="0" y="1125091"/>
            <a:ext cx="9143999" cy="652463"/>
          </a:xfrm>
          <a:prstGeom prst="rect">
            <a:avLst/>
          </a:prstGeom>
          <a:noFill/>
          <a:ln w="9525">
            <a:noFill/>
            <a:miter lim="800000"/>
            <a:headEnd/>
            <a:tailEnd/>
          </a:ln>
        </p:spPr>
        <p:txBody>
          <a:bodyPr anchor="ctr"/>
          <a:lstStyle/>
          <a:p>
            <a:r>
              <a:rPr lang="en-NZ" dirty="0">
                <a:solidFill>
                  <a:srgbClr val="CC0000"/>
                </a:solidFill>
              </a:rPr>
              <a:t>‘Why do you use private transport (instead of public transport)?’ – Other codes</a:t>
            </a:r>
          </a:p>
        </p:txBody>
      </p:sp>
      <p:sp>
        <p:nvSpPr>
          <p:cNvPr id="35854" name="Rectangle 22"/>
          <p:cNvSpPr>
            <a:spLocks noChangeArrowheads="1"/>
          </p:cNvSpPr>
          <p:nvPr/>
        </p:nvSpPr>
        <p:spPr bwMode="auto">
          <a:xfrm>
            <a:off x="0" y="1341438"/>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Multiple responses allowed</a:t>
            </a:r>
            <a:endParaRPr lang="en-GB" sz="1000" b="0">
              <a:solidFill>
                <a:srgbClr val="000000"/>
              </a:solidFill>
            </a:endParaRPr>
          </a:p>
        </p:txBody>
      </p:sp>
      <p:sp>
        <p:nvSpPr>
          <p:cNvPr id="30" name="Text Box 7"/>
          <p:cNvSpPr txBox="1">
            <a:spLocks noChangeArrowheads="1"/>
          </p:cNvSpPr>
          <p:nvPr/>
        </p:nvSpPr>
        <p:spPr bwMode="auto">
          <a:xfrm>
            <a:off x="2123728" y="1616224"/>
            <a:ext cx="1728788" cy="228600"/>
          </a:xfrm>
          <a:prstGeom prst="rect">
            <a:avLst/>
          </a:prstGeom>
          <a:noFill/>
          <a:ln w="9525">
            <a:noFill/>
            <a:miter lim="800000"/>
            <a:headEnd/>
            <a:tailEnd/>
          </a:ln>
        </p:spPr>
        <p:txBody>
          <a:bodyPr/>
          <a:lstStyle/>
          <a:p>
            <a:pPr algn="l"/>
            <a:r>
              <a:rPr lang="en-US" altLang="ja-JP" sz="1400" i="0" dirty="0">
                <a:ea typeface="MS Mincho" pitchFamily="49" charset="-128"/>
              </a:rPr>
              <a:t>Total Sample</a:t>
            </a:r>
            <a:endParaRPr lang="en-US" sz="1400" b="0" i="0" dirty="0"/>
          </a:p>
        </p:txBody>
      </p:sp>
      <p:sp>
        <p:nvSpPr>
          <p:cNvPr id="31" name="Text Box 8"/>
          <p:cNvSpPr txBox="1">
            <a:spLocks noChangeArrowheads="1"/>
          </p:cNvSpPr>
          <p:nvPr/>
        </p:nvSpPr>
        <p:spPr bwMode="auto">
          <a:xfrm>
            <a:off x="3995340" y="1616224"/>
            <a:ext cx="1728788" cy="22860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32" name="Text Box 9"/>
          <p:cNvSpPr txBox="1">
            <a:spLocks noChangeArrowheads="1"/>
          </p:cNvSpPr>
          <p:nvPr/>
        </p:nvSpPr>
        <p:spPr bwMode="auto">
          <a:xfrm>
            <a:off x="6371605" y="1616224"/>
            <a:ext cx="1728787" cy="228600"/>
          </a:xfrm>
          <a:prstGeom prst="rect">
            <a:avLst/>
          </a:prstGeom>
          <a:noFill/>
          <a:ln w="9525">
            <a:noFill/>
            <a:miter lim="800000"/>
            <a:headEnd/>
            <a:tailEnd/>
          </a:ln>
        </p:spPr>
        <p:txBody>
          <a:bodyPr/>
          <a:lstStyle/>
          <a:p>
            <a:r>
              <a:rPr lang="en-US" altLang="ja-JP" sz="1400" i="0" dirty="0" err="1">
                <a:ea typeface="MS Mincho" pitchFamily="49" charset="-128"/>
              </a:rPr>
              <a:t>Rotorua</a:t>
            </a:r>
            <a:endParaRPr lang="en-US" sz="1400" b="0" i="0" dirty="0"/>
          </a:p>
        </p:txBody>
      </p:sp>
      <p:graphicFrame>
        <p:nvGraphicFramePr>
          <p:cNvPr id="35" name="Chart 34"/>
          <p:cNvGraphicFramePr/>
          <p:nvPr/>
        </p:nvGraphicFramePr>
        <p:xfrm>
          <a:off x="107504" y="1844824"/>
          <a:ext cx="4104456"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p:cNvGraphicFramePr/>
          <p:nvPr/>
        </p:nvGraphicFramePr>
        <p:xfrm>
          <a:off x="3275856" y="1772816"/>
          <a:ext cx="3528392"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2555776" y="6366520"/>
            <a:ext cx="792088" cy="230832"/>
          </a:xfrm>
          <a:prstGeom prst="rect">
            <a:avLst/>
          </a:prstGeom>
          <a:noFill/>
        </p:spPr>
        <p:txBody>
          <a:bodyPr wrap="square" rtlCol="0">
            <a:spAutoFit/>
          </a:bodyPr>
          <a:lstStyle/>
          <a:p>
            <a:r>
              <a:rPr lang="en-NZ" sz="900" i="0" dirty="0" smtClean="0">
                <a:solidFill>
                  <a:srgbClr val="FF0000"/>
                </a:solidFill>
              </a:rPr>
              <a:t>n=403</a:t>
            </a:r>
            <a:endParaRPr lang="en-NZ" sz="900" i="0" dirty="0">
              <a:solidFill>
                <a:srgbClr val="FF0000"/>
              </a:solidFill>
            </a:endParaRPr>
          </a:p>
        </p:txBody>
      </p:sp>
      <p:sp>
        <p:nvSpPr>
          <p:cNvPr id="19" name="TextBox 18"/>
          <p:cNvSpPr txBox="1"/>
          <p:nvPr/>
        </p:nvSpPr>
        <p:spPr>
          <a:xfrm>
            <a:off x="5004048" y="6366520"/>
            <a:ext cx="792088" cy="230832"/>
          </a:xfrm>
          <a:prstGeom prst="rect">
            <a:avLst/>
          </a:prstGeom>
          <a:noFill/>
        </p:spPr>
        <p:txBody>
          <a:bodyPr wrap="square" rtlCol="0">
            <a:spAutoFit/>
          </a:bodyPr>
          <a:lstStyle/>
          <a:p>
            <a:r>
              <a:rPr lang="en-NZ" sz="900" i="0" dirty="0" smtClean="0">
                <a:solidFill>
                  <a:srgbClr val="FF0000"/>
                </a:solidFill>
              </a:rPr>
              <a:t>n=200</a:t>
            </a:r>
            <a:endParaRPr lang="en-NZ" sz="900" i="0" dirty="0">
              <a:solidFill>
                <a:srgbClr val="FF0000"/>
              </a:solidFill>
            </a:endParaRPr>
          </a:p>
        </p:txBody>
      </p:sp>
      <p:sp>
        <p:nvSpPr>
          <p:cNvPr id="20" name="TextBox 19"/>
          <p:cNvSpPr txBox="1"/>
          <p:nvPr/>
        </p:nvSpPr>
        <p:spPr>
          <a:xfrm>
            <a:off x="7308304" y="6351712"/>
            <a:ext cx="792088" cy="230832"/>
          </a:xfrm>
          <a:prstGeom prst="rect">
            <a:avLst/>
          </a:prstGeom>
          <a:noFill/>
        </p:spPr>
        <p:txBody>
          <a:bodyPr wrap="square" rtlCol="0">
            <a:spAutoFit/>
          </a:bodyPr>
          <a:lstStyle/>
          <a:p>
            <a:r>
              <a:rPr lang="en-NZ" sz="900" i="0" dirty="0" smtClean="0">
                <a:solidFill>
                  <a:srgbClr val="FF0000"/>
                </a:solidFill>
              </a:rPr>
              <a:t>n=203</a:t>
            </a:r>
            <a:endParaRPr lang="en-NZ" sz="900" i="0" dirty="0">
              <a:solidFill>
                <a:srgbClr val="FF0000"/>
              </a:solidFill>
            </a:endParaRPr>
          </a:p>
        </p:txBody>
      </p:sp>
      <p:sp>
        <p:nvSpPr>
          <p:cNvPr id="16"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78</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nvGraphicFramePr>
        <p:xfrm>
          <a:off x="755576" y="6165304"/>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460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435</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436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284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225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221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176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224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203</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6867" name="Rectangle 2"/>
          <p:cNvSpPr>
            <a:spLocks noGrp="1" noChangeArrowheads="1"/>
          </p:cNvSpPr>
          <p:nvPr>
            <p:ph type="title"/>
          </p:nvPr>
        </p:nvSpPr>
        <p:spPr>
          <a:xfrm>
            <a:off x="0" y="765175"/>
            <a:ext cx="9144000" cy="652463"/>
          </a:xfrm>
        </p:spPr>
        <p:txBody>
          <a:bodyPr/>
          <a:lstStyle/>
          <a:p>
            <a:pPr eaLnBrk="1" hangingPunct="1"/>
            <a:r>
              <a:rPr lang="en-US" sz="2000" b="1" dirty="0" smtClean="0">
                <a:solidFill>
                  <a:srgbClr val="CC0000"/>
                </a:solidFill>
              </a:rPr>
              <a:t>Likelihood of Bus Use (I)</a:t>
            </a:r>
            <a:endParaRPr lang="en-NZ" sz="2000" b="1" dirty="0" smtClean="0">
              <a:solidFill>
                <a:srgbClr val="CC0000"/>
              </a:solidFill>
            </a:endParaRPr>
          </a:p>
        </p:txBody>
      </p:sp>
      <p:sp>
        <p:nvSpPr>
          <p:cNvPr id="36868" name="Rectangle 3"/>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36869" name="Text Box 4"/>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Q19</a:t>
            </a:r>
            <a:endParaRPr lang="en-NZ" sz="1000" i="0" dirty="0"/>
          </a:p>
        </p:txBody>
      </p:sp>
      <p:sp>
        <p:nvSpPr>
          <p:cNvPr id="36870" name="Text Box 5"/>
          <p:cNvSpPr txBox="1">
            <a:spLocks noChangeArrowheads="1"/>
          </p:cNvSpPr>
          <p:nvPr/>
        </p:nvSpPr>
        <p:spPr bwMode="auto">
          <a:xfrm>
            <a:off x="0" y="6551766"/>
            <a:ext cx="9144000" cy="261610"/>
          </a:xfrm>
          <a:prstGeom prst="rect">
            <a:avLst/>
          </a:prstGeom>
          <a:solidFill>
            <a:schemeClr val="tx1"/>
          </a:solidFill>
          <a:ln w="9525">
            <a:noFill/>
            <a:miter lim="800000"/>
            <a:headEnd/>
            <a:tailEnd/>
          </a:ln>
        </p:spPr>
        <p:txBody>
          <a:bodyPr>
            <a:spAutoFit/>
          </a:bodyPr>
          <a:lstStyle/>
          <a:p>
            <a:pPr>
              <a:buClr>
                <a:schemeClr val="tx1"/>
              </a:buClr>
            </a:pPr>
            <a:r>
              <a:rPr lang="en-IE" i="0" dirty="0" smtClean="0">
                <a:solidFill>
                  <a:schemeClr val="bg1"/>
                </a:solidFill>
              </a:rPr>
              <a:t> Over two thirds </a:t>
            </a:r>
            <a:r>
              <a:rPr lang="en-IE" i="0" dirty="0">
                <a:solidFill>
                  <a:schemeClr val="bg1"/>
                </a:solidFill>
              </a:rPr>
              <a:t>of non-bus users </a:t>
            </a:r>
            <a:r>
              <a:rPr lang="en-IE" i="0" dirty="0" smtClean="0">
                <a:solidFill>
                  <a:schemeClr val="bg1"/>
                </a:solidFill>
              </a:rPr>
              <a:t>(68%) </a:t>
            </a:r>
            <a:r>
              <a:rPr lang="en-IE" i="0" dirty="0">
                <a:solidFill>
                  <a:schemeClr val="bg1"/>
                </a:solidFill>
              </a:rPr>
              <a:t>stated they would consider using the bus service</a:t>
            </a:r>
            <a:r>
              <a:rPr lang="en-IE" i="0" dirty="0" smtClean="0">
                <a:solidFill>
                  <a:schemeClr val="bg1"/>
                </a:solidFill>
              </a:rPr>
              <a:t>.</a:t>
            </a:r>
            <a:endParaRPr lang="en-IE" i="0" dirty="0">
              <a:solidFill>
                <a:schemeClr val="bg1"/>
              </a:solidFill>
            </a:endParaRPr>
          </a:p>
        </p:txBody>
      </p:sp>
      <p:sp>
        <p:nvSpPr>
          <p:cNvPr id="36871" name="Rectangle 7"/>
          <p:cNvSpPr>
            <a:spLocks noChangeArrowheads="1"/>
          </p:cNvSpPr>
          <p:nvPr/>
        </p:nvSpPr>
        <p:spPr bwMode="auto">
          <a:xfrm>
            <a:off x="0" y="1052736"/>
            <a:ext cx="9144000" cy="652463"/>
          </a:xfrm>
          <a:prstGeom prst="rect">
            <a:avLst/>
          </a:prstGeom>
          <a:noFill/>
          <a:ln w="9525">
            <a:noFill/>
            <a:miter lim="800000"/>
            <a:headEnd/>
            <a:tailEnd/>
          </a:ln>
        </p:spPr>
        <p:txBody>
          <a:bodyPr anchor="ctr"/>
          <a:lstStyle/>
          <a:p>
            <a:r>
              <a:rPr lang="en-NZ" dirty="0">
                <a:solidFill>
                  <a:srgbClr val="CC0000"/>
                </a:solidFill>
              </a:rPr>
              <a:t>‘Would you ever consider using the bus service?’</a:t>
            </a:r>
          </a:p>
        </p:txBody>
      </p:sp>
      <p:grpSp>
        <p:nvGrpSpPr>
          <p:cNvPr id="36872" name="Group 9"/>
          <p:cNvGrpSpPr>
            <a:grpSpLocks/>
          </p:cNvGrpSpPr>
          <p:nvPr/>
        </p:nvGrpSpPr>
        <p:grpSpPr bwMode="auto">
          <a:xfrm>
            <a:off x="1331640" y="1556792"/>
            <a:ext cx="7272337" cy="247650"/>
            <a:chOff x="3060" y="2055"/>
            <a:chExt cx="7575" cy="390"/>
          </a:xfrm>
        </p:grpSpPr>
        <p:sp>
          <p:nvSpPr>
            <p:cNvPr id="36900" name="Text Box 1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36901" name="Text Box 1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36902" name="Text Box 1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36873" name="Text Box 13"/>
          <p:cNvSpPr txBox="1">
            <a:spLocks noChangeArrowheads="1"/>
          </p:cNvSpPr>
          <p:nvPr/>
        </p:nvSpPr>
        <p:spPr bwMode="auto">
          <a:xfrm>
            <a:off x="69850" y="3055938"/>
            <a:ext cx="1042988" cy="228600"/>
          </a:xfrm>
          <a:prstGeom prst="rect">
            <a:avLst/>
          </a:prstGeom>
          <a:noFill/>
          <a:ln w="9525" algn="ctr">
            <a:noFill/>
            <a:miter lim="800000"/>
            <a:headEnd/>
            <a:tailEnd/>
          </a:ln>
        </p:spPr>
        <p:txBody>
          <a:bodyPr>
            <a:spAutoFit/>
          </a:bodyPr>
          <a:lstStyle/>
          <a:p>
            <a:pPr algn="r">
              <a:spcBef>
                <a:spcPct val="50000"/>
              </a:spcBef>
            </a:pPr>
            <a:r>
              <a:rPr lang="en-US" sz="900"/>
              <a:t>Yes</a:t>
            </a:r>
          </a:p>
        </p:txBody>
      </p:sp>
      <p:sp>
        <p:nvSpPr>
          <p:cNvPr id="36874" name="Text Box 14"/>
          <p:cNvSpPr txBox="1">
            <a:spLocks noChangeArrowheads="1"/>
          </p:cNvSpPr>
          <p:nvPr/>
        </p:nvSpPr>
        <p:spPr bwMode="auto">
          <a:xfrm>
            <a:off x="0" y="4856163"/>
            <a:ext cx="1116013" cy="228600"/>
          </a:xfrm>
          <a:prstGeom prst="rect">
            <a:avLst/>
          </a:prstGeom>
          <a:noFill/>
          <a:ln w="9525" algn="ctr">
            <a:noFill/>
            <a:miter lim="800000"/>
            <a:headEnd/>
            <a:tailEnd/>
          </a:ln>
        </p:spPr>
        <p:txBody>
          <a:bodyPr>
            <a:spAutoFit/>
          </a:bodyPr>
          <a:lstStyle/>
          <a:p>
            <a:pPr algn="r">
              <a:spcBef>
                <a:spcPct val="50000"/>
              </a:spcBef>
            </a:pPr>
            <a:r>
              <a:rPr lang="en-US" sz="900"/>
              <a:t>No </a:t>
            </a:r>
          </a:p>
        </p:txBody>
      </p:sp>
      <p:sp>
        <p:nvSpPr>
          <p:cNvPr id="36875" name="Text Box 15"/>
          <p:cNvSpPr txBox="1">
            <a:spLocks noChangeArrowheads="1"/>
          </p:cNvSpPr>
          <p:nvPr/>
        </p:nvSpPr>
        <p:spPr bwMode="auto">
          <a:xfrm>
            <a:off x="63500" y="5516563"/>
            <a:ext cx="1042988" cy="228600"/>
          </a:xfrm>
          <a:prstGeom prst="rect">
            <a:avLst/>
          </a:prstGeom>
          <a:noFill/>
          <a:ln w="9525" algn="ctr">
            <a:noFill/>
            <a:miter lim="800000"/>
            <a:headEnd/>
            <a:tailEnd/>
          </a:ln>
        </p:spPr>
        <p:txBody>
          <a:bodyPr>
            <a:spAutoFit/>
          </a:bodyPr>
          <a:lstStyle/>
          <a:p>
            <a:pPr algn="r">
              <a:spcBef>
                <a:spcPct val="50000"/>
              </a:spcBef>
            </a:pPr>
            <a:r>
              <a:rPr lang="en-US" sz="900"/>
              <a:t>Don’t know</a:t>
            </a:r>
          </a:p>
        </p:txBody>
      </p:sp>
      <p:graphicFrame>
        <p:nvGraphicFramePr>
          <p:cNvPr id="21" name="Chart 20"/>
          <p:cNvGraphicFramePr/>
          <p:nvPr/>
        </p:nvGraphicFramePr>
        <p:xfrm>
          <a:off x="1115616" y="1844824"/>
          <a:ext cx="792088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79</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523875"/>
            <a:ext cx="9144000" cy="1143000"/>
          </a:xfrm>
        </p:spPr>
        <p:txBody>
          <a:bodyPr/>
          <a:lstStyle/>
          <a:p>
            <a:pPr algn="l" eaLnBrk="1" hangingPunct="1"/>
            <a:r>
              <a:rPr lang="en-GB" sz="2800" b="1" smtClean="0">
                <a:solidFill>
                  <a:srgbClr val="CC0000"/>
                </a:solidFill>
              </a:rPr>
              <a:t>Executive Summary (II)</a:t>
            </a:r>
          </a:p>
        </p:txBody>
      </p:sp>
      <p:sp>
        <p:nvSpPr>
          <p:cNvPr id="54275" name="Rectangle 3"/>
          <p:cNvSpPr>
            <a:spLocks noGrp="1" noChangeArrowheads="1"/>
          </p:cNvSpPr>
          <p:nvPr>
            <p:ph type="body" idx="4294967295"/>
          </p:nvPr>
        </p:nvSpPr>
        <p:spPr>
          <a:xfrm>
            <a:off x="0" y="1398588"/>
            <a:ext cx="8856663" cy="4983162"/>
          </a:xfrm>
        </p:spPr>
        <p:txBody>
          <a:bodyPr>
            <a:normAutofit/>
          </a:bodyPr>
          <a:lstStyle/>
          <a:p>
            <a:pPr eaLnBrk="1" hangingPunct="1">
              <a:lnSpc>
                <a:spcPct val="80000"/>
              </a:lnSpc>
              <a:spcBef>
                <a:spcPct val="45000"/>
              </a:spcBef>
              <a:buFontTx/>
              <a:buNone/>
            </a:pPr>
            <a:r>
              <a:rPr lang="en-US" sz="1300" b="1" dirty="0" smtClean="0"/>
              <a:t>Non-bus users:</a:t>
            </a:r>
          </a:p>
          <a:p>
            <a:pPr algn="just" eaLnBrk="1" hangingPunct="1">
              <a:lnSpc>
                <a:spcPct val="80000"/>
              </a:lnSpc>
              <a:spcBef>
                <a:spcPct val="45000"/>
              </a:spcBef>
              <a:buFontTx/>
              <a:buNone/>
            </a:pPr>
            <a:endParaRPr lang="en-US" sz="1300" dirty="0" smtClean="0"/>
          </a:p>
          <a:p>
            <a:r>
              <a:rPr lang="en-US" sz="1300" i="1" dirty="0" smtClean="0"/>
              <a:t>Convenience / flexibility / independence </a:t>
            </a:r>
            <a:r>
              <a:rPr lang="en-US" sz="1300" dirty="0" smtClean="0"/>
              <a:t>continued to be the main reasons that non-bus users prefer to use private transport and </a:t>
            </a:r>
            <a:r>
              <a:rPr lang="en-NZ" sz="1300" dirty="0" smtClean="0"/>
              <a:t>the main reason why non-bus users would not consider the bus service.</a:t>
            </a:r>
            <a:endParaRPr lang="en-US" sz="1300" dirty="0" smtClean="0"/>
          </a:p>
          <a:p>
            <a:pPr lvl="0">
              <a:buNone/>
            </a:pPr>
            <a:endParaRPr lang="en-US" sz="1300" dirty="0" smtClean="0"/>
          </a:p>
          <a:p>
            <a:r>
              <a:rPr lang="en-US" sz="1300" dirty="0" smtClean="0"/>
              <a:t>Similar to 2011’s finding, over two thirds (68%) of non-bus users stated they would consider using the bus service.  </a:t>
            </a:r>
          </a:p>
          <a:p>
            <a:pPr>
              <a:buNone/>
            </a:pPr>
            <a:endParaRPr lang="en-US" sz="1300" dirty="0" smtClean="0"/>
          </a:p>
          <a:p>
            <a:r>
              <a:rPr lang="en-IE" sz="1300" dirty="0" smtClean="0"/>
              <a:t>Non-bus users aged 18 to 34 years were more likely than any other age group to consider using the bus service.</a:t>
            </a:r>
          </a:p>
          <a:p>
            <a:pPr lvl="0">
              <a:buNone/>
            </a:pPr>
            <a:endParaRPr lang="en-US" sz="1300" dirty="0" smtClean="0"/>
          </a:p>
          <a:p>
            <a:pPr lvl="0"/>
            <a:r>
              <a:rPr lang="en-US" sz="1300" dirty="0" smtClean="0"/>
              <a:t>Tauranga non-bus users were more likely than </a:t>
            </a:r>
            <a:r>
              <a:rPr lang="en-US" sz="1300" dirty="0" err="1" smtClean="0"/>
              <a:t>Rotorua</a:t>
            </a:r>
            <a:r>
              <a:rPr lang="en-US" sz="1300" dirty="0" smtClean="0"/>
              <a:t> non-bus users to state that the </a:t>
            </a:r>
            <a:r>
              <a:rPr lang="en-US" sz="1300" i="1" dirty="0" smtClean="0"/>
              <a:t>Timetable / routes are unsuitable </a:t>
            </a:r>
            <a:r>
              <a:rPr lang="en-US" sz="1300" dirty="0" smtClean="0"/>
              <a:t>as the reason they choose private transport over public transport.</a:t>
            </a:r>
          </a:p>
          <a:p>
            <a:pPr lvl="0">
              <a:buNone/>
            </a:pPr>
            <a:endParaRPr lang="en-US" sz="1300" dirty="0" smtClean="0"/>
          </a:p>
          <a:p>
            <a:pPr lvl="0"/>
            <a:r>
              <a:rPr lang="en-US" sz="1300" dirty="0" smtClean="0"/>
              <a:t>Increasing the </a:t>
            </a:r>
            <a:r>
              <a:rPr lang="en-US" sz="1300" i="1" dirty="0" smtClean="0"/>
              <a:t>Frequency and reliability of bus services </a:t>
            </a:r>
            <a:r>
              <a:rPr lang="en-US" sz="1300" dirty="0" smtClean="0"/>
              <a:t>would likely have the most impact on increasing bus usage, especially in </a:t>
            </a:r>
            <a:r>
              <a:rPr lang="en-US" sz="1300" dirty="0" err="1" smtClean="0"/>
              <a:t>Tauranga</a:t>
            </a:r>
            <a:r>
              <a:rPr lang="en-US" sz="1300" dirty="0" smtClean="0"/>
              <a:t>.  </a:t>
            </a:r>
          </a:p>
          <a:p>
            <a:pPr lvl="0"/>
            <a:endParaRPr lang="en-US" sz="1300" dirty="0" smtClean="0"/>
          </a:p>
          <a:p>
            <a:pPr lvl="0"/>
            <a:r>
              <a:rPr lang="en-IE" sz="1300" i="1" dirty="0" smtClean="0"/>
              <a:t>Not having access to a vehicle / broken down vehicle</a:t>
            </a:r>
            <a:r>
              <a:rPr lang="en-IE" sz="1300" dirty="0" smtClean="0"/>
              <a:t> were the most commonly mentioned individual circumstances that would need to change for non-bus users to use the bus service.</a:t>
            </a:r>
          </a:p>
          <a:p>
            <a:pPr lvl="0"/>
            <a:endParaRPr lang="en-US" sz="1300" dirty="0" smtClean="0"/>
          </a:p>
          <a:p>
            <a:pPr algn="just" eaLnBrk="1" hangingPunct="1">
              <a:lnSpc>
                <a:spcPct val="80000"/>
              </a:lnSpc>
              <a:spcBef>
                <a:spcPct val="45000"/>
              </a:spcBef>
            </a:pPr>
            <a:endParaRPr lang="en-US" sz="1300" dirty="0" smtClean="0"/>
          </a:p>
          <a:p>
            <a:pPr eaLnBrk="1" hangingPunct="1">
              <a:lnSpc>
                <a:spcPct val="80000"/>
              </a:lnSpc>
              <a:spcBef>
                <a:spcPct val="45000"/>
              </a:spcBef>
              <a:buFontTx/>
              <a:buNone/>
            </a:pPr>
            <a:endParaRPr lang="en-US" sz="1300" b="1" dirty="0" smtClean="0"/>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8</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p:nvPr/>
        </p:nvGraphicFramePr>
        <p:xfrm>
          <a:off x="755576" y="1916832"/>
          <a:ext cx="1619672" cy="4248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p:cNvGraphicFramePr/>
          <p:nvPr/>
        </p:nvGraphicFramePr>
        <p:xfrm>
          <a:off x="2339752" y="2132856"/>
          <a:ext cx="6804248"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37905" name="Rectangle 2"/>
          <p:cNvSpPr>
            <a:spLocks noGrp="1" noChangeArrowheads="1"/>
          </p:cNvSpPr>
          <p:nvPr>
            <p:ph type="title" idx="4294967295"/>
          </p:nvPr>
        </p:nvSpPr>
        <p:spPr>
          <a:xfrm>
            <a:off x="0" y="765175"/>
            <a:ext cx="9144000" cy="652463"/>
          </a:xfrm>
        </p:spPr>
        <p:txBody>
          <a:bodyPr/>
          <a:lstStyle/>
          <a:p>
            <a:pPr eaLnBrk="1" hangingPunct="1"/>
            <a:r>
              <a:rPr lang="en-US" sz="2000" b="1" dirty="0" smtClean="0">
                <a:solidFill>
                  <a:srgbClr val="CC0000"/>
                </a:solidFill>
              </a:rPr>
              <a:t>Likelihood of Bus Use (II)</a:t>
            </a:r>
            <a:endParaRPr lang="en-NZ" sz="2000" b="1" dirty="0" smtClean="0">
              <a:solidFill>
                <a:srgbClr val="CC0000"/>
              </a:solidFill>
            </a:endParaRPr>
          </a:p>
        </p:txBody>
      </p:sp>
      <p:sp>
        <p:nvSpPr>
          <p:cNvPr id="37906" name="Rectangle 3"/>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37907" name="Text Box 4"/>
          <p:cNvSpPr txBox="1">
            <a:spLocks noChangeArrowheads="1"/>
          </p:cNvSpPr>
          <p:nvPr/>
        </p:nvSpPr>
        <p:spPr bwMode="auto">
          <a:xfrm>
            <a:off x="5397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Q19</a:t>
            </a:r>
            <a:endParaRPr lang="en-NZ" sz="1000" i="0" dirty="0"/>
          </a:p>
        </p:txBody>
      </p:sp>
      <p:sp>
        <p:nvSpPr>
          <p:cNvPr id="37908" name="Text Box 5"/>
          <p:cNvSpPr txBox="1">
            <a:spLocks noChangeArrowheads="1"/>
          </p:cNvSpPr>
          <p:nvPr/>
        </p:nvSpPr>
        <p:spPr bwMode="auto">
          <a:xfrm>
            <a:off x="0" y="6597650"/>
            <a:ext cx="9144000" cy="260350"/>
          </a:xfrm>
          <a:prstGeom prst="rect">
            <a:avLst/>
          </a:prstGeom>
          <a:solidFill>
            <a:schemeClr val="tx1"/>
          </a:solidFill>
          <a:ln w="9525">
            <a:noFill/>
            <a:miter lim="800000"/>
            <a:headEnd/>
            <a:tailEnd/>
          </a:ln>
        </p:spPr>
        <p:txBody>
          <a:bodyPr>
            <a:spAutoFit/>
          </a:bodyPr>
          <a:lstStyle/>
          <a:p>
            <a:pPr>
              <a:buClr>
                <a:schemeClr val="tx1"/>
              </a:buClr>
            </a:pPr>
            <a:r>
              <a:rPr lang="en-IE" i="0" dirty="0" smtClean="0">
                <a:solidFill>
                  <a:schemeClr val="bg1"/>
                </a:solidFill>
              </a:rPr>
              <a:t>Non-bus </a:t>
            </a:r>
            <a:r>
              <a:rPr lang="en-IE" i="0" dirty="0">
                <a:solidFill>
                  <a:schemeClr val="bg1"/>
                </a:solidFill>
              </a:rPr>
              <a:t>users </a:t>
            </a:r>
            <a:r>
              <a:rPr lang="en-IE" i="0" dirty="0" smtClean="0">
                <a:solidFill>
                  <a:schemeClr val="bg1"/>
                </a:solidFill>
              </a:rPr>
              <a:t>aged 18 to 34 years were </a:t>
            </a:r>
            <a:r>
              <a:rPr lang="en-IE" i="0" dirty="0">
                <a:solidFill>
                  <a:schemeClr val="bg1"/>
                </a:solidFill>
              </a:rPr>
              <a:t>more likely than </a:t>
            </a:r>
            <a:r>
              <a:rPr lang="en-IE" i="0" dirty="0" smtClean="0">
                <a:solidFill>
                  <a:schemeClr val="bg1"/>
                </a:solidFill>
              </a:rPr>
              <a:t>any other age group to </a:t>
            </a:r>
            <a:r>
              <a:rPr lang="en-IE" i="0" dirty="0">
                <a:solidFill>
                  <a:schemeClr val="bg1"/>
                </a:solidFill>
              </a:rPr>
              <a:t>consider using the bus service.</a:t>
            </a:r>
          </a:p>
        </p:txBody>
      </p:sp>
      <p:sp>
        <p:nvSpPr>
          <p:cNvPr id="37909" name="Rectangle 7"/>
          <p:cNvSpPr>
            <a:spLocks noChangeArrowheads="1"/>
          </p:cNvSpPr>
          <p:nvPr/>
        </p:nvSpPr>
        <p:spPr bwMode="auto">
          <a:xfrm>
            <a:off x="0" y="1120353"/>
            <a:ext cx="9144000" cy="652463"/>
          </a:xfrm>
          <a:prstGeom prst="rect">
            <a:avLst/>
          </a:prstGeom>
          <a:noFill/>
          <a:ln w="9525">
            <a:noFill/>
            <a:miter lim="800000"/>
            <a:headEnd/>
            <a:tailEnd/>
          </a:ln>
        </p:spPr>
        <p:txBody>
          <a:bodyPr anchor="ctr"/>
          <a:lstStyle/>
          <a:p>
            <a:r>
              <a:rPr lang="en-NZ" dirty="0">
                <a:solidFill>
                  <a:srgbClr val="CC0000"/>
                </a:solidFill>
              </a:rPr>
              <a:t>‘Would you ever consider using the bus service?’</a:t>
            </a:r>
          </a:p>
        </p:txBody>
      </p:sp>
      <p:sp>
        <p:nvSpPr>
          <p:cNvPr id="37910" name="Text Box 7"/>
          <p:cNvSpPr txBox="1">
            <a:spLocks noChangeArrowheads="1"/>
          </p:cNvSpPr>
          <p:nvPr/>
        </p:nvSpPr>
        <p:spPr bwMode="auto">
          <a:xfrm>
            <a:off x="1259632" y="6093296"/>
            <a:ext cx="539750" cy="228600"/>
          </a:xfrm>
          <a:prstGeom prst="rect">
            <a:avLst/>
          </a:prstGeom>
          <a:noFill/>
          <a:ln w="9525">
            <a:noFill/>
            <a:miter lim="800000"/>
            <a:headEnd/>
            <a:tailEnd/>
          </a:ln>
        </p:spPr>
        <p:txBody>
          <a:bodyPr>
            <a:spAutoFit/>
          </a:bodyPr>
          <a:lstStyle/>
          <a:p>
            <a:pPr algn="l"/>
            <a:r>
              <a:rPr lang="en-US" sz="900" i="0" dirty="0" smtClean="0">
                <a:solidFill>
                  <a:srgbClr val="FF0000"/>
                </a:solidFill>
              </a:rPr>
              <a:t>n=403</a:t>
            </a:r>
            <a:endParaRPr lang="en-US" sz="900" i="0" dirty="0">
              <a:solidFill>
                <a:srgbClr val="FF0000"/>
              </a:solidFill>
            </a:endParaRPr>
          </a:p>
        </p:txBody>
      </p:sp>
      <p:sp>
        <p:nvSpPr>
          <p:cNvPr id="37911" name="Text Box 10"/>
          <p:cNvSpPr txBox="1">
            <a:spLocks noChangeArrowheads="1"/>
          </p:cNvSpPr>
          <p:nvPr/>
        </p:nvSpPr>
        <p:spPr bwMode="auto">
          <a:xfrm>
            <a:off x="0" y="3357563"/>
            <a:ext cx="900113" cy="244475"/>
          </a:xfrm>
          <a:prstGeom prst="rect">
            <a:avLst/>
          </a:prstGeom>
          <a:noFill/>
          <a:ln w="9525" algn="ctr">
            <a:noFill/>
            <a:miter lim="800000"/>
            <a:headEnd/>
            <a:tailEnd/>
          </a:ln>
        </p:spPr>
        <p:txBody>
          <a:bodyPr>
            <a:spAutoFit/>
          </a:bodyPr>
          <a:lstStyle/>
          <a:p>
            <a:pPr algn="r">
              <a:spcBef>
                <a:spcPct val="50000"/>
              </a:spcBef>
            </a:pPr>
            <a:r>
              <a:rPr lang="en-US" sz="1000"/>
              <a:t>Yes</a:t>
            </a:r>
          </a:p>
        </p:txBody>
      </p:sp>
      <p:sp>
        <p:nvSpPr>
          <p:cNvPr id="37912" name="Text Box 11"/>
          <p:cNvSpPr txBox="1">
            <a:spLocks noChangeArrowheads="1"/>
          </p:cNvSpPr>
          <p:nvPr/>
        </p:nvSpPr>
        <p:spPr bwMode="auto">
          <a:xfrm>
            <a:off x="0" y="5229225"/>
            <a:ext cx="900113" cy="244475"/>
          </a:xfrm>
          <a:prstGeom prst="rect">
            <a:avLst/>
          </a:prstGeom>
          <a:noFill/>
          <a:ln w="9525" algn="ctr">
            <a:noFill/>
            <a:miter lim="800000"/>
            <a:headEnd/>
            <a:tailEnd/>
          </a:ln>
        </p:spPr>
        <p:txBody>
          <a:bodyPr>
            <a:spAutoFit/>
          </a:bodyPr>
          <a:lstStyle/>
          <a:p>
            <a:pPr algn="r">
              <a:spcBef>
                <a:spcPct val="50000"/>
              </a:spcBef>
            </a:pPr>
            <a:r>
              <a:rPr lang="en-US" sz="1000"/>
              <a:t>No</a:t>
            </a:r>
          </a:p>
        </p:txBody>
      </p:sp>
      <p:sp>
        <p:nvSpPr>
          <p:cNvPr id="37913" name="Text Box 12"/>
          <p:cNvSpPr txBox="1">
            <a:spLocks noChangeArrowheads="1"/>
          </p:cNvSpPr>
          <p:nvPr/>
        </p:nvSpPr>
        <p:spPr bwMode="auto">
          <a:xfrm>
            <a:off x="0" y="5877272"/>
            <a:ext cx="900113" cy="244475"/>
          </a:xfrm>
          <a:prstGeom prst="rect">
            <a:avLst/>
          </a:prstGeom>
          <a:noFill/>
          <a:ln w="9525" algn="ctr">
            <a:noFill/>
            <a:miter lim="800000"/>
            <a:headEnd/>
            <a:tailEnd/>
          </a:ln>
        </p:spPr>
        <p:txBody>
          <a:bodyPr>
            <a:spAutoFit/>
          </a:bodyPr>
          <a:lstStyle/>
          <a:p>
            <a:pPr algn="r">
              <a:spcBef>
                <a:spcPct val="50000"/>
              </a:spcBef>
            </a:pPr>
            <a:r>
              <a:rPr lang="en-US" sz="1000" dirty="0"/>
              <a:t>Don’t know</a:t>
            </a:r>
          </a:p>
        </p:txBody>
      </p:sp>
      <p:sp>
        <p:nvSpPr>
          <p:cNvPr id="37914" name="Text Box 15"/>
          <p:cNvSpPr txBox="1">
            <a:spLocks noChangeArrowheads="1"/>
          </p:cNvSpPr>
          <p:nvPr/>
        </p:nvSpPr>
        <p:spPr bwMode="auto">
          <a:xfrm>
            <a:off x="682625" y="1673225"/>
            <a:ext cx="1728788" cy="22860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37915" name="Line 18"/>
          <p:cNvSpPr>
            <a:spLocks noChangeShapeType="1"/>
          </p:cNvSpPr>
          <p:nvPr/>
        </p:nvSpPr>
        <p:spPr bwMode="auto">
          <a:xfrm flipH="1">
            <a:off x="2309813" y="1795463"/>
            <a:ext cx="1587" cy="4505325"/>
          </a:xfrm>
          <a:prstGeom prst="line">
            <a:avLst/>
          </a:prstGeom>
          <a:noFill/>
          <a:ln w="15875">
            <a:solidFill>
              <a:srgbClr val="FF0000"/>
            </a:solidFill>
            <a:prstDash val="dash"/>
            <a:round/>
            <a:headEnd/>
            <a:tailEnd/>
          </a:ln>
        </p:spPr>
        <p:txBody>
          <a:bodyPr wrap="none" anchor="ctr"/>
          <a:lstStyle/>
          <a:p>
            <a:endParaRPr lang="en-NZ"/>
          </a:p>
        </p:txBody>
      </p:sp>
      <p:sp>
        <p:nvSpPr>
          <p:cNvPr id="37916" name="Line 18"/>
          <p:cNvSpPr>
            <a:spLocks noChangeShapeType="1"/>
          </p:cNvSpPr>
          <p:nvPr/>
        </p:nvSpPr>
        <p:spPr bwMode="auto">
          <a:xfrm>
            <a:off x="3779912" y="1971675"/>
            <a:ext cx="0" cy="4203700"/>
          </a:xfrm>
          <a:prstGeom prst="line">
            <a:avLst/>
          </a:prstGeom>
          <a:noFill/>
          <a:ln w="15875">
            <a:solidFill>
              <a:srgbClr val="FF0000"/>
            </a:solidFill>
            <a:prstDash val="dash"/>
            <a:round/>
            <a:headEnd/>
            <a:tailEnd/>
          </a:ln>
        </p:spPr>
        <p:txBody>
          <a:bodyPr wrap="none" anchor="ctr"/>
          <a:lstStyle/>
          <a:p>
            <a:endParaRPr lang="en-NZ"/>
          </a:p>
        </p:txBody>
      </p:sp>
      <p:sp>
        <p:nvSpPr>
          <p:cNvPr id="37917" name="Rectangle 778"/>
          <p:cNvSpPr>
            <a:spLocks noChangeArrowheads="1"/>
          </p:cNvSpPr>
          <p:nvPr/>
        </p:nvSpPr>
        <p:spPr bwMode="auto">
          <a:xfrm>
            <a:off x="2203450" y="1958975"/>
            <a:ext cx="1022350" cy="228600"/>
          </a:xfrm>
          <a:prstGeom prst="rect">
            <a:avLst/>
          </a:prstGeom>
          <a:noFill/>
          <a:ln w="9525" algn="ctr">
            <a:noFill/>
            <a:miter lim="800000"/>
            <a:headEnd/>
            <a:tailEnd/>
          </a:ln>
        </p:spPr>
        <p:txBody>
          <a:bodyPr>
            <a:spAutoFit/>
          </a:bodyPr>
          <a:lstStyle/>
          <a:p>
            <a:pPr eaLnBrk="0" hangingPunct="0"/>
            <a:r>
              <a:rPr lang="en-US" sz="900" i="0"/>
              <a:t>Male</a:t>
            </a:r>
          </a:p>
        </p:txBody>
      </p:sp>
      <p:sp>
        <p:nvSpPr>
          <p:cNvPr id="37918" name="Rectangle 778"/>
          <p:cNvSpPr>
            <a:spLocks noChangeArrowheads="1"/>
          </p:cNvSpPr>
          <p:nvPr/>
        </p:nvSpPr>
        <p:spPr bwMode="auto">
          <a:xfrm>
            <a:off x="2771775" y="1955800"/>
            <a:ext cx="1022350" cy="228600"/>
          </a:xfrm>
          <a:prstGeom prst="rect">
            <a:avLst/>
          </a:prstGeom>
          <a:noFill/>
          <a:ln w="9525" algn="ctr">
            <a:noFill/>
            <a:miter lim="800000"/>
            <a:headEnd/>
            <a:tailEnd/>
          </a:ln>
        </p:spPr>
        <p:txBody>
          <a:bodyPr>
            <a:spAutoFit/>
          </a:bodyPr>
          <a:lstStyle/>
          <a:p>
            <a:pPr eaLnBrk="0" hangingPunct="0"/>
            <a:r>
              <a:rPr lang="en-US" sz="900" i="0"/>
              <a:t>Female</a:t>
            </a:r>
          </a:p>
        </p:txBody>
      </p:sp>
      <p:sp>
        <p:nvSpPr>
          <p:cNvPr id="37919" name="Rectangle 778"/>
          <p:cNvSpPr>
            <a:spLocks noChangeArrowheads="1"/>
          </p:cNvSpPr>
          <p:nvPr/>
        </p:nvSpPr>
        <p:spPr bwMode="auto">
          <a:xfrm>
            <a:off x="3984625" y="1973263"/>
            <a:ext cx="874713" cy="231775"/>
          </a:xfrm>
          <a:prstGeom prst="rect">
            <a:avLst/>
          </a:prstGeom>
          <a:noFill/>
          <a:ln w="9525" algn="ctr">
            <a:noFill/>
            <a:miter lim="800000"/>
            <a:headEnd/>
            <a:tailEnd/>
          </a:ln>
        </p:spPr>
        <p:txBody>
          <a:bodyPr>
            <a:spAutoFit/>
          </a:bodyPr>
          <a:lstStyle/>
          <a:p>
            <a:pPr eaLnBrk="0" hangingPunct="0"/>
            <a:r>
              <a:rPr lang="en-US" sz="900" i="0" dirty="0"/>
              <a:t>18 - 34</a:t>
            </a:r>
          </a:p>
        </p:txBody>
      </p:sp>
      <p:sp>
        <p:nvSpPr>
          <p:cNvPr id="37920" name="Rectangle 778"/>
          <p:cNvSpPr>
            <a:spLocks noChangeArrowheads="1"/>
          </p:cNvSpPr>
          <p:nvPr/>
        </p:nvSpPr>
        <p:spPr bwMode="auto">
          <a:xfrm>
            <a:off x="4413250" y="1976438"/>
            <a:ext cx="1022350" cy="228600"/>
          </a:xfrm>
          <a:prstGeom prst="rect">
            <a:avLst/>
          </a:prstGeom>
          <a:noFill/>
          <a:ln w="9525" algn="ctr">
            <a:noFill/>
            <a:miter lim="800000"/>
            <a:headEnd/>
            <a:tailEnd/>
          </a:ln>
        </p:spPr>
        <p:txBody>
          <a:bodyPr>
            <a:spAutoFit/>
          </a:bodyPr>
          <a:lstStyle/>
          <a:p>
            <a:pPr eaLnBrk="0" hangingPunct="0"/>
            <a:r>
              <a:rPr lang="en-US" sz="900" i="0" dirty="0"/>
              <a:t>35-44</a:t>
            </a:r>
          </a:p>
        </p:txBody>
      </p:sp>
      <p:sp>
        <p:nvSpPr>
          <p:cNvPr id="37921" name="Rectangle 778"/>
          <p:cNvSpPr>
            <a:spLocks noChangeArrowheads="1"/>
          </p:cNvSpPr>
          <p:nvPr/>
        </p:nvSpPr>
        <p:spPr bwMode="auto">
          <a:xfrm>
            <a:off x="4989513" y="1976438"/>
            <a:ext cx="1022350" cy="228600"/>
          </a:xfrm>
          <a:prstGeom prst="rect">
            <a:avLst/>
          </a:prstGeom>
          <a:noFill/>
          <a:ln w="9525" algn="ctr">
            <a:noFill/>
            <a:miter lim="800000"/>
            <a:headEnd/>
            <a:tailEnd/>
          </a:ln>
        </p:spPr>
        <p:txBody>
          <a:bodyPr>
            <a:spAutoFit/>
          </a:bodyPr>
          <a:lstStyle/>
          <a:p>
            <a:pPr eaLnBrk="0" hangingPunct="0"/>
            <a:r>
              <a:rPr lang="en-US" sz="900" i="0"/>
              <a:t>45-54</a:t>
            </a:r>
          </a:p>
        </p:txBody>
      </p:sp>
      <p:sp>
        <p:nvSpPr>
          <p:cNvPr id="37922" name="Rectangle 778"/>
          <p:cNvSpPr>
            <a:spLocks noChangeArrowheads="1"/>
          </p:cNvSpPr>
          <p:nvPr/>
        </p:nvSpPr>
        <p:spPr bwMode="auto">
          <a:xfrm>
            <a:off x="2373313" y="1622425"/>
            <a:ext cx="1389062" cy="276225"/>
          </a:xfrm>
          <a:prstGeom prst="rect">
            <a:avLst/>
          </a:prstGeom>
          <a:noFill/>
          <a:ln w="9525" algn="ctr">
            <a:noFill/>
            <a:miter lim="800000"/>
            <a:headEnd/>
            <a:tailEnd/>
          </a:ln>
        </p:spPr>
        <p:txBody>
          <a:bodyPr>
            <a:spAutoFit/>
          </a:bodyPr>
          <a:lstStyle/>
          <a:p>
            <a:pPr eaLnBrk="0" hangingPunct="0"/>
            <a:r>
              <a:rPr lang="en-US" sz="1200" i="0"/>
              <a:t>Gender</a:t>
            </a:r>
          </a:p>
        </p:txBody>
      </p:sp>
      <p:sp>
        <p:nvSpPr>
          <p:cNvPr id="37923" name="Rectangle 778"/>
          <p:cNvSpPr>
            <a:spLocks noChangeArrowheads="1"/>
          </p:cNvSpPr>
          <p:nvPr/>
        </p:nvSpPr>
        <p:spPr bwMode="auto">
          <a:xfrm>
            <a:off x="3708400" y="1609725"/>
            <a:ext cx="3311525" cy="276225"/>
          </a:xfrm>
          <a:prstGeom prst="rect">
            <a:avLst/>
          </a:prstGeom>
          <a:noFill/>
          <a:ln w="9525" algn="ctr">
            <a:noFill/>
            <a:miter lim="800000"/>
            <a:headEnd/>
            <a:tailEnd/>
          </a:ln>
        </p:spPr>
        <p:txBody>
          <a:bodyPr>
            <a:spAutoFit/>
          </a:bodyPr>
          <a:lstStyle/>
          <a:p>
            <a:pPr eaLnBrk="0" hangingPunct="0"/>
            <a:r>
              <a:rPr lang="en-US" sz="1200" i="0"/>
              <a:t>Age</a:t>
            </a:r>
          </a:p>
        </p:txBody>
      </p:sp>
      <p:sp>
        <p:nvSpPr>
          <p:cNvPr id="37924" name="Line 18"/>
          <p:cNvSpPr>
            <a:spLocks noChangeShapeType="1"/>
          </p:cNvSpPr>
          <p:nvPr/>
        </p:nvSpPr>
        <p:spPr bwMode="auto">
          <a:xfrm>
            <a:off x="7019925" y="1982788"/>
            <a:ext cx="0" cy="4202112"/>
          </a:xfrm>
          <a:prstGeom prst="line">
            <a:avLst/>
          </a:prstGeom>
          <a:noFill/>
          <a:ln w="15875">
            <a:solidFill>
              <a:srgbClr val="FF0000"/>
            </a:solidFill>
            <a:prstDash val="dash"/>
            <a:round/>
            <a:headEnd/>
            <a:tailEnd/>
          </a:ln>
        </p:spPr>
        <p:txBody>
          <a:bodyPr wrap="none" anchor="ctr"/>
          <a:lstStyle/>
          <a:p>
            <a:endParaRPr lang="en-NZ"/>
          </a:p>
        </p:txBody>
      </p:sp>
      <p:sp>
        <p:nvSpPr>
          <p:cNvPr id="37925" name="Rectangle 778"/>
          <p:cNvSpPr>
            <a:spLocks noChangeArrowheads="1"/>
          </p:cNvSpPr>
          <p:nvPr/>
        </p:nvSpPr>
        <p:spPr bwMode="auto">
          <a:xfrm>
            <a:off x="7019925" y="1557338"/>
            <a:ext cx="2016125" cy="276225"/>
          </a:xfrm>
          <a:prstGeom prst="rect">
            <a:avLst/>
          </a:prstGeom>
          <a:noFill/>
          <a:ln w="9525" algn="ctr">
            <a:noFill/>
            <a:miter lim="800000"/>
            <a:headEnd/>
            <a:tailEnd/>
          </a:ln>
        </p:spPr>
        <p:txBody>
          <a:bodyPr>
            <a:spAutoFit/>
          </a:bodyPr>
          <a:lstStyle/>
          <a:p>
            <a:pPr eaLnBrk="0" hangingPunct="0"/>
            <a:r>
              <a:rPr lang="en-NZ" sz="1200" i="0"/>
              <a:t>Household income</a:t>
            </a:r>
            <a:endParaRPr lang="en-US" sz="1200" i="0"/>
          </a:p>
        </p:txBody>
      </p:sp>
      <p:sp>
        <p:nvSpPr>
          <p:cNvPr id="37926" name="Rectangle 778"/>
          <p:cNvSpPr>
            <a:spLocks noChangeArrowheads="1"/>
          </p:cNvSpPr>
          <p:nvPr/>
        </p:nvSpPr>
        <p:spPr bwMode="auto">
          <a:xfrm>
            <a:off x="5494338" y="1976438"/>
            <a:ext cx="1022350" cy="228600"/>
          </a:xfrm>
          <a:prstGeom prst="rect">
            <a:avLst/>
          </a:prstGeom>
          <a:noFill/>
          <a:ln w="9525" algn="ctr">
            <a:noFill/>
            <a:miter lim="800000"/>
            <a:headEnd/>
            <a:tailEnd/>
          </a:ln>
        </p:spPr>
        <p:txBody>
          <a:bodyPr>
            <a:spAutoFit/>
          </a:bodyPr>
          <a:lstStyle/>
          <a:p>
            <a:pPr eaLnBrk="0" hangingPunct="0"/>
            <a:r>
              <a:rPr lang="en-US" sz="900" i="0"/>
              <a:t>55-64</a:t>
            </a:r>
          </a:p>
        </p:txBody>
      </p:sp>
      <p:sp>
        <p:nvSpPr>
          <p:cNvPr id="37927" name="Rectangle 778"/>
          <p:cNvSpPr>
            <a:spLocks noChangeArrowheads="1"/>
          </p:cNvSpPr>
          <p:nvPr/>
        </p:nvSpPr>
        <p:spPr bwMode="auto">
          <a:xfrm>
            <a:off x="6084888" y="1976438"/>
            <a:ext cx="1022350" cy="228600"/>
          </a:xfrm>
          <a:prstGeom prst="rect">
            <a:avLst/>
          </a:prstGeom>
          <a:noFill/>
          <a:ln w="9525" algn="ctr">
            <a:noFill/>
            <a:miter lim="800000"/>
            <a:headEnd/>
            <a:tailEnd/>
          </a:ln>
        </p:spPr>
        <p:txBody>
          <a:bodyPr>
            <a:spAutoFit/>
          </a:bodyPr>
          <a:lstStyle/>
          <a:p>
            <a:pPr eaLnBrk="0" hangingPunct="0"/>
            <a:r>
              <a:rPr lang="en-US" sz="900" i="0"/>
              <a:t>65+</a:t>
            </a:r>
          </a:p>
        </p:txBody>
      </p:sp>
      <p:sp>
        <p:nvSpPr>
          <p:cNvPr id="37928" name="Rectangle 778"/>
          <p:cNvSpPr>
            <a:spLocks noChangeArrowheads="1"/>
          </p:cNvSpPr>
          <p:nvPr/>
        </p:nvSpPr>
        <p:spPr bwMode="auto">
          <a:xfrm>
            <a:off x="7150100" y="1935163"/>
            <a:ext cx="1022350" cy="228600"/>
          </a:xfrm>
          <a:prstGeom prst="rect">
            <a:avLst/>
          </a:prstGeom>
          <a:noFill/>
          <a:ln w="9525" algn="ctr">
            <a:noFill/>
            <a:miter lim="800000"/>
            <a:headEnd/>
            <a:tailEnd/>
          </a:ln>
        </p:spPr>
        <p:txBody>
          <a:bodyPr>
            <a:spAutoFit/>
          </a:bodyPr>
          <a:lstStyle/>
          <a:p>
            <a:pPr eaLnBrk="0" hangingPunct="0"/>
            <a:r>
              <a:rPr lang="en-US" sz="900" i="0"/>
              <a:t>&lt;$25,000</a:t>
            </a:r>
          </a:p>
        </p:txBody>
      </p:sp>
      <p:sp>
        <p:nvSpPr>
          <p:cNvPr id="37929" name="Rectangle 778"/>
          <p:cNvSpPr>
            <a:spLocks noChangeArrowheads="1"/>
          </p:cNvSpPr>
          <p:nvPr/>
        </p:nvSpPr>
        <p:spPr bwMode="auto">
          <a:xfrm>
            <a:off x="7726363" y="1844675"/>
            <a:ext cx="1022350" cy="365125"/>
          </a:xfrm>
          <a:prstGeom prst="rect">
            <a:avLst/>
          </a:prstGeom>
          <a:noFill/>
          <a:ln w="9525" algn="ctr">
            <a:noFill/>
            <a:miter lim="800000"/>
            <a:headEnd/>
            <a:tailEnd/>
          </a:ln>
        </p:spPr>
        <p:txBody>
          <a:bodyPr>
            <a:spAutoFit/>
          </a:bodyPr>
          <a:lstStyle/>
          <a:p>
            <a:pPr eaLnBrk="0" hangingPunct="0"/>
            <a:r>
              <a:rPr lang="en-US" sz="900" i="0"/>
              <a:t>$25,000 - $59,999</a:t>
            </a:r>
          </a:p>
        </p:txBody>
      </p:sp>
      <p:sp>
        <p:nvSpPr>
          <p:cNvPr id="37930" name="Rectangle 778"/>
          <p:cNvSpPr>
            <a:spLocks noChangeArrowheads="1"/>
          </p:cNvSpPr>
          <p:nvPr/>
        </p:nvSpPr>
        <p:spPr bwMode="auto">
          <a:xfrm>
            <a:off x="8229600" y="1844675"/>
            <a:ext cx="1022350" cy="369888"/>
          </a:xfrm>
          <a:prstGeom prst="rect">
            <a:avLst/>
          </a:prstGeom>
          <a:noFill/>
          <a:ln w="9525" algn="ctr">
            <a:noFill/>
            <a:miter lim="800000"/>
            <a:headEnd/>
            <a:tailEnd/>
          </a:ln>
        </p:spPr>
        <p:txBody>
          <a:bodyPr>
            <a:spAutoFit/>
          </a:bodyPr>
          <a:lstStyle/>
          <a:p>
            <a:pPr eaLnBrk="0" hangingPunct="0"/>
            <a:r>
              <a:rPr lang="en-US" sz="900" i="0"/>
              <a:t>$60,000</a:t>
            </a:r>
          </a:p>
          <a:p>
            <a:pPr eaLnBrk="0" hangingPunct="0"/>
            <a:r>
              <a:rPr lang="en-US" sz="900" i="0"/>
              <a:t>or more</a:t>
            </a:r>
          </a:p>
        </p:txBody>
      </p:sp>
      <p:pic>
        <p:nvPicPr>
          <p:cNvPr id="37933"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63500" y="1476375"/>
            <a:ext cx="117475" cy="141288"/>
          </a:xfrm>
          <a:prstGeom prst="rect">
            <a:avLst/>
          </a:prstGeom>
          <a:noFill/>
          <a:ln w="9525">
            <a:noFill/>
            <a:miter lim="800000"/>
            <a:headEnd/>
            <a:tailEnd/>
          </a:ln>
        </p:spPr>
      </p:pic>
      <p:sp>
        <p:nvSpPr>
          <p:cNvPr id="37934" name="Rectangle 4"/>
          <p:cNvSpPr>
            <a:spLocks noChangeArrowheads="1"/>
          </p:cNvSpPr>
          <p:nvPr/>
        </p:nvSpPr>
        <p:spPr bwMode="auto">
          <a:xfrm>
            <a:off x="173038" y="1412875"/>
            <a:ext cx="115887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a:solidFill>
                  <a:srgbClr val="000000"/>
                </a:solidFill>
              </a:rPr>
              <a:t>= small base size</a:t>
            </a:r>
            <a:endParaRPr lang="en-GB" sz="1000" b="0">
              <a:solidFill>
                <a:srgbClr val="000000"/>
              </a:solidFill>
            </a:endParaRPr>
          </a:p>
        </p:txBody>
      </p:sp>
      <p:graphicFrame>
        <p:nvGraphicFramePr>
          <p:cNvPr id="37" name="Group 123"/>
          <p:cNvGraphicFramePr>
            <a:graphicFrameLocks noGrp="1"/>
          </p:cNvGraphicFramePr>
          <p:nvPr/>
        </p:nvGraphicFramePr>
        <p:xfrm>
          <a:off x="2557087" y="6165304"/>
          <a:ext cx="6586913" cy="250825"/>
        </p:xfrm>
        <a:graphic>
          <a:graphicData uri="http://schemas.openxmlformats.org/drawingml/2006/table">
            <a:tbl>
              <a:tblPr/>
              <a:tblGrid>
                <a:gridCol w="503555"/>
                <a:gridCol w="613437"/>
                <a:gridCol w="501369"/>
                <a:gridCol w="576064"/>
                <a:gridCol w="504056"/>
                <a:gridCol w="576064"/>
                <a:gridCol w="504056"/>
                <a:gridCol w="576064"/>
                <a:gridCol w="432048"/>
                <a:gridCol w="648072"/>
                <a:gridCol w="611937"/>
                <a:gridCol w="540191"/>
              </a:tblGrid>
              <a:tr h="250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n=143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n=260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800" b="1"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n=33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n=49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n=97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n=86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n=136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800" b="1"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n=68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n=96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FF0000"/>
                          </a:solidFill>
                          <a:effectLst/>
                          <a:latin typeface="Arial" charset="0"/>
                        </a:rPr>
                        <a:t>n=156</a:t>
                      </a:r>
                    </a:p>
                  </a:txBody>
                  <a:tcPr horzOverflow="overflow">
                    <a:lnL>
                      <a:noFill/>
                    </a:lnL>
                    <a:lnR>
                      <a:noFill/>
                    </a:lnR>
                    <a:lnT>
                      <a:noFill/>
                    </a:lnT>
                    <a:lnB>
                      <a:noFill/>
                    </a:lnB>
                    <a:lnTlToBr>
                      <a:noFill/>
                    </a:lnTlToBr>
                    <a:lnBlToTr>
                      <a:noFill/>
                    </a:lnBlToTr>
                    <a:noFill/>
                  </a:tcPr>
                </a:tc>
              </a:tr>
            </a:tbl>
          </a:graphicData>
        </a:graphic>
      </p:graphicFrame>
      <p:pic>
        <p:nvPicPr>
          <p:cNvPr id="40"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4572000" y="6237312"/>
            <a:ext cx="117475" cy="141288"/>
          </a:xfrm>
          <a:prstGeom prst="rect">
            <a:avLst/>
          </a:prstGeom>
          <a:noFill/>
          <a:ln w="9525">
            <a:noFill/>
            <a:miter lim="800000"/>
            <a:headEnd/>
            <a:tailEnd/>
          </a:ln>
        </p:spPr>
      </p:pic>
      <p:pic>
        <p:nvPicPr>
          <p:cNvPr id="41" name="Picture 474" descr="1XSVERCAH0B7RZCA4Y1ZP0CARCYVDLCAYEULTFCATXX6JSCA53L4I0CAEGAVVICAU6048WCAZI59HMCAUTLVK6CAL23PB0CAF36K63CACZY01MCATAWC7ACADFW1MZCAIBAEI2CATDQOXRCAQ3KLMYCA4WU7U1"/>
          <p:cNvPicPr>
            <a:picLocks noChangeAspect="1" noChangeArrowheads="1"/>
          </p:cNvPicPr>
          <p:nvPr/>
        </p:nvPicPr>
        <p:blipFill>
          <a:blip r:embed="rId5" cstate="print"/>
          <a:srcRect/>
          <a:stretch>
            <a:fillRect/>
          </a:stretch>
        </p:blipFill>
        <p:spPr bwMode="auto">
          <a:xfrm>
            <a:off x="5174605" y="6237312"/>
            <a:ext cx="117475" cy="141288"/>
          </a:xfrm>
          <a:prstGeom prst="rect">
            <a:avLst/>
          </a:prstGeom>
          <a:noFill/>
          <a:ln w="9525">
            <a:noFill/>
            <a:miter lim="800000"/>
            <a:headEnd/>
            <a:tailEnd/>
          </a:ln>
        </p:spPr>
      </p:pic>
      <p:sp>
        <p:nvSpPr>
          <p:cNvPr id="35"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80</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nvGraphicFramePr>
        <p:xfrm>
          <a:off x="5724128" y="1844824"/>
          <a:ext cx="3419872" cy="46085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nvGraphicFramePr>
        <p:xfrm>
          <a:off x="3203848" y="1916832"/>
          <a:ext cx="3419872" cy="4536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p:cNvGraphicFramePr/>
          <p:nvPr/>
        </p:nvGraphicFramePr>
        <p:xfrm>
          <a:off x="0" y="1916832"/>
          <a:ext cx="4139952" cy="4536504"/>
        </p:xfrm>
        <a:graphic>
          <a:graphicData uri="http://schemas.openxmlformats.org/drawingml/2006/chart">
            <c:chart xmlns:c="http://schemas.openxmlformats.org/drawingml/2006/chart" xmlns:r="http://schemas.openxmlformats.org/officeDocument/2006/relationships" r:id="rId5"/>
          </a:graphicData>
        </a:graphic>
      </p:graphicFrame>
      <p:sp>
        <p:nvSpPr>
          <p:cNvPr id="38937" name="Text Box 5"/>
          <p:cNvSpPr txBox="1">
            <a:spLocks noChangeArrowheads="1"/>
          </p:cNvSpPr>
          <p:nvPr/>
        </p:nvSpPr>
        <p:spPr bwMode="auto">
          <a:xfrm>
            <a:off x="0" y="6454497"/>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NZ" i="0" dirty="0" smtClean="0">
                <a:solidFill>
                  <a:schemeClr val="bg1"/>
                </a:solidFill>
              </a:rPr>
              <a:t>The main reason why non-bus users would not consider the bus service is that </a:t>
            </a:r>
            <a:r>
              <a:rPr lang="en-NZ" dirty="0" smtClean="0">
                <a:solidFill>
                  <a:schemeClr val="bg1"/>
                </a:solidFill>
              </a:rPr>
              <a:t>It is more flexible / convenient / easier with a car.  </a:t>
            </a:r>
            <a:r>
              <a:rPr lang="en-NZ" i="0" dirty="0" err="1" smtClean="0">
                <a:solidFill>
                  <a:schemeClr val="bg1"/>
                </a:solidFill>
              </a:rPr>
              <a:t>Rotorua</a:t>
            </a:r>
            <a:r>
              <a:rPr lang="en-NZ" i="0" dirty="0" smtClean="0">
                <a:solidFill>
                  <a:schemeClr val="bg1"/>
                </a:solidFill>
              </a:rPr>
              <a:t> non-bus users are more likely than </a:t>
            </a:r>
            <a:r>
              <a:rPr lang="en-NZ" i="0" dirty="0" err="1" smtClean="0">
                <a:solidFill>
                  <a:schemeClr val="bg1"/>
                </a:solidFill>
              </a:rPr>
              <a:t>Tauranga</a:t>
            </a:r>
            <a:r>
              <a:rPr lang="en-NZ" i="0" dirty="0" smtClean="0">
                <a:solidFill>
                  <a:schemeClr val="bg1"/>
                </a:solidFill>
              </a:rPr>
              <a:t> non-bus users to </a:t>
            </a:r>
            <a:r>
              <a:rPr lang="en-NZ" dirty="0" smtClean="0">
                <a:solidFill>
                  <a:schemeClr val="bg1"/>
                </a:solidFill>
              </a:rPr>
              <a:t>have no need to use the bus </a:t>
            </a:r>
            <a:r>
              <a:rPr lang="en-NZ" i="0" dirty="0" smtClean="0">
                <a:solidFill>
                  <a:schemeClr val="bg1"/>
                </a:solidFill>
              </a:rPr>
              <a:t>(38% compared with 11%).</a:t>
            </a:r>
            <a:endParaRPr lang="en-IE" i="0" dirty="0">
              <a:solidFill>
                <a:schemeClr val="bg1"/>
              </a:solidFill>
            </a:endParaRPr>
          </a:p>
        </p:txBody>
      </p:sp>
      <p:sp>
        <p:nvSpPr>
          <p:cNvPr id="28" name="Rectangle 4"/>
          <p:cNvSpPr>
            <a:spLocks noChangeArrowheads="1"/>
          </p:cNvSpPr>
          <p:nvPr/>
        </p:nvSpPr>
        <p:spPr bwMode="auto">
          <a:xfrm>
            <a:off x="107504" y="1412776"/>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9" name="Rectangle 22"/>
          <p:cNvSpPr>
            <a:spLocks noChangeArrowheads="1"/>
          </p:cNvSpPr>
          <p:nvPr/>
        </p:nvSpPr>
        <p:spPr bwMode="auto">
          <a:xfrm>
            <a:off x="0" y="1196752"/>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Multiple responses allowed</a:t>
            </a:r>
            <a:endParaRPr lang="en-GB" sz="1000" b="0" dirty="0">
              <a:solidFill>
                <a:srgbClr val="000000"/>
              </a:solidFill>
            </a:endParaRPr>
          </a:p>
        </p:txBody>
      </p:sp>
      <p:sp>
        <p:nvSpPr>
          <p:cNvPr id="32" name="Text Box 7"/>
          <p:cNvSpPr txBox="1">
            <a:spLocks noChangeArrowheads="1"/>
          </p:cNvSpPr>
          <p:nvPr/>
        </p:nvSpPr>
        <p:spPr bwMode="auto">
          <a:xfrm>
            <a:off x="1403648" y="1700808"/>
            <a:ext cx="1728788" cy="228600"/>
          </a:xfrm>
          <a:prstGeom prst="rect">
            <a:avLst/>
          </a:prstGeom>
          <a:noFill/>
          <a:ln w="9525">
            <a:noFill/>
            <a:miter lim="800000"/>
            <a:headEnd/>
            <a:tailEnd/>
          </a:ln>
        </p:spPr>
        <p:txBody>
          <a:bodyPr/>
          <a:lstStyle/>
          <a:p>
            <a:pPr algn="l"/>
            <a:r>
              <a:rPr lang="en-US" altLang="ja-JP" sz="1400" i="0" dirty="0">
                <a:ea typeface="MS Mincho" pitchFamily="49" charset="-128"/>
              </a:rPr>
              <a:t>Total Sample</a:t>
            </a:r>
            <a:endParaRPr lang="en-US" sz="1400" b="0" i="0" dirty="0"/>
          </a:p>
        </p:txBody>
      </p:sp>
      <p:sp>
        <p:nvSpPr>
          <p:cNvPr id="33" name="Text Box 8"/>
          <p:cNvSpPr txBox="1">
            <a:spLocks noChangeArrowheads="1"/>
          </p:cNvSpPr>
          <p:nvPr/>
        </p:nvSpPr>
        <p:spPr bwMode="auto">
          <a:xfrm>
            <a:off x="4355976" y="1700808"/>
            <a:ext cx="1728788" cy="228600"/>
          </a:xfrm>
          <a:prstGeom prst="rect">
            <a:avLst/>
          </a:prstGeom>
          <a:noFill/>
          <a:ln w="9525">
            <a:noFill/>
            <a:miter lim="800000"/>
            <a:headEnd/>
            <a:tailEnd/>
          </a:ln>
        </p:spPr>
        <p:txBody>
          <a:bodyPr/>
          <a:lstStyle/>
          <a:p>
            <a:pPr algn="l"/>
            <a:r>
              <a:rPr lang="en-US" altLang="ja-JP" sz="1400" i="0" dirty="0" err="1">
                <a:ea typeface="MS Mincho" pitchFamily="49" charset="-128"/>
              </a:rPr>
              <a:t>Tauranga</a:t>
            </a:r>
            <a:endParaRPr lang="en-US" sz="1400" b="0" i="0" dirty="0"/>
          </a:p>
        </p:txBody>
      </p:sp>
      <p:sp>
        <p:nvSpPr>
          <p:cNvPr id="34" name="Text Box 9"/>
          <p:cNvSpPr txBox="1">
            <a:spLocks noChangeArrowheads="1"/>
          </p:cNvSpPr>
          <p:nvPr/>
        </p:nvSpPr>
        <p:spPr bwMode="auto">
          <a:xfrm>
            <a:off x="6948264" y="1700808"/>
            <a:ext cx="1728787" cy="228600"/>
          </a:xfrm>
          <a:prstGeom prst="rect">
            <a:avLst/>
          </a:prstGeom>
          <a:noFill/>
          <a:ln w="9525">
            <a:noFill/>
            <a:miter lim="800000"/>
            <a:headEnd/>
            <a:tailEnd/>
          </a:ln>
        </p:spPr>
        <p:txBody>
          <a:bodyPr/>
          <a:lstStyle/>
          <a:p>
            <a:pPr algn="l"/>
            <a:r>
              <a:rPr lang="en-US" altLang="ja-JP" sz="1400" i="0" dirty="0" err="1">
                <a:ea typeface="MS Mincho" pitchFamily="49" charset="-128"/>
              </a:rPr>
              <a:t>Rotorua</a:t>
            </a:r>
            <a:endParaRPr lang="en-US" sz="1400" b="0" i="0" dirty="0"/>
          </a:p>
        </p:txBody>
      </p:sp>
      <p:sp>
        <p:nvSpPr>
          <p:cNvPr id="18" name="Text Box 5"/>
          <p:cNvSpPr txBox="1">
            <a:spLocks noChangeArrowheads="1"/>
          </p:cNvSpPr>
          <p:nvPr/>
        </p:nvSpPr>
        <p:spPr bwMode="auto">
          <a:xfrm>
            <a:off x="53975" y="908050"/>
            <a:ext cx="701675" cy="24765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Q20B</a:t>
            </a:r>
            <a:endParaRPr lang="en-NZ" sz="1000" i="0" dirty="0"/>
          </a:p>
        </p:txBody>
      </p:sp>
      <p:sp>
        <p:nvSpPr>
          <p:cNvPr id="21" name="TextBox 20"/>
          <p:cNvSpPr txBox="1"/>
          <p:nvPr/>
        </p:nvSpPr>
        <p:spPr>
          <a:xfrm>
            <a:off x="2771800" y="5934472"/>
            <a:ext cx="648072" cy="230832"/>
          </a:xfrm>
          <a:prstGeom prst="rect">
            <a:avLst/>
          </a:prstGeom>
          <a:noFill/>
        </p:spPr>
        <p:txBody>
          <a:bodyPr wrap="square" rtlCol="0">
            <a:spAutoFit/>
          </a:bodyPr>
          <a:lstStyle/>
          <a:p>
            <a:r>
              <a:rPr lang="en-NZ" sz="900" i="0" dirty="0" smtClean="0">
                <a:solidFill>
                  <a:srgbClr val="FF0000"/>
                </a:solidFill>
              </a:rPr>
              <a:t>n=119</a:t>
            </a:r>
            <a:endParaRPr lang="en-NZ" sz="900" i="0" dirty="0">
              <a:solidFill>
                <a:srgbClr val="FF0000"/>
              </a:solidFill>
            </a:endParaRPr>
          </a:p>
        </p:txBody>
      </p:sp>
      <p:sp>
        <p:nvSpPr>
          <p:cNvPr id="22" name="TextBox 21"/>
          <p:cNvSpPr txBox="1"/>
          <p:nvPr/>
        </p:nvSpPr>
        <p:spPr>
          <a:xfrm>
            <a:off x="5292080" y="5934472"/>
            <a:ext cx="648072" cy="230832"/>
          </a:xfrm>
          <a:prstGeom prst="rect">
            <a:avLst/>
          </a:prstGeom>
          <a:noFill/>
        </p:spPr>
        <p:txBody>
          <a:bodyPr wrap="square" rtlCol="0">
            <a:spAutoFit/>
          </a:bodyPr>
          <a:lstStyle/>
          <a:p>
            <a:r>
              <a:rPr lang="en-NZ" sz="900" i="0" dirty="0" smtClean="0">
                <a:solidFill>
                  <a:srgbClr val="FF0000"/>
                </a:solidFill>
              </a:rPr>
              <a:t>n=53</a:t>
            </a:r>
            <a:endParaRPr lang="en-NZ" sz="900" i="0" dirty="0">
              <a:solidFill>
                <a:srgbClr val="FF0000"/>
              </a:solidFill>
            </a:endParaRPr>
          </a:p>
        </p:txBody>
      </p:sp>
      <p:sp>
        <p:nvSpPr>
          <p:cNvPr id="24" name="TextBox 23"/>
          <p:cNvSpPr txBox="1"/>
          <p:nvPr/>
        </p:nvSpPr>
        <p:spPr>
          <a:xfrm>
            <a:off x="8172400" y="5949280"/>
            <a:ext cx="648072" cy="230832"/>
          </a:xfrm>
          <a:prstGeom prst="rect">
            <a:avLst/>
          </a:prstGeom>
          <a:noFill/>
        </p:spPr>
        <p:txBody>
          <a:bodyPr wrap="square" rtlCol="0">
            <a:spAutoFit/>
          </a:bodyPr>
          <a:lstStyle/>
          <a:p>
            <a:r>
              <a:rPr lang="en-NZ" sz="900" i="0" dirty="0" smtClean="0">
                <a:solidFill>
                  <a:srgbClr val="FF0000"/>
                </a:solidFill>
              </a:rPr>
              <a:t>n=66</a:t>
            </a:r>
            <a:endParaRPr lang="en-NZ" sz="900" i="0" dirty="0">
              <a:solidFill>
                <a:srgbClr val="FF0000"/>
              </a:solidFill>
            </a:endParaRPr>
          </a:p>
        </p:txBody>
      </p:sp>
      <p:sp>
        <p:nvSpPr>
          <p:cNvPr id="27" name="Rectangle 26"/>
          <p:cNvSpPr>
            <a:spLocks noChangeArrowheads="1"/>
          </p:cNvSpPr>
          <p:nvPr/>
        </p:nvSpPr>
        <p:spPr bwMode="auto">
          <a:xfrm>
            <a:off x="6156176" y="2276872"/>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30" name="Rectangle 29"/>
          <p:cNvSpPr>
            <a:spLocks noChangeArrowheads="1"/>
          </p:cNvSpPr>
          <p:nvPr/>
        </p:nvSpPr>
        <p:spPr bwMode="auto">
          <a:xfrm>
            <a:off x="8820472" y="2924944"/>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31" name="Rectangle 30"/>
          <p:cNvSpPr>
            <a:spLocks noChangeArrowheads="1"/>
          </p:cNvSpPr>
          <p:nvPr/>
        </p:nvSpPr>
        <p:spPr bwMode="auto">
          <a:xfrm>
            <a:off x="5004048" y="5085184"/>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35" name="Rectangle 20"/>
          <p:cNvSpPr>
            <a:spLocks noChangeArrowheads="1"/>
          </p:cNvSpPr>
          <p:nvPr/>
        </p:nvSpPr>
        <p:spPr bwMode="auto">
          <a:xfrm>
            <a:off x="0" y="980728"/>
            <a:ext cx="9143999"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‘Why would you not consider the bus service</a:t>
            </a:r>
            <a:r>
              <a:rPr lang="en-NZ" dirty="0" smtClean="0">
                <a:solidFill>
                  <a:srgbClr val="CC0000"/>
                </a:solidFill>
              </a:rPr>
              <a:t>?’</a:t>
            </a:r>
            <a:endParaRPr lang="en-NZ" dirty="0">
              <a:solidFill>
                <a:srgbClr val="CC0000"/>
              </a:solidFill>
            </a:endParaRPr>
          </a:p>
        </p:txBody>
      </p:sp>
      <p:sp>
        <p:nvSpPr>
          <p:cNvPr id="36" name="Rectangle 2"/>
          <p:cNvSpPr txBox="1">
            <a:spLocks noChangeArrowheads="1"/>
          </p:cNvSpPr>
          <p:nvPr/>
        </p:nvSpPr>
        <p:spPr>
          <a:xfrm>
            <a:off x="0" y="836712"/>
            <a:ext cx="9144000" cy="65246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CC0000"/>
                </a:solidFill>
                <a:effectLst/>
                <a:uLnTx/>
                <a:uFillTx/>
                <a:latin typeface="+mj-lt"/>
                <a:ea typeface="+mj-ea"/>
                <a:cs typeface="+mj-cs"/>
              </a:rPr>
              <a:t>Likelihood of Bus Use (III)</a:t>
            </a:r>
            <a:endParaRPr kumimoji="0" lang="en-NZ" sz="2000" b="1" i="0" u="none" strike="noStrike" kern="1200" cap="none" spc="0" normalizeH="0" baseline="0" noProof="0" dirty="0" smtClean="0">
              <a:ln>
                <a:noFill/>
              </a:ln>
              <a:solidFill>
                <a:srgbClr val="CC0000"/>
              </a:solidFill>
              <a:effectLst/>
              <a:uLnTx/>
              <a:uFillTx/>
              <a:latin typeface="+mj-lt"/>
              <a:ea typeface="+mj-ea"/>
              <a:cs typeface="+mj-cs"/>
            </a:endParaRPr>
          </a:p>
        </p:txBody>
      </p:sp>
      <p:sp>
        <p:nvSpPr>
          <p:cNvPr id="2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81</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5"/>
          <p:cNvSpPr txBox="1">
            <a:spLocks noChangeArrowheads="1"/>
          </p:cNvSpPr>
          <p:nvPr/>
        </p:nvSpPr>
        <p:spPr bwMode="auto">
          <a:xfrm>
            <a:off x="53975" y="908050"/>
            <a:ext cx="701675" cy="24765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Q20B</a:t>
            </a:r>
            <a:endParaRPr lang="en-NZ" sz="1000" i="0" dirty="0"/>
          </a:p>
        </p:txBody>
      </p:sp>
      <p:sp>
        <p:nvSpPr>
          <p:cNvPr id="88067" name="Rectangle 20"/>
          <p:cNvSpPr>
            <a:spLocks noChangeArrowheads="1"/>
          </p:cNvSpPr>
          <p:nvPr/>
        </p:nvSpPr>
        <p:spPr bwMode="auto">
          <a:xfrm>
            <a:off x="0" y="1052736"/>
            <a:ext cx="9143999"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‘Why would you not consider the bus service</a:t>
            </a:r>
            <a:r>
              <a:rPr lang="en-NZ" dirty="0" smtClean="0">
                <a:solidFill>
                  <a:srgbClr val="CC0000"/>
                </a:solidFill>
              </a:rPr>
              <a:t>?’ – Other Responses</a:t>
            </a:r>
            <a:endParaRPr lang="en-NZ" dirty="0">
              <a:solidFill>
                <a:srgbClr val="CC0000"/>
              </a:solidFill>
            </a:endParaRPr>
          </a:p>
        </p:txBody>
      </p:sp>
      <p:sp>
        <p:nvSpPr>
          <p:cNvPr id="88068" name="Text Box 35"/>
          <p:cNvSpPr txBox="1">
            <a:spLocks noChangeArrowheads="1"/>
          </p:cNvSpPr>
          <p:nvPr/>
        </p:nvSpPr>
        <p:spPr bwMode="auto">
          <a:xfrm>
            <a:off x="1330325" y="1760240"/>
            <a:ext cx="1728788" cy="228600"/>
          </a:xfrm>
          <a:prstGeom prst="rect">
            <a:avLst/>
          </a:prstGeom>
          <a:noFill/>
          <a:ln w="9525">
            <a:noFill/>
            <a:miter lim="800000"/>
            <a:headEnd/>
            <a:tailEnd/>
          </a:ln>
        </p:spPr>
        <p:txBody>
          <a:bodyPr/>
          <a:lstStyle/>
          <a:p>
            <a:r>
              <a:rPr lang="en-US" altLang="ja-JP" sz="1400" i="0" dirty="0" err="1">
                <a:ea typeface="MS Mincho" pitchFamily="49" charset="-128"/>
              </a:rPr>
              <a:t>Tauranga</a:t>
            </a:r>
            <a:endParaRPr lang="en-US" sz="1400" b="0" i="0" dirty="0"/>
          </a:p>
        </p:txBody>
      </p:sp>
      <p:sp>
        <p:nvSpPr>
          <p:cNvPr id="88069" name="Text Box 36"/>
          <p:cNvSpPr txBox="1">
            <a:spLocks noChangeArrowheads="1"/>
          </p:cNvSpPr>
          <p:nvPr/>
        </p:nvSpPr>
        <p:spPr bwMode="auto">
          <a:xfrm>
            <a:off x="6156325" y="1760240"/>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88070" name="Line 3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sp>
        <p:nvSpPr>
          <p:cNvPr id="88072" name="Rectangle 2"/>
          <p:cNvSpPr>
            <a:spLocks noGrp="1" noChangeArrowheads="1"/>
          </p:cNvSpPr>
          <p:nvPr>
            <p:ph type="title"/>
          </p:nvPr>
        </p:nvSpPr>
        <p:spPr>
          <a:xfrm>
            <a:off x="0" y="765175"/>
            <a:ext cx="9144000" cy="652463"/>
          </a:xfrm>
        </p:spPr>
        <p:txBody>
          <a:bodyPr/>
          <a:lstStyle/>
          <a:p>
            <a:pPr eaLnBrk="1" hangingPunct="1"/>
            <a:r>
              <a:rPr lang="en-US" sz="2000" b="1" dirty="0" smtClean="0">
                <a:solidFill>
                  <a:srgbClr val="CC0000"/>
                </a:solidFill>
              </a:rPr>
              <a:t>Likelihood of Bus Use (IV)</a:t>
            </a:r>
            <a:endParaRPr lang="en-NZ" sz="2000" b="1" dirty="0" smtClean="0">
              <a:solidFill>
                <a:srgbClr val="CC0000"/>
              </a:solidFill>
            </a:endParaRPr>
          </a:p>
        </p:txBody>
      </p:sp>
      <p:graphicFrame>
        <p:nvGraphicFramePr>
          <p:cNvPr id="11" name="Table 10"/>
          <p:cNvGraphicFramePr>
            <a:graphicFrameLocks noGrp="1"/>
          </p:cNvGraphicFramePr>
          <p:nvPr/>
        </p:nvGraphicFramePr>
        <p:xfrm>
          <a:off x="395536" y="2081104"/>
          <a:ext cx="3960440" cy="1440160"/>
        </p:xfrm>
        <a:graphic>
          <a:graphicData uri="http://schemas.openxmlformats.org/drawingml/2006/table">
            <a:tbl>
              <a:tblPr/>
              <a:tblGrid>
                <a:gridCol w="3960440"/>
              </a:tblGrid>
              <a:tr h="360040">
                <a:tc>
                  <a:txBody>
                    <a:bodyPr/>
                    <a:lstStyle/>
                    <a:p>
                      <a:pPr marL="180000" indent="-180000" algn="l" fontAlgn="b">
                        <a:buFont typeface="Arial" pitchFamily="34" charset="0"/>
                        <a:buChar char="•"/>
                      </a:pPr>
                      <a:r>
                        <a:rPr lang="en-NZ" sz="1050" b="0" i="1" u="none" strike="noStrike" dirty="0">
                          <a:solidFill>
                            <a:srgbClr val="000000"/>
                          </a:solidFill>
                          <a:latin typeface="Calibri"/>
                        </a:rPr>
                        <a:t>Not a bus person and have never used the bus.</a:t>
                      </a:r>
                    </a:p>
                  </a:txBody>
                  <a:tcPr marL="9525" marR="9525" marT="9525" marB="0" anchor="ctr">
                    <a:lnL>
                      <a:noFill/>
                    </a:lnL>
                    <a:lnR>
                      <a:noFill/>
                    </a:lnR>
                    <a:lnT>
                      <a:noFill/>
                    </a:lnT>
                    <a:lnB>
                      <a:noFill/>
                    </a:lnB>
                  </a:tcPr>
                </a:tc>
              </a:tr>
              <a:tr h="360040">
                <a:tc>
                  <a:txBody>
                    <a:bodyPr/>
                    <a:lstStyle/>
                    <a:p>
                      <a:pPr marL="180000" indent="-180000" algn="l" fontAlgn="b">
                        <a:buFont typeface="Arial" pitchFamily="34" charset="0"/>
                        <a:buChar char="•"/>
                      </a:pPr>
                      <a:r>
                        <a:rPr lang="en-NZ" sz="1050" b="0" i="1" u="none" strike="noStrike" dirty="0">
                          <a:solidFill>
                            <a:srgbClr val="000000"/>
                          </a:solidFill>
                          <a:latin typeface="Calibri"/>
                        </a:rPr>
                        <a:t>Only if circumstance were to change and we need a bus in the future.</a:t>
                      </a:r>
                    </a:p>
                  </a:txBody>
                  <a:tcPr marL="9525" marR="9525" marT="9525" marB="0" anchor="ctr">
                    <a:lnL>
                      <a:noFill/>
                    </a:lnL>
                    <a:lnR>
                      <a:noFill/>
                    </a:lnR>
                    <a:lnT>
                      <a:noFill/>
                    </a:lnT>
                    <a:lnB>
                      <a:noFill/>
                    </a:lnB>
                  </a:tcPr>
                </a:tc>
              </a:tr>
              <a:tr h="360040">
                <a:tc>
                  <a:txBody>
                    <a:bodyPr/>
                    <a:lstStyle/>
                    <a:p>
                      <a:pPr marL="180000" indent="-180000" algn="l" fontAlgn="b">
                        <a:buFont typeface="Arial" pitchFamily="34" charset="0"/>
                        <a:buChar char="•"/>
                      </a:pPr>
                      <a:r>
                        <a:rPr lang="en-NZ" sz="1050" b="0" i="1" u="none" strike="noStrike">
                          <a:solidFill>
                            <a:srgbClr val="000000"/>
                          </a:solidFill>
                          <a:latin typeface="Calibri"/>
                        </a:rPr>
                        <a:t>We need to downscale the service to smaller vehicles.</a:t>
                      </a:r>
                    </a:p>
                  </a:txBody>
                  <a:tcPr marL="9525" marR="9525" marT="9525" marB="0" anchor="ctr">
                    <a:lnL>
                      <a:noFill/>
                    </a:lnL>
                    <a:lnR>
                      <a:noFill/>
                    </a:lnR>
                    <a:lnT>
                      <a:noFill/>
                    </a:lnT>
                    <a:lnB>
                      <a:noFill/>
                    </a:lnB>
                  </a:tcPr>
                </a:tc>
              </a:tr>
              <a:tr h="360040">
                <a:tc>
                  <a:txBody>
                    <a:bodyPr/>
                    <a:lstStyle/>
                    <a:p>
                      <a:pPr marL="180000" indent="-180000" algn="l" fontAlgn="b">
                        <a:buFont typeface="Arial" pitchFamily="34" charset="0"/>
                        <a:buChar char="•"/>
                      </a:pPr>
                      <a:r>
                        <a:rPr lang="en-NZ" sz="1050" b="0" i="1" u="none" strike="noStrike" dirty="0">
                          <a:solidFill>
                            <a:srgbClr val="000000"/>
                          </a:solidFill>
                          <a:latin typeface="Calibri"/>
                        </a:rPr>
                        <a:t>It is not convenient.</a:t>
                      </a:r>
                    </a:p>
                  </a:txBody>
                  <a:tcPr marL="9525" marR="9525" marT="9525" marB="0"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5004048" y="2009096"/>
          <a:ext cx="3888432" cy="4588256"/>
        </p:xfrm>
        <a:graphic>
          <a:graphicData uri="http://schemas.openxmlformats.org/drawingml/2006/table">
            <a:tbl>
              <a:tblPr/>
              <a:tblGrid>
                <a:gridCol w="3888432"/>
              </a:tblGrid>
              <a:tr h="432798">
                <a:tc>
                  <a:txBody>
                    <a:bodyPr/>
                    <a:lstStyle/>
                    <a:p>
                      <a:pPr marL="180000" indent="-180000" algn="l" fontAlgn="b">
                        <a:buFont typeface="Arial" pitchFamily="34" charset="0"/>
                        <a:buChar char="•"/>
                      </a:pPr>
                      <a:r>
                        <a:rPr lang="en-NZ" sz="1050" b="0" i="1" u="none" strike="noStrike" dirty="0">
                          <a:solidFill>
                            <a:srgbClr val="000000"/>
                          </a:solidFill>
                          <a:latin typeface="Calibri"/>
                        </a:rPr>
                        <a:t>At present it is easier for me to either bike or walk. Only use my car on grocery day.</a:t>
                      </a:r>
                    </a:p>
                  </a:txBody>
                  <a:tcPr marL="2866" marR="2866" marT="2866" marB="0" anchor="ctr">
                    <a:lnL>
                      <a:noFill/>
                    </a:lnL>
                    <a:lnR>
                      <a:noFill/>
                    </a:lnR>
                    <a:lnT>
                      <a:noFill/>
                    </a:lnT>
                    <a:lnB>
                      <a:noFill/>
                    </a:lnB>
                    <a:noFill/>
                  </a:tcPr>
                </a:tc>
              </a:tr>
              <a:tr h="613393">
                <a:tc>
                  <a:txBody>
                    <a:bodyPr/>
                    <a:lstStyle/>
                    <a:p>
                      <a:pPr marL="180000" indent="-180000" algn="l" fontAlgn="b">
                        <a:buFont typeface="Arial" pitchFamily="34" charset="0"/>
                        <a:buChar char="•"/>
                      </a:pPr>
                      <a:r>
                        <a:rPr lang="en-NZ" sz="1050" b="0" i="1" u="none" strike="noStrike">
                          <a:solidFill>
                            <a:srgbClr val="000000"/>
                          </a:solidFill>
                          <a:latin typeface="Calibri"/>
                        </a:rPr>
                        <a:t>I have had two bad experiences when I used the bus.  I had to get of the bus as I didn't have change and only had a twenty dollar note.  The second experience was when I was charged also for my baby in the pram.</a:t>
                      </a:r>
                    </a:p>
                  </a:txBody>
                  <a:tcPr marL="2866" marR="2866" marT="2866" marB="0" anchor="ctr">
                    <a:lnL>
                      <a:noFill/>
                    </a:lnL>
                    <a:lnR>
                      <a:noFill/>
                    </a:lnR>
                    <a:lnT>
                      <a:noFill/>
                    </a:lnT>
                    <a:lnB>
                      <a:noFill/>
                    </a:lnB>
                    <a:noFill/>
                  </a:tcPr>
                </a:tc>
              </a:tr>
              <a:tr h="432798">
                <a:tc>
                  <a:txBody>
                    <a:bodyPr/>
                    <a:lstStyle/>
                    <a:p>
                      <a:pPr marL="180000" indent="-180000" algn="l" fontAlgn="b">
                        <a:buFont typeface="Arial" pitchFamily="34" charset="0"/>
                        <a:buChar char="•"/>
                      </a:pPr>
                      <a:r>
                        <a:rPr lang="en-NZ" sz="1050" b="0" i="1" u="none" strike="noStrike" dirty="0">
                          <a:solidFill>
                            <a:srgbClr val="000000"/>
                          </a:solidFill>
                          <a:latin typeface="Calibri"/>
                        </a:rPr>
                        <a:t>I have to </a:t>
                      </a:r>
                      <a:r>
                        <a:rPr lang="en-NZ" sz="1050" b="0" i="1" u="none" strike="noStrike" dirty="0" smtClean="0">
                          <a:solidFill>
                            <a:srgbClr val="000000"/>
                          </a:solidFill>
                          <a:latin typeface="Calibri"/>
                        </a:rPr>
                        <a:t>lose </a:t>
                      </a:r>
                      <a:r>
                        <a:rPr lang="en-NZ" sz="1050" b="0" i="1" u="none" strike="noStrike" dirty="0">
                          <a:solidFill>
                            <a:srgbClr val="000000"/>
                          </a:solidFill>
                          <a:latin typeface="Calibri"/>
                        </a:rPr>
                        <a:t>my licence.</a:t>
                      </a:r>
                    </a:p>
                  </a:txBody>
                  <a:tcPr marL="2866" marR="2866" marT="2866" marB="0" anchor="ctr">
                    <a:lnL>
                      <a:noFill/>
                    </a:lnL>
                    <a:lnR>
                      <a:noFill/>
                    </a:lnR>
                    <a:lnT>
                      <a:noFill/>
                    </a:lnT>
                    <a:lnB>
                      <a:noFill/>
                    </a:lnB>
                    <a:noFill/>
                  </a:tcPr>
                </a:tc>
              </a:tr>
              <a:tr h="432798">
                <a:tc>
                  <a:txBody>
                    <a:bodyPr/>
                    <a:lstStyle/>
                    <a:p>
                      <a:pPr marL="180000" indent="-180000" algn="l" fontAlgn="b">
                        <a:buFont typeface="Arial" pitchFamily="34" charset="0"/>
                        <a:buChar char="•"/>
                      </a:pPr>
                      <a:r>
                        <a:rPr lang="en-NZ" sz="1050" b="0" i="1" u="none" strike="noStrike">
                          <a:solidFill>
                            <a:srgbClr val="000000"/>
                          </a:solidFill>
                          <a:latin typeface="Calibri"/>
                        </a:rPr>
                        <a:t>I would only use the bus in an emergency such as my car breaking down.</a:t>
                      </a:r>
                    </a:p>
                  </a:txBody>
                  <a:tcPr marL="2866" marR="2866" marT="2866" marB="0" anchor="ctr">
                    <a:lnL>
                      <a:noFill/>
                    </a:lnL>
                    <a:lnR>
                      <a:noFill/>
                    </a:lnR>
                    <a:lnT>
                      <a:noFill/>
                    </a:lnT>
                    <a:lnB>
                      <a:noFill/>
                    </a:lnB>
                    <a:noFill/>
                  </a:tcPr>
                </a:tc>
              </a:tr>
              <a:tr h="432798">
                <a:tc>
                  <a:txBody>
                    <a:bodyPr/>
                    <a:lstStyle/>
                    <a:p>
                      <a:pPr marL="180000" indent="-180000" algn="l" fontAlgn="b">
                        <a:buFont typeface="Arial" pitchFamily="34" charset="0"/>
                        <a:buChar char="•"/>
                      </a:pPr>
                      <a:r>
                        <a:rPr lang="en-NZ" sz="1050" b="0" i="1" u="none" strike="noStrike">
                          <a:solidFill>
                            <a:srgbClr val="000000"/>
                          </a:solidFill>
                          <a:latin typeface="Calibri"/>
                        </a:rPr>
                        <a:t>Make the bus service free of charge.</a:t>
                      </a:r>
                    </a:p>
                  </a:txBody>
                  <a:tcPr marL="2866" marR="2866" marT="2866" marB="0" anchor="ctr">
                    <a:lnL>
                      <a:noFill/>
                    </a:lnL>
                    <a:lnR>
                      <a:noFill/>
                    </a:lnR>
                    <a:lnT>
                      <a:noFill/>
                    </a:lnT>
                    <a:lnB>
                      <a:noFill/>
                    </a:lnB>
                    <a:noFill/>
                  </a:tcPr>
                </a:tc>
              </a:tr>
              <a:tr h="460728">
                <a:tc>
                  <a:txBody>
                    <a:bodyPr/>
                    <a:lstStyle/>
                    <a:p>
                      <a:pPr marL="180000" indent="-180000" algn="l" fontAlgn="b">
                        <a:buFont typeface="Arial" pitchFamily="34" charset="0"/>
                        <a:buChar char="•"/>
                      </a:pPr>
                      <a:r>
                        <a:rPr lang="en-NZ" sz="1050" b="0" i="1" u="none" strike="noStrike">
                          <a:solidFill>
                            <a:srgbClr val="000000"/>
                          </a:solidFill>
                          <a:latin typeface="Calibri"/>
                        </a:rPr>
                        <a:t>My husband has a mobility scooter and they just don't work on buses.  We walk to town if we have to, him on his scooter and I walk.  I think they are marvellous but not suitable for us at this time.</a:t>
                      </a:r>
                    </a:p>
                  </a:txBody>
                  <a:tcPr marL="2866" marR="2866" marT="2866" marB="0" anchor="ctr">
                    <a:lnL>
                      <a:noFill/>
                    </a:lnL>
                    <a:lnR>
                      <a:noFill/>
                    </a:lnR>
                    <a:lnT>
                      <a:noFill/>
                    </a:lnT>
                    <a:lnB>
                      <a:noFill/>
                    </a:lnB>
                    <a:noFill/>
                  </a:tcPr>
                </a:tc>
              </a:tr>
              <a:tr h="432798">
                <a:tc>
                  <a:txBody>
                    <a:bodyPr/>
                    <a:lstStyle/>
                    <a:p>
                      <a:pPr marL="180000" indent="-180000" algn="l" fontAlgn="b">
                        <a:buFont typeface="Arial" pitchFamily="34" charset="0"/>
                        <a:buChar char="•"/>
                      </a:pPr>
                      <a:r>
                        <a:rPr lang="en-NZ" sz="1050" b="0" i="1" u="none" strike="noStrike">
                          <a:solidFill>
                            <a:srgbClr val="000000"/>
                          </a:solidFill>
                          <a:latin typeface="Calibri"/>
                        </a:rPr>
                        <a:t>Only if it was pouring with rain would I catch the bus.</a:t>
                      </a:r>
                    </a:p>
                  </a:txBody>
                  <a:tcPr marL="2866" marR="2866" marT="2866" marB="0" anchor="ctr">
                    <a:lnL>
                      <a:noFill/>
                    </a:lnL>
                    <a:lnR>
                      <a:noFill/>
                    </a:lnR>
                    <a:lnT>
                      <a:noFill/>
                    </a:lnT>
                    <a:lnB>
                      <a:noFill/>
                    </a:lnB>
                    <a:noFill/>
                  </a:tcPr>
                </a:tc>
              </a:tr>
              <a:tr h="432798">
                <a:tc>
                  <a:txBody>
                    <a:bodyPr/>
                    <a:lstStyle/>
                    <a:p>
                      <a:pPr marL="180000" indent="-180000" algn="l" fontAlgn="b">
                        <a:buFont typeface="Arial" pitchFamily="34" charset="0"/>
                        <a:buChar char="•"/>
                      </a:pPr>
                      <a:r>
                        <a:rPr lang="en-NZ" sz="1050" b="0" i="1" u="none" strike="noStrike">
                          <a:solidFill>
                            <a:srgbClr val="000000"/>
                          </a:solidFill>
                          <a:latin typeface="Calibri"/>
                        </a:rPr>
                        <a:t>Probably not while I ride horses.</a:t>
                      </a:r>
                    </a:p>
                  </a:txBody>
                  <a:tcPr marL="2866" marR="2866" marT="2866" marB="0" anchor="ctr">
                    <a:lnL>
                      <a:noFill/>
                    </a:lnL>
                    <a:lnR>
                      <a:noFill/>
                    </a:lnR>
                    <a:lnT>
                      <a:noFill/>
                    </a:lnT>
                    <a:lnB>
                      <a:noFill/>
                    </a:lnB>
                    <a:noFill/>
                  </a:tcPr>
                </a:tc>
              </a:tr>
              <a:tr h="432798">
                <a:tc>
                  <a:txBody>
                    <a:bodyPr/>
                    <a:lstStyle/>
                    <a:p>
                      <a:pPr marL="180000" indent="-180000" algn="l" fontAlgn="b">
                        <a:buFont typeface="Arial" pitchFamily="34" charset="0"/>
                        <a:buChar char="•"/>
                      </a:pPr>
                      <a:r>
                        <a:rPr lang="en-NZ" sz="1050" b="0" i="1" u="none" strike="noStrike">
                          <a:solidFill>
                            <a:srgbClr val="000000"/>
                          </a:solidFill>
                          <a:latin typeface="Calibri"/>
                        </a:rPr>
                        <a:t>The bus stop is too far from home.  I live at Hoyte Place and nothing is available near me, the nearest bus stop is at Sunset Road.</a:t>
                      </a:r>
                    </a:p>
                  </a:txBody>
                  <a:tcPr marL="2866" marR="2866" marT="2866" marB="0" anchor="ctr">
                    <a:lnL>
                      <a:noFill/>
                    </a:lnL>
                    <a:lnR>
                      <a:noFill/>
                    </a:lnR>
                    <a:lnT>
                      <a:noFill/>
                    </a:lnT>
                    <a:lnB>
                      <a:noFill/>
                    </a:lnB>
                    <a:noFill/>
                  </a:tcPr>
                </a:tc>
              </a:tr>
              <a:tr h="432798">
                <a:tc>
                  <a:txBody>
                    <a:bodyPr/>
                    <a:lstStyle/>
                    <a:p>
                      <a:pPr marL="180000" indent="-180000" algn="l" fontAlgn="b">
                        <a:buFont typeface="Arial" pitchFamily="34" charset="0"/>
                        <a:buChar char="•"/>
                      </a:pPr>
                      <a:r>
                        <a:rPr lang="en-NZ" sz="1050" b="0" i="1" u="none" strike="noStrike" dirty="0">
                          <a:solidFill>
                            <a:srgbClr val="000000"/>
                          </a:solidFill>
                          <a:latin typeface="Calibri"/>
                        </a:rPr>
                        <a:t>We have been without buses for years and it would take too much adjustment to go back to using them.</a:t>
                      </a:r>
                    </a:p>
                  </a:txBody>
                  <a:tcPr marL="2866" marR="2866" marT="2866" marB="0" anchor="ctr">
                    <a:lnL>
                      <a:noFill/>
                    </a:lnL>
                    <a:lnR>
                      <a:noFill/>
                    </a:lnR>
                    <a:lnT>
                      <a:noFill/>
                    </a:lnT>
                    <a:lnB>
                      <a:noFill/>
                    </a:lnB>
                    <a:noFill/>
                  </a:tcPr>
                </a:tc>
              </a:tr>
            </a:tbl>
          </a:graphicData>
        </a:graphic>
      </p:graphicFrame>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82</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p:nvPr/>
        </p:nvGraphicFramePr>
        <p:xfrm>
          <a:off x="2555776" y="1772816"/>
          <a:ext cx="4248472"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p:cNvGraphicFramePr/>
          <p:nvPr/>
        </p:nvGraphicFramePr>
        <p:xfrm>
          <a:off x="5327576" y="1772816"/>
          <a:ext cx="3816424"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p:cNvGraphicFramePr/>
          <p:nvPr/>
        </p:nvGraphicFramePr>
        <p:xfrm>
          <a:off x="0" y="1772816"/>
          <a:ext cx="4283968"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
          <p:cNvSpPr txBox="1">
            <a:spLocks noChangeArrowheads="1"/>
          </p:cNvSpPr>
          <p:nvPr/>
        </p:nvSpPr>
        <p:spPr>
          <a:xfrm>
            <a:off x="457200" y="836712"/>
            <a:ext cx="8229600" cy="652463"/>
          </a:xfrm>
          <a:prstGeom prst="rect">
            <a:avLst/>
          </a:prstGeom>
        </p:spPr>
        <p:txBody>
          <a:bodyPr/>
          <a:lstStyle/>
          <a:p>
            <a:pPr>
              <a:defRPr/>
            </a:pPr>
            <a:r>
              <a:rPr lang="en-US" sz="2000" i="0" kern="0" dirty="0">
                <a:solidFill>
                  <a:srgbClr val="CC0000"/>
                </a:solidFill>
                <a:latin typeface="+mj-lt"/>
                <a:ea typeface="+mj-ea"/>
                <a:cs typeface="+mj-cs"/>
              </a:rPr>
              <a:t>Improvements to the Bus </a:t>
            </a:r>
            <a:r>
              <a:rPr lang="en-US" sz="2000" i="0" kern="0" dirty="0" smtClean="0">
                <a:solidFill>
                  <a:srgbClr val="CC0000"/>
                </a:solidFill>
                <a:latin typeface="+mj-lt"/>
                <a:ea typeface="+mj-ea"/>
                <a:cs typeface="+mj-cs"/>
              </a:rPr>
              <a:t>Service (I)</a:t>
            </a:r>
            <a:endParaRPr lang="en-NZ" sz="2000" i="0" kern="0" dirty="0">
              <a:solidFill>
                <a:srgbClr val="CC0000"/>
              </a:solidFill>
              <a:latin typeface="+mj-lt"/>
              <a:ea typeface="+mj-ea"/>
              <a:cs typeface="+mj-cs"/>
            </a:endParaRPr>
          </a:p>
        </p:txBody>
      </p:sp>
      <p:sp>
        <p:nvSpPr>
          <p:cNvPr id="38926" name="Text Box 5"/>
          <p:cNvSpPr txBox="1">
            <a:spLocks noChangeArrowheads="1"/>
          </p:cNvSpPr>
          <p:nvPr/>
        </p:nvSpPr>
        <p:spPr bwMode="auto">
          <a:xfrm>
            <a:off x="53975" y="908720"/>
            <a:ext cx="630238" cy="24765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Q20A</a:t>
            </a:r>
            <a:endParaRPr lang="en-NZ" sz="1000" i="0" dirty="0"/>
          </a:p>
        </p:txBody>
      </p:sp>
      <p:sp>
        <p:nvSpPr>
          <p:cNvPr id="38927" name="Rectangle 20"/>
          <p:cNvSpPr>
            <a:spLocks noChangeArrowheads="1"/>
          </p:cNvSpPr>
          <p:nvPr/>
        </p:nvSpPr>
        <p:spPr bwMode="auto">
          <a:xfrm>
            <a:off x="755576" y="1124744"/>
            <a:ext cx="8229600" cy="652463"/>
          </a:xfrm>
          <a:prstGeom prst="rect">
            <a:avLst/>
          </a:prstGeom>
          <a:noFill/>
          <a:ln w="9525">
            <a:noFill/>
            <a:miter lim="800000"/>
            <a:headEnd/>
            <a:tailEnd/>
          </a:ln>
        </p:spPr>
        <p:txBody>
          <a:bodyPr anchor="ctr"/>
          <a:lstStyle/>
          <a:p>
            <a:r>
              <a:rPr lang="en-NZ" dirty="0">
                <a:solidFill>
                  <a:srgbClr val="CC0000"/>
                </a:solidFill>
              </a:rPr>
              <a:t>‘What is the most important thing that needs to change in order for you to use the bus service</a:t>
            </a:r>
            <a:r>
              <a:rPr lang="en-NZ" dirty="0" smtClean="0">
                <a:solidFill>
                  <a:srgbClr val="CC0000"/>
                </a:solidFill>
              </a:rPr>
              <a:t>?’ – Responses relating to aspects of the bus service</a:t>
            </a:r>
            <a:endParaRPr lang="en-NZ" dirty="0">
              <a:solidFill>
                <a:srgbClr val="CC0000"/>
              </a:solidFill>
            </a:endParaRPr>
          </a:p>
        </p:txBody>
      </p:sp>
      <p:sp>
        <p:nvSpPr>
          <p:cNvPr id="38937" name="Text Box 5"/>
          <p:cNvSpPr txBox="1">
            <a:spLocks noChangeArrowheads="1"/>
          </p:cNvSpPr>
          <p:nvPr/>
        </p:nvSpPr>
        <p:spPr bwMode="auto">
          <a:xfrm>
            <a:off x="0" y="6454497"/>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i="0" dirty="0" smtClean="0">
                <a:solidFill>
                  <a:schemeClr val="bg1"/>
                </a:solidFill>
              </a:rPr>
              <a:t>The most commonly mentioned aspect of the bus service that would need to change for non-bus users to use the bus service was a </a:t>
            </a:r>
            <a:r>
              <a:rPr lang="en-IE" dirty="0" smtClean="0">
                <a:solidFill>
                  <a:schemeClr val="bg1"/>
                </a:solidFill>
              </a:rPr>
              <a:t>More frequent / reliable bus service.</a:t>
            </a:r>
            <a:endParaRPr lang="en-IE" i="0" dirty="0">
              <a:solidFill>
                <a:schemeClr val="bg1"/>
              </a:solidFill>
            </a:endParaRPr>
          </a:p>
        </p:txBody>
      </p:sp>
      <p:sp>
        <p:nvSpPr>
          <p:cNvPr id="28" name="Rectangle 4"/>
          <p:cNvSpPr>
            <a:spLocks noChangeArrowheads="1"/>
          </p:cNvSpPr>
          <p:nvPr/>
        </p:nvSpPr>
        <p:spPr bwMode="auto">
          <a:xfrm>
            <a:off x="0" y="1556792"/>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29" name="Rectangle 22"/>
          <p:cNvSpPr>
            <a:spLocks noChangeArrowheads="1"/>
          </p:cNvSpPr>
          <p:nvPr/>
        </p:nvSpPr>
        <p:spPr bwMode="auto">
          <a:xfrm>
            <a:off x="0" y="1412776"/>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Multiple responses allowed</a:t>
            </a:r>
            <a:endParaRPr lang="en-GB" sz="1000" b="0" dirty="0">
              <a:solidFill>
                <a:srgbClr val="000000"/>
              </a:solidFill>
            </a:endParaRPr>
          </a:p>
        </p:txBody>
      </p:sp>
      <p:sp>
        <p:nvSpPr>
          <p:cNvPr id="32" name="Text Box 7"/>
          <p:cNvSpPr txBox="1">
            <a:spLocks noChangeArrowheads="1"/>
          </p:cNvSpPr>
          <p:nvPr/>
        </p:nvSpPr>
        <p:spPr bwMode="auto">
          <a:xfrm>
            <a:off x="1403052" y="1688232"/>
            <a:ext cx="1728788" cy="228600"/>
          </a:xfrm>
          <a:prstGeom prst="rect">
            <a:avLst/>
          </a:prstGeom>
          <a:noFill/>
          <a:ln w="9525">
            <a:noFill/>
            <a:miter lim="800000"/>
            <a:headEnd/>
            <a:tailEnd/>
          </a:ln>
        </p:spPr>
        <p:txBody>
          <a:bodyPr/>
          <a:lstStyle/>
          <a:p>
            <a:pPr algn="l"/>
            <a:r>
              <a:rPr lang="en-US" altLang="ja-JP" sz="1400" i="0" dirty="0">
                <a:ea typeface="MS Mincho" pitchFamily="49" charset="-128"/>
              </a:rPr>
              <a:t>Total Sample</a:t>
            </a:r>
            <a:endParaRPr lang="en-US" sz="1400" b="0" i="0" dirty="0"/>
          </a:p>
        </p:txBody>
      </p:sp>
      <p:sp>
        <p:nvSpPr>
          <p:cNvPr id="33" name="Text Box 8"/>
          <p:cNvSpPr txBox="1">
            <a:spLocks noChangeArrowheads="1"/>
          </p:cNvSpPr>
          <p:nvPr/>
        </p:nvSpPr>
        <p:spPr bwMode="auto">
          <a:xfrm>
            <a:off x="3923332" y="1688232"/>
            <a:ext cx="1728788" cy="228600"/>
          </a:xfrm>
          <a:prstGeom prst="rect">
            <a:avLst/>
          </a:prstGeom>
          <a:noFill/>
          <a:ln w="9525">
            <a:noFill/>
            <a:miter lim="800000"/>
            <a:headEnd/>
            <a:tailEnd/>
          </a:ln>
        </p:spPr>
        <p:txBody>
          <a:bodyPr/>
          <a:lstStyle/>
          <a:p>
            <a:pPr algn="l"/>
            <a:r>
              <a:rPr lang="en-US" altLang="ja-JP" sz="1400" i="0" dirty="0" err="1">
                <a:ea typeface="MS Mincho" pitchFamily="49" charset="-128"/>
              </a:rPr>
              <a:t>Tauranga</a:t>
            </a:r>
            <a:endParaRPr lang="en-US" sz="1400" b="0" i="0" dirty="0"/>
          </a:p>
        </p:txBody>
      </p:sp>
      <p:sp>
        <p:nvSpPr>
          <p:cNvPr id="34" name="Text Box 9"/>
          <p:cNvSpPr txBox="1">
            <a:spLocks noChangeArrowheads="1"/>
          </p:cNvSpPr>
          <p:nvPr/>
        </p:nvSpPr>
        <p:spPr bwMode="auto">
          <a:xfrm>
            <a:off x="6587629" y="1687637"/>
            <a:ext cx="1728787" cy="228600"/>
          </a:xfrm>
          <a:prstGeom prst="rect">
            <a:avLst/>
          </a:prstGeom>
          <a:noFill/>
          <a:ln w="9525">
            <a:noFill/>
            <a:miter lim="800000"/>
            <a:headEnd/>
            <a:tailEnd/>
          </a:ln>
        </p:spPr>
        <p:txBody>
          <a:bodyPr/>
          <a:lstStyle/>
          <a:p>
            <a:pPr algn="l"/>
            <a:r>
              <a:rPr lang="en-US" altLang="ja-JP" sz="1400" i="0" dirty="0" err="1">
                <a:ea typeface="MS Mincho" pitchFamily="49" charset="-128"/>
              </a:rPr>
              <a:t>Rotorua</a:t>
            </a:r>
            <a:endParaRPr lang="en-US" sz="1400" b="0" i="0" dirty="0"/>
          </a:p>
        </p:txBody>
      </p:sp>
      <p:sp>
        <p:nvSpPr>
          <p:cNvPr id="18" name="TextBox 17"/>
          <p:cNvSpPr txBox="1"/>
          <p:nvPr/>
        </p:nvSpPr>
        <p:spPr>
          <a:xfrm>
            <a:off x="2771800" y="6021288"/>
            <a:ext cx="648072" cy="230832"/>
          </a:xfrm>
          <a:prstGeom prst="rect">
            <a:avLst/>
          </a:prstGeom>
          <a:noFill/>
        </p:spPr>
        <p:txBody>
          <a:bodyPr wrap="square" rtlCol="0">
            <a:spAutoFit/>
          </a:bodyPr>
          <a:lstStyle/>
          <a:p>
            <a:r>
              <a:rPr lang="en-NZ" sz="900" i="0" dirty="0" smtClean="0">
                <a:solidFill>
                  <a:srgbClr val="FF0000"/>
                </a:solidFill>
              </a:rPr>
              <a:t>n=272</a:t>
            </a:r>
            <a:endParaRPr lang="en-NZ" sz="900" i="0" dirty="0">
              <a:solidFill>
                <a:srgbClr val="FF0000"/>
              </a:solidFill>
            </a:endParaRPr>
          </a:p>
        </p:txBody>
      </p:sp>
      <p:sp>
        <p:nvSpPr>
          <p:cNvPr id="19" name="TextBox 18"/>
          <p:cNvSpPr txBox="1"/>
          <p:nvPr/>
        </p:nvSpPr>
        <p:spPr>
          <a:xfrm>
            <a:off x="5292080" y="6021288"/>
            <a:ext cx="648072" cy="230832"/>
          </a:xfrm>
          <a:prstGeom prst="rect">
            <a:avLst/>
          </a:prstGeom>
          <a:noFill/>
        </p:spPr>
        <p:txBody>
          <a:bodyPr wrap="square" rtlCol="0">
            <a:spAutoFit/>
          </a:bodyPr>
          <a:lstStyle/>
          <a:p>
            <a:r>
              <a:rPr lang="en-NZ" sz="900" i="0" dirty="0" smtClean="0">
                <a:solidFill>
                  <a:srgbClr val="FF0000"/>
                </a:solidFill>
              </a:rPr>
              <a:t>n=140</a:t>
            </a:r>
            <a:endParaRPr lang="en-NZ" sz="900" i="0" dirty="0">
              <a:solidFill>
                <a:srgbClr val="FF0000"/>
              </a:solidFill>
            </a:endParaRPr>
          </a:p>
        </p:txBody>
      </p:sp>
      <p:sp>
        <p:nvSpPr>
          <p:cNvPr id="20" name="TextBox 19"/>
          <p:cNvSpPr txBox="1"/>
          <p:nvPr/>
        </p:nvSpPr>
        <p:spPr>
          <a:xfrm>
            <a:off x="7596336" y="6021288"/>
            <a:ext cx="648072" cy="230832"/>
          </a:xfrm>
          <a:prstGeom prst="rect">
            <a:avLst/>
          </a:prstGeom>
          <a:noFill/>
        </p:spPr>
        <p:txBody>
          <a:bodyPr wrap="square" rtlCol="0">
            <a:spAutoFit/>
          </a:bodyPr>
          <a:lstStyle/>
          <a:p>
            <a:r>
              <a:rPr lang="en-NZ" sz="900" i="0" dirty="0" smtClean="0">
                <a:solidFill>
                  <a:srgbClr val="FF0000"/>
                </a:solidFill>
              </a:rPr>
              <a:t>n=132</a:t>
            </a:r>
            <a:endParaRPr lang="en-NZ" sz="900" i="0" dirty="0">
              <a:solidFill>
                <a:srgbClr val="FF0000"/>
              </a:solidFill>
            </a:endParaRPr>
          </a:p>
        </p:txBody>
      </p:sp>
      <p:sp>
        <p:nvSpPr>
          <p:cNvPr id="21" name="Rectangle 20"/>
          <p:cNvSpPr/>
          <p:nvPr/>
        </p:nvSpPr>
        <p:spPr>
          <a:xfrm>
            <a:off x="7164288" y="2420888"/>
            <a:ext cx="288032" cy="216024"/>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Oval 21"/>
          <p:cNvSpPr/>
          <p:nvPr/>
        </p:nvSpPr>
        <p:spPr>
          <a:xfrm>
            <a:off x="2627784" y="1916832"/>
            <a:ext cx="288032"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Oval 22"/>
          <p:cNvSpPr/>
          <p:nvPr/>
        </p:nvSpPr>
        <p:spPr>
          <a:xfrm>
            <a:off x="7236296" y="1916832"/>
            <a:ext cx="288032"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Oval 24"/>
          <p:cNvSpPr/>
          <p:nvPr/>
        </p:nvSpPr>
        <p:spPr>
          <a:xfrm>
            <a:off x="2627784" y="2420888"/>
            <a:ext cx="288032"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Oval 25"/>
          <p:cNvSpPr/>
          <p:nvPr/>
        </p:nvSpPr>
        <p:spPr>
          <a:xfrm>
            <a:off x="5148064" y="2420888"/>
            <a:ext cx="288032"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Rectangle 34"/>
          <p:cNvSpPr>
            <a:spLocks noChangeArrowheads="1"/>
          </p:cNvSpPr>
          <p:nvPr/>
        </p:nvSpPr>
        <p:spPr bwMode="auto">
          <a:xfrm>
            <a:off x="4716016" y="3429000"/>
            <a:ext cx="288925" cy="216024"/>
          </a:xfrm>
          <a:prstGeom prst="rect">
            <a:avLst/>
          </a:prstGeom>
          <a:noFill/>
          <a:ln w="19050" algn="ctr">
            <a:solidFill>
              <a:srgbClr val="000080"/>
            </a:solidFill>
            <a:miter lim="800000"/>
            <a:headEnd/>
            <a:tailEnd/>
          </a:ln>
        </p:spPr>
        <p:txBody>
          <a:bodyPr wrap="none" anchor="ctr"/>
          <a:lstStyle/>
          <a:p>
            <a:endParaRPr lang="en-NZ"/>
          </a:p>
        </p:txBody>
      </p:sp>
      <p:sp>
        <p:nvSpPr>
          <p:cNvPr id="40" name="Rectangle 39"/>
          <p:cNvSpPr>
            <a:spLocks noChangeArrowheads="1"/>
          </p:cNvSpPr>
          <p:nvPr/>
        </p:nvSpPr>
        <p:spPr bwMode="auto">
          <a:xfrm>
            <a:off x="4644008" y="3861048"/>
            <a:ext cx="288925" cy="216024"/>
          </a:xfrm>
          <a:prstGeom prst="rect">
            <a:avLst/>
          </a:prstGeom>
          <a:noFill/>
          <a:ln w="19050" algn="ctr">
            <a:solidFill>
              <a:srgbClr val="000080"/>
            </a:solidFill>
            <a:miter lim="800000"/>
            <a:headEnd/>
            <a:tailEnd/>
          </a:ln>
        </p:spPr>
        <p:txBody>
          <a:bodyPr wrap="none" anchor="ctr"/>
          <a:lstStyle/>
          <a:p>
            <a:endParaRPr lang="en-NZ"/>
          </a:p>
        </p:txBody>
      </p:sp>
      <p:sp>
        <p:nvSpPr>
          <p:cNvPr id="41" name="Rectangle 40"/>
          <p:cNvSpPr>
            <a:spLocks noChangeArrowheads="1"/>
          </p:cNvSpPr>
          <p:nvPr/>
        </p:nvSpPr>
        <p:spPr bwMode="auto">
          <a:xfrm>
            <a:off x="7092280" y="4365104"/>
            <a:ext cx="288925" cy="216024"/>
          </a:xfrm>
          <a:prstGeom prst="rect">
            <a:avLst/>
          </a:prstGeom>
          <a:noFill/>
          <a:ln w="19050" algn="ctr">
            <a:solidFill>
              <a:srgbClr val="000080"/>
            </a:solidFill>
            <a:miter lim="800000"/>
            <a:headEnd/>
            <a:tailEnd/>
          </a:ln>
        </p:spPr>
        <p:txBody>
          <a:bodyPr wrap="none" anchor="ctr"/>
          <a:lstStyle/>
          <a:p>
            <a:endParaRPr lang="en-NZ"/>
          </a:p>
        </p:txBody>
      </p:sp>
      <p:sp>
        <p:nvSpPr>
          <p:cNvPr id="27"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83</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Rectangle 20"/>
          <p:cNvSpPr>
            <a:spLocks noChangeArrowheads="1"/>
          </p:cNvSpPr>
          <p:nvPr/>
        </p:nvSpPr>
        <p:spPr bwMode="auto">
          <a:xfrm>
            <a:off x="914400" y="1048345"/>
            <a:ext cx="8229600" cy="652463"/>
          </a:xfrm>
          <a:prstGeom prst="rect">
            <a:avLst/>
          </a:prstGeom>
          <a:noFill/>
          <a:ln w="9525">
            <a:noFill/>
            <a:miter lim="800000"/>
            <a:headEnd/>
            <a:tailEnd/>
          </a:ln>
        </p:spPr>
        <p:txBody>
          <a:bodyPr anchor="ctr"/>
          <a:lstStyle/>
          <a:p>
            <a:r>
              <a:rPr lang="en-NZ" dirty="0">
                <a:solidFill>
                  <a:srgbClr val="CC0000"/>
                </a:solidFill>
              </a:rPr>
              <a:t>‘What is the most important thing that needs to change in order for you to use the bus service</a:t>
            </a:r>
            <a:r>
              <a:rPr lang="en-NZ" dirty="0" smtClean="0">
                <a:solidFill>
                  <a:srgbClr val="CC0000"/>
                </a:solidFill>
              </a:rPr>
              <a:t>?’ ?’ – Responses relating to individual circumstances</a:t>
            </a:r>
            <a:endParaRPr lang="en-NZ" dirty="0">
              <a:solidFill>
                <a:srgbClr val="CC0000"/>
              </a:solidFill>
            </a:endParaRPr>
          </a:p>
        </p:txBody>
      </p:sp>
      <p:sp>
        <p:nvSpPr>
          <p:cNvPr id="39941" name="Rectangle 4"/>
          <p:cNvSpPr>
            <a:spLocks noChangeArrowheads="1"/>
          </p:cNvSpPr>
          <p:nvPr/>
        </p:nvSpPr>
        <p:spPr bwMode="auto">
          <a:xfrm>
            <a:off x="0" y="1528341"/>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39945" name="Rectangle 22"/>
          <p:cNvSpPr>
            <a:spLocks noChangeArrowheads="1"/>
          </p:cNvSpPr>
          <p:nvPr/>
        </p:nvSpPr>
        <p:spPr bwMode="auto">
          <a:xfrm>
            <a:off x="0" y="1384325"/>
            <a:ext cx="1701800"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Multiple responses allowed</a:t>
            </a:r>
            <a:endParaRPr lang="en-GB" sz="1000" b="0" dirty="0">
              <a:solidFill>
                <a:srgbClr val="000000"/>
              </a:solidFill>
            </a:endParaRPr>
          </a:p>
        </p:txBody>
      </p:sp>
      <p:sp>
        <p:nvSpPr>
          <p:cNvPr id="54" name="Rectangle 2"/>
          <p:cNvSpPr txBox="1">
            <a:spLocks noChangeArrowheads="1"/>
          </p:cNvSpPr>
          <p:nvPr/>
        </p:nvSpPr>
        <p:spPr>
          <a:xfrm>
            <a:off x="457200" y="832321"/>
            <a:ext cx="8229600" cy="652463"/>
          </a:xfrm>
          <a:prstGeom prst="rect">
            <a:avLst/>
          </a:prstGeom>
        </p:spPr>
        <p:txBody>
          <a:bodyPr/>
          <a:lstStyle/>
          <a:p>
            <a:pPr>
              <a:defRPr/>
            </a:pPr>
            <a:r>
              <a:rPr lang="en-US" sz="2000" i="0" kern="0" dirty="0">
                <a:solidFill>
                  <a:srgbClr val="CC0000"/>
                </a:solidFill>
                <a:latin typeface="+mj-lt"/>
                <a:ea typeface="+mj-ea"/>
                <a:cs typeface="+mj-cs"/>
              </a:rPr>
              <a:t>Improvements to the Bus </a:t>
            </a:r>
            <a:r>
              <a:rPr lang="en-US" sz="2000" i="0" kern="0" dirty="0" smtClean="0">
                <a:solidFill>
                  <a:srgbClr val="CC0000"/>
                </a:solidFill>
                <a:latin typeface="+mj-lt"/>
                <a:ea typeface="+mj-ea"/>
                <a:cs typeface="+mj-cs"/>
              </a:rPr>
              <a:t>Service (II)</a:t>
            </a:r>
            <a:endParaRPr lang="en-NZ" sz="2000" i="0" kern="0" dirty="0">
              <a:solidFill>
                <a:srgbClr val="CC0000"/>
              </a:solidFill>
              <a:latin typeface="+mj-lt"/>
              <a:ea typeface="+mj-ea"/>
              <a:cs typeface="+mj-cs"/>
            </a:endParaRPr>
          </a:p>
        </p:txBody>
      </p:sp>
      <p:sp>
        <p:nvSpPr>
          <p:cNvPr id="39950" name="Text Box 5"/>
          <p:cNvSpPr txBox="1">
            <a:spLocks noChangeArrowheads="1"/>
          </p:cNvSpPr>
          <p:nvPr/>
        </p:nvSpPr>
        <p:spPr bwMode="auto">
          <a:xfrm>
            <a:off x="53975" y="908050"/>
            <a:ext cx="557213" cy="24765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Q20A</a:t>
            </a:r>
            <a:endParaRPr lang="en-NZ" sz="1000" i="0" dirty="0"/>
          </a:p>
        </p:txBody>
      </p:sp>
      <p:graphicFrame>
        <p:nvGraphicFramePr>
          <p:cNvPr id="24" name="Chart 23"/>
          <p:cNvGraphicFramePr/>
          <p:nvPr/>
        </p:nvGraphicFramePr>
        <p:xfrm>
          <a:off x="2555776" y="1700808"/>
          <a:ext cx="4248472"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7"/>
          <p:cNvSpPr txBox="1">
            <a:spLocks noChangeArrowheads="1"/>
          </p:cNvSpPr>
          <p:nvPr/>
        </p:nvSpPr>
        <p:spPr bwMode="auto">
          <a:xfrm>
            <a:off x="1331640" y="1616224"/>
            <a:ext cx="1728788" cy="228600"/>
          </a:xfrm>
          <a:prstGeom prst="rect">
            <a:avLst/>
          </a:prstGeom>
          <a:noFill/>
          <a:ln w="9525">
            <a:noFill/>
            <a:miter lim="800000"/>
            <a:headEnd/>
            <a:tailEnd/>
          </a:ln>
        </p:spPr>
        <p:txBody>
          <a:bodyPr/>
          <a:lstStyle/>
          <a:p>
            <a:pPr algn="l"/>
            <a:r>
              <a:rPr lang="en-US" altLang="ja-JP" sz="1400" i="0" dirty="0">
                <a:ea typeface="MS Mincho" pitchFamily="49" charset="-128"/>
              </a:rPr>
              <a:t>Total Sample</a:t>
            </a:r>
            <a:endParaRPr lang="en-US" sz="1400" b="0" i="0" dirty="0"/>
          </a:p>
        </p:txBody>
      </p:sp>
      <p:sp>
        <p:nvSpPr>
          <p:cNvPr id="26" name="Text Box 8"/>
          <p:cNvSpPr txBox="1">
            <a:spLocks noChangeArrowheads="1"/>
          </p:cNvSpPr>
          <p:nvPr/>
        </p:nvSpPr>
        <p:spPr bwMode="auto">
          <a:xfrm>
            <a:off x="3851920" y="1616224"/>
            <a:ext cx="1728788" cy="228600"/>
          </a:xfrm>
          <a:prstGeom prst="rect">
            <a:avLst/>
          </a:prstGeom>
          <a:noFill/>
          <a:ln w="9525">
            <a:noFill/>
            <a:miter lim="800000"/>
            <a:headEnd/>
            <a:tailEnd/>
          </a:ln>
        </p:spPr>
        <p:txBody>
          <a:bodyPr/>
          <a:lstStyle/>
          <a:p>
            <a:pPr algn="l"/>
            <a:r>
              <a:rPr lang="en-US" altLang="ja-JP" sz="1400" i="0" dirty="0" err="1">
                <a:ea typeface="MS Mincho" pitchFamily="49" charset="-128"/>
              </a:rPr>
              <a:t>Tauranga</a:t>
            </a:r>
            <a:endParaRPr lang="en-US" sz="1400" b="0" i="0" dirty="0"/>
          </a:p>
        </p:txBody>
      </p:sp>
      <p:sp>
        <p:nvSpPr>
          <p:cNvPr id="27" name="Text Box 9"/>
          <p:cNvSpPr txBox="1">
            <a:spLocks noChangeArrowheads="1"/>
          </p:cNvSpPr>
          <p:nvPr/>
        </p:nvSpPr>
        <p:spPr bwMode="auto">
          <a:xfrm>
            <a:off x="6516217" y="1615629"/>
            <a:ext cx="1728787" cy="228600"/>
          </a:xfrm>
          <a:prstGeom prst="rect">
            <a:avLst/>
          </a:prstGeom>
          <a:noFill/>
          <a:ln w="9525">
            <a:noFill/>
            <a:miter lim="800000"/>
            <a:headEnd/>
            <a:tailEnd/>
          </a:ln>
        </p:spPr>
        <p:txBody>
          <a:bodyPr/>
          <a:lstStyle/>
          <a:p>
            <a:pPr algn="l"/>
            <a:r>
              <a:rPr lang="en-US" altLang="ja-JP" sz="1400" i="0" dirty="0" err="1">
                <a:ea typeface="MS Mincho" pitchFamily="49" charset="-128"/>
              </a:rPr>
              <a:t>Rotorua</a:t>
            </a:r>
            <a:endParaRPr lang="en-US" sz="1400" b="0" i="0" dirty="0"/>
          </a:p>
        </p:txBody>
      </p:sp>
      <p:graphicFrame>
        <p:nvGraphicFramePr>
          <p:cNvPr id="28" name="Chart 27"/>
          <p:cNvGraphicFramePr/>
          <p:nvPr/>
        </p:nvGraphicFramePr>
        <p:xfrm>
          <a:off x="0" y="1700808"/>
          <a:ext cx="4067944"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nvGraphicFramePr>
        <p:xfrm>
          <a:off x="5220072" y="1700808"/>
          <a:ext cx="3816424"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2843808" y="6078488"/>
            <a:ext cx="648072" cy="230832"/>
          </a:xfrm>
          <a:prstGeom prst="rect">
            <a:avLst/>
          </a:prstGeom>
          <a:noFill/>
        </p:spPr>
        <p:txBody>
          <a:bodyPr wrap="square" rtlCol="0">
            <a:spAutoFit/>
          </a:bodyPr>
          <a:lstStyle/>
          <a:p>
            <a:r>
              <a:rPr lang="en-NZ" sz="900" i="0" dirty="0" smtClean="0">
                <a:solidFill>
                  <a:srgbClr val="FF0000"/>
                </a:solidFill>
              </a:rPr>
              <a:t>n=272</a:t>
            </a:r>
            <a:endParaRPr lang="en-NZ" sz="900" i="0" dirty="0">
              <a:solidFill>
                <a:srgbClr val="FF0000"/>
              </a:solidFill>
            </a:endParaRPr>
          </a:p>
        </p:txBody>
      </p:sp>
      <p:sp>
        <p:nvSpPr>
          <p:cNvPr id="14" name="TextBox 13"/>
          <p:cNvSpPr txBox="1"/>
          <p:nvPr/>
        </p:nvSpPr>
        <p:spPr>
          <a:xfrm>
            <a:off x="5364088" y="6078488"/>
            <a:ext cx="648072" cy="230832"/>
          </a:xfrm>
          <a:prstGeom prst="rect">
            <a:avLst/>
          </a:prstGeom>
          <a:noFill/>
        </p:spPr>
        <p:txBody>
          <a:bodyPr wrap="square" rtlCol="0">
            <a:spAutoFit/>
          </a:bodyPr>
          <a:lstStyle/>
          <a:p>
            <a:r>
              <a:rPr lang="en-NZ" sz="900" i="0" dirty="0" smtClean="0">
                <a:solidFill>
                  <a:srgbClr val="FF0000"/>
                </a:solidFill>
              </a:rPr>
              <a:t>n=140</a:t>
            </a:r>
            <a:endParaRPr lang="en-NZ" sz="900" i="0" dirty="0">
              <a:solidFill>
                <a:srgbClr val="FF0000"/>
              </a:solidFill>
            </a:endParaRPr>
          </a:p>
        </p:txBody>
      </p:sp>
      <p:sp>
        <p:nvSpPr>
          <p:cNvPr id="15" name="TextBox 14"/>
          <p:cNvSpPr txBox="1"/>
          <p:nvPr/>
        </p:nvSpPr>
        <p:spPr>
          <a:xfrm>
            <a:off x="7668344" y="6078488"/>
            <a:ext cx="648072" cy="230832"/>
          </a:xfrm>
          <a:prstGeom prst="rect">
            <a:avLst/>
          </a:prstGeom>
          <a:noFill/>
        </p:spPr>
        <p:txBody>
          <a:bodyPr wrap="square" rtlCol="0">
            <a:spAutoFit/>
          </a:bodyPr>
          <a:lstStyle/>
          <a:p>
            <a:r>
              <a:rPr lang="en-NZ" sz="900" i="0" dirty="0" smtClean="0">
                <a:solidFill>
                  <a:srgbClr val="FF0000"/>
                </a:solidFill>
              </a:rPr>
              <a:t>n=132</a:t>
            </a:r>
            <a:endParaRPr lang="en-NZ" sz="900" i="0" dirty="0">
              <a:solidFill>
                <a:srgbClr val="FF0000"/>
              </a:solidFill>
            </a:endParaRPr>
          </a:p>
        </p:txBody>
      </p:sp>
      <p:sp>
        <p:nvSpPr>
          <p:cNvPr id="21" name="Text Box 5"/>
          <p:cNvSpPr txBox="1">
            <a:spLocks noChangeArrowheads="1"/>
          </p:cNvSpPr>
          <p:nvPr/>
        </p:nvSpPr>
        <p:spPr bwMode="auto">
          <a:xfrm>
            <a:off x="0" y="6381328"/>
            <a:ext cx="9144000" cy="430887"/>
          </a:xfrm>
          <a:prstGeom prst="rect">
            <a:avLst/>
          </a:prstGeom>
          <a:solidFill>
            <a:schemeClr val="tx1"/>
          </a:solidFill>
          <a:ln w="9525">
            <a:noFill/>
            <a:miter lim="800000"/>
            <a:headEnd/>
            <a:tailEnd/>
          </a:ln>
        </p:spPr>
        <p:txBody>
          <a:bodyPr>
            <a:spAutoFit/>
          </a:bodyPr>
          <a:lstStyle/>
          <a:p>
            <a:pPr marL="285750" indent="-285750">
              <a:buClr>
                <a:schemeClr val="tx1"/>
              </a:buClr>
            </a:pPr>
            <a:r>
              <a:rPr lang="en-IE" dirty="0" smtClean="0">
                <a:solidFill>
                  <a:schemeClr val="bg1"/>
                </a:solidFill>
              </a:rPr>
              <a:t>Not having access to a vehicle / broken down </a:t>
            </a:r>
            <a:r>
              <a:rPr lang="en-IE" i="0" dirty="0" smtClean="0">
                <a:solidFill>
                  <a:schemeClr val="bg1"/>
                </a:solidFill>
              </a:rPr>
              <a:t>was the most commonly mentioned individual circumstance that would need to change for non-bus users to use the bus service.</a:t>
            </a:r>
          </a:p>
        </p:txBody>
      </p:sp>
      <p:sp>
        <p:nvSpPr>
          <p:cNvPr id="31" name="Oval 30"/>
          <p:cNvSpPr>
            <a:spLocks noChangeArrowheads="1"/>
          </p:cNvSpPr>
          <p:nvPr/>
        </p:nvSpPr>
        <p:spPr bwMode="auto">
          <a:xfrm>
            <a:off x="2195736" y="3717726"/>
            <a:ext cx="288925" cy="287338"/>
          </a:xfrm>
          <a:prstGeom prst="ellipse">
            <a:avLst/>
          </a:prstGeom>
          <a:noFill/>
          <a:ln w="19050" algn="ctr">
            <a:solidFill>
              <a:srgbClr val="FF0000"/>
            </a:solidFill>
            <a:round/>
            <a:headEnd/>
            <a:tailEnd/>
          </a:ln>
        </p:spPr>
        <p:txBody>
          <a:bodyPr wrap="none" anchor="ctr"/>
          <a:lstStyle/>
          <a:p>
            <a:endParaRPr lang="en-NZ"/>
          </a:p>
        </p:txBody>
      </p:sp>
      <p:sp>
        <p:nvSpPr>
          <p:cNvPr id="32" name="Oval 31"/>
          <p:cNvSpPr>
            <a:spLocks noChangeArrowheads="1"/>
          </p:cNvSpPr>
          <p:nvPr/>
        </p:nvSpPr>
        <p:spPr bwMode="auto">
          <a:xfrm>
            <a:off x="1907704" y="4365798"/>
            <a:ext cx="288925" cy="287338"/>
          </a:xfrm>
          <a:prstGeom prst="ellipse">
            <a:avLst/>
          </a:prstGeom>
          <a:noFill/>
          <a:ln w="19050" algn="ctr">
            <a:solidFill>
              <a:srgbClr val="FF0000"/>
            </a:solidFill>
            <a:round/>
            <a:headEnd/>
            <a:tailEnd/>
          </a:ln>
        </p:spPr>
        <p:txBody>
          <a:bodyPr wrap="none" anchor="ctr"/>
          <a:lstStyle/>
          <a:p>
            <a:endParaRPr lang="en-NZ"/>
          </a:p>
        </p:txBody>
      </p:sp>
      <p:sp>
        <p:nvSpPr>
          <p:cNvPr id="33" name="Oval 32"/>
          <p:cNvSpPr>
            <a:spLocks noChangeArrowheads="1"/>
          </p:cNvSpPr>
          <p:nvPr/>
        </p:nvSpPr>
        <p:spPr bwMode="auto">
          <a:xfrm>
            <a:off x="2483768" y="3141662"/>
            <a:ext cx="288925" cy="287338"/>
          </a:xfrm>
          <a:prstGeom prst="ellipse">
            <a:avLst/>
          </a:prstGeom>
          <a:noFill/>
          <a:ln w="19050" algn="ctr">
            <a:solidFill>
              <a:srgbClr val="FF0000"/>
            </a:solidFill>
            <a:round/>
            <a:headEnd/>
            <a:tailEnd/>
          </a:ln>
        </p:spPr>
        <p:txBody>
          <a:bodyPr wrap="none" anchor="ctr"/>
          <a:lstStyle/>
          <a:p>
            <a:endParaRPr lang="en-NZ"/>
          </a:p>
        </p:txBody>
      </p:sp>
      <p:sp>
        <p:nvSpPr>
          <p:cNvPr id="34" name="Oval 33"/>
          <p:cNvSpPr>
            <a:spLocks noChangeArrowheads="1"/>
          </p:cNvSpPr>
          <p:nvPr/>
        </p:nvSpPr>
        <p:spPr bwMode="auto">
          <a:xfrm>
            <a:off x="8316416" y="2493590"/>
            <a:ext cx="288925" cy="287338"/>
          </a:xfrm>
          <a:prstGeom prst="ellipse">
            <a:avLst/>
          </a:prstGeom>
          <a:noFill/>
          <a:ln w="19050" algn="ctr">
            <a:solidFill>
              <a:srgbClr val="FF0000"/>
            </a:solidFill>
            <a:round/>
            <a:headEnd/>
            <a:tailEnd/>
          </a:ln>
        </p:spPr>
        <p:txBody>
          <a:bodyPr wrap="none" anchor="ctr"/>
          <a:lstStyle/>
          <a:p>
            <a:endParaRPr lang="en-NZ"/>
          </a:p>
        </p:txBody>
      </p:sp>
      <p:sp>
        <p:nvSpPr>
          <p:cNvPr id="35" name="Rectangle 34"/>
          <p:cNvSpPr>
            <a:spLocks noChangeArrowheads="1"/>
          </p:cNvSpPr>
          <p:nvPr/>
        </p:nvSpPr>
        <p:spPr bwMode="auto">
          <a:xfrm>
            <a:off x="8748464" y="1844824"/>
            <a:ext cx="288925" cy="288032"/>
          </a:xfrm>
          <a:prstGeom prst="rect">
            <a:avLst/>
          </a:prstGeom>
          <a:noFill/>
          <a:ln w="19050" algn="ctr">
            <a:solidFill>
              <a:srgbClr val="000080"/>
            </a:solidFill>
            <a:miter lim="800000"/>
            <a:headEnd/>
            <a:tailEnd/>
          </a:ln>
        </p:spPr>
        <p:txBody>
          <a:bodyPr wrap="none" anchor="ctr"/>
          <a:lstStyle/>
          <a:p>
            <a:endParaRPr lang="en-NZ"/>
          </a:p>
        </p:txBody>
      </p:sp>
      <p:sp>
        <p:nvSpPr>
          <p:cNvPr id="36" name="Oval 35"/>
          <p:cNvSpPr>
            <a:spLocks noChangeArrowheads="1"/>
          </p:cNvSpPr>
          <p:nvPr/>
        </p:nvSpPr>
        <p:spPr bwMode="auto">
          <a:xfrm>
            <a:off x="8748464" y="1844824"/>
            <a:ext cx="288925" cy="287338"/>
          </a:xfrm>
          <a:prstGeom prst="ellipse">
            <a:avLst/>
          </a:prstGeom>
          <a:noFill/>
          <a:ln w="19050" algn="ctr">
            <a:solidFill>
              <a:srgbClr val="FF0000"/>
            </a:solidFill>
            <a:round/>
            <a:headEnd/>
            <a:tailEnd/>
          </a:ln>
        </p:spPr>
        <p:txBody>
          <a:bodyPr wrap="none" anchor="ctr"/>
          <a:lstStyle/>
          <a:p>
            <a:endParaRPr lang="en-NZ"/>
          </a:p>
        </p:txBody>
      </p:sp>
      <p:sp>
        <p:nvSpPr>
          <p:cNvPr id="23"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84</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765175"/>
            <a:ext cx="8229600" cy="652463"/>
          </a:xfrm>
        </p:spPr>
        <p:txBody>
          <a:bodyPr/>
          <a:lstStyle/>
          <a:p>
            <a:pPr eaLnBrk="1" hangingPunct="1"/>
            <a:r>
              <a:rPr lang="en-US" sz="2000" b="1" dirty="0" smtClean="0">
                <a:solidFill>
                  <a:srgbClr val="CC0000"/>
                </a:solidFill>
              </a:rPr>
              <a:t>Improvements to the Bus Service (III)</a:t>
            </a:r>
            <a:endParaRPr lang="en-NZ" sz="2000" b="1" dirty="0" smtClean="0">
              <a:solidFill>
                <a:srgbClr val="CC0000"/>
              </a:solidFill>
            </a:endParaRPr>
          </a:p>
        </p:txBody>
      </p:sp>
      <p:sp>
        <p:nvSpPr>
          <p:cNvPr id="87043" name="Text Box 5"/>
          <p:cNvSpPr txBox="1">
            <a:spLocks noChangeArrowheads="1"/>
          </p:cNvSpPr>
          <p:nvPr/>
        </p:nvSpPr>
        <p:spPr bwMode="auto">
          <a:xfrm>
            <a:off x="53975" y="908050"/>
            <a:ext cx="630238" cy="24765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smtClean="0"/>
              <a:t>Q20A</a:t>
            </a:r>
            <a:endParaRPr lang="en-NZ" sz="1000" i="0" dirty="0"/>
          </a:p>
        </p:txBody>
      </p:sp>
      <p:sp>
        <p:nvSpPr>
          <p:cNvPr id="87044" name="Rectangle 20"/>
          <p:cNvSpPr>
            <a:spLocks noChangeArrowheads="1"/>
          </p:cNvSpPr>
          <p:nvPr/>
        </p:nvSpPr>
        <p:spPr bwMode="auto">
          <a:xfrm>
            <a:off x="455613" y="981075"/>
            <a:ext cx="8229600" cy="652463"/>
          </a:xfrm>
          <a:prstGeom prst="rect">
            <a:avLst/>
          </a:prstGeom>
          <a:noFill/>
          <a:ln w="9525">
            <a:noFill/>
            <a:miter lim="800000"/>
            <a:headEnd/>
            <a:tailEnd/>
          </a:ln>
        </p:spPr>
        <p:txBody>
          <a:bodyPr anchor="ctr"/>
          <a:lstStyle/>
          <a:p>
            <a:r>
              <a:rPr lang="en-NZ">
                <a:solidFill>
                  <a:srgbClr val="CC0000"/>
                </a:solidFill>
              </a:rPr>
              <a:t/>
            </a:r>
            <a:br>
              <a:rPr lang="en-NZ">
                <a:solidFill>
                  <a:srgbClr val="CC0000"/>
                </a:solidFill>
              </a:rPr>
            </a:br>
            <a:r>
              <a:rPr lang="en-NZ">
                <a:solidFill>
                  <a:srgbClr val="CC0000"/>
                </a:solidFill>
              </a:rPr>
              <a:t>‘What is the most important thing that needs to change in order for you to use the bus service?’</a:t>
            </a:r>
            <a:br>
              <a:rPr lang="en-NZ">
                <a:solidFill>
                  <a:srgbClr val="CC0000"/>
                </a:solidFill>
              </a:rPr>
            </a:br>
            <a:r>
              <a:rPr lang="en-NZ">
                <a:solidFill>
                  <a:srgbClr val="CC0000"/>
                </a:solidFill>
              </a:rPr>
              <a:t>- Other responses</a:t>
            </a:r>
          </a:p>
        </p:txBody>
      </p:sp>
      <p:sp>
        <p:nvSpPr>
          <p:cNvPr id="87045" name="Text Box 35"/>
          <p:cNvSpPr txBox="1">
            <a:spLocks noChangeArrowheads="1"/>
          </p:cNvSpPr>
          <p:nvPr/>
        </p:nvSpPr>
        <p:spPr bwMode="auto">
          <a:xfrm>
            <a:off x="1330325" y="1484313"/>
            <a:ext cx="1728788" cy="22860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87046" name="Text Box 36"/>
          <p:cNvSpPr txBox="1">
            <a:spLocks noChangeArrowheads="1"/>
          </p:cNvSpPr>
          <p:nvPr/>
        </p:nvSpPr>
        <p:spPr bwMode="auto">
          <a:xfrm>
            <a:off x="6156325" y="1484313"/>
            <a:ext cx="1728788" cy="22860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sp>
        <p:nvSpPr>
          <p:cNvPr id="87047" name="Line 37"/>
          <p:cNvSpPr>
            <a:spLocks noChangeShapeType="1"/>
          </p:cNvSpPr>
          <p:nvPr/>
        </p:nvSpPr>
        <p:spPr bwMode="auto">
          <a:xfrm>
            <a:off x="4572000" y="1628775"/>
            <a:ext cx="0" cy="4752975"/>
          </a:xfrm>
          <a:prstGeom prst="line">
            <a:avLst/>
          </a:prstGeom>
          <a:noFill/>
          <a:ln w="22225">
            <a:solidFill>
              <a:srgbClr val="FF0000"/>
            </a:solidFill>
            <a:prstDash val="dash"/>
            <a:round/>
            <a:headEnd/>
            <a:tailEnd/>
          </a:ln>
        </p:spPr>
        <p:txBody>
          <a:bodyPr wrap="none" anchor="ctr"/>
          <a:lstStyle/>
          <a:p>
            <a:endParaRPr lang="en-NZ"/>
          </a:p>
        </p:txBody>
      </p:sp>
      <p:graphicFrame>
        <p:nvGraphicFramePr>
          <p:cNvPr id="12" name="Table 11"/>
          <p:cNvGraphicFramePr>
            <a:graphicFrameLocks noGrp="1"/>
          </p:cNvGraphicFramePr>
          <p:nvPr/>
        </p:nvGraphicFramePr>
        <p:xfrm>
          <a:off x="467544" y="1844824"/>
          <a:ext cx="3885613" cy="4032446"/>
        </p:xfrm>
        <a:graphic>
          <a:graphicData uri="http://schemas.openxmlformats.org/drawingml/2006/table">
            <a:tbl>
              <a:tblPr/>
              <a:tblGrid>
                <a:gridCol w="3885613"/>
              </a:tblGrid>
              <a:tr h="366586">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50" b="0" i="1" u="none" strike="noStrike" dirty="0" smtClean="0">
                          <a:solidFill>
                            <a:srgbClr val="000000"/>
                          </a:solidFill>
                          <a:latin typeface="+mn-lt"/>
                        </a:rPr>
                        <a:t>I would need to get up earlier to catch the bus. (2)</a:t>
                      </a:r>
                      <a:endParaRPr lang="en-NZ" sz="1050" b="0" i="1" u="none" strike="noStrike" dirty="0">
                        <a:solidFill>
                          <a:srgbClr val="000000"/>
                        </a:solidFill>
                        <a:latin typeface="Calibri"/>
                      </a:endParaRPr>
                    </a:p>
                  </a:txBody>
                  <a:tcPr marL="2162" marR="2162" marT="2162" marB="0" anchor="ctr">
                    <a:lnL>
                      <a:noFill/>
                    </a:lnL>
                    <a:lnR>
                      <a:noFill/>
                    </a:lnR>
                    <a:lnT>
                      <a:noFill/>
                    </a:lnT>
                    <a:lnB>
                      <a:noFill/>
                    </a:lnB>
                  </a:tcPr>
                </a:tc>
              </a:tr>
              <a:tr h="366586">
                <a:tc>
                  <a:txBody>
                    <a:bodyPr/>
                    <a:lstStyle/>
                    <a:p>
                      <a:pPr marL="180000" indent="-180000" algn="l" fontAlgn="b">
                        <a:buFont typeface="Arial" pitchFamily="34" charset="0"/>
                        <a:buChar char="•"/>
                      </a:pPr>
                      <a:r>
                        <a:rPr lang="en-NZ" sz="1050" b="0" i="1" u="none" strike="noStrike" dirty="0">
                          <a:solidFill>
                            <a:srgbClr val="000000"/>
                          </a:solidFill>
                          <a:latin typeface="Calibri"/>
                        </a:rPr>
                        <a:t>I don't really know, I might use the bus to take my grand kids on a trip</a:t>
                      </a:r>
                      <a:r>
                        <a:rPr lang="en-NZ" sz="1050" b="0" i="1" u="none" strike="noStrike" dirty="0" smtClean="0">
                          <a:solidFill>
                            <a:srgbClr val="000000"/>
                          </a:solidFill>
                          <a:latin typeface="Calibri"/>
                        </a:rPr>
                        <a:t>. (2)</a:t>
                      </a:r>
                      <a:endParaRPr lang="en-NZ" sz="1050" b="0" i="1" u="none" strike="noStrike" dirty="0">
                        <a:solidFill>
                          <a:srgbClr val="000000"/>
                        </a:solidFill>
                        <a:latin typeface="Calibri"/>
                      </a:endParaRPr>
                    </a:p>
                  </a:txBody>
                  <a:tcPr marL="2162" marR="2162" marT="2162" marB="0" anchor="ctr">
                    <a:lnL>
                      <a:noFill/>
                    </a:lnL>
                    <a:lnR>
                      <a:noFill/>
                    </a:lnR>
                    <a:lnT>
                      <a:noFill/>
                    </a:lnT>
                    <a:lnB>
                      <a:noFill/>
                    </a:lnB>
                  </a:tcPr>
                </a:tc>
              </a:tr>
              <a:tr h="366586">
                <a:tc>
                  <a:txBody>
                    <a:bodyPr/>
                    <a:lstStyle/>
                    <a:p>
                      <a:pPr marL="180000" indent="-180000" algn="l" fontAlgn="b">
                        <a:buFont typeface="Arial" pitchFamily="34" charset="0"/>
                        <a:buChar char="•"/>
                      </a:pPr>
                      <a:r>
                        <a:rPr lang="en-NZ" sz="1050" b="0" i="1" u="none" strike="noStrike">
                          <a:solidFill>
                            <a:srgbClr val="000000"/>
                          </a:solidFill>
                          <a:latin typeface="Calibri"/>
                        </a:rPr>
                        <a:t>I probably wouldn't use the bus because the distance is too short and I normally walk when I have thought about it.</a:t>
                      </a:r>
                    </a:p>
                  </a:txBody>
                  <a:tcPr marL="2162" marR="2162" marT="2162" marB="0" anchor="ctr">
                    <a:lnL>
                      <a:noFill/>
                    </a:lnL>
                    <a:lnR>
                      <a:noFill/>
                    </a:lnR>
                    <a:lnT>
                      <a:noFill/>
                    </a:lnT>
                    <a:lnB>
                      <a:noFill/>
                    </a:lnB>
                  </a:tcPr>
                </a:tc>
              </a:tr>
              <a:tr h="366586">
                <a:tc>
                  <a:txBody>
                    <a:bodyPr/>
                    <a:lstStyle/>
                    <a:p>
                      <a:pPr marL="180000" indent="-180000" algn="l" fontAlgn="b">
                        <a:buFont typeface="Arial" pitchFamily="34" charset="0"/>
                        <a:buChar char="•"/>
                      </a:pPr>
                      <a:r>
                        <a:rPr lang="en-NZ" sz="1050" b="0" i="1" u="none" strike="noStrike">
                          <a:solidFill>
                            <a:srgbClr val="000000"/>
                          </a:solidFill>
                          <a:latin typeface="Calibri"/>
                        </a:rPr>
                        <a:t>I would if it is convenient. We sometimes we use the to go to the cinema.</a:t>
                      </a:r>
                    </a:p>
                  </a:txBody>
                  <a:tcPr marL="2162" marR="2162" marT="2162" marB="0" anchor="ctr">
                    <a:lnL>
                      <a:noFill/>
                    </a:lnL>
                    <a:lnR>
                      <a:noFill/>
                    </a:lnR>
                    <a:lnT>
                      <a:noFill/>
                    </a:lnT>
                    <a:lnB>
                      <a:noFill/>
                    </a:lnB>
                  </a:tcPr>
                </a:tc>
              </a:tr>
              <a:tr h="366586">
                <a:tc>
                  <a:txBody>
                    <a:bodyPr/>
                    <a:lstStyle/>
                    <a:p>
                      <a:pPr marL="180000" marR="0" indent="-180000" algn="l" defTabSz="914400" rtl="0" eaLnBrk="1" fontAlgn="b" latinLnBrk="0" hangingPunct="1">
                        <a:lnSpc>
                          <a:spcPct val="100000"/>
                        </a:lnSpc>
                        <a:spcBef>
                          <a:spcPts val="0"/>
                        </a:spcBef>
                        <a:spcAft>
                          <a:spcPts val="0"/>
                        </a:spcAft>
                        <a:buClrTx/>
                        <a:buSzTx/>
                        <a:buFont typeface="Arial" pitchFamily="34" charset="0"/>
                        <a:buChar char="•"/>
                        <a:tabLst/>
                        <a:defRPr/>
                      </a:pPr>
                      <a:r>
                        <a:rPr lang="en-NZ" sz="1050" b="0" i="1" u="none" strike="noStrike" dirty="0" smtClean="0">
                          <a:solidFill>
                            <a:srgbClr val="000000"/>
                          </a:solidFill>
                          <a:latin typeface="+mn-lt"/>
                        </a:rPr>
                        <a:t>I am not at that stage I need to use the bus.</a:t>
                      </a:r>
                      <a:endParaRPr lang="en-NZ" sz="1050" b="0" i="1" u="none" strike="noStrike" dirty="0">
                        <a:solidFill>
                          <a:srgbClr val="000000"/>
                        </a:solidFill>
                        <a:latin typeface="Calibri"/>
                      </a:endParaRPr>
                    </a:p>
                  </a:txBody>
                  <a:tcPr marL="2162" marR="2162" marT="2162" marB="0" anchor="ctr">
                    <a:lnL>
                      <a:noFill/>
                    </a:lnL>
                    <a:lnR>
                      <a:noFill/>
                    </a:lnR>
                    <a:lnT>
                      <a:noFill/>
                    </a:lnT>
                    <a:lnB>
                      <a:noFill/>
                    </a:lnB>
                  </a:tcPr>
                </a:tc>
              </a:tr>
              <a:tr h="366586">
                <a:tc>
                  <a:txBody>
                    <a:bodyPr/>
                    <a:lstStyle/>
                    <a:p>
                      <a:pPr marL="180000" indent="-180000" algn="l" fontAlgn="b">
                        <a:buFont typeface="Arial" pitchFamily="34" charset="0"/>
                        <a:buChar char="•"/>
                      </a:pPr>
                      <a:r>
                        <a:rPr lang="en-NZ" sz="1050" b="0" i="1" u="none" strike="noStrike" dirty="0">
                          <a:solidFill>
                            <a:srgbClr val="000000"/>
                          </a:solidFill>
                          <a:latin typeface="Calibri"/>
                        </a:rPr>
                        <a:t>If I could take my mobility scooter on the bus, I would, and it suited my finances.</a:t>
                      </a:r>
                    </a:p>
                  </a:txBody>
                  <a:tcPr marL="2162" marR="2162" marT="2162" marB="0" anchor="ctr">
                    <a:lnL>
                      <a:noFill/>
                    </a:lnL>
                    <a:lnR>
                      <a:noFill/>
                    </a:lnR>
                    <a:lnT>
                      <a:noFill/>
                    </a:lnT>
                    <a:lnB>
                      <a:noFill/>
                    </a:lnB>
                  </a:tcPr>
                </a:tc>
              </a:tr>
              <a:tr h="366586">
                <a:tc>
                  <a:txBody>
                    <a:bodyPr/>
                    <a:lstStyle/>
                    <a:p>
                      <a:pPr marL="180000" indent="-180000" algn="l" fontAlgn="b">
                        <a:buFont typeface="Arial" pitchFamily="34" charset="0"/>
                        <a:buChar char="•"/>
                      </a:pPr>
                      <a:r>
                        <a:rPr lang="en-NZ" sz="1050" b="0" i="1" u="none" strike="noStrike">
                          <a:solidFill>
                            <a:srgbClr val="000000"/>
                          </a:solidFill>
                          <a:latin typeface="Calibri"/>
                        </a:rPr>
                        <a:t>If it was more convenient.</a:t>
                      </a:r>
                    </a:p>
                  </a:txBody>
                  <a:tcPr marL="2162" marR="2162" marT="2162" marB="0" anchor="ctr">
                    <a:lnL>
                      <a:noFill/>
                    </a:lnL>
                    <a:lnR>
                      <a:noFill/>
                    </a:lnR>
                    <a:lnT>
                      <a:noFill/>
                    </a:lnT>
                    <a:lnB>
                      <a:noFill/>
                    </a:lnB>
                  </a:tcPr>
                </a:tc>
              </a:tr>
              <a:tr h="366586">
                <a:tc>
                  <a:txBody>
                    <a:bodyPr/>
                    <a:lstStyle/>
                    <a:p>
                      <a:pPr marL="180000" indent="-180000" algn="l" fontAlgn="b">
                        <a:buFont typeface="Arial" pitchFamily="34" charset="0"/>
                        <a:buChar char="•"/>
                      </a:pPr>
                      <a:r>
                        <a:rPr lang="en-NZ" sz="1050" b="0" i="1" u="none" strike="noStrike">
                          <a:solidFill>
                            <a:srgbClr val="000000"/>
                          </a:solidFill>
                          <a:latin typeface="Calibri"/>
                        </a:rPr>
                        <a:t>It isn't that I don't like it, it's just our habits even though we can use the buses free.</a:t>
                      </a:r>
                    </a:p>
                  </a:txBody>
                  <a:tcPr marL="2162" marR="2162" marT="2162" marB="0" anchor="ctr">
                    <a:lnL>
                      <a:noFill/>
                    </a:lnL>
                    <a:lnR>
                      <a:noFill/>
                    </a:lnR>
                    <a:lnT>
                      <a:noFill/>
                    </a:lnT>
                    <a:lnB>
                      <a:noFill/>
                    </a:lnB>
                  </a:tcPr>
                </a:tc>
              </a:tr>
              <a:tr h="366586">
                <a:tc>
                  <a:txBody>
                    <a:bodyPr/>
                    <a:lstStyle/>
                    <a:p>
                      <a:pPr marL="180000" indent="-180000" algn="l" fontAlgn="b">
                        <a:buFont typeface="Arial" pitchFamily="34" charset="0"/>
                        <a:buChar char="•"/>
                      </a:pPr>
                      <a:r>
                        <a:rPr lang="en-NZ" sz="1050" b="0" i="1" u="none" strike="noStrike">
                          <a:solidFill>
                            <a:srgbClr val="000000"/>
                          </a:solidFill>
                          <a:latin typeface="Calibri"/>
                        </a:rPr>
                        <a:t>Its too hard with children, so nothing would help.</a:t>
                      </a:r>
                    </a:p>
                  </a:txBody>
                  <a:tcPr marL="2162" marR="2162" marT="2162" marB="0" anchor="ctr">
                    <a:lnL>
                      <a:noFill/>
                    </a:lnL>
                    <a:lnR>
                      <a:noFill/>
                    </a:lnR>
                    <a:lnT>
                      <a:noFill/>
                    </a:lnT>
                    <a:lnB>
                      <a:noFill/>
                    </a:lnB>
                  </a:tcPr>
                </a:tc>
              </a:tr>
              <a:tr h="366586">
                <a:tc>
                  <a:txBody>
                    <a:bodyPr/>
                    <a:lstStyle/>
                    <a:p>
                      <a:pPr marL="180000" indent="-180000" algn="l" fontAlgn="b">
                        <a:buFont typeface="Arial" pitchFamily="34" charset="0"/>
                        <a:buChar char="•"/>
                      </a:pPr>
                      <a:r>
                        <a:rPr lang="en-NZ" sz="1050" b="0" i="1" u="none" strike="noStrike">
                          <a:solidFill>
                            <a:srgbClr val="000000"/>
                          </a:solidFill>
                          <a:latin typeface="Calibri"/>
                        </a:rPr>
                        <a:t>The cost of petrol increasing, I would consider using the bus.</a:t>
                      </a:r>
                    </a:p>
                  </a:txBody>
                  <a:tcPr marL="2162" marR="2162" marT="2162" marB="0" anchor="ctr">
                    <a:lnL>
                      <a:noFill/>
                    </a:lnL>
                    <a:lnR>
                      <a:noFill/>
                    </a:lnR>
                    <a:lnT>
                      <a:noFill/>
                    </a:lnT>
                    <a:lnB>
                      <a:noFill/>
                    </a:lnB>
                  </a:tcPr>
                </a:tc>
              </a:tr>
              <a:tr h="366586">
                <a:tc>
                  <a:txBody>
                    <a:bodyPr/>
                    <a:lstStyle/>
                    <a:p>
                      <a:pPr marL="180000" indent="-180000" algn="l" fontAlgn="b">
                        <a:buFont typeface="Arial" pitchFamily="34" charset="0"/>
                        <a:buChar char="•"/>
                      </a:pPr>
                      <a:r>
                        <a:rPr lang="en-NZ" sz="1050" b="0" i="1" u="none" strike="noStrike" dirty="0">
                          <a:solidFill>
                            <a:srgbClr val="000000"/>
                          </a:solidFill>
                          <a:latin typeface="Calibri"/>
                        </a:rPr>
                        <a:t>Well I'm a builder and it just would not work for me.</a:t>
                      </a:r>
                    </a:p>
                  </a:txBody>
                  <a:tcPr marL="2162" marR="2162" marT="2162" marB="0" anchor="ctr">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4788024" y="1916832"/>
          <a:ext cx="4176464" cy="4564795"/>
        </p:xfrm>
        <a:graphic>
          <a:graphicData uri="http://schemas.openxmlformats.org/drawingml/2006/table">
            <a:tbl>
              <a:tblPr/>
              <a:tblGrid>
                <a:gridCol w="4176464"/>
              </a:tblGrid>
              <a:tr h="332971">
                <a:tc>
                  <a:txBody>
                    <a:bodyPr/>
                    <a:lstStyle/>
                    <a:p>
                      <a:pPr marL="180000" indent="-180000" algn="l" fontAlgn="b">
                        <a:buFont typeface="Arial" pitchFamily="34" charset="0"/>
                        <a:buChar char="•"/>
                      </a:pPr>
                      <a:r>
                        <a:rPr lang="en-NZ" sz="1000" b="0" i="1" u="none" strike="noStrike" dirty="0">
                          <a:solidFill>
                            <a:srgbClr val="000000"/>
                          </a:solidFill>
                          <a:latin typeface="+mn-lt"/>
                        </a:rPr>
                        <a:t>A change of attitude and my own habits as I have left my job with a company car.  I have just retired and will have to rethink my travel arrangements.</a:t>
                      </a:r>
                    </a:p>
                  </a:txBody>
                  <a:tcPr marL="1738" marR="1738" marT="1738" marB="0" anchor="ctr">
                    <a:lnL>
                      <a:noFill/>
                    </a:lnL>
                    <a:lnR>
                      <a:noFill/>
                    </a:lnR>
                    <a:lnT>
                      <a:noFill/>
                    </a:lnT>
                    <a:lnB>
                      <a:noFill/>
                    </a:lnB>
                    <a:noFill/>
                  </a:tcPr>
                </a:tc>
              </a:tr>
              <a:tr h="209013">
                <a:tc>
                  <a:txBody>
                    <a:bodyPr/>
                    <a:lstStyle/>
                    <a:p>
                      <a:pPr marL="180000" indent="-180000" algn="l" fontAlgn="b">
                        <a:buFont typeface="Arial" pitchFamily="34" charset="0"/>
                        <a:buChar char="•"/>
                      </a:pPr>
                      <a:r>
                        <a:rPr lang="en-NZ" sz="1000" b="0" i="1" u="none" strike="noStrike">
                          <a:solidFill>
                            <a:srgbClr val="000000"/>
                          </a:solidFill>
                          <a:latin typeface="+mn-lt"/>
                        </a:rPr>
                        <a:t>Change what is a habit.</a:t>
                      </a:r>
                    </a:p>
                  </a:txBody>
                  <a:tcPr marL="1738" marR="1738" marT="1738" marB="0" anchor="ctr">
                    <a:lnL>
                      <a:noFill/>
                    </a:lnL>
                    <a:lnR>
                      <a:noFill/>
                    </a:lnR>
                    <a:lnT>
                      <a:noFill/>
                    </a:lnT>
                    <a:lnB>
                      <a:noFill/>
                    </a:lnB>
                    <a:noFill/>
                  </a:tcPr>
                </a:tc>
              </a:tr>
              <a:tr h="209013">
                <a:tc>
                  <a:txBody>
                    <a:bodyPr/>
                    <a:lstStyle/>
                    <a:p>
                      <a:pPr marL="180000" indent="-180000" algn="l" fontAlgn="b">
                        <a:buFont typeface="Arial" pitchFamily="34" charset="0"/>
                        <a:buChar char="•"/>
                      </a:pPr>
                      <a:r>
                        <a:rPr lang="en-NZ" sz="1000" b="0" i="1" u="none" strike="noStrike">
                          <a:solidFill>
                            <a:srgbClr val="000000"/>
                          </a:solidFill>
                          <a:latin typeface="+mn-lt"/>
                        </a:rPr>
                        <a:t>For me to decide to catch the bus, one day I will.</a:t>
                      </a:r>
                    </a:p>
                  </a:txBody>
                  <a:tcPr marL="1738" marR="1738" marT="1738" marB="0" anchor="ctr">
                    <a:lnL>
                      <a:noFill/>
                    </a:lnL>
                    <a:lnR>
                      <a:noFill/>
                    </a:lnR>
                    <a:lnT>
                      <a:noFill/>
                    </a:lnT>
                    <a:lnB>
                      <a:noFill/>
                    </a:lnB>
                    <a:noFill/>
                  </a:tcPr>
                </a:tc>
              </a:tr>
              <a:tr h="300379">
                <a:tc>
                  <a:txBody>
                    <a:bodyPr/>
                    <a:lstStyle/>
                    <a:p>
                      <a:pPr marL="180000" indent="-180000" algn="l" fontAlgn="b">
                        <a:buFont typeface="Arial" pitchFamily="34" charset="0"/>
                        <a:buChar char="•"/>
                      </a:pPr>
                      <a:r>
                        <a:rPr lang="en-NZ" sz="1000" b="0" i="1" u="none" strike="noStrike" dirty="0">
                          <a:solidFill>
                            <a:srgbClr val="000000"/>
                          </a:solidFill>
                          <a:latin typeface="+mn-lt"/>
                        </a:rPr>
                        <a:t>I just need to get out more. When you are getting older it takes you longer to do things.</a:t>
                      </a:r>
                    </a:p>
                  </a:txBody>
                  <a:tcPr marL="1738" marR="1738" marT="1738" marB="0" anchor="ctr">
                    <a:lnL>
                      <a:noFill/>
                    </a:lnL>
                    <a:lnR>
                      <a:noFill/>
                    </a:lnR>
                    <a:lnT>
                      <a:noFill/>
                    </a:lnT>
                    <a:lnB>
                      <a:noFill/>
                    </a:lnB>
                    <a:noFill/>
                  </a:tcPr>
                </a:tc>
              </a:tr>
              <a:tr h="449757">
                <a:tc>
                  <a:txBody>
                    <a:bodyPr/>
                    <a:lstStyle/>
                    <a:p>
                      <a:pPr marL="180000" indent="-180000" algn="l" fontAlgn="b">
                        <a:buFont typeface="Arial" pitchFamily="34" charset="0"/>
                        <a:buChar char="•"/>
                      </a:pPr>
                      <a:r>
                        <a:rPr lang="en-NZ" sz="1000" b="0" i="1" u="none" strike="noStrike">
                          <a:solidFill>
                            <a:srgbClr val="000000"/>
                          </a:solidFill>
                          <a:latin typeface="+mn-lt"/>
                        </a:rPr>
                        <a:t>I would use it more in summer because of the wait time. I have two little children and waiting in the sun is easier than in wind and rain. The sun is much warmer after all.</a:t>
                      </a:r>
                    </a:p>
                  </a:txBody>
                  <a:tcPr marL="1738" marR="1738" marT="1738" marB="0" anchor="ctr">
                    <a:lnL>
                      <a:noFill/>
                    </a:lnL>
                    <a:lnR>
                      <a:noFill/>
                    </a:lnR>
                    <a:lnT>
                      <a:noFill/>
                    </a:lnT>
                    <a:lnB>
                      <a:noFill/>
                    </a:lnB>
                    <a:noFill/>
                  </a:tcPr>
                </a:tc>
              </a:tr>
              <a:tr h="300379">
                <a:tc>
                  <a:txBody>
                    <a:bodyPr/>
                    <a:lstStyle/>
                    <a:p>
                      <a:pPr marL="180000" indent="-180000" algn="l" fontAlgn="b">
                        <a:buFont typeface="Arial" pitchFamily="34" charset="0"/>
                        <a:buChar char="•"/>
                      </a:pPr>
                      <a:r>
                        <a:rPr lang="en-NZ" sz="1000" b="0" i="1" u="none" strike="noStrike">
                          <a:solidFill>
                            <a:srgbClr val="000000"/>
                          </a:solidFill>
                          <a:latin typeface="+mn-lt"/>
                        </a:rPr>
                        <a:t>If I get the urge to go into town with my wife we will go on the bus and save parking.</a:t>
                      </a:r>
                    </a:p>
                  </a:txBody>
                  <a:tcPr marL="1738" marR="1738" marT="1738" marB="0" anchor="ctr">
                    <a:lnL>
                      <a:noFill/>
                    </a:lnL>
                    <a:lnR>
                      <a:noFill/>
                    </a:lnR>
                    <a:lnT>
                      <a:noFill/>
                    </a:lnT>
                    <a:lnB>
                      <a:noFill/>
                    </a:lnB>
                    <a:noFill/>
                  </a:tcPr>
                </a:tc>
              </a:tr>
              <a:tr h="209013">
                <a:tc>
                  <a:txBody>
                    <a:bodyPr/>
                    <a:lstStyle/>
                    <a:p>
                      <a:pPr marL="180000" indent="-180000" algn="l" fontAlgn="b">
                        <a:buFont typeface="Arial" pitchFamily="34" charset="0"/>
                        <a:buChar char="•"/>
                      </a:pPr>
                      <a:r>
                        <a:rPr lang="en-NZ" sz="1000" b="0" i="1" u="none" strike="noStrike">
                          <a:solidFill>
                            <a:srgbClr val="000000"/>
                          </a:solidFill>
                          <a:latin typeface="+mn-lt"/>
                        </a:rPr>
                        <a:t>If I had to use it I would.</a:t>
                      </a:r>
                    </a:p>
                  </a:txBody>
                  <a:tcPr marL="1738" marR="1738" marT="1738" marB="0" anchor="ctr">
                    <a:lnL>
                      <a:noFill/>
                    </a:lnL>
                    <a:lnR>
                      <a:noFill/>
                    </a:lnR>
                    <a:lnT>
                      <a:noFill/>
                    </a:lnT>
                    <a:lnB>
                      <a:noFill/>
                    </a:lnB>
                    <a:noFill/>
                  </a:tcPr>
                </a:tc>
              </a:tr>
              <a:tr h="300379">
                <a:tc>
                  <a:txBody>
                    <a:bodyPr/>
                    <a:lstStyle/>
                    <a:p>
                      <a:pPr marL="180000" indent="-180000" algn="l" fontAlgn="b">
                        <a:buFont typeface="Arial" pitchFamily="34" charset="0"/>
                        <a:buChar char="•"/>
                      </a:pPr>
                      <a:r>
                        <a:rPr lang="en-NZ" sz="1000" b="0" i="1" u="none" strike="noStrike">
                          <a:solidFill>
                            <a:srgbClr val="000000"/>
                          </a:solidFill>
                          <a:latin typeface="+mn-lt"/>
                        </a:rPr>
                        <a:t>If I wanted to use it to pop in and out for something I would but I am doing several things that require my car.</a:t>
                      </a:r>
                    </a:p>
                  </a:txBody>
                  <a:tcPr marL="1738" marR="1738" marT="1738" marB="0" anchor="ctr">
                    <a:lnL>
                      <a:noFill/>
                    </a:lnL>
                    <a:lnR>
                      <a:noFill/>
                    </a:lnR>
                    <a:lnT>
                      <a:noFill/>
                    </a:lnT>
                    <a:lnB>
                      <a:noFill/>
                    </a:lnB>
                    <a:noFill/>
                  </a:tcPr>
                </a:tc>
              </a:tr>
              <a:tr h="209013">
                <a:tc>
                  <a:txBody>
                    <a:bodyPr/>
                    <a:lstStyle/>
                    <a:p>
                      <a:pPr marL="180000" indent="-180000" algn="l" fontAlgn="b">
                        <a:buFont typeface="Arial" pitchFamily="34" charset="0"/>
                        <a:buChar char="•"/>
                      </a:pPr>
                      <a:r>
                        <a:rPr lang="en-NZ" sz="1000" b="0" i="1" u="none" strike="noStrike">
                          <a:solidFill>
                            <a:srgbClr val="000000"/>
                          </a:solidFill>
                          <a:latin typeface="+mn-lt"/>
                        </a:rPr>
                        <a:t>It is a great bus service and I will use it one day.</a:t>
                      </a:r>
                    </a:p>
                  </a:txBody>
                  <a:tcPr marL="1738" marR="1738" marT="1738" marB="0" anchor="ctr">
                    <a:lnL>
                      <a:noFill/>
                    </a:lnL>
                    <a:lnR>
                      <a:noFill/>
                    </a:lnR>
                    <a:lnT>
                      <a:noFill/>
                    </a:lnT>
                    <a:lnB>
                      <a:noFill/>
                    </a:lnB>
                    <a:noFill/>
                  </a:tcPr>
                </a:tc>
              </a:tr>
              <a:tr h="209013">
                <a:tc>
                  <a:txBody>
                    <a:bodyPr/>
                    <a:lstStyle/>
                    <a:p>
                      <a:pPr marL="180000" indent="-180000" algn="l" fontAlgn="b">
                        <a:buFont typeface="Arial" pitchFamily="34" charset="0"/>
                        <a:buChar char="•"/>
                      </a:pPr>
                      <a:r>
                        <a:rPr lang="en-NZ" sz="1000" b="0" i="1" u="none" strike="noStrike">
                          <a:solidFill>
                            <a:srgbClr val="000000"/>
                          </a:solidFill>
                          <a:latin typeface="+mn-lt"/>
                        </a:rPr>
                        <a:t>My attitude toward buses.</a:t>
                      </a:r>
                    </a:p>
                  </a:txBody>
                  <a:tcPr marL="1738" marR="1738" marT="1738" marB="0" anchor="ctr">
                    <a:lnL>
                      <a:noFill/>
                    </a:lnL>
                    <a:lnR>
                      <a:noFill/>
                    </a:lnR>
                    <a:lnT>
                      <a:noFill/>
                    </a:lnT>
                    <a:lnB>
                      <a:noFill/>
                    </a:lnB>
                    <a:noFill/>
                  </a:tcPr>
                </a:tc>
              </a:tr>
              <a:tr h="748513">
                <a:tc>
                  <a:txBody>
                    <a:bodyPr/>
                    <a:lstStyle/>
                    <a:p>
                      <a:pPr marL="180000" indent="-180000" algn="l" fontAlgn="b">
                        <a:buFont typeface="Arial" pitchFamily="34" charset="0"/>
                        <a:buChar char="•"/>
                      </a:pPr>
                      <a:r>
                        <a:rPr lang="en-NZ" sz="1000" b="0" i="1" u="none" strike="noStrike" dirty="0">
                          <a:solidFill>
                            <a:srgbClr val="000000"/>
                          </a:solidFill>
                          <a:latin typeface="+mn-lt"/>
                        </a:rPr>
                        <a:t>My attitude. I think it is a good service, especially the little buses. I am thinking about using </a:t>
                      </a:r>
                      <a:r>
                        <a:rPr lang="en-NZ" sz="1000" b="0" i="1" u="none" strike="noStrike" dirty="0" smtClean="0">
                          <a:solidFill>
                            <a:srgbClr val="000000"/>
                          </a:solidFill>
                          <a:latin typeface="+mn-lt"/>
                        </a:rPr>
                        <a:t>the service </a:t>
                      </a:r>
                      <a:r>
                        <a:rPr lang="en-NZ" sz="1000" b="0" i="1" u="none" strike="noStrike" dirty="0">
                          <a:solidFill>
                            <a:srgbClr val="000000"/>
                          </a:solidFill>
                          <a:latin typeface="+mn-lt"/>
                        </a:rPr>
                        <a:t>this week. Would be useful to have something on the website or other such as Thermal Air that enables visitors to tell them which buses to catch to particular tourist sites. Where to catch bus and showing a rate.</a:t>
                      </a:r>
                    </a:p>
                  </a:txBody>
                  <a:tcPr marL="1738" marR="1738" marT="1738" marB="0" anchor="ctr">
                    <a:lnL>
                      <a:noFill/>
                    </a:lnL>
                    <a:lnR>
                      <a:noFill/>
                    </a:lnR>
                    <a:lnT>
                      <a:noFill/>
                    </a:lnT>
                    <a:lnB>
                      <a:noFill/>
                    </a:lnB>
                    <a:noFill/>
                  </a:tcPr>
                </a:tc>
              </a:tr>
              <a:tr h="300379">
                <a:tc>
                  <a:txBody>
                    <a:bodyPr/>
                    <a:lstStyle/>
                    <a:p>
                      <a:pPr marL="180000" indent="-180000" algn="l" fontAlgn="b">
                        <a:buFont typeface="Arial" pitchFamily="34" charset="0"/>
                        <a:buChar char="•"/>
                      </a:pPr>
                      <a:r>
                        <a:rPr lang="en-NZ" sz="1000" b="0" i="1" u="none" strike="noStrike">
                          <a:solidFill>
                            <a:srgbClr val="000000"/>
                          </a:solidFill>
                          <a:latin typeface="+mn-lt"/>
                        </a:rPr>
                        <a:t>The way I think about it. My attitude about it. I'd have to get up a bit earlier to make it to the bus.</a:t>
                      </a:r>
                    </a:p>
                  </a:txBody>
                  <a:tcPr marL="1738" marR="1738" marT="1738" marB="0" anchor="ctr">
                    <a:lnL>
                      <a:noFill/>
                    </a:lnL>
                    <a:lnR>
                      <a:noFill/>
                    </a:lnR>
                    <a:lnT>
                      <a:noFill/>
                    </a:lnT>
                    <a:lnB>
                      <a:noFill/>
                    </a:lnB>
                    <a:noFill/>
                  </a:tcPr>
                </a:tc>
              </a:tr>
              <a:tr h="222380">
                <a:tc>
                  <a:txBody>
                    <a:bodyPr/>
                    <a:lstStyle/>
                    <a:p>
                      <a:pPr marL="180000" indent="-180000" algn="l" fontAlgn="b">
                        <a:buFont typeface="Arial" pitchFamily="34" charset="0"/>
                        <a:buChar char="•"/>
                      </a:pPr>
                      <a:r>
                        <a:rPr lang="en-NZ" sz="1000" b="0" i="1" u="none" strike="noStrike">
                          <a:solidFill>
                            <a:srgbClr val="000000"/>
                          </a:solidFill>
                          <a:latin typeface="+mn-lt"/>
                        </a:rPr>
                        <a:t>To get a really pleasant bus driver, have had a misunderstanding in the past.</a:t>
                      </a:r>
                    </a:p>
                  </a:txBody>
                  <a:tcPr marL="1738" marR="1738" marT="1738" marB="0" anchor="ctr">
                    <a:lnL>
                      <a:noFill/>
                    </a:lnL>
                    <a:lnR>
                      <a:noFill/>
                    </a:lnR>
                    <a:lnT>
                      <a:noFill/>
                    </a:lnT>
                    <a:lnB>
                      <a:noFill/>
                    </a:lnB>
                    <a:noFill/>
                  </a:tcPr>
                </a:tc>
              </a:tr>
              <a:tr h="300379">
                <a:tc>
                  <a:txBody>
                    <a:bodyPr/>
                    <a:lstStyle/>
                    <a:p>
                      <a:pPr marL="180000" indent="-180000" algn="l" fontAlgn="b">
                        <a:buFont typeface="Arial" pitchFamily="34" charset="0"/>
                        <a:buChar char="•"/>
                      </a:pPr>
                      <a:r>
                        <a:rPr lang="en-NZ" sz="1000" b="0" i="1" u="none" strike="noStrike">
                          <a:solidFill>
                            <a:srgbClr val="000000"/>
                          </a:solidFill>
                          <a:latin typeface="+mn-lt"/>
                        </a:rPr>
                        <a:t>We would need to get our act together and get organised so we could catch the bus.</a:t>
                      </a:r>
                    </a:p>
                  </a:txBody>
                  <a:tcPr marL="1738" marR="1738" marT="1738" marB="0" anchor="ctr">
                    <a:lnL>
                      <a:noFill/>
                    </a:lnL>
                    <a:lnR>
                      <a:noFill/>
                    </a:lnR>
                    <a:lnT>
                      <a:noFill/>
                    </a:lnT>
                    <a:lnB>
                      <a:noFill/>
                    </a:lnB>
                    <a:noFill/>
                  </a:tcPr>
                </a:tc>
              </a:tr>
              <a:tr h="209013">
                <a:tc>
                  <a:txBody>
                    <a:bodyPr/>
                    <a:lstStyle/>
                    <a:p>
                      <a:pPr marL="180000" indent="-180000" algn="l" fontAlgn="b">
                        <a:buFont typeface="Arial" pitchFamily="34" charset="0"/>
                        <a:buChar char="•"/>
                      </a:pPr>
                      <a:r>
                        <a:rPr lang="en-NZ" sz="1000" b="0" i="1" u="none" strike="noStrike" dirty="0">
                          <a:solidFill>
                            <a:srgbClr val="000000"/>
                          </a:solidFill>
                          <a:latin typeface="+mn-lt"/>
                        </a:rPr>
                        <a:t>When we have busy weekends like Easter.</a:t>
                      </a:r>
                    </a:p>
                  </a:txBody>
                  <a:tcPr marL="1738" marR="1738" marT="1738" marB="0" anchor="ctr">
                    <a:lnL>
                      <a:noFill/>
                    </a:lnL>
                    <a:lnR>
                      <a:noFill/>
                    </a:lnR>
                    <a:lnT>
                      <a:noFill/>
                    </a:lnT>
                    <a:lnB>
                      <a:noFill/>
                    </a:lnB>
                    <a:noFill/>
                  </a:tcPr>
                </a:tc>
              </a:tr>
            </a:tbl>
          </a:graphicData>
        </a:graphic>
      </p:graphicFrame>
      <p:sp>
        <p:nvSpPr>
          <p:cNvPr id="10"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85</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50900" y="2133600"/>
            <a:ext cx="7529513" cy="523220"/>
          </a:xfrm>
          <a:prstGeom prst="rect">
            <a:avLst/>
          </a:prstGeom>
          <a:solidFill>
            <a:schemeClr val="tx1"/>
          </a:solidFill>
          <a:ln w="25400" algn="ctr">
            <a:solidFill>
              <a:srgbClr val="FF0000"/>
            </a:solidFill>
            <a:miter lim="800000"/>
            <a:headEnd/>
            <a:tailEnd/>
          </a:ln>
        </p:spPr>
        <p:txBody>
          <a:bodyPr>
            <a:spAutoFit/>
          </a:bodyPr>
          <a:lstStyle/>
          <a:p>
            <a:pPr eaLnBrk="0" hangingPunct="0">
              <a:spcBef>
                <a:spcPct val="50000"/>
              </a:spcBef>
            </a:pPr>
            <a:r>
              <a:rPr lang="en-NZ" sz="2800" dirty="0" smtClean="0">
                <a:solidFill>
                  <a:schemeClr val="bg1"/>
                </a:solidFill>
              </a:rPr>
              <a:t>Summary – Non-Bus Users</a:t>
            </a:r>
            <a:endParaRPr lang="en-NZ" sz="2800" dirty="0">
              <a:solidFill>
                <a:schemeClr val="bg1"/>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0" y="523875"/>
            <a:ext cx="9144000" cy="1143000"/>
          </a:xfrm>
        </p:spPr>
        <p:txBody>
          <a:bodyPr/>
          <a:lstStyle/>
          <a:p>
            <a:pPr eaLnBrk="1" hangingPunct="1"/>
            <a:r>
              <a:rPr lang="en-GB" sz="2200" b="1" dirty="0" smtClean="0">
                <a:solidFill>
                  <a:srgbClr val="CC0000"/>
                </a:solidFill>
              </a:rPr>
              <a:t>Summary – Non-Bus Users</a:t>
            </a:r>
          </a:p>
        </p:txBody>
      </p:sp>
      <p:sp>
        <p:nvSpPr>
          <p:cNvPr id="90115" name="Rectangle 3"/>
          <p:cNvSpPr>
            <a:spLocks noChangeArrowheads="1"/>
          </p:cNvSpPr>
          <p:nvPr/>
        </p:nvSpPr>
        <p:spPr bwMode="auto">
          <a:xfrm>
            <a:off x="107950" y="1398588"/>
            <a:ext cx="8856663" cy="4983162"/>
          </a:xfrm>
          <a:prstGeom prst="rect">
            <a:avLst/>
          </a:prstGeom>
          <a:noFill/>
          <a:ln w="9525">
            <a:noFill/>
            <a:miter lim="800000"/>
            <a:headEnd/>
            <a:tailEnd/>
          </a:ln>
        </p:spPr>
        <p:txBody>
          <a:bodyPr/>
          <a:lstStyle/>
          <a:p>
            <a:pPr marL="176213" indent="-176213" algn="just">
              <a:spcBef>
                <a:spcPct val="30000"/>
              </a:spcBef>
              <a:buFontTx/>
              <a:buChar char="•"/>
            </a:pPr>
            <a:endParaRPr lang="en-US" sz="1200" i="0" dirty="0"/>
          </a:p>
          <a:p>
            <a:pPr marL="176213" indent="-176213" algn="just">
              <a:buClr>
                <a:schemeClr val="tx1"/>
              </a:buClr>
            </a:pPr>
            <a:r>
              <a:rPr lang="en-IE" sz="1300" i="0" dirty="0" smtClean="0">
                <a:latin typeface="+mn-lt"/>
              </a:rPr>
              <a:t>Reasons for non-bus use:</a:t>
            </a:r>
          </a:p>
          <a:p>
            <a:pPr marL="176213" indent="-176213" algn="just">
              <a:spcBef>
                <a:spcPct val="30000"/>
              </a:spcBef>
              <a:buClr>
                <a:schemeClr val="tx1"/>
              </a:buClr>
              <a:buFontTx/>
              <a:buChar char="•"/>
              <a:defRPr/>
            </a:pPr>
            <a:r>
              <a:rPr lang="en-IE" sz="1300" b="0" dirty="0" smtClean="0">
                <a:latin typeface="+mn-lt"/>
              </a:rPr>
              <a:t>Convenience / flexibility / independence </a:t>
            </a:r>
            <a:r>
              <a:rPr lang="en-IE" sz="1300" b="0" i="0" dirty="0" smtClean="0">
                <a:latin typeface="+mn-lt"/>
              </a:rPr>
              <a:t>(61%) and </a:t>
            </a:r>
            <a:r>
              <a:rPr lang="en-IE" sz="1300" b="0" dirty="0" smtClean="0">
                <a:latin typeface="+mn-lt"/>
              </a:rPr>
              <a:t>Own a car and prefer to use that </a:t>
            </a:r>
            <a:r>
              <a:rPr lang="en-IE" sz="1300" b="0" i="0" dirty="0" smtClean="0">
                <a:latin typeface="+mn-lt"/>
              </a:rPr>
              <a:t>(37%) remain as the main reasons that non-bus users prefer to use private transport. </a:t>
            </a:r>
            <a:endParaRPr lang="en-US" sz="1300" b="0" i="0" dirty="0" smtClean="0">
              <a:latin typeface="+mn-lt"/>
            </a:endParaRPr>
          </a:p>
          <a:p>
            <a:pPr marL="176213" indent="-176213" algn="just">
              <a:spcBef>
                <a:spcPct val="30000"/>
              </a:spcBef>
            </a:pPr>
            <a:endParaRPr lang="en-US" sz="1300" b="0" i="0" dirty="0" smtClean="0">
              <a:latin typeface="+mn-lt"/>
            </a:endParaRPr>
          </a:p>
          <a:p>
            <a:pPr marL="176213" indent="-176213" algn="just">
              <a:spcBef>
                <a:spcPct val="30000"/>
              </a:spcBef>
            </a:pPr>
            <a:r>
              <a:rPr lang="en-US" sz="1300" i="0" dirty="0" smtClean="0">
                <a:latin typeface="+mn-lt"/>
              </a:rPr>
              <a:t>Likelihood of bus use:</a:t>
            </a:r>
          </a:p>
          <a:p>
            <a:pPr marL="176213" indent="-176213" algn="just">
              <a:spcBef>
                <a:spcPct val="30000"/>
              </a:spcBef>
              <a:buFontTx/>
              <a:buChar char="•"/>
            </a:pPr>
            <a:r>
              <a:rPr lang="en-IE" sz="1300" b="0" i="0" dirty="0" smtClean="0">
                <a:latin typeface="+mn-lt"/>
              </a:rPr>
              <a:t>Over two thirds of non-bus users (68%) stated they would consider using the bus service.</a:t>
            </a:r>
          </a:p>
          <a:p>
            <a:pPr marL="176213" indent="-176213" algn="just">
              <a:spcBef>
                <a:spcPct val="30000"/>
              </a:spcBef>
              <a:buFontTx/>
              <a:buChar char="•"/>
            </a:pPr>
            <a:r>
              <a:rPr lang="en-IE" sz="1300" b="0" i="0" dirty="0" smtClean="0">
                <a:latin typeface="+mn-lt"/>
              </a:rPr>
              <a:t>Non-bus users aged 18 to 34 years were more likely than any other age group to consider using the bus service.</a:t>
            </a:r>
          </a:p>
          <a:p>
            <a:pPr marL="176213" indent="-176213" algn="just">
              <a:spcBef>
                <a:spcPct val="30000"/>
              </a:spcBef>
              <a:buFontTx/>
              <a:buChar char="•"/>
            </a:pPr>
            <a:r>
              <a:rPr lang="en-NZ" sz="1300" b="0" i="0" dirty="0" smtClean="0">
                <a:latin typeface="+mn-lt"/>
              </a:rPr>
              <a:t>The main reason why non-bus users would not consider the bus service is that </a:t>
            </a:r>
            <a:r>
              <a:rPr lang="en-NZ" sz="1300" b="0" dirty="0" smtClean="0">
                <a:latin typeface="+mn-lt"/>
              </a:rPr>
              <a:t>It is more flexible / convenient / easier with a car.</a:t>
            </a:r>
          </a:p>
          <a:p>
            <a:pPr marL="176213" indent="-176213" algn="just">
              <a:spcBef>
                <a:spcPct val="30000"/>
              </a:spcBef>
              <a:buFontTx/>
              <a:buChar char="•"/>
            </a:pPr>
            <a:r>
              <a:rPr lang="en-NZ" sz="1300" b="0" i="0" dirty="0" err="1" smtClean="0">
                <a:latin typeface="+mn-lt"/>
              </a:rPr>
              <a:t>Rotorua</a:t>
            </a:r>
            <a:r>
              <a:rPr lang="en-NZ" sz="1300" b="0" i="0" dirty="0" smtClean="0">
                <a:latin typeface="+mn-lt"/>
              </a:rPr>
              <a:t> non-bus users are more likely than </a:t>
            </a:r>
            <a:r>
              <a:rPr lang="en-NZ" sz="1300" b="0" i="0" dirty="0" err="1" smtClean="0">
                <a:latin typeface="+mn-lt"/>
              </a:rPr>
              <a:t>Tauranga</a:t>
            </a:r>
            <a:r>
              <a:rPr lang="en-NZ" sz="1300" b="0" i="0" dirty="0" smtClean="0">
                <a:latin typeface="+mn-lt"/>
              </a:rPr>
              <a:t> non-bus users to </a:t>
            </a:r>
            <a:r>
              <a:rPr lang="en-NZ" sz="1300" b="0" dirty="0" smtClean="0">
                <a:latin typeface="+mn-lt"/>
              </a:rPr>
              <a:t>Have no need to use the bus </a:t>
            </a:r>
            <a:r>
              <a:rPr lang="en-NZ" sz="1300" b="0" i="0" dirty="0" smtClean="0">
                <a:latin typeface="+mn-lt"/>
              </a:rPr>
              <a:t>(38% compared with 11%).</a:t>
            </a:r>
            <a:endParaRPr lang="en-IE" sz="1300" b="0" i="0" dirty="0" smtClean="0">
              <a:latin typeface="+mn-lt"/>
            </a:endParaRPr>
          </a:p>
          <a:p>
            <a:pPr marL="176213" indent="-176213" algn="just">
              <a:spcBef>
                <a:spcPct val="30000"/>
              </a:spcBef>
            </a:pPr>
            <a:endParaRPr lang="en-US" sz="1300" b="0" i="0" dirty="0" smtClean="0">
              <a:latin typeface="+mn-lt"/>
            </a:endParaRPr>
          </a:p>
          <a:p>
            <a:pPr marL="176213" indent="-176213" algn="just">
              <a:spcBef>
                <a:spcPct val="30000"/>
              </a:spcBef>
            </a:pPr>
            <a:r>
              <a:rPr lang="en-US" sz="1300" i="0" dirty="0" smtClean="0">
                <a:latin typeface="+mn-lt"/>
              </a:rPr>
              <a:t>Improvements to the bus service:</a:t>
            </a:r>
          </a:p>
          <a:p>
            <a:pPr marL="176213" indent="-176213" algn="just">
              <a:spcBef>
                <a:spcPct val="30000"/>
              </a:spcBef>
              <a:buClr>
                <a:schemeClr val="tx1"/>
              </a:buClr>
              <a:buFontTx/>
              <a:buChar char="•"/>
              <a:defRPr/>
            </a:pPr>
            <a:r>
              <a:rPr lang="en-IE" sz="1300" b="0" i="0" dirty="0" smtClean="0">
                <a:latin typeface="+mn-lt"/>
              </a:rPr>
              <a:t>The most commonly mentioned aspect of the bus service that would need to change for non-bus users to use the bus service was a </a:t>
            </a:r>
            <a:r>
              <a:rPr lang="en-IE" sz="1300" b="0" dirty="0" smtClean="0">
                <a:latin typeface="+mn-lt"/>
              </a:rPr>
              <a:t>More frequent / reliable bus service.</a:t>
            </a:r>
          </a:p>
          <a:p>
            <a:pPr marL="176213" indent="-176213" algn="just">
              <a:spcBef>
                <a:spcPct val="30000"/>
              </a:spcBef>
              <a:buClr>
                <a:schemeClr val="tx1"/>
              </a:buClr>
              <a:buFontTx/>
              <a:buChar char="•"/>
              <a:defRPr/>
            </a:pPr>
            <a:r>
              <a:rPr lang="en-IE" sz="1300" b="0" dirty="0" smtClean="0">
                <a:latin typeface="+mn-lt"/>
              </a:rPr>
              <a:t>Not having access to a vehicle / broken down </a:t>
            </a:r>
            <a:r>
              <a:rPr lang="en-IE" sz="1300" b="0" i="0" dirty="0" smtClean="0">
                <a:latin typeface="+mn-lt"/>
              </a:rPr>
              <a:t>was the most commonly mentioned individual circumstance that would need to change for non-bus users to use the bus service.</a:t>
            </a:r>
            <a:endParaRPr lang="en-IE" sz="1300" b="0" dirty="0" smtClean="0">
              <a:latin typeface="+mn-lt"/>
            </a:endParaRPr>
          </a:p>
          <a:p>
            <a:pPr marL="176213" indent="-176213" algn="just">
              <a:spcBef>
                <a:spcPct val="30000"/>
              </a:spcBef>
              <a:buFontTx/>
              <a:buChar char="•"/>
            </a:pPr>
            <a:endParaRPr lang="en-US" b="0" i="0" dirty="0"/>
          </a:p>
          <a:p>
            <a:pPr marL="176213" indent="-176213" algn="just">
              <a:spcBef>
                <a:spcPct val="30000"/>
              </a:spcBef>
              <a:buFontTx/>
              <a:buChar char="•"/>
            </a:pPr>
            <a:endParaRPr lang="en-US" sz="1200" i="0" dirty="0"/>
          </a:p>
        </p:txBody>
      </p:sp>
      <p:sp>
        <p:nvSpPr>
          <p:cNvPr id="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87</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50900" y="2133600"/>
            <a:ext cx="7529513" cy="523220"/>
          </a:xfrm>
          <a:prstGeom prst="rect">
            <a:avLst/>
          </a:prstGeom>
          <a:solidFill>
            <a:schemeClr val="tx1"/>
          </a:solidFill>
          <a:ln w="25400" algn="ctr">
            <a:solidFill>
              <a:srgbClr val="FF0000"/>
            </a:solidFill>
            <a:miter lim="800000"/>
            <a:headEnd/>
            <a:tailEnd/>
          </a:ln>
        </p:spPr>
        <p:txBody>
          <a:bodyPr>
            <a:spAutoFit/>
          </a:bodyPr>
          <a:lstStyle/>
          <a:p>
            <a:pPr eaLnBrk="0" hangingPunct="0">
              <a:spcBef>
                <a:spcPct val="50000"/>
              </a:spcBef>
            </a:pPr>
            <a:r>
              <a:rPr lang="en-NZ" sz="2800" dirty="0" smtClean="0">
                <a:solidFill>
                  <a:schemeClr val="bg1"/>
                </a:solidFill>
              </a:rPr>
              <a:t>Demographic Profile</a:t>
            </a:r>
            <a:endParaRPr lang="en-NZ" sz="2800" dirty="0">
              <a:solidFill>
                <a:schemeClr val="bg1"/>
              </a:solidFill>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3"/>
          <p:cNvSpPr txBox="1">
            <a:spLocks noChangeArrowheads="1"/>
          </p:cNvSpPr>
          <p:nvPr/>
        </p:nvSpPr>
        <p:spPr bwMode="auto">
          <a:xfrm>
            <a:off x="3492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dirty="0"/>
              <a:t>Q2</a:t>
            </a:r>
          </a:p>
        </p:txBody>
      </p:sp>
      <p:sp>
        <p:nvSpPr>
          <p:cNvPr id="40966" name="Rectangle 24"/>
          <p:cNvSpPr>
            <a:spLocks noChangeArrowheads="1"/>
          </p:cNvSpPr>
          <p:nvPr/>
        </p:nvSpPr>
        <p:spPr bwMode="auto">
          <a:xfrm>
            <a:off x="22225" y="1312863"/>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grpSp>
        <p:nvGrpSpPr>
          <p:cNvPr id="40967" name="Group 9"/>
          <p:cNvGrpSpPr>
            <a:grpSpLocks/>
          </p:cNvGrpSpPr>
          <p:nvPr/>
        </p:nvGrpSpPr>
        <p:grpSpPr bwMode="auto">
          <a:xfrm>
            <a:off x="1331913" y="1654175"/>
            <a:ext cx="7272337" cy="247650"/>
            <a:chOff x="3060" y="2055"/>
            <a:chExt cx="7575" cy="390"/>
          </a:xfrm>
        </p:grpSpPr>
        <p:sp>
          <p:nvSpPr>
            <p:cNvPr id="40997" name="Text Box 1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a:ea typeface="MS Mincho" pitchFamily="49" charset="-128"/>
                </a:rPr>
                <a:t>Total Sample</a:t>
              </a:r>
              <a:endParaRPr lang="en-US" sz="1400" b="0" i="0"/>
            </a:p>
          </p:txBody>
        </p:sp>
        <p:sp>
          <p:nvSpPr>
            <p:cNvPr id="40998" name="Text Box 1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40999" name="Text Box 1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40968" name="Text Box 13"/>
          <p:cNvSpPr txBox="1">
            <a:spLocks noChangeArrowheads="1"/>
          </p:cNvSpPr>
          <p:nvPr/>
        </p:nvSpPr>
        <p:spPr bwMode="auto">
          <a:xfrm>
            <a:off x="0" y="4352925"/>
            <a:ext cx="1042988" cy="228600"/>
          </a:xfrm>
          <a:prstGeom prst="rect">
            <a:avLst/>
          </a:prstGeom>
          <a:noFill/>
          <a:ln w="9525" algn="ctr">
            <a:noFill/>
            <a:miter lim="800000"/>
            <a:headEnd/>
            <a:tailEnd/>
          </a:ln>
        </p:spPr>
        <p:txBody>
          <a:bodyPr>
            <a:spAutoFit/>
          </a:bodyPr>
          <a:lstStyle/>
          <a:p>
            <a:pPr algn="r">
              <a:spcBef>
                <a:spcPct val="50000"/>
              </a:spcBef>
            </a:pPr>
            <a:r>
              <a:rPr lang="en-US" sz="900"/>
              <a:t>One</a:t>
            </a:r>
          </a:p>
        </p:txBody>
      </p:sp>
      <p:sp>
        <p:nvSpPr>
          <p:cNvPr id="40969" name="Text Box 14"/>
          <p:cNvSpPr txBox="1">
            <a:spLocks noChangeArrowheads="1"/>
          </p:cNvSpPr>
          <p:nvPr/>
        </p:nvSpPr>
        <p:spPr bwMode="auto">
          <a:xfrm>
            <a:off x="0" y="2695575"/>
            <a:ext cx="1116013" cy="228600"/>
          </a:xfrm>
          <a:prstGeom prst="rect">
            <a:avLst/>
          </a:prstGeom>
          <a:noFill/>
          <a:ln w="9525" algn="ctr">
            <a:noFill/>
            <a:miter lim="800000"/>
            <a:headEnd/>
            <a:tailEnd/>
          </a:ln>
        </p:spPr>
        <p:txBody>
          <a:bodyPr>
            <a:spAutoFit/>
          </a:bodyPr>
          <a:lstStyle/>
          <a:p>
            <a:pPr algn="r">
              <a:spcBef>
                <a:spcPct val="50000"/>
              </a:spcBef>
            </a:pPr>
            <a:r>
              <a:rPr lang="en-US" sz="900"/>
              <a:t>Two</a:t>
            </a:r>
          </a:p>
        </p:txBody>
      </p:sp>
      <p:sp>
        <p:nvSpPr>
          <p:cNvPr id="40970" name="Text Box 14"/>
          <p:cNvSpPr txBox="1">
            <a:spLocks noChangeArrowheads="1"/>
          </p:cNvSpPr>
          <p:nvPr/>
        </p:nvSpPr>
        <p:spPr bwMode="auto">
          <a:xfrm>
            <a:off x="0" y="2060575"/>
            <a:ext cx="1116013" cy="228600"/>
          </a:xfrm>
          <a:prstGeom prst="rect">
            <a:avLst/>
          </a:prstGeom>
          <a:noFill/>
          <a:ln w="9525" algn="ctr">
            <a:noFill/>
            <a:miter lim="800000"/>
            <a:headEnd/>
            <a:tailEnd/>
          </a:ln>
        </p:spPr>
        <p:txBody>
          <a:bodyPr>
            <a:spAutoFit/>
          </a:bodyPr>
          <a:lstStyle/>
          <a:p>
            <a:pPr algn="r">
              <a:spcBef>
                <a:spcPct val="50000"/>
              </a:spcBef>
            </a:pPr>
            <a:r>
              <a:rPr lang="en-US" sz="900"/>
              <a:t>Three or more</a:t>
            </a:r>
          </a:p>
        </p:txBody>
      </p:sp>
      <p:graphicFrame>
        <p:nvGraphicFramePr>
          <p:cNvPr id="22" name="Chart 21"/>
          <p:cNvGraphicFramePr/>
          <p:nvPr/>
        </p:nvGraphicFramePr>
        <p:xfrm>
          <a:off x="1115616" y="1844824"/>
          <a:ext cx="7920880" cy="4248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p:cNvGraphicFramePr>
            <a:graphicFrameLocks noGrp="1"/>
          </p:cNvGraphicFramePr>
          <p:nvPr/>
        </p:nvGraphicFramePr>
        <p:xfrm>
          <a:off x="755576" y="6093296"/>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336</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401</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416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150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207</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186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194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Rectangle 2"/>
          <p:cNvSpPr txBox="1">
            <a:spLocks noChangeArrowheads="1"/>
          </p:cNvSpPr>
          <p:nvPr/>
        </p:nvSpPr>
        <p:spPr>
          <a:xfrm>
            <a:off x="0" y="836613"/>
            <a:ext cx="9144000" cy="504825"/>
          </a:xfrm>
          <a:prstGeom prst="rect">
            <a:avLst/>
          </a:prstGeom>
        </p:spPr>
        <p:txBody>
          <a:bodyPr vert="horz" lIns="91440" tIns="45720" rIns="91440" bIns="45720" rtlCol="0" anchor="ctr">
            <a:normAutofit/>
          </a:bodyPr>
          <a:lstStyle/>
          <a:p>
            <a:pPr lvl="0" fontAlgn="auto">
              <a:spcAft>
                <a:spcPts val="0"/>
              </a:spcAft>
            </a:pPr>
            <a:r>
              <a:rPr lang="en-US" sz="2000" i="0" dirty="0" smtClean="0">
                <a:solidFill>
                  <a:srgbClr val="CC0000"/>
                </a:solidFill>
                <a:latin typeface="+mj-lt"/>
              </a:rPr>
              <a:t>Bus Use by Other Household Members –</a:t>
            </a:r>
            <a:r>
              <a:rPr lang="en-GB" sz="2000" i="0" dirty="0" smtClean="0">
                <a:solidFill>
                  <a:srgbClr val="CC0000"/>
                </a:solidFill>
                <a:latin typeface="+mj-lt"/>
              </a:rPr>
              <a:t>Bus Users</a:t>
            </a:r>
            <a:endParaRPr kumimoji="0" lang="en-NZ" sz="2000" b="1" i="0" u="none" strike="noStrike" kern="1200" cap="none" spc="0" normalizeH="0" baseline="0" noProof="0" dirty="0" smtClean="0">
              <a:ln>
                <a:noFill/>
              </a:ln>
              <a:solidFill>
                <a:srgbClr val="CC0000"/>
              </a:solidFill>
              <a:effectLst/>
              <a:uLnTx/>
              <a:uFillTx/>
              <a:latin typeface="+mj-lt"/>
              <a:ea typeface="+mj-ea"/>
              <a:cs typeface="+mj-cs"/>
            </a:endParaRPr>
          </a:p>
        </p:txBody>
      </p:sp>
      <p:sp>
        <p:nvSpPr>
          <p:cNvPr id="16" name="Rectangle 23"/>
          <p:cNvSpPr>
            <a:spLocks noChangeArrowheads="1"/>
          </p:cNvSpPr>
          <p:nvPr/>
        </p:nvSpPr>
        <p:spPr bwMode="auto">
          <a:xfrm>
            <a:off x="0" y="980728"/>
            <a:ext cx="9144000"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‘How many other members of your household use the local bus service at least once a month?</a:t>
            </a:r>
          </a:p>
        </p:txBody>
      </p:sp>
      <p:sp>
        <p:nvSpPr>
          <p:cNvPr id="17"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89</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63"/>
          <p:cNvSpPr txBox="1">
            <a:spLocks noChangeArrowheads="1"/>
          </p:cNvSpPr>
          <p:nvPr/>
        </p:nvSpPr>
        <p:spPr bwMode="auto">
          <a:xfrm>
            <a:off x="7886499" y="1163638"/>
            <a:ext cx="1257501" cy="228600"/>
          </a:xfrm>
          <a:prstGeom prst="rect">
            <a:avLst/>
          </a:prstGeom>
          <a:noFill/>
          <a:ln w="9525" algn="ctr">
            <a:noFill/>
            <a:miter lim="800000"/>
            <a:headEnd/>
            <a:tailEnd/>
          </a:ln>
        </p:spPr>
        <p:txBody>
          <a:bodyPr>
            <a:spAutoFit/>
          </a:bodyPr>
          <a:lstStyle/>
          <a:p>
            <a:pPr algn="r">
              <a:spcBef>
                <a:spcPct val="50000"/>
              </a:spcBef>
            </a:pPr>
            <a:r>
              <a:rPr lang="en-US" sz="900" b="1"/>
              <a:t>Page </a:t>
            </a:r>
            <a:fld id="{B3DC0B61-BDC8-4ADB-A965-B54B925A89AB}" type="slidenum">
              <a:rPr lang="en-US" sz="900" b="1"/>
              <a:pPr algn="r">
                <a:spcBef>
                  <a:spcPct val="50000"/>
                </a:spcBef>
              </a:pPr>
              <a:t>9</a:t>
            </a:fld>
            <a:endParaRPr lang="en-US" sz="900" b="1"/>
          </a:p>
        </p:txBody>
      </p:sp>
      <p:sp>
        <p:nvSpPr>
          <p:cNvPr id="30722" name="Title 1"/>
          <p:cNvSpPr>
            <a:spLocks/>
          </p:cNvSpPr>
          <p:nvPr/>
        </p:nvSpPr>
        <p:spPr bwMode="auto">
          <a:xfrm>
            <a:off x="395536" y="980728"/>
            <a:ext cx="8229453" cy="511175"/>
          </a:xfrm>
          <a:prstGeom prst="rect">
            <a:avLst/>
          </a:prstGeom>
          <a:noFill/>
          <a:ln w="9525">
            <a:noFill/>
            <a:miter lim="800000"/>
            <a:headEnd/>
            <a:tailEnd/>
          </a:ln>
        </p:spPr>
        <p:txBody>
          <a:bodyPr anchor="ctr"/>
          <a:lstStyle/>
          <a:p>
            <a:pPr eaLnBrk="0" hangingPunct="0"/>
            <a:r>
              <a:rPr lang="en-US" sz="2000" i="0" dirty="0">
                <a:solidFill>
                  <a:srgbClr val="CC0000"/>
                </a:solidFill>
                <a:latin typeface="+mj-lt"/>
                <a:ea typeface="+mj-ea"/>
                <a:cs typeface="+mj-cs"/>
              </a:rPr>
              <a:t>Dashboard </a:t>
            </a:r>
            <a:r>
              <a:rPr lang="en-US" sz="2000" i="0" dirty="0" smtClean="0">
                <a:solidFill>
                  <a:srgbClr val="CC0000"/>
                </a:solidFill>
                <a:latin typeface="+mj-lt"/>
                <a:ea typeface="+mj-ea"/>
                <a:cs typeface="+mj-cs"/>
              </a:rPr>
              <a:t>- </a:t>
            </a:r>
            <a:r>
              <a:rPr lang="en-US" sz="2000" i="0" dirty="0">
                <a:solidFill>
                  <a:srgbClr val="CC0000"/>
                </a:solidFill>
                <a:latin typeface="+mj-lt"/>
                <a:ea typeface="+mj-ea"/>
                <a:cs typeface="+mj-cs"/>
              </a:rPr>
              <a:t>Key Drivers Analysis</a:t>
            </a:r>
          </a:p>
          <a:p>
            <a:pPr eaLnBrk="0" hangingPunct="0"/>
            <a:r>
              <a:rPr lang="en-US" sz="2000" i="0" dirty="0">
                <a:solidFill>
                  <a:srgbClr val="CC0000"/>
                </a:solidFill>
                <a:latin typeface="+mj-lt"/>
                <a:ea typeface="+mj-ea"/>
                <a:cs typeface="+mj-cs"/>
              </a:rPr>
              <a:t>Overall Performance of the </a:t>
            </a:r>
            <a:r>
              <a:rPr lang="en-US" sz="2000" i="0" dirty="0" smtClean="0">
                <a:solidFill>
                  <a:srgbClr val="CC0000"/>
                </a:solidFill>
                <a:latin typeface="+mj-lt"/>
                <a:ea typeface="+mj-ea"/>
                <a:cs typeface="+mj-cs"/>
              </a:rPr>
              <a:t>Bus Service</a:t>
            </a:r>
            <a:endParaRPr lang="en-US" sz="2000" i="0" dirty="0">
              <a:solidFill>
                <a:srgbClr val="CC0000"/>
              </a:solidFill>
              <a:latin typeface="+mj-lt"/>
              <a:ea typeface="+mj-ea"/>
              <a:cs typeface="+mj-cs"/>
            </a:endParaRPr>
          </a:p>
        </p:txBody>
      </p:sp>
      <p:sp>
        <p:nvSpPr>
          <p:cNvPr id="30723" name="Text Box 11"/>
          <p:cNvSpPr txBox="1">
            <a:spLocks noChangeArrowheads="1"/>
          </p:cNvSpPr>
          <p:nvPr/>
        </p:nvSpPr>
        <p:spPr bwMode="auto">
          <a:xfrm>
            <a:off x="8304199" y="6113463"/>
            <a:ext cx="779710" cy="228600"/>
          </a:xfrm>
          <a:prstGeom prst="rect">
            <a:avLst/>
          </a:prstGeom>
          <a:noFill/>
          <a:ln w="9525">
            <a:noFill/>
            <a:miter lim="800000"/>
            <a:headEnd/>
            <a:tailEnd/>
          </a:ln>
        </p:spPr>
        <p:txBody>
          <a:bodyPr>
            <a:spAutoFit/>
          </a:bodyPr>
          <a:lstStyle/>
          <a:p>
            <a:pPr algn="ctr">
              <a:spcBef>
                <a:spcPct val="50000"/>
              </a:spcBef>
            </a:pPr>
            <a:r>
              <a:rPr lang="en-US" sz="900" b="1" i="0" dirty="0" smtClean="0">
                <a:solidFill>
                  <a:srgbClr val="FF0000"/>
                </a:solidFill>
              </a:rPr>
              <a:t>n=200</a:t>
            </a:r>
            <a:endParaRPr lang="en-US" sz="900" b="1" i="0" dirty="0">
              <a:solidFill>
                <a:srgbClr val="FF0000"/>
              </a:solidFill>
            </a:endParaRPr>
          </a:p>
        </p:txBody>
      </p:sp>
      <p:graphicFrame>
        <p:nvGraphicFramePr>
          <p:cNvPr id="21600" name="Group 96"/>
          <p:cNvGraphicFramePr>
            <a:graphicFrameLocks noGrp="1"/>
          </p:cNvGraphicFramePr>
          <p:nvPr/>
        </p:nvGraphicFramePr>
        <p:xfrm>
          <a:off x="1763688" y="2060848"/>
          <a:ext cx="5688632" cy="4084688"/>
        </p:xfrm>
        <a:graphic>
          <a:graphicData uri="http://schemas.openxmlformats.org/drawingml/2006/table">
            <a:tbl>
              <a:tblPr/>
              <a:tblGrid>
                <a:gridCol w="458379"/>
                <a:gridCol w="3619699"/>
                <a:gridCol w="1610554"/>
              </a:tblGrid>
              <a:tr h="587328">
                <a:tc gridSpan="3">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mn-lt"/>
                          <a:cs typeface="Arial" charset="0"/>
                        </a:rPr>
                        <a:t>Overall Bus Service Mean - 5.2 (Out of 6) </a:t>
                      </a:r>
                    </a:p>
                  </a:txBody>
                  <a:tcPr marL="84420" marR="84420" anchor="ctr" horzOverflow="overflow">
                    <a:solidFill>
                      <a:srgbClr val="FFFFCC"/>
                    </a:solidFill>
                  </a:tcPr>
                </a:tc>
                <a:tc hMerge="1">
                  <a:txBody>
                    <a:bodyPr/>
                    <a:lstStyle/>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hMerge="1">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r>
              <a:tr h="587328">
                <a:tc>
                  <a:txBody>
                    <a:bodyPr/>
                    <a:lstStyle/>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endParaRPr kumimoji="0" lang="en-US" sz="1400" b="0"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0" marR="0" lvl="0" indent="0" algn="l"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 </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Pearson’s Correlation Coefficient</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r>
              <a:tr h="361732">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1</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mn-lt"/>
                        </a:rPr>
                        <a:t>Value for money </a:t>
                      </a:r>
                    </a:p>
                  </a:txBody>
                  <a:tcPr marL="9525" marR="9525" marT="9525" marB="0" anchor="ctr"/>
                </a:tc>
                <a:tc>
                  <a:txBody>
                    <a:bodyPr/>
                    <a:lstStyle/>
                    <a:p>
                      <a:pPr algn="ctr" rtl="0" fontAlgn="t"/>
                      <a:r>
                        <a:rPr lang="en-NZ" sz="1400" b="0" i="0" u="none" strike="noStrike">
                          <a:solidFill>
                            <a:srgbClr val="000000"/>
                          </a:solidFill>
                          <a:latin typeface="+mn-lt"/>
                        </a:rPr>
                        <a:t>.562</a:t>
                      </a:r>
                      <a:r>
                        <a:rPr lang="en-NZ" sz="1400" b="0" i="0" u="none" strike="noStrike" baseline="30000">
                          <a:solidFill>
                            <a:srgbClr val="000000"/>
                          </a:solidFill>
                          <a:latin typeface="+mn-lt"/>
                        </a:rPr>
                        <a:t>**</a:t>
                      </a:r>
                      <a:r>
                        <a:rPr lang="en-NZ" sz="1400" b="0" i="0" u="none" strike="noStrike">
                          <a:solidFill>
                            <a:srgbClr val="000000"/>
                          </a:solidFill>
                          <a:latin typeface="+mn-lt"/>
                        </a:rPr>
                        <a:t> </a:t>
                      </a:r>
                    </a:p>
                  </a:txBody>
                  <a:tcPr marL="9525" marR="9525" marT="9525" marB="0" anchor="ctr"/>
                </a:tc>
              </a:tr>
              <a:tr h="361732">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2</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mn-lt"/>
                        </a:rPr>
                        <a:t>Service reliability </a:t>
                      </a:r>
                    </a:p>
                  </a:txBody>
                  <a:tcPr marL="9525" marR="9525" marT="9525" marB="0" anchor="ctr"/>
                </a:tc>
                <a:tc>
                  <a:txBody>
                    <a:bodyPr/>
                    <a:lstStyle/>
                    <a:p>
                      <a:pPr algn="ctr" rtl="0" fontAlgn="t"/>
                      <a:r>
                        <a:rPr lang="en-NZ" sz="1400" b="0" i="0" u="none" strike="noStrike">
                          <a:solidFill>
                            <a:srgbClr val="000000"/>
                          </a:solidFill>
                          <a:latin typeface="+mn-lt"/>
                        </a:rPr>
                        <a:t>.519</a:t>
                      </a:r>
                      <a:r>
                        <a:rPr lang="en-NZ" sz="1400" b="0" i="0" u="none" strike="noStrike" baseline="30000">
                          <a:solidFill>
                            <a:srgbClr val="000000"/>
                          </a:solidFill>
                          <a:latin typeface="+mn-lt"/>
                        </a:rPr>
                        <a:t>**</a:t>
                      </a:r>
                      <a:r>
                        <a:rPr lang="en-NZ" sz="1400" b="0" i="0" u="none" strike="noStrike">
                          <a:solidFill>
                            <a:srgbClr val="000000"/>
                          </a:solidFill>
                          <a:latin typeface="+mn-lt"/>
                        </a:rPr>
                        <a:t> </a:t>
                      </a:r>
                    </a:p>
                  </a:txBody>
                  <a:tcPr marL="9525" marR="9525" marT="9525" marB="0" anchor="ctr"/>
                </a:tc>
              </a:tr>
              <a:tr h="361732">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3</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ctr"/>
                      <a:r>
                        <a:rPr lang="en-NZ" sz="1400" b="0" i="0" u="none" strike="noStrike" dirty="0">
                          <a:solidFill>
                            <a:srgbClr val="000000"/>
                          </a:solidFill>
                          <a:latin typeface="+mn-lt"/>
                        </a:rPr>
                        <a:t>Journey time </a:t>
                      </a:r>
                    </a:p>
                  </a:txBody>
                  <a:tcPr marL="9525" marR="9525" marT="9525" marB="0" anchor="ctr"/>
                </a:tc>
                <a:tc>
                  <a:txBody>
                    <a:bodyPr/>
                    <a:lstStyle/>
                    <a:p>
                      <a:pPr algn="ctr" rtl="0" fontAlgn="t"/>
                      <a:r>
                        <a:rPr lang="en-NZ" sz="1400" b="0" i="0" u="none" strike="noStrike" dirty="0">
                          <a:solidFill>
                            <a:srgbClr val="000000"/>
                          </a:solidFill>
                          <a:latin typeface="+mn-lt"/>
                        </a:rPr>
                        <a:t>.487</a:t>
                      </a:r>
                      <a:r>
                        <a:rPr lang="en-NZ" sz="1400" b="0" i="0" u="none" strike="noStrike" baseline="30000" dirty="0">
                          <a:solidFill>
                            <a:srgbClr val="000000"/>
                          </a:solidFill>
                          <a:latin typeface="+mn-lt"/>
                        </a:rPr>
                        <a:t>**</a:t>
                      </a:r>
                      <a:r>
                        <a:rPr lang="en-NZ" sz="1400" b="0" i="0" u="none" strike="noStrike" dirty="0">
                          <a:solidFill>
                            <a:srgbClr val="000000"/>
                          </a:solidFill>
                          <a:latin typeface="+mn-lt"/>
                        </a:rPr>
                        <a:t> </a:t>
                      </a:r>
                    </a:p>
                  </a:txBody>
                  <a:tcPr marL="9525" marR="9525" marT="9525" marB="0" anchor="ctr"/>
                </a:tc>
              </a:tr>
              <a:tr h="361732">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4</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mn-lt"/>
                        </a:rPr>
                        <a:t>Safety and personal security during the trip </a:t>
                      </a:r>
                    </a:p>
                  </a:txBody>
                  <a:tcPr marL="9525" marR="9525" marT="9525" marB="0" anchor="ctr"/>
                </a:tc>
                <a:tc>
                  <a:txBody>
                    <a:bodyPr/>
                    <a:lstStyle/>
                    <a:p>
                      <a:pPr algn="ctr" rtl="0" fontAlgn="t"/>
                      <a:r>
                        <a:rPr lang="en-NZ" sz="1400" b="0" i="0" u="none" strike="noStrike" dirty="0">
                          <a:solidFill>
                            <a:srgbClr val="000000"/>
                          </a:solidFill>
                          <a:latin typeface="+mn-lt"/>
                        </a:rPr>
                        <a:t>.481</a:t>
                      </a:r>
                      <a:r>
                        <a:rPr lang="en-NZ" sz="1400" b="0" i="0" u="none" strike="noStrike" baseline="30000" dirty="0">
                          <a:solidFill>
                            <a:srgbClr val="000000"/>
                          </a:solidFill>
                          <a:latin typeface="+mn-lt"/>
                        </a:rPr>
                        <a:t>**</a:t>
                      </a:r>
                      <a:r>
                        <a:rPr lang="en-NZ" sz="1400" b="0" i="0" u="none" strike="noStrike" dirty="0">
                          <a:solidFill>
                            <a:srgbClr val="000000"/>
                          </a:solidFill>
                          <a:latin typeface="+mn-lt"/>
                        </a:rPr>
                        <a:t> </a:t>
                      </a:r>
                    </a:p>
                  </a:txBody>
                  <a:tcPr marL="9525" marR="9525" marT="9525" marB="0" anchor="ctr"/>
                </a:tc>
              </a:tr>
              <a:tr h="361732">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5</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mn-lt"/>
                        </a:rPr>
                        <a:t>Service frequency </a:t>
                      </a:r>
                    </a:p>
                  </a:txBody>
                  <a:tcPr marL="9525" marR="9525" marT="9525" marB="0" anchor="ctr"/>
                </a:tc>
                <a:tc>
                  <a:txBody>
                    <a:bodyPr/>
                    <a:lstStyle/>
                    <a:p>
                      <a:pPr algn="ctr" rtl="0" fontAlgn="t"/>
                      <a:r>
                        <a:rPr lang="en-NZ" sz="1400" b="0" i="0" u="none" strike="noStrike" dirty="0">
                          <a:solidFill>
                            <a:srgbClr val="000000"/>
                          </a:solidFill>
                          <a:latin typeface="+mn-lt"/>
                        </a:rPr>
                        <a:t>.450</a:t>
                      </a:r>
                      <a:r>
                        <a:rPr lang="en-NZ" sz="1400" b="0" i="0" u="none" strike="noStrike" baseline="30000" dirty="0">
                          <a:solidFill>
                            <a:srgbClr val="000000"/>
                          </a:solidFill>
                          <a:latin typeface="+mn-lt"/>
                        </a:rPr>
                        <a:t>**</a:t>
                      </a:r>
                      <a:r>
                        <a:rPr lang="en-NZ" sz="1400" b="0" i="0" u="none" strike="noStrike" dirty="0">
                          <a:solidFill>
                            <a:srgbClr val="000000"/>
                          </a:solidFill>
                          <a:latin typeface="+mn-lt"/>
                        </a:rPr>
                        <a:t> </a:t>
                      </a:r>
                    </a:p>
                  </a:txBody>
                  <a:tcPr marL="9525" marR="9525" marT="9525" marB="0" anchor="ctr"/>
                </a:tc>
              </a:tr>
              <a:tr h="361732">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6</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mn-lt"/>
                        </a:rPr>
                        <a:t>Vehicle quality / comfort </a:t>
                      </a:r>
                    </a:p>
                  </a:txBody>
                  <a:tcPr marL="9525" marR="9525" marT="9525" marB="0" anchor="ctr"/>
                </a:tc>
                <a:tc>
                  <a:txBody>
                    <a:bodyPr/>
                    <a:lstStyle/>
                    <a:p>
                      <a:pPr algn="ctr" rtl="0" fontAlgn="t"/>
                      <a:r>
                        <a:rPr lang="en-NZ" sz="1400" b="0" i="0" u="none" strike="noStrike" dirty="0">
                          <a:solidFill>
                            <a:srgbClr val="000000"/>
                          </a:solidFill>
                          <a:latin typeface="+mn-lt"/>
                        </a:rPr>
                        <a:t>.447</a:t>
                      </a:r>
                      <a:r>
                        <a:rPr lang="en-NZ" sz="1400" b="0" i="0" u="none" strike="noStrike" baseline="30000" dirty="0">
                          <a:solidFill>
                            <a:srgbClr val="000000"/>
                          </a:solidFill>
                          <a:latin typeface="+mn-lt"/>
                        </a:rPr>
                        <a:t>**</a:t>
                      </a:r>
                      <a:r>
                        <a:rPr lang="en-NZ" sz="1400" b="0" i="0" u="none" strike="noStrike" dirty="0">
                          <a:solidFill>
                            <a:srgbClr val="000000"/>
                          </a:solidFill>
                          <a:latin typeface="+mn-lt"/>
                        </a:rPr>
                        <a:t> </a:t>
                      </a:r>
                    </a:p>
                  </a:txBody>
                  <a:tcPr marL="9525" marR="9525" marT="9525" marB="0" anchor="ctr"/>
                </a:tc>
              </a:tr>
              <a:tr h="361732">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7</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mn-lt"/>
                        </a:rPr>
                        <a:t>Service availability </a:t>
                      </a:r>
                    </a:p>
                  </a:txBody>
                  <a:tcPr marL="9525" marR="9525" marT="9525" marB="0" anchor="ctr"/>
                </a:tc>
                <a:tc>
                  <a:txBody>
                    <a:bodyPr/>
                    <a:lstStyle/>
                    <a:p>
                      <a:pPr algn="ctr" rtl="0" fontAlgn="t"/>
                      <a:r>
                        <a:rPr lang="en-NZ" sz="1400" b="0" i="0" u="none" strike="noStrike" dirty="0">
                          <a:solidFill>
                            <a:srgbClr val="000000"/>
                          </a:solidFill>
                          <a:latin typeface="+mn-lt"/>
                        </a:rPr>
                        <a:t>.389</a:t>
                      </a:r>
                      <a:r>
                        <a:rPr lang="en-NZ" sz="1400" b="0" i="0" u="none" strike="noStrike" baseline="30000" dirty="0">
                          <a:solidFill>
                            <a:srgbClr val="000000"/>
                          </a:solidFill>
                          <a:latin typeface="+mn-lt"/>
                        </a:rPr>
                        <a:t>**</a:t>
                      </a:r>
                      <a:r>
                        <a:rPr lang="en-NZ" sz="1400" b="0" i="0" u="none" strike="noStrike" dirty="0">
                          <a:solidFill>
                            <a:srgbClr val="000000"/>
                          </a:solidFill>
                          <a:latin typeface="+mn-lt"/>
                        </a:rPr>
                        <a:t> </a:t>
                      </a:r>
                    </a:p>
                  </a:txBody>
                  <a:tcPr marL="9525" marR="9525" marT="9525" marB="0" anchor="ctr"/>
                </a:tc>
              </a:tr>
              <a:tr h="361732">
                <a:tc>
                  <a:txBody>
                    <a:bodyPr/>
                    <a:lstStyle/>
                    <a:p>
                      <a:pPr marL="0" marR="0" lvl="0" indent="0" algn="ctr" defTabSz="914400" rtl="0" eaLnBrk="0" fontAlgn="base" latinLnBrk="0" hangingPunct="0">
                        <a:lnSpc>
                          <a:spcPct val="80000"/>
                        </a:lnSpc>
                        <a:spcBef>
                          <a:spcPct val="0"/>
                        </a:spcBef>
                        <a:spcAft>
                          <a:spcPct val="0"/>
                        </a:spcAft>
                        <a:buClrTx/>
                        <a:buSzTx/>
                        <a:buFont typeface="Wingdings" pitchFamily="2" charset="2"/>
                        <a:buNone/>
                        <a:tabLst/>
                      </a:pPr>
                      <a:r>
                        <a:rPr kumimoji="0" lang="en-US" sz="1400" u="none" strike="noStrike" cap="none" normalizeH="0" baseline="0" dirty="0" smtClean="0">
                          <a:ln>
                            <a:noFill/>
                          </a:ln>
                          <a:effectLst/>
                          <a:latin typeface="+mn-lt"/>
                        </a:rPr>
                        <a:t>8</a:t>
                      </a:r>
                      <a:endParaRPr kumimoji="0" lang="en-US" sz="1400" b="1" i="0" u="none" strike="noStrike" cap="none" normalizeH="0" baseline="0" dirty="0" smtClean="0">
                        <a:ln>
                          <a:noFill/>
                        </a:ln>
                        <a:solidFill>
                          <a:schemeClr val="tx1"/>
                        </a:solidFill>
                        <a:effectLst/>
                        <a:latin typeface="+mn-lt"/>
                        <a:cs typeface="Arial" charset="0"/>
                      </a:endParaRPr>
                    </a:p>
                  </a:txBody>
                  <a:tcPr marL="84420" marR="84420" anchor="ctr" horzOverflow="overflow">
                    <a:solidFill>
                      <a:schemeClr val="accent1">
                        <a:lumMod val="60000"/>
                        <a:lumOff val="40000"/>
                      </a:schemeClr>
                    </a:solidFill>
                  </a:tcPr>
                </a:tc>
                <a:tc>
                  <a:txBody>
                    <a:bodyPr/>
                    <a:lstStyle/>
                    <a:p>
                      <a:pPr marL="180000" algn="l" rtl="0" fontAlgn="t"/>
                      <a:r>
                        <a:rPr lang="en-NZ" sz="1400" b="0" i="0" u="none" strike="noStrike" dirty="0">
                          <a:solidFill>
                            <a:srgbClr val="000000"/>
                          </a:solidFill>
                          <a:latin typeface="+mn-lt"/>
                        </a:rPr>
                        <a:t>Safety and personal security at the stops </a:t>
                      </a:r>
                    </a:p>
                  </a:txBody>
                  <a:tcPr marL="9525" marR="9525" marT="9525" marB="0" anchor="ctr"/>
                </a:tc>
                <a:tc>
                  <a:txBody>
                    <a:bodyPr/>
                    <a:lstStyle/>
                    <a:p>
                      <a:pPr algn="ctr" rtl="0" fontAlgn="t"/>
                      <a:r>
                        <a:rPr lang="en-NZ" sz="1400" b="0" i="0" u="none" strike="noStrike" dirty="0">
                          <a:solidFill>
                            <a:srgbClr val="000000"/>
                          </a:solidFill>
                          <a:latin typeface="+mn-lt"/>
                        </a:rPr>
                        <a:t>.339</a:t>
                      </a:r>
                      <a:r>
                        <a:rPr lang="en-NZ" sz="1400" b="0" i="0" u="none" strike="noStrike" baseline="30000" dirty="0">
                          <a:solidFill>
                            <a:srgbClr val="000000"/>
                          </a:solidFill>
                          <a:latin typeface="+mn-lt"/>
                        </a:rPr>
                        <a:t>**</a:t>
                      </a:r>
                      <a:r>
                        <a:rPr lang="en-NZ" sz="1400" b="0" i="0" u="none" strike="noStrike" dirty="0">
                          <a:solidFill>
                            <a:srgbClr val="000000"/>
                          </a:solidFill>
                          <a:latin typeface="+mn-lt"/>
                        </a:rPr>
                        <a:t> </a:t>
                      </a:r>
                    </a:p>
                  </a:txBody>
                  <a:tcPr marL="9525" marR="9525" marT="9525" marB="0" anchor="ctr"/>
                </a:tc>
              </a:tr>
            </a:tbl>
          </a:graphicData>
        </a:graphic>
      </p:graphicFrame>
      <p:sp>
        <p:nvSpPr>
          <p:cNvPr id="30815" name="Rectangle 142"/>
          <p:cNvSpPr>
            <a:spLocks noChangeArrowheads="1"/>
          </p:cNvSpPr>
          <p:nvPr/>
        </p:nvSpPr>
        <p:spPr bwMode="auto">
          <a:xfrm>
            <a:off x="1" y="1173165"/>
            <a:ext cx="1763687" cy="507831"/>
          </a:xfrm>
          <a:prstGeom prst="rect">
            <a:avLst/>
          </a:prstGeom>
          <a:noFill/>
          <a:ln w="9525">
            <a:noFill/>
            <a:miter lim="800000"/>
            <a:headEnd/>
            <a:tailEnd/>
          </a:ln>
        </p:spPr>
        <p:txBody>
          <a:bodyPr wrap="square">
            <a:spAutoFit/>
          </a:bodyPr>
          <a:lstStyle/>
          <a:p>
            <a:r>
              <a:rPr lang="en-US" sz="900" dirty="0"/>
              <a:t>** Correlation is significant 	</a:t>
            </a:r>
          </a:p>
          <a:p>
            <a:r>
              <a:rPr lang="en-US" sz="900" dirty="0"/>
              <a:t>	</a:t>
            </a:r>
          </a:p>
        </p:txBody>
      </p:sp>
      <p:sp>
        <p:nvSpPr>
          <p:cNvPr id="30817" name="Text Box 5"/>
          <p:cNvSpPr txBox="1">
            <a:spLocks noChangeArrowheads="1"/>
          </p:cNvSpPr>
          <p:nvPr/>
        </p:nvSpPr>
        <p:spPr bwMode="auto">
          <a:xfrm>
            <a:off x="0" y="6396335"/>
            <a:ext cx="9145465" cy="430887"/>
          </a:xfrm>
          <a:prstGeom prst="rect">
            <a:avLst/>
          </a:prstGeom>
          <a:solidFill>
            <a:schemeClr val="tx1"/>
          </a:solidFill>
          <a:ln w="9525">
            <a:noFill/>
            <a:miter lim="800000"/>
            <a:headEnd/>
            <a:tailEnd/>
          </a:ln>
        </p:spPr>
        <p:txBody>
          <a:bodyPr wrap="square">
            <a:spAutoFit/>
          </a:bodyPr>
          <a:lstStyle/>
          <a:p>
            <a:pPr marL="285750" indent="-285750">
              <a:buClr>
                <a:schemeClr val="tx1"/>
              </a:buClr>
            </a:pPr>
            <a:r>
              <a:rPr lang="en-NZ" dirty="0" smtClean="0">
                <a:solidFill>
                  <a:schemeClr val="bg1"/>
                </a:solidFill>
              </a:rPr>
              <a:t>Value for money, Service reliability </a:t>
            </a:r>
            <a:r>
              <a:rPr lang="en-NZ" i="0" dirty="0" smtClean="0">
                <a:solidFill>
                  <a:schemeClr val="bg1"/>
                </a:solidFill>
              </a:rPr>
              <a:t>and </a:t>
            </a:r>
            <a:r>
              <a:rPr lang="en-NZ" dirty="0" smtClean="0">
                <a:solidFill>
                  <a:schemeClr val="bg1"/>
                </a:solidFill>
              </a:rPr>
              <a:t>Journey time </a:t>
            </a:r>
            <a:r>
              <a:rPr lang="en-IE" i="0" dirty="0" smtClean="0">
                <a:solidFill>
                  <a:schemeClr val="bg1"/>
                </a:solidFill>
              </a:rPr>
              <a:t>have </a:t>
            </a:r>
            <a:r>
              <a:rPr lang="en-IE" i="0" dirty="0">
                <a:solidFill>
                  <a:schemeClr val="bg1"/>
                </a:solidFill>
              </a:rPr>
              <a:t>the strongest </a:t>
            </a:r>
            <a:r>
              <a:rPr lang="en-IE" i="0" dirty="0" smtClean="0">
                <a:solidFill>
                  <a:schemeClr val="bg1"/>
                </a:solidFill>
              </a:rPr>
              <a:t>relationship to </a:t>
            </a:r>
            <a:r>
              <a:rPr lang="en-IE" i="0" dirty="0">
                <a:solidFill>
                  <a:schemeClr val="bg1"/>
                </a:solidFill>
              </a:rPr>
              <a:t>perceived overall performance of the </a:t>
            </a:r>
            <a:r>
              <a:rPr lang="en-IE" i="0" dirty="0" smtClean="0">
                <a:solidFill>
                  <a:schemeClr val="bg1"/>
                </a:solidFill>
              </a:rPr>
              <a:t>Bus Service.</a:t>
            </a:r>
            <a:endParaRPr lang="en-IE" i="0" dirty="0">
              <a:solidFill>
                <a:schemeClr val="bg1"/>
              </a:solidFill>
            </a:endParaRPr>
          </a:p>
        </p:txBody>
      </p:sp>
      <p:sp>
        <p:nvSpPr>
          <p:cNvPr id="11" name="TextBox 10"/>
          <p:cNvSpPr txBox="1"/>
          <p:nvPr/>
        </p:nvSpPr>
        <p:spPr>
          <a:xfrm>
            <a:off x="2627784" y="1628800"/>
            <a:ext cx="3960440" cy="369332"/>
          </a:xfrm>
          <a:prstGeom prst="rect">
            <a:avLst/>
          </a:prstGeom>
          <a:noFill/>
        </p:spPr>
        <p:txBody>
          <a:bodyPr wrap="square" rtlCol="0">
            <a:spAutoFit/>
          </a:bodyPr>
          <a:lstStyle/>
          <a:p>
            <a:r>
              <a:rPr lang="en-NZ" sz="1800" i="0" dirty="0" err="1" smtClean="0"/>
              <a:t>Tauranga</a:t>
            </a:r>
            <a:r>
              <a:rPr lang="en-NZ" sz="1800" i="0" dirty="0" smtClean="0"/>
              <a:t> – Bus Users</a:t>
            </a:r>
            <a:endParaRPr lang="en-NZ" sz="1800" i="0" dirty="0"/>
          </a:p>
        </p:txBody>
      </p:sp>
      <p:sp>
        <p:nvSpPr>
          <p:cNvPr id="13" name="Rounded Rectangle 12"/>
          <p:cNvSpPr/>
          <p:nvPr/>
        </p:nvSpPr>
        <p:spPr>
          <a:xfrm>
            <a:off x="1547664" y="3284984"/>
            <a:ext cx="6120680"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nvGraphicFramePr>
        <p:xfrm>
          <a:off x="1043608" y="1844824"/>
          <a:ext cx="792088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41987" name="Rectangle 2"/>
          <p:cNvSpPr>
            <a:spLocks noGrp="1" noChangeArrowheads="1"/>
          </p:cNvSpPr>
          <p:nvPr>
            <p:ph type="title" idx="4294967295"/>
          </p:nvPr>
        </p:nvSpPr>
        <p:spPr>
          <a:xfrm>
            <a:off x="0" y="836613"/>
            <a:ext cx="9144000" cy="504825"/>
          </a:xfrm>
        </p:spPr>
        <p:txBody>
          <a:bodyPr>
            <a:normAutofit/>
          </a:bodyPr>
          <a:lstStyle/>
          <a:p>
            <a:r>
              <a:rPr lang="en-US" sz="2000" b="1" dirty="0" smtClean="0">
                <a:solidFill>
                  <a:srgbClr val="CC0000"/>
                </a:solidFill>
              </a:rPr>
              <a:t>Bus Use by Other Household Members – </a:t>
            </a:r>
            <a:r>
              <a:rPr lang="en-GB" sz="2000" b="1" dirty="0" smtClean="0">
                <a:solidFill>
                  <a:srgbClr val="CC0000"/>
                </a:solidFill>
              </a:rPr>
              <a:t>Non-Bus Users</a:t>
            </a:r>
            <a:endParaRPr lang="en-NZ" sz="2000" b="1" dirty="0" smtClean="0">
              <a:solidFill>
                <a:srgbClr val="CC0000"/>
              </a:solidFill>
            </a:endParaRPr>
          </a:p>
        </p:txBody>
      </p:sp>
      <p:sp>
        <p:nvSpPr>
          <p:cNvPr id="41988" name="Text Box 3"/>
          <p:cNvSpPr txBox="1">
            <a:spLocks noChangeArrowheads="1"/>
          </p:cNvSpPr>
          <p:nvPr/>
        </p:nvSpPr>
        <p:spPr bwMode="auto">
          <a:xfrm>
            <a:off x="34925" y="908050"/>
            <a:ext cx="500063" cy="254000"/>
          </a:xfrm>
          <a:prstGeom prst="rect">
            <a:avLst/>
          </a:prstGeom>
          <a:solidFill>
            <a:srgbClr val="FFFF99"/>
          </a:solidFill>
          <a:ln w="9525" algn="ctr">
            <a:solidFill>
              <a:srgbClr val="FF0000"/>
            </a:solidFill>
            <a:miter lim="800000"/>
            <a:headEnd/>
            <a:tailEnd/>
          </a:ln>
        </p:spPr>
        <p:txBody>
          <a:bodyPr>
            <a:spAutoFit/>
          </a:bodyPr>
          <a:lstStyle/>
          <a:p>
            <a:pPr eaLnBrk="0" hangingPunct="0">
              <a:spcBef>
                <a:spcPct val="50000"/>
              </a:spcBef>
            </a:pPr>
            <a:r>
              <a:rPr lang="en-NZ" sz="1000" i="0"/>
              <a:t>Q2</a:t>
            </a:r>
          </a:p>
        </p:txBody>
      </p:sp>
      <p:sp>
        <p:nvSpPr>
          <p:cNvPr id="41989" name="Rectangle 23"/>
          <p:cNvSpPr>
            <a:spLocks noChangeArrowheads="1"/>
          </p:cNvSpPr>
          <p:nvPr/>
        </p:nvSpPr>
        <p:spPr bwMode="auto">
          <a:xfrm>
            <a:off x="0" y="980728"/>
            <a:ext cx="9144000" cy="652463"/>
          </a:xfrm>
          <a:prstGeom prst="rect">
            <a:avLst/>
          </a:prstGeom>
          <a:noFill/>
          <a:ln w="9525">
            <a:noFill/>
            <a:miter lim="800000"/>
            <a:headEnd/>
            <a:tailEnd/>
          </a:ln>
        </p:spPr>
        <p:txBody>
          <a:bodyPr anchor="ctr"/>
          <a:lstStyle/>
          <a:p>
            <a:r>
              <a:rPr lang="en-NZ" dirty="0">
                <a:solidFill>
                  <a:srgbClr val="CC0000"/>
                </a:solidFill>
              </a:rPr>
              <a:t/>
            </a:r>
            <a:br>
              <a:rPr lang="en-NZ" dirty="0">
                <a:solidFill>
                  <a:srgbClr val="CC0000"/>
                </a:solidFill>
              </a:rPr>
            </a:br>
            <a:r>
              <a:rPr lang="en-NZ" dirty="0">
                <a:solidFill>
                  <a:srgbClr val="CC0000"/>
                </a:solidFill>
              </a:rPr>
              <a:t>‘How many other members of your household use the local bus service at least once a month?</a:t>
            </a:r>
          </a:p>
        </p:txBody>
      </p:sp>
      <p:sp>
        <p:nvSpPr>
          <p:cNvPr id="41990" name="Rectangle 24"/>
          <p:cNvSpPr>
            <a:spLocks noChangeArrowheads="1"/>
          </p:cNvSpPr>
          <p:nvPr/>
        </p:nvSpPr>
        <p:spPr bwMode="auto">
          <a:xfrm>
            <a:off x="22225" y="1196975"/>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grpSp>
        <p:nvGrpSpPr>
          <p:cNvPr id="41992" name="Group 9"/>
          <p:cNvGrpSpPr>
            <a:grpSpLocks/>
          </p:cNvGrpSpPr>
          <p:nvPr/>
        </p:nvGrpSpPr>
        <p:grpSpPr bwMode="auto">
          <a:xfrm>
            <a:off x="1331913" y="1654175"/>
            <a:ext cx="7272337" cy="247650"/>
            <a:chOff x="3060" y="2055"/>
            <a:chExt cx="7575" cy="390"/>
          </a:xfrm>
        </p:grpSpPr>
        <p:sp>
          <p:nvSpPr>
            <p:cNvPr id="42016" name="Text Box 10"/>
            <p:cNvSpPr txBox="1">
              <a:spLocks noChangeArrowheads="1"/>
            </p:cNvSpPr>
            <p:nvPr/>
          </p:nvSpPr>
          <p:spPr bwMode="auto">
            <a:xfrm>
              <a:off x="3060" y="2085"/>
              <a:ext cx="1800" cy="360"/>
            </a:xfrm>
            <a:prstGeom prst="rect">
              <a:avLst/>
            </a:prstGeom>
            <a:noFill/>
            <a:ln w="9525">
              <a:noFill/>
              <a:miter lim="800000"/>
              <a:headEnd/>
              <a:tailEnd/>
            </a:ln>
          </p:spPr>
          <p:txBody>
            <a:bodyPr/>
            <a:lstStyle/>
            <a:p>
              <a:r>
                <a:rPr lang="en-US" altLang="ja-JP" sz="1400" i="0" dirty="0">
                  <a:ea typeface="MS Mincho" pitchFamily="49" charset="-128"/>
                </a:rPr>
                <a:t>Total Sample</a:t>
              </a:r>
              <a:endParaRPr lang="en-US" sz="1400" b="0" i="0" dirty="0"/>
            </a:p>
          </p:txBody>
        </p:sp>
        <p:sp>
          <p:nvSpPr>
            <p:cNvPr id="42017" name="Text Box 11"/>
            <p:cNvSpPr txBox="1">
              <a:spLocks noChangeArrowheads="1"/>
            </p:cNvSpPr>
            <p:nvPr/>
          </p:nvSpPr>
          <p:spPr bwMode="auto">
            <a:xfrm>
              <a:off x="6000" y="2055"/>
              <a:ext cx="1800" cy="360"/>
            </a:xfrm>
            <a:prstGeom prst="rect">
              <a:avLst/>
            </a:prstGeom>
            <a:noFill/>
            <a:ln w="9525">
              <a:noFill/>
              <a:miter lim="800000"/>
              <a:headEnd/>
              <a:tailEnd/>
            </a:ln>
          </p:spPr>
          <p:txBody>
            <a:bodyPr/>
            <a:lstStyle/>
            <a:p>
              <a:r>
                <a:rPr lang="en-US" altLang="ja-JP" sz="1400" i="0">
                  <a:ea typeface="MS Mincho" pitchFamily="49" charset="-128"/>
                </a:rPr>
                <a:t>Tauranga</a:t>
              </a:r>
              <a:endParaRPr lang="en-US" sz="1400" b="0" i="0"/>
            </a:p>
          </p:txBody>
        </p:sp>
        <p:sp>
          <p:nvSpPr>
            <p:cNvPr id="42018" name="Text Box 12"/>
            <p:cNvSpPr txBox="1">
              <a:spLocks noChangeArrowheads="1"/>
            </p:cNvSpPr>
            <p:nvPr/>
          </p:nvSpPr>
          <p:spPr bwMode="auto">
            <a:xfrm>
              <a:off x="8835" y="2070"/>
              <a:ext cx="1800" cy="360"/>
            </a:xfrm>
            <a:prstGeom prst="rect">
              <a:avLst/>
            </a:prstGeom>
            <a:noFill/>
            <a:ln w="9525">
              <a:noFill/>
              <a:miter lim="800000"/>
              <a:headEnd/>
              <a:tailEnd/>
            </a:ln>
          </p:spPr>
          <p:txBody>
            <a:bodyPr/>
            <a:lstStyle/>
            <a:p>
              <a:r>
                <a:rPr lang="en-US" altLang="ja-JP" sz="1400" i="0">
                  <a:ea typeface="MS Mincho" pitchFamily="49" charset="-128"/>
                </a:rPr>
                <a:t>Rotorua</a:t>
              </a:r>
              <a:endParaRPr lang="en-US" sz="1400" b="0" i="0"/>
            </a:p>
          </p:txBody>
        </p:sp>
      </p:grpSp>
      <p:sp>
        <p:nvSpPr>
          <p:cNvPr id="41993" name="Text Box 13"/>
          <p:cNvSpPr txBox="1">
            <a:spLocks noChangeArrowheads="1"/>
          </p:cNvSpPr>
          <p:nvPr/>
        </p:nvSpPr>
        <p:spPr bwMode="auto">
          <a:xfrm>
            <a:off x="0" y="2060575"/>
            <a:ext cx="1042988" cy="228600"/>
          </a:xfrm>
          <a:prstGeom prst="rect">
            <a:avLst/>
          </a:prstGeom>
          <a:noFill/>
          <a:ln w="9525" algn="ctr">
            <a:noFill/>
            <a:miter lim="800000"/>
            <a:headEnd/>
            <a:tailEnd/>
          </a:ln>
        </p:spPr>
        <p:txBody>
          <a:bodyPr>
            <a:spAutoFit/>
          </a:bodyPr>
          <a:lstStyle/>
          <a:p>
            <a:pPr algn="r">
              <a:spcBef>
                <a:spcPct val="50000"/>
              </a:spcBef>
            </a:pPr>
            <a:r>
              <a:rPr lang="en-US" sz="900"/>
              <a:t>One or more</a:t>
            </a:r>
          </a:p>
        </p:txBody>
      </p:sp>
      <p:sp>
        <p:nvSpPr>
          <p:cNvPr id="41994" name="Text Box 14"/>
          <p:cNvSpPr txBox="1">
            <a:spLocks noChangeArrowheads="1"/>
          </p:cNvSpPr>
          <p:nvPr/>
        </p:nvSpPr>
        <p:spPr bwMode="auto">
          <a:xfrm>
            <a:off x="0" y="3933825"/>
            <a:ext cx="1116013" cy="228600"/>
          </a:xfrm>
          <a:prstGeom prst="rect">
            <a:avLst/>
          </a:prstGeom>
          <a:noFill/>
          <a:ln w="9525" algn="ctr">
            <a:noFill/>
            <a:miter lim="800000"/>
            <a:headEnd/>
            <a:tailEnd/>
          </a:ln>
        </p:spPr>
        <p:txBody>
          <a:bodyPr>
            <a:spAutoFit/>
          </a:bodyPr>
          <a:lstStyle/>
          <a:p>
            <a:pPr algn="r">
              <a:spcBef>
                <a:spcPct val="50000"/>
              </a:spcBef>
            </a:pPr>
            <a:r>
              <a:rPr lang="en-US" sz="900"/>
              <a:t>None </a:t>
            </a:r>
          </a:p>
        </p:txBody>
      </p:sp>
      <p:graphicFrame>
        <p:nvGraphicFramePr>
          <p:cNvPr id="16" name="Table 15"/>
          <p:cNvGraphicFramePr>
            <a:graphicFrameLocks noGrp="1"/>
          </p:cNvGraphicFramePr>
          <p:nvPr/>
        </p:nvGraphicFramePr>
        <p:xfrm>
          <a:off x="755576" y="6165304"/>
          <a:ext cx="8178160" cy="251460"/>
        </p:xfrm>
        <a:graphic>
          <a:graphicData uri="http://schemas.openxmlformats.org/drawingml/2006/table">
            <a:tbl>
              <a:tblPr firstRow="1" bandRow="1">
                <a:tableStyleId>{5C22544A-7EE6-4342-B048-85BDC9FD1C3A}</a:tableStyleId>
              </a:tblPr>
              <a:tblGrid>
                <a:gridCol w="352800"/>
                <a:gridCol w="352800"/>
                <a:gridCol w="352800"/>
                <a:gridCol w="352800"/>
                <a:gridCol w="352800"/>
                <a:gridCol w="352800"/>
                <a:gridCol w="352800"/>
                <a:gridCol w="352800"/>
                <a:gridCol w="208280"/>
                <a:gridCol w="352800"/>
                <a:gridCol w="352800"/>
                <a:gridCol w="352800"/>
                <a:gridCol w="352800"/>
                <a:gridCol w="352800"/>
                <a:gridCol w="352800"/>
                <a:gridCol w="352800"/>
                <a:gridCol w="208280"/>
                <a:gridCol w="352800"/>
                <a:gridCol w="352800"/>
                <a:gridCol w="352800"/>
                <a:gridCol w="352800"/>
                <a:gridCol w="352800"/>
                <a:gridCol w="352800"/>
                <a:gridCol w="352800"/>
              </a:tblGrid>
              <a:tr h="216024">
                <a:tc>
                  <a:txBody>
                    <a:bodyPr/>
                    <a:lstStyle/>
                    <a:p>
                      <a:r>
                        <a:rPr lang="en-NZ" sz="1050" b="1" dirty="0" smtClean="0">
                          <a:solidFill>
                            <a:srgbClr val="FF0000"/>
                          </a:solidFill>
                        </a:rPr>
                        <a:t>n=</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460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435</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436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403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284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225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221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176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210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224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201</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200</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800" b="1" dirty="0" smtClean="0">
                          <a:solidFill>
                            <a:srgbClr val="FF0000"/>
                          </a:solidFill>
                        </a:rPr>
                        <a:t>206</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800" b="1" dirty="0" smtClean="0">
                          <a:solidFill>
                            <a:srgbClr val="FF0000"/>
                          </a:solidFill>
                        </a:rPr>
                        <a:t>203</a:t>
                      </a:r>
                      <a:endParaRPr lang="en-NZ" sz="800" b="1" dirty="0">
                        <a:solidFill>
                          <a:srgbClr val="FF0000"/>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90</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a:xfrm>
            <a:off x="0" y="908720"/>
            <a:ext cx="9144000" cy="720080"/>
          </a:xfrm>
        </p:spPr>
        <p:txBody>
          <a:bodyPr>
            <a:normAutofit/>
          </a:bodyPr>
          <a:lstStyle/>
          <a:p>
            <a:pPr eaLnBrk="1" hangingPunct="1"/>
            <a:r>
              <a:rPr lang="en-US" sz="2000" b="1" dirty="0" smtClean="0">
                <a:solidFill>
                  <a:srgbClr val="CC0000"/>
                </a:solidFill>
              </a:rPr>
              <a:t>Demographic Profile (I)</a:t>
            </a:r>
            <a:br>
              <a:rPr lang="en-US" sz="2000" b="1" dirty="0" smtClean="0">
                <a:solidFill>
                  <a:srgbClr val="CC0000"/>
                </a:solidFill>
              </a:rPr>
            </a:br>
            <a:r>
              <a:rPr lang="en-US" sz="2000" b="1" dirty="0" smtClean="0">
                <a:solidFill>
                  <a:srgbClr val="CC0000"/>
                </a:solidFill>
              </a:rPr>
              <a:t>Total Sample (</a:t>
            </a:r>
            <a:r>
              <a:rPr lang="en-US" sz="2000" b="1" dirty="0" err="1" smtClean="0">
                <a:solidFill>
                  <a:srgbClr val="CC0000"/>
                </a:solidFill>
              </a:rPr>
              <a:t>Rotorua</a:t>
            </a:r>
            <a:r>
              <a:rPr lang="en-US" sz="2000" b="1" dirty="0" smtClean="0">
                <a:solidFill>
                  <a:srgbClr val="CC0000"/>
                </a:solidFill>
              </a:rPr>
              <a:t> and </a:t>
            </a:r>
            <a:r>
              <a:rPr lang="en-US" sz="2000" b="1" dirty="0" err="1" smtClean="0">
                <a:solidFill>
                  <a:srgbClr val="CC0000"/>
                </a:solidFill>
              </a:rPr>
              <a:t>Tauranga</a:t>
            </a:r>
            <a:r>
              <a:rPr lang="en-US" sz="2000" b="1" dirty="0" smtClean="0">
                <a:solidFill>
                  <a:srgbClr val="CC0000"/>
                </a:solidFill>
              </a:rPr>
              <a:t>)</a:t>
            </a:r>
            <a:endParaRPr lang="en-NZ" sz="2000" b="1" dirty="0" smtClean="0">
              <a:solidFill>
                <a:srgbClr val="CC0000"/>
              </a:solidFill>
            </a:endParaRPr>
          </a:p>
        </p:txBody>
      </p:sp>
      <p:sp>
        <p:nvSpPr>
          <p:cNvPr id="43014" name="Text Box 13"/>
          <p:cNvSpPr txBox="1">
            <a:spLocks noChangeArrowheads="1"/>
          </p:cNvSpPr>
          <p:nvPr/>
        </p:nvSpPr>
        <p:spPr bwMode="auto">
          <a:xfrm>
            <a:off x="69850" y="3128963"/>
            <a:ext cx="1042988" cy="228600"/>
          </a:xfrm>
          <a:prstGeom prst="rect">
            <a:avLst/>
          </a:prstGeom>
          <a:noFill/>
          <a:ln w="9525" algn="ctr">
            <a:noFill/>
            <a:miter lim="800000"/>
            <a:headEnd/>
            <a:tailEnd/>
          </a:ln>
        </p:spPr>
        <p:txBody>
          <a:bodyPr>
            <a:spAutoFit/>
          </a:bodyPr>
          <a:lstStyle/>
          <a:p>
            <a:pPr algn="r">
              <a:spcBef>
                <a:spcPct val="50000"/>
              </a:spcBef>
            </a:pPr>
            <a:r>
              <a:rPr lang="en-US" sz="900"/>
              <a:t>Female</a:t>
            </a:r>
          </a:p>
        </p:txBody>
      </p:sp>
      <p:sp>
        <p:nvSpPr>
          <p:cNvPr id="43015" name="Text Box 14"/>
          <p:cNvSpPr txBox="1">
            <a:spLocks noChangeArrowheads="1"/>
          </p:cNvSpPr>
          <p:nvPr/>
        </p:nvSpPr>
        <p:spPr bwMode="auto">
          <a:xfrm>
            <a:off x="0" y="5072063"/>
            <a:ext cx="1116013" cy="228600"/>
          </a:xfrm>
          <a:prstGeom prst="rect">
            <a:avLst/>
          </a:prstGeom>
          <a:noFill/>
          <a:ln w="9525" algn="ctr">
            <a:noFill/>
            <a:miter lim="800000"/>
            <a:headEnd/>
            <a:tailEnd/>
          </a:ln>
        </p:spPr>
        <p:txBody>
          <a:bodyPr>
            <a:spAutoFit/>
          </a:bodyPr>
          <a:lstStyle/>
          <a:p>
            <a:pPr algn="r">
              <a:spcBef>
                <a:spcPct val="50000"/>
              </a:spcBef>
            </a:pPr>
            <a:r>
              <a:rPr lang="en-US" sz="900"/>
              <a:t>Male</a:t>
            </a:r>
          </a:p>
        </p:txBody>
      </p:sp>
      <p:sp>
        <p:nvSpPr>
          <p:cNvPr id="43016" name="Text Box 17"/>
          <p:cNvSpPr txBox="1">
            <a:spLocks noChangeArrowheads="1"/>
          </p:cNvSpPr>
          <p:nvPr/>
        </p:nvSpPr>
        <p:spPr bwMode="auto">
          <a:xfrm>
            <a:off x="2736850" y="2120900"/>
            <a:ext cx="1042988" cy="228600"/>
          </a:xfrm>
          <a:prstGeom prst="rect">
            <a:avLst/>
          </a:prstGeom>
          <a:noFill/>
          <a:ln w="9525" algn="ctr">
            <a:noFill/>
            <a:miter lim="800000"/>
            <a:headEnd/>
            <a:tailEnd/>
          </a:ln>
        </p:spPr>
        <p:txBody>
          <a:bodyPr>
            <a:spAutoFit/>
          </a:bodyPr>
          <a:lstStyle/>
          <a:p>
            <a:pPr algn="r">
              <a:spcBef>
                <a:spcPct val="50000"/>
              </a:spcBef>
            </a:pPr>
            <a:r>
              <a:rPr lang="en-US" sz="900"/>
              <a:t>18 - 24</a:t>
            </a:r>
          </a:p>
        </p:txBody>
      </p:sp>
      <p:sp>
        <p:nvSpPr>
          <p:cNvPr id="43017" name="Text Box 18"/>
          <p:cNvSpPr txBox="1">
            <a:spLocks noChangeArrowheads="1"/>
          </p:cNvSpPr>
          <p:nvPr/>
        </p:nvSpPr>
        <p:spPr bwMode="auto">
          <a:xfrm>
            <a:off x="2771800" y="5589240"/>
            <a:ext cx="1116013" cy="228600"/>
          </a:xfrm>
          <a:prstGeom prst="rect">
            <a:avLst/>
          </a:prstGeom>
          <a:noFill/>
          <a:ln w="9525" algn="ctr">
            <a:noFill/>
            <a:miter lim="800000"/>
            <a:headEnd/>
            <a:tailEnd/>
          </a:ln>
        </p:spPr>
        <p:txBody>
          <a:bodyPr>
            <a:spAutoFit/>
          </a:bodyPr>
          <a:lstStyle/>
          <a:p>
            <a:pPr algn="r">
              <a:spcBef>
                <a:spcPct val="50000"/>
              </a:spcBef>
            </a:pPr>
            <a:r>
              <a:rPr lang="en-US" sz="900" dirty="0"/>
              <a:t>Refused</a:t>
            </a:r>
          </a:p>
        </p:txBody>
      </p:sp>
      <p:sp>
        <p:nvSpPr>
          <p:cNvPr id="43018" name="Text Box 19"/>
          <p:cNvSpPr txBox="1">
            <a:spLocks noChangeArrowheads="1"/>
          </p:cNvSpPr>
          <p:nvPr/>
        </p:nvSpPr>
        <p:spPr bwMode="auto">
          <a:xfrm>
            <a:off x="2735263" y="2336800"/>
            <a:ext cx="1042987" cy="228600"/>
          </a:xfrm>
          <a:prstGeom prst="rect">
            <a:avLst/>
          </a:prstGeom>
          <a:noFill/>
          <a:ln w="9525" algn="ctr">
            <a:noFill/>
            <a:miter lim="800000"/>
            <a:headEnd/>
            <a:tailEnd/>
          </a:ln>
        </p:spPr>
        <p:txBody>
          <a:bodyPr>
            <a:spAutoFit/>
          </a:bodyPr>
          <a:lstStyle/>
          <a:p>
            <a:pPr algn="r">
              <a:spcBef>
                <a:spcPct val="50000"/>
              </a:spcBef>
            </a:pPr>
            <a:r>
              <a:rPr lang="en-US" sz="900"/>
              <a:t>25 - 34</a:t>
            </a:r>
          </a:p>
        </p:txBody>
      </p:sp>
      <p:sp>
        <p:nvSpPr>
          <p:cNvPr id="43019" name="Text Box 20"/>
          <p:cNvSpPr txBox="1">
            <a:spLocks noChangeArrowheads="1"/>
          </p:cNvSpPr>
          <p:nvPr/>
        </p:nvSpPr>
        <p:spPr bwMode="auto">
          <a:xfrm>
            <a:off x="2736850" y="2552700"/>
            <a:ext cx="1042988" cy="228600"/>
          </a:xfrm>
          <a:prstGeom prst="rect">
            <a:avLst/>
          </a:prstGeom>
          <a:noFill/>
          <a:ln w="9525" algn="ctr">
            <a:noFill/>
            <a:miter lim="800000"/>
            <a:headEnd/>
            <a:tailEnd/>
          </a:ln>
        </p:spPr>
        <p:txBody>
          <a:bodyPr>
            <a:spAutoFit/>
          </a:bodyPr>
          <a:lstStyle/>
          <a:p>
            <a:pPr algn="r">
              <a:spcBef>
                <a:spcPct val="50000"/>
              </a:spcBef>
            </a:pPr>
            <a:r>
              <a:rPr lang="en-US" sz="900"/>
              <a:t>35 - 44</a:t>
            </a:r>
          </a:p>
        </p:txBody>
      </p:sp>
      <p:sp>
        <p:nvSpPr>
          <p:cNvPr id="43020" name="Text Box 21"/>
          <p:cNvSpPr txBox="1">
            <a:spLocks noChangeArrowheads="1"/>
          </p:cNvSpPr>
          <p:nvPr/>
        </p:nvSpPr>
        <p:spPr bwMode="auto">
          <a:xfrm>
            <a:off x="2736850" y="2840038"/>
            <a:ext cx="1042988" cy="228600"/>
          </a:xfrm>
          <a:prstGeom prst="rect">
            <a:avLst/>
          </a:prstGeom>
          <a:noFill/>
          <a:ln w="9525" algn="ctr">
            <a:noFill/>
            <a:miter lim="800000"/>
            <a:headEnd/>
            <a:tailEnd/>
          </a:ln>
        </p:spPr>
        <p:txBody>
          <a:bodyPr>
            <a:spAutoFit/>
          </a:bodyPr>
          <a:lstStyle/>
          <a:p>
            <a:pPr algn="r">
              <a:spcBef>
                <a:spcPct val="50000"/>
              </a:spcBef>
            </a:pPr>
            <a:r>
              <a:rPr lang="en-US" sz="900"/>
              <a:t>45 - 54</a:t>
            </a:r>
          </a:p>
        </p:txBody>
      </p:sp>
      <p:sp>
        <p:nvSpPr>
          <p:cNvPr id="43021" name="Text Box 22"/>
          <p:cNvSpPr txBox="1">
            <a:spLocks noChangeArrowheads="1"/>
          </p:cNvSpPr>
          <p:nvPr/>
        </p:nvSpPr>
        <p:spPr bwMode="auto">
          <a:xfrm>
            <a:off x="2736850" y="3213100"/>
            <a:ext cx="1042988" cy="228600"/>
          </a:xfrm>
          <a:prstGeom prst="rect">
            <a:avLst/>
          </a:prstGeom>
          <a:noFill/>
          <a:ln w="9525" algn="ctr">
            <a:noFill/>
            <a:miter lim="800000"/>
            <a:headEnd/>
            <a:tailEnd/>
          </a:ln>
        </p:spPr>
        <p:txBody>
          <a:bodyPr>
            <a:spAutoFit/>
          </a:bodyPr>
          <a:lstStyle/>
          <a:p>
            <a:pPr algn="r">
              <a:spcBef>
                <a:spcPct val="50000"/>
              </a:spcBef>
            </a:pPr>
            <a:r>
              <a:rPr lang="en-US" sz="900"/>
              <a:t>55 - 64</a:t>
            </a:r>
          </a:p>
        </p:txBody>
      </p:sp>
      <p:sp>
        <p:nvSpPr>
          <p:cNvPr id="43022" name="Text Box 23"/>
          <p:cNvSpPr txBox="1">
            <a:spLocks noChangeArrowheads="1"/>
          </p:cNvSpPr>
          <p:nvPr/>
        </p:nvSpPr>
        <p:spPr bwMode="auto">
          <a:xfrm>
            <a:off x="2736850" y="4076700"/>
            <a:ext cx="1042988" cy="228600"/>
          </a:xfrm>
          <a:prstGeom prst="rect">
            <a:avLst/>
          </a:prstGeom>
          <a:noFill/>
          <a:ln w="9525" algn="ctr">
            <a:noFill/>
            <a:miter lim="800000"/>
            <a:headEnd/>
            <a:tailEnd/>
          </a:ln>
        </p:spPr>
        <p:txBody>
          <a:bodyPr>
            <a:spAutoFit/>
          </a:bodyPr>
          <a:lstStyle/>
          <a:p>
            <a:pPr algn="r">
              <a:spcBef>
                <a:spcPct val="50000"/>
              </a:spcBef>
            </a:pPr>
            <a:r>
              <a:rPr lang="en-US" sz="900"/>
              <a:t>65 - 74</a:t>
            </a:r>
          </a:p>
        </p:txBody>
      </p:sp>
      <p:sp>
        <p:nvSpPr>
          <p:cNvPr id="43023" name="Text Box 24"/>
          <p:cNvSpPr txBox="1">
            <a:spLocks noChangeArrowheads="1"/>
          </p:cNvSpPr>
          <p:nvPr/>
        </p:nvSpPr>
        <p:spPr bwMode="auto">
          <a:xfrm>
            <a:off x="2843808" y="5157192"/>
            <a:ext cx="1042988" cy="228600"/>
          </a:xfrm>
          <a:prstGeom prst="rect">
            <a:avLst/>
          </a:prstGeom>
          <a:noFill/>
          <a:ln w="9525" algn="ctr">
            <a:noFill/>
            <a:miter lim="800000"/>
            <a:headEnd/>
            <a:tailEnd/>
          </a:ln>
        </p:spPr>
        <p:txBody>
          <a:bodyPr>
            <a:spAutoFit/>
          </a:bodyPr>
          <a:lstStyle/>
          <a:p>
            <a:pPr algn="r">
              <a:spcBef>
                <a:spcPct val="50000"/>
              </a:spcBef>
            </a:pPr>
            <a:r>
              <a:rPr lang="en-US" sz="900" dirty="0"/>
              <a:t>75+</a:t>
            </a:r>
          </a:p>
        </p:txBody>
      </p:sp>
      <p:sp>
        <p:nvSpPr>
          <p:cNvPr id="43024" name="Text Box 25"/>
          <p:cNvSpPr txBox="1">
            <a:spLocks noChangeArrowheads="1"/>
          </p:cNvSpPr>
          <p:nvPr/>
        </p:nvSpPr>
        <p:spPr bwMode="auto">
          <a:xfrm>
            <a:off x="1042988" y="1628775"/>
            <a:ext cx="1728787" cy="228600"/>
          </a:xfrm>
          <a:prstGeom prst="rect">
            <a:avLst/>
          </a:prstGeom>
          <a:noFill/>
          <a:ln w="9525">
            <a:noFill/>
            <a:miter lim="800000"/>
            <a:headEnd/>
            <a:tailEnd/>
          </a:ln>
        </p:spPr>
        <p:txBody>
          <a:bodyPr/>
          <a:lstStyle/>
          <a:p>
            <a:r>
              <a:rPr lang="en-US" altLang="ja-JP" sz="1400" i="0">
                <a:ea typeface="MS Mincho" pitchFamily="49" charset="-128"/>
              </a:rPr>
              <a:t>Gender</a:t>
            </a:r>
            <a:endParaRPr lang="en-US" sz="1400" b="0" i="0"/>
          </a:p>
        </p:txBody>
      </p:sp>
      <p:sp>
        <p:nvSpPr>
          <p:cNvPr id="43025" name="Text Box 26"/>
          <p:cNvSpPr txBox="1">
            <a:spLocks noChangeArrowheads="1"/>
          </p:cNvSpPr>
          <p:nvPr/>
        </p:nvSpPr>
        <p:spPr bwMode="auto">
          <a:xfrm>
            <a:off x="3851920" y="1628800"/>
            <a:ext cx="1728787" cy="228600"/>
          </a:xfrm>
          <a:prstGeom prst="rect">
            <a:avLst/>
          </a:prstGeom>
          <a:noFill/>
          <a:ln w="9525">
            <a:noFill/>
            <a:miter lim="800000"/>
            <a:headEnd/>
            <a:tailEnd/>
          </a:ln>
        </p:spPr>
        <p:txBody>
          <a:bodyPr/>
          <a:lstStyle/>
          <a:p>
            <a:r>
              <a:rPr lang="en-US" altLang="ja-JP" sz="1400" i="0" dirty="0">
                <a:ea typeface="MS Mincho" pitchFamily="49" charset="-128"/>
              </a:rPr>
              <a:t>Age</a:t>
            </a:r>
            <a:endParaRPr lang="en-US" sz="1400" b="0" i="0" dirty="0"/>
          </a:p>
        </p:txBody>
      </p:sp>
      <p:sp>
        <p:nvSpPr>
          <p:cNvPr id="43026" name="Text Box 27"/>
          <p:cNvSpPr txBox="1">
            <a:spLocks noChangeArrowheads="1"/>
          </p:cNvSpPr>
          <p:nvPr/>
        </p:nvSpPr>
        <p:spPr bwMode="auto">
          <a:xfrm>
            <a:off x="6732588" y="1628775"/>
            <a:ext cx="1728787" cy="228600"/>
          </a:xfrm>
          <a:prstGeom prst="rect">
            <a:avLst/>
          </a:prstGeom>
          <a:noFill/>
          <a:ln w="9525">
            <a:noFill/>
            <a:miter lim="800000"/>
            <a:headEnd/>
            <a:tailEnd/>
          </a:ln>
        </p:spPr>
        <p:txBody>
          <a:bodyPr/>
          <a:lstStyle/>
          <a:p>
            <a:r>
              <a:rPr lang="en-US" altLang="ja-JP" sz="1400" i="0">
                <a:ea typeface="MS Mincho" pitchFamily="49" charset="-128"/>
              </a:rPr>
              <a:t>Ethnicity</a:t>
            </a:r>
            <a:endParaRPr lang="en-US" sz="1400" b="0" i="0"/>
          </a:p>
        </p:txBody>
      </p:sp>
      <p:sp>
        <p:nvSpPr>
          <p:cNvPr id="43027" name="Text Box 30"/>
          <p:cNvSpPr txBox="1">
            <a:spLocks noChangeArrowheads="1"/>
          </p:cNvSpPr>
          <p:nvPr/>
        </p:nvSpPr>
        <p:spPr bwMode="auto">
          <a:xfrm>
            <a:off x="5940152" y="3429000"/>
            <a:ext cx="1042988" cy="501650"/>
          </a:xfrm>
          <a:prstGeom prst="rect">
            <a:avLst/>
          </a:prstGeom>
          <a:noFill/>
          <a:ln w="9525" algn="ctr">
            <a:noFill/>
            <a:miter lim="800000"/>
            <a:headEnd/>
            <a:tailEnd/>
          </a:ln>
        </p:spPr>
        <p:txBody>
          <a:bodyPr>
            <a:spAutoFit/>
          </a:bodyPr>
          <a:lstStyle/>
          <a:p>
            <a:pPr algn="r">
              <a:spcBef>
                <a:spcPct val="50000"/>
              </a:spcBef>
            </a:pPr>
            <a:r>
              <a:rPr lang="en-US" sz="900" dirty="0"/>
              <a:t>New Zealand </a:t>
            </a:r>
            <a:r>
              <a:rPr lang="en-US" sz="900" dirty="0" err="1"/>
              <a:t>Pakeha</a:t>
            </a:r>
            <a:r>
              <a:rPr lang="en-US" sz="900" dirty="0"/>
              <a:t> / European</a:t>
            </a:r>
          </a:p>
        </p:txBody>
      </p:sp>
      <p:sp>
        <p:nvSpPr>
          <p:cNvPr id="43028" name="Text Box 31"/>
          <p:cNvSpPr txBox="1">
            <a:spLocks noChangeArrowheads="1"/>
          </p:cNvSpPr>
          <p:nvPr/>
        </p:nvSpPr>
        <p:spPr bwMode="auto">
          <a:xfrm>
            <a:off x="5868144" y="5157192"/>
            <a:ext cx="1116013" cy="228600"/>
          </a:xfrm>
          <a:prstGeom prst="rect">
            <a:avLst/>
          </a:prstGeom>
          <a:noFill/>
          <a:ln w="9525" algn="ctr">
            <a:noFill/>
            <a:miter lim="800000"/>
            <a:headEnd/>
            <a:tailEnd/>
          </a:ln>
        </p:spPr>
        <p:txBody>
          <a:bodyPr>
            <a:spAutoFit/>
          </a:bodyPr>
          <a:lstStyle/>
          <a:p>
            <a:pPr algn="r">
              <a:spcBef>
                <a:spcPct val="50000"/>
              </a:spcBef>
            </a:pPr>
            <a:r>
              <a:rPr lang="en-US" sz="900" dirty="0"/>
              <a:t>Maori</a:t>
            </a:r>
          </a:p>
        </p:txBody>
      </p:sp>
      <p:sp>
        <p:nvSpPr>
          <p:cNvPr id="43029" name="Text Box 33"/>
          <p:cNvSpPr txBox="1">
            <a:spLocks noChangeArrowheads="1"/>
          </p:cNvSpPr>
          <p:nvPr/>
        </p:nvSpPr>
        <p:spPr bwMode="auto">
          <a:xfrm>
            <a:off x="5868144" y="5589240"/>
            <a:ext cx="1116013" cy="228600"/>
          </a:xfrm>
          <a:prstGeom prst="rect">
            <a:avLst/>
          </a:prstGeom>
          <a:noFill/>
          <a:ln w="9525" algn="ctr">
            <a:noFill/>
            <a:miter lim="800000"/>
            <a:headEnd/>
            <a:tailEnd/>
          </a:ln>
        </p:spPr>
        <p:txBody>
          <a:bodyPr>
            <a:spAutoFit/>
          </a:bodyPr>
          <a:lstStyle/>
          <a:p>
            <a:pPr algn="r">
              <a:spcBef>
                <a:spcPct val="50000"/>
              </a:spcBef>
            </a:pPr>
            <a:r>
              <a:rPr lang="en-US" sz="900" dirty="0"/>
              <a:t>Other</a:t>
            </a:r>
          </a:p>
        </p:txBody>
      </p:sp>
      <p:sp>
        <p:nvSpPr>
          <p:cNvPr id="43031" name="Rectangle 35"/>
          <p:cNvSpPr>
            <a:spLocks noChangeArrowheads="1"/>
          </p:cNvSpPr>
          <p:nvPr/>
        </p:nvSpPr>
        <p:spPr bwMode="auto">
          <a:xfrm>
            <a:off x="0" y="1268760"/>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43037" name="Rectangle 35"/>
          <p:cNvSpPr>
            <a:spLocks noChangeArrowheads="1"/>
          </p:cNvSpPr>
          <p:nvPr/>
        </p:nvSpPr>
        <p:spPr bwMode="auto">
          <a:xfrm>
            <a:off x="7308850" y="6381750"/>
            <a:ext cx="1716088" cy="246063"/>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GB" sz="1000" b="0">
                <a:solidFill>
                  <a:srgbClr val="000000"/>
                </a:solidFill>
              </a:rPr>
              <a:t>Multiple responses allowed</a:t>
            </a:r>
          </a:p>
        </p:txBody>
      </p:sp>
      <p:graphicFrame>
        <p:nvGraphicFramePr>
          <p:cNvPr id="32" name="Chart 31"/>
          <p:cNvGraphicFramePr/>
          <p:nvPr/>
        </p:nvGraphicFramePr>
        <p:xfrm>
          <a:off x="1043608" y="1988840"/>
          <a:ext cx="2111896"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p:cNvGraphicFramePr/>
          <p:nvPr/>
        </p:nvGraphicFramePr>
        <p:xfrm>
          <a:off x="3707904" y="1988840"/>
          <a:ext cx="2111896"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p:nvPr/>
        </p:nvGraphicFramePr>
        <p:xfrm>
          <a:off x="6804248" y="1988840"/>
          <a:ext cx="2111896"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 Box 33"/>
          <p:cNvSpPr txBox="1">
            <a:spLocks noChangeArrowheads="1"/>
          </p:cNvSpPr>
          <p:nvPr/>
        </p:nvSpPr>
        <p:spPr bwMode="auto">
          <a:xfrm>
            <a:off x="5868144" y="5373216"/>
            <a:ext cx="1116013" cy="228600"/>
          </a:xfrm>
          <a:prstGeom prst="rect">
            <a:avLst/>
          </a:prstGeom>
          <a:noFill/>
          <a:ln w="9525" algn="ctr">
            <a:noFill/>
            <a:miter lim="800000"/>
            <a:headEnd/>
            <a:tailEnd/>
          </a:ln>
        </p:spPr>
        <p:txBody>
          <a:bodyPr>
            <a:spAutoFit/>
          </a:bodyPr>
          <a:lstStyle/>
          <a:p>
            <a:pPr algn="r">
              <a:spcBef>
                <a:spcPct val="50000"/>
              </a:spcBef>
            </a:pPr>
            <a:r>
              <a:rPr lang="en-US" sz="900" dirty="0" smtClean="0"/>
              <a:t>Asian</a:t>
            </a:r>
            <a:endParaRPr lang="en-US" sz="900" dirty="0"/>
          </a:p>
        </p:txBody>
      </p:sp>
      <p:graphicFrame>
        <p:nvGraphicFramePr>
          <p:cNvPr id="34" name="Table 33"/>
          <p:cNvGraphicFramePr>
            <a:graphicFrameLocks noGrp="1"/>
          </p:cNvGraphicFramePr>
          <p:nvPr/>
        </p:nvGraphicFramePr>
        <p:xfrm>
          <a:off x="1295127" y="6093296"/>
          <a:ext cx="7525345" cy="370840"/>
        </p:xfrm>
        <a:graphic>
          <a:graphicData uri="http://schemas.openxmlformats.org/drawingml/2006/table">
            <a:tbl>
              <a:tblPr firstRow="1" bandRow="1">
                <a:tableStyleId>{5C22544A-7EE6-4342-B048-85BDC9FD1C3A}</a:tableStyleId>
              </a:tblPr>
              <a:tblGrid>
                <a:gridCol w="872097"/>
                <a:gridCol w="872097"/>
                <a:gridCol w="956615"/>
                <a:gridCol w="936104"/>
                <a:gridCol w="720080"/>
                <a:gridCol w="1512168"/>
                <a:gridCol w="815194"/>
                <a:gridCol w="840990"/>
              </a:tblGrid>
              <a:tr h="370840">
                <a:tc>
                  <a:txBody>
                    <a:bodyPr/>
                    <a:lstStyle/>
                    <a:p>
                      <a:r>
                        <a:rPr lang="en-NZ" sz="1000" dirty="0" smtClean="0">
                          <a:solidFill>
                            <a:srgbClr val="FF0000"/>
                          </a:solidFill>
                        </a:rPr>
                        <a:t>n=400</a:t>
                      </a:r>
                      <a:endParaRPr lang="en-NZ" sz="10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n=403</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n=400</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n=403</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n=400</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n=403</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6"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91</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13"/>
          <p:cNvSpPr txBox="1">
            <a:spLocks noChangeArrowheads="1"/>
          </p:cNvSpPr>
          <p:nvPr/>
        </p:nvSpPr>
        <p:spPr bwMode="auto">
          <a:xfrm>
            <a:off x="69850" y="3128963"/>
            <a:ext cx="1042988" cy="228600"/>
          </a:xfrm>
          <a:prstGeom prst="rect">
            <a:avLst/>
          </a:prstGeom>
          <a:noFill/>
          <a:ln w="9525" algn="ctr">
            <a:noFill/>
            <a:miter lim="800000"/>
            <a:headEnd/>
            <a:tailEnd/>
          </a:ln>
        </p:spPr>
        <p:txBody>
          <a:bodyPr>
            <a:spAutoFit/>
          </a:bodyPr>
          <a:lstStyle/>
          <a:p>
            <a:pPr algn="r">
              <a:spcBef>
                <a:spcPct val="50000"/>
              </a:spcBef>
            </a:pPr>
            <a:r>
              <a:rPr lang="en-US" sz="900"/>
              <a:t>Female</a:t>
            </a:r>
          </a:p>
        </p:txBody>
      </p:sp>
      <p:sp>
        <p:nvSpPr>
          <p:cNvPr id="34" name="Text Box 14"/>
          <p:cNvSpPr txBox="1">
            <a:spLocks noChangeArrowheads="1"/>
          </p:cNvSpPr>
          <p:nvPr/>
        </p:nvSpPr>
        <p:spPr bwMode="auto">
          <a:xfrm>
            <a:off x="0" y="5072063"/>
            <a:ext cx="1116013" cy="228600"/>
          </a:xfrm>
          <a:prstGeom prst="rect">
            <a:avLst/>
          </a:prstGeom>
          <a:noFill/>
          <a:ln w="9525" algn="ctr">
            <a:noFill/>
            <a:miter lim="800000"/>
            <a:headEnd/>
            <a:tailEnd/>
          </a:ln>
        </p:spPr>
        <p:txBody>
          <a:bodyPr>
            <a:spAutoFit/>
          </a:bodyPr>
          <a:lstStyle/>
          <a:p>
            <a:pPr algn="r">
              <a:spcBef>
                <a:spcPct val="50000"/>
              </a:spcBef>
            </a:pPr>
            <a:r>
              <a:rPr lang="en-US" sz="900"/>
              <a:t>Male</a:t>
            </a:r>
          </a:p>
        </p:txBody>
      </p:sp>
      <p:sp>
        <p:nvSpPr>
          <p:cNvPr id="35" name="Text Box 17"/>
          <p:cNvSpPr txBox="1">
            <a:spLocks noChangeArrowheads="1"/>
          </p:cNvSpPr>
          <p:nvPr/>
        </p:nvSpPr>
        <p:spPr bwMode="auto">
          <a:xfrm>
            <a:off x="2808932" y="2120280"/>
            <a:ext cx="1042988" cy="228600"/>
          </a:xfrm>
          <a:prstGeom prst="rect">
            <a:avLst/>
          </a:prstGeom>
          <a:noFill/>
          <a:ln w="9525" algn="ctr">
            <a:noFill/>
            <a:miter lim="800000"/>
            <a:headEnd/>
            <a:tailEnd/>
          </a:ln>
        </p:spPr>
        <p:txBody>
          <a:bodyPr>
            <a:spAutoFit/>
          </a:bodyPr>
          <a:lstStyle/>
          <a:p>
            <a:pPr algn="r">
              <a:spcBef>
                <a:spcPct val="50000"/>
              </a:spcBef>
            </a:pPr>
            <a:r>
              <a:rPr lang="en-US" sz="900" dirty="0"/>
              <a:t>18 - 24</a:t>
            </a:r>
          </a:p>
        </p:txBody>
      </p:sp>
      <p:sp>
        <p:nvSpPr>
          <p:cNvPr id="37" name="Text Box 19"/>
          <p:cNvSpPr txBox="1">
            <a:spLocks noChangeArrowheads="1"/>
          </p:cNvSpPr>
          <p:nvPr/>
        </p:nvSpPr>
        <p:spPr bwMode="auto">
          <a:xfrm>
            <a:off x="2808933" y="2276872"/>
            <a:ext cx="1042987" cy="228600"/>
          </a:xfrm>
          <a:prstGeom prst="rect">
            <a:avLst/>
          </a:prstGeom>
          <a:noFill/>
          <a:ln w="9525" algn="ctr">
            <a:noFill/>
            <a:miter lim="800000"/>
            <a:headEnd/>
            <a:tailEnd/>
          </a:ln>
        </p:spPr>
        <p:txBody>
          <a:bodyPr>
            <a:spAutoFit/>
          </a:bodyPr>
          <a:lstStyle/>
          <a:p>
            <a:pPr algn="r">
              <a:spcBef>
                <a:spcPct val="50000"/>
              </a:spcBef>
            </a:pPr>
            <a:r>
              <a:rPr lang="en-US" sz="900" dirty="0"/>
              <a:t>25 - 34</a:t>
            </a:r>
          </a:p>
        </p:txBody>
      </p:sp>
      <p:sp>
        <p:nvSpPr>
          <p:cNvPr id="38" name="Text Box 20"/>
          <p:cNvSpPr txBox="1">
            <a:spLocks noChangeArrowheads="1"/>
          </p:cNvSpPr>
          <p:nvPr/>
        </p:nvSpPr>
        <p:spPr bwMode="auto">
          <a:xfrm>
            <a:off x="2808932" y="2552700"/>
            <a:ext cx="1042988" cy="228600"/>
          </a:xfrm>
          <a:prstGeom prst="rect">
            <a:avLst/>
          </a:prstGeom>
          <a:noFill/>
          <a:ln w="9525" algn="ctr">
            <a:noFill/>
            <a:miter lim="800000"/>
            <a:headEnd/>
            <a:tailEnd/>
          </a:ln>
        </p:spPr>
        <p:txBody>
          <a:bodyPr>
            <a:spAutoFit/>
          </a:bodyPr>
          <a:lstStyle/>
          <a:p>
            <a:pPr algn="r">
              <a:spcBef>
                <a:spcPct val="50000"/>
              </a:spcBef>
            </a:pPr>
            <a:r>
              <a:rPr lang="en-US" sz="900" dirty="0"/>
              <a:t>35 - 44</a:t>
            </a:r>
          </a:p>
        </p:txBody>
      </p:sp>
      <p:sp>
        <p:nvSpPr>
          <p:cNvPr id="39" name="Text Box 21"/>
          <p:cNvSpPr txBox="1">
            <a:spLocks noChangeArrowheads="1"/>
          </p:cNvSpPr>
          <p:nvPr/>
        </p:nvSpPr>
        <p:spPr bwMode="auto">
          <a:xfrm>
            <a:off x="2808932" y="3068960"/>
            <a:ext cx="1042988" cy="228600"/>
          </a:xfrm>
          <a:prstGeom prst="rect">
            <a:avLst/>
          </a:prstGeom>
          <a:noFill/>
          <a:ln w="9525" algn="ctr">
            <a:noFill/>
            <a:miter lim="800000"/>
            <a:headEnd/>
            <a:tailEnd/>
          </a:ln>
        </p:spPr>
        <p:txBody>
          <a:bodyPr>
            <a:spAutoFit/>
          </a:bodyPr>
          <a:lstStyle/>
          <a:p>
            <a:pPr algn="r">
              <a:spcBef>
                <a:spcPct val="50000"/>
              </a:spcBef>
            </a:pPr>
            <a:r>
              <a:rPr lang="en-US" sz="900" dirty="0"/>
              <a:t>45 - 54</a:t>
            </a:r>
          </a:p>
        </p:txBody>
      </p:sp>
      <p:sp>
        <p:nvSpPr>
          <p:cNvPr id="40" name="Text Box 22"/>
          <p:cNvSpPr txBox="1">
            <a:spLocks noChangeArrowheads="1"/>
          </p:cNvSpPr>
          <p:nvPr/>
        </p:nvSpPr>
        <p:spPr bwMode="auto">
          <a:xfrm>
            <a:off x="2808932" y="3645024"/>
            <a:ext cx="1042988" cy="228600"/>
          </a:xfrm>
          <a:prstGeom prst="rect">
            <a:avLst/>
          </a:prstGeom>
          <a:noFill/>
          <a:ln w="9525" algn="ctr">
            <a:noFill/>
            <a:miter lim="800000"/>
            <a:headEnd/>
            <a:tailEnd/>
          </a:ln>
        </p:spPr>
        <p:txBody>
          <a:bodyPr>
            <a:spAutoFit/>
          </a:bodyPr>
          <a:lstStyle/>
          <a:p>
            <a:pPr algn="r">
              <a:spcBef>
                <a:spcPct val="50000"/>
              </a:spcBef>
            </a:pPr>
            <a:r>
              <a:rPr lang="en-US" sz="900" dirty="0"/>
              <a:t>55 - 64</a:t>
            </a:r>
          </a:p>
        </p:txBody>
      </p:sp>
      <p:sp>
        <p:nvSpPr>
          <p:cNvPr id="41" name="Text Box 23"/>
          <p:cNvSpPr txBox="1">
            <a:spLocks noChangeArrowheads="1"/>
          </p:cNvSpPr>
          <p:nvPr/>
        </p:nvSpPr>
        <p:spPr bwMode="auto">
          <a:xfrm>
            <a:off x="2808932" y="4437112"/>
            <a:ext cx="1042988" cy="228600"/>
          </a:xfrm>
          <a:prstGeom prst="rect">
            <a:avLst/>
          </a:prstGeom>
          <a:noFill/>
          <a:ln w="9525" algn="ctr">
            <a:noFill/>
            <a:miter lim="800000"/>
            <a:headEnd/>
            <a:tailEnd/>
          </a:ln>
        </p:spPr>
        <p:txBody>
          <a:bodyPr>
            <a:spAutoFit/>
          </a:bodyPr>
          <a:lstStyle/>
          <a:p>
            <a:pPr algn="r">
              <a:spcBef>
                <a:spcPct val="50000"/>
              </a:spcBef>
            </a:pPr>
            <a:r>
              <a:rPr lang="en-US" sz="900" dirty="0"/>
              <a:t>65 - 74</a:t>
            </a:r>
          </a:p>
        </p:txBody>
      </p:sp>
      <p:sp>
        <p:nvSpPr>
          <p:cNvPr id="42" name="Text Box 24"/>
          <p:cNvSpPr txBox="1">
            <a:spLocks noChangeArrowheads="1"/>
          </p:cNvSpPr>
          <p:nvPr/>
        </p:nvSpPr>
        <p:spPr bwMode="auto">
          <a:xfrm>
            <a:off x="2808932" y="5229200"/>
            <a:ext cx="1042988" cy="228600"/>
          </a:xfrm>
          <a:prstGeom prst="rect">
            <a:avLst/>
          </a:prstGeom>
          <a:noFill/>
          <a:ln w="9525" algn="ctr">
            <a:noFill/>
            <a:miter lim="800000"/>
            <a:headEnd/>
            <a:tailEnd/>
          </a:ln>
        </p:spPr>
        <p:txBody>
          <a:bodyPr>
            <a:spAutoFit/>
          </a:bodyPr>
          <a:lstStyle/>
          <a:p>
            <a:pPr algn="r">
              <a:spcBef>
                <a:spcPct val="50000"/>
              </a:spcBef>
            </a:pPr>
            <a:r>
              <a:rPr lang="en-US" sz="900" dirty="0"/>
              <a:t>75+</a:t>
            </a:r>
          </a:p>
        </p:txBody>
      </p:sp>
      <p:sp>
        <p:nvSpPr>
          <p:cNvPr id="43" name="Text Box 25"/>
          <p:cNvSpPr txBox="1">
            <a:spLocks noChangeArrowheads="1"/>
          </p:cNvSpPr>
          <p:nvPr/>
        </p:nvSpPr>
        <p:spPr bwMode="auto">
          <a:xfrm>
            <a:off x="1042988" y="1628775"/>
            <a:ext cx="1728787" cy="228600"/>
          </a:xfrm>
          <a:prstGeom prst="rect">
            <a:avLst/>
          </a:prstGeom>
          <a:noFill/>
          <a:ln w="9525">
            <a:noFill/>
            <a:miter lim="800000"/>
            <a:headEnd/>
            <a:tailEnd/>
          </a:ln>
        </p:spPr>
        <p:txBody>
          <a:bodyPr/>
          <a:lstStyle/>
          <a:p>
            <a:r>
              <a:rPr lang="en-US" altLang="ja-JP" sz="1400" i="0">
                <a:ea typeface="MS Mincho" pitchFamily="49" charset="-128"/>
              </a:rPr>
              <a:t>Gender</a:t>
            </a:r>
            <a:endParaRPr lang="en-US" sz="1400" b="0" i="0"/>
          </a:p>
        </p:txBody>
      </p:sp>
      <p:sp>
        <p:nvSpPr>
          <p:cNvPr id="44" name="Text Box 26"/>
          <p:cNvSpPr txBox="1">
            <a:spLocks noChangeArrowheads="1"/>
          </p:cNvSpPr>
          <p:nvPr/>
        </p:nvSpPr>
        <p:spPr bwMode="auto">
          <a:xfrm>
            <a:off x="3851920" y="1628800"/>
            <a:ext cx="1728787" cy="228600"/>
          </a:xfrm>
          <a:prstGeom prst="rect">
            <a:avLst/>
          </a:prstGeom>
          <a:noFill/>
          <a:ln w="9525">
            <a:noFill/>
            <a:miter lim="800000"/>
            <a:headEnd/>
            <a:tailEnd/>
          </a:ln>
        </p:spPr>
        <p:txBody>
          <a:bodyPr/>
          <a:lstStyle/>
          <a:p>
            <a:r>
              <a:rPr lang="en-US" altLang="ja-JP" sz="1400" i="0" dirty="0">
                <a:ea typeface="MS Mincho" pitchFamily="49" charset="-128"/>
              </a:rPr>
              <a:t>Age</a:t>
            </a:r>
            <a:endParaRPr lang="en-US" sz="1400" b="0" i="0" dirty="0"/>
          </a:p>
        </p:txBody>
      </p:sp>
      <p:sp>
        <p:nvSpPr>
          <p:cNvPr id="45" name="Text Box 27"/>
          <p:cNvSpPr txBox="1">
            <a:spLocks noChangeArrowheads="1"/>
          </p:cNvSpPr>
          <p:nvPr/>
        </p:nvSpPr>
        <p:spPr bwMode="auto">
          <a:xfrm>
            <a:off x="6732588" y="1628775"/>
            <a:ext cx="1728787" cy="228600"/>
          </a:xfrm>
          <a:prstGeom prst="rect">
            <a:avLst/>
          </a:prstGeom>
          <a:noFill/>
          <a:ln w="9525">
            <a:noFill/>
            <a:miter lim="800000"/>
            <a:headEnd/>
            <a:tailEnd/>
          </a:ln>
        </p:spPr>
        <p:txBody>
          <a:bodyPr/>
          <a:lstStyle/>
          <a:p>
            <a:r>
              <a:rPr lang="en-US" altLang="ja-JP" sz="1400" i="0">
                <a:ea typeface="MS Mincho" pitchFamily="49" charset="-128"/>
              </a:rPr>
              <a:t>Ethnicity</a:t>
            </a:r>
            <a:endParaRPr lang="en-US" sz="1400" b="0" i="0"/>
          </a:p>
        </p:txBody>
      </p:sp>
      <p:sp>
        <p:nvSpPr>
          <p:cNvPr id="46" name="Text Box 30"/>
          <p:cNvSpPr txBox="1">
            <a:spLocks noChangeArrowheads="1"/>
          </p:cNvSpPr>
          <p:nvPr/>
        </p:nvSpPr>
        <p:spPr bwMode="auto">
          <a:xfrm>
            <a:off x="5940152" y="3429000"/>
            <a:ext cx="1042988" cy="501650"/>
          </a:xfrm>
          <a:prstGeom prst="rect">
            <a:avLst/>
          </a:prstGeom>
          <a:noFill/>
          <a:ln w="9525" algn="ctr">
            <a:noFill/>
            <a:miter lim="800000"/>
            <a:headEnd/>
            <a:tailEnd/>
          </a:ln>
        </p:spPr>
        <p:txBody>
          <a:bodyPr>
            <a:spAutoFit/>
          </a:bodyPr>
          <a:lstStyle/>
          <a:p>
            <a:pPr algn="r">
              <a:spcBef>
                <a:spcPct val="50000"/>
              </a:spcBef>
            </a:pPr>
            <a:r>
              <a:rPr lang="en-US" sz="900" dirty="0"/>
              <a:t>New Zealand </a:t>
            </a:r>
            <a:r>
              <a:rPr lang="en-US" sz="900" dirty="0" err="1"/>
              <a:t>Pakeha</a:t>
            </a:r>
            <a:r>
              <a:rPr lang="en-US" sz="900" dirty="0"/>
              <a:t> / European</a:t>
            </a:r>
          </a:p>
        </p:txBody>
      </p:sp>
      <p:sp>
        <p:nvSpPr>
          <p:cNvPr id="47" name="Text Box 31"/>
          <p:cNvSpPr txBox="1">
            <a:spLocks noChangeArrowheads="1"/>
          </p:cNvSpPr>
          <p:nvPr/>
        </p:nvSpPr>
        <p:spPr bwMode="auto">
          <a:xfrm>
            <a:off x="5868144" y="5301208"/>
            <a:ext cx="1116013" cy="228600"/>
          </a:xfrm>
          <a:prstGeom prst="rect">
            <a:avLst/>
          </a:prstGeom>
          <a:noFill/>
          <a:ln w="9525" algn="ctr">
            <a:noFill/>
            <a:miter lim="800000"/>
            <a:headEnd/>
            <a:tailEnd/>
          </a:ln>
        </p:spPr>
        <p:txBody>
          <a:bodyPr>
            <a:spAutoFit/>
          </a:bodyPr>
          <a:lstStyle/>
          <a:p>
            <a:pPr algn="r">
              <a:spcBef>
                <a:spcPct val="50000"/>
              </a:spcBef>
            </a:pPr>
            <a:r>
              <a:rPr lang="en-US" sz="900" dirty="0"/>
              <a:t>Maori</a:t>
            </a:r>
          </a:p>
        </p:txBody>
      </p:sp>
      <p:sp>
        <p:nvSpPr>
          <p:cNvPr id="48" name="Text Box 33"/>
          <p:cNvSpPr txBox="1">
            <a:spLocks noChangeArrowheads="1"/>
          </p:cNvSpPr>
          <p:nvPr/>
        </p:nvSpPr>
        <p:spPr bwMode="auto">
          <a:xfrm>
            <a:off x="5868144" y="5589240"/>
            <a:ext cx="1116013" cy="228600"/>
          </a:xfrm>
          <a:prstGeom prst="rect">
            <a:avLst/>
          </a:prstGeom>
          <a:noFill/>
          <a:ln w="9525" algn="ctr">
            <a:noFill/>
            <a:miter lim="800000"/>
            <a:headEnd/>
            <a:tailEnd/>
          </a:ln>
        </p:spPr>
        <p:txBody>
          <a:bodyPr>
            <a:spAutoFit/>
          </a:bodyPr>
          <a:lstStyle/>
          <a:p>
            <a:pPr algn="r">
              <a:spcBef>
                <a:spcPct val="50000"/>
              </a:spcBef>
            </a:pPr>
            <a:r>
              <a:rPr lang="en-US" sz="900" dirty="0"/>
              <a:t>Other</a:t>
            </a:r>
          </a:p>
        </p:txBody>
      </p:sp>
      <p:sp>
        <p:nvSpPr>
          <p:cNvPr id="50" name="Rectangle 35"/>
          <p:cNvSpPr>
            <a:spLocks noChangeArrowheads="1"/>
          </p:cNvSpPr>
          <p:nvPr/>
        </p:nvSpPr>
        <p:spPr bwMode="auto">
          <a:xfrm>
            <a:off x="22225" y="1052513"/>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sp>
        <p:nvSpPr>
          <p:cNvPr id="56" name="Rectangle 35"/>
          <p:cNvSpPr>
            <a:spLocks noChangeArrowheads="1"/>
          </p:cNvSpPr>
          <p:nvPr/>
        </p:nvSpPr>
        <p:spPr bwMode="auto">
          <a:xfrm>
            <a:off x="7308850" y="6381750"/>
            <a:ext cx="1716088" cy="246063"/>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GB" sz="1000" b="0">
                <a:solidFill>
                  <a:srgbClr val="000000"/>
                </a:solidFill>
              </a:rPr>
              <a:t>Multiple responses allowed</a:t>
            </a:r>
          </a:p>
        </p:txBody>
      </p:sp>
      <p:graphicFrame>
        <p:nvGraphicFramePr>
          <p:cNvPr id="57" name="Chart 56"/>
          <p:cNvGraphicFramePr/>
          <p:nvPr/>
        </p:nvGraphicFramePr>
        <p:xfrm>
          <a:off x="1043608" y="1988840"/>
          <a:ext cx="2111896"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 name="Chart 57"/>
          <p:cNvGraphicFramePr/>
          <p:nvPr/>
        </p:nvGraphicFramePr>
        <p:xfrm>
          <a:off x="3707904" y="1988840"/>
          <a:ext cx="2111896"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Chart 58"/>
          <p:cNvGraphicFramePr/>
          <p:nvPr/>
        </p:nvGraphicFramePr>
        <p:xfrm>
          <a:off x="6804248" y="1988840"/>
          <a:ext cx="2111896"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 Box 33"/>
          <p:cNvSpPr txBox="1">
            <a:spLocks noChangeArrowheads="1"/>
          </p:cNvSpPr>
          <p:nvPr/>
        </p:nvSpPr>
        <p:spPr bwMode="auto">
          <a:xfrm>
            <a:off x="5868144" y="5445224"/>
            <a:ext cx="1116013" cy="228600"/>
          </a:xfrm>
          <a:prstGeom prst="rect">
            <a:avLst/>
          </a:prstGeom>
          <a:noFill/>
          <a:ln w="9525" algn="ctr">
            <a:noFill/>
            <a:miter lim="800000"/>
            <a:headEnd/>
            <a:tailEnd/>
          </a:ln>
        </p:spPr>
        <p:txBody>
          <a:bodyPr>
            <a:spAutoFit/>
          </a:bodyPr>
          <a:lstStyle/>
          <a:p>
            <a:pPr algn="r">
              <a:spcBef>
                <a:spcPct val="50000"/>
              </a:spcBef>
            </a:pPr>
            <a:r>
              <a:rPr lang="en-US" sz="900" dirty="0" smtClean="0"/>
              <a:t>Asian</a:t>
            </a:r>
            <a:endParaRPr lang="en-US" sz="900" dirty="0"/>
          </a:p>
        </p:txBody>
      </p:sp>
      <p:graphicFrame>
        <p:nvGraphicFramePr>
          <p:cNvPr id="31" name="Table 30"/>
          <p:cNvGraphicFramePr>
            <a:graphicFrameLocks noGrp="1"/>
          </p:cNvGraphicFramePr>
          <p:nvPr/>
        </p:nvGraphicFramePr>
        <p:xfrm>
          <a:off x="1367135" y="6093296"/>
          <a:ext cx="7525345" cy="370840"/>
        </p:xfrm>
        <a:graphic>
          <a:graphicData uri="http://schemas.openxmlformats.org/drawingml/2006/table">
            <a:tbl>
              <a:tblPr firstRow="1" bandRow="1">
                <a:tableStyleId>{5C22544A-7EE6-4342-B048-85BDC9FD1C3A}</a:tableStyleId>
              </a:tblPr>
              <a:tblGrid>
                <a:gridCol w="872097"/>
                <a:gridCol w="872097"/>
                <a:gridCol w="812599"/>
                <a:gridCol w="900100"/>
                <a:gridCol w="900100"/>
                <a:gridCol w="1296144"/>
                <a:gridCol w="1031218"/>
                <a:gridCol w="840990"/>
              </a:tblGrid>
              <a:tr h="370840">
                <a:tc>
                  <a:txBody>
                    <a:bodyPr/>
                    <a:lstStyle/>
                    <a:p>
                      <a:r>
                        <a:rPr lang="en-NZ" sz="1000" dirty="0" smtClean="0">
                          <a:solidFill>
                            <a:srgbClr val="FF0000"/>
                          </a:solidFill>
                        </a:rPr>
                        <a:t>n=400</a:t>
                      </a:r>
                      <a:endParaRPr lang="en-NZ" sz="10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n=403</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n=400</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n=403</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n=400</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n=403</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6"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92</a:t>
            </a:fld>
            <a:endParaRPr lang="en-US" sz="1000" b="1" i="0" dirty="0">
              <a:solidFill>
                <a:schemeClr val="tx1"/>
              </a:solidFill>
            </a:endParaRPr>
          </a:p>
        </p:txBody>
      </p:sp>
      <p:sp>
        <p:nvSpPr>
          <p:cNvPr id="27" name="Rectangle 2"/>
          <p:cNvSpPr txBox="1">
            <a:spLocks noChangeArrowheads="1"/>
          </p:cNvSpPr>
          <p:nvPr/>
        </p:nvSpPr>
        <p:spPr>
          <a:xfrm>
            <a:off x="0" y="908720"/>
            <a:ext cx="9144000" cy="72008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CC0000"/>
                </a:solidFill>
                <a:effectLst/>
                <a:uLnTx/>
                <a:uFillTx/>
                <a:latin typeface="+mj-lt"/>
                <a:ea typeface="+mj-ea"/>
                <a:cs typeface="+mj-cs"/>
              </a:rPr>
              <a:t>Demographic Profile (II)</a:t>
            </a:r>
            <a:br>
              <a:rPr kumimoji="0" lang="en-US" sz="2000" b="1" i="0" u="none" strike="noStrike" kern="1200" cap="none" spc="0" normalizeH="0" baseline="0" noProof="0" dirty="0" smtClean="0">
                <a:ln>
                  <a:noFill/>
                </a:ln>
                <a:solidFill>
                  <a:srgbClr val="CC0000"/>
                </a:solidFill>
                <a:effectLst/>
                <a:uLnTx/>
                <a:uFillTx/>
                <a:latin typeface="+mj-lt"/>
                <a:ea typeface="+mj-ea"/>
                <a:cs typeface="+mj-cs"/>
              </a:rPr>
            </a:br>
            <a:r>
              <a:rPr kumimoji="0" lang="en-US" sz="2000" b="1" i="0" u="none" strike="noStrike" kern="1200" cap="none" spc="0" normalizeH="0" baseline="0" noProof="0" dirty="0" smtClean="0">
                <a:ln>
                  <a:noFill/>
                </a:ln>
                <a:solidFill>
                  <a:srgbClr val="CC0000"/>
                </a:solidFill>
                <a:effectLst/>
                <a:uLnTx/>
                <a:uFillTx/>
                <a:latin typeface="+mj-lt"/>
                <a:ea typeface="+mj-ea"/>
                <a:cs typeface="+mj-cs"/>
              </a:rPr>
              <a:t>Total Sample (of </a:t>
            </a:r>
            <a:r>
              <a:rPr lang="en-US" sz="2000" i="0" dirty="0" smtClean="0">
                <a:solidFill>
                  <a:srgbClr val="CC0000"/>
                </a:solidFill>
                <a:latin typeface="+mj-lt"/>
                <a:ea typeface="+mj-ea"/>
                <a:cs typeface="+mj-cs"/>
              </a:rPr>
              <a:t>Bus Users and Non-bus Users</a:t>
            </a:r>
            <a:r>
              <a:rPr kumimoji="0" lang="en-US" sz="2000" b="1" i="0" u="none" strike="noStrike" kern="1200" cap="none" spc="0" normalizeH="0" baseline="0" noProof="0" dirty="0" smtClean="0">
                <a:ln>
                  <a:noFill/>
                </a:ln>
                <a:solidFill>
                  <a:srgbClr val="CC0000"/>
                </a:solidFill>
                <a:effectLst/>
                <a:uLnTx/>
                <a:uFillTx/>
                <a:latin typeface="+mj-lt"/>
                <a:ea typeface="+mj-ea"/>
                <a:cs typeface="+mj-cs"/>
              </a:rPr>
              <a:t>)</a:t>
            </a:r>
            <a:endParaRPr kumimoji="0" lang="en-NZ" sz="2000" b="1" i="0" u="none" strike="noStrike" kern="1200" cap="none" spc="0" normalizeH="0" baseline="0" noProof="0" dirty="0" smtClean="0">
              <a:ln>
                <a:noFill/>
              </a:ln>
              <a:solidFill>
                <a:srgbClr val="CC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8"/>
          <p:cNvSpPr txBox="1">
            <a:spLocks noChangeArrowheads="1"/>
          </p:cNvSpPr>
          <p:nvPr/>
        </p:nvSpPr>
        <p:spPr bwMode="auto">
          <a:xfrm>
            <a:off x="1008732" y="2047875"/>
            <a:ext cx="1042988" cy="228600"/>
          </a:xfrm>
          <a:prstGeom prst="rect">
            <a:avLst/>
          </a:prstGeom>
          <a:noFill/>
          <a:ln w="9525" algn="ctr">
            <a:noFill/>
            <a:miter lim="800000"/>
            <a:headEnd/>
            <a:tailEnd/>
          </a:ln>
        </p:spPr>
        <p:txBody>
          <a:bodyPr>
            <a:spAutoFit/>
          </a:bodyPr>
          <a:lstStyle/>
          <a:p>
            <a:pPr algn="r">
              <a:spcBef>
                <a:spcPct val="50000"/>
              </a:spcBef>
            </a:pPr>
            <a:r>
              <a:rPr lang="en-US" sz="900" dirty="0"/>
              <a:t>$60,000 +</a:t>
            </a:r>
          </a:p>
        </p:txBody>
      </p:sp>
      <p:sp>
        <p:nvSpPr>
          <p:cNvPr id="45062" name="Text Box 9"/>
          <p:cNvSpPr txBox="1">
            <a:spLocks noChangeArrowheads="1"/>
          </p:cNvSpPr>
          <p:nvPr/>
        </p:nvSpPr>
        <p:spPr bwMode="auto">
          <a:xfrm>
            <a:off x="935708" y="5216624"/>
            <a:ext cx="1116012" cy="228600"/>
          </a:xfrm>
          <a:prstGeom prst="rect">
            <a:avLst/>
          </a:prstGeom>
          <a:noFill/>
          <a:ln w="9525" algn="ctr">
            <a:noFill/>
            <a:miter lim="800000"/>
            <a:headEnd/>
            <a:tailEnd/>
          </a:ln>
        </p:spPr>
        <p:txBody>
          <a:bodyPr>
            <a:spAutoFit/>
          </a:bodyPr>
          <a:lstStyle/>
          <a:p>
            <a:pPr algn="r">
              <a:spcBef>
                <a:spcPct val="50000"/>
              </a:spcBef>
            </a:pPr>
            <a:r>
              <a:rPr lang="en-US" sz="900"/>
              <a:t>Refused</a:t>
            </a:r>
          </a:p>
        </p:txBody>
      </p:sp>
      <p:sp>
        <p:nvSpPr>
          <p:cNvPr id="45063" name="Text Box 10"/>
          <p:cNvSpPr txBox="1">
            <a:spLocks noChangeArrowheads="1"/>
          </p:cNvSpPr>
          <p:nvPr/>
        </p:nvSpPr>
        <p:spPr bwMode="auto">
          <a:xfrm>
            <a:off x="361033" y="2420888"/>
            <a:ext cx="1690687" cy="228600"/>
          </a:xfrm>
          <a:prstGeom prst="rect">
            <a:avLst/>
          </a:prstGeom>
          <a:noFill/>
          <a:ln w="9525" algn="ctr">
            <a:noFill/>
            <a:miter lim="800000"/>
            <a:headEnd/>
            <a:tailEnd/>
          </a:ln>
        </p:spPr>
        <p:txBody>
          <a:bodyPr>
            <a:spAutoFit/>
          </a:bodyPr>
          <a:lstStyle/>
          <a:p>
            <a:pPr algn="r">
              <a:spcBef>
                <a:spcPct val="50000"/>
              </a:spcBef>
            </a:pPr>
            <a:r>
              <a:rPr lang="en-US" sz="900" dirty="0"/>
              <a:t>$40,000 to $59,999</a:t>
            </a:r>
          </a:p>
        </p:txBody>
      </p:sp>
      <p:sp>
        <p:nvSpPr>
          <p:cNvPr id="45064" name="Text Box 11"/>
          <p:cNvSpPr txBox="1">
            <a:spLocks noChangeArrowheads="1"/>
          </p:cNvSpPr>
          <p:nvPr/>
        </p:nvSpPr>
        <p:spPr bwMode="auto">
          <a:xfrm>
            <a:off x="432470" y="2912368"/>
            <a:ext cx="1619250" cy="228600"/>
          </a:xfrm>
          <a:prstGeom prst="rect">
            <a:avLst/>
          </a:prstGeom>
          <a:noFill/>
          <a:ln w="9525" algn="ctr">
            <a:noFill/>
            <a:miter lim="800000"/>
            <a:headEnd/>
            <a:tailEnd/>
          </a:ln>
        </p:spPr>
        <p:txBody>
          <a:bodyPr>
            <a:spAutoFit/>
          </a:bodyPr>
          <a:lstStyle/>
          <a:p>
            <a:pPr algn="r">
              <a:spcBef>
                <a:spcPct val="50000"/>
              </a:spcBef>
            </a:pPr>
            <a:r>
              <a:rPr lang="en-US" sz="900" dirty="0"/>
              <a:t>$25,000 to 39,999</a:t>
            </a:r>
          </a:p>
        </p:txBody>
      </p:sp>
      <p:sp>
        <p:nvSpPr>
          <p:cNvPr id="45065" name="Text Box 12"/>
          <p:cNvSpPr txBox="1">
            <a:spLocks noChangeArrowheads="1"/>
          </p:cNvSpPr>
          <p:nvPr/>
        </p:nvSpPr>
        <p:spPr bwMode="auto">
          <a:xfrm>
            <a:off x="287338" y="3776663"/>
            <a:ext cx="1763712" cy="228600"/>
          </a:xfrm>
          <a:prstGeom prst="rect">
            <a:avLst/>
          </a:prstGeom>
          <a:noFill/>
          <a:ln w="9525" algn="ctr">
            <a:noFill/>
            <a:miter lim="800000"/>
            <a:headEnd/>
            <a:tailEnd/>
          </a:ln>
        </p:spPr>
        <p:txBody>
          <a:bodyPr>
            <a:spAutoFit/>
          </a:bodyPr>
          <a:lstStyle/>
          <a:p>
            <a:pPr algn="r">
              <a:spcBef>
                <a:spcPct val="50000"/>
              </a:spcBef>
            </a:pPr>
            <a:r>
              <a:rPr lang="en-US" sz="900"/>
              <a:t>$12,000 to $24,999</a:t>
            </a:r>
          </a:p>
        </p:txBody>
      </p:sp>
      <p:sp>
        <p:nvSpPr>
          <p:cNvPr id="45066" name="Text Box 13"/>
          <p:cNvSpPr txBox="1">
            <a:spLocks noChangeArrowheads="1"/>
          </p:cNvSpPr>
          <p:nvPr/>
        </p:nvSpPr>
        <p:spPr bwMode="auto">
          <a:xfrm>
            <a:off x="1008732" y="4652963"/>
            <a:ext cx="1042988" cy="228600"/>
          </a:xfrm>
          <a:prstGeom prst="rect">
            <a:avLst/>
          </a:prstGeom>
          <a:noFill/>
          <a:ln w="9525" algn="ctr">
            <a:noFill/>
            <a:miter lim="800000"/>
            <a:headEnd/>
            <a:tailEnd/>
          </a:ln>
        </p:spPr>
        <p:txBody>
          <a:bodyPr>
            <a:spAutoFit/>
          </a:bodyPr>
          <a:lstStyle/>
          <a:p>
            <a:pPr algn="r">
              <a:spcBef>
                <a:spcPct val="50000"/>
              </a:spcBef>
            </a:pPr>
            <a:r>
              <a:rPr lang="en-US" sz="900"/>
              <a:t>Under $12,000</a:t>
            </a:r>
          </a:p>
        </p:txBody>
      </p:sp>
      <p:sp>
        <p:nvSpPr>
          <p:cNvPr id="45067" name="Text Box 17"/>
          <p:cNvSpPr txBox="1">
            <a:spLocks noChangeArrowheads="1"/>
          </p:cNvSpPr>
          <p:nvPr/>
        </p:nvSpPr>
        <p:spPr bwMode="auto">
          <a:xfrm>
            <a:off x="2051125" y="1628775"/>
            <a:ext cx="1728787" cy="228600"/>
          </a:xfrm>
          <a:prstGeom prst="rect">
            <a:avLst/>
          </a:prstGeom>
          <a:noFill/>
          <a:ln w="9525">
            <a:noFill/>
            <a:miter lim="800000"/>
            <a:headEnd/>
            <a:tailEnd/>
          </a:ln>
        </p:spPr>
        <p:txBody>
          <a:bodyPr/>
          <a:lstStyle/>
          <a:p>
            <a:r>
              <a:rPr lang="en-US" altLang="ja-JP" sz="1400" i="0" dirty="0">
                <a:ea typeface="MS Mincho" pitchFamily="49" charset="-128"/>
              </a:rPr>
              <a:t>Personal Income</a:t>
            </a:r>
            <a:endParaRPr lang="en-US" sz="1400" b="0" i="0" dirty="0"/>
          </a:p>
        </p:txBody>
      </p:sp>
      <p:sp>
        <p:nvSpPr>
          <p:cNvPr id="45068" name="Text Box 26"/>
          <p:cNvSpPr txBox="1">
            <a:spLocks noChangeArrowheads="1"/>
          </p:cNvSpPr>
          <p:nvPr/>
        </p:nvSpPr>
        <p:spPr bwMode="auto">
          <a:xfrm>
            <a:off x="4788024" y="2264296"/>
            <a:ext cx="1403350" cy="228600"/>
          </a:xfrm>
          <a:prstGeom prst="rect">
            <a:avLst/>
          </a:prstGeom>
          <a:noFill/>
          <a:ln w="9525" algn="ctr">
            <a:noFill/>
            <a:miter lim="800000"/>
            <a:headEnd/>
            <a:tailEnd/>
          </a:ln>
        </p:spPr>
        <p:txBody>
          <a:bodyPr>
            <a:spAutoFit/>
          </a:bodyPr>
          <a:lstStyle/>
          <a:p>
            <a:pPr algn="r">
              <a:spcBef>
                <a:spcPct val="50000"/>
              </a:spcBef>
            </a:pPr>
            <a:r>
              <a:rPr lang="en-US" sz="900" dirty="0"/>
              <a:t>$60,000 to $89,999</a:t>
            </a:r>
          </a:p>
        </p:txBody>
      </p:sp>
      <p:sp>
        <p:nvSpPr>
          <p:cNvPr id="45069" name="Text Box 27"/>
          <p:cNvSpPr txBox="1">
            <a:spLocks noChangeArrowheads="1"/>
          </p:cNvSpPr>
          <p:nvPr/>
        </p:nvSpPr>
        <p:spPr bwMode="auto">
          <a:xfrm>
            <a:off x="5003800" y="5229225"/>
            <a:ext cx="1116013" cy="228600"/>
          </a:xfrm>
          <a:prstGeom prst="rect">
            <a:avLst/>
          </a:prstGeom>
          <a:noFill/>
          <a:ln w="9525" algn="ctr">
            <a:noFill/>
            <a:miter lim="800000"/>
            <a:headEnd/>
            <a:tailEnd/>
          </a:ln>
        </p:spPr>
        <p:txBody>
          <a:bodyPr>
            <a:spAutoFit/>
          </a:bodyPr>
          <a:lstStyle/>
          <a:p>
            <a:pPr algn="r">
              <a:spcBef>
                <a:spcPct val="50000"/>
              </a:spcBef>
            </a:pPr>
            <a:r>
              <a:rPr lang="en-US" sz="900"/>
              <a:t>Refused</a:t>
            </a:r>
          </a:p>
        </p:txBody>
      </p:sp>
      <p:sp>
        <p:nvSpPr>
          <p:cNvPr id="45070" name="Text Box 28"/>
          <p:cNvSpPr txBox="1">
            <a:spLocks noChangeArrowheads="1"/>
          </p:cNvSpPr>
          <p:nvPr/>
        </p:nvSpPr>
        <p:spPr bwMode="auto">
          <a:xfrm>
            <a:off x="4465489" y="2768352"/>
            <a:ext cx="1690687" cy="228600"/>
          </a:xfrm>
          <a:prstGeom prst="rect">
            <a:avLst/>
          </a:prstGeom>
          <a:noFill/>
          <a:ln w="9525" algn="ctr">
            <a:noFill/>
            <a:miter lim="800000"/>
            <a:headEnd/>
            <a:tailEnd/>
          </a:ln>
        </p:spPr>
        <p:txBody>
          <a:bodyPr>
            <a:spAutoFit/>
          </a:bodyPr>
          <a:lstStyle/>
          <a:p>
            <a:pPr algn="r">
              <a:spcBef>
                <a:spcPct val="50000"/>
              </a:spcBef>
            </a:pPr>
            <a:r>
              <a:rPr lang="en-US" sz="900"/>
              <a:t>$40,000 to $59,999</a:t>
            </a:r>
          </a:p>
        </p:txBody>
      </p:sp>
      <p:sp>
        <p:nvSpPr>
          <p:cNvPr id="45071" name="Text Box 29"/>
          <p:cNvSpPr txBox="1">
            <a:spLocks noChangeArrowheads="1"/>
          </p:cNvSpPr>
          <p:nvPr/>
        </p:nvSpPr>
        <p:spPr bwMode="auto">
          <a:xfrm>
            <a:off x="4536926" y="3416424"/>
            <a:ext cx="1619250" cy="228600"/>
          </a:xfrm>
          <a:prstGeom prst="rect">
            <a:avLst/>
          </a:prstGeom>
          <a:noFill/>
          <a:ln w="9525" algn="ctr">
            <a:noFill/>
            <a:miter lim="800000"/>
            <a:headEnd/>
            <a:tailEnd/>
          </a:ln>
        </p:spPr>
        <p:txBody>
          <a:bodyPr>
            <a:spAutoFit/>
          </a:bodyPr>
          <a:lstStyle/>
          <a:p>
            <a:pPr algn="r">
              <a:spcBef>
                <a:spcPct val="50000"/>
              </a:spcBef>
            </a:pPr>
            <a:r>
              <a:rPr lang="en-US" sz="900"/>
              <a:t>$25,000 to 39,999</a:t>
            </a:r>
          </a:p>
        </p:txBody>
      </p:sp>
      <p:sp>
        <p:nvSpPr>
          <p:cNvPr id="45072" name="Text Box 30"/>
          <p:cNvSpPr txBox="1">
            <a:spLocks noChangeArrowheads="1"/>
          </p:cNvSpPr>
          <p:nvPr/>
        </p:nvSpPr>
        <p:spPr bwMode="auto">
          <a:xfrm>
            <a:off x="4392464" y="4280520"/>
            <a:ext cx="1763712" cy="228600"/>
          </a:xfrm>
          <a:prstGeom prst="rect">
            <a:avLst/>
          </a:prstGeom>
          <a:noFill/>
          <a:ln w="9525" algn="ctr">
            <a:noFill/>
            <a:miter lim="800000"/>
            <a:headEnd/>
            <a:tailEnd/>
          </a:ln>
        </p:spPr>
        <p:txBody>
          <a:bodyPr>
            <a:spAutoFit/>
          </a:bodyPr>
          <a:lstStyle/>
          <a:p>
            <a:pPr algn="r">
              <a:spcBef>
                <a:spcPct val="50000"/>
              </a:spcBef>
            </a:pPr>
            <a:r>
              <a:rPr lang="en-US" sz="900"/>
              <a:t>$12,000 to $24,999</a:t>
            </a:r>
          </a:p>
        </p:txBody>
      </p:sp>
      <p:sp>
        <p:nvSpPr>
          <p:cNvPr id="45073" name="Text Box 31"/>
          <p:cNvSpPr txBox="1">
            <a:spLocks noChangeArrowheads="1"/>
          </p:cNvSpPr>
          <p:nvPr/>
        </p:nvSpPr>
        <p:spPr bwMode="auto">
          <a:xfrm>
            <a:off x="5113188" y="4712568"/>
            <a:ext cx="1042988" cy="228600"/>
          </a:xfrm>
          <a:prstGeom prst="rect">
            <a:avLst/>
          </a:prstGeom>
          <a:noFill/>
          <a:ln w="9525" algn="ctr">
            <a:noFill/>
            <a:miter lim="800000"/>
            <a:headEnd/>
            <a:tailEnd/>
          </a:ln>
        </p:spPr>
        <p:txBody>
          <a:bodyPr>
            <a:spAutoFit/>
          </a:bodyPr>
          <a:lstStyle/>
          <a:p>
            <a:pPr algn="r">
              <a:spcBef>
                <a:spcPct val="50000"/>
              </a:spcBef>
            </a:pPr>
            <a:r>
              <a:rPr lang="en-US" sz="900"/>
              <a:t>Under $12,000</a:t>
            </a:r>
          </a:p>
        </p:txBody>
      </p:sp>
      <p:sp>
        <p:nvSpPr>
          <p:cNvPr id="45074" name="Text Box 32"/>
          <p:cNvSpPr txBox="1">
            <a:spLocks noChangeArrowheads="1"/>
          </p:cNvSpPr>
          <p:nvPr/>
        </p:nvSpPr>
        <p:spPr bwMode="auto">
          <a:xfrm>
            <a:off x="5940152" y="1556792"/>
            <a:ext cx="2222500" cy="228600"/>
          </a:xfrm>
          <a:prstGeom prst="rect">
            <a:avLst/>
          </a:prstGeom>
          <a:noFill/>
          <a:ln w="9525">
            <a:noFill/>
            <a:miter lim="800000"/>
            <a:headEnd/>
            <a:tailEnd/>
          </a:ln>
        </p:spPr>
        <p:txBody>
          <a:bodyPr/>
          <a:lstStyle/>
          <a:p>
            <a:r>
              <a:rPr lang="en-US" altLang="ja-JP" sz="1400" i="0" dirty="0">
                <a:ea typeface="MS Mincho" pitchFamily="49" charset="-128"/>
              </a:rPr>
              <a:t>Household Income</a:t>
            </a:r>
            <a:endParaRPr lang="en-US" sz="1400" b="0" i="0" dirty="0"/>
          </a:p>
        </p:txBody>
      </p:sp>
      <p:sp>
        <p:nvSpPr>
          <p:cNvPr id="45075" name="Text Box 33"/>
          <p:cNvSpPr txBox="1">
            <a:spLocks noChangeArrowheads="1"/>
          </p:cNvSpPr>
          <p:nvPr/>
        </p:nvSpPr>
        <p:spPr bwMode="auto">
          <a:xfrm>
            <a:off x="4788024" y="1988840"/>
            <a:ext cx="1403350" cy="228600"/>
          </a:xfrm>
          <a:prstGeom prst="rect">
            <a:avLst/>
          </a:prstGeom>
          <a:noFill/>
          <a:ln w="9525" algn="ctr">
            <a:noFill/>
            <a:miter lim="800000"/>
            <a:headEnd/>
            <a:tailEnd/>
          </a:ln>
        </p:spPr>
        <p:txBody>
          <a:bodyPr>
            <a:spAutoFit/>
          </a:bodyPr>
          <a:lstStyle/>
          <a:p>
            <a:pPr algn="r">
              <a:spcBef>
                <a:spcPct val="50000"/>
              </a:spcBef>
            </a:pPr>
            <a:r>
              <a:rPr lang="en-US" sz="900" dirty="0"/>
              <a:t>$90,000 to $119,999</a:t>
            </a:r>
          </a:p>
        </p:txBody>
      </p:sp>
      <p:sp>
        <p:nvSpPr>
          <p:cNvPr id="45076" name="Text Box 34"/>
          <p:cNvSpPr txBox="1">
            <a:spLocks noChangeArrowheads="1"/>
          </p:cNvSpPr>
          <p:nvPr/>
        </p:nvSpPr>
        <p:spPr bwMode="auto">
          <a:xfrm>
            <a:off x="4788024" y="1832248"/>
            <a:ext cx="1403350" cy="228600"/>
          </a:xfrm>
          <a:prstGeom prst="rect">
            <a:avLst/>
          </a:prstGeom>
          <a:noFill/>
          <a:ln w="9525" algn="ctr">
            <a:noFill/>
            <a:miter lim="800000"/>
            <a:headEnd/>
            <a:tailEnd/>
          </a:ln>
        </p:spPr>
        <p:txBody>
          <a:bodyPr>
            <a:spAutoFit/>
          </a:bodyPr>
          <a:lstStyle/>
          <a:p>
            <a:pPr algn="r">
              <a:spcBef>
                <a:spcPct val="50000"/>
              </a:spcBef>
            </a:pPr>
            <a:r>
              <a:rPr lang="en-US" sz="900" dirty="0"/>
              <a:t>$120,000 +</a:t>
            </a:r>
          </a:p>
        </p:txBody>
      </p:sp>
      <p:sp>
        <p:nvSpPr>
          <p:cNvPr id="45078" name="Rectangle 36"/>
          <p:cNvSpPr>
            <a:spLocks noChangeArrowheads="1"/>
          </p:cNvSpPr>
          <p:nvPr/>
        </p:nvSpPr>
        <p:spPr bwMode="auto">
          <a:xfrm>
            <a:off x="0" y="1052736"/>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graphicFrame>
        <p:nvGraphicFramePr>
          <p:cNvPr id="28" name="Chart 27"/>
          <p:cNvGraphicFramePr/>
          <p:nvPr/>
        </p:nvGraphicFramePr>
        <p:xfrm>
          <a:off x="1907704" y="1916832"/>
          <a:ext cx="2111896" cy="410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p:nvPr/>
        </p:nvGraphicFramePr>
        <p:xfrm>
          <a:off x="6012160" y="1772816"/>
          <a:ext cx="2111896" cy="4176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Table 29"/>
          <p:cNvGraphicFramePr>
            <a:graphicFrameLocks noGrp="1"/>
          </p:cNvGraphicFramePr>
          <p:nvPr/>
        </p:nvGraphicFramePr>
        <p:xfrm>
          <a:off x="2195736" y="6021288"/>
          <a:ext cx="5832649" cy="370840"/>
        </p:xfrm>
        <a:graphic>
          <a:graphicData uri="http://schemas.openxmlformats.org/drawingml/2006/table">
            <a:tbl>
              <a:tblPr firstRow="1" bandRow="1">
                <a:tableStyleId>{5C22544A-7EE6-4342-B048-85BDC9FD1C3A}</a:tableStyleId>
              </a:tblPr>
              <a:tblGrid>
                <a:gridCol w="954502"/>
                <a:gridCol w="954502"/>
                <a:gridCol w="889381"/>
                <a:gridCol w="1234063"/>
                <a:gridCol w="879746"/>
                <a:gridCol w="920455"/>
              </a:tblGrid>
              <a:tr h="370840">
                <a:tc>
                  <a:txBody>
                    <a:bodyPr/>
                    <a:lstStyle/>
                    <a:p>
                      <a:r>
                        <a:rPr lang="en-NZ" sz="1000" dirty="0" smtClean="0">
                          <a:solidFill>
                            <a:srgbClr val="FF0000"/>
                          </a:solidFill>
                        </a:rPr>
                        <a:t>n=400</a:t>
                      </a:r>
                      <a:endParaRPr lang="en-NZ" sz="10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n=403</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dirty="0" smtClean="0">
                          <a:solidFill>
                            <a:srgbClr val="FF0000"/>
                          </a:solidFill>
                        </a:rPr>
                        <a:t>n=400</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dirty="0" smtClean="0">
                          <a:solidFill>
                            <a:srgbClr val="FF0000"/>
                          </a:solidFill>
                        </a:rPr>
                        <a:t>n=403</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3"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93</a:t>
            </a:fld>
            <a:endParaRPr lang="en-US" sz="1000" b="1" i="0" dirty="0">
              <a:solidFill>
                <a:schemeClr val="tx1"/>
              </a:solidFill>
            </a:endParaRPr>
          </a:p>
        </p:txBody>
      </p:sp>
      <p:sp>
        <p:nvSpPr>
          <p:cNvPr id="25" name="Rectangle 2"/>
          <p:cNvSpPr txBox="1">
            <a:spLocks noChangeArrowheads="1"/>
          </p:cNvSpPr>
          <p:nvPr/>
        </p:nvSpPr>
        <p:spPr>
          <a:xfrm>
            <a:off x="0" y="908720"/>
            <a:ext cx="9144000" cy="720080"/>
          </a:xfrm>
          <a:prstGeom prst="rect">
            <a:avLst/>
          </a:prstGeom>
        </p:spPr>
        <p:txBody>
          <a:bodyPr vert="horz" lIns="91440" tIns="45720" rIns="91440" bIns="45720" rtlCol="0" anchor="ctr">
            <a:normAutofit/>
          </a:bodyPr>
          <a:lstStyle/>
          <a:p>
            <a:pPr lvl="0" fontAlgn="auto">
              <a:spcAft>
                <a:spcPts val="0"/>
              </a:spcAft>
            </a:pPr>
            <a:r>
              <a:rPr kumimoji="0" lang="en-US" sz="2000" b="1" i="0" u="none" strike="noStrike" kern="1200" cap="none" spc="0" normalizeH="0" baseline="0" noProof="0" dirty="0" smtClean="0">
                <a:ln>
                  <a:noFill/>
                </a:ln>
                <a:solidFill>
                  <a:srgbClr val="CC0000"/>
                </a:solidFill>
                <a:effectLst/>
                <a:uLnTx/>
                <a:uFillTx/>
                <a:latin typeface="+mj-lt"/>
                <a:ea typeface="+mj-ea"/>
                <a:cs typeface="+mj-cs"/>
              </a:rPr>
              <a:t>Demographic Profile (III)</a:t>
            </a:r>
            <a:br>
              <a:rPr kumimoji="0" lang="en-US" sz="2000" b="1" i="0" u="none" strike="noStrike" kern="1200" cap="none" spc="0" normalizeH="0" baseline="0" noProof="0" dirty="0" smtClean="0">
                <a:ln>
                  <a:noFill/>
                </a:ln>
                <a:solidFill>
                  <a:srgbClr val="CC0000"/>
                </a:solidFill>
                <a:effectLst/>
                <a:uLnTx/>
                <a:uFillTx/>
                <a:latin typeface="+mj-lt"/>
                <a:ea typeface="+mj-ea"/>
                <a:cs typeface="+mj-cs"/>
              </a:rPr>
            </a:br>
            <a:r>
              <a:rPr kumimoji="0" lang="en-US" sz="2000" b="1" i="0" u="none" strike="noStrike" kern="1200" cap="none" spc="0" normalizeH="0" baseline="0" noProof="0" dirty="0" smtClean="0">
                <a:ln>
                  <a:noFill/>
                </a:ln>
                <a:solidFill>
                  <a:srgbClr val="CC0000"/>
                </a:solidFill>
                <a:effectLst/>
                <a:uLnTx/>
                <a:uFillTx/>
                <a:latin typeface="+mj-lt"/>
                <a:ea typeface="+mj-ea"/>
                <a:cs typeface="+mj-cs"/>
              </a:rPr>
              <a:t>Total Sample (</a:t>
            </a:r>
            <a:r>
              <a:rPr lang="en-NZ" sz="2000" i="0" dirty="0" err="1" smtClean="0">
                <a:solidFill>
                  <a:srgbClr val="CC0000"/>
                </a:solidFill>
                <a:latin typeface="+mj-lt"/>
                <a:ea typeface="+mj-ea"/>
                <a:cs typeface="+mj-cs"/>
              </a:rPr>
              <a:t>Rotorua</a:t>
            </a:r>
            <a:r>
              <a:rPr lang="en-NZ" sz="2000" i="0" dirty="0" smtClean="0">
                <a:solidFill>
                  <a:srgbClr val="CC0000"/>
                </a:solidFill>
                <a:latin typeface="+mj-lt"/>
                <a:ea typeface="+mj-ea"/>
                <a:cs typeface="+mj-cs"/>
              </a:rPr>
              <a:t> and </a:t>
            </a:r>
            <a:r>
              <a:rPr lang="en-NZ" sz="2000" i="0" dirty="0" err="1" smtClean="0">
                <a:solidFill>
                  <a:srgbClr val="CC0000"/>
                </a:solidFill>
                <a:latin typeface="+mj-lt"/>
                <a:ea typeface="+mj-ea"/>
                <a:cs typeface="+mj-cs"/>
              </a:rPr>
              <a:t>Tauranga</a:t>
            </a:r>
            <a:r>
              <a:rPr lang="en-NZ" sz="2000" i="0" dirty="0" smtClean="0">
                <a:solidFill>
                  <a:srgbClr val="CC0000"/>
                </a:solidFill>
                <a:latin typeface="+mj-lt"/>
                <a:ea typeface="+mj-ea"/>
                <a:cs typeface="+mj-cs"/>
              </a:rPr>
              <a:t>)</a:t>
            </a:r>
            <a:endParaRPr kumimoji="0" lang="en-NZ" sz="2000" b="1" i="0" u="none" strike="noStrike" kern="1200" cap="none" spc="0" normalizeH="0" baseline="0" noProof="0" dirty="0" smtClean="0">
              <a:ln>
                <a:noFill/>
              </a:ln>
              <a:solidFill>
                <a:srgbClr val="CC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a:xfrm>
            <a:off x="0" y="765175"/>
            <a:ext cx="9144000" cy="791617"/>
          </a:xfrm>
        </p:spPr>
        <p:txBody>
          <a:bodyPr>
            <a:normAutofit/>
          </a:bodyPr>
          <a:lstStyle/>
          <a:p>
            <a:pPr eaLnBrk="1" hangingPunct="1"/>
            <a:r>
              <a:rPr lang="en-US" sz="2000" b="1" dirty="0" smtClean="0">
                <a:solidFill>
                  <a:srgbClr val="CC0000"/>
                </a:solidFill>
              </a:rPr>
              <a:t>Demographic Profile (IV)</a:t>
            </a:r>
            <a:br>
              <a:rPr lang="en-US" sz="2000" b="1" dirty="0" smtClean="0">
                <a:solidFill>
                  <a:srgbClr val="CC0000"/>
                </a:solidFill>
              </a:rPr>
            </a:br>
            <a:r>
              <a:rPr lang="en-US" sz="2000" b="1" dirty="0" smtClean="0">
                <a:solidFill>
                  <a:srgbClr val="CC0000"/>
                </a:solidFill>
              </a:rPr>
              <a:t>Total Sample (of </a:t>
            </a:r>
            <a:r>
              <a:rPr lang="en-US" sz="2000" b="1" dirty="0" smtClean="0">
                <a:solidFill>
                  <a:srgbClr val="CC0000"/>
                </a:solidFill>
              </a:rPr>
              <a:t>Bus Users and Non-bus Users</a:t>
            </a:r>
            <a:r>
              <a:rPr lang="en-US" sz="2000" b="1" dirty="0" smtClean="0">
                <a:solidFill>
                  <a:srgbClr val="CC0000"/>
                </a:solidFill>
              </a:rPr>
              <a:t>)</a:t>
            </a:r>
            <a:endParaRPr lang="en-NZ" sz="2000" b="1" dirty="0" smtClean="0">
              <a:solidFill>
                <a:srgbClr val="CC0000"/>
              </a:solidFill>
            </a:endParaRPr>
          </a:p>
        </p:txBody>
      </p:sp>
      <p:sp>
        <p:nvSpPr>
          <p:cNvPr id="46085" name="Text Box 8"/>
          <p:cNvSpPr txBox="1">
            <a:spLocks noChangeArrowheads="1"/>
          </p:cNvSpPr>
          <p:nvPr/>
        </p:nvSpPr>
        <p:spPr bwMode="auto">
          <a:xfrm>
            <a:off x="1035050" y="2192338"/>
            <a:ext cx="1042988" cy="228600"/>
          </a:xfrm>
          <a:prstGeom prst="rect">
            <a:avLst/>
          </a:prstGeom>
          <a:noFill/>
          <a:ln w="9525" algn="ctr">
            <a:noFill/>
            <a:miter lim="800000"/>
            <a:headEnd/>
            <a:tailEnd/>
          </a:ln>
        </p:spPr>
        <p:txBody>
          <a:bodyPr>
            <a:spAutoFit/>
          </a:bodyPr>
          <a:lstStyle/>
          <a:p>
            <a:pPr algn="r">
              <a:spcBef>
                <a:spcPct val="50000"/>
              </a:spcBef>
            </a:pPr>
            <a:r>
              <a:rPr lang="en-US" sz="900"/>
              <a:t>$60,000 +</a:t>
            </a:r>
          </a:p>
        </p:txBody>
      </p:sp>
      <p:sp>
        <p:nvSpPr>
          <p:cNvPr id="46086" name="Text Box 9"/>
          <p:cNvSpPr txBox="1">
            <a:spLocks noChangeArrowheads="1"/>
          </p:cNvSpPr>
          <p:nvPr/>
        </p:nvSpPr>
        <p:spPr bwMode="auto">
          <a:xfrm>
            <a:off x="900113" y="5373688"/>
            <a:ext cx="1116012" cy="228600"/>
          </a:xfrm>
          <a:prstGeom prst="rect">
            <a:avLst/>
          </a:prstGeom>
          <a:noFill/>
          <a:ln w="9525" algn="ctr">
            <a:noFill/>
            <a:miter lim="800000"/>
            <a:headEnd/>
            <a:tailEnd/>
          </a:ln>
        </p:spPr>
        <p:txBody>
          <a:bodyPr>
            <a:spAutoFit/>
          </a:bodyPr>
          <a:lstStyle/>
          <a:p>
            <a:pPr algn="r">
              <a:spcBef>
                <a:spcPct val="50000"/>
              </a:spcBef>
            </a:pPr>
            <a:r>
              <a:rPr lang="en-US" sz="900"/>
              <a:t>Refused</a:t>
            </a:r>
          </a:p>
        </p:txBody>
      </p:sp>
      <p:sp>
        <p:nvSpPr>
          <p:cNvPr id="46087" name="Text Box 10"/>
          <p:cNvSpPr txBox="1">
            <a:spLocks noChangeArrowheads="1"/>
          </p:cNvSpPr>
          <p:nvPr/>
        </p:nvSpPr>
        <p:spPr bwMode="auto">
          <a:xfrm>
            <a:off x="395288" y="2624138"/>
            <a:ext cx="1690687" cy="228600"/>
          </a:xfrm>
          <a:prstGeom prst="rect">
            <a:avLst/>
          </a:prstGeom>
          <a:noFill/>
          <a:ln w="9525" algn="ctr">
            <a:noFill/>
            <a:miter lim="800000"/>
            <a:headEnd/>
            <a:tailEnd/>
          </a:ln>
        </p:spPr>
        <p:txBody>
          <a:bodyPr>
            <a:spAutoFit/>
          </a:bodyPr>
          <a:lstStyle/>
          <a:p>
            <a:pPr algn="r">
              <a:spcBef>
                <a:spcPct val="50000"/>
              </a:spcBef>
            </a:pPr>
            <a:r>
              <a:rPr lang="en-US" sz="900"/>
              <a:t>$40,000 to $59,999</a:t>
            </a:r>
          </a:p>
        </p:txBody>
      </p:sp>
      <p:sp>
        <p:nvSpPr>
          <p:cNvPr id="46088" name="Text Box 11"/>
          <p:cNvSpPr txBox="1">
            <a:spLocks noChangeArrowheads="1"/>
          </p:cNvSpPr>
          <p:nvPr/>
        </p:nvSpPr>
        <p:spPr bwMode="auto">
          <a:xfrm>
            <a:off x="431800" y="3128963"/>
            <a:ext cx="1619250" cy="228600"/>
          </a:xfrm>
          <a:prstGeom prst="rect">
            <a:avLst/>
          </a:prstGeom>
          <a:noFill/>
          <a:ln w="9525" algn="ctr">
            <a:noFill/>
            <a:miter lim="800000"/>
            <a:headEnd/>
            <a:tailEnd/>
          </a:ln>
        </p:spPr>
        <p:txBody>
          <a:bodyPr>
            <a:spAutoFit/>
          </a:bodyPr>
          <a:lstStyle/>
          <a:p>
            <a:pPr algn="r">
              <a:spcBef>
                <a:spcPct val="50000"/>
              </a:spcBef>
            </a:pPr>
            <a:r>
              <a:rPr lang="en-US" sz="900"/>
              <a:t>$25,000 to 39,999</a:t>
            </a:r>
          </a:p>
        </p:txBody>
      </p:sp>
      <p:sp>
        <p:nvSpPr>
          <p:cNvPr id="46089" name="Text Box 12"/>
          <p:cNvSpPr txBox="1">
            <a:spLocks noChangeArrowheads="1"/>
          </p:cNvSpPr>
          <p:nvPr/>
        </p:nvSpPr>
        <p:spPr bwMode="auto">
          <a:xfrm>
            <a:off x="250825" y="4076700"/>
            <a:ext cx="1763713" cy="228600"/>
          </a:xfrm>
          <a:prstGeom prst="rect">
            <a:avLst/>
          </a:prstGeom>
          <a:noFill/>
          <a:ln w="9525" algn="ctr">
            <a:noFill/>
            <a:miter lim="800000"/>
            <a:headEnd/>
            <a:tailEnd/>
          </a:ln>
        </p:spPr>
        <p:txBody>
          <a:bodyPr>
            <a:spAutoFit/>
          </a:bodyPr>
          <a:lstStyle/>
          <a:p>
            <a:pPr algn="r">
              <a:spcBef>
                <a:spcPct val="50000"/>
              </a:spcBef>
            </a:pPr>
            <a:r>
              <a:rPr lang="en-US" sz="900"/>
              <a:t>$12,000 to $24,999</a:t>
            </a:r>
          </a:p>
        </p:txBody>
      </p:sp>
      <p:sp>
        <p:nvSpPr>
          <p:cNvPr id="46090" name="Text Box 13"/>
          <p:cNvSpPr txBox="1">
            <a:spLocks noChangeArrowheads="1"/>
          </p:cNvSpPr>
          <p:nvPr/>
        </p:nvSpPr>
        <p:spPr bwMode="auto">
          <a:xfrm>
            <a:off x="971550" y="4868863"/>
            <a:ext cx="1042988" cy="228600"/>
          </a:xfrm>
          <a:prstGeom prst="rect">
            <a:avLst/>
          </a:prstGeom>
          <a:noFill/>
          <a:ln w="9525" algn="ctr">
            <a:noFill/>
            <a:miter lim="800000"/>
            <a:headEnd/>
            <a:tailEnd/>
          </a:ln>
        </p:spPr>
        <p:txBody>
          <a:bodyPr>
            <a:spAutoFit/>
          </a:bodyPr>
          <a:lstStyle/>
          <a:p>
            <a:pPr algn="r">
              <a:spcBef>
                <a:spcPct val="50000"/>
              </a:spcBef>
            </a:pPr>
            <a:r>
              <a:rPr lang="en-US" sz="900"/>
              <a:t>Under $12,000</a:t>
            </a:r>
          </a:p>
        </p:txBody>
      </p:sp>
      <p:sp>
        <p:nvSpPr>
          <p:cNvPr id="46091" name="Text Box 17"/>
          <p:cNvSpPr txBox="1">
            <a:spLocks noChangeArrowheads="1"/>
          </p:cNvSpPr>
          <p:nvPr/>
        </p:nvSpPr>
        <p:spPr bwMode="auto">
          <a:xfrm>
            <a:off x="2051720" y="1484784"/>
            <a:ext cx="1728787" cy="228600"/>
          </a:xfrm>
          <a:prstGeom prst="rect">
            <a:avLst/>
          </a:prstGeom>
          <a:noFill/>
          <a:ln w="9525">
            <a:noFill/>
            <a:miter lim="800000"/>
            <a:headEnd/>
            <a:tailEnd/>
          </a:ln>
        </p:spPr>
        <p:txBody>
          <a:bodyPr/>
          <a:lstStyle/>
          <a:p>
            <a:r>
              <a:rPr lang="en-US" altLang="ja-JP" sz="1400" i="0" dirty="0">
                <a:ea typeface="MS Mincho" pitchFamily="49" charset="-128"/>
              </a:rPr>
              <a:t>Personal Income</a:t>
            </a:r>
            <a:endParaRPr lang="en-US" sz="1400" b="0" i="0" dirty="0"/>
          </a:p>
        </p:txBody>
      </p:sp>
      <p:sp>
        <p:nvSpPr>
          <p:cNvPr id="46092" name="Text Box 26"/>
          <p:cNvSpPr txBox="1">
            <a:spLocks noChangeArrowheads="1"/>
          </p:cNvSpPr>
          <p:nvPr/>
        </p:nvSpPr>
        <p:spPr bwMode="auto">
          <a:xfrm>
            <a:off x="4716463" y="2695575"/>
            <a:ext cx="1403350" cy="228600"/>
          </a:xfrm>
          <a:prstGeom prst="rect">
            <a:avLst/>
          </a:prstGeom>
          <a:noFill/>
          <a:ln w="9525" algn="ctr">
            <a:noFill/>
            <a:miter lim="800000"/>
            <a:headEnd/>
            <a:tailEnd/>
          </a:ln>
        </p:spPr>
        <p:txBody>
          <a:bodyPr>
            <a:spAutoFit/>
          </a:bodyPr>
          <a:lstStyle/>
          <a:p>
            <a:pPr algn="r">
              <a:spcBef>
                <a:spcPct val="50000"/>
              </a:spcBef>
            </a:pPr>
            <a:r>
              <a:rPr lang="en-US" sz="900"/>
              <a:t>$60,000 to $89,999</a:t>
            </a:r>
          </a:p>
        </p:txBody>
      </p:sp>
      <p:sp>
        <p:nvSpPr>
          <p:cNvPr id="46093" name="Text Box 27"/>
          <p:cNvSpPr txBox="1">
            <a:spLocks noChangeArrowheads="1"/>
          </p:cNvSpPr>
          <p:nvPr/>
        </p:nvSpPr>
        <p:spPr bwMode="auto">
          <a:xfrm>
            <a:off x="5003800" y="5360988"/>
            <a:ext cx="1116013" cy="228600"/>
          </a:xfrm>
          <a:prstGeom prst="rect">
            <a:avLst/>
          </a:prstGeom>
          <a:noFill/>
          <a:ln w="9525" algn="ctr">
            <a:noFill/>
            <a:miter lim="800000"/>
            <a:headEnd/>
            <a:tailEnd/>
          </a:ln>
        </p:spPr>
        <p:txBody>
          <a:bodyPr>
            <a:spAutoFit/>
          </a:bodyPr>
          <a:lstStyle/>
          <a:p>
            <a:pPr algn="r">
              <a:spcBef>
                <a:spcPct val="50000"/>
              </a:spcBef>
            </a:pPr>
            <a:r>
              <a:rPr lang="en-US" sz="900"/>
              <a:t>Refused</a:t>
            </a:r>
          </a:p>
        </p:txBody>
      </p:sp>
      <p:sp>
        <p:nvSpPr>
          <p:cNvPr id="46094" name="Text Box 28"/>
          <p:cNvSpPr txBox="1">
            <a:spLocks noChangeArrowheads="1"/>
          </p:cNvSpPr>
          <p:nvPr/>
        </p:nvSpPr>
        <p:spPr bwMode="auto">
          <a:xfrm>
            <a:off x="4427538" y="3200400"/>
            <a:ext cx="1690687" cy="228600"/>
          </a:xfrm>
          <a:prstGeom prst="rect">
            <a:avLst/>
          </a:prstGeom>
          <a:noFill/>
          <a:ln w="9525" algn="ctr">
            <a:noFill/>
            <a:miter lim="800000"/>
            <a:headEnd/>
            <a:tailEnd/>
          </a:ln>
        </p:spPr>
        <p:txBody>
          <a:bodyPr>
            <a:spAutoFit/>
          </a:bodyPr>
          <a:lstStyle/>
          <a:p>
            <a:pPr algn="r">
              <a:spcBef>
                <a:spcPct val="50000"/>
              </a:spcBef>
            </a:pPr>
            <a:r>
              <a:rPr lang="en-US" sz="900"/>
              <a:t>$40,000 to $59,999</a:t>
            </a:r>
          </a:p>
        </p:txBody>
      </p:sp>
      <p:sp>
        <p:nvSpPr>
          <p:cNvPr id="46095" name="Text Box 29"/>
          <p:cNvSpPr txBox="1">
            <a:spLocks noChangeArrowheads="1"/>
          </p:cNvSpPr>
          <p:nvPr/>
        </p:nvSpPr>
        <p:spPr bwMode="auto">
          <a:xfrm>
            <a:off x="4489450" y="3776663"/>
            <a:ext cx="1619250" cy="228600"/>
          </a:xfrm>
          <a:prstGeom prst="rect">
            <a:avLst/>
          </a:prstGeom>
          <a:noFill/>
          <a:ln w="9525" algn="ctr">
            <a:noFill/>
            <a:miter lim="800000"/>
            <a:headEnd/>
            <a:tailEnd/>
          </a:ln>
        </p:spPr>
        <p:txBody>
          <a:bodyPr>
            <a:spAutoFit/>
          </a:bodyPr>
          <a:lstStyle/>
          <a:p>
            <a:pPr algn="r">
              <a:spcBef>
                <a:spcPct val="50000"/>
              </a:spcBef>
            </a:pPr>
            <a:r>
              <a:rPr lang="en-US" sz="900"/>
              <a:t>$25,000 to 39,999</a:t>
            </a:r>
          </a:p>
        </p:txBody>
      </p:sp>
      <p:sp>
        <p:nvSpPr>
          <p:cNvPr id="46096" name="Text Box 30"/>
          <p:cNvSpPr txBox="1">
            <a:spLocks noChangeArrowheads="1"/>
          </p:cNvSpPr>
          <p:nvPr/>
        </p:nvSpPr>
        <p:spPr bwMode="auto">
          <a:xfrm>
            <a:off x="4344988" y="4495800"/>
            <a:ext cx="1763712" cy="228600"/>
          </a:xfrm>
          <a:prstGeom prst="rect">
            <a:avLst/>
          </a:prstGeom>
          <a:noFill/>
          <a:ln w="9525" algn="ctr">
            <a:noFill/>
            <a:miter lim="800000"/>
            <a:headEnd/>
            <a:tailEnd/>
          </a:ln>
        </p:spPr>
        <p:txBody>
          <a:bodyPr>
            <a:spAutoFit/>
          </a:bodyPr>
          <a:lstStyle/>
          <a:p>
            <a:pPr algn="r">
              <a:spcBef>
                <a:spcPct val="50000"/>
              </a:spcBef>
            </a:pPr>
            <a:r>
              <a:rPr lang="en-US" sz="900"/>
              <a:t>$12,000 to $24,999</a:t>
            </a:r>
          </a:p>
        </p:txBody>
      </p:sp>
      <p:sp>
        <p:nvSpPr>
          <p:cNvPr id="46097" name="Text Box 31"/>
          <p:cNvSpPr txBox="1">
            <a:spLocks noChangeArrowheads="1"/>
          </p:cNvSpPr>
          <p:nvPr/>
        </p:nvSpPr>
        <p:spPr bwMode="auto">
          <a:xfrm>
            <a:off x="5029200" y="4929188"/>
            <a:ext cx="1042988" cy="228600"/>
          </a:xfrm>
          <a:prstGeom prst="rect">
            <a:avLst/>
          </a:prstGeom>
          <a:noFill/>
          <a:ln w="9525" algn="ctr">
            <a:noFill/>
            <a:miter lim="800000"/>
            <a:headEnd/>
            <a:tailEnd/>
          </a:ln>
        </p:spPr>
        <p:txBody>
          <a:bodyPr>
            <a:spAutoFit/>
          </a:bodyPr>
          <a:lstStyle/>
          <a:p>
            <a:pPr algn="r">
              <a:spcBef>
                <a:spcPct val="50000"/>
              </a:spcBef>
            </a:pPr>
            <a:r>
              <a:rPr lang="en-US" sz="900"/>
              <a:t>Under $12,000</a:t>
            </a:r>
          </a:p>
        </p:txBody>
      </p:sp>
      <p:sp>
        <p:nvSpPr>
          <p:cNvPr id="46098" name="Text Box 32"/>
          <p:cNvSpPr txBox="1">
            <a:spLocks noChangeArrowheads="1"/>
          </p:cNvSpPr>
          <p:nvPr/>
        </p:nvSpPr>
        <p:spPr bwMode="auto">
          <a:xfrm>
            <a:off x="5868144" y="1556792"/>
            <a:ext cx="2222500" cy="228600"/>
          </a:xfrm>
          <a:prstGeom prst="rect">
            <a:avLst/>
          </a:prstGeom>
          <a:noFill/>
          <a:ln w="9525">
            <a:noFill/>
            <a:miter lim="800000"/>
            <a:headEnd/>
            <a:tailEnd/>
          </a:ln>
        </p:spPr>
        <p:txBody>
          <a:bodyPr/>
          <a:lstStyle/>
          <a:p>
            <a:r>
              <a:rPr lang="en-US" altLang="ja-JP" sz="1400" i="0">
                <a:ea typeface="MS Mincho" pitchFamily="49" charset="-128"/>
              </a:rPr>
              <a:t>Household Income</a:t>
            </a:r>
            <a:endParaRPr lang="en-US" sz="1400" b="0" i="0"/>
          </a:p>
        </p:txBody>
      </p:sp>
      <p:sp>
        <p:nvSpPr>
          <p:cNvPr id="46099" name="Text Box 33"/>
          <p:cNvSpPr txBox="1">
            <a:spLocks noChangeArrowheads="1"/>
          </p:cNvSpPr>
          <p:nvPr/>
        </p:nvSpPr>
        <p:spPr bwMode="auto">
          <a:xfrm>
            <a:off x="4710113" y="2336800"/>
            <a:ext cx="1403350" cy="228600"/>
          </a:xfrm>
          <a:prstGeom prst="rect">
            <a:avLst/>
          </a:prstGeom>
          <a:noFill/>
          <a:ln w="9525" algn="ctr">
            <a:noFill/>
            <a:miter lim="800000"/>
            <a:headEnd/>
            <a:tailEnd/>
          </a:ln>
        </p:spPr>
        <p:txBody>
          <a:bodyPr>
            <a:spAutoFit/>
          </a:bodyPr>
          <a:lstStyle/>
          <a:p>
            <a:pPr algn="r">
              <a:spcBef>
                <a:spcPct val="50000"/>
              </a:spcBef>
            </a:pPr>
            <a:r>
              <a:rPr lang="en-US" sz="900"/>
              <a:t>$90,000 to $119,999</a:t>
            </a:r>
          </a:p>
        </p:txBody>
      </p:sp>
      <p:sp>
        <p:nvSpPr>
          <p:cNvPr id="46100" name="Text Box 34"/>
          <p:cNvSpPr txBox="1">
            <a:spLocks noChangeArrowheads="1"/>
          </p:cNvSpPr>
          <p:nvPr/>
        </p:nvSpPr>
        <p:spPr bwMode="auto">
          <a:xfrm>
            <a:off x="4700588" y="2120900"/>
            <a:ext cx="1403350" cy="228600"/>
          </a:xfrm>
          <a:prstGeom prst="rect">
            <a:avLst/>
          </a:prstGeom>
          <a:noFill/>
          <a:ln w="9525" algn="ctr">
            <a:noFill/>
            <a:miter lim="800000"/>
            <a:headEnd/>
            <a:tailEnd/>
          </a:ln>
        </p:spPr>
        <p:txBody>
          <a:bodyPr>
            <a:spAutoFit/>
          </a:bodyPr>
          <a:lstStyle/>
          <a:p>
            <a:pPr algn="r">
              <a:spcBef>
                <a:spcPct val="50000"/>
              </a:spcBef>
            </a:pPr>
            <a:r>
              <a:rPr lang="en-US" sz="900"/>
              <a:t>$120,000 +</a:t>
            </a:r>
          </a:p>
        </p:txBody>
      </p:sp>
      <p:sp>
        <p:nvSpPr>
          <p:cNvPr id="46102" name="Rectangle 36"/>
          <p:cNvSpPr>
            <a:spLocks noChangeArrowheads="1"/>
          </p:cNvSpPr>
          <p:nvPr/>
        </p:nvSpPr>
        <p:spPr bwMode="auto">
          <a:xfrm>
            <a:off x="0" y="1196752"/>
            <a:ext cx="1165225" cy="244475"/>
          </a:xfrm>
          <a:prstGeom prst="rect">
            <a:avLst/>
          </a:prstGeom>
          <a:noFill/>
          <a:ln w="9525" algn="ctr">
            <a:noFill/>
            <a:miter lim="800000"/>
            <a:headEnd/>
            <a:tailEnd/>
          </a:ln>
        </p:spPr>
        <p:txBody>
          <a:bodyPr wrap="none">
            <a:spAutoFit/>
          </a:bodyPr>
          <a:lstStyle/>
          <a:p>
            <a:pPr algn="l">
              <a:buClr>
                <a:srgbClr val="000000"/>
              </a:buClr>
              <a:buSzPct val="90000"/>
              <a:buFont typeface="Arial" charset="0"/>
              <a:buNone/>
            </a:pPr>
            <a:r>
              <a:rPr lang="en-IE" sz="1000" b="0" dirty="0">
                <a:solidFill>
                  <a:srgbClr val="000000"/>
                </a:solidFill>
              </a:rPr>
              <a:t>% of respondents</a:t>
            </a:r>
            <a:endParaRPr lang="en-GB" sz="1000" b="0" dirty="0">
              <a:solidFill>
                <a:srgbClr val="000000"/>
              </a:solidFill>
            </a:endParaRPr>
          </a:p>
        </p:txBody>
      </p:sp>
      <p:graphicFrame>
        <p:nvGraphicFramePr>
          <p:cNvPr id="28" name="Chart 27"/>
          <p:cNvGraphicFramePr/>
          <p:nvPr/>
        </p:nvGraphicFramePr>
        <p:xfrm>
          <a:off x="1884040" y="1772816"/>
          <a:ext cx="2111896"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p:nvPr/>
        </p:nvGraphicFramePr>
        <p:xfrm>
          <a:off x="6012160" y="1772816"/>
          <a:ext cx="2111896" cy="4496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Table 26"/>
          <p:cNvGraphicFramePr>
            <a:graphicFrameLocks noGrp="1"/>
          </p:cNvGraphicFramePr>
          <p:nvPr/>
        </p:nvGraphicFramePr>
        <p:xfrm>
          <a:off x="2195736" y="6154504"/>
          <a:ext cx="5832649" cy="370840"/>
        </p:xfrm>
        <a:graphic>
          <a:graphicData uri="http://schemas.openxmlformats.org/drawingml/2006/table">
            <a:tbl>
              <a:tblPr firstRow="1" bandRow="1">
                <a:tableStyleId>{5C22544A-7EE6-4342-B048-85BDC9FD1C3A}</a:tableStyleId>
              </a:tblPr>
              <a:tblGrid>
                <a:gridCol w="954502"/>
                <a:gridCol w="954502"/>
                <a:gridCol w="889381"/>
                <a:gridCol w="1234063"/>
                <a:gridCol w="879746"/>
                <a:gridCol w="920455"/>
              </a:tblGrid>
              <a:tr h="370840">
                <a:tc>
                  <a:txBody>
                    <a:bodyPr/>
                    <a:lstStyle/>
                    <a:p>
                      <a:r>
                        <a:rPr lang="en-NZ" sz="1000" dirty="0" smtClean="0">
                          <a:solidFill>
                            <a:srgbClr val="FF0000"/>
                          </a:solidFill>
                        </a:rPr>
                        <a:t>n=400</a:t>
                      </a:r>
                      <a:endParaRPr lang="en-NZ" sz="1000"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1000" dirty="0" smtClean="0">
                          <a:solidFill>
                            <a:srgbClr val="FF0000"/>
                          </a:solidFill>
                        </a:rPr>
                        <a:t>n=403</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dirty="0" smtClean="0">
                          <a:solidFill>
                            <a:srgbClr val="FF0000"/>
                          </a:solidFill>
                        </a:rPr>
                        <a:t>n=400</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dirty="0" smtClean="0">
                          <a:solidFill>
                            <a:srgbClr val="FF0000"/>
                          </a:solidFill>
                        </a:rPr>
                        <a:t>n=403</a:t>
                      </a:r>
                      <a:endParaRPr lang="en-NZ"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3" name="Slide Number Placeholder 6"/>
          <p:cNvSpPr txBox="1">
            <a:spLocks noGrp="1"/>
          </p:cNvSpPr>
          <p:nvPr/>
        </p:nvSpPr>
        <p:spPr bwMode="auto">
          <a:xfrm>
            <a:off x="7010400" y="836712"/>
            <a:ext cx="2133600" cy="277812"/>
          </a:xfrm>
          <a:prstGeom prst="rect">
            <a:avLst/>
          </a:prstGeom>
          <a:noFill/>
          <a:ln w="9525">
            <a:noFill/>
            <a:miter lim="800000"/>
            <a:headEnd/>
            <a:tailEnd/>
          </a:ln>
        </p:spPr>
        <p:txBody>
          <a:bodyPr anchor="ctr"/>
          <a:lstStyle/>
          <a:p>
            <a:pPr algn="r">
              <a:defRPr/>
            </a:pPr>
            <a:r>
              <a:rPr lang="en-US" sz="1000" b="1" i="0" dirty="0" smtClean="0">
                <a:solidFill>
                  <a:schemeClr val="tx1"/>
                </a:solidFill>
              </a:rPr>
              <a:t>Page </a:t>
            </a:r>
            <a:fld id="{542CDE15-7B63-4C1F-9C53-928185F3A178}" type="slidenum">
              <a:rPr lang="en-US" sz="1000" b="1" i="0" smtClean="0">
                <a:solidFill>
                  <a:schemeClr val="tx1"/>
                </a:solidFill>
              </a:rPr>
              <a:pPr algn="r">
                <a:defRPr/>
              </a:pPr>
              <a:t>94</a:t>
            </a:fld>
            <a:endParaRPr lang="en-US" sz="1000" b="1" i="0" dirty="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BFB6F7442CDB4D47AAEFFE50118F3370" version="1.0.0">
  <systemFields>
    <field name="Objective-Id">
      <value order="0">A3889023</value>
    </field>
    <field name="Objective-Title">
      <value order="0">bay-of-plenty-regional-council-bus-satisfaction-survey-2012.pptx</value>
    </field>
    <field name="Objective-Description">
      <value order="0"/>
    </field>
    <field name="Objective-CreationStamp">
      <value order="0">2021-07-28T00:40:41Z</value>
    </field>
    <field name="Objective-IsApproved">
      <value order="0">false</value>
    </field>
    <field name="Objective-IsPublished">
      <value order="0">true</value>
    </field>
    <field name="Objective-DatePublished">
      <value order="0">2021-07-28T00:40:41Z</value>
    </field>
    <field name="Objective-ModificationStamp">
      <value order="0">2021-07-28T00:40:41Z</value>
    </field>
    <field name="Objective-Owner">
      <value order="0">Chris Mahoney Administrator</value>
    </field>
    <field name="Objective-Path">
      <value order="0">EasyInfo Global Folder:'Virtual Filing Cabinet':Relationship Engagement:Communications Planning and Delivery:Communication Technology**:Content management system - Umbraco - Website Management (including BOPRC corporate site and Sam intranet site):Migrated Publications on Public Website *</value>
    </field>
    <field name="Objective-Parent">
      <value order="0">Migrated Publications on Public Website *</value>
    </field>
    <field name="Objective-State">
      <value order="0">Published</value>
    </field>
    <field name="Objective-VersionId">
      <value order="0">vA5881531</value>
    </field>
    <field name="Objective-Version">
      <value order="0">1.0</value>
    </field>
    <field name="Objective-VersionNumber">
      <value order="0">1</value>
    </field>
    <field name="Objective-VersionComment">
      <value order="0">First version</value>
    </field>
    <field name="Objective-FileNumber">
      <value order="0">5.01238</value>
    </field>
    <field name="Objective-Classification">
      <value order="0">Public Access</value>
    </field>
    <field name="Objective-Caveats">
      <value order="0"/>
    </field>
  </systemFields>
  <catalogues>
    <catalogue name="Backcapture / Migrated Type Catalogue" type="type" ori="id:cA9">
      <field name="Objective-Previous File Number">
        <value order="0"/>
      </field>
      <field name="Objective-Accela Key">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BFB6F7442CDB4D47AAEFFE50118F3370"/>
  </ds:schemaRefs>
</ds:datastoreItem>
</file>

<file path=docProps/app.xml><?xml version="1.0" encoding="utf-8"?>
<Properties xmlns="http://schemas.openxmlformats.org/officeDocument/2006/extended-properties" xmlns:vt="http://schemas.openxmlformats.org/officeDocument/2006/docPropsVTypes">
  <Template>Origin</Template>
  <TotalTime>7046</TotalTime>
  <Words>15826</Words>
  <Application>Microsoft Office PowerPoint</Application>
  <PresentationFormat>On-screen Show (4:3)</PresentationFormat>
  <Paragraphs>2374</Paragraphs>
  <Slides>94</Slides>
  <Notes>81</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Slide 1</vt:lpstr>
      <vt:lpstr>Slide 2</vt:lpstr>
      <vt:lpstr>Introduction</vt:lpstr>
      <vt:lpstr>Objectives</vt:lpstr>
      <vt:lpstr>Methodology</vt:lpstr>
      <vt:lpstr>Slide 6</vt:lpstr>
      <vt:lpstr>Executive Summary (I)</vt:lpstr>
      <vt:lpstr>Executive Summary (II)</vt:lpstr>
      <vt:lpstr>Slide 9</vt:lpstr>
      <vt:lpstr>Slide 10</vt:lpstr>
      <vt:lpstr>Slide 11</vt:lpstr>
      <vt:lpstr>Frequency of Bus Use</vt:lpstr>
      <vt:lpstr>Timing of Bus Use (I)</vt:lpstr>
      <vt:lpstr>Timing of Bus Use (II)</vt:lpstr>
      <vt:lpstr>Slide 15</vt:lpstr>
      <vt:lpstr>Change in Usage (I)</vt:lpstr>
      <vt:lpstr>Change in Usage (II)</vt:lpstr>
      <vt:lpstr>Reasons for Increased Usage (I)</vt:lpstr>
      <vt:lpstr>Reasons for Increased Usage (II)</vt:lpstr>
      <vt:lpstr>Reasons for Decreased Usage</vt:lpstr>
      <vt:lpstr>Main Purpose of Travel (I)</vt:lpstr>
      <vt:lpstr>Main Purpose of Travel (II)</vt:lpstr>
      <vt:lpstr>Main Purpose of Travel (III)</vt:lpstr>
      <vt:lpstr>Access to Private Transport</vt:lpstr>
      <vt:lpstr>Motivation to Use Public Transport (I)</vt:lpstr>
      <vt:lpstr>Motivation to Use Public Transport (II)</vt:lpstr>
      <vt:lpstr>Motivation to Use Public Transport (III)</vt:lpstr>
      <vt:lpstr>Method of Finding Information on Bus Service (I)</vt:lpstr>
      <vt:lpstr>Method of Finding Information on Bus Service (II)</vt:lpstr>
      <vt:lpstr>Slide 30</vt:lpstr>
      <vt:lpstr>Slide 31</vt:lpstr>
      <vt:lpstr>Improvements to the Bus Service (III)</vt:lpstr>
      <vt:lpstr>Improvements to the Bus Service (IV)</vt:lpstr>
      <vt:lpstr>Bad Experience with Bus Service (I)</vt:lpstr>
      <vt:lpstr>Bad Experience with Bus Service (II)</vt:lpstr>
      <vt:lpstr>Bad Experience with Bus Service (III)</vt:lpstr>
      <vt:lpstr>Tauranga Bay Hopper</vt:lpstr>
      <vt:lpstr>Slide 38</vt:lpstr>
      <vt:lpstr>Total Mobility Scheme (I)</vt:lpstr>
      <vt:lpstr>Total Mobility Scheme (II)</vt:lpstr>
      <vt:lpstr>Substitute to Total Mobility Trips</vt:lpstr>
      <vt:lpstr>Slide 42</vt:lpstr>
      <vt:lpstr>Performance (I)</vt:lpstr>
      <vt:lpstr>Performance (II)</vt:lpstr>
      <vt:lpstr>Value for Money</vt:lpstr>
      <vt:lpstr>Reasons for Dissatisfaction with Value for Money</vt:lpstr>
      <vt:lpstr>Service Availability</vt:lpstr>
      <vt:lpstr>Reasons for Dissatisfaction with Service Availability</vt:lpstr>
      <vt:lpstr>Journey Time</vt:lpstr>
      <vt:lpstr>Reasons for Dissatisfaction with Journey Time</vt:lpstr>
      <vt:lpstr>Service Frequency</vt:lpstr>
      <vt:lpstr>Reasons for Dissatisfaction with Service Frequency</vt:lpstr>
      <vt:lpstr>Service Reliability</vt:lpstr>
      <vt:lpstr>Reasons for Dissatisfaction with Service Reliability</vt:lpstr>
      <vt:lpstr>Safety and Personal Security During the Trip</vt:lpstr>
      <vt:lpstr>Reasons for Dissatisfaction with Safety and Personal Security During the Trip</vt:lpstr>
      <vt:lpstr>Safety and Personal Security at the Stops</vt:lpstr>
      <vt:lpstr>Reasons for Dissatisfaction with Safety and Personal Security at the Stops</vt:lpstr>
      <vt:lpstr>Vehicle Quality / Comfort</vt:lpstr>
      <vt:lpstr>Reasons for Dissatisfaction with Vehicle Quality / Comfort</vt:lpstr>
      <vt:lpstr>Overall Bus Service</vt:lpstr>
      <vt:lpstr>Reasons for Dissatisfaction with Overall Bus Service</vt:lpstr>
      <vt:lpstr>Slide 63</vt:lpstr>
      <vt:lpstr>Net Promoter Score</vt:lpstr>
      <vt:lpstr>Slide 65</vt:lpstr>
      <vt:lpstr>Slide 66</vt:lpstr>
      <vt:lpstr>Reasons for Promoters / Passive Scores (7 – 10) (III)</vt:lpstr>
      <vt:lpstr>Reasons for Detractor Scores (0 – 6)</vt:lpstr>
      <vt:lpstr>Slide 69</vt:lpstr>
      <vt:lpstr>Summary – Bus Users (I)</vt:lpstr>
      <vt:lpstr>Summary – Bus Users (II)</vt:lpstr>
      <vt:lpstr>Summary – Bus Users (III)</vt:lpstr>
      <vt:lpstr>Summary – Bus Users (IV)</vt:lpstr>
      <vt:lpstr>Summary – Bus Users (V)</vt:lpstr>
      <vt:lpstr>Summary – Bus Users (VI)</vt:lpstr>
      <vt:lpstr>Slide 76</vt:lpstr>
      <vt:lpstr>Reasons for Non-Bus Use (I)</vt:lpstr>
      <vt:lpstr>Reasons for Non-Bus Use (II)</vt:lpstr>
      <vt:lpstr>Likelihood of Bus Use (I)</vt:lpstr>
      <vt:lpstr>Likelihood of Bus Use (II)</vt:lpstr>
      <vt:lpstr>Slide 81</vt:lpstr>
      <vt:lpstr>Likelihood of Bus Use (IV)</vt:lpstr>
      <vt:lpstr>Slide 83</vt:lpstr>
      <vt:lpstr>Slide 84</vt:lpstr>
      <vt:lpstr>Improvements to the Bus Service (III)</vt:lpstr>
      <vt:lpstr>Slide 86</vt:lpstr>
      <vt:lpstr>Summary – Non-Bus Users</vt:lpstr>
      <vt:lpstr>Slide 88</vt:lpstr>
      <vt:lpstr>Slide 89</vt:lpstr>
      <vt:lpstr>Bus Use by Other Household Members – Non-Bus Users</vt:lpstr>
      <vt:lpstr>Demographic Profile (I) Total Sample (Rotorua and Tauranga)</vt:lpstr>
      <vt:lpstr>Slide 92</vt:lpstr>
      <vt:lpstr>Slide 93</vt:lpstr>
      <vt:lpstr>Demographic Profile (IV) Total Sample (of Bus Users and Non-bus Users)</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anh</dc:creator>
  <cp:lastModifiedBy> </cp:lastModifiedBy>
  <cp:revision>946</cp:revision>
  <dcterms:created xsi:type="dcterms:W3CDTF">2009-02-11T03:16:03Z</dcterms:created>
  <dcterms:modified xsi:type="dcterms:W3CDTF">2012-05-28T23:19:19Z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A3889023</vt:lpwstr>
  </property>
  <property fmtid="{D5CDD505-2E9C-101B-9397-08002B2CF9AE}" pid="4" name="Objective-Title">
    <vt:lpwstr>bay-of-plenty-regional-council-bus-satisfaction-survey-2012.pptx</vt:lpwstr>
  </property>
  <property fmtid="{D5CDD505-2E9C-101B-9397-08002B2CF9AE}" pid="5" name="Objective-Comment">
    <vt:lpwstr/>
  </property>
  <property fmtid="{D5CDD505-2E9C-101B-9397-08002B2CF9AE}" pid="6" name="Objective-CreationStamp">
    <vt:filetime>2021-07-28T00:40:41Z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2021-07-28T00:40:41Z</vt:filetime>
  </property>
  <property fmtid="{D5CDD505-2E9C-101B-9397-08002B2CF9AE}" pid="10" name="Objective-ModificationStamp">
    <vt:filetime>2021-07-28T00:40:41Z</vt:filetime>
  </property>
  <property fmtid="{D5CDD505-2E9C-101B-9397-08002B2CF9AE}" pid="11" name="Objective-Owner">
    <vt:lpwstr>Chris Mahoney Administrator</vt:lpwstr>
  </property>
  <property fmtid="{D5CDD505-2E9C-101B-9397-08002B2CF9AE}" pid="12" name="Objective-Path">
    <vt:lpwstr>EasyInfo Global Folder:'Virtual Filing Cabinet':Relationship Engagement:Communications Planning and Delivery:Communication Technology**:Content management system - Umbraco - Website Management (including BOPRC corporate site and Sam intranet site):Migrated Publications on Public Website *</vt:lpwstr>
  </property>
  <property fmtid="{D5CDD505-2E9C-101B-9397-08002B2CF9AE}" pid="13" name="Objective-Parent">
    <vt:lpwstr>Migrated Publications on Public Website *</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5.01238</vt:lpwstr>
  </property>
  <property fmtid="{D5CDD505-2E9C-101B-9397-08002B2CF9AE}" pid="19" name="Objective-Classification">
    <vt:lpwstr>Public Access</vt:lpwstr>
  </property>
  <property fmtid="{D5CDD505-2E9C-101B-9397-08002B2CF9AE}" pid="20" name="Objective-Caveats">
    <vt:lpwstr/>
  </property>
  <property fmtid="{D5CDD505-2E9C-101B-9397-08002B2CF9AE}" pid="21" name="Objective-Library Item Type [system]">
    <vt:lpwstr>Powerpoint</vt:lpwstr>
  </property>
  <property fmtid="{D5CDD505-2E9C-101B-9397-08002B2CF9AE}" pid="22" name="Objective-Author [system]">
    <vt:lpwstr>Key Research</vt:lpwstr>
  </property>
  <property fmtid="{D5CDD505-2E9C-101B-9397-08002B2CF9AE}" pid="23" name="Objective-Classification (Library) [system]">
    <vt:lpwstr/>
  </property>
  <property fmtid="{D5CDD505-2E9C-101B-9397-08002B2CF9AE}" pid="24" name="Objective-Edition (Library) [system]">
    <vt:lpwstr/>
  </property>
  <property fmtid="{D5CDD505-2E9C-101B-9397-08002B2CF9AE}" pid="25" name="Objective-Publisher (Library) [system]">
    <vt:lpwstr>KEY RESEARCH &amp; MARKETING LTD</vt:lpwstr>
  </property>
  <property fmtid="{D5CDD505-2E9C-101B-9397-08002B2CF9AE}" pid="26" name="Objective-Publication Date [system]">
    <vt:filetime>2011-12-31T11:00:00Z</vt:filetime>
  </property>
  <property fmtid="{D5CDD505-2E9C-101B-9397-08002B2CF9AE}" pid="27" name="Objective-Pages [system]">
    <vt:lpwstr>94</vt:lpwstr>
  </property>
  <property fmtid="{D5CDD505-2E9C-101B-9397-08002B2CF9AE}" pid="28" name="Objective-ISSN [system]">
    <vt:lpwstr/>
  </property>
  <property fmtid="{D5CDD505-2E9C-101B-9397-08002B2CF9AE}" pid="29" name="Objective-ISBN [system]">
    <vt:lpwstr/>
  </property>
  <property fmtid="{D5CDD505-2E9C-101B-9397-08002B2CF9AE}" pid="30" name="Objective-Series Number [system]">
    <vt:lpwstr/>
  </property>
  <property fmtid="{D5CDD505-2E9C-101B-9397-08002B2CF9AE}" pid="31" name="Objective-Series Name [system]">
    <vt:lpwstr/>
  </property>
  <property fmtid="{D5CDD505-2E9C-101B-9397-08002B2CF9AE}" pid="32" name="Objective-Description">
    <vt:lpwstr/>
  </property>
  <property fmtid="{D5CDD505-2E9C-101B-9397-08002B2CF9AE}" pid="33" name="Objective-VersionId">
    <vt:lpwstr>vA5881531</vt:lpwstr>
  </property>
  <property fmtid="{D5CDD505-2E9C-101B-9397-08002B2CF9AE}" pid="34" name="Objective-Previous File Number">
    <vt:lpwstr/>
  </property>
  <property fmtid="{D5CDD505-2E9C-101B-9397-08002B2CF9AE}" pid="35" name="Objective-Accela Key">
    <vt:lpwstr/>
  </property>
</Properties>
</file>