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drawings/drawing3.xml" ContentType="application/vnd.openxmlformats-officedocument.drawingml.chartshapes+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323" r:id="rId4"/>
    <p:sldId id="324" r:id="rId5"/>
    <p:sldId id="325" r:id="rId6"/>
    <p:sldId id="326" r:id="rId7"/>
    <p:sldId id="327" r:id="rId8"/>
    <p:sldId id="321" r:id="rId9"/>
    <p:sldId id="322" r:id="rId10"/>
    <p:sldId id="260" r:id="rId11"/>
    <p:sldId id="261" r:id="rId12"/>
    <p:sldId id="264" r:id="rId13"/>
    <p:sldId id="262" r:id="rId14"/>
    <p:sldId id="265" r:id="rId15"/>
    <p:sldId id="263" r:id="rId16"/>
    <p:sldId id="266" r:id="rId17"/>
    <p:sldId id="269" r:id="rId18"/>
    <p:sldId id="270" r:id="rId19"/>
    <p:sldId id="267" r:id="rId20"/>
    <p:sldId id="268" r:id="rId21"/>
    <p:sldId id="271" r:id="rId22"/>
    <p:sldId id="272" r:id="rId23"/>
    <p:sldId id="275" r:id="rId24"/>
    <p:sldId id="273" r:id="rId25"/>
    <p:sldId id="274" r:id="rId26"/>
    <p:sldId id="276" r:id="rId27"/>
    <p:sldId id="306" r:id="rId28"/>
    <p:sldId id="277" r:id="rId29"/>
    <p:sldId id="278" r:id="rId30"/>
    <p:sldId id="283" r:id="rId31"/>
    <p:sldId id="305" r:id="rId32"/>
    <p:sldId id="309" r:id="rId33"/>
    <p:sldId id="310" r:id="rId34"/>
    <p:sldId id="311" r:id="rId35"/>
    <p:sldId id="312" r:id="rId36"/>
    <p:sldId id="313" r:id="rId37"/>
    <p:sldId id="314" r:id="rId38"/>
    <p:sldId id="315" r:id="rId39"/>
    <p:sldId id="316" r:id="rId40"/>
    <p:sldId id="317" r:id="rId41"/>
    <p:sldId id="318" r:id="rId42"/>
    <p:sldId id="279" r:id="rId43"/>
    <p:sldId id="280" r:id="rId44"/>
    <p:sldId id="303" r:id="rId45"/>
    <p:sldId id="308" r:id="rId46"/>
    <p:sldId id="304" r:id="rId47"/>
    <p:sldId id="281" r:id="rId48"/>
    <p:sldId id="282" r:id="rId49"/>
    <p:sldId id="320" r:id="rId50"/>
    <p:sldId id="285" r:id="rId51"/>
    <p:sldId id="286" r:id="rId52"/>
    <p:sldId id="289" r:id="rId53"/>
    <p:sldId id="287" r:id="rId54"/>
    <p:sldId id="288" r:id="rId55"/>
    <p:sldId id="290" r:id="rId56"/>
    <p:sldId id="291" r:id="rId57"/>
    <p:sldId id="296" r:id="rId58"/>
    <p:sldId id="292" r:id="rId59"/>
    <p:sldId id="293" r:id="rId60"/>
    <p:sldId id="294" r:id="rId61"/>
    <p:sldId id="295" r:id="rId62"/>
    <p:sldId id="297" r:id="rId63"/>
    <p:sldId id="298" r:id="rId64"/>
    <p:sldId id="299" r:id="rId65"/>
    <p:sldId id="300" r:id="rId66"/>
    <p:sldId id="301" r:id="rId67"/>
    <p:sldId id="302" r:id="rId68"/>
    <p:sldId id="258" r:id="rId69"/>
    <p:sldId id="259" r:id="rId7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7" d="100"/>
          <a:sy n="97" d="100"/>
        </p:scale>
        <p:origin x="-114" y="-3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76"/>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62.xml" Id="rId63" /><Relationship Type="http://schemas.openxmlformats.org/officeDocument/2006/relationships/slide" Target="slides/slide67.xml" Id="rId68" /><Relationship Type="http://schemas.openxmlformats.org/officeDocument/2006/relationships/slide" Target="slides/slide6.xml" Id="rId7" /><Relationship Type="http://schemas.openxmlformats.org/officeDocument/2006/relationships/notesMaster" Target="notesMasters/notesMaster1.xml" Id="rId71"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65.xml" Id="rId66" /><Relationship Type="http://schemas.openxmlformats.org/officeDocument/2006/relationships/theme" Target="theme/theme1.xml" Id="rId7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slide" Target="slides/slide56.xml" Id="rId57" /><Relationship Type="http://schemas.openxmlformats.org/officeDocument/2006/relationships/slide" Target="slides/slide60.xml" Id="rId61"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viewProps" Target="viewProps.xml" Id="rId73"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55.xml" Id="rId56" /><Relationship Type="http://schemas.openxmlformats.org/officeDocument/2006/relationships/slide" Target="slides/slide63.xml" Id="rId64" /><Relationship Type="http://schemas.openxmlformats.org/officeDocument/2006/relationships/slide" Target="slides/slide68.xml" Id="rId69"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presProps" Target="presProps.xml" Id="rId72"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58.xml" Id="rId59" /><Relationship Type="http://schemas.openxmlformats.org/officeDocument/2006/relationships/slide" Target="slides/slide66.xml" Id="rId6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 Target="slides/slide61.xml" Id="rId62" /><Relationship Type="http://schemas.openxmlformats.org/officeDocument/2006/relationships/slide" Target="slides/slide69.xml" Id="rId70" /><Relationship Type="http://schemas.openxmlformats.org/officeDocument/2006/relationships/tableStyles" Target="tableStyles.xml" Id="rId75"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customXml" Target="/customXML/item.xml" Id="Rab0035f2cf894d66"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bar"/>
        <c:grouping val="clustered"/>
        <c:varyColors val="0"/>
        <c:ser>
          <c:idx val="0"/>
          <c:order val="0"/>
          <c:tx>
            <c:strRef>
              <c:f>Sheet1!$B$1</c:f>
              <c:strCache>
                <c:ptCount val="1"/>
                <c:pt idx="0">
                  <c:v>Series 1</c:v>
                </c:pt>
              </c:strCache>
            </c:strRef>
          </c:tx>
          <c:spPr>
            <a:ln>
              <a:solidFill>
                <a:schemeClr val="tx1"/>
              </a:solidFill>
            </a:ln>
          </c:spPr>
          <c:invertIfNegative val="0"/>
          <c:dLbls>
            <c:numFmt formatCode="#,##0.0" sourceLinked="0"/>
            <c:dLblPos val="outEnd"/>
            <c:showLegendKey val="0"/>
            <c:showVal val="1"/>
            <c:showCatName val="0"/>
            <c:showSerName val="0"/>
            <c:showPercent val="0"/>
            <c:showBubbleSize val="0"/>
            <c:showLeaderLines val="0"/>
          </c:dLbls>
          <c:cat>
            <c:strRef>
              <c:f>Sheet1!$A$2:$A$12</c:f>
              <c:strCache>
                <c:ptCount val="11"/>
                <c:pt idx="0">
                  <c:v>Sustaining traditional cultural practices and knowledge in and around the harbour.</c:v>
                </c:pt>
                <c:pt idx="1">
                  <c:v>Commercial use of the harbour for Port and cruise ship activity.  </c:v>
                </c:pt>
                <c:pt idx="2">
                  <c:v>Minimising modifications to the natural ecosystems, landscapes and seascapes of the harbour.</c:v>
                </c:pt>
                <c:pt idx="3">
                  <c:v>Using the harbour without conflict from other users.</c:v>
                </c:pt>
                <c:pt idx="4">
                  <c:v>The visually appealing look of the harbour and harbour foreshore.</c:v>
                </c:pt>
                <c:pt idx="5">
                  <c:v>Minimising the effects of industrial, orcharding and farming activities on the harbour.</c:v>
                </c:pt>
                <c:pt idx="6">
                  <c:v>Minimising sedimentation entering the harbour.</c:v>
                </c:pt>
                <c:pt idx="7">
                  <c:v>Monitoring and study of the harbour’s water and natural ecosystems.</c:v>
                </c:pt>
                <c:pt idx="8">
                  <c:v>Sustaining native plants, fish and animals in and around the harbour.</c:v>
                </c:pt>
                <c:pt idx="9">
                  <c:v>Minimising contamination of the harbour from discharges, such as stormwater and sewage.</c:v>
                </c:pt>
                <c:pt idx="10">
                  <c:v>Water quality in the harbour.</c:v>
                </c:pt>
              </c:strCache>
            </c:strRef>
          </c:cat>
          <c:val>
            <c:numRef>
              <c:f>Sheet1!$B$2:$B$12</c:f>
              <c:numCache>
                <c:formatCode>General</c:formatCode>
                <c:ptCount val="11"/>
                <c:pt idx="0">
                  <c:v>-0.9028542889081681</c:v>
                </c:pt>
                <c:pt idx="1">
                  <c:v>-0.56006518192443067</c:v>
                </c:pt>
                <c:pt idx="2">
                  <c:v>-1.7153955803774521</c:v>
                </c:pt>
                <c:pt idx="3">
                  <c:v>-1.6212945994109258</c:v>
                </c:pt>
                <c:pt idx="4">
                  <c:v>-1.7569318219227463</c:v>
                </c:pt>
                <c:pt idx="5">
                  <c:v>-3.0824011487639202</c:v>
                </c:pt>
                <c:pt idx="6">
                  <c:v>-3.0549548238568667</c:v>
                </c:pt>
                <c:pt idx="7">
                  <c:v>-2.2024141292091977</c:v>
                </c:pt>
                <c:pt idx="8">
                  <c:v>-2.6100874843159669</c:v>
                </c:pt>
                <c:pt idx="9">
                  <c:v>-3.5777885812683192</c:v>
                </c:pt>
                <c:pt idx="10">
                  <c:v>-3.284366737256748</c:v>
                </c:pt>
              </c:numCache>
            </c:numRef>
          </c:val>
        </c:ser>
        <c:dLbls>
          <c:showLegendKey val="0"/>
          <c:showVal val="1"/>
          <c:showCatName val="0"/>
          <c:showSerName val="0"/>
          <c:showPercent val="0"/>
          <c:showBubbleSize val="0"/>
        </c:dLbls>
        <c:gapWidth val="70"/>
        <c:axId val="107705472"/>
        <c:axId val="107708416"/>
      </c:barChart>
      <c:catAx>
        <c:axId val="107705472"/>
        <c:scaling>
          <c:orientation val="minMax"/>
        </c:scaling>
        <c:delete val="0"/>
        <c:axPos val="l"/>
        <c:majorTickMark val="out"/>
        <c:minorTickMark val="none"/>
        <c:tickLblPos val="high"/>
        <c:spPr>
          <a:ln>
            <a:noFill/>
          </a:ln>
        </c:spPr>
        <c:txPr>
          <a:bodyPr/>
          <a:lstStyle/>
          <a:p>
            <a:pPr>
              <a:defRPr sz="800"/>
            </a:pPr>
            <a:endParaRPr lang="en-US"/>
          </a:p>
        </c:txPr>
        <c:crossAx val="107708416"/>
        <c:crosses val="autoZero"/>
        <c:auto val="1"/>
        <c:lblAlgn val="ctr"/>
        <c:lblOffset val="100"/>
        <c:noMultiLvlLbl val="0"/>
      </c:catAx>
      <c:valAx>
        <c:axId val="107708416"/>
        <c:scaling>
          <c:orientation val="minMax"/>
        </c:scaling>
        <c:delete val="1"/>
        <c:axPos val="b"/>
        <c:numFmt formatCode="General" sourceLinked="1"/>
        <c:majorTickMark val="out"/>
        <c:minorTickMark val="none"/>
        <c:tickLblPos val="none"/>
        <c:crossAx val="107705472"/>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percentStacked"/>
        <c:varyColors val="0"/>
        <c:ser>
          <c:idx val="0"/>
          <c:order val="0"/>
          <c:tx>
            <c:strRef>
              <c:f>Sheet1!$B$1</c:f>
              <c:strCache>
                <c:ptCount val="1"/>
                <c:pt idx="0">
                  <c:v>Don't know</c:v>
                </c:pt>
              </c:strCache>
            </c:strRef>
          </c:tx>
          <c:spPr>
            <a:solidFill>
              <a:schemeClr val="bg1"/>
            </a:solidFill>
            <a:ln>
              <a:solidFill>
                <a:schemeClr val="tx1"/>
              </a:solidFill>
            </a:ln>
          </c:spPr>
          <c:invertIfNegative val="0"/>
          <c:cat>
            <c:strRef>
              <c:f>Sheet1!$A$2:$A$4</c:f>
              <c:strCache>
                <c:ptCount val="3"/>
                <c:pt idx="0">
                  <c:v>Total Sample</c:v>
                </c:pt>
                <c:pt idx="1">
                  <c:v>Residents</c:v>
                </c:pt>
                <c:pt idx="2">
                  <c:v>Recreational Users</c:v>
                </c:pt>
              </c:strCache>
            </c:strRef>
          </c:cat>
          <c:val>
            <c:numRef>
              <c:f>Sheet1!$B$2:$B$4</c:f>
              <c:numCache>
                <c:formatCode>0%</c:formatCode>
                <c:ptCount val="3"/>
                <c:pt idx="0">
                  <c:v>1.0000000000000005E-2</c:v>
                </c:pt>
                <c:pt idx="1">
                  <c:v>1.0000000000000005E-2</c:v>
                </c:pt>
              </c:numCache>
            </c:numRef>
          </c:val>
        </c:ser>
        <c:ser>
          <c:idx val="1"/>
          <c:order val="1"/>
          <c:tx>
            <c:strRef>
              <c:f>Sheet1!$C$1</c:f>
              <c:strCache>
                <c:ptCount val="1"/>
                <c:pt idx="0">
                  <c:v>No </c:v>
                </c:pt>
              </c:strCache>
            </c:strRef>
          </c:tx>
          <c:spPr>
            <a:ln>
              <a:solidFill>
                <a:prstClr val="black"/>
              </a:solidFill>
            </a:ln>
          </c:spPr>
          <c:invertIfNegative val="0"/>
          <c:cat>
            <c:strRef>
              <c:f>Sheet1!$A$2:$A$4</c:f>
              <c:strCache>
                <c:ptCount val="3"/>
                <c:pt idx="0">
                  <c:v>Total Sample</c:v>
                </c:pt>
                <c:pt idx="1">
                  <c:v>Residents</c:v>
                </c:pt>
                <c:pt idx="2">
                  <c:v>Recreational Users</c:v>
                </c:pt>
              </c:strCache>
            </c:strRef>
          </c:cat>
          <c:val>
            <c:numRef>
              <c:f>Sheet1!$C$2:$C$4</c:f>
              <c:numCache>
                <c:formatCode>0%</c:formatCode>
                <c:ptCount val="3"/>
                <c:pt idx="0">
                  <c:v>0.71000000000000063</c:v>
                </c:pt>
                <c:pt idx="1">
                  <c:v>0.72000000000000064</c:v>
                </c:pt>
                <c:pt idx="2">
                  <c:v>0.52</c:v>
                </c:pt>
              </c:numCache>
            </c:numRef>
          </c:val>
        </c:ser>
        <c:ser>
          <c:idx val="2"/>
          <c:order val="2"/>
          <c:tx>
            <c:strRef>
              <c:f>Sheet1!$D$1</c:f>
              <c:strCache>
                <c:ptCount val="1"/>
                <c:pt idx="0">
                  <c:v>Yes</c:v>
                </c:pt>
              </c:strCache>
            </c:strRef>
          </c:tx>
          <c:spPr>
            <a:solidFill>
              <a:srgbClr val="FFC000"/>
            </a:solidFill>
            <a:ln>
              <a:solidFill>
                <a:prstClr val="black"/>
              </a:solidFill>
            </a:ln>
          </c:spPr>
          <c:invertIfNegative val="0"/>
          <c:cat>
            <c:strRef>
              <c:f>Sheet1!$A$2:$A$4</c:f>
              <c:strCache>
                <c:ptCount val="3"/>
                <c:pt idx="0">
                  <c:v>Total Sample</c:v>
                </c:pt>
                <c:pt idx="1">
                  <c:v>Residents</c:v>
                </c:pt>
                <c:pt idx="2">
                  <c:v>Recreational Users</c:v>
                </c:pt>
              </c:strCache>
            </c:strRef>
          </c:cat>
          <c:val>
            <c:numRef>
              <c:f>Sheet1!$D$2:$D$4</c:f>
              <c:numCache>
                <c:formatCode>0%</c:formatCode>
                <c:ptCount val="3"/>
                <c:pt idx="0">
                  <c:v>0.28000000000000008</c:v>
                </c:pt>
                <c:pt idx="1">
                  <c:v>0.27</c:v>
                </c:pt>
                <c:pt idx="2">
                  <c:v>0.48000000000000032</c:v>
                </c:pt>
              </c:numCache>
            </c:numRef>
          </c:val>
        </c:ser>
        <c:dLbls>
          <c:showLegendKey val="0"/>
          <c:showVal val="1"/>
          <c:showCatName val="0"/>
          <c:showSerName val="0"/>
          <c:showPercent val="0"/>
          <c:showBubbleSize val="0"/>
        </c:dLbls>
        <c:gapWidth val="120"/>
        <c:overlap val="100"/>
        <c:axId val="119135616"/>
        <c:axId val="119153792"/>
      </c:barChart>
      <c:catAx>
        <c:axId val="119135616"/>
        <c:scaling>
          <c:orientation val="minMax"/>
        </c:scaling>
        <c:delete val="0"/>
        <c:axPos val="b"/>
        <c:majorTickMark val="out"/>
        <c:minorTickMark val="none"/>
        <c:tickLblPos val="nextTo"/>
        <c:spPr>
          <a:ln>
            <a:noFill/>
          </a:ln>
        </c:spPr>
        <c:crossAx val="119153792"/>
        <c:crosses val="autoZero"/>
        <c:auto val="1"/>
        <c:lblAlgn val="ctr"/>
        <c:lblOffset val="100"/>
        <c:noMultiLvlLbl val="0"/>
      </c:catAx>
      <c:valAx>
        <c:axId val="119153792"/>
        <c:scaling>
          <c:orientation val="minMax"/>
        </c:scaling>
        <c:delete val="1"/>
        <c:axPos val="l"/>
        <c:numFmt formatCode="0%" sourceLinked="1"/>
        <c:majorTickMark val="out"/>
        <c:minorTickMark val="none"/>
        <c:tickLblPos val="none"/>
        <c:crossAx val="119135616"/>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percentStacked"/>
        <c:varyColors val="0"/>
        <c:ser>
          <c:idx val="0"/>
          <c:order val="0"/>
          <c:tx>
            <c:strRef>
              <c:f>Sheet1!$B$1</c:f>
              <c:strCache>
                <c:ptCount val="1"/>
                <c:pt idx="0">
                  <c:v>Don't know</c:v>
                </c:pt>
              </c:strCache>
            </c:strRef>
          </c:tx>
          <c:spPr>
            <a:solidFill>
              <a:schemeClr val="bg1"/>
            </a:solidFill>
            <a:ln>
              <a:solidFill>
                <a:schemeClr val="tx1"/>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Sheet1!$B$2:$B$10</c:f>
              <c:numCache>
                <c:formatCode>General</c:formatCode>
                <c:ptCount val="9"/>
                <c:pt idx="0" formatCode="0%">
                  <c:v>1.0000000000000005E-2</c:v>
                </c:pt>
                <c:pt idx="2" formatCode="0%">
                  <c:v>2.0000000000000011E-2</c:v>
                </c:pt>
                <c:pt idx="5" formatCode="0%">
                  <c:v>1.0000000000000005E-2</c:v>
                </c:pt>
                <c:pt idx="6" formatCode="0%">
                  <c:v>2.0000000000000011E-2</c:v>
                </c:pt>
                <c:pt idx="7" formatCode="0%">
                  <c:v>1.0000000000000005E-2</c:v>
                </c:pt>
                <c:pt idx="8" formatCode="0%">
                  <c:v>1.0000000000000005E-2</c:v>
                </c:pt>
              </c:numCache>
            </c:numRef>
          </c:val>
        </c:ser>
        <c:ser>
          <c:idx val="1"/>
          <c:order val="1"/>
          <c:tx>
            <c:strRef>
              <c:f>Sheet1!$C$1</c:f>
              <c:strCache>
                <c:ptCount val="1"/>
                <c:pt idx="0">
                  <c:v>No </c:v>
                </c:pt>
              </c:strCache>
            </c:strRef>
          </c:tx>
          <c:spPr>
            <a:ln>
              <a:solidFill>
                <a:prstClr val="black"/>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Sheet1!$C$2:$C$10</c:f>
              <c:numCache>
                <c:formatCode>0%</c:formatCode>
                <c:ptCount val="9"/>
                <c:pt idx="0">
                  <c:v>0.72000000000000064</c:v>
                </c:pt>
                <c:pt idx="1">
                  <c:v>0.75000000000000255</c:v>
                </c:pt>
                <c:pt idx="2">
                  <c:v>0.68</c:v>
                </c:pt>
                <c:pt idx="3">
                  <c:v>0.8</c:v>
                </c:pt>
                <c:pt idx="4">
                  <c:v>0.81</c:v>
                </c:pt>
                <c:pt idx="5">
                  <c:v>0.68</c:v>
                </c:pt>
                <c:pt idx="6">
                  <c:v>0.67000000000000315</c:v>
                </c:pt>
                <c:pt idx="7">
                  <c:v>0.75000000000000255</c:v>
                </c:pt>
                <c:pt idx="8">
                  <c:v>0.66000000000000314</c:v>
                </c:pt>
              </c:numCache>
            </c:numRef>
          </c:val>
        </c:ser>
        <c:ser>
          <c:idx val="2"/>
          <c:order val="2"/>
          <c:tx>
            <c:strRef>
              <c:f>Sheet1!$D$1</c:f>
              <c:strCache>
                <c:ptCount val="1"/>
                <c:pt idx="0">
                  <c:v>Yes</c:v>
                </c:pt>
              </c:strCache>
            </c:strRef>
          </c:tx>
          <c:spPr>
            <a:solidFill>
              <a:srgbClr val="FFC000"/>
            </a:solidFill>
            <a:ln>
              <a:solidFill>
                <a:prstClr val="black"/>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Sheet1!$D$2:$D$10</c:f>
              <c:numCache>
                <c:formatCode>0%</c:formatCode>
                <c:ptCount val="9"/>
                <c:pt idx="0">
                  <c:v>0.27</c:v>
                </c:pt>
                <c:pt idx="1">
                  <c:v>0.25</c:v>
                </c:pt>
                <c:pt idx="2">
                  <c:v>0.30000000000000032</c:v>
                </c:pt>
                <c:pt idx="3">
                  <c:v>0.2</c:v>
                </c:pt>
                <c:pt idx="4">
                  <c:v>0.19</c:v>
                </c:pt>
                <c:pt idx="5">
                  <c:v>0.31000000000000122</c:v>
                </c:pt>
                <c:pt idx="6">
                  <c:v>0.31000000000000122</c:v>
                </c:pt>
                <c:pt idx="7">
                  <c:v>0.24000000000000021</c:v>
                </c:pt>
                <c:pt idx="8">
                  <c:v>0.33000000000000157</c:v>
                </c:pt>
              </c:numCache>
            </c:numRef>
          </c:val>
        </c:ser>
        <c:dLbls>
          <c:showLegendKey val="0"/>
          <c:showVal val="1"/>
          <c:showCatName val="0"/>
          <c:showSerName val="0"/>
          <c:showPercent val="0"/>
          <c:showBubbleSize val="0"/>
        </c:dLbls>
        <c:gapWidth val="80"/>
        <c:overlap val="100"/>
        <c:axId val="119260288"/>
        <c:axId val="119261824"/>
      </c:barChart>
      <c:catAx>
        <c:axId val="119260288"/>
        <c:scaling>
          <c:orientation val="minMax"/>
        </c:scaling>
        <c:delete val="0"/>
        <c:axPos val="b"/>
        <c:majorTickMark val="out"/>
        <c:minorTickMark val="none"/>
        <c:tickLblPos val="nextTo"/>
        <c:spPr>
          <a:ln>
            <a:noFill/>
          </a:ln>
        </c:spPr>
        <c:crossAx val="119261824"/>
        <c:crosses val="autoZero"/>
        <c:auto val="1"/>
        <c:lblAlgn val="ctr"/>
        <c:lblOffset val="100"/>
        <c:noMultiLvlLbl val="0"/>
      </c:catAx>
      <c:valAx>
        <c:axId val="119261824"/>
        <c:scaling>
          <c:orientation val="minMax"/>
        </c:scaling>
        <c:delete val="1"/>
        <c:axPos val="l"/>
        <c:numFmt formatCode="0%" sourceLinked="1"/>
        <c:majorTickMark val="out"/>
        <c:minorTickMark val="none"/>
        <c:tickLblPos val="none"/>
        <c:crossAx val="119260288"/>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5.5083269458574939E-4"/>
          <c:y val="3.437500000000001E-2"/>
          <c:w val="0.99075894827305877"/>
          <c:h val="0.90058695284057233"/>
        </c:manualLayout>
      </c:layout>
      <c:barChart>
        <c:barDir val="bar"/>
        <c:grouping val="clustered"/>
        <c:varyColors val="0"/>
        <c:ser>
          <c:idx val="0"/>
          <c:order val="0"/>
          <c:tx>
            <c:strRef>
              <c:f>Sheet1!$B$1</c:f>
              <c:strCache>
                <c:ptCount val="1"/>
                <c:pt idx="0">
                  <c:v>Recreational Users</c:v>
                </c:pt>
              </c:strCache>
            </c:strRef>
          </c:tx>
          <c:spPr>
            <a:ln>
              <a:solidFill>
                <a:schemeClr val="tx1"/>
              </a:solidFill>
            </a:ln>
          </c:spPr>
          <c:invertIfNegative val="0"/>
          <c:cat>
            <c:strRef>
              <c:f>Sheet1!$A$2:$A$14</c:f>
              <c:strCache>
                <c:ptCount val="13"/>
                <c:pt idx="0">
                  <c:v>Other</c:v>
                </c:pt>
                <c:pt idx="1">
                  <c:v>The port expansion / activity</c:v>
                </c:pt>
                <c:pt idx="2">
                  <c:v>Culling of the swans</c:v>
                </c:pt>
                <c:pt idx="3">
                  <c:v>Lack of horse / dog control by owners </c:v>
                </c:pt>
                <c:pt idx="4">
                  <c:v>Lack of management of mangroves / sea lettuce / swans</c:v>
                </c:pt>
                <c:pt idx="5">
                  <c:v>Over use / over collection of shellfish</c:v>
                </c:pt>
                <c:pt idx="6">
                  <c:v>Land development near the harbour</c:v>
                </c:pt>
                <c:pt idx="7">
                  <c:v>Inconsiderate / dangerous boaties</c:v>
                </c:pt>
                <c:pt idx="8">
                  <c:v>Dredging of the harbour</c:v>
                </c:pt>
                <c:pt idx="9">
                  <c:v>The rubbish / Sewerage / Pollution from Rena</c:v>
                </c:pt>
                <c:pt idx="10">
                  <c:v>Effluent / farm runoff / Industrial discharge</c:v>
                </c:pt>
                <c:pt idx="11">
                  <c:v>Comercial fishing / The fish farm</c:v>
                </c:pt>
                <c:pt idx="12">
                  <c:v>Jet skis / jet boats / skiers</c:v>
                </c:pt>
              </c:strCache>
            </c:strRef>
          </c:cat>
          <c:val>
            <c:numRef>
              <c:f>Sheet1!$B$2:$B$14</c:f>
              <c:numCache>
                <c:formatCode>0%</c:formatCode>
                <c:ptCount val="13"/>
                <c:pt idx="0">
                  <c:v>0.14285714285714338</c:v>
                </c:pt>
                <c:pt idx="1">
                  <c:v>4.7619047619047623E-2</c:v>
                </c:pt>
                <c:pt idx="3">
                  <c:v>4.7619047619047623E-2</c:v>
                </c:pt>
                <c:pt idx="5">
                  <c:v>4.7619047619047623E-2</c:v>
                </c:pt>
                <c:pt idx="6">
                  <c:v>0.14285714285714338</c:v>
                </c:pt>
                <c:pt idx="7">
                  <c:v>4.7619047619047623E-2</c:v>
                </c:pt>
                <c:pt idx="10">
                  <c:v>9.5238095238095247E-2</c:v>
                </c:pt>
                <c:pt idx="11">
                  <c:v>0.14285714285714338</c:v>
                </c:pt>
                <c:pt idx="12">
                  <c:v>0.42857142857142855</c:v>
                </c:pt>
              </c:numCache>
            </c:numRef>
          </c:val>
        </c:ser>
        <c:ser>
          <c:idx val="1"/>
          <c:order val="1"/>
          <c:tx>
            <c:strRef>
              <c:f>Sheet1!$C$1</c:f>
              <c:strCache>
                <c:ptCount val="1"/>
                <c:pt idx="0">
                  <c:v>Residents</c:v>
                </c:pt>
              </c:strCache>
            </c:strRef>
          </c:tx>
          <c:spPr>
            <a:solidFill>
              <a:schemeClr val="tx2">
                <a:lumMod val="40000"/>
                <a:lumOff val="60000"/>
              </a:schemeClr>
            </a:solidFill>
            <a:ln>
              <a:solidFill>
                <a:prstClr val="black"/>
              </a:solidFill>
            </a:ln>
          </c:spPr>
          <c:invertIfNegative val="0"/>
          <c:cat>
            <c:strRef>
              <c:f>Sheet1!$A$2:$A$14</c:f>
              <c:strCache>
                <c:ptCount val="13"/>
                <c:pt idx="0">
                  <c:v>Other</c:v>
                </c:pt>
                <c:pt idx="1">
                  <c:v>The port expansion / activity</c:v>
                </c:pt>
                <c:pt idx="2">
                  <c:v>Culling of the swans</c:v>
                </c:pt>
                <c:pt idx="3">
                  <c:v>Lack of horse / dog control by owners </c:v>
                </c:pt>
                <c:pt idx="4">
                  <c:v>Lack of management of mangroves / sea lettuce / swans</c:v>
                </c:pt>
                <c:pt idx="5">
                  <c:v>Over use / over collection of shellfish</c:v>
                </c:pt>
                <c:pt idx="6">
                  <c:v>Land development near the harbour</c:v>
                </c:pt>
                <c:pt idx="7">
                  <c:v>Inconsiderate / dangerous boaties</c:v>
                </c:pt>
                <c:pt idx="8">
                  <c:v>Dredging of the harbour</c:v>
                </c:pt>
                <c:pt idx="9">
                  <c:v>The rubbish / Sewerage / Pollution from Rena</c:v>
                </c:pt>
                <c:pt idx="10">
                  <c:v>Effluent / farm runoff / Industrial discharge</c:v>
                </c:pt>
                <c:pt idx="11">
                  <c:v>Comercial fishing / The fish farm</c:v>
                </c:pt>
                <c:pt idx="12">
                  <c:v>Jet skis / jet boats / skiers</c:v>
                </c:pt>
              </c:strCache>
            </c:strRef>
          </c:cat>
          <c:val>
            <c:numRef>
              <c:f>Sheet1!$C$2:$C$14</c:f>
              <c:numCache>
                <c:formatCode>0%</c:formatCode>
                <c:ptCount val="13"/>
                <c:pt idx="0">
                  <c:v>0.1050135451269798</c:v>
                </c:pt>
                <c:pt idx="1">
                  <c:v>1.4872330668618995E-2</c:v>
                </c:pt>
                <c:pt idx="2">
                  <c:v>3.3508740087475612E-2</c:v>
                </c:pt>
                <c:pt idx="3">
                  <c:v>3.1117807215396549E-2</c:v>
                </c:pt>
                <c:pt idx="4">
                  <c:v>5.0246446671168767E-2</c:v>
                </c:pt>
                <c:pt idx="5">
                  <c:v>4.3869317721471103E-2</c:v>
                </c:pt>
                <c:pt idx="6">
                  <c:v>4.4611858810659856E-2</c:v>
                </c:pt>
                <c:pt idx="7">
                  <c:v>5.7993974105704428E-2</c:v>
                </c:pt>
                <c:pt idx="8">
                  <c:v>6.8734710113836431E-2</c:v>
                </c:pt>
                <c:pt idx="9">
                  <c:v>0.10354305797132209</c:v>
                </c:pt>
                <c:pt idx="10">
                  <c:v>9.9448865182358098E-2</c:v>
                </c:pt>
                <c:pt idx="11">
                  <c:v>0.13988378494927436</c:v>
                </c:pt>
                <c:pt idx="12">
                  <c:v>0.23531660565077153</c:v>
                </c:pt>
              </c:numCache>
            </c:numRef>
          </c:val>
        </c:ser>
        <c:ser>
          <c:idx val="2"/>
          <c:order val="2"/>
          <c:tx>
            <c:strRef>
              <c:f>Sheet1!$D$1</c:f>
              <c:strCache>
                <c:ptCount val="1"/>
                <c:pt idx="0">
                  <c:v>Total Sample</c:v>
                </c:pt>
              </c:strCache>
            </c:strRef>
          </c:tx>
          <c:spPr>
            <a:solidFill>
              <a:srgbClr val="FFC000"/>
            </a:solidFill>
            <a:ln>
              <a:solidFill>
                <a:prstClr val="black"/>
              </a:solidFill>
            </a:ln>
          </c:spPr>
          <c:invertIfNegative val="0"/>
          <c:cat>
            <c:strRef>
              <c:f>Sheet1!$A$2:$A$14</c:f>
              <c:strCache>
                <c:ptCount val="13"/>
                <c:pt idx="0">
                  <c:v>Other</c:v>
                </c:pt>
                <c:pt idx="1">
                  <c:v>The port expansion / activity</c:v>
                </c:pt>
                <c:pt idx="2">
                  <c:v>Culling of the swans</c:v>
                </c:pt>
                <c:pt idx="3">
                  <c:v>Lack of horse / dog control by owners </c:v>
                </c:pt>
                <c:pt idx="4">
                  <c:v>Lack of management of mangroves / sea lettuce / swans</c:v>
                </c:pt>
                <c:pt idx="5">
                  <c:v>Over use / over collection of shellfish</c:v>
                </c:pt>
                <c:pt idx="6">
                  <c:v>Land development near the harbour</c:v>
                </c:pt>
                <c:pt idx="7">
                  <c:v>Inconsiderate / dangerous boaties</c:v>
                </c:pt>
                <c:pt idx="8">
                  <c:v>Dredging of the harbour</c:v>
                </c:pt>
                <c:pt idx="9">
                  <c:v>The rubbish / Sewerage / Pollution from Rena</c:v>
                </c:pt>
                <c:pt idx="10">
                  <c:v>Effluent / farm runoff / Industrial discharge</c:v>
                </c:pt>
                <c:pt idx="11">
                  <c:v>Comercial fishing / The fish farm</c:v>
                </c:pt>
                <c:pt idx="12">
                  <c:v>Jet skis / jet boats / skiers</c:v>
                </c:pt>
              </c:strCache>
            </c:strRef>
          </c:cat>
          <c:val>
            <c:numRef>
              <c:f>Sheet1!$D$2:$D$14</c:f>
              <c:numCache>
                <c:formatCode>0%</c:formatCode>
                <c:ptCount val="13"/>
                <c:pt idx="0">
                  <c:v>0.10965824627792008</c:v>
                </c:pt>
                <c:pt idx="1">
                  <c:v>1.8891470576871877E-2</c:v>
                </c:pt>
                <c:pt idx="2">
                  <c:v>2.9396073930293531E-2</c:v>
                </c:pt>
                <c:pt idx="3">
                  <c:v>3.3143072647115482E-2</c:v>
                </c:pt>
                <c:pt idx="4">
                  <c:v>4.4079492610714401E-2</c:v>
                </c:pt>
                <c:pt idx="5">
                  <c:v>4.4329537568832733E-2</c:v>
                </c:pt>
                <c:pt idx="6">
                  <c:v>5.6669908553679767E-2</c:v>
                </c:pt>
                <c:pt idx="7">
                  <c:v>5.6720616500090394E-2</c:v>
                </c:pt>
                <c:pt idx="8">
                  <c:v>6.0298615072036932E-2</c:v>
                </c:pt>
                <c:pt idx="9">
                  <c:v>9.083479053965722E-2</c:v>
                </c:pt>
                <c:pt idx="10">
                  <c:v>9.893205998466223E-2</c:v>
                </c:pt>
                <c:pt idx="11">
                  <c:v>0.14024871745371814</c:v>
                </c:pt>
                <c:pt idx="12">
                  <c:v>0.25903556875899825</c:v>
                </c:pt>
              </c:numCache>
            </c:numRef>
          </c:val>
        </c:ser>
        <c:dLbls>
          <c:showLegendKey val="0"/>
          <c:showVal val="1"/>
          <c:showCatName val="0"/>
          <c:showSerName val="0"/>
          <c:showPercent val="0"/>
          <c:showBubbleSize val="0"/>
        </c:dLbls>
        <c:gapWidth val="60"/>
        <c:axId val="119629312"/>
        <c:axId val="119630848"/>
      </c:barChart>
      <c:catAx>
        <c:axId val="119629312"/>
        <c:scaling>
          <c:orientation val="minMax"/>
        </c:scaling>
        <c:delete val="0"/>
        <c:axPos val="l"/>
        <c:majorTickMark val="out"/>
        <c:minorTickMark val="none"/>
        <c:tickLblPos val="nextTo"/>
        <c:spPr>
          <a:ln>
            <a:noFill/>
          </a:ln>
        </c:spPr>
        <c:txPr>
          <a:bodyPr rot="0" vert="horz"/>
          <a:lstStyle/>
          <a:p>
            <a:pPr>
              <a:defRPr sz="1050"/>
            </a:pPr>
            <a:endParaRPr lang="en-US"/>
          </a:p>
        </c:txPr>
        <c:crossAx val="119630848"/>
        <c:crosses val="autoZero"/>
        <c:auto val="1"/>
        <c:lblAlgn val="ctr"/>
        <c:lblOffset val="100"/>
        <c:noMultiLvlLbl val="0"/>
      </c:catAx>
      <c:valAx>
        <c:axId val="119630848"/>
        <c:scaling>
          <c:orientation val="minMax"/>
        </c:scaling>
        <c:delete val="1"/>
        <c:axPos val="b"/>
        <c:numFmt formatCode="0%" sourceLinked="1"/>
        <c:majorTickMark val="out"/>
        <c:minorTickMark val="none"/>
        <c:tickLblPos val="none"/>
        <c:crossAx val="119629312"/>
        <c:crosses val="autoZero"/>
        <c:crossBetween val="between"/>
      </c:valAx>
    </c:plotArea>
    <c:legend>
      <c:legendPos val="r"/>
      <c:layout>
        <c:manualLayout>
          <c:xMode val="edge"/>
          <c:yMode val="edge"/>
          <c:x val="7.0634915104638513E-2"/>
          <c:y val="0.93519579205825165"/>
          <c:w val="0.90134148607530262"/>
          <c:h val="6.2269282871899083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5.5083269458574939E-4"/>
          <c:y val="3.437500000000001E-2"/>
          <c:w val="0.99075894827305877"/>
          <c:h val="0.90058695284057233"/>
        </c:manualLayout>
      </c:layout>
      <c:barChart>
        <c:barDir val="bar"/>
        <c:grouping val="clustered"/>
        <c:varyColors val="0"/>
        <c:ser>
          <c:idx val="0"/>
          <c:order val="0"/>
          <c:tx>
            <c:strRef>
              <c:f>Sheet1!$B$1</c:f>
              <c:strCache>
                <c:ptCount val="1"/>
                <c:pt idx="0">
                  <c:v>Recreational Users</c:v>
                </c:pt>
              </c:strCache>
            </c:strRef>
          </c:tx>
          <c:spPr>
            <a:ln>
              <a:solidFill>
                <a:schemeClr val="tx1"/>
              </a:solidFill>
            </a:ln>
          </c:spPr>
          <c:invertIfNegative val="0"/>
          <c:cat>
            <c:strRef>
              <c:f>Sheet1!$A$2:$A$9</c:f>
              <c:strCache>
                <c:ptCount val="8"/>
                <c:pt idx="0">
                  <c:v>I don’t know</c:v>
                </c:pt>
                <c:pt idx="1">
                  <c:v>Other</c:v>
                </c:pt>
                <c:pt idx="2">
                  <c:v>Getting rid of the sea lettuce / mangroves</c:v>
                </c:pt>
                <c:pt idx="3">
                  <c:v>Using it for economic reasons / Keeping the Port going / cruise ships coming</c:v>
                </c:pt>
                <c:pt idx="4">
                  <c:v>Water quality / Kept healthy for the sea life and wildlife</c:v>
                </c:pt>
                <c:pt idx="5">
                  <c:v>Being visually pleasing / Maintaining the natural state</c:v>
                </c:pt>
                <c:pt idx="6">
                  <c:v>Access to the harbour for all / Recreational use</c:v>
                </c:pt>
                <c:pt idx="7">
                  <c:v>Keeping it clean / pollution free</c:v>
                </c:pt>
              </c:strCache>
            </c:strRef>
          </c:cat>
          <c:val>
            <c:numRef>
              <c:f>Sheet1!$B$2:$B$9</c:f>
              <c:numCache>
                <c:formatCode>0%</c:formatCode>
                <c:ptCount val="8"/>
                <c:pt idx="1">
                  <c:v>2.2727272727272766E-2</c:v>
                </c:pt>
                <c:pt idx="2">
                  <c:v>6.8181818181818177E-2</c:v>
                </c:pt>
                <c:pt idx="4">
                  <c:v>0.29545454545454586</c:v>
                </c:pt>
                <c:pt idx="5">
                  <c:v>0.11363636363636358</c:v>
                </c:pt>
                <c:pt idx="6">
                  <c:v>0.36363636363636381</c:v>
                </c:pt>
                <c:pt idx="7">
                  <c:v>0.34090909090909116</c:v>
                </c:pt>
              </c:numCache>
            </c:numRef>
          </c:val>
        </c:ser>
        <c:ser>
          <c:idx val="1"/>
          <c:order val="1"/>
          <c:tx>
            <c:strRef>
              <c:f>Sheet1!$C$1</c:f>
              <c:strCache>
                <c:ptCount val="1"/>
                <c:pt idx="0">
                  <c:v>Residents</c:v>
                </c:pt>
              </c:strCache>
            </c:strRef>
          </c:tx>
          <c:spPr>
            <a:solidFill>
              <a:schemeClr val="tx2">
                <a:lumMod val="40000"/>
                <a:lumOff val="60000"/>
              </a:schemeClr>
            </a:solidFill>
            <a:ln>
              <a:solidFill>
                <a:prstClr val="black"/>
              </a:solidFill>
            </a:ln>
          </c:spPr>
          <c:invertIfNegative val="0"/>
          <c:cat>
            <c:strRef>
              <c:f>Sheet1!$A$2:$A$9</c:f>
              <c:strCache>
                <c:ptCount val="8"/>
                <c:pt idx="0">
                  <c:v>I don’t know</c:v>
                </c:pt>
                <c:pt idx="1">
                  <c:v>Other</c:v>
                </c:pt>
                <c:pt idx="2">
                  <c:v>Getting rid of the sea lettuce / mangroves</c:v>
                </c:pt>
                <c:pt idx="3">
                  <c:v>Using it for economic reasons / Keeping the Port going / cruise ships coming</c:v>
                </c:pt>
                <c:pt idx="4">
                  <c:v>Water quality / Kept healthy for the sea life and wildlife</c:v>
                </c:pt>
                <c:pt idx="5">
                  <c:v>Being visually pleasing / Maintaining the natural state</c:v>
                </c:pt>
                <c:pt idx="6">
                  <c:v>Access to the harbour for all / Recreational use</c:v>
                </c:pt>
                <c:pt idx="7">
                  <c:v>Keeping it clean / pollution free</c:v>
                </c:pt>
              </c:strCache>
            </c:strRef>
          </c:cat>
          <c:val>
            <c:numRef>
              <c:f>Sheet1!$C$2:$C$9</c:f>
              <c:numCache>
                <c:formatCode>0%</c:formatCode>
                <c:ptCount val="8"/>
                <c:pt idx="0">
                  <c:v>2.3017784818121688E-2</c:v>
                </c:pt>
                <c:pt idx="1">
                  <c:v>4.453206143109957E-2</c:v>
                </c:pt>
                <c:pt idx="2">
                  <c:v>4.5531794555266888E-2</c:v>
                </c:pt>
                <c:pt idx="3">
                  <c:v>5.3150414488395234E-2</c:v>
                </c:pt>
                <c:pt idx="4">
                  <c:v>0.10385035799937732</c:v>
                </c:pt>
                <c:pt idx="5">
                  <c:v>0.12596174569305466</c:v>
                </c:pt>
                <c:pt idx="6">
                  <c:v>0.26670887778945351</c:v>
                </c:pt>
                <c:pt idx="7">
                  <c:v>0.49675838698389746</c:v>
                </c:pt>
              </c:numCache>
            </c:numRef>
          </c:val>
        </c:ser>
        <c:ser>
          <c:idx val="2"/>
          <c:order val="2"/>
          <c:tx>
            <c:strRef>
              <c:f>Sheet1!$D$1</c:f>
              <c:strCache>
                <c:ptCount val="1"/>
                <c:pt idx="0">
                  <c:v>Total Sample</c:v>
                </c:pt>
              </c:strCache>
            </c:strRef>
          </c:tx>
          <c:spPr>
            <a:solidFill>
              <a:srgbClr val="FFC000"/>
            </a:solidFill>
            <a:ln>
              <a:solidFill>
                <a:prstClr val="black"/>
              </a:solidFill>
            </a:ln>
          </c:spPr>
          <c:invertIfNegative val="0"/>
          <c:cat>
            <c:strRef>
              <c:f>Sheet1!$A$2:$A$9</c:f>
              <c:strCache>
                <c:ptCount val="8"/>
                <c:pt idx="0">
                  <c:v>I don’t know</c:v>
                </c:pt>
                <c:pt idx="1">
                  <c:v>Other</c:v>
                </c:pt>
                <c:pt idx="2">
                  <c:v>Getting rid of the sea lettuce / mangroves</c:v>
                </c:pt>
                <c:pt idx="3">
                  <c:v>Using it for economic reasons / Keeping the Port going / cruise ships coming</c:v>
                </c:pt>
                <c:pt idx="4">
                  <c:v>Water quality / Kept healthy for the sea life and wildlife</c:v>
                </c:pt>
                <c:pt idx="5">
                  <c:v>Being visually pleasing / Maintaining the natural state</c:v>
                </c:pt>
                <c:pt idx="6">
                  <c:v>Access to the harbour for all / Recreational use</c:v>
                </c:pt>
                <c:pt idx="7">
                  <c:v>Keeping it clean / pollution free</c:v>
                </c:pt>
              </c:strCache>
            </c:strRef>
          </c:cat>
          <c:val>
            <c:numRef>
              <c:f>Sheet1!$D$2:$D$9</c:f>
              <c:numCache>
                <c:formatCode>0%</c:formatCode>
                <c:ptCount val="8"/>
                <c:pt idx="0">
                  <c:v>2.1349279823068442E-2</c:v>
                </c:pt>
                <c:pt idx="1">
                  <c:v>4.2951483666736553E-2</c:v>
                </c:pt>
                <c:pt idx="2">
                  <c:v>4.7173641407932919E-2</c:v>
                </c:pt>
                <c:pt idx="3">
                  <c:v>4.9297666156452355E-2</c:v>
                </c:pt>
                <c:pt idx="4">
                  <c:v>0.11773929415757761</c:v>
                </c:pt>
                <c:pt idx="5">
                  <c:v>0.12506830778449748</c:v>
                </c:pt>
                <c:pt idx="6">
                  <c:v>0.27373492289203027</c:v>
                </c:pt>
                <c:pt idx="7">
                  <c:v>0.48546123866875568</c:v>
                </c:pt>
              </c:numCache>
            </c:numRef>
          </c:val>
        </c:ser>
        <c:dLbls>
          <c:showLegendKey val="0"/>
          <c:showVal val="1"/>
          <c:showCatName val="0"/>
          <c:showSerName val="0"/>
          <c:showPercent val="0"/>
          <c:showBubbleSize val="0"/>
        </c:dLbls>
        <c:gapWidth val="60"/>
        <c:axId val="120298112"/>
        <c:axId val="120308096"/>
      </c:barChart>
      <c:catAx>
        <c:axId val="120298112"/>
        <c:scaling>
          <c:orientation val="minMax"/>
        </c:scaling>
        <c:delete val="0"/>
        <c:axPos val="l"/>
        <c:majorTickMark val="out"/>
        <c:minorTickMark val="none"/>
        <c:tickLblPos val="nextTo"/>
        <c:spPr>
          <a:ln>
            <a:noFill/>
          </a:ln>
        </c:spPr>
        <c:txPr>
          <a:bodyPr rot="0" vert="horz"/>
          <a:lstStyle/>
          <a:p>
            <a:pPr>
              <a:defRPr sz="1050"/>
            </a:pPr>
            <a:endParaRPr lang="en-US"/>
          </a:p>
        </c:txPr>
        <c:crossAx val="120308096"/>
        <c:crosses val="autoZero"/>
        <c:auto val="1"/>
        <c:lblAlgn val="ctr"/>
        <c:lblOffset val="100"/>
        <c:noMultiLvlLbl val="0"/>
      </c:catAx>
      <c:valAx>
        <c:axId val="120308096"/>
        <c:scaling>
          <c:orientation val="minMax"/>
        </c:scaling>
        <c:delete val="1"/>
        <c:axPos val="b"/>
        <c:numFmt formatCode="0%" sourceLinked="1"/>
        <c:majorTickMark val="out"/>
        <c:minorTickMark val="none"/>
        <c:tickLblPos val="none"/>
        <c:crossAx val="120298112"/>
        <c:crosses val="autoZero"/>
        <c:crossBetween val="between"/>
      </c:valAx>
    </c:plotArea>
    <c:legend>
      <c:legendPos val="r"/>
      <c:layout>
        <c:manualLayout>
          <c:xMode val="edge"/>
          <c:yMode val="edge"/>
          <c:x val="9.5708661417322843E-2"/>
          <c:y val="0.89583229727862967"/>
          <c:w val="0.87595359208418033"/>
          <c:h val="8.6623843072248075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percentStacked"/>
        <c:varyColors val="0"/>
        <c:ser>
          <c:idx val="0"/>
          <c:order val="0"/>
          <c:tx>
            <c:strRef>
              <c:f>Sheet1!$B$1</c:f>
              <c:strCache>
                <c:ptCount val="1"/>
                <c:pt idx="0">
                  <c:v>Very important (9-10)</c:v>
                </c:pt>
              </c:strCache>
            </c:strRef>
          </c:tx>
          <c:spPr>
            <a:solidFill>
              <a:srgbClr val="008000"/>
            </a:solidFill>
            <a:ln>
              <a:solidFill>
                <a:schemeClr val="tx1"/>
              </a:solidFill>
            </a:ln>
          </c:spPr>
          <c:invertIfNegative val="0"/>
          <c:cat>
            <c:strRef>
              <c:f>Sheet1!$A$2:$A$12</c:f>
              <c:strCache>
                <c:ptCount val="11"/>
                <c:pt idx="0">
                  <c:v>That traditional cultural practices and knowledge are sustained in and around the harbour</c:v>
                </c:pt>
                <c:pt idx="1">
                  <c:v>That commercial use of the harbour for Port and cruise ship activity can develop.  </c:v>
                </c:pt>
                <c:pt idx="2">
                  <c:v>Minimising modifications to the natural ecosystems, landscapes and seascapes of the harbour.</c:v>
                </c:pt>
                <c:pt idx="3">
                  <c:v>Using the harbour without conflict from other users.</c:v>
                </c:pt>
                <c:pt idx="4">
                  <c:v>The harbour and harbour foreshore looks visually appealing.</c:v>
                </c:pt>
                <c:pt idx="5">
                  <c:v>Minimising the effects of industrial, orcharding and farming activities on the harbour.</c:v>
                </c:pt>
                <c:pt idx="6">
                  <c:v>Minimising sedimentation entering the harbour.</c:v>
                </c:pt>
                <c:pt idx="7">
                  <c:v>The harbour’s water and natural ecosystems are frequently monitored and studied. </c:v>
                </c:pt>
                <c:pt idx="8">
                  <c:v>Sustaining native plants, fish and animals in and around the harbour.</c:v>
                </c:pt>
                <c:pt idx="9">
                  <c:v>Minimising contamination of the harbour from discharges, such as stormwater and sewage.</c:v>
                </c:pt>
                <c:pt idx="10">
                  <c:v>Water quality in the harbour.</c:v>
                </c:pt>
              </c:strCache>
            </c:strRef>
          </c:cat>
          <c:val>
            <c:numRef>
              <c:f>Sheet1!$B$2:$B$12</c:f>
              <c:numCache>
                <c:formatCode>0%</c:formatCode>
                <c:ptCount val="11"/>
                <c:pt idx="0">
                  <c:v>0.30000000000000032</c:v>
                </c:pt>
                <c:pt idx="1">
                  <c:v>0.35000000000000031</c:v>
                </c:pt>
                <c:pt idx="2">
                  <c:v>0.39000000000000123</c:v>
                </c:pt>
                <c:pt idx="3">
                  <c:v>0.48000000000000032</c:v>
                </c:pt>
                <c:pt idx="4">
                  <c:v>0.55000000000000004</c:v>
                </c:pt>
                <c:pt idx="5">
                  <c:v>0.62000000000000222</c:v>
                </c:pt>
                <c:pt idx="6">
                  <c:v>0.61000000000000065</c:v>
                </c:pt>
                <c:pt idx="7">
                  <c:v>0.61000000000000065</c:v>
                </c:pt>
                <c:pt idx="8">
                  <c:v>0.69000000000000061</c:v>
                </c:pt>
                <c:pt idx="9">
                  <c:v>0.79</c:v>
                </c:pt>
                <c:pt idx="10">
                  <c:v>0.83000000000000063</c:v>
                </c:pt>
              </c:numCache>
            </c:numRef>
          </c:val>
        </c:ser>
        <c:ser>
          <c:idx val="1"/>
          <c:order val="1"/>
          <c:tx>
            <c:strRef>
              <c:f>Sheet1!$C$1</c:f>
              <c:strCache>
                <c:ptCount val="1"/>
                <c:pt idx="0">
                  <c:v>Important (7-8)</c:v>
                </c:pt>
              </c:strCache>
            </c:strRef>
          </c:tx>
          <c:spPr>
            <a:solidFill>
              <a:srgbClr val="92D050"/>
            </a:solidFill>
            <a:ln>
              <a:solidFill>
                <a:prstClr val="black"/>
              </a:solidFill>
            </a:ln>
          </c:spPr>
          <c:invertIfNegative val="0"/>
          <c:cat>
            <c:strRef>
              <c:f>Sheet1!$A$2:$A$12</c:f>
              <c:strCache>
                <c:ptCount val="11"/>
                <c:pt idx="0">
                  <c:v>That traditional cultural practices and knowledge are sustained in and around the harbour</c:v>
                </c:pt>
                <c:pt idx="1">
                  <c:v>That commercial use of the harbour for Port and cruise ship activity can develop.  </c:v>
                </c:pt>
                <c:pt idx="2">
                  <c:v>Minimising modifications to the natural ecosystems, landscapes and seascapes of the harbour.</c:v>
                </c:pt>
                <c:pt idx="3">
                  <c:v>Using the harbour without conflict from other users.</c:v>
                </c:pt>
                <c:pt idx="4">
                  <c:v>The harbour and harbour foreshore looks visually appealing.</c:v>
                </c:pt>
                <c:pt idx="5">
                  <c:v>Minimising the effects of industrial, orcharding and farming activities on the harbour.</c:v>
                </c:pt>
                <c:pt idx="6">
                  <c:v>Minimising sedimentation entering the harbour.</c:v>
                </c:pt>
                <c:pt idx="7">
                  <c:v>The harbour’s water and natural ecosystems are frequently monitored and studied. </c:v>
                </c:pt>
                <c:pt idx="8">
                  <c:v>Sustaining native plants, fish and animals in and around the harbour.</c:v>
                </c:pt>
                <c:pt idx="9">
                  <c:v>Minimising contamination of the harbour from discharges, such as stormwater and sewage.</c:v>
                </c:pt>
                <c:pt idx="10">
                  <c:v>Water quality in the harbour.</c:v>
                </c:pt>
              </c:strCache>
            </c:strRef>
          </c:cat>
          <c:val>
            <c:numRef>
              <c:f>Sheet1!$C$2:$C$12</c:f>
              <c:numCache>
                <c:formatCode>0%</c:formatCode>
                <c:ptCount val="11"/>
                <c:pt idx="0">
                  <c:v>0.26</c:v>
                </c:pt>
                <c:pt idx="1">
                  <c:v>0.34</c:v>
                </c:pt>
                <c:pt idx="2">
                  <c:v>0.32000000000000123</c:v>
                </c:pt>
                <c:pt idx="3">
                  <c:v>0.33000000000000146</c:v>
                </c:pt>
                <c:pt idx="4">
                  <c:v>0.34</c:v>
                </c:pt>
                <c:pt idx="5">
                  <c:v>0.23</c:v>
                </c:pt>
                <c:pt idx="6">
                  <c:v>0.25</c:v>
                </c:pt>
                <c:pt idx="7">
                  <c:v>0.31000000000000111</c:v>
                </c:pt>
                <c:pt idx="8">
                  <c:v>0.24000000000000021</c:v>
                </c:pt>
                <c:pt idx="9">
                  <c:v>0.16</c:v>
                </c:pt>
                <c:pt idx="10">
                  <c:v>0.14000000000000001</c:v>
                </c:pt>
              </c:numCache>
            </c:numRef>
          </c:val>
        </c:ser>
        <c:ser>
          <c:idx val="2"/>
          <c:order val="2"/>
          <c:tx>
            <c:strRef>
              <c:f>Sheet1!$D$1</c:f>
              <c:strCache>
                <c:ptCount val="1"/>
                <c:pt idx="0">
                  <c:v>Neither (5-6)</c:v>
                </c:pt>
              </c:strCache>
            </c:strRef>
          </c:tx>
          <c:spPr>
            <a:solidFill>
              <a:srgbClr val="FFC000"/>
            </a:solidFill>
            <a:ln>
              <a:solidFill>
                <a:prstClr val="black"/>
              </a:solidFill>
            </a:ln>
          </c:spPr>
          <c:invertIfNegative val="0"/>
          <c:cat>
            <c:strRef>
              <c:f>Sheet1!$A$2:$A$12</c:f>
              <c:strCache>
                <c:ptCount val="11"/>
                <c:pt idx="0">
                  <c:v>That traditional cultural practices and knowledge are sustained in and around the harbour</c:v>
                </c:pt>
                <c:pt idx="1">
                  <c:v>That commercial use of the harbour for Port and cruise ship activity can develop.  </c:v>
                </c:pt>
                <c:pt idx="2">
                  <c:v>Minimising modifications to the natural ecosystems, landscapes and seascapes of the harbour.</c:v>
                </c:pt>
                <c:pt idx="3">
                  <c:v>Using the harbour without conflict from other users.</c:v>
                </c:pt>
                <c:pt idx="4">
                  <c:v>The harbour and harbour foreshore looks visually appealing.</c:v>
                </c:pt>
                <c:pt idx="5">
                  <c:v>Minimising the effects of industrial, orcharding and farming activities on the harbour.</c:v>
                </c:pt>
                <c:pt idx="6">
                  <c:v>Minimising sedimentation entering the harbour.</c:v>
                </c:pt>
                <c:pt idx="7">
                  <c:v>The harbour’s water and natural ecosystems are frequently monitored and studied. </c:v>
                </c:pt>
                <c:pt idx="8">
                  <c:v>Sustaining native plants, fish and animals in and around the harbour.</c:v>
                </c:pt>
                <c:pt idx="9">
                  <c:v>Minimising contamination of the harbour from discharges, such as stormwater and sewage.</c:v>
                </c:pt>
                <c:pt idx="10">
                  <c:v>Water quality in the harbour.</c:v>
                </c:pt>
              </c:strCache>
            </c:strRef>
          </c:cat>
          <c:val>
            <c:numRef>
              <c:f>Sheet1!$D$2:$D$12</c:f>
              <c:numCache>
                <c:formatCode>0%</c:formatCode>
                <c:ptCount val="11"/>
                <c:pt idx="0">
                  <c:v>0.28000000000000008</c:v>
                </c:pt>
                <c:pt idx="1">
                  <c:v>0.21000000000000021</c:v>
                </c:pt>
                <c:pt idx="2">
                  <c:v>0.18000000000000024</c:v>
                </c:pt>
                <c:pt idx="3">
                  <c:v>0.13</c:v>
                </c:pt>
                <c:pt idx="4">
                  <c:v>9.0000000000000024E-2</c:v>
                </c:pt>
                <c:pt idx="5">
                  <c:v>0.12000000000000002</c:v>
                </c:pt>
                <c:pt idx="6">
                  <c:v>9.0000000000000024E-2</c:v>
                </c:pt>
                <c:pt idx="7">
                  <c:v>6.0000000000000032E-2</c:v>
                </c:pt>
                <c:pt idx="8">
                  <c:v>0.05</c:v>
                </c:pt>
                <c:pt idx="9">
                  <c:v>3.0000000000000002E-2</c:v>
                </c:pt>
                <c:pt idx="10">
                  <c:v>3.0000000000000002E-2</c:v>
                </c:pt>
              </c:numCache>
            </c:numRef>
          </c:val>
        </c:ser>
        <c:ser>
          <c:idx val="3"/>
          <c:order val="3"/>
          <c:tx>
            <c:strRef>
              <c:f>Sheet1!$E$1</c:f>
              <c:strCache>
                <c:ptCount val="1"/>
                <c:pt idx="0">
                  <c:v>Not important (3-4)</c:v>
                </c:pt>
              </c:strCache>
            </c:strRef>
          </c:tx>
          <c:spPr>
            <a:solidFill>
              <a:schemeClr val="accent6">
                <a:lumMod val="75000"/>
              </a:schemeClr>
            </a:solidFill>
            <a:ln>
              <a:solidFill>
                <a:prstClr val="black"/>
              </a:solidFill>
            </a:ln>
          </c:spPr>
          <c:invertIfNegative val="0"/>
          <c:cat>
            <c:strRef>
              <c:f>Sheet1!$A$2:$A$12</c:f>
              <c:strCache>
                <c:ptCount val="11"/>
                <c:pt idx="0">
                  <c:v>That traditional cultural practices and knowledge are sustained in and around the harbour</c:v>
                </c:pt>
                <c:pt idx="1">
                  <c:v>That commercial use of the harbour for Port and cruise ship activity can develop.  </c:v>
                </c:pt>
                <c:pt idx="2">
                  <c:v>Minimising modifications to the natural ecosystems, landscapes and seascapes of the harbour.</c:v>
                </c:pt>
                <c:pt idx="3">
                  <c:v>Using the harbour without conflict from other users.</c:v>
                </c:pt>
                <c:pt idx="4">
                  <c:v>The harbour and harbour foreshore looks visually appealing.</c:v>
                </c:pt>
                <c:pt idx="5">
                  <c:v>Minimising the effects of industrial, orcharding and farming activities on the harbour.</c:v>
                </c:pt>
                <c:pt idx="6">
                  <c:v>Minimising sedimentation entering the harbour.</c:v>
                </c:pt>
                <c:pt idx="7">
                  <c:v>The harbour’s water and natural ecosystems are frequently monitored and studied. </c:v>
                </c:pt>
                <c:pt idx="8">
                  <c:v>Sustaining native plants, fish and animals in and around the harbour.</c:v>
                </c:pt>
                <c:pt idx="9">
                  <c:v>Minimising contamination of the harbour from discharges, such as stormwater and sewage.</c:v>
                </c:pt>
                <c:pt idx="10">
                  <c:v>Water quality in the harbour.</c:v>
                </c:pt>
              </c:strCache>
            </c:strRef>
          </c:cat>
          <c:val>
            <c:numRef>
              <c:f>Sheet1!$E$2:$E$12</c:f>
              <c:numCache>
                <c:formatCode>0%</c:formatCode>
                <c:ptCount val="11"/>
                <c:pt idx="0">
                  <c:v>6.0000000000000032E-2</c:v>
                </c:pt>
                <c:pt idx="1">
                  <c:v>0.05</c:v>
                </c:pt>
                <c:pt idx="2">
                  <c:v>0.05</c:v>
                </c:pt>
                <c:pt idx="3">
                  <c:v>2.0000000000000011E-2</c:v>
                </c:pt>
                <c:pt idx="4">
                  <c:v>1.0000000000000005E-2</c:v>
                </c:pt>
                <c:pt idx="5">
                  <c:v>1.0000000000000005E-2</c:v>
                </c:pt>
                <c:pt idx="6">
                  <c:v>1.0000000000000005E-2</c:v>
                </c:pt>
                <c:pt idx="7">
                  <c:v>1.0000000000000005E-2</c:v>
                </c:pt>
                <c:pt idx="8">
                  <c:v>1.0000000000000005E-2</c:v>
                </c:pt>
              </c:numCache>
            </c:numRef>
          </c:val>
        </c:ser>
        <c:ser>
          <c:idx val="4"/>
          <c:order val="4"/>
          <c:tx>
            <c:strRef>
              <c:f>Sheet1!$F$1</c:f>
              <c:strCache>
                <c:ptCount val="1"/>
                <c:pt idx="0">
                  <c:v>Not important at all (1-2)</c:v>
                </c:pt>
              </c:strCache>
            </c:strRef>
          </c:tx>
          <c:spPr>
            <a:solidFill>
              <a:srgbClr val="FF0000"/>
            </a:solidFill>
            <a:ln>
              <a:solidFill>
                <a:prstClr val="black"/>
              </a:solidFill>
            </a:ln>
          </c:spPr>
          <c:invertIfNegative val="0"/>
          <c:cat>
            <c:strRef>
              <c:f>Sheet1!$A$2:$A$12</c:f>
              <c:strCache>
                <c:ptCount val="11"/>
                <c:pt idx="0">
                  <c:v>That traditional cultural practices and knowledge are sustained in and around the harbour</c:v>
                </c:pt>
                <c:pt idx="1">
                  <c:v>That commercial use of the harbour for Port and cruise ship activity can develop.  </c:v>
                </c:pt>
                <c:pt idx="2">
                  <c:v>Minimising modifications to the natural ecosystems, landscapes and seascapes of the harbour.</c:v>
                </c:pt>
                <c:pt idx="3">
                  <c:v>Using the harbour without conflict from other users.</c:v>
                </c:pt>
                <c:pt idx="4">
                  <c:v>The harbour and harbour foreshore looks visually appealing.</c:v>
                </c:pt>
                <c:pt idx="5">
                  <c:v>Minimising the effects of industrial, orcharding and farming activities on the harbour.</c:v>
                </c:pt>
                <c:pt idx="6">
                  <c:v>Minimising sedimentation entering the harbour.</c:v>
                </c:pt>
                <c:pt idx="7">
                  <c:v>The harbour’s water and natural ecosystems are frequently monitored and studied. </c:v>
                </c:pt>
                <c:pt idx="8">
                  <c:v>Sustaining native plants, fish and animals in and around the harbour.</c:v>
                </c:pt>
                <c:pt idx="9">
                  <c:v>Minimising contamination of the harbour from discharges, such as stormwater and sewage.</c:v>
                </c:pt>
                <c:pt idx="10">
                  <c:v>Water quality in the harbour.</c:v>
                </c:pt>
              </c:strCache>
            </c:strRef>
          </c:cat>
          <c:val>
            <c:numRef>
              <c:f>Sheet1!$F$2:$F$12</c:f>
              <c:numCache>
                <c:formatCode>0%</c:formatCode>
                <c:ptCount val="11"/>
                <c:pt idx="0">
                  <c:v>0.05</c:v>
                </c:pt>
                <c:pt idx="1">
                  <c:v>4.0000000000000022E-2</c:v>
                </c:pt>
                <c:pt idx="2">
                  <c:v>2.0000000000000011E-2</c:v>
                </c:pt>
                <c:pt idx="3">
                  <c:v>1.0000000000000005E-2</c:v>
                </c:pt>
                <c:pt idx="4">
                  <c:v>1.0000000000000005E-2</c:v>
                </c:pt>
                <c:pt idx="5">
                  <c:v>1.0000000000000005E-2</c:v>
                </c:pt>
                <c:pt idx="6">
                  <c:v>1.0000000000000005E-2</c:v>
                </c:pt>
                <c:pt idx="8">
                  <c:v>1.0000000000000005E-2</c:v>
                </c:pt>
              </c:numCache>
            </c:numRef>
          </c:val>
        </c:ser>
        <c:ser>
          <c:idx val="5"/>
          <c:order val="5"/>
          <c:tx>
            <c:strRef>
              <c:f>Sheet1!$G$1</c:f>
              <c:strCache>
                <c:ptCount val="1"/>
                <c:pt idx="0">
                  <c:v>Don't know</c:v>
                </c:pt>
              </c:strCache>
            </c:strRef>
          </c:tx>
          <c:spPr>
            <a:solidFill>
              <a:schemeClr val="bg1">
                <a:lumMod val="95000"/>
              </a:schemeClr>
            </a:solidFill>
            <a:ln>
              <a:solidFill>
                <a:prstClr val="black"/>
              </a:solidFill>
            </a:ln>
          </c:spPr>
          <c:invertIfNegative val="0"/>
          <c:cat>
            <c:strRef>
              <c:f>Sheet1!$A$2:$A$12</c:f>
              <c:strCache>
                <c:ptCount val="11"/>
                <c:pt idx="0">
                  <c:v>That traditional cultural practices and knowledge are sustained in and around the harbour</c:v>
                </c:pt>
                <c:pt idx="1">
                  <c:v>That commercial use of the harbour for Port and cruise ship activity can develop.  </c:v>
                </c:pt>
                <c:pt idx="2">
                  <c:v>Minimising modifications to the natural ecosystems, landscapes and seascapes of the harbour.</c:v>
                </c:pt>
                <c:pt idx="3">
                  <c:v>Using the harbour without conflict from other users.</c:v>
                </c:pt>
                <c:pt idx="4">
                  <c:v>The harbour and harbour foreshore looks visually appealing.</c:v>
                </c:pt>
                <c:pt idx="5">
                  <c:v>Minimising the effects of industrial, orcharding and farming activities on the harbour.</c:v>
                </c:pt>
                <c:pt idx="6">
                  <c:v>Minimising sedimentation entering the harbour.</c:v>
                </c:pt>
                <c:pt idx="7">
                  <c:v>The harbour’s water and natural ecosystems are frequently monitored and studied. </c:v>
                </c:pt>
                <c:pt idx="8">
                  <c:v>Sustaining native plants, fish and animals in and around the harbour.</c:v>
                </c:pt>
                <c:pt idx="9">
                  <c:v>Minimising contamination of the harbour from discharges, such as stormwater and sewage.</c:v>
                </c:pt>
                <c:pt idx="10">
                  <c:v>Water quality in the harbour.</c:v>
                </c:pt>
              </c:strCache>
            </c:strRef>
          </c:cat>
          <c:val>
            <c:numRef>
              <c:f>Sheet1!$G$2:$G$12</c:f>
              <c:numCache>
                <c:formatCode>0%</c:formatCode>
                <c:ptCount val="11"/>
                <c:pt idx="0">
                  <c:v>0.05</c:v>
                </c:pt>
                <c:pt idx="1">
                  <c:v>1.0000000000000005E-2</c:v>
                </c:pt>
                <c:pt idx="2">
                  <c:v>4.0000000000000022E-2</c:v>
                </c:pt>
                <c:pt idx="3">
                  <c:v>3.0000000000000002E-2</c:v>
                </c:pt>
                <c:pt idx="5">
                  <c:v>1.0000000000000005E-2</c:v>
                </c:pt>
                <c:pt idx="6">
                  <c:v>3.0000000000000002E-2</c:v>
                </c:pt>
                <c:pt idx="7">
                  <c:v>1.0000000000000005E-2</c:v>
                </c:pt>
                <c:pt idx="9">
                  <c:v>2.0000000000000011E-2</c:v>
                </c:pt>
              </c:numCache>
            </c:numRef>
          </c:val>
        </c:ser>
        <c:dLbls>
          <c:showLegendKey val="0"/>
          <c:showVal val="1"/>
          <c:showCatName val="0"/>
          <c:showSerName val="0"/>
          <c:showPercent val="0"/>
          <c:showBubbleSize val="0"/>
        </c:dLbls>
        <c:gapWidth val="50"/>
        <c:overlap val="100"/>
        <c:axId val="120727808"/>
        <c:axId val="120750080"/>
      </c:barChart>
      <c:catAx>
        <c:axId val="120727808"/>
        <c:scaling>
          <c:orientation val="minMax"/>
        </c:scaling>
        <c:delete val="0"/>
        <c:axPos val="l"/>
        <c:majorTickMark val="out"/>
        <c:minorTickMark val="none"/>
        <c:tickLblPos val="nextTo"/>
        <c:crossAx val="120750080"/>
        <c:crosses val="autoZero"/>
        <c:auto val="1"/>
        <c:lblAlgn val="ctr"/>
        <c:lblOffset val="100"/>
        <c:noMultiLvlLbl val="0"/>
      </c:catAx>
      <c:valAx>
        <c:axId val="120750080"/>
        <c:scaling>
          <c:orientation val="minMax"/>
        </c:scaling>
        <c:delete val="1"/>
        <c:axPos val="b"/>
        <c:numFmt formatCode="0%" sourceLinked="1"/>
        <c:majorTickMark val="out"/>
        <c:minorTickMark val="none"/>
        <c:tickLblPos val="none"/>
        <c:crossAx val="120727808"/>
        <c:crosses val="autoZero"/>
        <c:crossBetween val="between"/>
      </c:valAx>
    </c:plotArea>
    <c:legend>
      <c:legendPos val="b"/>
      <c:overlay val="0"/>
    </c:legend>
    <c:plotVisOnly val="1"/>
    <c:dispBlanksAs val="gap"/>
    <c:showDLblsOverMax val="0"/>
  </c:chart>
  <c:txPr>
    <a:bodyPr/>
    <a:lstStyle/>
    <a:p>
      <a:pPr>
        <a:defRPr sz="900"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percentStacked"/>
        <c:varyColors val="0"/>
        <c:ser>
          <c:idx val="0"/>
          <c:order val="0"/>
          <c:tx>
            <c:strRef>
              <c:f>Sheet1!$B$1</c:f>
              <c:strCache>
                <c:ptCount val="1"/>
                <c:pt idx="0">
                  <c:v>A lot better (5)</c:v>
                </c:pt>
              </c:strCache>
            </c:strRef>
          </c:tx>
          <c:spPr>
            <a:solidFill>
              <a:srgbClr val="008000"/>
            </a:solidFill>
            <a:ln>
              <a:solidFill>
                <a:schemeClr val="tx1"/>
              </a:solidFill>
            </a:ln>
          </c:spPr>
          <c:invertIfNegative val="0"/>
          <c:cat>
            <c:strRef>
              <c:f>Sheet1!$A$2:$A$12</c:f>
              <c:strCache>
                <c:ptCount val="11"/>
                <c:pt idx="0">
                  <c:v>The effects of industrial, orcharding and farming activities on the harbour.</c:v>
                </c:pt>
                <c:pt idx="1">
                  <c:v>Minimising sedimentation entering the harbour.</c:v>
                </c:pt>
                <c:pt idx="2">
                  <c:v>Water quality in the harbour.</c:v>
                </c:pt>
                <c:pt idx="3">
                  <c:v>Contamination of the harbour from discharges, such as stormwater and sewage.</c:v>
                </c:pt>
                <c:pt idx="4">
                  <c:v>Conflict from other harbour users.</c:v>
                </c:pt>
                <c:pt idx="5">
                  <c:v>Native plants, fish and animals in and around the harbour.</c:v>
                </c:pt>
                <c:pt idx="6">
                  <c:v>Sustaining traditional cultural practices and knowledge in and around the harbour</c:v>
                </c:pt>
                <c:pt idx="7">
                  <c:v>Natural ecosystems, landscapes and seascapes of the harbour.</c:v>
                </c:pt>
                <c:pt idx="8">
                  <c:v>The visually appealing look of the harbour and harbour foreshore.</c:v>
                </c:pt>
                <c:pt idx="9">
                  <c:v>Monitoring and study of the harbour’s water and natural ecosystems.</c:v>
                </c:pt>
                <c:pt idx="10">
                  <c:v>Commercial use of the harbour for Port and cruise ship activity.  </c:v>
                </c:pt>
              </c:strCache>
            </c:strRef>
          </c:cat>
          <c:val>
            <c:numRef>
              <c:f>Sheet1!$B$2:$B$12</c:f>
              <c:numCache>
                <c:formatCode>0%</c:formatCode>
                <c:ptCount val="11"/>
                <c:pt idx="0">
                  <c:v>3.0000000000000002E-2</c:v>
                </c:pt>
                <c:pt idx="1">
                  <c:v>4.0000000000000022E-2</c:v>
                </c:pt>
                <c:pt idx="2">
                  <c:v>6.0000000000000032E-2</c:v>
                </c:pt>
                <c:pt idx="3">
                  <c:v>4.0000000000000022E-2</c:v>
                </c:pt>
                <c:pt idx="4">
                  <c:v>4.0000000000000022E-2</c:v>
                </c:pt>
                <c:pt idx="5">
                  <c:v>7.0000000000000021E-2</c:v>
                </c:pt>
                <c:pt idx="6">
                  <c:v>6.0000000000000032E-2</c:v>
                </c:pt>
                <c:pt idx="7">
                  <c:v>7.0000000000000021E-2</c:v>
                </c:pt>
                <c:pt idx="8">
                  <c:v>0.12000000000000002</c:v>
                </c:pt>
                <c:pt idx="9">
                  <c:v>0.11</c:v>
                </c:pt>
                <c:pt idx="10">
                  <c:v>0.16</c:v>
                </c:pt>
              </c:numCache>
            </c:numRef>
          </c:val>
        </c:ser>
        <c:ser>
          <c:idx val="1"/>
          <c:order val="1"/>
          <c:tx>
            <c:strRef>
              <c:f>Sheet1!$C$1</c:f>
              <c:strCache>
                <c:ptCount val="1"/>
                <c:pt idx="0">
                  <c:v>Better (4)</c:v>
                </c:pt>
              </c:strCache>
            </c:strRef>
          </c:tx>
          <c:spPr>
            <a:solidFill>
              <a:srgbClr val="92D050"/>
            </a:solidFill>
            <a:ln>
              <a:solidFill>
                <a:prstClr val="black"/>
              </a:solidFill>
            </a:ln>
          </c:spPr>
          <c:invertIfNegative val="0"/>
          <c:cat>
            <c:strRef>
              <c:f>Sheet1!$A$2:$A$12</c:f>
              <c:strCache>
                <c:ptCount val="11"/>
                <c:pt idx="0">
                  <c:v>The effects of industrial, orcharding and farming activities on the harbour.</c:v>
                </c:pt>
                <c:pt idx="1">
                  <c:v>Minimising sedimentation entering the harbour.</c:v>
                </c:pt>
                <c:pt idx="2">
                  <c:v>Water quality in the harbour.</c:v>
                </c:pt>
                <c:pt idx="3">
                  <c:v>Contamination of the harbour from discharges, such as stormwater and sewage.</c:v>
                </c:pt>
                <c:pt idx="4">
                  <c:v>Conflict from other harbour users.</c:v>
                </c:pt>
                <c:pt idx="5">
                  <c:v>Native plants, fish and animals in and around the harbour.</c:v>
                </c:pt>
                <c:pt idx="6">
                  <c:v>Sustaining traditional cultural practices and knowledge in and around the harbour</c:v>
                </c:pt>
                <c:pt idx="7">
                  <c:v>Natural ecosystems, landscapes and seascapes of the harbour.</c:v>
                </c:pt>
                <c:pt idx="8">
                  <c:v>The visually appealing look of the harbour and harbour foreshore.</c:v>
                </c:pt>
                <c:pt idx="9">
                  <c:v>Monitoring and study of the harbour’s water and natural ecosystems.</c:v>
                </c:pt>
                <c:pt idx="10">
                  <c:v>Commercial use of the harbour for Port and cruise ship activity.  </c:v>
                </c:pt>
              </c:strCache>
            </c:strRef>
          </c:cat>
          <c:val>
            <c:numRef>
              <c:f>Sheet1!$C$2:$C$12</c:f>
              <c:numCache>
                <c:formatCode>0%</c:formatCode>
                <c:ptCount val="11"/>
                <c:pt idx="0">
                  <c:v>0.11</c:v>
                </c:pt>
                <c:pt idx="1">
                  <c:v>0.14000000000000001</c:v>
                </c:pt>
                <c:pt idx="2">
                  <c:v>0.12000000000000002</c:v>
                </c:pt>
                <c:pt idx="3">
                  <c:v>0.15000000000000024</c:v>
                </c:pt>
                <c:pt idx="4">
                  <c:v>0.11</c:v>
                </c:pt>
                <c:pt idx="5">
                  <c:v>0.2</c:v>
                </c:pt>
                <c:pt idx="6">
                  <c:v>0.14000000000000001</c:v>
                </c:pt>
                <c:pt idx="7">
                  <c:v>0.24000000000000021</c:v>
                </c:pt>
                <c:pt idx="8">
                  <c:v>0.33000000000000101</c:v>
                </c:pt>
                <c:pt idx="9">
                  <c:v>0.24000000000000021</c:v>
                </c:pt>
                <c:pt idx="10">
                  <c:v>0.32000000000000089</c:v>
                </c:pt>
              </c:numCache>
            </c:numRef>
          </c:val>
        </c:ser>
        <c:ser>
          <c:idx val="2"/>
          <c:order val="2"/>
          <c:tx>
            <c:strRef>
              <c:f>Sheet1!$D$1</c:f>
              <c:strCache>
                <c:ptCount val="1"/>
                <c:pt idx="0">
                  <c:v>Neither (3)</c:v>
                </c:pt>
              </c:strCache>
            </c:strRef>
          </c:tx>
          <c:spPr>
            <a:solidFill>
              <a:srgbClr val="FFC000"/>
            </a:solidFill>
            <a:ln>
              <a:solidFill>
                <a:prstClr val="black"/>
              </a:solidFill>
            </a:ln>
          </c:spPr>
          <c:invertIfNegative val="0"/>
          <c:cat>
            <c:strRef>
              <c:f>Sheet1!$A$2:$A$12</c:f>
              <c:strCache>
                <c:ptCount val="11"/>
                <c:pt idx="0">
                  <c:v>The effects of industrial, orcharding and farming activities on the harbour.</c:v>
                </c:pt>
                <c:pt idx="1">
                  <c:v>Minimising sedimentation entering the harbour.</c:v>
                </c:pt>
                <c:pt idx="2">
                  <c:v>Water quality in the harbour.</c:v>
                </c:pt>
                <c:pt idx="3">
                  <c:v>Contamination of the harbour from discharges, such as stormwater and sewage.</c:v>
                </c:pt>
                <c:pt idx="4">
                  <c:v>Conflict from other harbour users.</c:v>
                </c:pt>
                <c:pt idx="5">
                  <c:v>Native plants, fish and animals in and around the harbour.</c:v>
                </c:pt>
                <c:pt idx="6">
                  <c:v>Sustaining traditional cultural practices and knowledge in and around the harbour</c:v>
                </c:pt>
                <c:pt idx="7">
                  <c:v>Natural ecosystems, landscapes and seascapes of the harbour.</c:v>
                </c:pt>
                <c:pt idx="8">
                  <c:v>The visually appealing look of the harbour and harbour foreshore.</c:v>
                </c:pt>
                <c:pt idx="9">
                  <c:v>Monitoring and study of the harbour’s water and natural ecosystems.</c:v>
                </c:pt>
                <c:pt idx="10">
                  <c:v>Commercial use of the harbour for Port and cruise ship activity.  </c:v>
                </c:pt>
              </c:strCache>
            </c:strRef>
          </c:cat>
          <c:val>
            <c:numRef>
              <c:f>Sheet1!$D$2:$D$12</c:f>
              <c:numCache>
                <c:formatCode>0%</c:formatCode>
                <c:ptCount val="11"/>
                <c:pt idx="0">
                  <c:v>0.42000000000000032</c:v>
                </c:pt>
                <c:pt idx="1">
                  <c:v>0.38000000000000089</c:v>
                </c:pt>
                <c:pt idx="2">
                  <c:v>0.42000000000000032</c:v>
                </c:pt>
                <c:pt idx="3">
                  <c:v>0.4</c:v>
                </c:pt>
                <c:pt idx="4">
                  <c:v>0.54</c:v>
                </c:pt>
                <c:pt idx="5">
                  <c:v>0.37000000000000038</c:v>
                </c:pt>
                <c:pt idx="6">
                  <c:v>0.46</c:v>
                </c:pt>
                <c:pt idx="7">
                  <c:v>0.47000000000000008</c:v>
                </c:pt>
                <c:pt idx="8">
                  <c:v>0.4</c:v>
                </c:pt>
                <c:pt idx="9">
                  <c:v>0.31000000000000077</c:v>
                </c:pt>
                <c:pt idx="10">
                  <c:v>0.32000000000000089</c:v>
                </c:pt>
              </c:numCache>
            </c:numRef>
          </c:val>
        </c:ser>
        <c:ser>
          <c:idx val="3"/>
          <c:order val="3"/>
          <c:tx>
            <c:strRef>
              <c:f>Sheet1!$E$1</c:f>
              <c:strCache>
                <c:ptCount val="1"/>
                <c:pt idx="0">
                  <c:v>Worse (2)</c:v>
                </c:pt>
              </c:strCache>
            </c:strRef>
          </c:tx>
          <c:spPr>
            <a:solidFill>
              <a:schemeClr val="accent6">
                <a:lumMod val="75000"/>
              </a:schemeClr>
            </a:solidFill>
            <a:ln>
              <a:solidFill>
                <a:prstClr val="black"/>
              </a:solidFill>
            </a:ln>
          </c:spPr>
          <c:invertIfNegative val="0"/>
          <c:cat>
            <c:strRef>
              <c:f>Sheet1!$A$2:$A$12</c:f>
              <c:strCache>
                <c:ptCount val="11"/>
                <c:pt idx="0">
                  <c:v>The effects of industrial, orcharding and farming activities on the harbour.</c:v>
                </c:pt>
                <c:pt idx="1">
                  <c:v>Minimising sedimentation entering the harbour.</c:v>
                </c:pt>
                <c:pt idx="2">
                  <c:v>Water quality in the harbour.</c:v>
                </c:pt>
                <c:pt idx="3">
                  <c:v>Contamination of the harbour from discharges, such as stormwater and sewage.</c:v>
                </c:pt>
                <c:pt idx="4">
                  <c:v>Conflict from other harbour users.</c:v>
                </c:pt>
                <c:pt idx="5">
                  <c:v>Native plants, fish and animals in and around the harbour.</c:v>
                </c:pt>
                <c:pt idx="6">
                  <c:v>Sustaining traditional cultural practices and knowledge in and around the harbour</c:v>
                </c:pt>
                <c:pt idx="7">
                  <c:v>Natural ecosystems, landscapes and seascapes of the harbour.</c:v>
                </c:pt>
                <c:pt idx="8">
                  <c:v>The visually appealing look of the harbour and harbour foreshore.</c:v>
                </c:pt>
                <c:pt idx="9">
                  <c:v>Monitoring and study of the harbour’s water and natural ecosystems.</c:v>
                </c:pt>
                <c:pt idx="10">
                  <c:v>Commercial use of the harbour for Port and cruise ship activity.  </c:v>
                </c:pt>
              </c:strCache>
            </c:strRef>
          </c:cat>
          <c:val>
            <c:numRef>
              <c:f>Sheet1!$E$2:$E$12</c:f>
              <c:numCache>
                <c:formatCode>0%</c:formatCode>
                <c:ptCount val="11"/>
                <c:pt idx="0">
                  <c:v>0.14000000000000001</c:v>
                </c:pt>
                <c:pt idx="1">
                  <c:v>0.16</c:v>
                </c:pt>
                <c:pt idx="2">
                  <c:v>0.19</c:v>
                </c:pt>
                <c:pt idx="3">
                  <c:v>0.14000000000000001</c:v>
                </c:pt>
                <c:pt idx="4">
                  <c:v>9.0000000000000024E-2</c:v>
                </c:pt>
                <c:pt idx="5">
                  <c:v>0.14000000000000001</c:v>
                </c:pt>
                <c:pt idx="6">
                  <c:v>6.0000000000000032E-2</c:v>
                </c:pt>
                <c:pt idx="7">
                  <c:v>9.0000000000000024E-2</c:v>
                </c:pt>
                <c:pt idx="8">
                  <c:v>8.0000000000000043E-2</c:v>
                </c:pt>
                <c:pt idx="9">
                  <c:v>3.0000000000000002E-2</c:v>
                </c:pt>
                <c:pt idx="10">
                  <c:v>6.0000000000000032E-2</c:v>
                </c:pt>
              </c:numCache>
            </c:numRef>
          </c:val>
        </c:ser>
        <c:ser>
          <c:idx val="4"/>
          <c:order val="4"/>
          <c:tx>
            <c:strRef>
              <c:f>Sheet1!$F$1</c:f>
              <c:strCache>
                <c:ptCount val="1"/>
                <c:pt idx="0">
                  <c:v>A lot worse (1)</c:v>
                </c:pt>
              </c:strCache>
            </c:strRef>
          </c:tx>
          <c:spPr>
            <a:solidFill>
              <a:srgbClr val="FF0000"/>
            </a:solidFill>
            <a:ln>
              <a:solidFill>
                <a:prstClr val="black"/>
              </a:solidFill>
            </a:ln>
          </c:spPr>
          <c:invertIfNegative val="0"/>
          <c:cat>
            <c:strRef>
              <c:f>Sheet1!$A$2:$A$12</c:f>
              <c:strCache>
                <c:ptCount val="11"/>
                <c:pt idx="0">
                  <c:v>The effects of industrial, orcharding and farming activities on the harbour.</c:v>
                </c:pt>
                <c:pt idx="1">
                  <c:v>Minimising sedimentation entering the harbour.</c:v>
                </c:pt>
                <c:pt idx="2">
                  <c:v>Water quality in the harbour.</c:v>
                </c:pt>
                <c:pt idx="3">
                  <c:v>Contamination of the harbour from discharges, such as stormwater and sewage.</c:v>
                </c:pt>
                <c:pt idx="4">
                  <c:v>Conflict from other harbour users.</c:v>
                </c:pt>
                <c:pt idx="5">
                  <c:v>Native plants, fish and animals in and around the harbour.</c:v>
                </c:pt>
                <c:pt idx="6">
                  <c:v>Sustaining traditional cultural practices and knowledge in and around the harbour</c:v>
                </c:pt>
                <c:pt idx="7">
                  <c:v>Natural ecosystems, landscapes and seascapes of the harbour.</c:v>
                </c:pt>
                <c:pt idx="8">
                  <c:v>The visually appealing look of the harbour and harbour foreshore.</c:v>
                </c:pt>
                <c:pt idx="9">
                  <c:v>Monitoring and study of the harbour’s water and natural ecosystems.</c:v>
                </c:pt>
                <c:pt idx="10">
                  <c:v>Commercial use of the harbour for Port and cruise ship activity.  </c:v>
                </c:pt>
              </c:strCache>
            </c:strRef>
          </c:cat>
          <c:val>
            <c:numRef>
              <c:f>Sheet1!$F$2:$F$12</c:f>
              <c:numCache>
                <c:formatCode>0%</c:formatCode>
                <c:ptCount val="11"/>
                <c:pt idx="0">
                  <c:v>4.0000000000000022E-2</c:v>
                </c:pt>
                <c:pt idx="1">
                  <c:v>6.0000000000000032E-2</c:v>
                </c:pt>
                <c:pt idx="2">
                  <c:v>0.05</c:v>
                </c:pt>
                <c:pt idx="3">
                  <c:v>6.0000000000000032E-2</c:v>
                </c:pt>
                <c:pt idx="4">
                  <c:v>2.0000000000000011E-2</c:v>
                </c:pt>
                <c:pt idx="5">
                  <c:v>4.0000000000000022E-2</c:v>
                </c:pt>
                <c:pt idx="6">
                  <c:v>2.0000000000000011E-2</c:v>
                </c:pt>
                <c:pt idx="7">
                  <c:v>3.0000000000000002E-2</c:v>
                </c:pt>
                <c:pt idx="8">
                  <c:v>3.0000000000000002E-2</c:v>
                </c:pt>
                <c:pt idx="9">
                  <c:v>1.0000000000000005E-2</c:v>
                </c:pt>
                <c:pt idx="10">
                  <c:v>3.0000000000000002E-2</c:v>
                </c:pt>
              </c:numCache>
            </c:numRef>
          </c:val>
        </c:ser>
        <c:ser>
          <c:idx val="5"/>
          <c:order val="5"/>
          <c:tx>
            <c:strRef>
              <c:f>Sheet1!$G$1</c:f>
              <c:strCache>
                <c:ptCount val="1"/>
                <c:pt idx="0">
                  <c:v>Don't know</c:v>
                </c:pt>
              </c:strCache>
            </c:strRef>
          </c:tx>
          <c:spPr>
            <a:solidFill>
              <a:schemeClr val="bg1">
                <a:lumMod val="95000"/>
              </a:schemeClr>
            </a:solidFill>
            <a:ln>
              <a:solidFill>
                <a:prstClr val="black"/>
              </a:solidFill>
            </a:ln>
          </c:spPr>
          <c:invertIfNegative val="0"/>
          <c:cat>
            <c:strRef>
              <c:f>Sheet1!$A$2:$A$12</c:f>
              <c:strCache>
                <c:ptCount val="11"/>
                <c:pt idx="0">
                  <c:v>The effects of industrial, orcharding and farming activities on the harbour.</c:v>
                </c:pt>
                <c:pt idx="1">
                  <c:v>Minimising sedimentation entering the harbour.</c:v>
                </c:pt>
                <c:pt idx="2">
                  <c:v>Water quality in the harbour.</c:v>
                </c:pt>
                <c:pt idx="3">
                  <c:v>Contamination of the harbour from discharges, such as stormwater and sewage.</c:v>
                </c:pt>
                <c:pt idx="4">
                  <c:v>Conflict from other harbour users.</c:v>
                </c:pt>
                <c:pt idx="5">
                  <c:v>Native plants, fish and animals in and around the harbour.</c:v>
                </c:pt>
                <c:pt idx="6">
                  <c:v>Sustaining traditional cultural practices and knowledge in and around the harbour</c:v>
                </c:pt>
                <c:pt idx="7">
                  <c:v>Natural ecosystems, landscapes and seascapes of the harbour.</c:v>
                </c:pt>
                <c:pt idx="8">
                  <c:v>The visually appealing look of the harbour and harbour foreshore.</c:v>
                </c:pt>
                <c:pt idx="9">
                  <c:v>Monitoring and study of the harbour’s water and natural ecosystems.</c:v>
                </c:pt>
                <c:pt idx="10">
                  <c:v>Commercial use of the harbour for Port and cruise ship activity.  </c:v>
                </c:pt>
              </c:strCache>
            </c:strRef>
          </c:cat>
          <c:val>
            <c:numRef>
              <c:f>Sheet1!$G$2:$G$12</c:f>
              <c:numCache>
                <c:formatCode>0%</c:formatCode>
                <c:ptCount val="11"/>
                <c:pt idx="0">
                  <c:v>0.26</c:v>
                </c:pt>
                <c:pt idx="1">
                  <c:v>0.22</c:v>
                </c:pt>
                <c:pt idx="2">
                  <c:v>0.16</c:v>
                </c:pt>
                <c:pt idx="3">
                  <c:v>0.21000000000000021</c:v>
                </c:pt>
                <c:pt idx="4">
                  <c:v>0.2</c:v>
                </c:pt>
                <c:pt idx="5">
                  <c:v>0.18000000000000024</c:v>
                </c:pt>
                <c:pt idx="6">
                  <c:v>0.26</c:v>
                </c:pt>
                <c:pt idx="7">
                  <c:v>0.1</c:v>
                </c:pt>
                <c:pt idx="8">
                  <c:v>4.0000000000000022E-2</c:v>
                </c:pt>
                <c:pt idx="9">
                  <c:v>0.30000000000000032</c:v>
                </c:pt>
                <c:pt idx="10">
                  <c:v>0.11</c:v>
                </c:pt>
              </c:numCache>
            </c:numRef>
          </c:val>
        </c:ser>
        <c:dLbls>
          <c:showLegendKey val="0"/>
          <c:showVal val="1"/>
          <c:showCatName val="0"/>
          <c:showSerName val="0"/>
          <c:showPercent val="0"/>
          <c:showBubbleSize val="0"/>
        </c:dLbls>
        <c:gapWidth val="40"/>
        <c:overlap val="100"/>
        <c:axId val="97221248"/>
        <c:axId val="97235328"/>
      </c:barChart>
      <c:catAx>
        <c:axId val="97221248"/>
        <c:scaling>
          <c:orientation val="minMax"/>
        </c:scaling>
        <c:delete val="0"/>
        <c:axPos val="l"/>
        <c:majorTickMark val="out"/>
        <c:minorTickMark val="none"/>
        <c:tickLblPos val="nextTo"/>
        <c:crossAx val="97235328"/>
        <c:crosses val="autoZero"/>
        <c:auto val="1"/>
        <c:lblAlgn val="ctr"/>
        <c:lblOffset val="100"/>
        <c:noMultiLvlLbl val="0"/>
      </c:catAx>
      <c:valAx>
        <c:axId val="97235328"/>
        <c:scaling>
          <c:orientation val="minMax"/>
        </c:scaling>
        <c:delete val="1"/>
        <c:axPos val="b"/>
        <c:numFmt formatCode="0%" sourceLinked="1"/>
        <c:majorTickMark val="out"/>
        <c:minorTickMark val="none"/>
        <c:tickLblPos val="none"/>
        <c:crossAx val="97221248"/>
        <c:crosses val="autoZero"/>
        <c:crossBetween val="between"/>
      </c:valAx>
    </c:plotArea>
    <c:legend>
      <c:legendPos val="b"/>
      <c:layout>
        <c:manualLayout>
          <c:xMode val="edge"/>
          <c:yMode val="edge"/>
          <c:x val="0.38012510936132982"/>
          <c:y val="0.93368022747156665"/>
          <c:w val="0.61987489063867596"/>
          <c:h val="4.6875328083989261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Sheet1!$A$2:$A$7</c:f>
              <c:strCache>
                <c:ptCount val="6"/>
                <c:pt idx="0">
                  <c:v>I don’t know</c:v>
                </c:pt>
                <c:pt idx="1">
                  <c:v>Other</c:v>
                </c:pt>
                <c:pt idx="2">
                  <c:v>Pollution / Run off / The Rena</c:v>
                </c:pt>
                <c:pt idx="3">
                  <c:v>Sea lettuce / Mangroves</c:v>
                </c:pt>
                <c:pt idx="4">
                  <c:v>Too much development / Increased population / Industry impact</c:v>
                </c:pt>
                <c:pt idx="5">
                  <c:v>Not enough is being done / Better monitoring / planning is needed</c:v>
                </c:pt>
              </c:strCache>
            </c:strRef>
          </c:cat>
          <c:val>
            <c:numRef>
              <c:f>Sheet1!$B$2:$B$7</c:f>
              <c:numCache>
                <c:formatCode>0%</c:formatCode>
                <c:ptCount val="6"/>
                <c:pt idx="0">
                  <c:v>0.1333385196670302</c:v>
                </c:pt>
                <c:pt idx="1">
                  <c:v>0.16938673642761576</c:v>
                </c:pt>
                <c:pt idx="2">
                  <c:v>0.11372345849185911</c:v>
                </c:pt>
                <c:pt idx="3">
                  <c:v>0.15634982829556873</c:v>
                </c:pt>
                <c:pt idx="4">
                  <c:v>0.17114814133850803</c:v>
                </c:pt>
                <c:pt idx="5">
                  <c:v>0.3176571668013683</c:v>
                </c:pt>
              </c:numCache>
            </c:numRef>
          </c:val>
        </c:ser>
        <c:dLbls>
          <c:showLegendKey val="0"/>
          <c:showVal val="1"/>
          <c:showCatName val="0"/>
          <c:showSerName val="0"/>
          <c:showPercent val="0"/>
          <c:showBubbleSize val="0"/>
        </c:dLbls>
        <c:gapWidth val="60"/>
        <c:axId val="121162752"/>
        <c:axId val="121520896"/>
      </c:barChart>
      <c:catAx>
        <c:axId val="121162752"/>
        <c:scaling>
          <c:orientation val="minMax"/>
        </c:scaling>
        <c:delete val="0"/>
        <c:axPos val="l"/>
        <c:majorTickMark val="out"/>
        <c:minorTickMark val="none"/>
        <c:tickLblPos val="nextTo"/>
        <c:spPr>
          <a:ln>
            <a:noFill/>
          </a:ln>
        </c:spPr>
        <c:txPr>
          <a:bodyPr rot="0" vert="horz"/>
          <a:lstStyle/>
          <a:p>
            <a:pPr>
              <a:defRPr sz="1000"/>
            </a:pPr>
            <a:endParaRPr lang="en-US"/>
          </a:p>
        </c:txPr>
        <c:crossAx val="121520896"/>
        <c:crosses val="autoZero"/>
        <c:auto val="1"/>
        <c:lblAlgn val="ctr"/>
        <c:lblOffset val="100"/>
        <c:noMultiLvlLbl val="0"/>
      </c:catAx>
      <c:valAx>
        <c:axId val="121520896"/>
        <c:scaling>
          <c:orientation val="minMax"/>
        </c:scaling>
        <c:delete val="1"/>
        <c:axPos val="b"/>
        <c:numFmt formatCode="0%" sourceLinked="1"/>
        <c:majorTickMark val="out"/>
        <c:minorTickMark val="none"/>
        <c:tickLblPos val="none"/>
        <c:crossAx val="121162752"/>
        <c:crosses val="autoZero"/>
        <c:crossBetween val="between"/>
      </c:valAx>
    </c:plotArea>
    <c:legend>
      <c:legendPos val="l"/>
      <c:layout>
        <c:manualLayout>
          <c:xMode val="edge"/>
          <c:yMode val="edge"/>
          <c:x val="0.1350574712643679"/>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6995"/>
          <c:y val="3.3539748209440001E-2"/>
          <c:w val="0.4732258575436693"/>
          <c:h val="0.88081298100449257"/>
        </c:manualLayout>
      </c:layout>
      <c:barChart>
        <c:barDir val="bar"/>
        <c:grouping val="clustered"/>
        <c:varyColors val="0"/>
        <c:ser>
          <c:idx val="0"/>
          <c:order val="0"/>
          <c:tx>
            <c:strRef>
              <c:f>Sheet1!$B$1</c:f>
              <c:strCache>
                <c:ptCount val="1"/>
                <c:pt idx="0">
                  <c:v>Total Sample </c:v>
                </c:pt>
              </c:strCache>
            </c:strRef>
          </c:tx>
          <c:spPr>
            <a:solidFill>
              <a:srgbClr val="FFC000"/>
            </a:solidFill>
            <a:ln>
              <a:solidFill>
                <a:schemeClr val="tx1"/>
              </a:solidFill>
            </a:ln>
          </c:spPr>
          <c:invertIfNegative val="0"/>
          <c:cat>
            <c:strRef>
              <c:f>Sheet1!$A$2:$A$7</c:f>
              <c:strCache>
                <c:ptCount val="6"/>
                <c:pt idx="0">
                  <c:v>Other</c:v>
                </c:pt>
                <c:pt idx="1">
                  <c:v>Erosion</c:v>
                </c:pt>
                <c:pt idx="2">
                  <c:v>Pollution / Run off / Effluent / Rubbish</c:v>
                </c:pt>
                <c:pt idx="3">
                  <c:v>The Rena</c:v>
                </c:pt>
                <c:pt idx="4">
                  <c:v>Sea lettuce / Mangroves / Seaweed</c:v>
                </c:pt>
                <c:pt idx="5">
                  <c:v>Too much development / Increased population / Industrial impact</c:v>
                </c:pt>
              </c:strCache>
            </c:strRef>
          </c:cat>
          <c:val>
            <c:numRef>
              <c:f>Sheet1!$B$2:$B$7</c:f>
              <c:numCache>
                <c:formatCode>0%</c:formatCode>
                <c:ptCount val="6"/>
                <c:pt idx="0">
                  <c:v>0.14116798029749753</c:v>
                </c:pt>
                <c:pt idx="1">
                  <c:v>7.8793835691029074E-2</c:v>
                </c:pt>
                <c:pt idx="2">
                  <c:v>0.14472482013357871</c:v>
                </c:pt>
                <c:pt idx="3">
                  <c:v>0.17157366462155318</c:v>
                </c:pt>
                <c:pt idx="4">
                  <c:v>0.24720538059126998</c:v>
                </c:pt>
                <c:pt idx="5">
                  <c:v>0.27853674198259171</c:v>
                </c:pt>
              </c:numCache>
            </c:numRef>
          </c:val>
        </c:ser>
        <c:dLbls>
          <c:showLegendKey val="0"/>
          <c:showVal val="1"/>
          <c:showCatName val="0"/>
          <c:showSerName val="0"/>
          <c:showPercent val="0"/>
          <c:showBubbleSize val="0"/>
        </c:dLbls>
        <c:gapWidth val="60"/>
        <c:axId val="121250944"/>
        <c:axId val="121252480"/>
      </c:barChart>
      <c:catAx>
        <c:axId val="121250944"/>
        <c:scaling>
          <c:orientation val="minMax"/>
        </c:scaling>
        <c:delete val="0"/>
        <c:axPos val="l"/>
        <c:majorTickMark val="out"/>
        <c:minorTickMark val="none"/>
        <c:tickLblPos val="nextTo"/>
        <c:spPr>
          <a:ln>
            <a:noFill/>
          </a:ln>
        </c:spPr>
        <c:txPr>
          <a:bodyPr rot="0" vert="horz"/>
          <a:lstStyle/>
          <a:p>
            <a:pPr>
              <a:defRPr sz="1000"/>
            </a:pPr>
            <a:endParaRPr lang="en-US"/>
          </a:p>
        </c:txPr>
        <c:crossAx val="121252480"/>
        <c:crosses val="autoZero"/>
        <c:auto val="1"/>
        <c:lblAlgn val="ctr"/>
        <c:lblOffset val="100"/>
        <c:noMultiLvlLbl val="0"/>
      </c:catAx>
      <c:valAx>
        <c:axId val="121252480"/>
        <c:scaling>
          <c:orientation val="minMax"/>
        </c:scaling>
        <c:delete val="1"/>
        <c:axPos val="b"/>
        <c:numFmt formatCode="0%" sourceLinked="1"/>
        <c:majorTickMark val="out"/>
        <c:minorTickMark val="none"/>
        <c:tickLblPos val="none"/>
        <c:crossAx val="121250944"/>
        <c:crosses val="autoZero"/>
        <c:crossBetween val="between"/>
      </c:valAx>
    </c:plotArea>
    <c:legend>
      <c:legendPos val="l"/>
      <c:layout>
        <c:manualLayout>
          <c:xMode val="edge"/>
          <c:yMode val="edge"/>
          <c:x val="0.16954022988505746"/>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6972"/>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Sheet1!$A$2:$A$8</c:f>
              <c:strCache>
                <c:ptCount val="7"/>
                <c:pt idx="0">
                  <c:v>Other</c:v>
                </c:pt>
                <c:pt idx="1">
                  <c:v>Erosion</c:v>
                </c:pt>
                <c:pt idx="2">
                  <c:v>Not enough is being done / It is getting worse</c:v>
                </c:pt>
                <c:pt idx="3">
                  <c:v>Too much development / Increased population / Industrial impact</c:v>
                </c:pt>
                <c:pt idx="4">
                  <c:v>The Rena</c:v>
                </c:pt>
                <c:pt idx="5">
                  <c:v>Sea lettuce / Mangroves / Seaweed</c:v>
                </c:pt>
                <c:pt idx="6">
                  <c:v>Pollution / Runoff / Effluent / Rubbish</c:v>
                </c:pt>
              </c:strCache>
            </c:strRef>
          </c:cat>
          <c:val>
            <c:numRef>
              <c:f>Sheet1!$B$2:$B$8</c:f>
              <c:numCache>
                <c:formatCode>0%</c:formatCode>
                <c:ptCount val="7"/>
                <c:pt idx="0">
                  <c:v>3.2000000000000028E-2</c:v>
                </c:pt>
                <c:pt idx="1">
                  <c:v>1.0000000000000005E-2</c:v>
                </c:pt>
                <c:pt idx="2">
                  <c:v>9.5000000000000043E-2</c:v>
                </c:pt>
                <c:pt idx="3">
                  <c:v>0.15600000000000011</c:v>
                </c:pt>
                <c:pt idx="4">
                  <c:v>0.2100000000000001</c:v>
                </c:pt>
                <c:pt idx="5">
                  <c:v>0.24800000000000011</c:v>
                </c:pt>
                <c:pt idx="6">
                  <c:v>0.44900000000000001</c:v>
                </c:pt>
              </c:numCache>
            </c:numRef>
          </c:val>
        </c:ser>
        <c:dLbls>
          <c:showLegendKey val="0"/>
          <c:showVal val="1"/>
          <c:showCatName val="0"/>
          <c:showSerName val="0"/>
          <c:showPercent val="0"/>
          <c:showBubbleSize val="0"/>
        </c:dLbls>
        <c:gapWidth val="60"/>
        <c:axId val="121307904"/>
        <c:axId val="121309440"/>
      </c:barChart>
      <c:catAx>
        <c:axId val="121307904"/>
        <c:scaling>
          <c:orientation val="minMax"/>
        </c:scaling>
        <c:delete val="0"/>
        <c:axPos val="l"/>
        <c:majorTickMark val="out"/>
        <c:minorTickMark val="none"/>
        <c:tickLblPos val="nextTo"/>
        <c:spPr>
          <a:ln>
            <a:noFill/>
          </a:ln>
        </c:spPr>
        <c:txPr>
          <a:bodyPr rot="0" vert="horz"/>
          <a:lstStyle/>
          <a:p>
            <a:pPr>
              <a:defRPr sz="1000"/>
            </a:pPr>
            <a:endParaRPr lang="en-US"/>
          </a:p>
        </c:txPr>
        <c:crossAx val="121309440"/>
        <c:crosses val="autoZero"/>
        <c:auto val="1"/>
        <c:lblAlgn val="ctr"/>
        <c:lblOffset val="100"/>
        <c:noMultiLvlLbl val="0"/>
      </c:catAx>
      <c:valAx>
        <c:axId val="121309440"/>
        <c:scaling>
          <c:orientation val="minMax"/>
        </c:scaling>
        <c:delete val="1"/>
        <c:axPos val="b"/>
        <c:numFmt formatCode="0%" sourceLinked="1"/>
        <c:majorTickMark val="out"/>
        <c:minorTickMark val="none"/>
        <c:tickLblPos val="none"/>
        <c:crossAx val="121307904"/>
        <c:crosses val="autoZero"/>
        <c:crossBetween val="between"/>
      </c:valAx>
    </c:plotArea>
    <c:legend>
      <c:legendPos val="l"/>
      <c:layout>
        <c:manualLayout>
          <c:xMode val="edge"/>
          <c:yMode val="edge"/>
          <c:x val="0"/>
          <c:y val="0.87239548181477422"/>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Sheet1!$A$2:$A$9</c:f>
              <c:strCache>
                <c:ptCount val="8"/>
                <c:pt idx="0">
                  <c:v>I don’t know</c:v>
                </c:pt>
                <c:pt idx="1">
                  <c:v>Other</c:v>
                </c:pt>
                <c:pt idx="2">
                  <c:v>Too much development / Increased population / Industry impact</c:v>
                </c:pt>
                <c:pt idx="3">
                  <c:v>The water quality is bad – general comment</c:v>
                </c:pt>
                <c:pt idx="4">
                  <c:v>The Rena / Oil</c:v>
                </c:pt>
                <c:pt idx="5">
                  <c:v>Not enough is being done / Better monitoring / Planning is needed</c:v>
                </c:pt>
                <c:pt idx="6">
                  <c:v>Sea lettuce / Mangroves</c:v>
                </c:pt>
                <c:pt idx="7">
                  <c:v>Pollution / Runoff / Effluent</c:v>
                </c:pt>
              </c:strCache>
            </c:strRef>
          </c:cat>
          <c:val>
            <c:numRef>
              <c:f>Sheet1!$B$2:$B$9</c:f>
              <c:numCache>
                <c:formatCode>0%</c:formatCode>
                <c:ptCount val="8"/>
                <c:pt idx="0">
                  <c:v>6.814640023146927E-2</c:v>
                </c:pt>
                <c:pt idx="1">
                  <c:v>3.4438668784858004E-2</c:v>
                </c:pt>
                <c:pt idx="2">
                  <c:v>3.2324983643826542E-2</c:v>
                </c:pt>
                <c:pt idx="3">
                  <c:v>8.8183294436859447E-2</c:v>
                </c:pt>
                <c:pt idx="4">
                  <c:v>0.13699722830094574</c:v>
                </c:pt>
                <c:pt idx="5">
                  <c:v>0.16977120905877705</c:v>
                </c:pt>
                <c:pt idx="6">
                  <c:v>0.21804270970129203</c:v>
                </c:pt>
                <c:pt idx="7">
                  <c:v>0.28276267357371931</c:v>
                </c:pt>
              </c:numCache>
            </c:numRef>
          </c:val>
        </c:ser>
        <c:dLbls>
          <c:showLegendKey val="0"/>
          <c:showVal val="1"/>
          <c:showCatName val="0"/>
          <c:showSerName val="0"/>
          <c:showPercent val="0"/>
          <c:showBubbleSize val="0"/>
        </c:dLbls>
        <c:gapWidth val="60"/>
        <c:axId val="121338496"/>
        <c:axId val="121381248"/>
      </c:barChart>
      <c:catAx>
        <c:axId val="121338496"/>
        <c:scaling>
          <c:orientation val="minMax"/>
        </c:scaling>
        <c:delete val="0"/>
        <c:axPos val="l"/>
        <c:majorTickMark val="out"/>
        <c:minorTickMark val="none"/>
        <c:tickLblPos val="nextTo"/>
        <c:spPr>
          <a:ln>
            <a:noFill/>
          </a:ln>
        </c:spPr>
        <c:txPr>
          <a:bodyPr rot="0" vert="horz"/>
          <a:lstStyle/>
          <a:p>
            <a:pPr>
              <a:defRPr sz="1000"/>
            </a:pPr>
            <a:endParaRPr lang="en-US"/>
          </a:p>
        </c:txPr>
        <c:crossAx val="121381248"/>
        <c:crosses val="autoZero"/>
        <c:auto val="1"/>
        <c:lblAlgn val="ctr"/>
        <c:lblOffset val="100"/>
        <c:noMultiLvlLbl val="0"/>
      </c:catAx>
      <c:valAx>
        <c:axId val="121381248"/>
        <c:scaling>
          <c:orientation val="minMax"/>
        </c:scaling>
        <c:delete val="1"/>
        <c:axPos val="b"/>
        <c:numFmt formatCode="0%" sourceLinked="1"/>
        <c:majorTickMark val="out"/>
        <c:minorTickMark val="none"/>
        <c:tickLblPos val="none"/>
        <c:crossAx val="121338496"/>
        <c:crosses val="autoZero"/>
        <c:crossBetween val="between"/>
      </c:valAx>
    </c:plotArea>
    <c:legend>
      <c:legendPos val="l"/>
      <c:layout>
        <c:manualLayout>
          <c:xMode val="edge"/>
          <c:yMode val="edge"/>
          <c:x val="1.7241379310344827E-2"/>
          <c:y val="0.87537167229096502"/>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bar"/>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rgbClr val="92D050"/>
              </a:solidFill>
              <a:ln>
                <a:solidFill>
                  <a:schemeClr val="tx1"/>
                </a:solidFill>
              </a:ln>
            </c:spPr>
          </c:dPt>
          <c:dPt>
            <c:idx val="1"/>
            <c:invertIfNegative val="0"/>
            <c:bubble3D val="0"/>
            <c:spPr>
              <a:solidFill>
                <a:srgbClr val="92D050"/>
              </a:solidFill>
              <a:ln>
                <a:solidFill>
                  <a:schemeClr val="tx1"/>
                </a:solidFill>
              </a:ln>
            </c:spPr>
          </c:dPt>
          <c:dPt>
            <c:idx val="2"/>
            <c:invertIfNegative val="0"/>
            <c:bubble3D val="0"/>
            <c:spPr>
              <a:solidFill>
                <a:srgbClr val="92D050"/>
              </a:solidFill>
              <a:ln>
                <a:solidFill>
                  <a:schemeClr val="tx1"/>
                </a:solidFill>
              </a:ln>
            </c:spPr>
          </c:dPt>
          <c:dPt>
            <c:idx val="3"/>
            <c:invertIfNegative val="0"/>
            <c:bubble3D val="0"/>
            <c:spPr>
              <a:solidFill>
                <a:srgbClr val="92D050"/>
              </a:solidFill>
              <a:ln>
                <a:solidFill>
                  <a:schemeClr val="tx1"/>
                </a:solidFill>
              </a:ln>
            </c:spPr>
          </c:dPt>
          <c:dPt>
            <c:idx val="4"/>
            <c:invertIfNegative val="0"/>
            <c:bubble3D val="0"/>
            <c:spPr>
              <a:solidFill>
                <a:srgbClr val="92D050"/>
              </a:solidFill>
              <a:ln>
                <a:solidFill>
                  <a:schemeClr val="tx1"/>
                </a:solidFill>
              </a:ln>
            </c:spPr>
          </c:dPt>
          <c:dPt>
            <c:idx val="7"/>
            <c:invertIfNegative val="0"/>
            <c:bubble3D val="0"/>
            <c:spPr>
              <a:solidFill>
                <a:srgbClr val="92D050"/>
              </a:solidFill>
              <a:ln>
                <a:solidFill>
                  <a:schemeClr val="tx1"/>
                </a:solidFill>
              </a:ln>
            </c:spPr>
          </c:dPt>
          <c:dPt>
            <c:idx val="8"/>
            <c:invertIfNegative val="0"/>
            <c:bubble3D val="0"/>
            <c:spPr>
              <a:solidFill>
                <a:srgbClr val="92D050"/>
              </a:solidFill>
              <a:ln>
                <a:solidFill>
                  <a:schemeClr val="tx1"/>
                </a:solidFill>
              </a:ln>
            </c:spPr>
          </c:dPt>
          <c:dLbls>
            <c:numFmt formatCode="#,##0.00" sourceLinked="0"/>
            <c:dLblPos val="outEnd"/>
            <c:showLegendKey val="0"/>
            <c:showVal val="1"/>
            <c:showCatName val="0"/>
            <c:showSerName val="0"/>
            <c:showPercent val="0"/>
            <c:showBubbleSize val="0"/>
            <c:showLeaderLines val="0"/>
          </c:dLbls>
          <c:cat>
            <c:strRef>
              <c:f>Sheet1!$A$2:$A$12</c:f>
              <c:strCache>
                <c:ptCount val="11"/>
                <c:pt idx="0">
                  <c:v>Sustaining traditional cultural practices and knowledge in and around the harbour.</c:v>
                </c:pt>
                <c:pt idx="1">
                  <c:v>Commercial use of the harbour for Port and cruise ship activity.  </c:v>
                </c:pt>
                <c:pt idx="2">
                  <c:v>Natural ecosystems, landscapes and seascapes of the harbour.</c:v>
                </c:pt>
                <c:pt idx="3">
                  <c:v>Conflict from other harbour users.</c:v>
                </c:pt>
                <c:pt idx="4">
                  <c:v>The visually appealing look of the harbour and harbour foreshore.</c:v>
                </c:pt>
                <c:pt idx="5">
                  <c:v>The effects of industrial, orcharding and farming activities on the harbour.</c:v>
                </c:pt>
                <c:pt idx="6">
                  <c:v>Minimising sedimentation entering the harbour.</c:v>
                </c:pt>
                <c:pt idx="7">
                  <c:v>Monitoring and study of the harbour’s water and natural ecosystems.</c:v>
                </c:pt>
                <c:pt idx="8">
                  <c:v>Native plants, fish and animals in and around the harbour.</c:v>
                </c:pt>
                <c:pt idx="9">
                  <c:v>Contamination of the harbour from discharges, such as stormwater and sewage.</c:v>
                </c:pt>
                <c:pt idx="10">
                  <c:v>Water quality in the harbour.</c:v>
                </c:pt>
              </c:strCache>
            </c:strRef>
          </c:cat>
          <c:val>
            <c:numRef>
              <c:f>Sheet1!$B$2:$B$12</c:f>
              <c:numCache>
                <c:formatCode>0.00</c:formatCode>
                <c:ptCount val="11"/>
                <c:pt idx="0">
                  <c:v>0.2167837010485508</c:v>
                </c:pt>
                <c:pt idx="1">
                  <c:v>0.60062702313846839</c:v>
                </c:pt>
                <c:pt idx="2">
                  <c:v>0.24998346838187369</c:v>
                </c:pt>
                <c:pt idx="3">
                  <c:v>7.428998908537246E-2</c:v>
                </c:pt>
                <c:pt idx="4">
                  <c:v>0.45474505095866874</c:v>
                </c:pt>
                <c:pt idx="5">
                  <c:v>-8.8764847260323743E-2</c:v>
                </c:pt>
                <c:pt idx="6">
                  <c:v>-8.3684043970150016E-2</c:v>
                </c:pt>
                <c:pt idx="7">
                  <c:v>0.59535409745679868</c:v>
                </c:pt>
                <c:pt idx="8">
                  <c:v>0.14006813452951891</c:v>
                </c:pt>
                <c:pt idx="9">
                  <c:v>-3.1073225382054554E-2</c:v>
                </c:pt>
                <c:pt idx="10">
                  <c:v>-5.8355215868010464E-2</c:v>
                </c:pt>
              </c:numCache>
            </c:numRef>
          </c:val>
        </c:ser>
        <c:dLbls>
          <c:showLegendKey val="0"/>
          <c:showVal val="1"/>
          <c:showCatName val="0"/>
          <c:showSerName val="0"/>
          <c:showPercent val="0"/>
          <c:showBubbleSize val="0"/>
        </c:dLbls>
        <c:gapWidth val="70"/>
        <c:axId val="107546880"/>
        <c:axId val="107552768"/>
      </c:barChart>
      <c:catAx>
        <c:axId val="107546880"/>
        <c:scaling>
          <c:orientation val="minMax"/>
        </c:scaling>
        <c:delete val="0"/>
        <c:axPos val="l"/>
        <c:majorTickMark val="out"/>
        <c:minorTickMark val="none"/>
        <c:tickLblPos val="low"/>
        <c:spPr>
          <a:ln>
            <a:noFill/>
          </a:ln>
        </c:spPr>
        <c:txPr>
          <a:bodyPr/>
          <a:lstStyle/>
          <a:p>
            <a:pPr>
              <a:defRPr sz="800"/>
            </a:pPr>
            <a:endParaRPr lang="en-US"/>
          </a:p>
        </c:txPr>
        <c:crossAx val="107552768"/>
        <c:crosses val="autoZero"/>
        <c:auto val="1"/>
        <c:lblAlgn val="ctr"/>
        <c:lblOffset val="300"/>
        <c:noMultiLvlLbl val="0"/>
      </c:catAx>
      <c:valAx>
        <c:axId val="107552768"/>
        <c:scaling>
          <c:orientation val="minMax"/>
        </c:scaling>
        <c:delete val="1"/>
        <c:axPos val="b"/>
        <c:numFmt formatCode="0.00" sourceLinked="1"/>
        <c:majorTickMark val="out"/>
        <c:minorTickMark val="none"/>
        <c:tickLblPos val="none"/>
        <c:crossAx val="107546880"/>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6984"/>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Sheet1!$A$2:$A$7</c:f>
              <c:strCache>
                <c:ptCount val="6"/>
                <c:pt idx="0">
                  <c:v>Other</c:v>
                </c:pt>
                <c:pt idx="1">
                  <c:v>People are being intolerant / disrespectful of others</c:v>
                </c:pt>
                <c:pt idx="2">
                  <c:v>Cultural issues</c:v>
                </c:pt>
                <c:pt idx="3">
                  <c:v>Oil / The Rena / Pollution</c:v>
                </c:pt>
                <c:pt idx="4">
                  <c:v>People being irresponsible with jet skis / boats</c:v>
                </c:pt>
                <c:pt idx="5">
                  <c:v>More people using it / Overcrowding</c:v>
                </c:pt>
              </c:strCache>
            </c:strRef>
          </c:cat>
          <c:val>
            <c:numRef>
              <c:f>Sheet1!$B$2:$B$7</c:f>
              <c:numCache>
                <c:formatCode>0%</c:formatCode>
                <c:ptCount val="6"/>
                <c:pt idx="0">
                  <c:v>0.14960781668463738</c:v>
                </c:pt>
                <c:pt idx="1">
                  <c:v>8.8283450698739691E-2</c:v>
                </c:pt>
                <c:pt idx="2">
                  <c:v>8.9290016633257127E-2</c:v>
                </c:pt>
                <c:pt idx="3">
                  <c:v>9.8915681485580428E-2</c:v>
                </c:pt>
                <c:pt idx="4">
                  <c:v>0.25807860631457502</c:v>
                </c:pt>
                <c:pt idx="5">
                  <c:v>0.35859125738171321</c:v>
                </c:pt>
              </c:numCache>
            </c:numRef>
          </c:val>
        </c:ser>
        <c:dLbls>
          <c:showLegendKey val="0"/>
          <c:showVal val="1"/>
          <c:showCatName val="0"/>
          <c:showSerName val="0"/>
          <c:showPercent val="0"/>
          <c:showBubbleSize val="0"/>
        </c:dLbls>
        <c:gapWidth val="60"/>
        <c:axId val="121399552"/>
        <c:axId val="121450496"/>
      </c:barChart>
      <c:catAx>
        <c:axId val="121399552"/>
        <c:scaling>
          <c:orientation val="minMax"/>
        </c:scaling>
        <c:delete val="0"/>
        <c:axPos val="l"/>
        <c:majorTickMark val="out"/>
        <c:minorTickMark val="none"/>
        <c:tickLblPos val="nextTo"/>
        <c:spPr>
          <a:ln>
            <a:noFill/>
          </a:ln>
        </c:spPr>
        <c:txPr>
          <a:bodyPr rot="0" vert="horz"/>
          <a:lstStyle/>
          <a:p>
            <a:pPr>
              <a:defRPr sz="1000"/>
            </a:pPr>
            <a:endParaRPr lang="en-US"/>
          </a:p>
        </c:txPr>
        <c:crossAx val="121450496"/>
        <c:crosses val="autoZero"/>
        <c:auto val="1"/>
        <c:lblAlgn val="ctr"/>
        <c:lblOffset val="100"/>
        <c:noMultiLvlLbl val="0"/>
      </c:catAx>
      <c:valAx>
        <c:axId val="121450496"/>
        <c:scaling>
          <c:orientation val="minMax"/>
        </c:scaling>
        <c:delete val="1"/>
        <c:axPos val="b"/>
        <c:numFmt formatCode="0%" sourceLinked="1"/>
        <c:majorTickMark val="out"/>
        <c:minorTickMark val="none"/>
        <c:tickLblPos val="none"/>
        <c:crossAx val="121399552"/>
        <c:crosses val="autoZero"/>
        <c:crossBetween val="between"/>
      </c:valAx>
    </c:plotArea>
    <c:legend>
      <c:legendPos val="l"/>
      <c:layout>
        <c:manualLayout>
          <c:xMode val="edge"/>
          <c:yMode val="edge"/>
          <c:x val="3.1609195402298937E-2"/>
          <c:y val="0.83668119610048974"/>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Sheet1!$A$2:$A$9</c:f>
              <c:strCache>
                <c:ptCount val="8"/>
                <c:pt idx="0">
                  <c:v>I don’t know</c:v>
                </c:pt>
                <c:pt idx="1">
                  <c:v>Other</c:v>
                </c:pt>
                <c:pt idx="2">
                  <c:v>People are being intolerant / disrespectful of others</c:v>
                </c:pt>
                <c:pt idx="3">
                  <c:v>Oil / The Rena / Pollution</c:v>
                </c:pt>
                <c:pt idx="4">
                  <c:v>More people using it / Overcrowding</c:v>
                </c:pt>
                <c:pt idx="5">
                  <c:v>Cultural issues</c:v>
                </c:pt>
                <c:pt idx="6">
                  <c:v>Needs more controlling / rules / education</c:v>
                </c:pt>
                <c:pt idx="7">
                  <c:v>People being irresponsible with jet skis / boats</c:v>
                </c:pt>
              </c:strCache>
            </c:strRef>
          </c:cat>
          <c:val>
            <c:numRef>
              <c:f>Sheet1!$B$2:$B$9</c:f>
              <c:numCache>
                <c:formatCode>0%</c:formatCode>
                <c:ptCount val="8"/>
                <c:pt idx="0">
                  <c:v>0.10109926906984665</c:v>
                </c:pt>
                <c:pt idx="1">
                  <c:v>0.17223350470322513</c:v>
                </c:pt>
                <c:pt idx="2">
                  <c:v>5.0663377657299911E-2</c:v>
                </c:pt>
                <c:pt idx="3">
                  <c:v>5.2098026645505641E-2</c:v>
                </c:pt>
                <c:pt idx="4">
                  <c:v>9.6254541226045348E-2</c:v>
                </c:pt>
                <c:pt idx="5">
                  <c:v>0.10908616894422274</c:v>
                </c:pt>
                <c:pt idx="6">
                  <c:v>0.17809413131306823</c:v>
                </c:pt>
                <c:pt idx="7">
                  <c:v>0.27896586359531877</c:v>
                </c:pt>
              </c:numCache>
            </c:numRef>
          </c:val>
        </c:ser>
        <c:dLbls>
          <c:showLegendKey val="0"/>
          <c:showVal val="1"/>
          <c:showCatName val="0"/>
          <c:showSerName val="0"/>
          <c:showPercent val="0"/>
          <c:showBubbleSize val="0"/>
        </c:dLbls>
        <c:gapWidth val="60"/>
        <c:axId val="121500032"/>
        <c:axId val="121501568"/>
      </c:barChart>
      <c:catAx>
        <c:axId val="121500032"/>
        <c:scaling>
          <c:orientation val="minMax"/>
        </c:scaling>
        <c:delete val="0"/>
        <c:axPos val="l"/>
        <c:majorTickMark val="out"/>
        <c:minorTickMark val="none"/>
        <c:tickLblPos val="nextTo"/>
        <c:spPr>
          <a:ln>
            <a:noFill/>
          </a:ln>
        </c:spPr>
        <c:txPr>
          <a:bodyPr rot="0" vert="horz"/>
          <a:lstStyle/>
          <a:p>
            <a:pPr>
              <a:defRPr sz="1000"/>
            </a:pPr>
            <a:endParaRPr lang="en-US"/>
          </a:p>
        </c:txPr>
        <c:crossAx val="121501568"/>
        <c:crosses val="autoZero"/>
        <c:auto val="1"/>
        <c:lblAlgn val="ctr"/>
        <c:lblOffset val="100"/>
        <c:noMultiLvlLbl val="0"/>
      </c:catAx>
      <c:valAx>
        <c:axId val="121501568"/>
        <c:scaling>
          <c:orientation val="minMax"/>
        </c:scaling>
        <c:delete val="1"/>
        <c:axPos val="b"/>
        <c:numFmt formatCode="0%" sourceLinked="1"/>
        <c:majorTickMark val="out"/>
        <c:minorTickMark val="none"/>
        <c:tickLblPos val="none"/>
        <c:crossAx val="121500032"/>
        <c:crosses val="autoZero"/>
        <c:crossBetween val="between"/>
      </c:valAx>
    </c:plotArea>
    <c:legend>
      <c:legendPos val="l"/>
      <c:layout>
        <c:manualLayout>
          <c:xMode val="edge"/>
          <c:yMode val="edge"/>
          <c:x val="0.11781609195402298"/>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6995"/>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Sheet1!$A$2:$A$8</c:f>
              <c:strCache>
                <c:ptCount val="7"/>
                <c:pt idx="0">
                  <c:v>Other</c:v>
                </c:pt>
                <c:pt idx="1">
                  <c:v>Too much development / Increased population / Industrial impact</c:v>
                </c:pt>
                <c:pt idx="2">
                  <c:v>The Rena / Oil</c:v>
                </c:pt>
                <c:pt idx="3">
                  <c:v>Not enough is being done / Habitats are being destroyed</c:v>
                </c:pt>
                <c:pt idx="4">
                  <c:v>Sea lettuce / Mangroves / Seaweed</c:v>
                </c:pt>
                <c:pt idx="5">
                  <c:v>Pollution / sedimentation / runoff</c:v>
                </c:pt>
                <c:pt idx="6">
                  <c:v>There are less fish / wildlife / plants</c:v>
                </c:pt>
              </c:strCache>
            </c:strRef>
          </c:cat>
          <c:val>
            <c:numRef>
              <c:f>Sheet1!$B$2:$B$8</c:f>
              <c:numCache>
                <c:formatCode>0%</c:formatCode>
                <c:ptCount val="7"/>
                <c:pt idx="0">
                  <c:v>0.11753871395512941</c:v>
                </c:pt>
                <c:pt idx="1">
                  <c:v>6.3690793241502078E-2</c:v>
                </c:pt>
                <c:pt idx="2">
                  <c:v>9.5960813999746528E-2</c:v>
                </c:pt>
                <c:pt idx="3">
                  <c:v>9.6606940342152545E-2</c:v>
                </c:pt>
                <c:pt idx="4">
                  <c:v>0.18752077609178838</c:v>
                </c:pt>
                <c:pt idx="5">
                  <c:v>0.23383370518005234</c:v>
                </c:pt>
                <c:pt idx="6">
                  <c:v>0.33305836924345861</c:v>
                </c:pt>
              </c:numCache>
            </c:numRef>
          </c:val>
        </c:ser>
        <c:dLbls>
          <c:showLegendKey val="0"/>
          <c:showVal val="1"/>
          <c:showCatName val="0"/>
          <c:showSerName val="0"/>
          <c:showPercent val="0"/>
          <c:showBubbleSize val="0"/>
        </c:dLbls>
        <c:gapWidth val="60"/>
        <c:axId val="121630080"/>
        <c:axId val="121631872"/>
      </c:barChart>
      <c:catAx>
        <c:axId val="121630080"/>
        <c:scaling>
          <c:orientation val="minMax"/>
        </c:scaling>
        <c:delete val="0"/>
        <c:axPos val="l"/>
        <c:majorTickMark val="out"/>
        <c:minorTickMark val="none"/>
        <c:tickLblPos val="nextTo"/>
        <c:spPr>
          <a:ln>
            <a:noFill/>
          </a:ln>
        </c:spPr>
        <c:txPr>
          <a:bodyPr rot="0" vert="horz"/>
          <a:lstStyle/>
          <a:p>
            <a:pPr>
              <a:defRPr sz="1000"/>
            </a:pPr>
            <a:endParaRPr lang="en-US"/>
          </a:p>
        </c:txPr>
        <c:crossAx val="121631872"/>
        <c:crosses val="autoZero"/>
        <c:auto val="1"/>
        <c:lblAlgn val="ctr"/>
        <c:lblOffset val="100"/>
        <c:noMultiLvlLbl val="0"/>
      </c:catAx>
      <c:valAx>
        <c:axId val="121631872"/>
        <c:scaling>
          <c:orientation val="minMax"/>
        </c:scaling>
        <c:delete val="1"/>
        <c:axPos val="b"/>
        <c:numFmt formatCode="0%" sourceLinked="1"/>
        <c:majorTickMark val="out"/>
        <c:minorTickMark val="none"/>
        <c:tickLblPos val="none"/>
        <c:crossAx val="121630080"/>
        <c:crosses val="autoZero"/>
        <c:crossBetween val="between"/>
      </c:valAx>
    </c:plotArea>
    <c:legend>
      <c:legendPos val="l"/>
      <c:layout>
        <c:manualLayout>
          <c:xMode val="edge"/>
          <c:yMode val="edge"/>
          <c:x val="0"/>
          <c:y val="0.82180024371953564"/>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Sheet1!$A$2:$A$10</c:f>
              <c:strCache>
                <c:ptCount val="9"/>
                <c:pt idx="0">
                  <c:v>I don’t know</c:v>
                </c:pt>
                <c:pt idx="1">
                  <c:v>Other</c:v>
                </c:pt>
                <c:pt idx="2">
                  <c:v>Too much development / Increased population / Industrial impact</c:v>
                </c:pt>
                <c:pt idx="3">
                  <c:v>The Rena / Oil</c:v>
                </c:pt>
                <c:pt idx="4">
                  <c:v>Need more planting</c:v>
                </c:pt>
                <c:pt idx="5">
                  <c:v>Pollution / sedimentation / runoff</c:v>
                </c:pt>
                <c:pt idx="6">
                  <c:v>Sea lettuce / Mangroves / Seaweed</c:v>
                </c:pt>
                <c:pt idx="7">
                  <c:v>There are less fish / wildlife / plants</c:v>
                </c:pt>
                <c:pt idx="8">
                  <c:v>Not enough is being done / Habitats are being destroyed</c:v>
                </c:pt>
              </c:strCache>
            </c:strRef>
          </c:cat>
          <c:val>
            <c:numRef>
              <c:f>Sheet1!$B$2:$B$10</c:f>
              <c:numCache>
                <c:formatCode>0%</c:formatCode>
                <c:ptCount val="9"/>
                <c:pt idx="0">
                  <c:v>5.9128394829966541E-2</c:v>
                </c:pt>
                <c:pt idx="1">
                  <c:v>8.9868353135195922E-2</c:v>
                </c:pt>
                <c:pt idx="2">
                  <c:v>6.0587827239107932E-2</c:v>
                </c:pt>
                <c:pt idx="3">
                  <c:v>6.7450260716982693E-2</c:v>
                </c:pt>
                <c:pt idx="4">
                  <c:v>9.0190195628349706E-2</c:v>
                </c:pt>
                <c:pt idx="5">
                  <c:v>0.12468576760291242</c:v>
                </c:pt>
                <c:pt idx="6">
                  <c:v>0.12978695189761133</c:v>
                </c:pt>
                <c:pt idx="7">
                  <c:v>0.16030118730284026</c:v>
                </c:pt>
                <c:pt idx="8">
                  <c:v>0.2664594022466083</c:v>
                </c:pt>
              </c:numCache>
            </c:numRef>
          </c:val>
        </c:ser>
        <c:dLbls>
          <c:showLegendKey val="0"/>
          <c:showVal val="1"/>
          <c:showCatName val="0"/>
          <c:showSerName val="0"/>
          <c:showPercent val="0"/>
          <c:showBubbleSize val="0"/>
        </c:dLbls>
        <c:gapWidth val="60"/>
        <c:axId val="121705984"/>
        <c:axId val="121707520"/>
      </c:barChart>
      <c:catAx>
        <c:axId val="121705984"/>
        <c:scaling>
          <c:orientation val="minMax"/>
        </c:scaling>
        <c:delete val="0"/>
        <c:axPos val="l"/>
        <c:majorTickMark val="out"/>
        <c:minorTickMark val="none"/>
        <c:tickLblPos val="nextTo"/>
        <c:spPr>
          <a:ln>
            <a:noFill/>
          </a:ln>
        </c:spPr>
        <c:txPr>
          <a:bodyPr rot="0" vert="horz"/>
          <a:lstStyle/>
          <a:p>
            <a:pPr>
              <a:defRPr sz="1000"/>
            </a:pPr>
            <a:endParaRPr lang="en-US"/>
          </a:p>
        </c:txPr>
        <c:crossAx val="121707520"/>
        <c:crosses val="autoZero"/>
        <c:auto val="1"/>
        <c:lblAlgn val="ctr"/>
        <c:lblOffset val="100"/>
        <c:noMultiLvlLbl val="0"/>
      </c:catAx>
      <c:valAx>
        <c:axId val="121707520"/>
        <c:scaling>
          <c:orientation val="minMax"/>
        </c:scaling>
        <c:delete val="1"/>
        <c:axPos val="b"/>
        <c:numFmt formatCode="0%" sourceLinked="1"/>
        <c:majorTickMark val="out"/>
        <c:minorTickMark val="none"/>
        <c:tickLblPos val="none"/>
        <c:crossAx val="121705984"/>
        <c:crosses val="autoZero"/>
        <c:crossBetween val="between"/>
      </c:valAx>
    </c:plotArea>
    <c:legend>
      <c:legendPos val="l"/>
      <c:layout>
        <c:manualLayout>
          <c:xMode val="edge"/>
          <c:yMode val="edge"/>
          <c:x val="1.7241379310344827E-2"/>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7006"/>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Sheet1!$A$2:$A$7</c:f>
              <c:strCache>
                <c:ptCount val="6"/>
                <c:pt idx="0">
                  <c:v>Other</c:v>
                </c:pt>
                <c:pt idx="1">
                  <c:v>Ships / boats disturbing it</c:v>
                </c:pt>
                <c:pt idx="2">
                  <c:v>The weather / Heavy rain</c:v>
                </c:pt>
                <c:pt idx="3">
                  <c:v>Too much development / Increased population / Industrial impact</c:v>
                </c:pt>
                <c:pt idx="4">
                  <c:v>Pollution / Runoff / Silt / Oil from the Rena</c:v>
                </c:pt>
                <c:pt idx="5">
                  <c:v>Not enough is being done / It is a problem</c:v>
                </c:pt>
              </c:strCache>
            </c:strRef>
          </c:cat>
          <c:val>
            <c:numRef>
              <c:f>Sheet1!$B$2:$B$7</c:f>
              <c:numCache>
                <c:formatCode>0%</c:formatCode>
                <c:ptCount val="6"/>
                <c:pt idx="0">
                  <c:v>0.13426979408422077</c:v>
                </c:pt>
                <c:pt idx="1">
                  <c:v>3.2669142031326447E-2</c:v>
                </c:pt>
                <c:pt idx="2">
                  <c:v>0.10883090580399089</c:v>
                </c:pt>
                <c:pt idx="3">
                  <c:v>0.23761244541945226</c:v>
                </c:pt>
                <c:pt idx="4">
                  <c:v>0.24810137366440141</c:v>
                </c:pt>
                <c:pt idx="5">
                  <c:v>0.32980540997107688</c:v>
                </c:pt>
              </c:numCache>
            </c:numRef>
          </c:val>
        </c:ser>
        <c:dLbls>
          <c:showLegendKey val="0"/>
          <c:showVal val="1"/>
          <c:showCatName val="0"/>
          <c:showSerName val="0"/>
          <c:showPercent val="0"/>
          <c:showBubbleSize val="0"/>
        </c:dLbls>
        <c:gapWidth val="60"/>
        <c:axId val="121791232"/>
        <c:axId val="121792768"/>
      </c:barChart>
      <c:catAx>
        <c:axId val="121791232"/>
        <c:scaling>
          <c:orientation val="minMax"/>
        </c:scaling>
        <c:delete val="0"/>
        <c:axPos val="l"/>
        <c:majorTickMark val="out"/>
        <c:minorTickMark val="none"/>
        <c:tickLblPos val="nextTo"/>
        <c:spPr>
          <a:ln>
            <a:noFill/>
          </a:ln>
        </c:spPr>
        <c:txPr>
          <a:bodyPr rot="0" vert="horz"/>
          <a:lstStyle/>
          <a:p>
            <a:pPr>
              <a:defRPr sz="1000"/>
            </a:pPr>
            <a:endParaRPr lang="en-US"/>
          </a:p>
        </c:txPr>
        <c:crossAx val="121792768"/>
        <c:crosses val="autoZero"/>
        <c:auto val="1"/>
        <c:lblAlgn val="ctr"/>
        <c:lblOffset val="100"/>
        <c:noMultiLvlLbl val="0"/>
      </c:catAx>
      <c:valAx>
        <c:axId val="121792768"/>
        <c:scaling>
          <c:orientation val="minMax"/>
        </c:scaling>
        <c:delete val="1"/>
        <c:axPos val="b"/>
        <c:numFmt formatCode="0%" sourceLinked="1"/>
        <c:majorTickMark val="out"/>
        <c:minorTickMark val="none"/>
        <c:tickLblPos val="none"/>
        <c:crossAx val="121791232"/>
        <c:crosses val="autoZero"/>
        <c:crossBetween val="between"/>
      </c:valAx>
    </c:plotArea>
    <c:legend>
      <c:legendPos val="l"/>
      <c:layout>
        <c:manualLayout>
          <c:xMode val="edge"/>
          <c:yMode val="edge"/>
          <c:x val="1.7241379310344827E-2"/>
          <c:y val="0.87239548181477455"/>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Sheet1!$A$2:$A$9</c:f>
              <c:strCache>
                <c:ptCount val="8"/>
                <c:pt idx="0">
                  <c:v>I don’t know</c:v>
                </c:pt>
                <c:pt idx="1">
                  <c:v>Other</c:v>
                </c:pt>
                <c:pt idx="2">
                  <c:v>Ships / boats disturbing it</c:v>
                </c:pt>
                <c:pt idx="3">
                  <c:v>Too much development / Increased population / Industrial impact</c:v>
                </c:pt>
                <c:pt idx="4">
                  <c:v>The weather / Heavy rain</c:v>
                </c:pt>
                <c:pt idx="5">
                  <c:v>Pollution / Runoff / Silt / Oil from the Rena</c:v>
                </c:pt>
                <c:pt idx="6">
                  <c:v>It is a problem – general comment</c:v>
                </c:pt>
                <c:pt idx="7">
                  <c:v>Not enough is being done / Better monitoring / controls needed</c:v>
                </c:pt>
              </c:strCache>
            </c:strRef>
          </c:cat>
          <c:val>
            <c:numRef>
              <c:f>Sheet1!$B$2:$B$9</c:f>
              <c:numCache>
                <c:formatCode>0%</c:formatCode>
                <c:ptCount val="8"/>
                <c:pt idx="0">
                  <c:v>3.8447189675961196E-2</c:v>
                </c:pt>
                <c:pt idx="1">
                  <c:v>9.3528903245507236E-2</c:v>
                </c:pt>
                <c:pt idx="2">
                  <c:v>2.1227520353808923E-2</c:v>
                </c:pt>
                <c:pt idx="3">
                  <c:v>0.10200998398292002</c:v>
                </c:pt>
                <c:pt idx="4">
                  <c:v>0.10475135351781527</c:v>
                </c:pt>
                <c:pt idx="5">
                  <c:v>0.1101519445728795</c:v>
                </c:pt>
                <c:pt idx="6">
                  <c:v>0.18952104085221083</c:v>
                </c:pt>
                <c:pt idx="7">
                  <c:v>0.37677568596229932</c:v>
                </c:pt>
              </c:numCache>
            </c:numRef>
          </c:val>
        </c:ser>
        <c:dLbls>
          <c:showLegendKey val="0"/>
          <c:showVal val="1"/>
          <c:showCatName val="0"/>
          <c:showSerName val="0"/>
          <c:showPercent val="0"/>
          <c:showBubbleSize val="0"/>
        </c:dLbls>
        <c:gapWidth val="60"/>
        <c:axId val="121825920"/>
        <c:axId val="121827712"/>
      </c:barChart>
      <c:catAx>
        <c:axId val="121825920"/>
        <c:scaling>
          <c:orientation val="minMax"/>
        </c:scaling>
        <c:delete val="0"/>
        <c:axPos val="l"/>
        <c:majorTickMark val="out"/>
        <c:minorTickMark val="none"/>
        <c:tickLblPos val="nextTo"/>
        <c:spPr>
          <a:ln>
            <a:noFill/>
          </a:ln>
        </c:spPr>
        <c:txPr>
          <a:bodyPr rot="0" vert="horz"/>
          <a:lstStyle/>
          <a:p>
            <a:pPr>
              <a:defRPr sz="1000"/>
            </a:pPr>
            <a:endParaRPr lang="en-US"/>
          </a:p>
        </c:txPr>
        <c:crossAx val="121827712"/>
        <c:crosses val="autoZero"/>
        <c:auto val="1"/>
        <c:lblAlgn val="ctr"/>
        <c:lblOffset val="100"/>
        <c:noMultiLvlLbl val="0"/>
      </c:catAx>
      <c:valAx>
        <c:axId val="121827712"/>
        <c:scaling>
          <c:orientation val="minMax"/>
        </c:scaling>
        <c:delete val="1"/>
        <c:axPos val="b"/>
        <c:numFmt formatCode="0%" sourceLinked="1"/>
        <c:majorTickMark val="out"/>
        <c:minorTickMark val="none"/>
        <c:tickLblPos val="none"/>
        <c:crossAx val="121825920"/>
        <c:crosses val="autoZero"/>
        <c:crossBetween val="between"/>
      </c:valAx>
    </c:plotArea>
    <c:legend>
      <c:legendPos val="l"/>
      <c:layout>
        <c:manualLayout>
          <c:xMode val="edge"/>
          <c:yMode val="edge"/>
          <c:x val="1.7241379310344827E-2"/>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70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Sheet1!$A$2:$A$7</c:f>
              <c:strCache>
                <c:ptCount val="6"/>
                <c:pt idx="0">
                  <c:v>Other</c:v>
                </c:pt>
                <c:pt idx="1">
                  <c:v>The weather / Heavy rain</c:v>
                </c:pt>
                <c:pt idx="2">
                  <c:v>The sewerage system / stormwater system is not good enough*</c:v>
                </c:pt>
                <c:pt idx="3">
                  <c:v>Not enough is being done / It is a problem</c:v>
                </c:pt>
                <c:pt idx="4">
                  <c:v>Pollution / Run off / Silt / Oil from the Rena</c:v>
                </c:pt>
                <c:pt idx="5">
                  <c:v>Too much development / Increased population / Industrial impact</c:v>
                </c:pt>
              </c:strCache>
            </c:strRef>
          </c:cat>
          <c:val>
            <c:numRef>
              <c:f>Sheet1!$B$2:$B$7</c:f>
              <c:numCache>
                <c:formatCode>0%</c:formatCode>
                <c:ptCount val="6"/>
                <c:pt idx="0">
                  <c:v>0.11223842417812893</c:v>
                </c:pt>
                <c:pt idx="1">
                  <c:v>0.10306271485977947</c:v>
                </c:pt>
                <c:pt idx="2">
                  <c:v>0.1471168569931845</c:v>
                </c:pt>
                <c:pt idx="3">
                  <c:v>0.21343429162312463</c:v>
                </c:pt>
                <c:pt idx="4">
                  <c:v>0.22845724121731578</c:v>
                </c:pt>
                <c:pt idx="5">
                  <c:v>0.24634419182652079</c:v>
                </c:pt>
              </c:numCache>
            </c:numRef>
          </c:val>
        </c:ser>
        <c:dLbls>
          <c:showLegendKey val="0"/>
          <c:showVal val="1"/>
          <c:showCatName val="0"/>
          <c:showSerName val="0"/>
          <c:showPercent val="0"/>
          <c:showBubbleSize val="0"/>
        </c:dLbls>
        <c:gapWidth val="60"/>
        <c:axId val="120797056"/>
        <c:axId val="120798592"/>
      </c:barChart>
      <c:catAx>
        <c:axId val="120797056"/>
        <c:scaling>
          <c:orientation val="minMax"/>
        </c:scaling>
        <c:delete val="0"/>
        <c:axPos val="l"/>
        <c:majorTickMark val="out"/>
        <c:minorTickMark val="none"/>
        <c:tickLblPos val="nextTo"/>
        <c:spPr>
          <a:ln>
            <a:noFill/>
          </a:ln>
        </c:spPr>
        <c:txPr>
          <a:bodyPr rot="0" vert="horz"/>
          <a:lstStyle/>
          <a:p>
            <a:pPr>
              <a:defRPr sz="1000"/>
            </a:pPr>
            <a:endParaRPr lang="en-US"/>
          </a:p>
        </c:txPr>
        <c:crossAx val="120798592"/>
        <c:crosses val="autoZero"/>
        <c:auto val="1"/>
        <c:lblAlgn val="ctr"/>
        <c:lblOffset val="100"/>
        <c:noMultiLvlLbl val="0"/>
      </c:catAx>
      <c:valAx>
        <c:axId val="120798592"/>
        <c:scaling>
          <c:orientation val="minMax"/>
        </c:scaling>
        <c:delete val="1"/>
        <c:axPos val="b"/>
        <c:numFmt formatCode="0%" sourceLinked="1"/>
        <c:majorTickMark val="out"/>
        <c:minorTickMark val="none"/>
        <c:tickLblPos val="none"/>
        <c:crossAx val="120797056"/>
        <c:crosses val="autoZero"/>
        <c:crossBetween val="between"/>
      </c:valAx>
    </c:plotArea>
    <c:legend>
      <c:legendPos val="l"/>
      <c:layout>
        <c:manualLayout>
          <c:xMode val="edge"/>
          <c:yMode val="edge"/>
          <c:x val="0"/>
          <c:y val="0.8366811961004899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Sheet1!$A$2:$A$8</c:f>
              <c:strCache>
                <c:ptCount val="7"/>
                <c:pt idx="0">
                  <c:v>I don't know</c:v>
                </c:pt>
                <c:pt idx="1">
                  <c:v>Other</c:v>
                </c:pt>
                <c:pt idx="2">
                  <c:v>The weather / Heavy rain</c:v>
                </c:pt>
                <c:pt idx="3">
                  <c:v>Too much development / Increased population / Industrial impact</c:v>
                </c:pt>
                <c:pt idx="4">
                  <c:v>Pollution / Runoff / Silt / Oil from the Rena</c:v>
                </c:pt>
                <c:pt idx="5">
                  <c:v>The sewerage system / stormwater system is not good enough*</c:v>
                </c:pt>
                <c:pt idx="6">
                  <c:v>Not enough is being done / There is a lack of management</c:v>
                </c:pt>
              </c:strCache>
            </c:strRef>
          </c:cat>
          <c:val>
            <c:numRef>
              <c:f>Sheet1!$B$2:$B$8</c:f>
              <c:numCache>
                <c:formatCode>0%</c:formatCode>
                <c:ptCount val="7"/>
                <c:pt idx="0">
                  <c:v>5.7453093665369027E-2</c:v>
                </c:pt>
                <c:pt idx="1">
                  <c:v>9.193477340582569E-2</c:v>
                </c:pt>
                <c:pt idx="2">
                  <c:v>3.1197439791591682E-2</c:v>
                </c:pt>
                <c:pt idx="3">
                  <c:v>9.3477482275083748E-2</c:v>
                </c:pt>
                <c:pt idx="4">
                  <c:v>0.16391885733459235</c:v>
                </c:pt>
                <c:pt idx="5">
                  <c:v>0.28490001755091082</c:v>
                </c:pt>
                <c:pt idx="6">
                  <c:v>0.31000754054967888</c:v>
                </c:pt>
              </c:numCache>
            </c:numRef>
          </c:val>
        </c:ser>
        <c:dLbls>
          <c:showLegendKey val="0"/>
          <c:showVal val="1"/>
          <c:showCatName val="0"/>
          <c:showSerName val="0"/>
          <c:showPercent val="0"/>
          <c:showBubbleSize val="0"/>
        </c:dLbls>
        <c:gapWidth val="60"/>
        <c:axId val="120840192"/>
        <c:axId val="120841728"/>
      </c:barChart>
      <c:catAx>
        <c:axId val="120840192"/>
        <c:scaling>
          <c:orientation val="minMax"/>
        </c:scaling>
        <c:delete val="0"/>
        <c:axPos val="l"/>
        <c:majorTickMark val="out"/>
        <c:minorTickMark val="none"/>
        <c:tickLblPos val="nextTo"/>
        <c:spPr>
          <a:ln>
            <a:noFill/>
          </a:ln>
        </c:spPr>
        <c:txPr>
          <a:bodyPr rot="0" vert="horz"/>
          <a:lstStyle/>
          <a:p>
            <a:pPr>
              <a:defRPr sz="1000"/>
            </a:pPr>
            <a:endParaRPr lang="en-US"/>
          </a:p>
        </c:txPr>
        <c:crossAx val="120841728"/>
        <c:crosses val="autoZero"/>
        <c:auto val="1"/>
        <c:lblAlgn val="ctr"/>
        <c:lblOffset val="100"/>
        <c:noMultiLvlLbl val="0"/>
      </c:catAx>
      <c:valAx>
        <c:axId val="120841728"/>
        <c:scaling>
          <c:orientation val="minMax"/>
        </c:scaling>
        <c:delete val="1"/>
        <c:axPos val="b"/>
        <c:numFmt formatCode="0%" sourceLinked="1"/>
        <c:majorTickMark val="out"/>
        <c:minorTickMark val="none"/>
        <c:tickLblPos val="none"/>
        <c:crossAx val="120840192"/>
        <c:crosses val="autoZero"/>
        <c:crossBetween val="between"/>
      </c:valAx>
    </c:plotArea>
    <c:legend>
      <c:legendPos val="l"/>
      <c:layout>
        <c:manualLayout>
          <c:xMode val="edge"/>
          <c:yMode val="edge"/>
          <c:x val="1.7241379310344827E-2"/>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7028"/>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Sheet1!$A$2:$A$7</c:f>
              <c:strCache>
                <c:ptCount val="6"/>
                <c:pt idx="0">
                  <c:v>Other</c:v>
                </c:pt>
                <c:pt idx="1">
                  <c:v>Too much development / Increased population / Industrial impact</c:v>
                </c:pt>
                <c:pt idx="2">
                  <c:v>More sea lettuce / mangroves</c:v>
                </c:pt>
                <c:pt idx="3">
                  <c:v>Not enough is being done / It is a problem</c:v>
                </c:pt>
                <c:pt idx="4">
                  <c:v>More regulations / controls are need</c:v>
                </c:pt>
                <c:pt idx="5">
                  <c:v>Pollution / Farm / orchard runoff / effluent / sprays / chemicals</c:v>
                </c:pt>
              </c:strCache>
            </c:strRef>
          </c:cat>
          <c:val>
            <c:numRef>
              <c:f>Sheet1!$B$2:$B$7</c:f>
              <c:numCache>
                <c:formatCode>0%</c:formatCode>
                <c:ptCount val="6"/>
                <c:pt idx="0">
                  <c:v>0.11941773566961247</c:v>
                </c:pt>
                <c:pt idx="1">
                  <c:v>5.2654971093079844E-2</c:v>
                </c:pt>
                <c:pt idx="2">
                  <c:v>6.3370626449648262E-2</c:v>
                </c:pt>
                <c:pt idx="3">
                  <c:v>7.3750724282520774E-2</c:v>
                </c:pt>
                <c:pt idx="4">
                  <c:v>0.19232835132738391</c:v>
                </c:pt>
                <c:pt idx="5">
                  <c:v>0.53025393200768767</c:v>
                </c:pt>
              </c:numCache>
            </c:numRef>
          </c:val>
        </c:ser>
        <c:dLbls>
          <c:showLegendKey val="0"/>
          <c:showVal val="1"/>
          <c:showCatName val="0"/>
          <c:showSerName val="0"/>
          <c:showPercent val="0"/>
          <c:showBubbleSize val="0"/>
        </c:dLbls>
        <c:gapWidth val="60"/>
        <c:axId val="120999296"/>
        <c:axId val="121005184"/>
      </c:barChart>
      <c:catAx>
        <c:axId val="120999296"/>
        <c:scaling>
          <c:orientation val="minMax"/>
        </c:scaling>
        <c:delete val="0"/>
        <c:axPos val="l"/>
        <c:majorTickMark val="out"/>
        <c:minorTickMark val="none"/>
        <c:tickLblPos val="nextTo"/>
        <c:spPr>
          <a:ln>
            <a:noFill/>
          </a:ln>
        </c:spPr>
        <c:txPr>
          <a:bodyPr rot="0" vert="horz"/>
          <a:lstStyle/>
          <a:p>
            <a:pPr>
              <a:defRPr sz="1000"/>
            </a:pPr>
            <a:endParaRPr lang="en-US"/>
          </a:p>
        </c:txPr>
        <c:crossAx val="121005184"/>
        <c:crosses val="autoZero"/>
        <c:auto val="1"/>
        <c:lblAlgn val="ctr"/>
        <c:lblOffset val="100"/>
        <c:noMultiLvlLbl val="0"/>
      </c:catAx>
      <c:valAx>
        <c:axId val="121005184"/>
        <c:scaling>
          <c:orientation val="minMax"/>
        </c:scaling>
        <c:delete val="1"/>
        <c:axPos val="b"/>
        <c:numFmt formatCode="0%" sourceLinked="1"/>
        <c:majorTickMark val="out"/>
        <c:minorTickMark val="none"/>
        <c:tickLblPos val="none"/>
        <c:crossAx val="120999296"/>
        <c:crosses val="autoZero"/>
        <c:crossBetween val="between"/>
      </c:valAx>
    </c:plotArea>
    <c:legend>
      <c:legendPos val="l"/>
      <c:layout>
        <c:manualLayout>
          <c:xMode val="edge"/>
          <c:yMode val="edge"/>
          <c:x val="1.7241379310344827E-2"/>
          <c:y val="0.81882405324334651"/>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Sheet1!$A$2:$A$8</c:f>
              <c:strCache>
                <c:ptCount val="7"/>
                <c:pt idx="0">
                  <c:v>I don't know</c:v>
                </c:pt>
                <c:pt idx="1">
                  <c:v>Other</c:v>
                </c:pt>
                <c:pt idx="2">
                  <c:v>Too much development / Increased population / Industrial impact</c:v>
                </c:pt>
                <c:pt idx="3">
                  <c:v>More sea lettuce / mangroves / sedimentation</c:v>
                </c:pt>
                <c:pt idx="4">
                  <c:v>More regulations / controls are need</c:v>
                </c:pt>
                <c:pt idx="5">
                  <c:v>Not enough is being done / It is a problem</c:v>
                </c:pt>
                <c:pt idx="6">
                  <c:v>Pollution / Farm / orchard runoff / effluent / sprays / chemicals</c:v>
                </c:pt>
              </c:strCache>
            </c:strRef>
          </c:cat>
          <c:val>
            <c:numRef>
              <c:f>Sheet1!$B$2:$B$8</c:f>
              <c:numCache>
                <c:formatCode>0%</c:formatCode>
                <c:ptCount val="7"/>
                <c:pt idx="0">
                  <c:v>7.4922442232595782E-2</c:v>
                </c:pt>
                <c:pt idx="1">
                  <c:v>0.14516598852384729</c:v>
                </c:pt>
                <c:pt idx="2">
                  <c:v>9.1126110192965275E-3</c:v>
                </c:pt>
                <c:pt idx="3">
                  <c:v>4.2391282106398885E-2</c:v>
                </c:pt>
                <c:pt idx="4">
                  <c:v>0.20700316195713236</c:v>
                </c:pt>
                <c:pt idx="5">
                  <c:v>0.22837795353416279</c:v>
                </c:pt>
                <c:pt idx="6">
                  <c:v>0.32694807883574795</c:v>
                </c:pt>
              </c:numCache>
            </c:numRef>
          </c:val>
        </c:ser>
        <c:dLbls>
          <c:showLegendKey val="0"/>
          <c:showVal val="1"/>
          <c:showCatName val="0"/>
          <c:showSerName val="0"/>
          <c:showPercent val="0"/>
          <c:showBubbleSize val="0"/>
        </c:dLbls>
        <c:gapWidth val="60"/>
        <c:axId val="121038336"/>
        <c:axId val="121039872"/>
      </c:barChart>
      <c:catAx>
        <c:axId val="121038336"/>
        <c:scaling>
          <c:orientation val="minMax"/>
        </c:scaling>
        <c:delete val="0"/>
        <c:axPos val="l"/>
        <c:majorTickMark val="out"/>
        <c:minorTickMark val="none"/>
        <c:tickLblPos val="nextTo"/>
        <c:spPr>
          <a:ln>
            <a:noFill/>
          </a:ln>
        </c:spPr>
        <c:txPr>
          <a:bodyPr rot="0" vert="horz"/>
          <a:lstStyle/>
          <a:p>
            <a:pPr>
              <a:defRPr sz="1000"/>
            </a:pPr>
            <a:endParaRPr lang="en-US"/>
          </a:p>
        </c:txPr>
        <c:crossAx val="121039872"/>
        <c:crosses val="autoZero"/>
        <c:auto val="1"/>
        <c:lblAlgn val="ctr"/>
        <c:lblOffset val="100"/>
        <c:noMultiLvlLbl val="0"/>
      </c:catAx>
      <c:valAx>
        <c:axId val="121039872"/>
        <c:scaling>
          <c:orientation val="minMax"/>
        </c:scaling>
        <c:delete val="1"/>
        <c:axPos val="b"/>
        <c:numFmt formatCode="0%" sourceLinked="1"/>
        <c:majorTickMark val="out"/>
        <c:minorTickMark val="none"/>
        <c:tickLblPos val="none"/>
        <c:crossAx val="121038336"/>
        <c:crosses val="autoZero"/>
        <c:crossBetween val="between"/>
      </c:valAx>
    </c:plotArea>
    <c:legend>
      <c:legendPos val="l"/>
      <c:layout>
        <c:manualLayout>
          <c:xMode val="edge"/>
          <c:yMode val="edge"/>
          <c:x val="1.7241379310344827E-2"/>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04070045857023E-2"/>
          <c:y val="2.1497375328084104E-2"/>
          <c:w val="0.93147444824138315"/>
          <c:h val="0.86078603455818392"/>
        </c:manualLayout>
      </c:layout>
      <c:scatterChart>
        <c:scatterStyle val="lineMarker"/>
        <c:varyColors val="0"/>
        <c:ser>
          <c:idx val="0"/>
          <c:order val="0"/>
          <c:tx>
            <c:v>1</c:v>
          </c:tx>
          <c:spPr>
            <a:ln w="28575">
              <a:noFill/>
            </a:ln>
          </c:spPr>
          <c:marker>
            <c:symbol val="circle"/>
            <c:size val="9"/>
            <c:spPr>
              <a:solidFill>
                <a:srgbClr val="FF0000"/>
              </a:solidFill>
              <a:ln>
                <a:noFill/>
              </a:ln>
              <a:scene3d>
                <a:camera prst="orthographicFront"/>
                <a:lightRig rig="threePt" dir="t"/>
              </a:scene3d>
              <a:sp3d>
                <a:bevelT/>
              </a:sp3d>
            </c:spPr>
          </c:marker>
          <c:dLbls>
            <c:dLbl>
              <c:idx val="0"/>
              <c:layout>
                <c:manualLayout>
                  <c:x val="-2.4326798938049028E-2"/>
                  <c:y val="4.0000000000000015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Sheet1!$B$2</c:f>
              <c:numCache>
                <c:formatCode>General</c:formatCode>
                <c:ptCount val="1"/>
                <c:pt idx="0">
                  <c:v>9.4</c:v>
                </c:pt>
              </c:numCache>
            </c:numRef>
          </c:xVal>
          <c:yVal>
            <c:numRef>
              <c:f>Sheet1!$C$2</c:f>
              <c:numCache>
                <c:formatCode>General</c:formatCode>
                <c:ptCount val="1"/>
                <c:pt idx="0">
                  <c:v>6.1</c:v>
                </c:pt>
              </c:numCache>
            </c:numRef>
          </c:yVal>
          <c:smooth val="0"/>
        </c:ser>
        <c:ser>
          <c:idx val="1"/>
          <c:order val="1"/>
          <c:tx>
            <c:v>2</c:v>
          </c:tx>
          <c:spPr>
            <a:ln w="28575">
              <a:noFill/>
            </a:ln>
          </c:spPr>
          <c:marker>
            <c:symbol val="circle"/>
            <c:size val="9"/>
            <c:spPr>
              <a:solidFill>
                <a:srgbClr val="FF0000"/>
              </a:solidFill>
              <a:ln>
                <a:noFill/>
              </a:ln>
              <a:scene3d>
                <a:camera prst="orthographicFront"/>
                <a:lightRig rig="threePt" dir="t"/>
              </a:scene3d>
              <a:sp3d>
                <a:bevelT/>
              </a:sp3d>
            </c:spPr>
          </c:marker>
          <c:dLbls>
            <c:showLegendKey val="0"/>
            <c:showVal val="0"/>
            <c:showCatName val="0"/>
            <c:showSerName val="1"/>
            <c:showPercent val="0"/>
            <c:showBubbleSize val="0"/>
            <c:showLeaderLines val="0"/>
          </c:dLbls>
          <c:xVal>
            <c:numRef>
              <c:f>Sheet1!$B$3</c:f>
              <c:numCache>
                <c:formatCode>General</c:formatCode>
                <c:ptCount val="1"/>
                <c:pt idx="0">
                  <c:v>9.3000000000000007</c:v>
                </c:pt>
              </c:numCache>
            </c:numRef>
          </c:xVal>
          <c:yVal>
            <c:numRef>
              <c:f>Sheet1!$C$3</c:f>
              <c:numCache>
                <c:formatCode>General</c:formatCode>
                <c:ptCount val="1"/>
                <c:pt idx="0">
                  <c:v>5.7</c:v>
                </c:pt>
              </c:numCache>
            </c:numRef>
          </c:yVal>
          <c:smooth val="0"/>
        </c:ser>
        <c:ser>
          <c:idx val="2"/>
          <c:order val="2"/>
          <c:tx>
            <c:v>3</c:v>
          </c:tx>
          <c:spPr>
            <a:ln w="28575">
              <a:noFill/>
            </a:ln>
          </c:spPr>
          <c:marker>
            <c:symbol val="square"/>
            <c:size val="9"/>
            <c:spPr>
              <a:solidFill>
                <a:srgbClr val="008000"/>
              </a:solidFill>
              <a:ln>
                <a:noFill/>
              </a:ln>
              <a:scene3d>
                <a:camera prst="orthographicFront"/>
                <a:lightRig rig="threePt" dir="t"/>
              </a:scene3d>
              <a:sp3d>
                <a:bevelT/>
              </a:sp3d>
            </c:spPr>
          </c:marker>
          <c:dLbls>
            <c:dLbl>
              <c:idx val="0"/>
              <c:layout>
                <c:manualLayout>
                  <c:x val="-1.8245099203536778E-2"/>
                  <c:y val="-4.6666666666666683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Sheet1!$B$4</c:f>
              <c:numCache>
                <c:formatCode>General</c:formatCode>
                <c:ptCount val="1"/>
                <c:pt idx="0">
                  <c:v>8.9</c:v>
                </c:pt>
              </c:numCache>
            </c:numRef>
          </c:xVal>
          <c:yVal>
            <c:numRef>
              <c:f>Sheet1!$C$4</c:f>
              <c:numCache>
                <c:formatCode>General</c:formatCode>
                <c:ptCount val="1"/>
                <c:pt idx="0">
                  <c:v>6.3</c:v>
                </c:pt>
              </c:numCache>
            </c:numRef>
          </c:yVal>
          <c:smooth val="0"/>
        </c:ser>
        <c:ser>
          <c:idx val="3"/>
          <c:order val="3"/>
          <c:tx>
            <c:v>4</c:v>
          </c:tx>
          <c:spPr>
            <a:ln w="28575">
              <a:noFill/>
            </a:ln>
          </c:spPr>
          <c:marker>
            <c:symbol val="square"/>
            <c:size val="9"/>
            <c:spPr>
              <a:solidFill>
                <a:srgbClr val="008000"/>
              </a:solidFill>
              <a:ln>
                <a:noFill/>
              </a:ln>
              <a:scene3d>
                <a:camera prst="orthographicFront"/>
                <a:lightRig rig="threePt" dir="t"/>
              </a:scene3d>
              <a:sp3d>
                <a:bevelT/>
              </a:sp3d>
            </c:spPr>
          </c:marker>
          <c:dLbls>
            <c:showLegendKey val="0"/>
            <c:showVal val="0"/>
            <c:showCatName val="0"/>
            <c:showSerName val="1"/>
            <c:showPercent val="0"/>
            <c:showBubbleSize val="0"/>
            <c:showLeaderLines val="0"/>
          </c:dLbls>
          <c:xVal>
            <c:numRef>
              <c:f>Sheet1!$B$5</c:f>
              <c:numCache>
                <c:formatCode>General</c:formatCode>
                <c:ptCount val="1"/>
                <c:pt idx="0">
                  <c:v>8.8000000000000007</c:v>
                </c:pt>
              </c:numCache>
            </c:numRef>
          </c:xVal>
          <c:yVal>
            <c:numRef>
              <c:f>Sheet1!$C$5</c:f>
              <c:numCache>
                <c:formatCode>General</c:formatCode>
                <c:ptCount val="1"/>
                <c:pt idx="0">
                  <c:v>6.6</c:v>
                </c:pt>
              </c:numCache>
            </c:numRef>
          </c:yVal>
          <c:smooth val="0"/>
        </c:ser>
        <c:ser>
          <c:idx val="4"/>
          <c:order val="4"/>
          <c:tx>
            <c:v>5</c:v>
          </c:tx>
          <c:spPr>
            <a:ln w="28575">
              <a:noFill/>
            </a:ln>
          </c:spPr>
          <c:marker>
            <c:symbol val="circle"/>
            <c:size val="9"/>
            <c:spPr>
              <a:solidFill>
                <a:srgbClr val="FF3300"/>
              </a:solidFill>
              <a:ln>
                <a:noFill/>
              </a:ln>
              <a:scene3d>
                <a:camera prst="orthographicFront"/>
                <a:lightRig rig="threePt" dir="t"/>
              </a:scene3d>
              <a:sp3d>
                <a:bevelT/>
              </a:sp3d>
            </c:spPr>
          </c:marker>
          <c:dLbls>
            <c:showLegendKey val="0"/>
            <c:showVal val="0"/>
            <c:showCatName val="0"/>
            <c:showSerName val="1"/>
            <c:showPercent val="0"/>
            <c:showBubbleSize val="0"/>
            <c:showLeaderLines val="0"/>
          </c:dLbls>
          <c:xVal>
            <c:numRef>
              <c:f>Sheet1!$B$6</c:f>
              <c:numCache>
                <c:formatCode>General</c:formatCode>
                <c:ptCount val="1"/>
                <c:pt idx="0">
                  <c:v>8.7000000000000011</c:v>
                </c:pt>
              </c:numCache>
            </c:numRef>
          </c:xVal>
          <c:yVal>
            <c:numRef>
              <c:f>Sheet1!$C$6</c:f>
              <c:numCache>
                <c:formatCode>General</c:formatCode>
                <c:ptCount val="1"/>
                <c:pt idx="0">
                  <c:v>5.6</c:v>
                </c:pt>
              </c:numCache>
            </c:numRef>
          </c:yVal>
          <c:smooth val="0"/>
        </c:ser>
        <c:ser>
          <c:idx val="5"/>
          <c:order val="5"/>
          <c:tx>
            <c:v>6</c:v>
          </c:tx>
          <c:spPr>
            <a:ln w="28575">
              <a:noFill/>
            </a:ln>
          </c:spPr>
          <c:marker>
            <c:symbol val="circle"/>
            <c:size val="9"/>
            <c:spPr>
              <a:solidFill>
                <a:srgbClr val="FF0000"/>
              </a:solidFill>
              <a:ln>
                <a:noFill/>
              </a:ln>
              <a:scene3d>
                <a:camera prst="orthographicFront"/>
                <a:lightRig rig="threePt" dir="t"/>
              </a:scene3d>
              <a:sp3d>
                <a:bevelT/>
              </a:sp3d>
            </c:spPr>
          </c:marker>
          <c:dPt>
            <c:idx val="0"/>
            <c:marker>
              <c:symbol val="square"/>
              <c:size val="9"/>
              <c:spPr>
                <a:solidFill>
                  <a:srgbClr val="008000"/>
                </a:solidFill>
                <a:ln>
                  <a:noFill/>
                </a:ln>
                <a:scene3d>
                  <a:camera prst="orthographicFront"/>
                  <a:lightRig rig="threePt" dir="t"/>
                </a:scene3d>
                <a:sp3d>
                  <a:bevelT/>
                </a:sp3d>
              </c:spPr>
            </c:marker>
            <c:bubble3D val="0"/>
          </c:dPt>
          <c:dLbls>
            <c:showLegendKey val="0"/>
            <c:showVal val="0"/>
            <c:showCatName val="0"/>
            <c:showSerName val="1"/>
            <c:showPercent val="0"/>
            <c:showBubbleSize val="0"/>
            <c:showLeaderLines val="0"/>
          </c:dLbls>
          <c:xVal>
            <c:numRef>
              <c:f>Sheet1!$B$7</c:f>
              <c:numCache>
                <c:formatCode>General</c:formatCode>
                <c:ptCount val="1"/>
                <c:pt idx="0">
                  <c:v>8.6</c:v>
                </c:pt>
              </c:numCache>
            </c:numRef>
          </c:xVal>
          <c:yVal>
            <c:numRef>
              <c:f>Sheet1!$C$7</c:f>
              <c:numCache>
                <c:formatCode>General</c:formatCode>
                <c:ptCount val="1"/>
                <c:pt idx="0">
                  <c:v>6.8</c:v>
                </c:pt>
              </c:numCache>
            </c:numRef>
          </c:yVal>
          <c:smooth val="0"/>
        </c:ser>
        <c:ser>
          <c:idx val="6"/>
          <c:order val="6"/>
          <c:tx>
            <c:v>7</c:v>
          </c:tx>
          <c:spPr>
            <a:ln w="28575">
              <a:noFill/>
            </a:ln>
          </c:spPr>
          <c:marker>
            <c:symbol val="circle"/>
            <c:size val="9"/>
            <c:spPr>
              <a:solidFill>
                <a:srgbClr val="FF0000"/>
              </a:solidFill>
              <a:ln>
                <a:noFill/>
              </a:ln>
              <a:scene3d>
                <a:camera prst="orthographicFront"/>
                <a:lightRig rig="threePt" dir="t"/>
              </a:scene3d>
              <a:sp3d>
                <a:bevelT/>
              </a:sp3d>
            </c:spPr>
          </c:marker>
          <c:dLbls>
            <c:showLegendKey val="0"/>
            <c:showVal val="0"/>
            <c:showCatName val="0"/>
            <c:showSerName val="1"/>
            <c:showPercent val="0"/>
            <c:showBubbleSize val="0"/>
            <c:showLeaderLines val="0"/>
          </c:dLbls>
          <c:xVal>
            <c:numRef>
              <c:f>Sheet1!$B$8</c:f>
              <c:numCache>
                <c:formatCode>General</c:formatCode>
                <c:ptCount val="1"/>
                <c:pt idx="0">
                  <c:v>8.6</c:v>
                </c:pt>
              </c:numCache>
            </c:numRef>
          </c:xVal>
          <c:yVal>
            <c:numRef>
              <c:f>Sheet1!$C$8</c:f>
              <c:numCache>
                <c:formatCode>General</c:formatCode>
                <c:ptCount val="1"/>
                <c:pt idx="0">
                  <c:v>5.5</c:v>
                </c:pt>
              </c:numCache>
            </c:numRef>
          </c:yVal>
          <c:smooth val="0"/>
        </c:ser>
        <c:ser>
          <c:idx val="7"/>
          <c:order val="7"/>
          <c:tx>
            <c:v>8</c:v>
          </c:tx>
          <c:spPr>
            <a:ln w="28575">
              <a:noFill/>
            </a:ln>
          </c:spPr>
          <c:marker>
            <c:symbol val="square"/>
            <c:size val="9"/>
            <c:spPr>
              <a:solidFill>
                <a:srgbClr val="008000"/>
              </a:solidFill>
              <a:ln>
                <a:noFill/>
              </a:ln>
              <a:scene3d>
                <a:camera prst="orthographicFront"/>
                <a:lightRig rig="threePt" dir="t"/>
              </a:scene3d>
              <a:sp3d>
                <a:bevelT/>
              </a:sp3d>
            </c:spPr>
          </c:marker>
          <c:dLbls>
            <c:dLbl>
              <c:idx val="0"/>
              <c:layout>
                <c:manualLayout>
                  <c:x val="-4.1051473207957677E-2"/>
                  <c:y val="-3.3333333333333344E-3"/>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Sheet1!$B$9</c:f>
              <c:numCache>
                <c:formatCode>General</c:formatCode>
                <c:ptCount val="1"/>
                <c:pt idx="0">
                  <c:v>8.3000000000000007</c:v>
                </c:pt>
              </c:numCache>
            </c:numRef>
          </c:xVal>
          <c:yVal>
            <c:numRef>
              <c:f>Sheet1!$C$9</c:f>
              <c:numCache>
                <c:formatCode>General</c:formatCode>
                <c:ptCount val="1"/>
                <c:pt idx="0">
                  <c:v>6.6</c:v>
                </c:pt>
              </c:numCache>
            </c:numRef>
          </c:yVal>
          <c:smooth val="0"/>
        </c:ser>
        <c:ser>
          <c:idx val="8"/>
          <c:order val="8"/>
          <c:tx>
            <c:v>9</c:v>
          </c:tx>
          <c:spPr>
            <a:ln w="28575">
              <a:noFill/>
            </a:ln>
          </c:spPr>
          <c:marker>
            <c:symbol val="square"/>
            <c:size val="9"/>
            <c:spPr>
              <a:solidFill>
                <a:srgbClr val="008000"/>
              </a:solidFill>
              <a:ln>
                <a:noFill/>
              </a:ln>
              <a:scene3d>
                <a:camera prst="orthographicFront"/>
                <a:lightRig rig="threePt" dir="t"/>
              </a:scene3d>
              <a:sp3d>
                <a:bevelT/>
              </a:sp3d>
            </c:spPr>
          </c:marker>
          <c:dLbls>
            <c:dLbl>
              <c:idx val="0"/>
              <c:layout>
                <c:manualLayout>
                  <c:x val="-1.8245099203536778E-2"/>
                  <c:y val="4.3333333333333376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Sheet1!$B$10</c:f>
              <c:numCache>
                <c:formatCode>General</c:formatCode>
                <c:ptCount val="1"/>
                <c:pt idx="0">
                  <c:v>7.8</c:v>
                </c:pt>
              </c:numCache>
            </c:numRef>
          </c:xVal>
          <c:yVal>
            <c:numRef>
              <c:f>Sheet1!$C$10</c:f>
              <c:numCache>
                <c:formatCode>General</c:formatCode>
                <c:ptCount val="1"/>
                <c:pt idx="0">
                  <c:v>6.1</c:v>
                </c:pt>
              </c:numCache>
            </c:numRef>
          </c:yVal>
          <c:smooth val="0"/>
        </c:ser>
        <c:ser>
          <c:idx val="9"/>
          <c:order val="9"/>
          <c:tx>
            <c:v>10</c:v>
          </c:tx>
          <c:spPr>
            <a:ln w="28575">
              <a:noFill/>
            </a:ln>
          </c:spPr>
          <c:marker>
            <c:symbol val="square"/>
            <c:size val="9"/>
            <c:spPr>
              <a:solidFill>
                <a:srgbClr val="008000"/>
              </a:solidFill>
              <a:ln>
                <a:noFill/>
              </a:ln>
              <a:scene3d>
                <a:camera prst="orthographicFront"/>
                <a:lightRig rig="threePt" dir="t"/>
              </a:scene3d>
              <a:sp3d>
                <a:bevelT/>
              </a:sp3d>
            </c:spPr>
          </c:marker>
          <c:dLbls>
            <c:showLegendKey val="0"/>
            <c:showVal val="0"/>
            <c:showCatName val="0"/>
            <c:showSerName val="1"/>
            <c:showPercent val="0"/>
            <c:showBubbleSize val="0"/>
            <c:showLeaderLines val="0"/>
          </c:dLbls>
          <c:xVal>
            <c:numRef>
              <c:f>Sheet1!$B$11</c:f>
              <c:numCache>
                <c:formatCode>General</c:formatCode>
                <c:ptCount val="1"/>
                <c:pt idx="0">
                  <c:v>7.4</c:v>
                </c:pt>
              </c:numCache>
            </c:numRef>
          </c:xVal>
          <c:yVal>
            <c:numRef>
              <c:f>Sheet1!$C$11</c:f>
              <c:numCache>
                <c:formatCode>General</c:formatCode>
                <c:ptCount val="1"/>
                <c:pt idx="0">
                  <c:v>6.9</c:v>
                </c:pt>
              </c:numCache>
            </c:numRef>
          </c:yVal>
          <c:smooth val="0"/>
        </c:ser>
        <c:ser>
          <c:idx val="10"/>
          <c:order val="10"/>
          <c:tx>
            <c:v>11</c:v>
          </c:tx>
          <c:spPr>
            <a:ln w="28575">
              <a:noFill/>
            </a:ln>
          </c:spPr>
          <c:marker>
            <c:symbol val="square"/>
            <c:size val="9"/>
            <c:spPr>
              <a:solidFill>
                <a:srgbClr val="008000"/>
              </a:solidFill>
              <a:ln>
                <a:noFill/>
              </a:ln>
              <a:scene3d>
                <a:camera prst="orthographicFront"/>
                <a:lightRig rig="threePt" dir="t"/>
              </a:scene3d>
              <a:sp3d>
                <a:bevelT/>
              </a:sp3d>
            </c:spPr>
          </c:marker>
          <c:dLbls>
            <c:dLbl>
              <c:idx val="0"/>
              <c:layout>
                <c:manualLayout>
                  <c:x val="-2.4326798938049028E-2"/>
                  <c:y val="6.0000000000000019E-2"/>
                </c:manualLayout>
              </c:layout>
              <c:showLegendKey val="0"/>
              <c:showVal val="0"/>
              <c:showCatName val="0"/>
              <c:showSerName val="1"/>
              <c:showPercent val="0"/>
              <c:showBubbleSize val="0"/>
            </c:dLbl>
            <c:showLegendKey val="0"/>
            <c:showVal val="0"/>
            <c:showCatName val="0"/>
            <c:showSerName val="1"/>
            <c:showPercent val="0"/>
            <c:showBubbleSize val="0"/>
            <c:showLeaderLines val="0"/>
          </c:dLbls>
          <c:xVal>
            <c:numRef>
              <c:f>Sheet1!$B$12</c:f>
              <c:numCache>
                <c:formatCode>General</c:formatCode>
                <c:ptCount val="1"/>
                <c:pt idx="0">
                  <c:v>7</c:v>
                </c:pt>
              </c:numCache>
            </c:numRef>
          </c:xVal>
          <c:yVal>
            <c:numRef>
              <c:f>Sheet1!$C$12</c:f>
              <c:numCache>
                <c:formatCode>General</c:formatCode>
                <c:ptCount val="1"/>
                <c:pt idx="0">
                  <c:v>6.1</c:v>
                </c:pt>
              </c:numCache>
            </c:numRef>
          </c:yVal>
          <c:smooth val="0"/>
        </c:ser>
        <c:ser>
          <c:idx val="11"/>
          <c:order val="11"/>
          <c:tx>
            <c:v>12</c:v>
          </c:tx>
          <c:spPr>
            <a:ln w="28575">
              <a:noFill/>
            </a:ln>
          </c:spPr>
          <c:marker>
            <c:symbol val="triangle"/>
            <c:size val="9"/>
            <c:spPr>
              <a:solidFill>
                <a:schemeClr val="accent6">
                  <a:lumMod val="75000"/>
                </a:schemeClr>
              </a:solidFill>
              <a:ln>
                <a:noFill/>
              </a:ln>
              <a:scene3d>
                <a:camera prst="orthographicFront"/>
                <a:lightRig rig="threePt" dir="t"/>
              </a:scene3d>
              <a:sp3d>
                <a:bevelT/>
              </a:sp3d>
            </c:spPr>
          </c:marker>
          <c:dLbls>
            <c:showLegendKey val="0"/>
            <c:showVal val="0"/>
            <c:showCatName val="0"/>
            <c:showSerName val="1"/>
            <c:showPercent val="0"/>
            <c:showBubbleSize val="0"/>
            <c:showLeaderLines val="0"/>
          </c:dLbls>
          <c:xVal>
            <c:numRef>
              <c:f>Sheet1!$B$13</c:f>
              <c:numCache>
                <c:formatCode>General</c:formatCode>
                <c:ptCount val="1"/>
              </c:numCache>
            </c:numRef>
          </c:xVal>
          <c:yVal>
            <c:numRef>
              <c:f>Sheet1!$C$13</c:f>
              <c:numCache>
                <c:formatCode>General</c:formatCode>
                <c:ptCount val="1"/>
              </c:numCache>
            </c:numRef>
          </c:yVal>
          <c:smooth val="0"/>
        </c:ser>
        <c:ser>
          <c:idx val="12"/>
          <c:order val="12"/>
          <c:tx>
            <c:v>13</c:v>
          </c:tx>
          <c:spPr>
            <a:ln w="28575">
              <a:noFill/>
            </a:ln>
          </c:spPr>
          <c:marker>
            <c:symbol val="square"/>
            <c:size val="9"/>
            <c:spPr>
              <a:solidFill>
                <a:srgbClr val="009900"/>
              </a:solidFill>
              <a:ln>
                <a:noFill/>
              </a:ln>
              <a:scene3d>
                <a:camera prst="orthographicFront"/>
                <a:lightRig rig="threePt" dir="t"/>
              </a:scene3d>
              <a:sp3d>
                <a:bevelT/>
              </a:sp3d>
            </c:spPr>
          </c:marker>
          <c:dLbls>
            <c:showLegendKey val="0"/>
            <c:showVal val="0"/>
            <c:showCatName val="0"/>
            <c:showSerName val="1"/>
            <c:showPercent val="0"/>
            <c:showBubbleSize val="0"/>
            <c:showLeaderLines val="0"/>
          </c:dLbls>
          <c:xVal>
            <c:numRef>
              <c:f>Sheet1!$B$14</c:f>
              <c:numCache>
                <c:formatCode>General</c:formatCode>
                <c:ptCount val="1"/>
              </c:numCache>
            </c:numRef>
          </c:xVal>
          <c:yVal>
            <c:numRef>
              <c:f>Sheet1!$C$14</c:f>
              <c:numCache>
                <c:formatCode>General</c:formatCode>
                <c:ptCount val="1"/>
              </c:numCache>
            </c:numRef>
          </c:yVal>
          <c:smooth val="0"/>
        </c:ser>
        <c:ser>
          <c:idx val="13"/>
          <c:order val="13"/>
          <c:tx>
            <c:v>14</c:v>
          </c:tx>
          <c:spPr>
            <a:ln w="28575">
              <a:noFill/>
            </a:ln>
          </c:spPr>
          <c:marker>
            <c:symbol val="circle"/>
            <c:size val="9"/>
            <c:spPr>
              <a:solidFill>
                <a:srgbClr val="FF3300"/>
              </a:solidFill>
              <a:ln>
                <a:noFill/>
              </a:ln>
              <a:scene3d>
                <a:camera prst="orthographicFront"/>
                <a:lightRig rig="threePt" dir="t"/>
              </a:scene3d>
              <a:sp3d>
                <a:bevelT/>
              </a:sp3d>
            </c:spPr>
          </c:marker>
          <c:dLbls>
            <c:showLegendKey val="0"/>
            <c:showVal val="0"/>
            <c:showCatName val="0"/>
            <c:showSerName val="1"/>
            <c:showPercent val="0"/>
            <c:showBubbleSize val="0"/>
            <c:showLeaderLines val="0"/>
          </c:dLbls>
          <c:xVal>
            <c:numRef>
              <c:f>Sheet1!$B$15</c:f>
              <c:numCache>
                <c:formatCode>General</c:formatCode>
                <c:ptCount val="1"/>
              </c:numCache>
            </c:numRef>
          </c:xVal>
          <c:yVal>
            <c:numRef>
              <c:f>Sheet1!$C$15</c:f>
              <c:numCache>
                <c:formatCode>General</c:formatCode>
                <c:ptCount val="1"/>
              </c:numCache>
            </c:numRef>
          </c:yVal>
          <c:smooth val="0"/>
        </c:ser>
        <c:ser>
          <c:idx val="14"/>
          <c:order val="14"/>
          <c:tx>
            <c:v>15</c:v>
          </c:tx>
          <c:spPr>
            <a:ln w="28575">
              <a:noFill/>
            </a:ln>
          </c:spPr>
          <c:marker>
            <c:symbol val="square"/>
            <c:size val="9"/>
            <c:spPr>
              <a:solidFill>
                <a:srgbClr val="009900"/>
              </a:solidFill>
              <a:ln>
                <a:noFill/>
              </a:ln>
              <a:scene3d>
                <a:camera prst="orthographicFront"/>
                <a:lightRig rig="threePt" dir="t"/>
              </a:scene3d>
              <a:sp3d>
                <a:bevelT/>
              </a:sp3d>
            </c:spPr>
          </c:marker>
          <c:dLbls>
            <c:showLegendKey val="0"/>
            <c:showVal val="0"/>
            <c:showCatName val="0"/>
            <c:showSerName val="1"/>
            <c:showPercent val="0"/>
            <c:showBubbleSize val="0"/>
            <c:showLeaderLines val="0"/>
          </c:dLbls>
          <c:xVal>
            <c:numRef>
              <c:f>Sheet1!$B$16</c:f>
              <c:numCache>
                <c:formatCode>General</c:formatCode>
                <c:ptCount val="1"/>
              </c:numCache>
            </c:numRef>
          </c:xVal>
          <c:yVal>
            <c:numRef>
              <c:f>Sheet1!$C$16</c:f>
              <c:numCache>
                <c:formatCode>General</c:formatCode>
                <c:ptCount val="1"/>
              </c:numCache>
            </c:numRef>
          </c:yVal>
          <c:smooth val="0"/>
        </c:ser>
        <c:dLbls>
          <c:showLegendKey val="0"/>
          <c:showVal val="1"/>
          <c:showCatName val="0"/>
          <c:showSerName val="0"/>
          <c:showPercent val="0"/>
          <c:showBubbleSize val="0"/>
        </c:dLbls>
        <c:axId val="107784832"/>
        <c:axId val="107791104"/>
      </c:scatterChart>
      <c:valAx>
        <c:axId val="107784832"/>
        <c:scaling>
          <c:orientation val="minMax"/>
          <c:max val="10"/>
          <c:min val="6.5"/>
        </c:scaling>
        <c:delete val="0"/>
        <c:axPos val="b"/>
        <c:majorGridlines>
          <c:spPr>
            <a:ln>
              <a:solidFill>
                <a:schemeClr val="bg1">
                  <a:lumMod val="85000"/>
                </a:schemeClr>
              </a:solidFill>
              <a:prstDash val="dash"/>
            </a:ln>
          </c:spPr>
        </c:majorGridlines>
        <c:title>
          <c:tx>
            <c:rich>
              <a:bodyPr/>
              <a:lstStyle/>
              <a:p>
                <a:pPr>
                  <a:defRPr/>
                </a:pPr>
                <a:r>
                  <a:rPr lang="en-NZ" dirty="0" smtClean="0"/>
                  <a:t>Importance </a:t>
                </a:r>
                <a:r>
                  <a:rPr lang="en-NZ" dirty="0"/>
                  <a:t>Mean Rating </a:t>
                </a:r>
                <a:r>
                  <a:rPr lang="en-NZ" dirty="0" smtClean="0"/>
                  <a:t>(Max 10)</a:t>
                </a:r>
                <a:endParaRPr lang="en-NZ" dirty="0"/>
              </a:p>
            </c:rich>
          </c:tx>
          <c:layout>
            <c:manualLayout>
              <c:xMode val="edge"/>
              <c:yMode val="edge"/>
              <c:x val="0.39555446904367586"/>
              <c:y val="0.9460247259044956"/>
            </c:manualLayout>
          </c:layout>
          <c:overlay val="0"/>
        </c:title>
        <c:numFmt formatCode="General" sourceLinked="1"/>
        <c:majorTickMark val="out"/>
        <c:minorTickMark val="none"/>
        <c:tickLblPos val="nextTo"/>
        <c:spPr>
          <a:ln w="15875"/>
        </c:spPr>
        <c:crossAx val="107791104"/>
        <c:crossesAt val="6.25"/>
        <c:crossBetween val="midCat"/>
        <c:majorUnit val="0.5"/>
      </c:valAx>
      <c:valAx>
        <c:axId val="107791104"/>
        <c:scaling>
          <c:orientation val="minMax"/>
          <c:max val="7.5"/>
          <c:min val="5"/>
        </c:scaling>
        <c:delete val="0"/>
        <c:axPos val="l"/>
        <c:majorGridlines>
          <c:spPr>
            <a:ln>
              <a:solidFill>
                <a:schemeClr val="bg1">
                  <a:lumMod val="85000"/>
                </a:schemeClr>
              </a:solidFill>
              <a:prstDash val="dash"/>
            </a:ln>
          </c:spPr>
        </c:majorGridlines>
        <c:title>
          <c:tx>
            <c:rich>
              <a:bodyPr rot="-5400000" vert="horz"/>
              <a:lstStyle/>
              <a:p>
                <a:pPr>
                  <a:defRPr/>
                </a:pPr>
                <a:r>
                  <a:rPr lang="en-NZ" dirty="0"/>
                  <a:t>Satisfaction Mean Rating (Max </a:t>
                </a:r>
                <a:r>
                  <a:rPr lang="en-NZ" dirty="0" smtClean="0"/>
                  <a:t>10)</a:t>
                </a:r>
                <a:endParaRPr lang="en-NZ" dirty="0"/>
              </a:p>
            </c:rich>
          </c:tx>
          <c:layout>
            <c:manualLayout>
              <c:xMode val="edge"/>
              <c:yMode val="edge"/>
              <c:x val="3.0408498672561592E-3"/>
              <c:y val="0.24878381277290881"/>
            </c:manualLayout>
          </c:layout>
          <c:overlay val="0"/>
        </c:title>
        <c:numFmt formatCode="General" sourceLinked="1"/>
        <c:majorTickMark val="out"/>
        <c:minorTickMark val="none"/>
        <c:tickLblPos val="nextTo"/>
        <c:spPr>
          <a:ln w="15875"/>
        </c:spPr>
        <c:crossAx val="107784832"/>
        <c:crossesAt val="8.5"/>
        <c:crossBetween val="midCat"/>
        <c:majorUnit val="0.5"/>
      </c:valAx>
      <c:spPr>
        <a:noFill/>
        <a:ln w="25400">
          <a:noFill/>
        </a:ln>
      </c:spPr>
    </c:plotArea>
    <c:plotVisOnly val="1"/>
    <c:dispBlanksAs val="gap"/>
    <c:showDLblsOverMax val="0"/>
  </c:chart>
  <c:txPr>
    <a:bodyPr/>
    <a:lstStyle/>
    <a:p>
      <a:pPr>
        <a:defRPr sz="10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7039"/>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Sheet1!$A$2:$A$6</c:f>
              <c:strCache>
                <c:ptCount val="5"/>
                <c:pt idx="0">
                  <c:v>Other</c:v>
                </c:pt>
                <c:pt idx="1">
                  <c:v>The Rena incident</c:v>
                </c:pt>
                <c:pt idx="2">
                  <c:v>Ships are polluting the harbour</c:v>
                </c:pt>
                <c:pt idx="3">
                  <c:v>Good for the economy but not for the environment</c:v>
                </c:pt>
                <c:pt idx="4">
                  <c:v>More ships coming and going</c:v>
                </c:pt>
              </c:strCache>
            </c:strRef>
          </c:cat>
          <c:val>
            <c:numRef>
              <c:f>Sheet1!$B$2:$B$6</c:f>
              <c:numCache>
                <c:formatCode>0%</c:formatCode>
                <c:ptCount val="5"/>
                <c:pt idx="0">
                  <c:v>0.11942589914416808</c:v>
                </c:pt>
                <c:pt idx="1">
                  <c:v>0.11799342566505749</c:v>
                </c:pt>
                <c:pt idx="2">
                  <c:v>0.13990791412227199</c:v>
                </c:pt>
                <c:pt idx="3">
                  <c:v>0.15455711770900049</c:v>
                </c:pt>
                <c:pt idx="4">
                  <c:v>0.48281215162632946</c:v>
                </c:pt>
              </c:numCache>
            </c:numRef>
          </c:val>
        </c:ser>
        <c:dLbls>
          <c:showLegendKey val="0"/>
          <c:showVal val="1"/>
          <c:showCatName val="0"/>
          <c:showSerName val="0"/>
          <c:showPercent val="0"/>
          <c:showBubbleSize val="0"/>
        </c:dLbls>
        <c:gapWidth val="60"/>
        <c:axId val="122315520"/>
        <c:axId val="122317056"/>
      </c:barChart>
      <c:catAx>
        <c:axId val="122315520"/>
        <c:scaling>
          <c:orientation val="minMax"/>
        </c:scaling>
        <c:delete val="0"/>
        <c:axPos val="l"/>
        <c:majorTickMark val="out"/>
        <c:minorTickMark val="none"/>
        <c:tickLblPos val="nextTo"/>
        <c:spPr>
          <a:ln>
            <a:noFill/>
          </a:ln>
        </c:spPr>
        <c:txPr>
          <a:bodyPr rot="0" vert="horz"/>
          <a:lstStyle/>
          <a:p>
            <a:pPr>
              <a:defRPr sz="1000"/>
            </a:pPr>
            <a:endParaRPr lang="en-US"/>
          </a:p>
        </c:txPr>
        <c:crossAx val="122317056"/>
        <c:crosses val="autoZero"/>
        <c:auto val="1"/>
        <c:lblAlgn val="ctr"/>
        <c:lblOffset val="100"/>
        <c:noMultiLvlLbl val="0"/>
      </c:catAx>
      <c:valAx>
        <c:axId val="122317056"/>
        <c:scaling>
          <c:orientation val="minMax"/>
        </c:scaling>
        <c:delete val="1"/>
        <c:axPos val="b"/>
        <c:numFmt formatCode="0%" sourceLinked="1"/>
        <c:majorTickMark val="out"/>
        <c:minorTickMark val="none"/>
        <c:tickLblPos val="none"/>
        <c:crossAx val="122315520"/>
        <c:crosses val="autoZero"/>
        <c:crossBetween val="between"/>
      </c:valAx>
    </c:plotArea>
    <c:legend>
      <c:legendPos val="l"/>
      <c:layout>
        <c:manualLayout>
          <c:xMode val="edge"/>
          <c:yMode val="edge"/>
          <c:x val="1.7241379310344827E-2"/>
          <c:y val="0.83668119610048974"/>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39"/>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Sheet1!$A$2:$A$7</c:f>
              <c:strCache>
                <c:ptCount val="6"/>
                <c:pt idx="0">
                  <c:v>I don't know</c:v>
                </c:pt>
                <c:pt idx="1">
                  <c:v>Other</c:v>
                </c:pt>
                <c:pt idx="2">
                  <c:v>The Rena incident</c:v>
                </c:pt>
                <c:pt idx="3">
                  <c:v>Lack of planning / consultation</c:v>
                </c:pt>
                <c:pt idx="4">
                  <c:v>More ships coming and going</c:v>
                </c:pt>
                <c:pt idx="5">
                  <c:v>Good for the economy but not for the environment</c:v>
                </c:pt>
              </c:strCache>
            </c:strRef>
          </c:cat>
          <c:val>
            <c:numRef>
              <c:f>Sheet1!$B$2:$B$7</c:f>
              <c:numCache>
                <c:formatCode>0%</c:formatCode>
                <c:ptCount val="6"/>
                <c:pt idx="0">
                  <c:v>0.1</c:v>
                </c:pt>
                <c:pt idx="1">
                  <c:v>0.19</c:v>
                </c:pt>
                <c:pt idx="2">
                  <c:v>0.1</c:v>
                </c:pt>
                <c:pt idx="3">
                  <c:v>0.14000000000000001</c:v>
                </c:pt>
                <c:pt idx="4">
                  <c:v>0.23</c:v>
                </c:pt>
                <c:pt idx="5">
                  <c:v>0.24000000000000007</c:v>
                </c:pt>
              </c:numCache>
            </c:numRef>
          </c:val>
        </c:ser>
        <c:dLbls>
          <c:showLegendKey val="0"/>
          <c:showVal val="1"/>
          <c:showCatName val="0"/>
          <c:showSerName val="0"/>
          <c:showPercent val="0"/>
          <c:showBubbleSize val="0"/>
        </c:dLbls>
        <c:gapWidth val="60"/>
        <c:axId val="122354304"/>
        <c:axId val="122626432"/>
      </c:barChart>
      <c:catAx>
        <c:axId val="122354304"/>
        <c:scaling>
          <c:orientation val="minMax"/>
        </c:scaling>
        <c:delete val="0"/>
        <c:axPos val="l"/>
        <c:majorTickMark val="out"/>
        <c:minorTickMark val="none"/>
        <c:tickLblPos val="nextTo"/>
        <c:spPr>
          <a:ln>
            <a:noFill/>
          </a:ln>
        </c:spPr>
        <c:txPr>
          <a:bodyPr rot="0" vert="horz"/>
          <a:lstStyle/>
          <a:p>
            <a:pPr>
              <a:defRPr sz="1000"/>
            </a:pPr>
            <a:endParaRPr lang="en-US"/>
          </a:p>
        </c:txPr>
        <c:crossAx val="122626432"/>
        <c:crosses val="autoZero"/>
        <c:auto val="1"/>
        <c:lblAlgn val="ctr"/>
        <c:lblOffset val="100"/>
        <c:noMultiLvlLbl val="0"/>
      </c:catAx>
      <c:valAx>
        <c:axId val="122626432"/>
        <c:scaling>
          <c:orientation val="minMax"/>
        </c:scaling>
        <c:delete val="1"/>
        <c:axPos val="b"/>
        <c:numFmt formatCode="0%" sourceLinked="1"/>
        <c:majorTickMark val="out"/>
        <c:minorTickMark val="none"/>
        <c:tickLblPos val="none"/>
        <c:crossAx val="122354304"/>
        <c:crosses val="autoZero"/>
        <c:crossBetween val="between"/>
      </c:valAx>
    </c:plotArea>
    <c:legend>
      <c:legendPos val="l"/>
      <c:layout>
        <c:manualLayout>
          <c:xMode val="edge"/>
          <c:yMode val="edge"/>
          <c:x val="1.7241379310344827E-2"/>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705"/>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Sheet1!$A$2:$A$5</c:f>
              <c:strCache>
                <c:ptCount val="4"/>
                <c:pt idx="0">
                  <c:v>I don’t know</c:v>
                </c:pt>
                <c:pt idx="1">
                  <c:v>Other</c:v>
                </c:pt>
                <c:pt idx="2">
                  <c:v>The sea lettuce / mangroves are still there</c:v>
                </c:pt>
                <c:pt idx="3">
                  <c:v>More has to be done / I don’t think anything has been done</c:v>
                </c:pt>
              </c:strCache>
            </c:strRef>
          </c:cat>
          <c:val>
            <c:numRef>
              <c:f>Sheet1!$B$2:$B$5</c:f>
              <c:numCache>
                <c:formatCode>0%</c:formatCode>
                <c:ptCount val="4"/>
                <c:pt idx="0">
                  <c:v>7.0000000000000021E-2</c:v>
                </c:pt>
                <c:pt idx="1">
                  <c:v>0.39000000000000068</c:v>
                </c:pt>
                <c:pt idx="2">
                  <c:v>0.17</c:v>
                </c:pt>
                <c:pt idx="3">
                  <c:v>0.38000000000000067</c:v>
                </c:pt>
              </c:numCache>
            </c:numRef>
          </c:val>
        </c:ser>
        <c:dLbls>
          <c:showLegendKey val="0"/>
          <c:showVal val="1"/>
          <c:showCatName val="0"/>
          <c:showSerName val="0"/>
          <c:showPercent val="0"/>
          <c:showBubbleSize val="0"/>
        </c:dLbls>
        <c:gapWidth val="60"/>
        <c:axId val="121915648"/>
        <c:axId val="121925632"/>
      </c:barChart>
      <c:catAx>
        <c:axId val="121915648"/>
        <c:scaling>
          <c:orientation val="minMax"/>
        </c:scaling>
        <c:delete val="0"/>
        <c:axPos val="l"/>
        <c:majorTickMark val="out"/>
        <c:minorTickMark val="none"/>
        <c:tickLblPos val="nextTo"/>
        <c:spPr>
          <a:ln>
            <a:noFill/>
          </a:ln>
        </c:spPr>
        <c:txPr>
          <a:bodyPr rot="0" vert="horz"/>
          <a:lstStyle/>
          <a:p>
            <a:pPr>
              <a:defRPr sz="1000"/>
            </a:pPr>
            <a:endParaRPr lang="en-US"/>
          </a:p>
        </c:txPr>
        <c:crossAx val="121925632"/>
        <c:crosses val="autoZero"/>
        <c:auto val="1"/>
        <c:lblAlgn val="ctr"/>
        <c:lblOffset val="100"/>
        <c:noMultiLvlLbl val="0"/>
      </c:catAx>
      <c:valAx>
        <c:axId val="121925632"/>
        <c:scaling>
          <c:orientation val="minMax"/>
        </c:scaling>
        <c:delete val="1"/>
        <c:axPos val="b"/>
        <c:numFmt formatCode="0%" sourceLinked="1"/>
        <c:majorTickMark val="out"/>
        <c:minorTickMark val="none"/>
        <c:tickLblPos val="none"/>
        <c:crossAx val="121915648"/>
        <c:crosses val="autoZero"/>
        <c:crossBetween val="between"/>
      </c:valAx>
    </c:plotArea>
    <c:legend>
      <c:legendPos val="l"/>
      <c:layout>
        <c:manualLayout>
          <c:xMode val="edge"/>
          <c:yMode val="edge"/>
          <c:x val="3.4482758620689655E-2"/>
          <c:y val="0.87140133619661164"/>
          <c:w val="0.18557923794008521"/>
          <c:h val="5.1136721546170424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Sheet1!$A$2:$A$5</c:f>
              <c:strCache>
                <c:ptCount val="4"/>
                <c:pt idx="0">
                  <c:v>I don’t know</c:v>
                </c:pt>
                <c:pt idx="1">
                  <c:v>Other</c:v>
                </c:pt>
                <c:pt idx="2">
                  <c:v>The sea lettuce / mangroves are still there</c:v>
                </c:pt>
                <c:pt idx="3">
                  <c:v>More has to be done / I don’t think anything has been done</c:v>
                </c:pt>
              </c:strCache>
            </c:strRef>
          </c:cat>
          <c:val>
            <c:numRef>
              <c:f>Sheet1!$B$2:$B$5</c:f>
              <c:numCache>
                <c:formatCode>0%</c:formatCode>
                <c:ptCount val="4"/>
                <c:pt idx="0">
                  <c:v>0.18815452110090522</c:v>
                </c:pt>
                <c:pt idx="1">
                  <c:v>0.24344273273403336</c:v>
                </c:pt>
                <c:pt idx="2">
                  <c:v>1.4972543466057701E-2</c:v>
                </c:pt>
                <c:pt idx="3">
                  <c:v>0.57246143709009212</c:v>
                </c:pt>
              </c:numCache>
            </c:numRef>
          </c:val>
        </c:ser>
        <c:dLbls>
          <c:showLegendKey val="0"/>
          <c:showVal val="1"/>
          <c:showCatName val="0"/>
          <c:showSerName val="0"/>
          <c:showPercent val="0"/>
          <c:showBubbleSize val="0"/>
        </c:dLbls>
        <c:gapWidth val="60"/>
        <c:axId val="121962880"/>
        <c:axId val="121964416"/>
      </c:barChart>
      <c:catAx>
        <c:axId val="121962880"/>
        <c:scaling>
          <c:orientation val="minMax"/>
        </c:scaling>
        <c:delete val="0"/>
        <c:axPos val="l"/>
        <c:majorTickMark val="out"/>
        <c:minorTickMark val="none"/>
        <c:tickLblPos val="nextTo"/>
        <c:spPr>
          <a:ln>
            <a:noFill/>
          </a:ln>
        </c:spPr>
        <c:txPr>
          <a:bodyPr rot="0" vert="horz"/>
          <a:lstStyle/>
          <a:p>
            <a:pPr>
              <a:defRPr sz="1000"/>
            </a:pPr>
            <a:endParaRPr lang="en-US"/>
          </a:p>
        </c:txPr>
        <c:crossAx val="121964416"/>
        <c:crosses val="autoZero"/>
        <c:auto val="1"/>
        <c:lblAlgn val="ctr"/>
        <c:lblOffset val="100"/>
        <c:noMultiLvlLbl val="0"/>
      </c:catAx>
      <c:valAx>
        <c:axId val="121964416"/>
        <c:scaling>
          <c:orientation val="minMax"/>
        </c:scaling>
        <c:delete val="1"/>
        <c:axPos val="b"/>
        <c:numFmt formatCode="0%" sourceLinked="1"/>
        <c:majorTickMark val="out"/>
        <c:minorTickMark val="none"/>
        <c:tickLblPos val="none"/>
        <c:crossAx val="121962880"/>
        <c:crosses val="autoZero"/>
        <c:crossBetween val="between"/>
      </c:valAx>
    </c:plotArea>
    <c:legend>
      <c:legendPos val="l"/>
      <c:layout>
        <c:manualLayout>
          <c:xMode val="edge"/>
          <c:yMode val="edge"/>
          <c:x val="1.7241379310344827E-2"/>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7061"/>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Sheet1!$A$2:$A$7</c:f>
              <c:strCache>
                <c:ptCount val="6"/>
                <c:pt idx="0">
                  <c:v>I don’t know</c:v>
                </c:pt>
                <c:pt idx="1">
                  <c:v>Other</c:v>
                </c:pt>
                <c:pt idx="2">
                  <c:v>Some areas need more maintenance</c:v>
                </c:pt>
                <c:pt idx="3">
                  <c:v>The rubbish / pollution</c:v>
                </c:pt>
                <c:pt idx="4">
                  <c:v>Residential and commercial growth</c:v>
                </c:pt>
                <c:pt idx="5">
                  <c:v>Sea lettuce / mangroves</c:v>
                </c:pt>
              </c:strCache>
            </c:strRef>
          </c:cat>
          <c:val>
            <c:numRef>
              <c:f>Sheet1!$B$2:$B$7</c:f>
              <c:numCache>
                <c:formatCode>0%</c:formatCode>
                <c:ptCount val="6"/>
                <c:pt idx="0">
                  <c:v>2.7447744275171018E-2</c:v>
                </c:pt>
                <c:pt idx="1">
                  <c:v>0.15448859437699064</c:v>
                </c:pt>
                <c:pt idx="2">
                  <c:v>0.10099334670951024</c:v>
                </c:pt>
                <c:pt idx="3">
                  <c:v>0.11202529696870316</c:v>
                </c:pt>
                <c:pt idx="4">
                  <c:v>0.16843157164889633</c:v>
                </c:pt>
                <c:pt idx="5">
                  <c:v>0.47936837748913425</c:v>
                </c:pt>
              </c:numCache>
            </c:numRef>
          </c:val>
        </c:ser>
        <c:dLbls>
          <c:showLegendKey val="0"/>
          <c:showVal val="1"/>
          <c:showCatName val="0"/>
          <c:showSerName val="0"/>
          <c:showPercent val="0"/>
          <c:showBubbleSize val="0"/>
        </c:dLbls>
        <c:gapWidth val="60"/>
        <c:axId val="122052608"/>
        <c:axId val="122054144"/>
      </c:barChart>
      <c:catAx>
        <c:axId val="122052608"/>
        <c:scaling>
          <c:orientation val="minMax"/>
        </c:scaling>
        <c:delete val="0"/>
        <c:axPos val="l"/>
        <c:majorTickMark val="out"/>
        <c:minorTickMark val="none"/>
        <c:tickLblPos val="nextTo"/>
        <c:spPr>
          <a:ln>
            <a:noFill/>
          </a:ln>
        </c:spPr>
        <c:txPr>
          <a:bodyPr rot="0" vert="horz"/>
          <a:lstStyle/>
          <a:p>
            <a:pPr>
              <a:defRPr sz="1000"/>
            </a:pPr>
            <a:endParaRPr lang="en-US"/>
          </a:p>
        </c:txPr>
        <c:crossAx val="122054144"/>
        <c:crosses val="autoZero"/>
        <c:auto val="1"/>
        <c:lblAlgn val="ctr"/>
        <c:lblOffset val="100"/>
        <c:noMultiLvlLbl val="0"/>
      </c:catAx>
      <c:valAx>
        <c:axId val="122054144"/>
        <c:scaling>
          <c:orientation val="minMax"/>
        </c:scaling>
        <c:delete val="1"/>
        <c:axPos val="b"/>
        <c:numFmt formatCode="0%" sourceLinked="1"/>
        <c:majorTickMark val="out"/>
        <c:minorTickMark val="none"/>
        <c:tickLblPos val="none"/>
        <c:crossAx val="122052608"/>
        <c:crosses val="autoZero"/>
        <c:crossBetween val="between"/>
      </c:valAx>
    </c:plotArea>
    <c:legend>
      <c:legendPos val="r"/>
      <c:layout>
        <c:manualLayout>
          <c:xMode val="edge"/>
          <c:yMode val="edge"/>
          <c:x val="3.2811566657616122E-2"/>
          <c:y val="0.87397309711286164"/>
          <c:w val="0.18557923794008521"/>
          <c:h val="5.0223565804274457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49312019187257117"/>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Sheet1!$A$2:$A$9</c:f>
              <c:strCache>
                <c:ptCount val="8"/>
                <c:pt idx="0">
                  <c:v>I don’t know</c:v>
                </c:pt>
                <c:pt idx="1">
                  <c:v>Other</c:v>
                </c:pt>
                <c:pt idx="2">
                  <c:v>Some areas need more maintenance</c:v>
                </c:pt>
                <c:pt idx="3">
                  <c:v>It is OK now</c:v>
                </c:pt>
                <c:pt idx="4">
                  <c:v>Greater management required / there is no management</c:v>
                </c:pt>
                <c:pt idx="5">
                  <c:v>Residential and commercial growth</c:v>
                </c:pt>
                <c:pt idx="6">
                  <c:v>The rubbish / pollution</c:v>
                </c:pt>
                <c:pt idx="7">
                  <c:v>Sea lettuce / mangroves</c:v>
                </c:pt>
              </c:strCache>
            </c:strRef>
          </c:cat>
          <c:val>
            <c:numRef>
              <c:f>Sheet1!$B$2:$B$9</c:f>
              <c:numCache>
                <c:formatCode>0%</c:formatCode>
                <c:ptCount val="8"/>
                <c:pt idx="0">
                  <c:v>0.12254077662373662</c:v>
                </c:pt>
                <c:pt idx="1">
                  <c:v>5.239331612179212E-2</c:v>
                </c:pt>
                <c:pt idx="2">
                  <c:v>1.3860542833383041E-2</c:v>
                </c:pt>
                <c:pt idx="3">
                  <c:v>5.2195203556908834E-2</c:v>
                </c:pt>
                <c:pt idx="4">
                  <c:v>0.10941499081667452</c:v>
                </c:pt>
                <c:pt idx="5">
                  <c:v>0.15515213729033242</c:v>
                </c:pt>
                <c:pt idx="6">
                  <c:v>0.20647524166669054</c:v>
                </c:pt>
                <c:pt idx="7">
                  <c:v>0.33652728454322395</c:v>
                </c:pt>
              </c:numCache>
            </c:numRef>
          </c:val>
        </c:ser>
        <c:dLbls>
          <c:showLegendKey val="0"/>
          <c:showVal val="1"/>
          <c:showCatName val="0"/>
          <c:showSerName val="0"/>
          <c:showPercent val="0"/>
          <c:showBubbleSize val="0"/>
        </c:dLbls>
        <c:gapWidth val="60"/>
        <c:axId val="122083200"/>
        <c:axId val="122084736"/>
      </c:barChart>
      <c:catAx>
        <c:axId val="122083200"/>
        <c:scaling>
          <c:orientation val="minMax"/>
        </c:scaling>
        <c:delete val="0"/>
        <c:axPos val="l"/>
        <c:majorTickMark val="out"/>
        <c:minorTickMark val="none"/>
        <c:tickLblPos val="nextTo"/>
        <c:spPr>
          <a:ln>
            <a:noFill/>
          </a:ln>
        </c:spPr>
        <c:txPr>
          <a:bodyPr rot="0" vert="horz"/>
          <a:lstStyle/>
          <a:p>
            <a:pPr>
              <a:defRPr sz="1000"/>
            </a:pPr>
            <a:endParaRPr lang="en-US"/>
          </a:p>
        </c:txPr>
        <c:crossAx val="122084736"/>
        <c:crosses val="autoZero"/>
        <c:auto val="1"/>
        <c:lblAlgn val="ctr"/>
        <c:lblOffset val="100"/>
        <c:noMultiLvlLbl val="0"/>
      </c:catAx>
      <c:valAx>
        <c:axId val="122084736"/>
        <c:scaling>
          <c:orientation val="minMax"/>
        </c:scaling>
        <c:delete val="1"/>
        <c:axPos val="b"/>
        <c:numFmt formatCode="0%" sourceLinked="1"/>
        <c:majorTickMark val="out"/>
        <c:minorTickMark val="none"/>
        <c:tickLblPos val="none"/>
        <c:crossAx val="122083200"/>
        <c:crosses val="autoZero"/>
        <c:crossBetween val="between"/>
      </c:valAx>
    </c:plotArea>
    <c:legend>
      <c:legendPos val="l"/>
      <c:layout>
        <c:manualLayout>
          <c:xMode val="edge"/>
          <c:yMode val="edge"/>
          <c:x val="1.7241379310344827E-2"/>
          <c:y val="0.89183023997000366"/>
          <c:w val="0.18557923794008521"/>
          <c:h val="5.0223565804274457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9312019187257072"/>
          <c:y val="3.3539748209440001E-2"/>
          <c:w val="0.4732258575436693"/>
          <c:h val="0.88081298100449257"/>
        </c:manualLayout>
      </c:layout>
      <c:barChart>
        <c:barDir val="bar"/>
        <c:grouping val="clustered"/>
        <c:varyColors val="0"/>
        <c:ser>
          <c:idx val="0"/>
          <c:order val="0"/>
          <c:tx>
            <c:strRef>
              <c:f>Sheet1!$B$1</c:f>
              <c:strCache>
                <c:ptCount val="1"/>
                <c:pt idx="0">
                  <c:v>Total Sample</c:v>
                </c:pt>
              </c:strCache>
            </c:strRef>
          </c:tx>
          <c:spPr>
            <a:solidFill>
              <a:srgbClr val="FFC000"/>
            </a:solidFill>
            <a:ln>
              <a:solidFill>
                <a:schemeClr val="tx1"/>
              </a:solidFill>
            </a:ln>
          </c:spPr>
          <c:invertIfNegative val="0"/>
          <c:cat>
            <c:strRef>
              <c:f>Sheet1!$A$2:$A$8</c:f>
              <c:strCache>
                <c:ptCount val="7"/>
                <c:pt idx="0">
                  <c:v>I don’t know</c:v>
                </c:pt>
                <c:pt idx="1">
                  <c:v>Other</c:v>
                </c:pt>
                <c:pt idx="2">
                  <c:v>I don’t like the consultation process / It holds up development</c:v>
                </c:pt>
                <c:pt idx="3">
                  <c:v>Council needs to promote more cultural awareness / Education about different cultures is needed</c:v>
                </c:pt>
                <c:pt idx="4">
                  <c:v>The council doesn’t know enough about Maori practices / the Iwi</c:v>
                </c:pt>
                <c:pt idx="5">
                  <c:v>No improvements / it is getting worse</c:v>
                </c:pt>
                <c:pt idx="6">
                  <c:v>Limited ability to gather kaimoana</c:v>
                </c:pt>
              </c:strCache>
            </c:strRef>
          </c:cat>
          <c:val>
            <c:numRef>
              <c:f>Sheet1!$B$2:$B$8</c:f>
              <c:numCache>
                <c:formatCode>0%</c:formatCode>
                <c:ptCount val="7"/>
                <c:pt idx="0">
                  <c:v>7.0009402826042247E-2</c:v>
                </c:pt>
                <c:pt idx="1">
                  <c:v>0.24483756383229927</c:v>
                </c:pt>
                <c:pt idx="2">
                  <c:v>8.4703278319248468E-2</c:v>
                </c:pt>
                <c:pt idx="3">
                  <c:v>0.1001780996047734</c:v>
                </c:pt>
                <c:pt idx="4">
                  <c:v>0.11449905464790625</c:v>
                </c:pt>
                <c:pt idx="5">
                  <c:v>0.16678140599125321</c:v>
                </c:pt>
                <c:pt idx="6">
                  <c:v>0.2189911947784775</c:v>
                </c:pt>
              </c:numCache>
            </c:numRef>
          </c:val>
        </c:ser>
        <c:dLbls>
          <c:showLegendKey val="0"/>
          <c:showVal val="1"/>
          <c:showCatName val="0"/>
          <c:showSerName val="0"/>
          <c:showPercent val="0"/>
          <c:showBubbleSize val="0"/>
        </c:dLbls>
        <c:gapWidth val="60"/>
        <c:axId val="122446976"/>
        <c:axId val="122448512"/>
      </c:barChart>
      <c:catAx>
        <c:axId val="122446976"/>
        <c:scaling>
          <c:orientation val="minMax"/>
        </c:scaling>
        <c:delete val="0"/>
        <c:axPos val="l"/>
        <c:majorTickMark val="out"/>
        <c:minorTickMark val="none"/>
        <c:tickLblPos val="nextTo"/>
        <c:spPr>
          <a:ln>
            <a:noFill/>
          </a:ln>
        </c:spPr>
        <c:txPr>
          <a:bodyPr rot="0" vert="horz"/>
          <a:lstStyle/>
          <a:p>
            <a:pPr>
              <a:defRPr sz="900"/>
            </a:pPr>
            <a:endParaRPr lang="en-US"/>
          </a:p>
        </c:txPr>
        <c:crossAx val="122448512"/>
        <c:crosses val="autoZero"/>
        <c:auto val="1"/>
        <c:lblAlgn val="ctr"/>
        <c:lblOffset val="100"/>
        <c:noMultiLvlLbl val="0"/>
      </c:catAx>
      <c:valAx>
        <c:axId val="122448512"/>
        <c:scaling>
          <c:orientation val="minMax"/>
        </c:scaling>
        <c:delete val="1"/>
        <c:axPos val="b"/>
        <c:numFmt formatCode="0%" sourceLinked="1"/>
        <c:majorTickMark val="out"/>
        <c:minorTickMark val="none"/>
        <c:tickLblPos val="none"/>
        <c:crossAx val="122446976"/>
        <c:crosses val="autoZero"/>
        <c:crossBetween val="between"/>
      </c:valAx>
    </c:plotArea>
    <c:legend>
      <c:legendPos val="l"/>
      <c:layout>
        <c:manualLayout>
          <c:xMode val="edge"/>
          <c:yMode val="edge"/>
          <c:x val="1.7241379310344827E-2"/>
          <c:y val="0.89025262467191557"/>
          <c:w val="0.24682912480767491"/>
          <c:h val="0.10044713160854885"/>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58507421486107369"/>
          <c:y val="3.3539748209440001E-2"/>
          <c:w val="0.38127183455516334"/>
          <c:h val="0.93140818335208109"/>
        </c:manualLayout>
      </c:layout>
      <c:barChart>
        <c:barDir val="bar"/>
        <c:grouping val="clustered"/>
        <c:varyColors val="0"/>
        <c:ser>
          <c:idx val="0"/>
          <c:order val="0"/>
          <c:tx>
            <c:strRef>
              <c:f>Sheet1!$B$1</c:f>
              <c:strCache>
                <c:ptCount val="1"/>
                <c:pt idx="0">
                  <c:v>Total Sample</c:v>
                </c:pt>
              </c:strCache>
            </c:strRef>
          </c:tx>
          <c:spPr>
            <a:ln>
              <a:solidFill>
                <a:schemeClr val="tx1"/>
              </a:solidFill>
            </a:ln>
          </c:spPr>
          <c:invertIfNegative val="0"/>
          <c:cat>
            <c:strRef>
              <c:f>Sheet1!$A$2:$A$10</c:f>
              <c:strCache>
                <c:ptCount val="9"/>
                <c:pt idx="0">
                  <c:v>I don’t know</c:v>
                </c:pt>
                <c:pt idx="1">
                  <c:v>Other</c:v>
                </c:pt>
                <c:pt idx="2">
                  <c:v>No improvements / it is getting worse</c:v>
                </c:pt>
                <c:pt idx="3">
                  <c:v>Limited ability to gather kaimoana</c:v>
                </c:pt>
                <c:pt idx="4">
                  <c:v>The council doesn’t know enough about Maori practices / local Iwi</c:v>
                </c:pt>
                <c:pt idx="5">
                  <c:v>I haven't heard or seen anything</c:v>
                </c:pt>
                <c:pt idx="6">
                  <c:v>I don’t like the consultation process / It holds up development</c:v>
                </c:pt>
                <c:pt idx="7">
                  <c:v>Council needs to promote more cultural awareness / Education about different cultures is needed</c:v>
                </c:pt>
                <c:pt idx="8">
                  <c:v>Access for all / equal treatment</c:v>
                </c:pt>
              </c:strCache>
            </c:strRef>
          </c:cat>
          <c:val>
            <c:numRef>
              <c:f>Sheet1!$B$2:$B$10</c:f>
              <c:numCache>
                <c:formatCode>0%</c:formatCode>
                <c:ptCount val="9"/>
                <c:pt idx="0">
                  <c:v>0.15469497506829516</c:v>
                </c:pt>
                <c:pt idx="1">
                  <c:v>0.14339158068670824</c:v>
                </c:pt>
                <c:pt idx="2">
                  <c:v>5.4526440907872668E-2</c:v>
                </c:pt>
                <c:pt idx="3">
                  <c:v>6.2565676146207977E-2</c:v>
                </c:pt>
                <c:pt idx="4">
                  <c:v>8.0081209505790993E-2</c:v>
                </c:pt>
                <c:pt idx="5">
                  <c:v>9.3516935303104246E-2</c:v>
                </c:pt>
                <c:pt idx="6">
                  <c:v>0.10987246748376617</c:v>
                </c:pt>
                <c:pt idx="7">
                  <c:v>0.19694422060656291</c:v>
                </c:pt>
                <c:pt idx="8">
                  <c:v>0.20104859124368663</c:v>
                </c:pt>
              </c:numCache>
            </c:numRef>
          </c:val>
        </c:ser>
        <c:dLbls>
          <c:showLegendKey val="0"/>
          <c:showVal val="1"/>
          <c:showCatName val="0"/>
          <c:showSerName val="0"/>
          <c:showPercent val="0"/>
          <c:showBubbleSize val="0"/>
        </c:dLbls>
        <c:gapWidth val="60"/>
        <c:axId val="122485760"/>
        <c:axId val="122499840"/>
      </c:barChart>
      <c:catAx>
        <c:axId val="122485760"/>
        <c:scaling>
          <c:orientation val="minMax"/>
        </c:scaling>
        <c:delete val="0"/>
        <c:axPos val="l"/>
        <c:majorTickMark val="out"/>
        <c:minorTickMark val="none"/>
        <c:tickLblPos val="nextTo"/>
        <c:spPr>
          <a:ln>
            <a:noFill/>
          </a:ln>
        </c:spPr>
        <c:txPr>
          <a:bodyPr rot="0" vert="horz"/>
          <a:lstStyle/>
          <a:p>
            <a:pPr>
              <a:defRPr sz="900"/>
            </a:pPr>
            <a:endParaRPr lang="en-US"/>
          </a:p>
        </c:txPr>
        <c:crossAx val="122499840"/>
        <c:crosses val="autoZero"/>
        <c:auto val="1"/>
        <c:lblAlgn val="ctr"/>
        <c:lblOffset val="100"/>
        <c:noMultiLvlLbl val="0"/>
      </c:catAx>
      <c:valAx>
        <c:axId val="122499840"/>
        <c:scaling>
          <c:orientation val="minMax"/>
        </c:scaling>
        <c:delete val="1"/>
        <c:axPos val="b"/>
        <c:numFmt formatCode="0%" sourceLinked="1"/>
        <c:majorTickMark val="out"/>
        <c:minorTickMark val="none"/>
        <c:tickLblPos val="none"/>
        <c:crossAx val="122485760"/>
        <c:crosses val="autoZero"/>
        <c:crossBetween val="between"/>
      </c:valAx>
    </c:plotArea>
    <c:legend>
      <c:legendPos val="l"/>
      <c:layout>
        <c:manualLayout>
          <c:xMode val="edge"/>
          <c:yMode val="edge"/>
          <c:x val="0.10718847644044496"/>
          <c:y val="0.92894310086239229"/>
          <c:w val="0.24682912480767491"/>
          <c:h val="6.175665541807273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1.833333333333334E-2"/>
          <c:y val="5.6249999999999946E-2"/>
          <c:w val="0.9633333333333336"/>
          <c:h val="0.86546358267716528"/>
        </c:manualLayout>
      </c:layout>
      <c:barChart>
        <c:barDir val="col"/>
        <c:grouping val="percentStacked"/>
        <c:varyColors val="0"/>
        <c:ser>
          <c:idx val="0"/>
          <c:order val="0"/>
          <c:tx>
            <c:strRef>
              <c:f>Sheet1!$A$2</c:f>
              <c:strCache>
                <c:ptCount val="1"/>
                <c:pt idx="0">
                  <c:v>Don't know</c:v>
                </c:pt>
              </c:strCache>
            </c:strRef>
          </c:tx>
          <c:spPr>
            <a:solidFill>
              <a:schemeClr val="bg1"/>
            </a:solidFill>
            <a:ln>
              <a:solidFill>
                <a:schemeClr val="tx1"/>
              </a:solidFill>
            </a:ln>
          </c:spPr>
          <c:invertIfNegative val="0"/>
          <c:cat>
            <c:strRef>
              <c:f>Sheet1!$B$1:$D$1</c:f>
              <c:strCache>
                <c:ptCount val="3"/>
                <c:pt idx="0">
                  <c:v>Total Sample</c:v>
                </c:pt>
                <c:pt idx="1">
                  <c:v>Residents</c:v>
                </c:pt>
                <c:pt idx="2">
                  <c:v>Recreational Users</c:v>
                </c:pt>
              </c:strCache>
            </c:strRef>
          </c:cat>
          <c:val>
            <c:numRef>
              <c:f>Sheet1!$B$2:$D$2</c:f>
              <c:numCache>
                <c:formatCode>0%</c:formatCode>
                <c:ptCount val="3"/>
                <c:pt idx="0">
                  <c:v>4.0000000000000022E-2</c:v>
                </c:pt>
                <c:pt idx="1">
                  <c:v>4.0000000000000022E-2</c:v>
                </c:pt>
                <c:pt idx="2">
                  <c:v>7.0000000000000021E-2</c:v>
                </c:pt>
              </c:numCache>
            </c:numRef>
          </c:val>
        </c:ser>
        <c:ser>
          <c:idx val="1"/>
          <c:order val="1"/>
          <c:tx>
            <c:strRef>
              <c:f>Sheet1!$A$3</c:f>
              <c:strCache>
                <c:ptCount val="1"/>
                <c:pt idx="0">
                  <c:v>A lot worse</c:v>
                </c:pt>
              </c:strCache>
            </c:strRef>
          </c:tx>
          <c:spPr>
            <a:solidFill>
              <a:srgbClr val="FF0000"/>
            </a:solidFill>
            <a:ln>
              <a:solidFill>
                <a:prstClr val="black"/>
              </a:solidFill>
            </a:ln>
          </c:spPr>
          <c:invertIfNegative val="0"/>
          <c:cat>
            <c:strRef>
              <c:f>Sheet1!$B$1:$D$1</c:f>
              <c:strCache>
                <c:ptCount val="3"/>
                <c:pt idx="0">
                  <c:v>Total Sample</c:v>
                </c:pt>
                <c:pt idx="1">
                  <c:v>Residents</c:v>
                </c:pt>
                <c:pt idx="2">
                  <c:v>Recreational Users</c:v>
                </c:pt>
              </c:strCache>
            </c:strRef>
          </c:cat>
          <c:val>
            <c:numRef>
              <c:f>Sheet1!$B$3:$D$3</c:f>
              <c:numCache>
                <c:formatCode>0%</c:formatCode>
                <c:ptCount val="3"/>
                <c:pt idx="0">
                  <c:v>4.0000000000000022E-2</c:v>
                </c:pt>
                <c:pt idx="1">
                  <c:v>4.0000000000000022E-2</c:v>
                </c:pt>
                <c:pt idx="2">
                  <c:v>7.0000000000000021E-2</c:v>
                </c:pt>
              </c:numCache>
            </c:numRef>
          </c:val>
        </c:ser>
        <c:ser>
          <c:idx val="2"/>
          <c:order val="2"/>
          <c:tx>
            <c:strRef>
              <c:f>Sheet1!$A$4</c:f>
              <c:strCache>
                <c:ptCount val="1"/>
                <c:pt idx="0">
                  <c:v>A little worse</c:v>
                </c:pt>
              </c:strCache>
            </c:strRef>
          </c:tx>
          <c:spPr>
            <a:solidFill>
              <a:schemeClr val="accent6">
                <a:lumMod val="75000"/>
              </a:schemeClr>
            </a:solidFill>
            <a:ln>
              <a:solidFill>
                <a:prstClr val="black"/>
              </a:solidFill>
            </a:ln>
          </c:spPr>
          <c:invertIfNegative val="0"/>
          <c:cat>
            <c:strRef>
              <c:f>Sheet1!$B$1:$D$1</c:f>
              <c:strCache>
                <c:ptCount val="3"/>
                <c:pt idx="0">
                  <c:v>Total Sample</c:v>
                </c:pt>
                <c:pt idx="1">
                  <c:v>Residents</c:v>
                </c:pt>
                <c:pt idx="2">
                  <c:v>Recreational Users</c:v>
                </c:pt>
              </c:strCache>
            </c:strRef>
          </c:cat>
          <c:val>
            <c:numRef>
              <c:f>Sheet1!$B$4:$D$4</c:f>
              <c:numCache>
                <c:formatCode>0%</c:formatCode>
                <c:ptCount val="3"/>
                <c:pt idx="0">
                  <c:v>0.24000000000000021</c:v>
                </c:pt>
                <c:pt idx="1">
                  <c:v>0.24000000000000021</c:v>
                </c:pt>
                <c:pt idx="2">
                  <c:v>0.27</c:v>
                </c:pt>
              </c:numCache>
            </c:numRef>
          </c:val>
        </c:ser>
        <c:ser>
          <c:idx val="3"/>
          <c:order val="3"/>
          <c:tx>
            <c:strRef>
              <c:f>Sheet1!$A$5</c:f>
              <c:strCache>
                <c:ptCount val="1"/>
                <c:pt idx="0">
                  <c:v>About the same</c:v>
                </c:pt>
              </c:strCache>
            </c:strRef>
          </c:tx>
          <c:spPr>
            <a:solidFill>
              <a:srgbClr val="FFC000"/>
            </a:solidFill>
            <a:ln>
              <a:solidFill>
                <a:prstClr val="black"/>
              </a:solidFill>
            </a:ln>
          </c:spPr>
          <c:invertIfNegative val="0"/>
          <c:cat>
            <c:strRef>
              <c:f>Sheet1!$B$1:$D$1</c:f>
              <c:strCache>
                <c:ptCount val="3"/>
                <c:pt idx="0">
                  <c:v>Total Sample</c:v>
                </c:pt>
                <c:pt idx="1">
                  <c:v>Residents</c:v>
                </c:pt>
                <c:pt idx="2">
                  <c:v>Recreational Users</c:v>
                </c:pt>
              </c:strCache>
            </c:strRef>
          </c:cat>
          <c:val>
            <c:numRef>
              <c:f>Sheet1!$B$5:$D$5</c:f>
              <c:numCache>
                <c:formatCode>0%</c:formatCode>
                <c:ptCount val="3"/>
                <c:pt idx="0">
                  <c:v>0.39000000000000123</c:v>
                </c:pt>
                <c:pt idx="1">
                  <c:v>0.39000000000000123</c:v>
                </c:pt>
                <c:pt idx="2">
                  <c:v>0.34</c:v>
                </c:pt>
              </c:numCache>
            </c:numRef>
          </c:val>
        </c:ser>
        <c:ser>
          <c:idx val="4"/>
          <c:order val="4"/>
          <c:tx>
            <c:strRef>
              <c:f>Sheet1!$A$6</c:f>
              <c:strCache>
                <c:ptCount val="1"/>
                <c:pt idx="0">
                  <c:v>A little better</c:v>
                </c:pt>
              </c:strCache>
            </c:strRef>
          </c:tx>
          <c:spPr>
            <a:solidFill>
              <a:srgbClr val="92D050"/>
            </a:solidFill>
            <a:ln>
              <a:solidFill>
                <a:prstClr val="black"/>
              </a:solidFill>
            </a:ln>
          </c:spPr>
          <c:invertIfNegative val="0"/>
          <c:cat>
            <c:strRef>
              <c:f>Sheet1!$B$1:$D$1</c:f>
              <c:strCache>
                <c:ptCount val="3"/>
                <c:pt idx="0">
                  <c:v>Total Sample</c:v>
                </c:pt>
                <c:pt idx="1">
                  <c:v>Residents</c:v>
                </c:pt>
                <c:pt idx="2">
                  <c:v>Recreational Users</c:v>
                </c:pt>
              </c:strCache>
            </c:strRef>
          </c:cat>
          <c:val>
            <c:numRef>
              <c:f>Sheet1!$B$6:$D$6</c:f>
              <c:numCache>
                <c:formatCode>0%</c:formatCode>
                <c:ptCount val="3"/>
                <c:pt idx="0">
                  <c:v>0.23</c:v>
                </c:pt>
                <c:pt idx="1">
                  <c:v>0.23</c:v>
                </c:pt>
                <c:pt idx="2">
                  <c:v>0.23</c:v>
                </c:pt>
              </c:numCache>
            </c:numRef>
          </c:val>
        </c:ser>
        <c:ser>
          <c:idx val="5"/>
          <c:order val="5"/>
          <c:tx>
            <c:strRef>
              <c:f>Sheet1!$A$7</c:f>
              <c:strCache>
                <c:ptCount val="1"/>
                <c:pt idx="0">
                  <c:v>A lot better</c:v>
                </c:pt>
              </c:strCache>
            </c:strRef>
          </c:tx>
          <c:spPr>
            <a:solidFill>
              <a:srgbClr val="008000"/>
            </a:solidFill>
            <a:ln>
              <a:solidFill>
                <a:prstClr val="black"/>
              </a:solidFill>
            </a:ln>
          </c:spPr>
          <c:invertIfNegative val="0"/>
          <c:cat>
            <c:strRef>
              <c:f>Sheet1!$B$1:$D$1</c:f>
              <c:strCache>
                <c:ptCount val="3"/>
                <c:pt idx="0">
                  <c:v>Total Sample</c:v>
                </c:pt>
                <c:pt idx="1">
                  <c:v>Residents</c:v>
                </c:pt>
                <c:pt idx="2">
                  <c:v>Recreational Users</c:v>
                </c:pt>
              </c:strCache>
            </c:strRef>
          </c:cat>
          <c:val>
            <c:numRef>
              <c:f>Sheet1!$B$7:$D$7</c:f>
              <c:numCache>
                <c:formatCode>0%</c:formatCode>
                <c:ptCount val="3"/>
                <c:pt idx="0">
                  <c:v>6.0000000000000032E-2</c:v>
                </c:pt>
                <c:pt idx="1">
                  <c:v>6.0000000000000032E-2</c:v>
                </c:pt>
                <c:pt idx="2">
                  <c:v>2.0000000000000011E-2</c:v>
                </c:pt>
              </c:numCache>
            </c:numRef>
          </c:val>
        </c:ser>
        <c:dLbls>
          <c:showLegendKey val="0"/>
          <c:showVal val="1"/>
          <c:showCatName val="0"/>
          <c:showSerName val="0"/>
          <c:showPercent val="0"/>
          <c:showBubbleSize val="0"/>
        </c:dLbls>
        <c:gapWidth val="80"/>
        <c:overlap val="100"/>
        <c:axId val="122610432"/>
        <c:axId val="122611968"/>
      </c:barChart>
      <c:catAx>
        <c:axId val="122610432"/>
        <c:scaling>
          <c:orientation val="minMax"/>
        </c:scaling>
        <c:delete val="0"/>
        <c:axPos val="b"/>
        <c:majorTickMark val="out"/>
        <c:minorTickMark val="none"/>
        <c:tickLblPos val="nextTo"/>
        <c:spPr>
          <a:ln>
            <a:noFill/>
          </a:ln>
        </c:spPr>
        <c:crossAx val="122611968"/>
        <c:crosses val="autoZero"/>
        <c:auto val="1"/>
        <c:lblAlgn val="ctr"/>
        <c:lblOffset val="100"/>
        <c:noMultiLvlLbl val="0"/>
      </c:catAx>
      <c:valAx>
        <c:axId val="122611968"/>
        <c:scaling>
          <c:orientation val="minMax"/>
        </c:scaling>
        <c:delete val="1"/>
        <c:axPos val="l"/>
        <c:numFmt formatCode="0%" sourceLinked="1"/>
        <c:majorTickMark val="out"/>
        <c:minorTickMark val="none"/>
        <c:tickLblPos val="none"/>
        <c:crossAx val="122610432"/>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1.8333333333333333E-2"/>
          <c:y val="6.2088828740157476E-2"/>
          <c:w val="0.9633333333333336"/>
          <c:h val="0.81858858267716528"/>
        </c:manualLayout>
      </c:layout>
      <c:barChart>
        <c:barDir val="col"/>
        <c:grouping val="percentStacked"/>
        <c:varyColors val="0"/>
        <c:ser>
          <c:idx val="0"/>
          <c:order val="0"/>
          <c:tx>
            <c:strRef>
              <c:f>Sheet1!$A$2</c:f>
              <c:strCache>
                <c:ptCount val="1"/>
                <c:pt idx="0">
                  <c:v>Don't know</c:v>
                </c:pt>
              </c:strCache>
            </c:strRef>
          </c:tx>
          <c:spPr>
            <a:solidFill>
              <a:schemeClr val="bg1"/>
            </a:solidFill>
            <a:ln>
              <a:solidFill>
                <a:schemeClr val="tx1"/>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Sheet1!$B$2:$J$2</c:f>
              <c:numCache>
                <c:formatCode>0%</c:formatCode>
                <c:ptCount val="9"/>
                <c:pt idx="0">
                  <c:v>4.0000000000000022E-2</c:v>
                </c:pt>
                <c:pt idx="1">
                  <c:v>2.0000000000000011E-2</c:v>
                </c:pt>
                <c:pt idx="2">
                  <c:v>3.0000000000000002E-2</c:v>
                </c:pt>
                <c:pt idx="3">
                  <c:v>0.17</c:v>
                </c:pt>
                <c:pt idx="4">
                  <c:v>2.0000000000000011E-2</c:v>
                </c:pt>
                <c:pt idx="5">
                  <c:v>4.0000000000000022E-2</c:v>
                </c:pt>
                <c:pt idx="6">
                  <c:v>7.0000000000000021E-2</c:v>
                </c:pt>
                <c:pt idx="7">
                  <c:v>3.0000000000000002E-2</c:v>
                </c:pt>
                <c:pt idx="8">
                  <c:v>0.05</c:v>
                </c:pt>
              </c:numCache>
            </c:numRef>
          </c:val>
        </c:ser>
        <c:ser>
          <c:idx val="1"/>
          <c:order val="1"/>
          <c:tx>
            <c:strRef>
              <c:f>Sheet1!$A$3</c:f>
              <c:strCache>
                <c:ptCount val="1"/>
                <c:pt idx="0">
                  <c:v>A lot worse</c:v>
                </c:pt>
              </c:strCache>
            </c:strRef>
          </c:tx>
          <c:spPr>
            <a:solidFill>
              <a:srgbClr val="FF0000"/>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Sheet1!$B$3:$J$3</c:f>
              <c:numCache>
                <c:formatCode>0%</c:formatCode>
                <c:ptCount val="9"/>
                <c:pt idx="0">
                  <c:v>4.0000000000000022E-2</c:v>
                </c:pt>
                <c:pt idx="1">
                  <c:v>0.05</c:v>
                </c:pt>
                <c:pt idx="2">
                  <c:v>4.0000000000000022E-2</c:v>
                </c:pt>
                <c:pt idx="3">
                  <c:v>7.0000000000000021E-2</c:v>
                </c:pt>
                <c:pt idx="4">
                  <c:v>3.0000000000000002E-2</c:v>
                </c:pt>
                <c:pt idx="5">
                  <c:v>0.05</c:v>
                </c:pt>
                <c:pt idx="6">
                  <c:v>0.05</c:v>
                </c:pt>
                <c:pt idx="7">
                  <c:v>4.0000000000000022E-2</c:v>
                </c:pt>
                <c:pt idx="8">
                  <c:v>0.05</c:v>
                </c:pt>
              </c:numCache>
            </c:numRef>
          </c:val>
        </c:ser>
        <c:ser>
          <c:idx val="2"/>
          <c:order val="2"/>
          <c:tx>
            <c:strRef>
              <c:f>Sheet1!$A$4</c:f>
              <c:strCache>
                <c:ptCount val="1"/>
                <c:pt idx="0">
                  <c:v>A little worse</c:v>
                </c:pt>
              </c:strCache>
            </c:strRef>
          </c:tx>
          <c:spPr>
            <a:solidFill>
              <a:srgbClr val="F79646">
                <a:lumMod val="75000"/>
              </a:srgbClr>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Sheet1!$B$4:$J$4</c:f>
              <c:numCache>
                <c:formatCode>0%</c:formatCode>
                <c:ptCount val="9"/>
                <c:pt idx="0">
                  <c:v>0.24000000000000021</c:v>
                </c:pt>
                <c:pt idx="1">
                  <c:v>0.22</c:v>
                </c:pt>
                <c:pt idx="2">
                  <c:v>0.26</c:v>
                </c:pt>
                <c:pt idx="3">
                  <c:v>0.26</c:v>
                </c:pt>
                <c:pt idx="4">
                  <c:v>0.23</c:v>
                </c:pt>
                <c:pt idx="5">
                  <c:v>0.27</c:v>
                </c:pt>
                <c:pt idx="6">
                  <c:v>0.18000000000000024</c:v>
                </c:pt>
                <c:pt idx="7">
                  <c:v>0.21000000000000021</c:v>
                </c:pt>
                <c:pt idx="8">
                  <c:v>0.29000000000000031</c:v>
                </c:pt>
              </c:numCache>
            </c:numRef>
          </c:val>
        </c:ser>
        <c:ser>
          <c:idx val="3"/>
          <c:order val="3"/>
          <c:tx>
            <c:strRef>
              <c:f>Sheet1!$A$5</c:f>
              <c:strCache>
                <c:ptCount val="1"/>
                <c:pt idx="0">
                  <c:v>About the same</c:v>
                </c:pt>
              </c:strCache>
            </c:strRef>
          </c:tx>
          <c:spPr>
            <a:solidFill>
              <a:srgbClr val="FFC000"/>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Sheet1!$B$5:$J$5</c:f>
              <c:numCache>
                <c:formatCode>0%</c:formatCode>
                <c:ptCount val="9"/>
                <c:pt idx="0">
                  <c:v>0.39000000000000123</c:v>
                </c:pt>
                <c:pt idx="1">
                  <c:v>0.41000000000000031</c:v>
                </c:pt>
                <c:pt idx="2">
                  <c:v>0.37000000000000038</c:v>
                </c:pt>
                <c:pt idx="3">
                  <c:v>0.37000000000000038</c:v>
                </c:pt>
                <c:pt idx="4">
                  <c:v>0.4</c:v>
                </c:pt>
                <c:pt idx="5">
                  <c:v>0.39000000000000123</c:v>
                </c:pt>
                <c:pt idx="6">
                  <c:v>0.38000000000000123</c:v>
                </c:pt>
                <c:pt idx="7">
                  <c:v>0.42000000000000032</c:v>
                </c:pt>
                <c:pt idx="8">
                  <c:v>0.33000000000000146</c:v>
                </c:pt>
              </c:numCache>
            </c:numRef>
          </c:val>
        </c:ser>
        <c:ser>
          <c:idx val="4"/>
          <c:order val="4"/>
          <c:tx>
            <c:strRef>
              <c:f>Sheet1!$A$6</c:f>
              <c:strCache>
                <c:ptCount val="1"/>
                <c:pt idx="0">
                  <c:v>A little better</c:v>
                </c:pt>
              </c:strCache>
            </c:strRef>
          </c:tx>
          <c:spPr>
            <a:solidFill>
              <a:srgbClr val="92D050"/>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Sheet1!$B$6:$J$6</c:f>
              <c:numCache>
                <c:formatCode>0%</c:formatCode>
                <c:ptCount val="9"/>
                <c:pt idx="0">
                  <c:v>0.23</c:v>
                </c:pt>
                <c:pt idx="1">
                  <c:v>0.22</c:v>
                </c:pt>
                <c:pt idx="2">
                  <c:v>0.26</c:v>
                </c:pt>
                <c:pt idx="4">
                  <c:v>0.25</c:v>
                </c:pt>
                <c:pt idx="5">
                  <c:v>0.21000000000000021</c:v>
                </c:pt>
                <c:pt idx="6">
                  <c:v>0.23</c:v>
                </c:pt>
                <c:pt idx="7">
                  <c:v>0.22</c:v>
                </c:pt>
                <c:pt idx="8">
                  <c:v>0.24000000000000021</c:v>
                </c:pt>
              </c:numCache>
            </c:numRef>
          </c:val>
        </c:ser>
        <c:ser>
          <c:idx val="5"/>
          <c:order val="5"/>
          <c:tx>
            <c:strRef>
              <c:f>Sheet1!$A$7</c:f>
              <c:strCache>
                <c:ptCount val="1"/>
                <c:pt idx="0">
                  <c:v>A lot better</c:v>
                </c:pt>
              </c:strCache>
            </c:strRef>
          </c:tx>
          <c:spPr>
            <a:solidFill>
              <a:srgbClr val="008000"/>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Sheet1!$B$7:$J$7</c:f>
              <c:numCache>
                <c:formatCode>0%</c:formatCode>
                <c:ptCount val="9"/>
                <c:pt idx="0">
                  <c:v>6.0000000000000032E-2</c:v>
                </c:pt>
                <c:pt idx="1">
                  <c:v>8.0000000000000043E-2</c:v>
                </c:pt>
                <c:pt idx="2">
                  <c:v>4.0000000000000022E-2</c:v>
                </c:pt>
                <c:pt idx="3">
                  <c:v>0.13</c:v>
                </c:pt>
                <c:pt idx="4">
                  <c:v>7.0000000000000021E-2</c:v>
                </c:pt>
                <c:pt idx="5">
                  <c:v>4.0000000000000022E-2</c:v>
                </c:pt>
                <c:pt idx="6">
                  <c:v>9.0000000000000024E-2</c:v>
                </c:pt>
                <c:pt idx="7">
                  <c:v>8.0000000000000043E-2</c:v>
                </c:pt>
                <c:pt idx="8">
                  <c:v>4.0000000000000022E-2</c:v>
                </c:pt>
              </c:numCache>
            </c:numRef>
          </c:val>
        </c:ser>
        <c:dLbls>
          <c:showLegendKey val="0"/>
          <c:showVal val="1"/>
          <c:showCatName val="0"/>
          <c:showSerName val="0"/>
          <c:showPercent val="0"/>
          <c:showBubbleSize val="0"/>
        </c:dLbls>
        <c:gapWidth val="80"/>
        <c:overlap val="100"/>
        <c:axId val="122854016"/>
        <c:axId val="122864000"/>
      </c:barChart>
      <c:catAx>
        <c:axId val="122854016"/>
        <c:scaling>
          <c:orientation val="minMax"/>
        </c:scaling>
        <c:delete val="0"/>
        <c:axPos val="b"/>
        <c:majorTickMark val="out"/>
        <c:minorTickMark val="none"/>
        <c:tickLblPos val="nextTo"/>
        <c:spPr>
          <a:ln>
            <a:noFill/>
          </a:ln>
        </c:spPr>
        <c:txPr>
          <a:bodyPr/>
          <a:lstStyle/>
          <a:p>
            <a:pPr>
              <a:defRPr sz="900" b="1"/>
            </a:pPr>
            <a:endParaRPr lang="en-US"/>
          </a:p>
        </c:txPr>
        <c:crossAx val="122864000"/>
        <c:crosses val="autoZero"/>
        <c:auto val="1"/>
        <c:lblAlgn val="ctr"/>
        <c:lblOffset val="100"/>
        <c:noMultiLvlLbl val="0"/>
      </c:catAx>
      <c:valAx>
        <c:axId val="122864000"/>
        <c:scaling>
          <c:orientation val="minMax"/>
        </c:scaling>
        <c:delete val="1"/>
        <c:axPos val="l"/>
        <c:numFmt formatCode="0%" sourceLinked="1"/>
        <c:majorTickMark val="out"/>
        <c:minorTickMark val="none"/>
        <c:tickLblPos val="none"/>
        <c:crossAx val="122854016"/>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4333333333333406"/>
          <c:y val="5.6249999999999946E-2"/>
          <c:w val="0.8383333333333336"/>
          <c:h val="0.86546358267716528"/>
        </c:manualLayout>
      </c:layout>
      <c:barChart>
        <c:barDir val="col"/>
        <c:grouping val="percentStacked"/>
        <c:varyColors val="0"/>
        <c:ser>
          <c:idx val="0"/>
          <c:order val="0"/>
          <c:tx>
            <c:strRef>
              <c:f>Sheet1!$A$2</c:f>
              <c:strCache>
                <c:ptCount val="1"/>
              </c:strCache>
            </c:strRef>
          </c:tx>
          <c:spPr>
            <a:ln>
              <a:solidFill>
                <a:schemeClr val="tx1"/>
              </a:solidFill>
            </a:ln>
          </c:spPr>
          <c:invertIfNegative val="0"/>
          <c:cat>
            <c:strRef>
              <c:f>Sheet1!$B$1:$D$1</c:f>
              <c:strCache>
                <c:ptCount val="3"/>
                <c:pt idx="0">
                  <c:v>Total Sample</c:v>
                </c:pt>
                <c:pt idx="1">
                  <c:v>Residents</c:v>
                </c:pt>
                <c:pt idx="2">
                  <c:v>Recreational Users</c:v>
                </c:pt>
              </c:strCache>
            </c:strRef>
          </c:cat>
          <c:val>
            <c:numRef>
              <c:f>Sheet1!$B$2:$D$2</c:f>
              <c:numCache>
                <c:formatCode>General</c:formatCode>
                <c:ptCount val="3"/>
              </c:numCache>
            </c:numRef>
          </c:val>
        </c:ser>
        <c:ser>
          <c:idx val="1"/>
          <c:order val="1"/>
          <c:tx>
            <c:strRef>
              <c:f>Sheet1!$A$3</c:f>
              <c:strCache>
                <c:ptCount val="1"/>
                <c:pt idx="0">
                  <c:v>Other</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Sheet1!$B$3:$D$3</c:f>
              <c:numCache>
                <c:formatCode>0%</c:formatCode>
                <c:ptCount val="3"/>
                <c:pt idx="0">
                  <c:v>1.0096632845679198E-2</c:v>
                </c:pt>
                <c:pt idx="1">
                  <c:v>9.1095135654125688E-3</c:v>
                </c:pt>
                <c:pt idx="2">
                  <c:v>2.2727272727272877E-2</c:v>
                </c:pt>
              </c:numCache>
            </c:numRef>
          </c:val>
        </c:ser>
        <c:ser>
          <c:idx val="2"/>
          <c:order val="2"/>
          <c:tx>
            <c:strRef>
              <c:f>Sheet1!$A$4</c:f>
              <c:strCache>
                <c:ptCount val="1"/>
                <c:pt idx="0">
                  <c:v>Never </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Sheet1!$B$4:$D$4</c:f>
              <c:numCache>
                <c:formatCode>0%</c:formatCode>
                <c:ptCount val="3"/>
                <c:pt idx="0">
                  <c:v>5.1520271137982937E-2</c:v>
                </c:pt>
                <c:pt idx="1">
                  <c:v>5.554672216830487E-2</c:v>
                </c:pt>
              </c:numCache>
            </c:numRef>
          </c:val>
        </c:ser>
        <c:ser>
          <c:idx val="3"/>
          <c:order val="3"/>
          <c:tx>
            <c:strRef>
              <c:f>Sheet1!$A$5</c:f>
              <c:strCache>
                <c:ptCount val="1"/>
                <c:pt idx="0">
                  <c:v>Once or twice a year</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Sheet1!$B$5:$D$5</c:f>
              <c:numCache>
                <c:formatCode>0%</c:formatCode>
                <c:ptCount val="3"/>
                <c:pt idx="0">
                  <c:v>0.16383286140091308</c:v>
                </c:pt>
                <c:pt idx="1">
                  <c:v>0.17308445270045208</c:v>
                </c:pt>
                <c:pt idx="2">
                  <c:v>4.545454545454547E-2</c:v>
                </c:pt>
              </c:numCache>
            </c:numRef>
          </c:val>
        </c:ser>
        <c:ser>
          <c:idx val="4"/>
          <c:order val="4"/>
          <c:tx>
            <c:strRef>
              <c:f>Sheet1!$A$6</c:f>
              <c:strCache>
                <c:ptCount val="1"/>
                <c:pt idx="0">
                  <c:v>Around once a month</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Sheet1!$B$6:$D$6</c:f>
              <c:numCache>
                <c:formatCode>0%</c:formatCode>
                <c:ptCount val="3"/>
                <c:pt idx="0">
                  <c:v>0.2657452912342344</c:v>
                </c:pt>
                <c:pt idx="1">
                  <c:v>0.26875202802696324</c:v>
                </c:pt>
                <c:pt idx="2">
                  <c:v>0.22727272727272727</c:v>
                </c:pt>
              </c:numCache>
            </c:numRef>
          </c:val>
        </c:ser>
        <c:ser>
          <c:idx val="5"/>
          <c:order val="5"/>
          <c:tx>
            <c:strRef>
              <c:f>Sheet1!$A$7</c:f>
              <c:strCache>
                <c:ptCount val="1"/>
                <c:pt idx="0">
                  <c:v>Fortnightly</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Sheet1!$B$7:$D$7</c:f>
              <c:numCache>
                <c:formatCode>0%</c:formatCode>
                <c:ptCount val="3"/>
                <c:pt idx="0">
                  <c:v>0.15226136350719019</c:v>
                </c:pt>
                <c:pt idx="1">
                  <c:v>0.15528001358590449</c:v>
                </c:pt>
                <c:pt idx="2">
                  <c:v>0.11363636363636358</c:v>
                </c:pt>
              </c:numCache>
            </c:numRef>
          </c:val>
        </c:ser>
        <c:ser>
          <c:idx val="6"/>
          <c:order val="6"/>
          <c:tx>
            <c:strRef>
              <c:f>Sheet1!$A$8</c:f>
              <c:strCache>
                <c:ptCount val="1"/>
                <c:pt idx="0">
                  <c:v>Weekly</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Sheet1!$B$8:$D$8</c:f>
              <c:numCache>
                <c:formatCode>0%</c:formatCode>
                <c:ptCount val="3"/>
                <c:pt idx="0">
                  <c:v>0.16018523706191723</c:v>
                </c:pt>
                <c:pt idx="1">
                  <c:v>0.16204696073993571</c:v>
                </c:pt>
                <c:pt idx="2">
                  <c:v>0.13636363636363635</c:v>
                </c:pt>
              </c:numCache>
            </c:numRef>
          </c:val>
        </c:ser>
        <c:ser>
          <c:idx val="7"/>
          <c:order val="7"/>
          <c:tx>
            <c:strRef>
              <c:f>Sheet1!$A$9</c:f>
              <c:strCache>
                <c:ptCount val="1"/>
                <c:pt idx="0">
                  <c:v>Every couple of days</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Sheet1!$B$9:$D$9</c:f>
              <c:numCache>
                <c:formatCode>0%</c:formatCode>
                <c:ptCount val="3"/>
                <c:pt idx="0">
                  <c:v>5.9230705516161712E-2</c:v>
                </c:pt>
                <c:pt idx="1">
                  <c:v>5.1426355680835076E-2</c:v>
                </c:pt>
                <c:pt idx="2">
                  <c:v>0.15909090909090973</c:v>
                </c:pt>
              </c:numCache>
            </c:numRef>
          </c:val>
        </c:ser>
        <c:ser>
          <c:idx val="8"/>
          <c:order val="8"/>
          <c:tx>
            <c:strRef>
              <c:f>Sheet1!$A$10</c:f>
              <c:strCache>
                <c:ptCount val="1"/>
                <c:pt idx="0">
                  <c:v>Daily</c:v>
                </c:pt>
              </c:strCache>
            </c:strRef>
          </c:tx>
          <c:spPr>
            <a:ln>
              <a:solidFill>
                <a:schemeClr val="tx1"/>
              </a:solidFill>
            </a:ln>
          </c:spPr>
          <c:invertIfNegative val="0"/>
          <c:cat>
            <c:strRef>
              <c:f>Sheet1!$B$1:$D$1</c:f>
              <c:strCache>
                <c:ptCount val="3"/>
                <c:pt idx="0">
                  <c:v>Total Sample</c:v>
                </c:pt>
                <c:pt idx="1">
                  <c:v>Residents</c:v>
                </c:pt>
                <c:pt idx="2">
                  <c:v>Recreational Users</c:v>
                </c:pt>
              </c:strCache>
            </c:strRef>
          </c:cat>
          <c:val>
            <c:numRef>
              <c:f>Sheet1!$B$10:$D$10</c:f>
              <c:numCache>
                <c:formatCode>0%</c:formatCode>
                <c:ptCount val="3"/>
                <c:pt idx="0">
                  <c:v>0.13550232839971138</c:v>
                </c:pt>
                <c:pt idx="1">
                  <c:v>0.12300162227109263</c:v>
                </c:pt>
                <c:pt idx="2">
                  <c:v>0.29545454545454686</c:v>
                </c:pt>
              </c:numCache>
            </c:numRef>
          </c:val>
        </c:ser>
        <c:dLbls>
          <c:showLegendKey val="0"/>
          <c:showVal val="1"/>
          <c:showCatName val="0"/>
          <c:showSerName val="0"/>
          <c:showPercent val="0"/>
          <c:showBubbleSize val="0"/>
        </c:dLbls>
        <c:gapWidth val="80"/>
        <c:overlap val="100"/>
        <c:axId val="107959424"/>
        <c:axId val="107960960"/>
      </c:barChart>
      <c:catAx>
        <c:axId val="107959424"/>
        <c:scaling>
          <c:orientation val="minMax"/>
        </c:scaling>
        <c:delete val="0"/>
        <c:axPos val="b"/>
        <c:majorTickMark val="out"/>
        <c:minorTickMark val="none"/>
        <c:tickLblPos val="nextTo"/>
        <c:spPr>
          <a:ln>
            <a:noFill/>
          </a:ln>
        </c:spPr>
        <c:crossAx val="107960960"/>
        <c:crosses val="autoZero"/>
        <c:auto val="1"/>
        <c:lblAlgn val="ctr"/>
        <c:lblOffset val="100"/>
        <c:noMultiLvlLbl val="0"/>
      </c:catAx>
      <c:valAx>
        <c:axId val="107960960"/>
        <c:scaling>
          <c:orientation val="minMax"/>
        </c:scaling>
        <c:delete val="1"/>
        <c:axPos val="l"/>
        <c:numFmt formatCode="0%" sourceLinked="1"/>
        <c:majorTickMark val="out"/>
        <c:minorTickMark val="none"/>
        <c:tickLblPos val="none"/>
        <c:crossAx val="107959424"/>
        <c:crosses val="autoZero"/>
        <c:crossBetween val="between"/>
      </c:valAx>
    </c:plotArea>
    <c:legend>
      <c:legendPos val="l"/>
      <c:legendEntry>
        <c:idx val="8"/>
        <c:delete val="1"/>
      </c:legendEntry>
      <c:layout>
        <c:manualLayout>
          <c:xMode val="edge"/>
          <c:yMode val="edge"/>
          <c:x val="8.9285714285714159E-3"/>
          <c:y val="5.5213582677165363E-2"/>
          <c:w val="0.15989513029621388"/>
          <c:h val="0.45207283464567027"/>
        </c:manualLayout>
      </c:layout>
      <c:overlay val="0"/>
    </c:legend>
    <c:plotVisOnly val="1"/>
    <c:dispBlanksAs val="gap"/>
    <c:showDLblsOverMax val="0"/>
  </c:chart>
  <c:txPr>
    <a:bodyPr/>
    <a:lstStyle/>
    <a:p>
      <a:pPr>
        <a:defRPr sz="1000" b="1"/>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321514747097293"/>
          <c:y val="3.437500000000001E-2"/>
          <c:w val="0.67848525290271178"/>
          <c:h val="0.84797219488188991"/>
        </c:manualLayout>
      </c:layout>
      <c:barChart>
        <c:barDir val="bar"/>
        <c:grouping val="clustered"/>
        <c:varyColors val="0"/>
        <c:ser>
          <c:idx val="0"/>
          <c:order val="0"/>
          <c:tx>
            <c:strRef>
              <c:f>Sheet1!$B$1</c:f>
              <c:strCache>
                <c:ptCount val="1"/>
                <c:pt idx="0">
                  <c:v>Recreational Users</c:v>
                </c:pt>
              </c:strCache>
            </c:strRef>
          </c:tx>
          <c:spPr>
            <a:ln>
              <a:solidFill>
                <a:schemeClr val="tx1"/>
              </a:solidFill>
            </a:ln>
          </c:spPr>
          <c:invertIfNegative val="0"/>
          <c:cat>
            <c:strRef>
              <c:f>Sheet1!$A$2:$A$12</c:f>
              <c:strCache>
                <c:ptCount val="11"/>
                <c:pt idx="0">
                  <c:v>Dwindling shellfish stocks</c:v>
                </c:pt>
                <c:pt idx="1">
                  <c:v>Dwindling fish stocks</c:v>
                </c:pt>
                <c:pt idx="2">
                  <c:v>Stormwater pollution</c:v>
                </c:pt>
                <c:pt idx="3">
                  <c:v>Sewage Discharges</c:v>
                </c:pt>
                <c:pt idx="4">
                  <c:v>Balancing economic growth and the environment</c:v>
                </c:pt>
                <c:pt idx="5">
                  <c:v>The port (pollution, expansion)</c:v>
                </c:pt>
                <c:pt idx="6">
                  <c:v>Mangroves</c:v>
                </c:pt>
                <c:pt idx="7">
                  <c:v>Sedimentation / Silt</c:v>
                </c:pt>
                <c:pt idx="8">
                  <c:v>Water quality</c:v>
                </c:pt>
                <c:pt idx="9">
                  <c:v>Sea lettuce</c:v>
                </c:pt>
                <c:pt idx="10">
                  <c:v>Pollution (general)</c:v>
                </c:pt>
              </c:strCache>
            </c:strRef>
          </c:cat>
          <c:val>
            <c:numRef>
              <c:f>Sheet1!$B$2:$B$12</c:f>
              <c:numCache>
                <c:formatCode>0%</c:formatCode>
                <c:ptCount val="11"/>
                <c:pt idx="0">
                  <c:v>0.20454545454545564</c:v>
                </c:pt>
                <c:pt idx="1">
                  <c:v>0.22727272727272727</c:v>
                </c:pt>
                <c:pt idx="2">
                  <c:v>6.8181818181818177E-2</c:v>
                </c:pt>
                <c:pt idx="3">
                  <c:v>0.15909090909090978</c:v>
                </c:pt>
                <c:pt idx="4">
                  <c:v>9.0909090909091064E-2</c:v>
                </c:pt>
                <c:pt idx="5">
                  <c:v>0.15909090909090978</c:v>
                </c:pt>
                <c:pt idx="6">
                  <c:v>0.40909090909091034</c:v>
                </c:pt>
                <c:pt idx="7">
                  <c:v>0.54545454545454541</c:v>
                </c:pt>
                <c:pt idx="8">
                  <c:v>0.54545454545454541</c:v>
                </c:pt>
                <c:pt idx="9">
                  <c:v>0.38636363636363774</c:v>
                </c:pt>
                <c:pt idx="10">
                  <c:v>0.34090909090909138</c:v>
                </c:pt>
              </c:numCache>
            </c:numRef>
          </c:val>
        </c:ser>
        <c:ser>
          <c:idx val="1"/>
          <c:order val="1"/>
          <c:tx>
            <c:strRef>
              <c:f>Sheet1!$C$1</c:f>
              <c:strCache>
                <c:ptCount val="1"/>
                <c:pt idx="0">
                  <c:v>Residents</c:v>
                </c:pt>
              </c:strCache>
            </c:strRef>
          </c:tx>
          <c:spPr>
            <a:solidFill>
              <a:schemeClr val="accent1">
                <a:lumMod val="40000"/>
                <a:lumOff val="60000"/>
              </a:schemeClr>
            </a:solidFill>
            <a:ln>
              <a:solidFill>
                <a:prstClr val="black"/>
              </a:solidFill>
            </a:ln>
          </c:spPr>
          <c:invertIfNegative val="0"/>
          <c:cat>
            <c:strRef>
              <c:f>Sheet1!$A$2:$A$12</c:f>
              <c:strCache>
                <c:ptCount val="11"/>
                <c:pt idx="0">
                  <c:v>Dwindling shellfish stocks</c:v>
                </c:pt>
                <c:pt idx="1">
                  <c:v>Dwindling fish stocks</c:v>
                </c:pt>
                <c:pt idx="2">
                  <c:v>Stormwater pollution</c:v>
                </c:pt>
                <c:pt idx="3">
                  <c:v>Sewage Discharges</c:v>
                </c:pt>
                <c:pt idx="4">
                  <c:v>Balancing economic growth and the environment</c:v>
                </c:pt>
                <c:pt idx="5">
                  <c:v>The port (pollution, expansion)</c:v>
                </c:pt>
                <c:pt idx="6">
                  <c:v>Mangroves</c:v>
                </c:pt>
                <c:pt idx="7">
                  <c:v>Sedimentation / Silt</c:v>
                </c:pt>
                <c:pt idx="8">
                  <c:v>Water quality</c:v>
                </c:pt>
                <c:pt idx="9">
                  <c:v>Sea lettuce</c:v>
                </c:pt>
                <c:pt idx="10">
                  <c:v>Pollution (general)</c:v>
                </c:pt>
              </c:strCache>
            </c:strRef>
          </c:cat>
          <c:val>
            <c:numRef>
              <c:f>Sheet1!$C$2:$C$12</c:f>
              <c:numCache>
                <c:formatCode>0%</c:formatCode>
                <c:ptCount val="11"/>
                <c:pt idx="0">
                  <c:v>9.8321401744272757E-2</c:v>
                </c:pt>
                <c:pt idx="1">
                  <c:v>0.11569810972298659</c:v>
                </c:pt>
                <c:pt idx="2">
                  <c:v>0.13941964201249907</c:v>
                </c:pt>
                <c:pt idx="3">
                  <c:v>0.14456878953493854</c:v>
                </c:pt>
                <c:pt idx="4">
                  <c:v>0.19698649382055036</c:v>
                </c:pt>
                <c:pt idx="5">
                  <c:v>0.20914047713399544</c:v>
                </c:pt>
                <c:pt idx="6">
                  <c:v>0.19120812393774186</c:v>
                </c:pt>
                <c:pt idx="7">
                  <c:v>0.1981170042460412</c:v>
                </c:pt>
                <c:pt idx="8">
                  <c:v>0.23369435114091641</c:v>
                </c:pt>
                <c:pt idx="9">
                  <c:v>0.34112970870945325</c:v>
                </c:pt>
                <c:pt idx="10">
                  <c:v>0.36180542100017637</c:v>
                </c:pt>
              </c:numCache>
            </c:numRef>
          </c:val>
        </c:ser>
        <c:ser>
          <c:idx val="2"/>
          <c:order val="2"/>
          <c:tx>
            <c:strRef>
              <c:f>Sheet1!$D$1</c:f>
              <c:strCache>
                <c:ptCount val="1"/>
                <c:pt idx="0">
                  <c:v>Total Sample</c:v>
                </c:pt>
              </c:strCache>
            </c:strRef>
          </c:tx>
          <c:spPr>
            <a:solidFill>
              <a:srgbClr val="FFC000"/>
            </a:solidFill>
            <a:ln>
              <a:solidFill>
                <a:prstClr val="black"/>
              </a:solidFill>
            </a:ln>
          </c:spPr>
          <c:invertIfNegative val="0"/>
          <c:cat>
            <c:strRef>
              <c:f>Sheet1!$A$2:$A$12</c:f>
              <c:strCache>
                <c:ptCount val="11"/>
                <c:pt idx="0">
                  <c:v>Dwindling shellfish stocks</c:v>
                </c:pt>
                <c:pt idx="1">
                  <c:v>Dwindling fish stocks</c:v>
                </c:pt>
                <c:pt idx="2">
                  <c:v>Stormwater pollution</c:v>
                </c:pt>
                <c:pt idx="3">
                  <c:v>Sewage Discharges</c:v>
                </c:pt>
                <c:pt idx="4">
                  <c:v>Balancing economic growth and the environment</c:v>
                </c:pt>
                <c:pt idx="5">
                  <c:v>The port (pollution, expansion)</c:v>
                </c:pt>
                <c:pt idx="6">
                  <c:v>Mangroves</c:v>
                </c:pt>
                <c:pt idx="7">
                  <c:v>Sedimentation / Silt</c:v>
                </c:pt>
                <c:pt idx="8">
                  <c:v>Water quality</c:v>
                </c:pt>
                <c:pt idx="9">
                  <c:v>Sea lettuce</c:v>
                </c:pt>
                <c:pt idx="10">
                  <c:v>Pollution (general)</c:v>
                </c:pt>
              </c:strCache>
            </c:strRef>
          </c:cat>
          <c:val>
            <c:numRef>
              <c:f>Sheet1!$D$2:$D$12</c:f>
              <c:numCache>
                <c:formatCode>0%</c:formatCode>
                <c:ptCount val="11"/>
                <c:pt idx="0">
                  <c:v>0.10603058026477324</c:v>
                </c:pt>
                <c:pt idx="1">
                  <c:v>0.12379560386263871</c:v>
                </c:pt>
                <c:pt idx="2">
                  <c:v>0.13424957848318966</c:v>
                </c:pt>
                <c:pt idx="3">
                  <c:v>0.14562272797167367</c:v>
                </c:pt>
                <c:pt idx="4">
                  <c:v>0.18928795837146462</c:v>
                </c:pt>
                <c:pt idx="5">
                  <c:v>0.20550814486325941</c:v>
                </c:pt>
                <c:pt idx="6">
                  <c:v>0.20702090120423938</c:v>
                </c:pt>
                <c:pt idx="7">
                  <c:v>0.22332492129906537</c:v>
                </c:pt>
                <c:pt idx="8">
                  <c:v>0.25632025299808142</c:v>
                </c:pt>
                <c:pt idx="9">
                  <c:v>0.34441254733473425</c:v>
                </c:pt>
                <c:pt idx="10">
                  <c:v>0.36028887616078153</c:v>
                </c:pt>
              </c:numCache>
            </c:numRef>
          </c:val>
        </c:ser>
        <c:dLbls>
          <c:showLegendKey val="0"/>
          <c:showVal val="1"/>
          <c:showCatName val="0"/>
          <c:showSerName val="0"/>
          <c:showPercent val="0"/>
          <c:showBubbleSize val="0"/>
        </c:dLbls>
        <c:gapWidth val="70"/>
        <c:axId val="122943360"/>
        <c:axId val="122944896"/>
      </c:barChart>
      <c:catAx>
        <c:axId val="122943360"/>
        <c:scaling>
          <c:orientation val="minMax"/>
        </c:scaling>
        <c:delete val="0"/>
        <c:axPos val="l"/>
        <c:majorTickMark val="out"/>
        <c:minorTickMark val="none"/>
        <c:tickLblPos val="nextTo"/>
        <c:spPr>
          <a:ln>
            <a:noFill/>
          </a:ln>
        </c:spPr>
        <c:txPr>
          <a:bodyPr rot="0" vert="horz"/>
          <a:lstStyle/>
          <a:p>
            <a:pPr>
              <a:defRPr sz="1050"/>
            </a:pPr>
            <a:endParaRPr lang="en-US"/>
          </a:p>
        </c:txPr>
        <c:crossAx val="122944896"/>
        <c:crosses val="autoZero"/>
        <c:auto val="1"/>
        <c:lblAlgn val="ctr"/>
        <c:lblOffset val="100"/>
        <c:noMultiLvlLbl val="0"/>
      </c:catAx>
      <c:valAx>
        <c:axId val="122944896"/>
        <c:scaling>
          <c:orientation val="minMax"/>
        </c:scaling>
        <c:delete val="1"/>
        <c:axPos val="b"/>
        <c:numFmt formatCode="0%" sourceLinked="1"/>
        <c:majorTickMark val="out"/>
        <c:minorTickMark val="none"/>
        <c:tickLblPos val="none"/>
        <c:crossAx val="122943360"/>
        <c:crosses val="autoZero"/>
        <c:crossBetween val="between"/>
      </c:valAx>
    </c:plotArea>
    <c:legend>
      <c:legendPos val="r"/>
      <c:layout>
        <c:manualLayout>
          <c:xMode val="edge"/>
          <c:yMode val="edge"/>
          <c:x val="0.23730158177130634"/>
          <c:y val="0.84648622047244049"/>
          <c:w val="0.6523962364873922"/>
          <c:h val="0.15351377952755921"/>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percentStacked"/>
        <c:varyColors val="0"/>
        <c:ser>
          <c:idx val="0"/>
          <c:order val="0"/>
          <c:tx>
            <c:strRef>
              <c:f>Sheet1!$B$1</c:f>
              <c:strCache>
                <c:ptCount val="1"/>
                <c:pt idx="0">
                  <c:v>Very satisfied (9-10)</c:v>
                </c:pt>
              </c:strCache>
            </c:strRef>
          </c:tx>
          <c:spPr>
            <a:solidFill>
              <a:srgbClr val="008000"/>
            </a:solidFill>
            <a:ln>
              <a:solidFill>
                <a:schemeClr val="tx1"/>
              </a:solidFill>
            </a:ln>
          </c:spPr>
          <c:invertIfNegative val="0"/>
          <c:cat>
            <c:strRef>
              <c:f>Sheet1!$A$2:$A$12</c:f>
              <c:strCache>
                <c:ptCount val="11"/>
                <c:pt idx="0">
                  <c:v>Minimising the effects of industrial, orcharding and farming activities on the harbour.</c:v>
                </c:pt>
                <c:pt idx="1">
                  <c:v>Minimising sedimentation entering the harbour.</c:v>
                </c:pt>
                <c:pt idx="2">
                  <c:v>Minimising contamination of the harbour from discharges, such as stormwater and sewage.</c:v>
                </c:pt>
                <c:pt idx="3">
                  <c:v>Minimising modifications to the natural ecosystems, landscapes and seascapes of the harbour.</c:v>
                </c:pt>
                <c:pt idx="4">
                  <c:v>Water quality in the harbour.</c:v>
                </c:pt>
                <c:pt idx="5">
                  <c:v>That traditional cultural practices and knowledge are sustained in and around the harbour.</c:v>
                </c:pt>
                <c:pt idx="6">
                  <c:v>Sustaining native plants, fish and animals in and around the harbour.</c:v>
                </c:pt>
                <c:pt idx="7">
                  <c:v>The harbour’s water and natural ecosystems are frequently monitored and studied. </c:v>
                </c:pt>
                <c:pt idx="8">
                  <c:v>Using the harbour without conflict from other users.</c:v>
                </c:pt>
                <c:pt idx="9">
                  <c:v>The harbour and harbour foreshore looks visually appealing.</c:v>
                </c:pt>
                <c:pt idx="10">
                  <c:v>That commercial use of the harbour for Port and cruise ship activity can develop.  </c:v>
                </c:pt>
              </c:strCache>
            </c:strRef>
          </c:cat>
          <c:val>
            <c:numRef>
              <c:f>Sheet1!$B$2:$B$12</c:f>
              <c:numCache>
                <c:formatCode>0%</c:formatCode>
                <c:ptCount val="11"/>
                <c:pt idx="0">
                  <c:v>4.0000000000000022E-2</c:v>
                </c:pt>
                <c:pt idx="1">
                  <c:v>0.05</c:v>
                </c:pt>
                <c:pt idx="2">
                  <c:v>7.0000000000000021E-2</c:v>
                </c:pt>
                <c:pt idx="3">
                  <c:v>7.0000000000000021E-2</c:v>
                </c:pt>
                <c:pt idx="4">
                  <c:v>8.0000000000000043E-2</c:v>
                </c:pt>
                <c:pt idx="5">
                  <c:v>9.0000000000000024E-2</c:v>
                </c:pt>
                <c:pt idx="6">
                  <c:v>0.11</c:v>
                </c:pt>
                <c:pt idx="7">
                  <c:v>0.11</c:v>
                </c:pt>
                <c:pt idx="8">
                  <c:v>0.13</c:v>
                </c:pt>
                <c:pt idx="9">
                  <c:v>0.17</c:v>
                </c:pt>
                <c:pt idx="10">
                  <c:v>0.15000000000000019</c:v>
                </c:pt>
              </c:numCache>
            </c:numRef>
          </c:val>
        </c:ser>
        <c:ser>
          <c:idx val="1"/>
          <c:order val="1"/>
          <c:tx>
            <c:strRef>
              <c:f>Sheet1!$C$1</c:f>
              <c:strCache>
                <c:ptCount val="1"/>
                <c:pt idx="0">
                  <c:v>Satisfied (7-8)</c:v>
                </c:pt>
              </c:strCache>
            </c:strRef>
          </c:tx>
          <c:spPr>
            <a:solidFill>
              <a:srgbClr val="92D050"/>
            </a:solidFill>
            <a:ln>
              <a:solidFill>
                <a:prstClr val="black"/>
              </a:solidFill>
            </a:ln>
          </c:spPr>
          <c:invertIfNegative val="0"/>
          <c:cat>
            <c:strRef>
              <c:f>Sheet1!$A$2:$A$12</c:f>
              <c:strCache>
                <c:ptCount val="11"/>
                <c:pt idx="0">
                  <c:v>Minimising the effects of industrial, orcharding and farming activities on the harbour.</c:v>
                </c:pt>
                <c:pt idx="1">
                  <c:v>Minimising sedimentation entering the harbour.</c:v>
                </c:pt>
                <c:pt idx="2">
                  <c:v>Minimising contamination of the harbour from discharges, such as stormwater and sewage.</c:v>
                </c:pt>
                <c:pt idx="3">
                  <c:v>Minimising modifications to the natural ecosystems, landscapes and seascapes of the harbour.</c:v>
                </c:pt>
                <c:pt idx="4">
                  <c:v>Water quality in the harbour.</c:v>
                </c:pt>
                <c:pt idx="5">
                  <c:v>That traditional cultural practices and knowledge are sustained in and around the harbour.</c:v>
                </c:pt>
                <c:pt idx="6">
                  <c:v>Sustaining native plants, fish and animals in and around the harbour.</c:v>
                </c:pt>
                <c:pt idx="7">
                  <c:v>The harbour’s water and natural ecosystems are frequently monitored and studied. </c:v>
                </c:pt>
                <c:pt idx="8">
                  <c:v>Using the harbour without conflict from other users.</c:v>
                </c:pt>
                <c:pt idx="9">
                  <c:v>The harbour and harbour foreshore looks visually appealing.</c:v>
                </c:pt>
                <c:pt idx="10">
                  <c:v>That commercial use of the harbour for Port and cruise ship activity can develop.  </c:v>
                </c:pt>
              </c:strCache>
            </c:strRef>
          </c:cat>
          <c:val>
            <c:numRef>
              <c:f>Sheet1!$C$2:$C$12</c:f>
              <c:numCache>
                <c:formatCode>0%</c:formatCode>
                <c:ptCount val="11"/>
                <c:pt idx="0">
                  <c:v>0.21000000000000019</c:v>
                </c:pt>
                <c:pt idx="1">
                  <c:v>0.24000000000000019</c:v>
                </c:pt>
                <c:pt idx="2">
                  <c:v>0.22</c:v>
                </c:pt>
                <c:pt idx="3">
                  <c:v>0.28000000000000008</c:v>
                </c:pt>
                <c:pt idx="4">
                  <c:v>0.34</c:v>
                </c:pt>
                <c:pt idx="5">
                  <c:v>0.24000000000000019</c:v>
                </c:pt>
                <c:pt idx="6">
                  <c:v>0.32000000000000045</c:v>
                </c:pt>
                <c:pt idx="7">
                  <c:v>0.28000000000000008</c:v>
                </c:pt>
                <c:pt idx="8">
                  <c:v>0.35000000000000031</c:v>
                </c:pt>
                <c:pt idx="9">
                  <c:v>0.42000000000000032</c:v>
                </c:pt>
                <c:pt idx="10">
                  <c:v>0.41000000000000031</c:v>
                </c:pt>
              </c:numCache>
            </c:numRef>
          </c:val>
        </c:ser>
        <c:ser>
          <c:idx val="2"/>
          <c:order val="2"/>
          <c:tx>
            <c:strRef>
              <c:f>Sheet1!$D$1</c:f>
              <c:strCache>
                <c:ptCount val="1"/>
                <c:pt idx="0">
                  <c:v>Neither (5-6)</c:v>
                </c:pt>
              </c:strCache>
            </c:strRef>
          </c:tx>
          <c:spPr>
            <a:solidFill>
              <a:srgbClr val="FFC000"/>
            </a:solidFill>
            <a:ln>
              <a:solidFill>
                <a:prstClr val="black"/>
              </a:solidFill>
            </a:ln>
          </c:spPr>
          <c:invertIfNegative val="0"/>
          <c:cat>
            <c:strRef>
              <c:f>Sheet1!$A$2:$A$12</c:f>
              <c:strCache>
                <c:ptCount val="11"/>
                <c:pt idx="0">
                  <c:v>Minimising the effects of industrial, orcharding and farming activities on the harbour.</c:v>
                </c:pt>
                <c:pt idx="1">
                  <c:v>Minimising sedimentation entering the harbour.</c:v>
                </c:pt>
                <c:pt idx="2">
                  <c:v>Minimising contamination of the harbour from discharges, such as stormwater and sewage.</c:v>
                </c:pt>
                <c:pt idx="3">
                  <c:v>Minimising modifications to the natural ecosystems, landscapes and seascapes of the harbour.</c:v>
                </c:pt>
                <c:pt idx="4">
                  <c:v>Water quality in the harbour.</c:v>
                </c:pt>
                <c:pt idx="5">
                  <c:v>That traditional cultural practices and knowledge are sustained in and around the harbour.</c:v>
                </c:pt>
                <c:pt idx="6">
                  <c:v>Sustaining native plants, fish and animals in and around the harbour.</c:v>
                </c:pt>
                <c:pt idx="7">
                  <c:v>The harbour’s water and natural ecosystems are frequently monitored and studied. </c:v>
                </c:pt>
                <c:pt idx="8">
                  <c:v>Using the harbour without conflict from other users.</c:v>
                </c:pt>
                <c:pt idx="9">
                  <c:v>The harbour and harbour foreshore looks visually appealing.</c:v>
                </c:pt>
                <c:pt idx="10">
                  <c:v>That commercial use of the harbour for Port and cruise ship activity can develop.  </c:v>
                </c:pt>
              </c:strCache>
            </c:strRef>
          </c:cat>
          <c:val>
            <c:numRef>
              <c:f>Sheet1!$D$2:$D$12</c:f>
              <c:numCache>
                <c:formatCode>0%</c:formatCode>
                <c:ptCount val="11"/>
                <c:pt idx="0">
                  <c:v>0.37000000000000038</c:v>
                </c:pt>
                <c:pt idx="1">
                  <c:v>0.31000000000000039</c:v>
                </c:pt>
                <c:pt idx="2">
                  <c:v>0.33000000000000052</c:v>
                </c:pt>
                <c:pt idx="3">
                  <c:v>0.36000000000000032</c:v>
                </c:pt>
                <c:pt idx="4">
                  <c:v>0.29000000000000031</c:v>
                </c:pt>
                <c:pt idx="5">
                  <c:v>0.32000000000000045</c:v>
                </c:pt>
                <c:pt idx="6">
                  <c:v>0.29000000000000031</c:v>
                </c:pt>
                <c:pt idx="7">
                  <c:v>0.25</c:v>
                </c:pt>
                <c:pt idx="8">
                  <c:v>0.28000000000000008</c:v>
                </c:pt>
                <c:pt idx="9">
                  <c:v>0.27</c:v>
                </c:pt>
                <c:pt idx="10">
                  <c:v>0.27</c:v>
                </c:pt>
              </c:numCache>
            </c:numRef>
          </c:val>
        </c:ser>
        <c:ser>
          <c:idx val="3"/>
          <c:order val="3"/>
          <c:tx>
            <c:strRef>
              <c:f>Sheet1!$E$1</c:f>
              <c:strCache>
                <c:ptCount val="1"/>
                <c:pt idx="0">
                  <c:v>Dissatisfied (3-4)</c:v>
                </c:pt>
              </c:strCache>
            </c:strRef>
          </c:tx>
          <c:spPr>
            <a:solidFill>
              <a:schemeClr val="accent6">
                <a:lumMod val="75000"/>
              </a:schemeClr>
            </a:solidFill>
            <a:ln>
              <a:solidFill>
                <a:prstClr val="black"/>
              </a:solidFill>
            </a:ln>
          </c:spPr>
          <c:invertIfNegative val="0"/>
          <c:cat>
            <c:strRef>
              <c:f>Sheet1!$A$2:$A$12</c:f>
              <c:strCache>
                <c:ptCount val="11"/>
                <c:pt idx="0">
                  <c:v>Minimising the effects of industrial, orcharding and farming activities on the harbour.</c:v>
                </c:pt>
                <c:pt idx="1">
                  <c:v>Minimising sedimentation entering the harbour.</c:v>
                </c:pt>
                <c:pt idx="2">
                  <c:v>Minimising contamination of the harbour from discharges, such as stormwater and sewage.</c:v>
                </c:pt>
                <c:pt idx="3">
                  <c:v>Minimising modifications to the natural ecosystems, landscapes and seascapes of the harbour.</c:v>
                </c:pt>
                <c:pt idx="4">
                  <c:v>Water quality in the harbour.</c:v>
                </c:pt>
                <c:pt idx="5">
                  <c:v>That traditional cultural practices and knowledge are sustained in and around the harbour.</c:v>
                </c:pt>
                <c:pt idx="6">
                  <c:v>Sustaining native plants, fish and animals in and around the harbour.</c:v>
                </c:pt>
                <c:pt idx="7">
                  <c:v>The harbour’s water and natural ecosystems are frequently monitored and studied. </c:v>
                </c:pt>
                <c:pt idx="8">
                  <c:v>Using the harbour without conflict from other users.</c:v>
                </c:pt>
                <c:pt idx="9">
                  <c:v>The harbour and harbour foreshore looks visually appealing.</c:v>
                </c:pt>
                <c:pt idx="10">
                  <c:v>That commercial use of the harbour for Port and cruise ship activity can develop.  </c:v>
                </c:pt>
              </c:strCache>
            </c:strRef>
          </c:cat>
          <c:val>
            <c:numRef>
              <c:f>Sheet1!$E$2:$E$12</c:f>
              <c:numCache>
                <c:formatCode>0%</c:formatCode>
                <c:ptCount val="11"/>
                <c:pt idx="0">
                  <c:v>0.11</c:v>
                </c:pt>
                <c:pt idx="1">
                  <c:v>0.11</c:v>
                </c:pt>
                <c:pt idx="2">
                  <c:v>0.14000000000000001</c:v>
                </c:pt>
                <c:pt idx="3">
                  <c:v>8.0000000000000043E-2</c:v>
                </c:pt>
                <c:pt idx="4">
                  <c:v>0.13</c:v>
                </c:pt>
                <c:pt idx="5">
                  <c:v>8.0000000000000043E-2</c:v>
                </c:pt>
                <c:pt idx="6">
                  <c:v>9.0000000000000024E-2</c:v>
                </c:pt>
                <c:pt idx="7">
                  <c:v>4.0000000000000022E-2</c:v>
                </c:pt>
                <c:pt idx="8">
                  <c:v>6.0000000000000032E-2</c:v>
                </c:pt>
                <c:pt idx="9">
                  <c:v>6.0000000000000032E-2</c:v>
                </c:pt>
                <c:pt idx="10">
                  <c:v>0.05</c:v>
                </c:pt>
              </c:numCache>
            </c:numRef>
          </c:val>
        </c:ser>
        <c:ser>
          <c:idx val="4"/>
          <c:order val="4"/>
          <c:tx>
            <c:strRef>
              <c:f>Sheet1!$F$1</c:f>
              <c:strCache>
                <c:ptCount val="1"/>
                <c:pt idx="0">
                  <c:v>Very dissatisfied (1-2)</c:v>
                </c:pt>
              </c:strCache>
            </c:strRef>
          </c:tx>
          <c:spPr>
            <a:solidFill>
              <a:srgbClr val="FF0000"/>
            </a:solidFill>
            <a:ln>
              <a:solidFill>
                <a:prstClr val="black"/>
              </a:solidFill>
            </a:ln>
          </c:spPr>
          <c:invertIfNegative val="0"/>
          <c:cat>
            <c:strRef>
              <c:f>Sheet1!$A$2:$A$12</c:f>
              <c:strCache>
                <c:ptCount val="11"/>
                <c:pt idx="0">
                  <c:v>Minimising the effects of industrial, orcharding and farming activities on the harbour.</c:v>
                </c:pt>
                <c:pt idx="1">
                  <c:v>Minimising sedimentation entering the harbour.</c:v>
                </c:pt>
                <c:pt idx="2">
                  <c:v>Minimising contamination of the harbour from discharges, such as stormwater and sewage.</c:v>
                </c:pt>
                <c:pt idx="3">
                  <c:v>Minimising modifications to the natural ecosystems, landscapes and seascapes of the harbour.</c:v>
                </c:pt>
                <c:pt idx="4">
                  <c:v>Water quality in the harbour.</c:v>
                </c:pt>
                <c:pt idx="5">
                  <c:v>That traditional cultural practices and knowledge are sustained in and around the harbour.</c:v>
                </c:pt>
                <c:pt idx="6">
                  <c:v>Sustaining native plants, fish and animals in and around the harbour.</c:v>
                </c:pt>
                <c:pt idx="7">
                  <c:v>The harbour’s water and natural ecosystems are frequently monitored and studied. </c:v>
                </c:pt>
                <c:pt idx="8">
                  <c:v>Using the harbour without conflict from other users.</c:v>
                </c:pt>
                <c:pt idx="9">
                  <c:v>The harbour and harbour foreshore looks visually appealing.</c:v>
                </c:pt>
                <c:pt idx="10">
                  <c:v>That commercial use of the harbour for Port and cruise ship activity can develop.  </c:v>
                </c:pt>
              </c:strCache>
            </c:strRef>
          </c:cat>
          <c:val>
            <c:numRef>
              <c:f>Sheet1!$F$2:$F$12</c:f>
              <c:numCache>
                <c:formatCode>0%</c:formatCode>
                <c:ptCount val="11"/>
                <c:pt idx="0">
                  <c:v>6.0000000000000032E-2</c:v>
                </c:pt>
                <c:pt idx="1">
                  <c:v>7.0000000000000021E-2</c:v>
                </c:pt>
                <c:pt idx="2">
                  <c:v>6.0000000000000032E-2</c:v>
                </c:pt>
                <c:pt idx="3">
                  <c:v>4.0000000000000022E-2</c:v>
                </c:pt>
                <c:pt idx="4">
                  <c:v>0.05</c:v>
                </c:pt>
                <c:pt idx="5">
                  <c:v>3.0000000000000002E-2</c:v>
                </c:pt>
                <c:pt idx="6">
                  <c:v>4.0000000000000022E-2</c:v>
                </c:pt>
                <c:pt idx="7">
                  <c:v>3.0000000000000002E-2</c:v>
                </c:pt>
                <c:pt idx="8">
                  <c:v>2.0000000000000011E-2</c:v>
                </c:pt>
                <c:pt idx="9">
                  <c:v>3.0000000000000002E-2</c:v>
                </c:pt>
                <c:pt idx="10">
                  <c:v>2.0000000000000011E-2</c:v>
                </c:pt>
              </c:numCache>
            </c:numRef>
          </c:val>
        </c:ser>
        <c:ser>
          <c:idx val="5"/>
          <c:order val="5"/>
          <c:tx>
            <c:strRef>
              <c:f>Sheet1!$G$1</c:f>
              <c:strCache>
                <c:ptCount val="1"/>
                <c:pt idx="0">
                  <c:v>Don't know</c:v>
                </c:pt>
              </c:strCache>
            </c:strRef>
          </c:tx>
          <c:spPr>
            <a:solidFill>
              <a:schemeClr val="bg1">
                <a:lumMod val="95000"/>
              </a:schemeClr>
            </a:solidFill>
            <a:ln>
              <a:solidFill>
                <a:prstClr val="black"/>
              </a:solidFill>
            </a:ln>
          </c:spPr>
          <c:invertIfNegative val="0"/>
          <c:cat>
            <c:strRef>
              <c:f>Sheet1!$A$2:$A$12</c:f>
              <c:strCache>
                <c:ptCount val="11"/>
                <c:pt idx="0">
                  <c:v>Minimising the effects of industrial, orcharding and farming activities on the harbour.</c:v>
                </c:pt>
                <c:pt idx="1">
                  <c:v>Minimising sedimentation entering the harbour.</c:v>
                </c:pt>
                <c:pt idx="2">
                  <c:v>Minimising contamination of the harbour from discharges, such as stormwater and sewage.</c:v>
                </c:pt>
                <c:pt idx="3">
                  <c:v>Minimising modifications to the natural ecosystems, landscapes and seascapes of the harbour.</c:v>
                </c:pt>
                <c:pt idx="4">
                  <c:v>Water quality in the harbour.</c:v>
                </c:pt>
                <c:pt idx="5">
                  <c:v>That traditional cultural practices and knowledge are sustained in and around the harbour.</c:v>
                </c:pt>
                <c:pt idx="6">
                  <c:v>Sustaining native plants, fish and animals in and around the harbour.</c:v>
                </c:pt>
                <c:pt idx="7">
                  <c:v>The harbour’s water and natural ecosystems are frequently monitored and studied. </c:v>
                </c:pt>
                <c:pt idx="8">
                  <c:v>Using the harbour without conflict from other users.</c:v>
                </c:pt>
                <c:pt idx="9">
                  <c:v>The harbour and harbour foreshore looks visually appealing.</c:v>
                </c:pt>
                <c:pt idx="10">
                  <c:v>That commercial use of the harbour for Port and cruise ship activity can develop.  </c:v>
                </c:pt>
              </c:strCache>
            </c:strRef>
          </c:cat>
          <c:val>
            <c:numRef>
              <c:f>Sheet1!$G$2:$G$12</c:f>
              <c:numCache>
                <c:formatCode>0%</c:formatCode>
                <c:ptCount val="11"/>
                <c:pt idx="0">
                  <c:v>0.21000000000000019</c:v>
                </c:pt>
                <c:pt idx="1">
                  <c:v>0.22</c:v>
                </c:pt>
                <c:pt idx="2">
                  <c:v>0.18000000000000019</c:v>
                </c:pt>
                <c:pt idx="3">
                  <c:v>0.17</c:v>
                </c:pt>
                <c:pt idx="4">
                  <c:v>0.1</c:v>
                </c:pt>
                <c:pt idx="5">
                  <c:v>0.24000000000000019</c:v>
                </c:pt>
                <c:pt idx="6">
                  <c:v>0.14000000000000001</c:v>
                </c:pt>
                <c:pt idx="7">
                  <c:v>0.29000000000000031</c:v>
                </c:pt>
                <c:pt idx="8">
                  <c:v>0.16</c:v>
                </c:pt>
                <c:pt idx="9">
                  <c:v>0.05</c:v>
                </c:pt>
                <c:pt idx="10">
                  <c:v>0.1</c:v>
                </c:pt>
              </c:numCache>
            </c:numRef>
          </c:val>
        </c:ser>
        <c:dLbls>
          <c:showLegendKey val="0"/>
          <c:showVal val="1"/>
          <c:showCatName val="0"/>
          <c:showSerName val="0"/>
          <c:showPercent val="0"/>
          <c:showBubbleSize val="0"/>
        </c:dLbls>
        <c:gapWidth val="60"/>
        <c:overlap val="100"/>
        <c:axId val="124884864"/>
        <c:axId val="124886400"/>
      </c:barChart>
      <c:catAx>
        <c:axId val="124884864"/>
        <c:scaling>
          <c:orientation val="minMax"/>
        </c:scaling>
        <c:delete val="0"/>
        <c:axPos val="l"/>
        <c:majorTickMark val="out"/>
        <c:minorTickMark val="none"/>
        <c:tickLblPos val="nextTo"/>
        <c:crossAx val="124886400"/>
        <c:crosses val="autoZero"/>
        <c:auto val="1"/>
        <c:lblAlgn val="ctr"/>
        <c:lblOffset val="100"/>
        <c:noMultiLvlLbl val="0"/>
      </c:catAx>
      <c:valAx>
        <c:axId val="124886400"/>
        <c:scaling>
          <c:orientation val="minMax"/>
        </c:scaling>
        <c:delete val="1"/>
        <c:axPos val="b"/>
        <c:numFmt formatCode="0%" sourceLinked="1"/>
        <c:majorTickMark val="out"/>
        <c:minorTickMark val="none"/>
        <c:tickLblPos val="none"/>
        <c:crossAx val="124884864"/>
        <c:crosses val="autoZero"/>
        <c:crossBetween val="between"/>
      </c:valAx>
    </c:plotArea>
    <c:legend>
      <c:legendPos val="b"/>
      <c:overlay val="0"/>
    </c:legend>
    <c:plotVisOnly val="1"/>
    <c:dispBlanksAs val="gap"/>
    <c:showDLblsOverMax val="0"/>
  </c:chart>
  <c:txPr>
    <a:bodyPr/>
    <a:lstStyle/>
    <a:p>
      <a:pPr>
        <a:defRPr sz="900" b="1"/>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1.833333333333334E-2"/>
          <c:y val="5.6249999999999946E-2"/>
          <c:w val="0.9633333333333336"/>
          <c:h val="0.86546358267716528"/>
        </c:manualLayout>
      </c:layout>
      <c:barChart>
        <c:barDir val="col"/>
        <c:grouping val="percentStacked"/>
        <c:varyColors val="0"/>
        <c:ser>
          <c:idx val="0"/>
          <c:order val="0"/>
          <c:tx>
            <c:strRef>
              <c:f>Sheet1!$A$2</c:f>
              <c:strCache>
                <c:ptCount val="1"/>
                <c:pt idx="0">
                  <c:v>Don't know</c:v>
                </c:pt>
              </c:strCache>
            </c:strRef>
          </c:tx>
          <c:spPr>
            <a:solidFill>
              <a:schemeClr val="bg1"/>
            </a:solidFill>
            <a:ln>
              <a:solidFill>
                <a:schemeClr val="tx1"/>
              </a:solidFill>
            </a:ln>
          </c:spPr>
          <c:invertIfNegative val="0"/>
          <c:cat>
            <c:strRef>
              <c:f>Sheet1!$B$1:$D$1</c:f>
              <c:strCache>
                <c:ptCount val="3"/>
                <c:pt idx="0">
                  <c:v>Total Sample</c:v>
                </c:pt>
                <c:pt idx="1">
                  <c:v>Residents</c:v>
                </c:pt>
                <c:pt idx="2">
                  <c:v>Recreational Users</c:v>
                </c:pt>
              </c:strCache>
            </c:strRef>
          </c:cat>
          <c:val>
            <c:numRef>
              <c:f>Sheet1!$B$2:$D$2</c:f>
              <c:numCache>
                <c:formatCode>0%</c:formatCode>
                <c:ptCount val="3"/>
                <c:pt idx="0">
                  <c:v>4.0000000000000022E-2</c:v>
                </c:pt>
                <c:pt idx="1">
                  <c:v>3.0000000000000002E-2</c:v>
                </c:pt>
                <c:pt idx="2">
                  <c:v>7.0000000000000021E-2</c:v>
                </c:pt>
              </c:numCache>
            </c:numRef>
          </c:val>
        </c:ser>
        <c:ser>
          <c:idx val="1"/>
          <c:order val="1"/>
          <c:tx>
            <c:strRef>
              <c:f>Sheet1!$A$3</c:f>
              <c:strCache>
                <c:ptCount val="1"/>
                <c:pt idx="0">
                  <c:v>Very dissatisfied (1-2)</c:v>
                </c:pt>
              </c:strCache>
            </c:strRef>
          </c:tx>
          <c:spPr>
            <a:solidFill>
              <a:srgbClr val="FF0000"/>
            </a:solidFill>
            <a:ln>
              <a:solidFill>
                <a:prstClr val="black"/>
              </a:solidFill>
            </a:ln>
          </c:spPr>
          <c:invertIfNegative val="0"/>
          <c:cat>
            <c:strRef>
              <c:f>Sheet1!$B$1:$D$1</c:f>
              <c:strCache>
                <c:ptCount val="3"/>
                <c:pt idx="0">
                  <c:v>Total Sample</c:v>
                </c:pt>
                <c:pt idx="1">
                  <c:v>Residents</c:v>
                </c:pt>
                <c:pt idx="2">
                  <c:v>Recreational Users</c:v>
                </c:pt>
              </c:strCache>
            </c:strRef>
          </c:cat>
          <c:val>
            <c:numRef>
              <c:f>Sheet1!$B$3:$D$3</c:f>
              <c:numCache>
                <c:formatCode>0%</c:formatCode>
                <c:ptCount val="3"/>
                <c:pt idx="0">
                  <c:v>2.0000000000000011E-2</c:v>
                </c:pt>
                <c:pt idx="1">
                  <c:v>2.0000000000000011E-2</c:v>
                </c:pt>
                <c:pt idx="2">
                  <c:v>0.05</c:v>
                </c:pt>
              </c:numCache>
            </c:numRef>
          </c:val>
        </c:ser>
        <c:ser>
          <c:idx val="2"/>
          <c:order val="2"/>
          <c:tx>
            <c:strRef>
              <c:f>Sheet1!$A$4</c:f>
              <c:strCache>
                <c:ptCount val="1"/>
                <c:pt idx="0">
                  <c:v>Dissatisfied (3-4)</c:v>
                </c:pt>
              </c:strCache>
            </c:strRef>
          </c:tx>
          <c:spPr>
            <a:solidFill>
              <a:schemeClr val="accent6">
                <a:lumMod val="75000"/>
              </a:schemeClr>
            </a:solidFill>
            <a:ln>
              <a:solidFill>
                <a:prstClr val="black"/>
              </a:solidFill>
            </a:ln>
          </c:spPr>
          <c:invertIfNegative val="0"/>
          <c:cat>
            <c:strRef>
              <c:f>Sheet1!$B$1:$D$1</c:f>
              <c:strCache>
                <c:ptCount val="3"/>
                <c:pt idx="0">
                  <c:v>Total Sample</c:v>
                </c:pt>
                <c:pt idx="1">
                  <c:v>Residents</c:v>
                </c:pt>
                <c:pt idx="2">
                  <c:v>Recreational Users</c:v>
                </c:pt>
              </c:strCache>
            </c:strRef>
          </c:cat>
          <c:val>
            <c:numRef>
              <c:f>Sheet1!$B$4:$D$4</c:f>
              <c:numCache>
                <c:formatCode>0%</c:formatCode>
                <c:ptCount val="3"/>
                <c:pt idx="0">
                  <c:v>6.0000000000000032E-2</c:v>
                </c:pt>
                <c:pt idx="1">
                  <c:v>6.0000000000000032E-2</c:v>
                </c:pt>
                <c:pt idx="2">
                  <c:v>9.0000000000000024E-2</c:v>
                </c:pt>
              </c:numCache>
            </c:numRef>
          </c:val>
        </c:ser>
        <c:ser>
          <c:idx val="3"/>
          <c:order val="3"/>
          <c:tx>
            <c:strRef>
              <c:f>Sheet1!$A$5</c:f>
              <c:strCache>
                <c:ptCount val="1"/>
                <c:pt idx="0">
                  <c:v>Neither (5-6)</c:v>
                </c:pt>
              </c:strCache>
            </c:strRef>
          </c:tx>
          <c:spPr>
            <a:solidFill>
              <a:srgbClr val="FFC000"/>
            </a:solidFill>
            <a:ln>
              <a:solidFill>
                <a:prstClr val="black"/>
              </a:solidFill>
            </a:ln>
          </c:spPr>
          <c:invertIfNegative val="0"/>
          <c:cat>
            <c:strRef>
              <c:f>Sheet1!$B$1:$D$1</c:f>
              <c:strCache>
                <c:ptCount val="3"/>
                <c:pt idx="0">
                  <c:v>Total Sample</c:v>
                </c:pt>
                <c:pt idx="1">
                  <c:v>Residents</c:v>
                </c:pt>
                <c:pt idx="2">
                  <c:v>Recreational Users</c:v>
                </c:pt>
              </c:strCache>
            </c:strRef>
          </c:cat>
          <c:val>
            <c:numRef>
              <c:f>Sheet1!$B$5:$D$5</c:f>
              <c:numCache>
                <c:formatCode>0%</c:formatCode>
                <c:ptCount val="3"/>
                <c:pt idx="0">
                  <c:v>0.28000000000000008</c:v>
                </c:pt>
                <c:pt idx="1">
                  <c:v>0.28000000000000008</c:v>
                </c:pt>
                <c:pt idx="2">
                  <c:v>0.36000000000000032</c:v>
                </c:pt>
              </c:numCache>
            </c:numRef>
          </c:val>
        </c:ser>
        <c:ser>
          <c:idx val="4"/>
          <c:order val="4"/>
          <c:tx>
            <c:strRef>
              <c:f>Sheet1!$A$6</c:f>
              <c:strCache>
                <c:ptCount val="1"/>
                <c:pt idx="0">
                  <c:v>Satisfied (7-8)</c:v>
                </c:pt>
              </c:strCache>
            </c:strRef>
          </c:tx>
          <c:spPr>
            <a:solidFill>
              <a:srgbClr val="92D050"/>
            </a:solidFill>
            <a:ln>
              <a:solidFill>
                <a:prstClr val="black"/>
              </a:solidFill>
            </a:ln>
          </c:spPr>
          <c:invertIfNegative val="0"/>
          <c:cat>
            <c:strRef>
              <c:f>Sheet1!$B$1:$D$1</c:f>
              <c:strCache>
                <c:ptCount val="3"/>
                <c:pt idx="0">
                  <c:v>Total Sample</c:v>
                </c:pt>
                <c:pt idx="1">
                  <c:v>Residents</c:v>
                </c:pt>
                <c:pt idx="2">
                  <c:v>Recreational Users</c:v>
                </c:pt>
              </c:strCache>
            </c:strRef>
          </c:cat>
          <c:val>
            <c:numRef>
              <c:f>Sheet1!$B$6:$D$6</c:f>
              <c:numCache>
                <c:formatCode>0%</c:formatCode>
                <c:ptCount val="3"/>
                <c:pt idx="0">
                  <c:v>0.52</c:v>
                </c:pt>
                <c:pt idx="1">
                  <c:v>0.52</c:v>
                </c:pt>
                <c:pt idx="2">
                  <c:v>0.41000000000000031</c:v>
                </c:pt>
              </c:numCache>
            </c:numRef>
          </c:val>
        </c:ser>
        <c:ser>
          <c:idx val="5"/>
          <c:order val="5"/>
          <c:tx>
            <c:strRef>
              <c:f>Sheet1!$A$7</c:f>
              <c:strCache>
                <c:ptCount val="1"/>
                <c:pt idx="0">
                  <c:v>Very satisfied (9-10)</c:v>
                </c:pt>
              </c:strCache>
            </c:strRef>
          </c:tx>
          <c:spPr>
            <a:solidFill>
              <a:srgbClr val="008000"/>
            </a:solidFill>
            <a:ln>
              <a:solidFill>
                <a:prstClr val="black"/>
              </a:solidFill>
            </a:ln>
          </c:spPr>
          <c:invertIfNegative val="0"/>
          <c:cat>
            <c:strRef>
              <c:f>Sheet1!$B$1:$D$1</c:f>
              <c:strCache>
                <c:ptCount val="3"/>
                <c:pt idx="0">
                  <c:v>Total Sample</c:v>
                </c:pt>
                <c:pt idx="1">
                  <c:v>Residents</c:v>
                </c:pt>
                <c:pt idx="2">
                  <c:v>Recreational Users</c:v>
                </c:pt>
              </c:strCache>
            </c:strRef>
          </c:cat>
          <c:val>
            <c:numRef>
              <c:f>Sheet1!$B$7:$D$7</c:f>
              <c:numCache>
                <c:formatCode>0%</c:formatCode>
                <c:ptCount val="3"/>
                <c:pt idx="0">
                  <c:v>8.0000000000000043E-2</c:v>
                </c:pt>
                <c:pt idx="1">
                  <c:v>9.0000000000000024E-2</c:v>
                </c:pt>
                <c:pt idx="2">
                  <c:v>2.0000000000000011E-2</c:v>
                </c:pt>
              </c:numCache>
            </c:numRef>
          </c:val>
        </c:ser>
        <c:dLbls>
          <c:showLegendKey val="0"/>
          <c:showVal val="1"/>
          <c:showCatName val="0"/>
          <c:showSerName val="0"/>
          <c:showPercent val="0"/>
          <c:showBubbleSize val="0"/>
        </c:dLbls>
        <c:gapWidth val="80"/>
        <c:overlap val="100"/>
        <c:axId val="124737024"/>
        <c:axId val="124738560"/>
      </c:barChart>
      <c:catAx>
        <c:axId val="124737024"/>
        <c:scaling>
          <c:orientation val="minMax"/>
        </c:scaling>
        <c:delete val="0"/>
        <c:axPos val="b"/>
        <c:majorTickMark val="out"/>
        <c:minorTickMark val="none"/>
        <c:tickLblPos val="nextTo"/>
        <c:spPr>
          <a:ln>
            <a:noFill/>
          </a:ln>
        </c:spPr>
        <c:crossAx val="124738560"/>
        <c:crosses val="autoZero"/>
        <c:auto val="1"/>
        <c:lblAlgn val="ctr"/>
        <c:lblOffset val="100"/>
        <c:noMultiLvlLbl val="0"/>
      </c:catAx>
      <c:valAx>
        <c:axId val="124738560"/>
        <c:scaling>
          <c:orientation val="minMax"/>
        </c:scaling>
        <c:delete val="1"/>
        <c:axPos val="l"/>
        <c:numFmt formatCode="0%" sourceLinked="1"/>
        <c:majorTickMark val="out"/>
        <c:minorTickMark val="none"/>
        <c:tickLblPos val="none"/>
        <c:crossAx val="124737024"/>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1.8333333333333333E-2"/>
          <c:y val="6.2088828740157476E-2"/>
          <c:w val="0.9633333333333336"/>
          <c:h val="0.81858858267716528"/>
        </c:manualLayout>
      </c:layout>
      <c:barChart>
        <c:barDir val="col"/>
        <c:grouping val="percentStacked"/>
        <c:varyColors val="0"/>
        <c:ser>
          <c:idx val="0"/>
          <c:order val="0"/>
          <c:tx>
            <c:strRef>
              <c:f>Sheet1!$A$2</c:f>
              <c:strCache>
                <c:ptCount val="1"/>
                <c:pt idx="0">
                  <c:v>Don't know</c:v>
                </c:pt>
              </c:strCache>
            </c:strRef>
          </c:tx>
          <c:spPr>
            <a:solidFill>
              <a:schemeClr val="bg1"/>
            </a:solidFill>
            <a:ln>
              <a:solidFill>
                <a:schemeClr val="tx1"/>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Sheet1!$B$2:$J$2</c:f>
              <c:numCache>
                <c:formatCode>0%</c:formatCode>
                <c:ptCount val="9"/>
                <c:pt idx="0">
                  <c:v>3.0000000000000002E-2</c:v>
                </c:pt>
                <c:pt idx="1">
                  <c:v>2.7602370052055607E-2</c:v>
                </c:pt>
                <c:pt idx="2">
                  <c:v>4.8577244298098059E-2</c:v>
                </c:pt>
                <c:pt idx="3">
                  <c:v>3.3322028463596227E-2</c:v>
                </c:pt>
                <c:pt idx="4">
                  <c:v>1.9990944868178203E-2</c:v>
                </c:pt>
                <c:pt idx="5">
                  <c:v>3.7877509094307212E-2</c:v>
                </c:pt>
                <c:pt idx="6">
                  <c:v>5.989531938688241E-2</c:v>
                </c:pt>
                <c:pt idx="7">
                  <c:v>2.9358247740125402E-2</c:v>
                </c:pt>
                <c:pt idx="8">
                  <c:v>5.0949491682318111E-2</c:v>
                </c:pt>
              </c:numCache>
            </c:numRef>
          </c:val>
        </c:ser>
        <c:ser>
          <c:idx val="1"/>
          <c:order val="1"/>
          <c:tx>
            <c:strRef>
              <c:f>Sheet1!$A$3</c:f>
              <c:strCache>
                <c:ptCount val="1"/>
                <c:pt idx="0">
                  <c:v>Very dissatisfied (1-2)</c:v>
                </c:pt>
              </c:strCache>
            </c:strRef>
          </c:tx>
          <c:spPr>
            <a:solidFill>
              <a:srgbClr val="FF0000"/>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Sheet1!$B$3:$J$3</c:f>
              <c:numCache>
                <c:formatCode>0%</c:formatCode>
                <c:ptCount val="9"/>
                <c:pt idx="0">
                  <c:v>2.0000000000000011E-2</c:v>
                </c:pt>
                <c:pt idx="1">
                  <c:v>2.2705099081506412E-2</c:v>
                </c:pt>
                <c:pt idx="2">
                  <c:v>1.0545085229332231E-2</c:v>
                </c:pt>
                <c:pt idx="4">
                  <c:v>3.1783512694598254E-2</c:v>
                </c:pt>
                <c:pt idx="5">
                  <c:v>6.0151031394043934E-3</c:v>
                </c:pt>
                <c:pt idx="6">
                  <c:v>1.401737550161173E-2</c:v>
                </c:pt>
                <c:pt idx="7">
                  <c:v>1.3572888357804421E-2</c:v>
                </c:pt>
                <c:pt idx="8">
                  <c:v>2.3367110699697571E-2</c:v>
                </c:pt>
              </c:numCache>
            </c:numRef>
          </c:val>
        </c:ser>
        <c:ser>
          <c:idx val="2"/>
          <c:order val="2"/>
          <c:tx>
            <c:strRef>
              <c:f>Sheet1!$A$4</c:f>
              <c:strCache>
                <c:ptCount val="1"/>
                <c:pt idx="0">
                  <c:v>Dissatisfied (3-4)</c:v>
                </c:pt>
              </c:strCache>
            </c:strRef>
          </c:tx>
          <c:spPr>
            <a:solidFill>
              <a:srgbClr val="F79646">
                <a:lumMod val="75000"/>
              </a:srgbClr>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Sheet1!$B$4:$J$4</c:f>
              <c:numCache>
                <c:formatCode>0%</c:formatCode>
                <c:ptCount val="9"/>
                <c:pt idx="0">
                  <c:v>6.0000000000000032E-2</c:v>
                </c:pt>
                <c:pt idx="1">
                  <c:v>5.7199738661355776E-2</c:v>
                </c:pt>
                <c:pt idx="2">
                  <c:v>6.6828072793171975E-2</c:v>
                </c:pt>
                <c:pt idx="3">
                  <c:v>3.4501495072555476E-2</c:v>
                </c:pt>
                <c:pt idx="4">
                  <c:v>4.2677532824852836E-2</c:v>
                </c:pt>
                <c:pt idx="5">
                  <c:v>8.0777404518084864E-2</c:v>
                </c:pt>
                <c:pt idx="6">
                  <c:v>4.8104359910532177E-2</c:v>
                </c:pt>
                <c:pt idx="7">
                  <c:v>6.5835554164042229E-2</c:v>
                </c:pt>
                <c:pt idx="8">
                  <c:v>4.9240436895970928E-2</c:v>
                </c:pt>
              </c:numCache>
            </c:numRef>
          </c:val>
        </c:ser>
        <c:ser>
          <c:idx val="3"/>
          <c:order val="3"/>
          <c:tx>
            <c:strRef>
              <c:f>Sheet1!$A$5</c:f>
              <c:strCache>
                <c:ptCount val="1"/>
                <c:pt idx="0">
                  <c:v>Neither (5-6)</c:v>
                </c:pt>
              </c:strCache>
            </c:strRef>
          </c:tx>
          <c:spPr>
            <a:solidFill>
              <a:srgbClr val="FFC000"/>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Sheet1!$B$5:$J$5</c:f>
              <c:numCache>
                <c:formatCode>0%</c:formatCode>
                <c:ptCount val="9"/>
                <c:pt idx="0">
                  <c:v>0.28000000000000008</c:v>
                </c:pt>
                <c:pt idx="1">
                  <c:v>0.28437584190132698</c:v>
                </c:pt>
                <c:pt idx="2">
                  <c:v>0.25936561138648268</c:v>
                </c:pt>
                <c:pt idx="3">
                  <c:v>0.36319040462033819</c:v>
                </c:pt>
                <c:pt idx="4">
                  <c:v>0.20799637794727227</c:v>
                </c:pt>
                <c:pt idx="5">
                  <c:v>0.32972035129770588</c:v>
                </c:pt>
                <c:pt idx="6">
                  <c:v>0.28480034208275901</c:v>
                </c:pt>
                <c:pt idx="7">
                  <c:v>0.28040398991047277</c:v>
                </c:pt>
                <c:pt idx="8">
                  <c:v>0.26782565016380488</c:v>
                </c:pt>
              </c:numCache>
            </c:numRef>
          </c:val>
        </c:ser>
        <c:ser>
          <c:idx val="4"/>
          <c:order val="4"/>
          <c:tx>
            <c:strRef>
              <c:f>Sheet1!$A$6</c:f>
              <c:strCache>
                <c:ptCount val="1"/>
                <c:pt idx="0">
                  <c:v>Satisfied (7-8)</c:v>
                </c:pt>
              </c:strCache>
            </c:strRef>
          </c:tx>
          <c:spPr>
            <a:solidFill>
              <a:srgbClr val="92D050"/>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Sheet1!$B$6:$J$6</c:f>
              <c:numCache>
                <c:formatCode>0%</c:formatCode>
                <c:ptCount val="9"/>
                <c:pt idx="0">
                  <c:v>0.52</c:v>
                </c:pt>
                <c:pt idx="1">
                  <c:v>0.52263027214425195</c:v>
                </c:pt>
                <c:pt idx="2">
                  <c:v>0.54177718774306949</c:v>
                </c:pt>
                <c:pt idx="3">
                  <c:v>0.30765672290158586</c:v>
                </c:pt>
                <c:pt idx="4">
                  <c:v>0.62488768153797924</c:v>
                </c:pt>
                <c:pt idx="5">
                  <c:v>0.47124441729579292</c:v>
                </c:pt>
                <c:pt idx="6">
                  <c:v>0.45714817281757791</c:v>
                </c:pt>
                <c:pt idx="7">
                  <c:v>0.51789505733110353</c:v>
                </c:pt>
                <c:pt idx="8">
                  <c:v>0.53221387417020949</c:v>
                </c:pt>
              </c:numCache>
            </c:numRef>
          </c:val>
        </c:ser>
        <c:ser>
          <c:idx val="5"/>
          <c:order val="5"/>
          <c:tx>
            <c:strRef>
              <c:f>Sheet1!$A$7</c:f>
              <c:strCache>
                <c:ptCount val="1"/>
                <c:pt idx="0">
                  <c:v>Very satisfied (9-10)</c:v>
                </c:pt>
              </c:strCache>
            </c:strRef>
          </c:tx>
          <c:spPr>
            <a:solidFill>
              <a:srgbClr val="008000"/>
            </a:solidFill>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Sheet1!$B$7:$J$7</c:f>
              <c:numCache>
                <c:formatCode>0%</c:formatCode>
                <c:ptCount val="9"/>
                <c:pt idx="0">
                  <c:v>9.0000000000000024E-2</c:v>
                </c:pt>
                <c:pt idx="1">
                  <c:v>8.5486678159503601E-2</c:v>
                </c:pt>
                <c:pt idx="2">
                  <c:v>7.2906798549847218E-2</c:v>
                </c:pt>
                <c:pt idx="3">
                  <c:v>0.26132934894192433</c:v>
                </c:pt>
                <c:pt idx="4">
                  <c:v>7.2663950127120194E-2</c:v>
                </c:pt>
                <c:pt idx="5">
                  <c:v>7.4365214654707287E-2</c:v>
                </c:pt>
                <c:pt idx="6">
                  <c:v>0.13603443030063841</c:v>
                </c:pt>
                <c:pt idx="7">
                  <c:v>9.2934262496457767E-2</c:v>
                </c:pt>
                <c:pt idx="8">
                  <c:v>7.6403436387998999E-2</c:v>
                </c:pt>
              </c:numCache>
            </c:numRef>
          </c:val>
        </c:ser>
        <c:dLbls>
          <c:showLegendKey val="0"/>
          <c:showVal val="1"/>
          <c:showCatName val="0"/>
          <c:showSerName val="0"/>
          <c:showPercent val="0"/>
          <c:showBubbleSize val="0"/>
        </c:dLbls>
        <c:gapWidth val="80"/>
        <c:overlap val="100"/>
        <c:axId val="123177216"/>
        <c:axId val="123187200"/>
      </c:barChart>
      <c:catAx>
        <c:axId val="123177216"/>
        <c:scaling>
          <c:orientation val="minMax"/>
        </c:scaling>
        <c:delete val="0"/>
        <c:axPos val="b"/>
        <c:majorTickMark val="out"/>
        <c:minorTickMark val="none"/>
        <c:tickLblPos val="nextTo"/>
        <c:spPr>
          <a:ln>
            <a:noFill/>
          </a:ln>
        </c:spPr>
        <c:txPr>
          <a:bodyPr/>
          <a:lstStyle/>
          <a:p>
            <a:pPr>
              <a:defRPr sz="900" b="1"/>
            </a:pPr>
            <a:endParaRPr lang="en-US"/>
          </a:p>
        </c:txPr>
        <c:crossAx val="123187200"/>
        <c:crosses val="autoZero"/>
        <c:auto val="1"/>
        <c:lblAlgn val="ctr"/>
        <c:lblOffset val="100"/>
        <c:noMultiLvlLbl val="0"/>
      </c:catAx>
      <c:valAx>
        <c:axId val="123187200"/>
        <c:scaling>
          <c:orientation val="minMax"/>
        </c:scaling>
        <c:delete val="1"/>
        <c:axPos val="l"/>
        <c:numFmt formatCode="0%" sourceLinked="1"/>
        <c:majorTickMark val="out"/>
        <c:minorTickMark val="none"/>
        <c:tickLblPos val="none"/>
        <c:crossAx val="123177216"/>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4571079674362738"/>
          <c:y val="3.4374947083227657E-2"/>
          <c:w val="0.54289203256372931"/>
          <c:h val="0.84797219488188991"/>
        </c:manualLayout>
      </c:layout>
      <c:barChart>
        <c:barDir val="bar"/>
        <c:grouping val="clustered"/>
        <c:varyColors val="0"/>
        <c:ser>
          <c:idx val="0"/>
          <c:order val="0"/>
          <c:tx>
            <c:strRef>
              <c:f>Sheet1!$B$1</c:f>
              <c:strCache>
                <c:ptCount val="1"/>
                <c:pt idx="0">
                  <c:v>Recreational Users</c:v>
                </c:pt>
              </c:strCache>
            </c:strRef>
          </c:tx>
          <c:spPr>
            <a:ln>
              <a:solidFill>
                <a:schemeClr val="tx1"/>
              </a:solidFill>
            </a:ln>
          </c:spPr>
          <c:invertIfNegative val="0"/>
          <c:cat>
            <c:strRef>
              <c:f>Sheet1!$A$2:$A$18</c:f>
              <c:strCache>
                <c:ptCount val="17"/>
                <c:pt idx="0">
                  <c:v>Don't know</c:v>
                </c:pt>
                <c:pt idx="1">
                  <c:v>Other</c:v>
                </c:pt>
                <c:pt idx="2">
                  <c:v>Beautification of the Strand / Aesthetically pleasing</c:v>
                </c:pt>
                <c:pt idx="3">
                  <c:v>No commercial fishing in the harbour</c:v>
                </c:pt>
                <c:pt idx="4">
                  <c:v>The balance between commercial and environmental wants and needs</c:v>
                </c:pt>
                <c:pt idx="5">
                  <c:v>Improved access for all</c:v>
                </c:pt>
                <c:pt idx="6">
                  <c:v>The dredging</c:v>
                </c:pt>
                <c:pt idx="7">
                  <c:v>Improved facilities*****</c:v>
                </c:pt>
                <c:pt idx="8">
                  <c:v>Have a good management plan</c:v>
                </c:pt>
                <c:pt idx="9">
                  <c:v>Co management with iwi / others</c:v>
                </c:pt>
                <c:pt idx="10">
                  <c:v>Commercial expansion**** </c:v>
                </c:pt>
                <c:pt idx="11">
                  <c:v>Improved policing / monitoring of users***</c:v>
                </c:pt>
                <c:pt idx="12">
                  <c:v>Educate all users / Encourage use / Communication</c:v>
                </c:pt>
                <c:pt idx="13">
                  <c:v>Continue as you are / Monitor the Harbour</c:v>
                </c:pt>
                <c:pt idx="14">
                  <c:v>Management of discharge into the harbour**</c:v>
                </c:pt>
                <c:pt idx="15">
                  <c:v>Better management of sea lettuce / Mangroves / Black swans / Silt</c:v>
                </c:pt>
                <c:pt idx="16">
                  <c:v>Sustainability of the natural eco system* </c:v>
                </c:pt>
              </c:strCache>
            </c:strRef>
          </c:cat>
          <c:val>
            <c:numRef>
              <c:f>Sheet1!$B$2:$B$18</c:f>
              <c:numCache>
                <c:formatCode>General</c:formatCode>
                <c:ptCount val="17"/>
                <c:pt idx="0" formatCode="0%">
                  <c:v>0.13636363636363635</c:v>
                </c:pt>
                <c:pt idx="2" formatCode="0%">
                  <c:v>4.5454545454545463E-2</c:v>
                </c:pt>
                <c:pt idx="4" formatCode="0%">
                  <c:v>2.2727272727272794E-2</c:v>
                </c:pt>
                <c:pt idx="6" formatCode="0%">
                  <c:v>2.2727272727272794E-2</c:v>
                </c:pt>
                <c:pt idx="7" formatCode="0%">
                  <c:v>6.8181818181818177E-2</c:v>
                </c:pt>
                <c:pt idx="9" formatCode="0%">
                  <c:v>4.5454545454545463E-2</c:v>
                </c:pt>
                <c:pt idx="10" formatCode="0%">
                  <c:v>4.5454545454545463E-2</c:v>
                </c:pt>
                <c:pt idx="11" formatCode="0%">
                  <c:v>4.5454545454545463E-2</c:v>
                </c:pt>
                <c:pt idx="13" formatCode="0%">
                  <c:v>6.8181818181818177E-2</c:v>
                </c:pt>
                <c:pt idx="14" formatCode="0%">
                  <c:v>0.11363636363636358</c:v>
                </c:pt>
                <c:pt idx="15" formatCode="0%">
                  <c:v>0.11363636363636358</c:v>
                </c:pt>
                <c:pt idx="16" formatCode="0%">
                  <c:v>0.31818181818181862</c:v>
                </c:pt>
              </c:numCache>
            </c:numRef>
          </c:val>
        </c:ser>
        <c:ser>
          <c:idx val="1"/>
          <c:order val="1"/>
          <c:tx>
            <c:strRef>
              <c:f>Sheet1!$C$1</c:f>
              <c:strCache>
                <c:ptCount val="1"/>
                <c:pt idx="0">
                  <c:v>Residents</c:v>
                </c:pt>
              </c:strCache>
            </c:strRef>
          </c:tx>
          <c:spPr>
            <a:solidFill>
              <a:schemeClr val="accent1">
                <a:lumMod val="40000"/>
                <a:lumOff val="60000"/>
              </a:schemeClr>
            </a:solidFill>
            <a:ln>
              <a:solidFill>
                <a:prstClr val="black"/>
              </a:solidFill>
            </a:ln>
          </c:spPr>
          <c:invertIfNegative val="0"/>
          <c:cat>
            <c:strRef>
              <c:f>Sheet1!$A$2:$A$18</c:f>
              <c:strCache>
                <c:ptCount val="17"/>
                <c:pt idx="0">
                  <c:v>Don't know</c:v>
                </c:pt>
                <c:pt idx="1">
                  <c:v>Other</c:v>
                </c:pt>
                <c:pt idx="2">
                  <c:v>Beautification of the Strand / Aesthetically pleasing</c:v>
                </c:pt>
                <c:pt idx="3">
                  <c:v>No commercial fishing in the harbour</c:v>
                </c:pt>
                <c:pt idx="4">
                  <c:v>The balance between commercial and environmental wants and needs</c:v>
                </c:pt>
                <c:pt idx="5">
                  <c:v>Improved access for all</c:v>
                </c:pt>
                <c:pt idx="6">
                  <c:v>The dredging</c:v>
                </c:pt>
                <c:pt idx="7">
                  <c:v>Improved facilities*****</c:v>
                </c:pt>
                <c:pt idx="8">
                  <c:v>Have a good management plan</c:v>
                </c:pt>
                <c:pt idx="9">
                  <c:v>Co management with iwi / others</c:v>
                </c:pt>
                <c:pt idx="10">
                  <c:v>Commercial expansion**** </c:v>
                </c:pt>
                <c:pt idx="11">
                  <c:v>Improved policing / monitoring of users***</c:v>
                </c:pt>
                <c:pt idx="12">
                  <c:v>Educate all users / Encourage use / Communication</c:v>
                </c:pt>
                <c:pt idx="13">
                  <c:v>Continue as you are / Monitor the Harbour</c:v>
                </c:pt>
                <c:pt idx="14">
                  <c:v>Management of discharge into the harbour**</c:v>
                </c:pt>
                <c:pt idx="15">
                  <c:v>Better management of sea lettuce / Mangroves / Black swans / Silt</c:v>
                </c:pt>
                <c:pt idx="16">
                  <c:v>Sustainability of the natural eco system* </c:v>
                </c:pt>
              </c:strCache>
            </c:strRef>
          </c:cat>
          <c:val>
            <c:numRef>
              <c:f>Sheet1!$C$2:$C$18</c:f>
              <c:numCache>
                <c:formatCode>0%</c:formatCode>
                <c:ptCount val="17"/>
                <c:pt idx="0">
                  <c:v>0.1118217186416476</c:v>
                </c:pt>
                <c:pt idx="1">
                  <c:v>4.7355409793873704E-2</c:v>
                </c:pt>
                <c:pt idx="2">
                  <c:v>1.4813097094303031E-2</c:v>
                </c:pt>
                <c:pt idx="3">
                  <c:v>2.1561406084350782E-2</c:v>
                </c:pt>
                <c:pt idx="4">
                  <c:v>2.2164015718981741E-2</c:v>
                </c:pt>
                <c:pt idx="5">
                  <c:v>2.6542355068890165E-2</c:v>
                </c:pt>
                <c:pt idx="6">
                  <c:v>2.5222105004958858E-2</c:v>
                </c:pt>
                <c:pt idx="7">
                  <c:v>2.2718946163942832E-2</c:v>
                </c:pt>
                <c:pt idx="8">
                  <c:v>3.0920793416455001E-2</c:v>
                </c:pt>
                <c:pt idx="9">
                  <c:v>4.4102175435726164E-2</c:v>
                </c:pt>
                <c:pt idx="10">
                  <c:v>4.6342966169507907E-2</c:v>
                </c:pt>
                <c:pt idx="11">
                  <c:v>5.3245959505084199E-2</c:v>
                </c:pt>
                <c:pt idx="12">
                  <c:v>6.9283857573968391E-2</c:v>
                </c:pt>
                <c:pt idx="13">
                  <c:v>6.9960618772484662E-2</c:v>
                </c:pt>
                <c:pt idx="14">
                  <c:v>9.9322712784571998E-2</c:v>
                </c:pt>
                <c:pt idx="15">
                  <c:v>0.13251297445344842</c:v>
                </c:pt>
                <c:pt idx="16">
                  <c:v>0.21965635973807141</c:v>
                </c:pt>
              </c:numCache>
            </c:numRef>
          </c:val>
        </c:ser>
        <c:ser>
          <c:idx val="2"/>
          <c:order val="2"/>
          <c:tx>
            <c:strRef>
              <c:f>Sheet1!$D$1</c:f>
              <c:strCache>
                <c:ptCount val="1"/>
                <c:pt idx="0">
                  <c:v>Total Sample</c:v>
                </c:pt>
              </c:strCache>
            </c:strRef>
          </c:tx>
          <c:spPr>
            <a:solidFill>
              <a:srgbClr val="FFC000"/>
            </a:solidFill>
            <a:ln>
              <a:solidFill>
                <a:prstClr val="black"/>
              </a:solidFill>
            </a:ln>
          </c:spPr>
          <c:invertIfNegative val="0"/>
          <c:cat>
            <c:strRef>
              <c:f>Sheet1!$A$2:$A$18</c:f>
              <c:strCache>
                <c:ptCount val="17"/>
                <c:pt idx="0">
                  <c:v>Don't know</c:v>
                </c:pt>
                <c:pt idx="1">
                  <c:v>Other</c:v>
                </c:pt>
                <c:pt idx="2">
                  <c:v>Beautification of the Strand / Aesthetically pleasing</c:v>
                </c:pt>
                <c:pt idx="3">
                  <c:v>No commercial fishing in the harbour</c:v>
                </c:pt>
                <c:pt idx="4">
                  <c:v>The balance between commercial and environmental wants and needs</c:v>
                </c:pt>
                <c:pt idx="5">
                  <c:v>Improved access for all</c:v>
                </c:pt>
                <c:pt idx="6">
                  <c:v>The dredging</c:v>
                </c:pt>
                <c:pt idx="7">
                  <c:v>Improved facilities*****</c:v>
                </c:pt>
                <c:pt idx="8">
                  <c:v>Have a good management plan</c:v>
                </c:pt>
                <c:pt idx="9">
                  <c:v>Co management with iwi / others</c:v>
                </c:pt>
                <c:pt idx="10">
                  <c:v>Commercial expansion**** </c:v>
                </c:pt>
                <c:pt idx="11">
                  <c:v>Improved policing / monitoring of users***</c:v>
                </c:pt>
                <c:pt idx="12">
                  <c:v>Educate all users / Encourage use / Communication</c:v>
                </c:pt>
                <c:pt idx="13">
                  <c:v>Continue as you are / Monitor the Harbour</c:v>
                </c:pt>
                <c:pt idx="14">
                  <c:v>Management of discharge into the harbour**</c:v>
                </c:pt>
                <c:pt idx="15">
                  <c:v>Better management of sea lettuce / Mangroves / Black swans / Silt</c:v>
                </c:pt>
                <c:pt idx="16">
                  <c:v>Sustainability of the natural eco system* </c:v>
                </c:pt>
              </c:strCache>
            </c:strRef>
          </c:cat>
          <c:val>
            <c:numRef>
              <c:f>Sheet1!$D$2:$D$18</c:f>
              <c:numCache>
                <c:formatCode>0%</c:formatCode>
                <c:ptCount val="17"/>
                <c:pt idx="0">
                  <c:v>0.11360070444027623</c:v>
                </c:pt>
                <c:pt idx="1">
                  <c:v>4.3922727700083881E-2</c:v>
                </c:pt>
                <c:pt idx="2">
                  <c:v>1.7034223499328843E-2</c:v>
                </c:pt>
                <c:pt idx="3">
                  <c:v>1.9998470552700976E-2</c:v>
                </c:pt>
                <c:pt idx="4">
                  <c:v>2.2204844892564635E-2</c:v>
                </c:pt>
                <c:pt idx="5">
                  <c:v>2.461836227971196E-2</c:v>
                </c:pt>
                <c:pt idx="6">
                  <c:v>2.504126049059616E-2</c:v>
                </c:pt>
                <c:pt idx="7">
                  <c:v>2.6014442652882722E-2</c:v>
                </c:pt>
                <c:pt idx="8">
                  <c:v>2.8679417946398951E-2</c:v>
                </c:pt>
                <c:pt idx="9">
                  <c:v>4.4200205552411533E-2</c:v>
                </c:pt>
                <c:pt idx="10">
                  <c:v>4.6278566644864738E-2</c:v>
                </c:pt>
                <c:pt idx="11">
                  <c:v>5.2681178255951311E-2</c:v>
                </c:pt>
                <c:pt idx="12">
                  <c:v>6.426163396069895E-2</c:v>
                </c:pt>
                <c:pt idx="13">
                  <c:v>6.9831677708251924E-2</c:v>
                </c:pt>
                <c:pt idx="14">
                  <c:v>0.10036027561402643</c:v>
                </c:pt>
                <c:pt idx="15">
                  <c:v>0.13114465340575202</c:v>
                </c:pt>
                <c:pt idx="16">
                  <c:v>0.22679823810961172</c:v>
                </c:pt>
              </c:numCache>
            </c:numRef>
          </c:val>
        </c:ser>
        <c:dLbls>
          <c:showLegendKey val="0"/>
          <c:showVal val="1"/>
          <c:showCatName val="0"/>
          <c:showSerName val="0"/>
          <c:showPercent val="0"/>
          <c:showBubbleSize val="0"/>
        </c:dLbls>
        <c:gapWidth val="70"/>
        <c:axId val="125528704"/>
        <c:axId val="125546880"/>
      </c:barChart>
      <c:catAx>
        <c:axId val="125528704"/>
        <c:scaling>
          <c:orientation val="minMax"/>
        </c:scaling>
        <c:delete val="0"/>
        <c:axPos val="l"/>
        <c:majorTickMark val="out"/>
        <c:minorTickMark val="none"/>
        <c:tickLblPos val="nextTo"/>
        <c:spPr>
          <a:ln>
            <a:noFill/>
          </a:ln>
        </c:spPr>
        <c:txPr>
          <a:bodyPr rot="0" vert="horz"/>
          <a:lstStyle/>
          <a:p>
            <a:pPr>
              <a:defRPr sz="1000"/>
            </a:pPr>
            <a:endParaRPr lang="en-US"/>
          </a:p>
        </c:txPr>
        <c:crossAx val="125546880"/>
        <c:crosses val="autoZero"/>
        <c:auto val="1"/>
        <c:lblAlgn val="ctr"/>
        <c:lblOffset val="100"/>
        <c:noMultiLvlLbl val="0"/>
      </c:catAx>
      <c:valAx>
        <c:axId val="125546880"/>
        <c:scaling>
          <c:orientation val="minMax"/>
        </c:scaling>
        <c:delete val="1"/>
        <c:axPos val="b"/>
        <c:numFmt formatCode="0%" sourceLinked="1"/>
        <c:majorTickMark val="out"/>
        <c:minorTickMark val="none"/>
        <c:tickLblPos val="none"/>
        <c:crossAx val="125528704"/>
        <c:crosses val="autoZero"/>
        <c:crossBetween val="between"/>
      </c:valAx>
    </c:plotArea>
    <c:legend>
      <c:legendPos val="r"/>
      <c:layout>
        <c:manualLayout>
          <c:xMode val="edge"/>
          <c:yMode val="edge"/>
          <c:x val="0.23730158177130639"/>
          <c:y val="0.84648622047244049"/>
          <c:w val="0.65239623648739264"/>
          <c:h val="0.15351377952755921"/>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8710909505876991"/>
          <c:y val="5.6249999999999946E-2"/>
          <c:w val="0.81289085545722761"/>
          <c:h val="0.86546358267716528"/>
        </c:manualLayout>
      </c:layout>
      <c:barChart>
        <c:barDir val="col"/>
        <c:grouping val="percentStacked"/>
        <c:varyColors val="0"/>
        <c:ser>
          <c:idx val="0"/>
          <c:order val="0"/>
          <c:tx>
            <c:strRef>
              <c:f>Sheet1!$A$2</c:f>
              <c:strCache>
                <c:ptCount val="1"/>
                <c:pt idx="0">
                  <c:v>Don't Know</c:v>
                </c:pt>
              </c:strCache>
            </c:strRef>
          </c:tx>
          <c:spPr>
            <a:solidFill>
              <a:schemeClr val="bg1"/>
            </a:solidFill>
            <a:ln>
              <a:solidFill>
                <a:schemeClr val="tx1"/>
              </a:solidFill>
            </a:ln>
          </c:spPr>
          <c:invertIfNegative val="0"/>
          <c:cat>
            <c:strRef>
              <c:f>Sheet1!$B$1:$D$1</c:f>
              <c:strCache>
                <c:ptCount val="3"/>
                <c:pt idx="0">
                  <c:v>Total Sample</c:v>
                </c:pt>
                <c:pt idx="1">
                  <c:v>Residents</c:v>
                </c:pt>
                <c:pt idx="2">
                  <c:v>Recreational Users</c:v>
                </c:pt>
              </c:strCache>
            </c:strRef>
          </c:cat>
          <c:val>
            <c:numRef>
              <c:f>Sheet1!$B$2:$D$2</c:f>
              <c:numCache>
                <c:formatCode>0%</c:formatCode>
                <c:ptCount val="3"/>
                <c:pt idx="0">
                  <c:v>0.18284758699381448</c:v>
                </c:pt>
                <c:pt idx="1">
                  <c:v>0.18470423677663597</c:v>
                </c:pt>
                <c:pt idx="2">
                  <c:v>0.15909090909090978</c:v>
                </c:pt>
              </c:numCache>
            </c:numRef>
          </c:val>
        </c:ser>
        <c:ser>
          <c:idx val="1"/>
          <c:order val="1"/>
          <c:tx>
            <c:strRef>
              <c:f>Sheet1!$A$3</c:f>
              <c:strCache>
                <c:ptCount val="1"/>
                <c:pt idx="0">
                  <c:v>None of the Above </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Sheet1!$B$3:$D$3</c:f>
              <c:numCache>
                <c:formatCode>0%</c:formatCode>
                <c:ptCount val="3"/>
                <c:pt idx="0">
                  <c:v>2.8983503367262253E-2</c:v>
                </c:pt>
                <c:pt idx="1">
                  <c:v>3.1248643950138884E-2</c:v>
                </c:pt>
              </c:numCache>
            </c:numRef>
          </c:val>
        </c:ser>
        <c:ser>
          <c:idx val="2"/>
          <c:order val="2"/>
          <c:tx>
            <c:strRef>
              <c:f>Sheet1!$A$4</c:f>
              <c:strCache>
                <c:ptCount val="1"/>
                <c:pt idx="0">
                  <c:v>Other</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Sheet1!$B$4:$D$4</c:f>
              <c:numCache>
                <c:formatCode>0%</c:formatCode>
                <c:ptCount val="3"/>
                <c:pt idx="0">
                  <c:v>6.6949763829357342E-2</c:v>
                </c:pt>
                <c:pt idx="1">
                  <c:v>6.1524878586891346E-2</c:v>
                </c:pt>
                <c:pt idx="2">
                  <c:v>0.13636363636363635</c:v>
                </c:pt>
              </c:numCache>
            </c:numRef>
          </c:val>
        </c:ser>
        <c:ser>
          <c:idx val="3"/>
          <c:order val="3"/>
          <c:tx>
            <c:strRef>
              <c:f>Sheet1!$A$5</c:f>
              <c:strCache>
                <c:ptCount val="1"/>
                <c:pt idx="0">
                  <c:v>Ministry of Fisheries</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Sheet1!$B$5:$D$5</c:f>
              <c:numCache>
                <c:formatCode>0%</c:formatCode>
                <c:ptCount val="3"/>
                <c:pt idx="0">
                  <c:v>6.0684575581332126E-3</c:v>
                </c:pt>
                <c:pt idx="1">
                  <c:v>6.5427242234224903E-3</c:v>
                </c:pt>
              </c:numCache>
            </c:numRef>
          </c:val>
        </c:ser>
        <c:ser>
          <c:idx val="4"/>
          <c:order val="4"/>
          <c:tx>
            <c:strRef>
              <c:f>Sheet1!$A$6</c:f>
              <c:strCache>
                <c:ptCount val="1"/>
                <c:pt idx="0">
                  <c:v>An independent body</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Sheet1!$B$6:$D$6</c:f>
              <c:numCache>
                <c:formatCode>0%</c:formatCode>
                <c:ptCount val="3"/>
                <c:pt idx="0">
                  <c:v>1.1016597493522087E-2</c:v>
                </c:pt>
                <c:pt idx="1">
                  <c:v>1.1877574917527438E-2</c:v>
                </c:pt>
              </c:numCache>
            </c:numRef>
          </c:val>
        </c:ser>
        <c:ser>
          <c:idx val="5"/>
          <c:order val="5"/>
          <c:tx>
            <c:strRef>
              <c:f>Sheet1!$A$7</c:f>
              <c:strCache>
                <c:ptCount val="1"/>
                <c:pt idx="0">
                  <c:v>BOPRC with another organisation</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Sheet1!$B$7:$D$7</c:f>
              <c:numCache>
                <c:formatCode>0%</c:formatCode>
                <c:ptCount val="3"/>
                <c:pt idx="0">
                  <c:v>1.9603519543848428E-2</c:v>
                </c:pt>
                <c:pt idx="1">
                  <c:v>2.1135588566813513E-2</c:v>
                </c:pt>
              </c:numCache>
            </c:numRef>
          </c:val>
        </c:ser>
        <c:ser>
          <c:idx val="6"/>
          <c:order val="6"/>
          <c:tx>
            <c:strRef>
              <c:f>Sheet1!$A$8</c:f>
              <c:strCache>
                <c:ptCount val="1"/>
                <c:pt idx="0">
                  <c:v>All of the Councils</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Sheet1!$B$8:$D$8</c:f>
              <c:numCache>
                <c:formatCode>0%</c:formatCode>
                <c:ptCount val="3"/>
                <c:pt idx="0">
                  <c:v>2.1824539856200132E-2</c:v>
                </c:pt>
                <c:pt idx="1">
                  <c:v>1.6425391994162566E-2</c:v>
                </c:pt>
                <c:pt idx="2">
                  <c:v>9.0909090909091064E-2</c:v>
                </c:pt>
              </c:numCache>
            </c:numRef>
          </c:val>
        </c:ser>
        <c:ser>
          <c:idx val="7"/>
          <c:order val="7"/>
          <c:tx>
            <c:strRef>
              <c:f>Sheet1!$A$9</c:f>
              <c:strCache>
                <c:ptCount val="1"/>
                <c:pt idx="0">
                  <c:v>A combination of them all</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Sheet1!$B$9:$D$9</c:f>
              <c:numCache>
                <c:formatCode>0%</c:formatCode>
                <c:ptCount val="3"/>
                <c:pt idx="0">
                  <c:v>3.6779278350004795E-2</c:v>
                </c:pt>
                <c:pt idx="1">
                  <c:v>3.610128234183449E-2</c:v>
                </c:pt>
                <c:pt idx="2">
                  <c:v>4.5454545454545463E-2</c:v>
                </c:pt>
              </c:numCache>
            </c:numRef>
          </c:val>
        </c:ser>
        <c:ser>
          <c:idx val="8"/>
          <c:order val="8"/>
          <c:tx>
            <c:strRef>
              <c:f>Sheet1!$A$10</c:f>
              <c:strCache>
                <c:ptCount val="1"/>
                <c:pt idx="0">
                  <c:v>Western Bay of Plenty District Council</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Sheet1!$B$10:$D$10</c:f>
              <c:numCache>
                <c:formatCode>0%</c:formatCode>
                <c:ptCount val="3"/>
                <c:pt idx="0">
                  <c:v>4.2489203581723568E-2</c:v>
                </c:pt>
                <c:pt idx="1">
                  <c:v>3.3376459279051869E-2</c:v>
                </c:pt>
                <c:pt idx="2">
                  <c:v>0.15909090909090978</c:v>
                </c:pt>
              </c:numCache>
            </c:numRef>
          </c:val>
        </c:ser>
        <c:ser>
          <c:idx val="9"/>
          <c:order val="9"/>
          <c:tx>
            <c:strRef>
              <c:f>Sheet1!$A$11</c:f>
              <c:strCache>
                <c:ptCount val="1"/>
                <c:pt idx="0">
                  <c:v>Department of Conservation</c:v>
                </c:pt>
              </c:strCache>
            </c:strRef>
          </c:tx>
          <c:spPr>
            <a:ln>
              <a:solidFill>
                <a:schemeClr val="tx1"/>
              </a:solidFill>
            </a:ln>
          </c:spPr>
          <c:invertIfNegative val="0"/>
          <c:cat>
            <c:strRef>
              <c:f>Sheet1!$B$1:$D$1</c:f>
              <c:strCache>
                <c:ptCount val="3"/>
                <c:pt idx="0">
                  <c:v>Total Sample</c:v>
                </c:pt>
                <c:pt idx="1">
                  <c:v>Residents</c:v>
                </c:pt>
                <c:pt idx="2">
                  <c:v>Recreational Users</c:v>
                </c:pt>
              </c:strCache>
            </c:strRef>
          </c:cat>
          <c:val>
            <c:numRef>
              <c:f>Sheet1!$B$11:$D$11</c:f>
              <c:numCache>
                <c:formatCode>0%</c:formatCode>
                <c:ptCount val="3"/>
                <c:pt idx="0">
                  <c:v>5.6959139383846905E-2</c:v>
                </c:pt>
                <c:pt idx="1">
                  <c:v>5.7858255072815425E-2</c:v>
                </c:pt>
                <c:pt idx="2">
                  <c:v>4.5454545454545463E-2</c:v>
                </c:pt>
              </c:numCache>
            </c:numRef>
          </c:val>
        </c:ser>
        <c:ser>
          <c:idx val="10"/>
          <c:order val="10"/>
          <c:tx>
            <c:strRef>
              <c:f>Sheet1!$A$12</c:f>
              <c:strCache>
                <c:ptCount val="1"/>
                <c:pt idx="0">
                  <c:v>Port of Tauranga</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Sheet1!$B$12:$D$12</c:f>
              <c:numCache>
                <c:formatCode>0%</c:formatCode>
                <c:ptCount val="3"/>
                <c:pt idx="0">
                  <c:v>6.1098401994030389E-2</c:v>
                </c:pt>
                <c:pt idx="1">
                  <c:v>6.4097211386103831E-2</c:v>
                </c:pt>
                <c:pt idx="2">
                  <c:v>2.2727272727272894E-2</c:v>
                </c:pt>
              </c:numCache>
            </c:numRef>
          </c:val>
        </c:ser>
        <c:ser>
          <c:idx val="11"/>
          <c:order val="11"/>
          <c:tx>
            <c:strRef>
              <c:f>Sheet1!$A$13</c:f>
              <c:strCache>
                <c:ptCount val="1"/>
                <c:pt idx="0">
                  <c:v>Tauranga City Council</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Sheet1!$B$13:$D$13</c:f>
              <c:numCache>
                <c:formatCode>0%</c:formatCode>
                <c:ptCount val="3"/>
                <c:pt idx="0">
                  <c:v>0.15002912474224409</c:v>
                </c:pt>
                <c:pt idx="1">
                  <c:v>0.15820191601872441</c:v>
                </c:pt>
                <c:pt idx="2">
                  <c:v>4.5454545454545463E-2</c:v>
                </c:pt>
              </c:numCache>
            </c:numRef>
          </c:val>
        </c:ser>
        <c:ser>
          <c:idx val="12"/>
          <c:order val="12"/>
          <c:tx>
            <c:strRef>
              <c:f>Sheet1!$A$14</c:f>
              <c:strCache>
                <c:ptCount val="1"/>
                <c:pt idx="0">
                  <c:v>Bay of Plenty Regional Council </c:v>
                </c:pt>
              </c:strCache>
            </c:strRef>
          </c:tx>
          <c:spPr>
            <a:ln>
              <a:solidFill>
                <a:prstClr val="black"/>
              </a:solidFill>
            </a:ln>
          </c:spPr>
          <c:invertIfNegative val="0"/>
          <c:cat>
            <c:strRef>
              <c:f>Sheet1!$B$1:$D$1</c:f>
              <c:strCache>
                <c:ptCount val="3"/>
                <c:pt idx="0">
                  <c:v>Total Sample</c:v>
                </c:pt>
                <c:pt idx="1">
                  <c:v>Residents</c:v>
                </c:pt>
                <c:pt idx="2">
                  <c:v>Recreational Users</c:v>
                </c:pt>
              </c:strCache>
            </c:strRef>
          </c:cat>
          <c:val>
            <c:numRef>
              <c:f>Sheet1!$B$14:$D$14</c:f>
              <c:numCache>
                <c:formatCode>0%</c:formatCode>
                <c:ptCount val="3"/>
                <c:pt idx="0">
                  <c:v>0.31535088330601596</c:v>
                </c:pt>
                <c:pt idx="1">
                  <c:v>0.31690583688588114</c:v>
                </c:pt>
                <c:pt idx="2">
                  <c:v>0.29545454545454697</c:v>
                </c:pt>
              </c:numCache>
            </c:numRef>
          </c:val>
        </c:ser>
        <c:dLbls>
          <c:showLegendKey val="0"/>
          <c:showVal val="1"/>
          <c:showCatName val="0"/>
          <c:showSerName val="0"/>
          <c:showPercent val="0"/>
          <c:showBubbleSize val="0"/>
        </c:dLbls>
        <c:gapWidth val="80"/>
        <c:overlap val="100"/>
        <c:axId val="126251776"/>
        <c:axId val="126253312"/>
      </c:barChart>
      <c:catAx>
        <c:axId val="126251776"/>
        <c:scaling>
          <c:orientation val="minMax"/>
        </c:scaling>
        <c:delete val="0"/>
        <c:axPos val="b"/>
        <c:majorTickMark val="out"/>
        <c:minorTickMark val="none"/>
        <c:tickLblPos val="nextTo"/>
        <c:spPr>
          <a:ln>
            <a:noFill/>
          </a:ln>
        </c:spPr>
        <c:crossAx val="126253312"/>
        <c:crosses val="autoZero"/>
        <c:auto val="1"/>
        <c:lblAlgn val="ctr"/>
        <c:lblOffset val="100"/>
        <c:noMultiLvlLbl val="0"/>
      </c:catAx>
      <c:valAx>
        <c:axId val="126253312"/>
        <c:scaling>
          <c:orientation val="minMax"/>
        </c:scaling>
        <c:delete val="1"/>
        <c:axPos val="l"/>
        <c:numFmt formatCode="0%" sourceLinked="1"/>
        <c:majorTickMark val="out"/>
        <c:minorTickMark val="none"/>
        <c:tickLblPos val="none"/>
        <c:crossAx val="126251776"/>
        <c:crosses val="autoZero"/>
        <c:crossBetween val="between"/>
      </c:valAx>
    </c:plotArea>
    <c:legend>
      <c:legendPos val="l"/>
      <c:layout>
        <c:manualLayout>
          <c:xMode val="edge"/>
          <c:yMode val="edge"/>
          <c:x val="8.6956521739130748E-3"/>
          <c:y val="5.7224163385826782E-2"/>
          <c:w val="0.22832831222184183"/>
          <c:h val="0.89805167322834889"/>
        </c:manualLayout>
      </c:layout>
      <c:overlay val="0"/>
      <c:txPr>
        <a:bodyPr/>
        <a:lstStyle/>
        <a:p>
          <a:pPr>
            <a:defRPr sz="900"/>
          </a:pPr>
          <a:endParaRPr lang="en-US"/>
        </a:p>
      </c:txPr>
    </c:legend>
    <c:plotVisOnly val="1"/>
    <c:dispBlanksAs val="gap"/>
    <c:showDLblsOverMax val="0"/>
  </c:chart>
  <c:txPr>
    <a:bodyPr/>
    <a:lstStyle/>
    <a:p>
      <a:pPr>
        <a:defRPr sz="1000" b="1"/>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4842182890855388"/>
          <c:y val="6.2088828740157476E-2"/>
          <c:w val="0.73324483775811666"/>
          <c:h val="0.81858858267716528"/>
        </c:manualLayout>
      </c:layout>
      <c:barChart>
        <c:barDir val="col"/>
        <c:grouping val="percentStacked"/>
        <c:varyColors val="0"/>
        <c:ser>
          <c:idx val="0"/>
          <c:order val="0"/>
          <c:tx>
            <c:strRef>
              <c:f>Sheet1!$A$2</c:f>
              <c:strCache>
                <c:ptCount val="1"/>
                <c:pt idx="0">
                  <c:v>Don't Know</c:v>
                </c:pt>
              </c:strCache>
            </c:strRef>
          </c:tx>
          <c:spPr>
            <a:solidFill>
              <a:schemeClr val="bg1"/>
            </a:solidFill>
            <a:ln>
              <a:solidFill>
                <a:schemeClr val="tx1"/>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Sheet1!$B$2:$J$2</c:f>
              <c:numCache>
                <c:formatCode>0%</c:formatCode>
                <c:ptCount val="9"/>
                <c:pt idx="0">
                  <c:v>0.18470423677663503</c:v>
                </c:pt>
                <c:pt idx="1">
                  <c:v>0.21424812660476356</c:v>
                </c:pt>
                <c:pt idx="2">
                  <c:v>0.16010815929801867</c:v>
                </c:pt>
                <c:pt idx="3">
                  <c:v>3.2364926140185594E-2</c:v>
                </c:pt>
                <c:pt idx="4">
                  <c:v>0.26976630794413681</c:v>
                </c:pt>
                <c:pt idx="5">
                  <c:v>0.11885345697437863</c:v>
                </c:pt>
                <c:pt idx="6">
                  <c:v>0.17808655680547342</c:v>
                </c:pt>
                <c:pt idx="7">
                  <c:v>0.21734726463119061</c:v>
                </c:pt>
                <c:pt idx="8">
                  <c:v>0.11958733419786782</c:v>
                </c:pt>
              </c:numCache>
            </c:numRef>
          </c:val>
        </c:ser>
        <c:ser>
          <c:idx val="1"/>
          <c:order val="1"/>
          <c:tx>
            <c:strRef>
              <c:f>Sheet1!$A$3</c:f>
              <c:strCache>
                <c:ptCount val="1"/>
                <c:pt idx="0">
                  <c:v>None of the above</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Sheet1!$B$3:$J$3</c:f>
              <c:numCache>
                <c:formatCode>0%</c:formatCode>
                <c:ptCount val="9"/>
                <c:pt idx="0">
                  <c:v>3.1248643950138884E-2</c:v>
                </c:pt>
                <c:pt idx="1">
                  <c:v>2.1739442042029846E-2</c:v>
                </c:pt>
                <c:pt idx="3">
                  <c:v>0.44906947216079307</c:v>
                </c:pt>
                <c:pt idx="4">
                  <c:v>4.088043743252192E-2</c:v>
                </c:pt>
                <c:pt idx="5">
                  <c:v>2.505312936755134E-2</c:v>
                </c:pt>
                <c:pt idx="6">
                  <c:v>2.8034751003223481E-2</c:v>
                </c:pt>
                <c:pt idx="7">
                  <c:v>3.9491677601829041E-2</c:v>
                </c:pt>
                <c:pt idx="8">
                  <c:v>1.4741149294489254E-2</c:v>
                </c:pt>
              </c:numCache>
            </c:numRef>
          </c:val>
        </c:ser>
        <c:ser>
          <c:idx val="2"/>
          <c:order val="2"/>
          <c:tx>
            <c:strRef>
              <c:f>Sheet1!$A$4</c:f>
              <c:strCache>
                <c:ptCount val="1"/>
                <c:pt idx="0">
                  <c:v>Other </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Sheet1!$B$4:$J$4</c:f>
              <c:numCache>
                <c:formatCode>0%</c:formatCode>
                <c:ptCount val="9"/>
                <c:pt idx="0">
                  <c:v>6.1524878586891464E-2</c:v>
                </c:pt>
                <c:pt idx="1">
                  <c:v>5.7118456481479188E-2</c:v>
                </c:pt>
                <c:pt idx="2">
                  <c:v>7.023175909652872E-2</c:v>
                </c:pt>
                <c:pt idx="3">
                  <c:v>3.2364926140185594E-2</c:v>
                </c:pt>
                <c:pt idx="4">
                  <c:v>6.2668477693031063E-2</c:v>
                </c:pt>
                <c:pt idx="5">
                  <c:v>6.5342559945600384E-2</c:v>
                </c:pt>
                <c:pt idx="6">
                  <c:v>5.2243684626011477E-2</c:v>
                </c:pt>
                <c:pt idx="7">
                  <c:v>6.2786969138930351E-2</c:v>
                </c:pt>
                <c:pt idx="8">
                  <c:v>5.9233852192170415E-2</c:v>
                </c:pt>
              </c:numCache>
            </c:numRef>
          </c:val>
        </c:ser>
        <c:ser>
          <c:idx val="3"/>
          <c:order val="3"/>
          <c:tx>
            <c:strRef>
              <c:f>Sheet1!$A$5</c:f>
              <c:strCache>
                <c:ptCount val="1"/>
                <c:pt idx="0">
                  <c:v>Ministry of Fisheries</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Sheet1!$B$5:$J$5</c:f>
              <c:numCache>
                <c:formatCode>General</c:formatCode>
                <c:ptCount val="9"/>
                <c:pt idx="0" formatCode="0%">
                  <c:v>6.5427242234224903E-3</c:v>
                </c:pt>
                <c:pt idx="2" formatCode="0%">
                  <c:v>1.2665384538184837E-2</c:v>
                </c:pt>
                <c:pt idx="5" formatCode="0%">
                  <c:v>9.0226547091065614E-3</c:v>
                </c:pt>
                <c:pt idx="6" formatCode="0%">
                  <c:v>1.2104466811393981E-2</c:v>
                </c:pt>
                <c:pt idx="7" formatCode="0%">
                  <c:v>5.9244834823821641E-3</c:v>
                </c:pt>
                <c:pt idx="8" formatCode="0%">
                  <c:v>7.8178422330384238E-3</c:v>
                </c:pt>
              </c:numCache>
            </c:numRef>
          </c:val>
        </c:ser>
        <c:ser>
          <c:idx val="4"/>
          <c:order val="4"/>
          <c:tx>
            <c:strRef>
              <c:f>Sheet1!$A$6</c:f>
              <c:strCache>
                <c:ptCount val="1"/>
                <c:pt idx="0">
                  <c:v>An independent body</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Sheet1!$B$6:$J$6</c:f>
              <c:numCache>
                <c:formatCode>0%</c:formatCode>
                <c:ptCount val="9"/>
                <c:pt idx="0">
                  <c:v>1.1877574917527363E-2</c:v>
                </c:pt>
                <c:pt idx="1">
                  <c:v>1.4509257622496332E-2</c:v>
                </c:pt>
                <c:pt idx="2">
                  <c:v>9.5222755715658296E-3</c:v>
                </c:pt>
                <c:pt idx="5">
                  <c:v>1.5236301210497702E-2</c:v>
                </c:pt>
                <c:pt idx="6">
                  <c:v>2.4208933622787972E-2</c:v>
                </c:pt>
                <c:pt idx="7">
                  <c:v>1.1862272762844355E-2</c:v>
                </c:pt>
                <c:pt idx="8">
                  <c:v>1.1957954205142765E-2</c:v>
                </c:pt>
              </c:numCache>
            </c:numRef>
          </c:val>
        </c:ser>
        <c:ser>
          <c:idx val="5"/>
          <c:order val="5"/>
          <c:tx>
            <c:strRef>
              <c:f>Sheet1!$A$7</c:f>
              <c:strCache>
                <c:ptCount val="1"/>
                <c:pt idx="0">
                  <c:v>All of the Councils</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Sheet1!$B$7:$J$7</c:f>
              <c:numCache>
                <c:formatCode>0%</c:formatCode>
                <c:ptCount val="9"/>
                <c:pt idx="0">
                  <c:v>1.6425391994162503E-2</c:v>
                </c:pt>
                <c:pt idx="1">
                  <c:v>1.0336223053912909E-2</c:v>
                </c:pt>
                <c:pt idx="2">
                  <c:v>2.6139142949476623E-2</c:v>
                </c:pt>
                <c:pt idx="5">
                  <c:v>1.864093950417342E-2</c:v>
                </c:pt>
                <c:pt idx="6">
                  <c:v>3.8226309124399706E-2</c:v>
                </c:pt>
                <c:pt idx="7">
                  <c:v>1.4473095982557679E-2</c:v>
                </c:pt>
                <c:pt idx="8">
                  <c:v>2.0434342688988347E-2</c:v>
                </c:pt>
              </c:numCache>
            </c:numRef>
          </c:val>
        </c:ser>
        <c:ser>
          <c:idx val="6"/>
          <c:order val="6"/>
          <c:tx>
            <c:strRef>
              <c:f>Sheet1!$A$8</c:f>
              <c:strCache>
                <c:ptCount val="1"/>
                <c:pt idx="0">
                  <c:v>BOPRC with another organisation</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Sheet1!$B$8:$J$8</c:f>
              <c:numCache>
                <c:formatCode>General</c:formatCode>
                <c:ptCount val="9"/>
                <c:pt idx="0" formatCode="0%">
                  <c:v>2.1135588566813409E-2</c:v>
                </c:pt>
                <c:pt idx="2" formatCode="0%">
                  <c:v>3.6579181930258116E-2</c:v>
                </c:pt>
                <c:pt idx="3" formatCode="0%">
                  <c:v>8.7551673542531502E-2</c:v>
                </c:pt>
                <c:pt idx="4" formatCode="0%">
                  <c:v>2.9986417302267279E-2</c:v>
                </c:pt>
                <c:pt idx="5" formatCode="0%">
                  <c:v>2.1648491073875606E-2</c:v>
                </c:pt>
                <c:pt idx="6" formatCode="0%">
                  <c:v>6.0522334056969974E-3</c:v>
                </c:pt>
                <c:pt idx="7" formatCode="0%">
                  <c:v>2.0474007993493047E-2</c:v>
                </c:pt>
                <c:pt idx="8" formatCode="0%">
                  <c:v>2.2558991527527682E-2</c:v>
                </c:pt>
              </c:numCache>
            </c:numRef>
          </c:val>
        </c:ser>
        <c:ser>
          <c:idx val="7"/>
          <c:order val="7"/>
          <c:tx>
            <c:strRef>
              <c:f>Sheet1!$A$9</c:f>
              <c:strCache>
                <c:ptCount val="1"/>
                <c:pt idx="0">
                  <c:v>Western Bay of Plenty District Council</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Sheet1!$B$9:$J$9</c:f>
              <c:numCache>
                <c:formatCode>General</c:formatCode>
                <c:ptCount val="9"/>
                <c:pt idx="0" formatCode="0%">
                  <c:v>3.3376459279051869E-2</c:v>
                </c:pt>
                <c:pt idx="2" formatCode="0%">
                  <c:v>7.4624463170769553E-2</c:v>
                </c:pt>
                <c:pt idx="3" formatCode="0%">
                  <c:v>3.2364926140185594E-2</c:v>
                </c:pt>
                <c:pt idx="4" formatCode="0%">
                  <c:v>2.1788040260509182E-2</c:v>
                </c:pt>
                <c:pt idx="5" formatCode="0%">
                  <c:v>4.0487973940035837E-2</c:v>
                </c:pt>
                <c:pt idx="6" formatCode="0%">
                  <c:v>3.7912801789355965E-2</c:v>
                </c:pt>
                <c:pt idx="7" formatCode="0%">
                  <c:v>1.2690908039231744E-2</c:v>
                </c:pt>
                <c:pt idx="8" formatCode="0%">
                  <c:v>7.5267173352592906E-2</c:v>
                </c:pt>
              </c:numCache>
            </c:numRef>
          </c:val>
        </c:ser>
        <c:ser>
          <c:idx val="8"/>
          <c:order val="8"/>
          <c:tx>
            <c:strRef>
              <c:f>Sheet1!$A$10</c:f>
              <c:strCache>
                <c:ptCount val="1"/>
                <c:pt idx="0">
                  <c:v>A combination of them all</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Sheet1!$B$10:$J$10</c:f>
              <c:numCache>
                <c:formatCode>0%</c:formatCode>
                <c:ptCount val="9"/>
                <c:pt idx="0">
                  <c:v>3.610128234183449E-2</c:v>
                </c:pt>
                <c:pt idx="1">
                  <c:v>7.2975841461910091E-3</c:v>
                </c:pt>
                <c:pt idx="2">
                  <c:v>7.4867708713189762E-2</c:v>
                </c:pt>
                <c:pt idx="3">
                  <c:v>3.2364926140185594E-2</c:v>
                </c:pt>
                <c:pt idx="5">
                  <c:v>5.3312353666791643E-2</c:v>
                </c:pt>
                <c:pt idx="6">
                  <c:v>5.989531938688241E-2</c:v>
                </c:pt>
                <c:pt idx="7">
                  <c:v>2.8367154846270538E-2</c:v>
                </c:pt>
                <c:pt idx="8">
                  <c:v>5.1862247820339331E-2</c:v>
                </c:pt>
              </c:numCache>
            </c:numRef>
          </c:val>
        </c:ser>
        <c:ser>
          <c:idx val="9"/>
          <c:order val="9"/>
          <c:tx>
            <c:strRef>
              <c:f>Sheet1!$A$11</c:f>
              <c:strCache>
                <c:ptCount val="1"/>
                <c:pt idx="0">
                  <c:v>Department of Conservation</c:v>
                </c:pt>
              </c:strCache>
            </c:strRef>
          </c:tx>
          <c:spPr>
            <a:ln>
              <a:solidFill>
                <a:schemeClr val="tx1"/>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Sheet1!$B$11:$J$11</c:f>
              <c:numCache>
                <c:formatCode>0%</c:formatCode>
                <c:ptCount val="9"/>
                <c:pt idx="0">
                  <c:v>5.7858255072815425E-2</c:v>
                </c:pt>
                <c:pt idx="1">
                  <c:v>5.9581505202655496E-2</c:v>
                </c:pt>
                <c:pt idx="2">
                  <c:v>4.8418135880936582E-2</c:v>
                </c:pt>
                <c:pt idx="3">
                  <c:v>0.13140568145088871</c:v>
                </c:pt>
                <c:pt idx="4">
                  <c:v>7.2663950127120153E-2</c:v>
                </c:pt>
                <c:pt idx="5">
                  <c:v>5.2915266942818118E-2</c:v>
                </c:pt>
                <c:pt idx="6">
                  <c:v>4.3965035195052911E-2</c:v>
                </c:pt>
                <c:pt idx="7">
                  <c:v>4.530161921679017E-2</c:v>
                </c:pt>
                <c:pt idx="8">
                  <c:v>8.3443613112624312E-2</c:v>
                </c:pt>
              </c:numCache>
            </c:numRef>
          </c:val>
        </c:ser>
        <c:ser>
          <c:idx val="10"/>
          <c:order val="10"/>
          <c:tx>
            <c:strRef>
              <c:f>Sheet1!$A$12</c:f>
              <c:strCache>
                <c:ptCount val="1"/>
                <c:pt idx="0">
                  <c:v>Port of Tauranga</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Sheet1!$B$12:$J$12</c:f>
              <c:numCache>
                <c:formatCode>0%</c:formatCode>
                <c:ptCount val="9"/>
                <c:pt idx="0">
                  <c:v>6.4097211386103498E-2</c:v>
                </c:pt>
                <c:pt idx="1">
                  <c:v>7.8990203272443826E-2</c:v>
                </c:pt>
                <c:pt idx="2">
                  <c:v>5.0465371046468741E-2</c:v>
                </c:pt>
                <c:pt idx="4">
                  <c:v>4.2677532824852843E-2</c:v>
                </c:pt>
                <c:pt idx="5">
                  <c:v>5.2716723580831369E-2</c:v>
                </c:pt>
                <c:pt idx="6">
                  <c:v>0.12041765344385241</c:v>
                </c:pt>
                <c:pt idx="7">
                  <c:v>7.1171742470889851E-2</c:v>
                </c:pt>
                <c:pt idx="8">
                  <c:v>5.0085096665314806E-2</c:v>
                </c:pt>
              </c:numCache>
            </c:numRef>
          </c:val>
        </c:ser>
        <c:ser>
          <c:idx val="11"/>
          <c:order val="11"/>
          <c:tx>
            <c:strRef>
              <c:f>Sheet1!$A$13</c:f>
              <c:strCache>
                <c:ptCount val="1"/>
                <c:pt idx="0">
                  <c:v>Tauranga City Council</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Sheet1!$B$13:$J$13</c:f>
              <c:numCache>
                <c:formatCode>0%</c:formatCode>
                <c:ptCount val="9"/>
                <c:pt idx="0">
                  <c:v>0.15820191601872441</c:v>
                </c:pt>
                <c:pt idx="1">
                  <c:v>0.25090866724321115</c:v>
                </c:pt>
                <c:pt idx="2">
                  <c:v>4.6610415121562637E-2</c:v>
                </c:pt>
                <c:pt idx="3">
                  <c:v>3.4501495072555476E-2</c:v>
                </c:pt>
                <c:pt idx="4">
                  <c:v>0.25067391077212414</c:v>
                </c:pt>
                <c:pt idx="5">
                  <c:v>0.10242589559196036</c:v>
                </c:pt>
                <c:pt idx="6">
                  <c:v>0.12010414610880862</c:v>
                </c:pt>
                <c:pt idx="7">
                  <c:v>0.20652510780809449</c:v>
                </c:pt>
                <c:pt idx="8">
                  <c:v>6.1325797772521624E-2</c:v>
                </c:pt>
              </c:numCache>
            </c:numRef>
          </c:val>
        </c:ser>
        <c:ser>
          <c:idx val="12"/>
          <c:order val="12"/>
          <c:tx>
            <c:strRef>
              <c:f>Sheet1!$A$14</c:f>
              <c:strCache>
                <c:ptCount val="1"/>
                <c:pt idx="0">
                  <c:v>Bay of Plenty Regional Council</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Sheet1!$B$14:$J$14</c:f>
              <c:numCache>
                <c:formatCode>0%</c:formatCode>
                <c:ptCount val="9"/>
                <c:pt idx="0">
                  <c:v>0.31690583688587975</c:v>
                </c:pt>
                <c:pt idx="1">
                  <c:v>0.27561553500696562</c:v>
                </c:pt>
                <c:pt idx="2">
                  <c:v>0.38641740153985843</c:v>
                </c:pt>
                <c:pt idx="3">
                  <c:v>0.16801197321248895</c:v>
                </c:pt>
                <c:pt idx="4">
                  <c:v>0.2088949256434367</c:v>
                </c:pt>
                <c:pt idx="5">
                  <c:v>0.42434425349237931</c:v>
                </c:pt>
                <c:pt idx="6">
                  <c:v>0.27874810867706085</c:v>
                </c:pt>
                <c:pt idx="7">
                  <c:v>0.26358369602549631</c:v>
                </c:pt>
                <c:pt idx="8">
                  <c:v>0.42168460493738247</c:v>
                </c:pt>
              </c:numCache>
            </c:numRef>
          </c:val>
        </c:ser>
        <c:dLbls>
          <c:showLegendKey val="0"/>
          <c:showVal val="1"/>
          <c:showCatName val="0"/>
          <c:showSerName val="0"/>
          <c:showPercent val="0"/>
          <c:showBubbleSize val="0"/>
        </c:dLbls>
        <c:gapWidth val="80"/>
        <c:overlap val="100"/>
        <c:axId val="126141568"/>
        <c:axId val="126143104"/>
      </c:barChart>
      <c:catAx>
        <c:axId val="126141568"/>
        <c:scaling>
          <c:orientation val="minMax"/>
        </c:scaling>
        <c:delete val="0"/>
        <c:axPos val="b"/>
        <c:majorTickMark val="out"/>
        <c:minorTickMark val="none"/>
        <c:tickLblPos val="nextTo"/>
        <c:spPr>
          <a:ln>
            <a:noFill/>
          </a:ln>
        </c:spPr>
        <c:txPr>
          <a:bodyPr/>
          <a:lstStyle/>
          <a:p>
            <a:pPr>
              <a:defRPr sz="900" b="1"/>
            </a:pPr>
            <a:endParaRPr lang="en-US"/>
          </a:p>
        </c:txPr>
        <c:crossAx val="126143104"/>
        <c:crosses val="autoZero"/>
        <c:auto val="1"/>
        <c:lblAlgn val="ctr"/>
        <c:lblOffset val="100"/>
        <c:noMultiLvlLbl val="0"/>
      </c:catAx>
      <c:valAx>
        <c:axId val="126143104"/>
        <c:scaling>
          <c:orientation val="minMax"/>
        </c:scaling>
        <c:delete val="1"/>
        <c:axPos val="l"/>
        <c:numFmt formatCode="0%" sourceLinked="1"/>
        <c:majorTickMark val="out"/>
        <c:minorTickMark val="none"/>
        <c:tickLblPos val="none"/>
        <c:crossAx val="126141568"/>
        <c:crosses val="autoZero"/>
        <c:crossBetween val="between"/>
      </c:valAx>
    </c:plotArea>
    <c:legend>
      <c:legendPos val="l"/>
      <c:layout>
        <c:manualLayout>
          <c:xMode val="edge"/>
          <c:yMode val="edge"/>
          <c:x val="8.8495575221239596E-3"/>
          <c:y val="7.2800665541807433E-2"/>
          <c:w val="0.25716001207813505"/>
          <c:h val="0.77701748218972855"/>
        </c:manualLayout>
      </c:layout>
      <c:overlay val="0"/>
      <c:txPr>
        <a:bodyPr/>
        <a:lstStyle/>
        <a:p>
          <a:pPr>
            <a:defRPr sz="900"/>
          </a:pPr>
          <a:endParaRPr lang="en-US"/>
        </a:p>
      </c:txPr>
    </c:legend>
    <c:plotVisOnly val="1"/>
    <c:dispBlanksAs val="gap"/>
    <c:showDLblsOverMax val="0"/>
  </c:chart>
  <c:txPr>
    <a:bodyPr/>
    <a:lstStyle/>
    <a:p>
      <a:pPr>
        <a:defRPr sz="1000" b="1"/>
      </a:pPr>
      <a:endParaRPr lang="en-US"/>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5454545454545424"/>
          <c:y val="0"/>
          <c:w val="0.72121212121211875"/>
          <c:h val="0.88733858267716537"/>
        </c:manualLayout>
      </c:layout>
      <c:barChart>
        <c:barDir val="col"/>
        <c:grouping val="percentStacked"/>
        <c:varyColors val="0"/>
        <c:ser>
          <c:idx val="0"/>
          <c:order val="0"/>
          <c:tx>
            <c:strRef>
              <c:f>Sheet1!$B$1</c:f>
              <c:strCache>
                <c:ptCount val="1"/>
                <c:pt idx="0">
                  <c:v>Don't know</c:v>
                </c:pt>
              </c:strCache>
            </c:strRef>
          </c:tx>
          <c:spPr>
            <a:solidFill>
              <a:schemeClr val="bg1"/>
            </a:solidFill>
            <a:ln>
              <a:solidFill>
                <a:schemeClr val="tx1"/>
              </a:solidFill>
            </a:ln>
          </c:spPr>
          <c:invertIfNegative val="0"/>
          <c:cat>
            <c:strRef>
              <c:f>Sheet1!$A$2:$A$4</c:f>
              <c:strCache>
                <c:ptCount val="3"/>
                <c:pt idx="0">
                  <c:v>Total Sample</c:v>
                </c:pt>
                <c:pt idx="1">
                  <c:v>Residents</c:v>
                </c:pt>
                <c:pt idx="2">
                  <c:v>Recreational Users</c:v>
                </c:pt>
              </c:strCache>
            </c:strRef>
          </c:cat>
          <c:val>
            <c:numRef>
              <c:f>Sheet1!$B$2:$B$4</c:f>
              <c:numCache>
                <c:formatCode>0%</c:formatCode>
                <c:ptCount val="3"/>
                <c:pt idx="0">
                  <c:v>4.0000000000000022E-2</c:v>
                </c:pt>
                <c:pt idx="1">
                  <c:v>4.0000000000000022E-2</c:v>
                </c:pt>
              </c:numCache>
            </c:numRef>
          </c:val>
        </c:ser>
        <c:ser>
          <c:idx val="1"/>
          <c:order val="1"/>
          <c:tx>
            <c:strRef>
              <c:f>Sheet1!$C$1</c:f>
              <c:strCache>
                <c:ptCount val="1"/>
                <c:pt idx="0">
                  <c:v>No - I don't have enough information to make decisions but do not require access to more information</c:v>
                </c:pt>
              </c:strCache>
            </c:strRef>
          </c:tx>
          <c:spPr>
            <a:ln>
              <a:solidFill>
                <a:prstClr val="black"/>
              </a:solidFill>
            </a:ln>
          </c:spPr>
          <c:invertIfNegative val="0"/>
          <c:cat>
            <c:strRef>
              <c:f>Sheet1!$A$2:$A$4</c:f>
              <c:strCache>
                <c:ptCount val="3"/>
                <c:pt idx="0">
                  <c:v>Total Sample</c:v>
                </c:pt>
                <c:pt idx="1">
                  <c:v>Residents</c:v>
                </c:pt>
                <c:pt idx="2">
                  <c:v>Recreational Users</c:v>
                </c:pt>
              </c:strCache>
            </c:strRef>
          </c:cat>
          <c:val>
            <c:numRef>
              <c:f>Sheet1!$C$2:$C$4</c:f>
              <c:numCache>
                <c:formatCode>0%</c:formatCode>
                <c:ptCount val="3"/>
                <c:pt idx="0">
                  <c:v>0.26</c:v>
                </c:pt>
                <c:pt idx="1">
                  <c:v>0.28000000000000008</c:v>
                </c:pt>
                <c:pt idx="2">
                  <c:v>9.0000000000000024E-2</c:v>
                </c:pt>
              </c:numCache>
            </c:numRef>
          </c:val>
        </c:ser>
        <c:ser>
          <c:idx val="2"/>
          <c:order val="2"/>
          <c:tx>
            <c:strRef>
              <c:f>Sheet1!$D$1</c:f>
              <c:strCache>
                <c:ptCount val="1"/>
                <c:pt idx="0">
                  <c:v>No - I don't have enough information to make decisions and would like access to more information</c:v>
                </c:pt>
              </c:strCache>
            </c:strRef>
          </c:tx>
          <c:spPr>
            <a:ln>
              <a:solidFill>
                <a:prstClr val="black"/>
              </a:solidFill>
            </a:ln>
          </c:spPr>
          <c:invertIfNegative val="0"/>
          <c:cat>
            <c:strRef>
              <c:f>Sheet1!$A$2:$A$4</c:f>
              <c:strCache>
                <c:ptCount val="3"/>
                <c:pt idx="0">
                  <c:v>Total Sample</c:v>
                </c:pt>
                <c:pt idx="1">
                  <c:v>Residents</c:v>
                </c:pt>
                <c:pt idx="2">
                  <c:v>Recreational Users</c:v>
                </c:pt>
              </c:strCache>
            </c:strRef>
          </c:cat>
          <c:val>
            <c:numRef>
              <c:f>Sheet1!$D$2:$D$4</c:f>
              <c:numCache>
                <c:formatCode>0%</c:formatCode>
                <c:ptCount val="3"/>
                <c:pt idx="0">
                  <c:v>0.34</c:v>
                </c:pt>
                <c:pt idx="1">
                  <c:v>0.34</c:v>
                </c:pt>
                <c:pt idx="2">
                  <c:v>0.32000000000000123</c:v>
                </c:pt>
              </c:numCache>
            </c:numRef>
          </c:val>
        </c:ser>
        <c:ser>
          <c:idx val="3"/>
          <c:order val="3"/>
          <c:tx>
            <c:strRef>
              <c:f>Sheet1!$E$1</c:f>
              <c:strCache>
                <c:ptCount val="1"/>
                <c:pt idx="0">
                  <c:v>Yes - I have enough information to make decisions</c:v>
                </c:pt>
              </c:strCache>
            </c:strRef>
          </c:tx>
          <c:spPr>
            <a:ln>
              <a:solidFill>
                <a:prstClr val="black"/>
              </a:solidFill>
            </a:ln>
          </c:spPr>
          <c:invertIfNegative val="0"/>
          <c:cat>
            <c:strRef>
              <c:f>Sheet1!$A$2:$A$4</c:f>
              <c:strCache>
                <c:ptCount val="3"/>
                <c:pt idx="0">
                  <c:v>Total Sample</c:v>
                </c:pt>
                <c:pt idx="1">
                  <c:v>Residents</c:v>
                </c:pt>
                <c:pt idx="2">
                  <c:v>Recreational Users</c:v>
                </c:pt>
              </c:strCache>
            </c:strRef>
          </c:cat>
          <c:val>
            <c:numRef>
              <c:f>Sheet1!$E$2:$E$4</c:f>
              <c:numCache>
                <c:formatCode>0%</c:formatCode>
                <c:ptCount val="3"/>
                <c:pt idx="0">
                  <c:v>0.36000000000000032</c:v>
                </c:pt>
                <c:pt idx="1">
                  <c:v>0.34</c:v>
                </c:pt>
                <c:pt idx="2">
                  <c:v>0.59</c:v>
                </c:pt>
              </c:numCache>
            </c:numRef>
          </c:val>
        </c:ser>
        <c:dLbls>
          <c:showLegendKey val="0"/>
          <c:showVal val="1"/>
          <c:showCatName val="0"/>
          <c:showSerName val="0"/>
          <c:showPercent val="0"/>
          <c:showBubbleSize val="0"/>
        </c:dLbls>
        <c:gapWidth val="120"/>
        <c:overlap val="100"/>
        <c:axId val="126408960"/>
        <c:axId val="126423040"/>
      </c:barChart>
      <c:catAx>
        <c:axId val="126408960"/>
        <c:scaling>
          <c:orientation val="minMax"/>
        </c:scaling>
        <c:delete val="0"/>
        <c:axPos val="b"/>
        <c:majorTickMark val="out"/>
        <c:minorTickMark val="none"/>
        <c:tickLblPos val="nextTo"/>
        <c:spPr>
          <a:ln>
            <a:noFill/>
          </a:ln>
        </c:spPr>
        <c:crossAx val="126423040"/>
        <c:crosses val="autoZero"/>
        <c:auto val="1"/>
        <c:lblAlgn val="ctr"/>
        <c:lblOffset val="100"/>
        <c:noMultiLvlLbl val="0"/>
      </c:catAx>
      <c:valAx>
        <c:axId val="126423040"/>
        <c:scaling>
          <c:orientation val="minMax"/>
        </c:scaling>
        <c:delete val="1"/>
        <c:axPos val="l"/>
        <c:numFmt formatCode="0%" sourceLinked="1"/>
        <c:majorTickMark val="out"/>
        <c:minorTickMark val="none"/>
        <c:tickLblPos val="none"/>
        <c:crossAx val="126408960"/>
        <c:crosses val="autoZero"/>
        <c:crossBetween val="between"/>
      </c:valAx>
    </c:plotArea>
    <c:legend>
      <c:legendPos val="l"/>
      <c:legendEntry>
        <c:idx val="3"/>
        <c:delete val="1"/>
      </c:legendEntry>
      <c:layout>
        <c:manualLayout>
          <c:xMode val="edge"/>
          <c:yMode val="edge"/>
          <c:x val="9.0909090909091356E-3"/>
          <c:y val="7.3445374015748063E-2"/>
          <c:w val="0.31417346695299625"/>
          <c:h val="0.80935925196850633"/>
        </c:manualLayout>
      </c:layout>
      <c:overlay val="0"/>
    </c:legend>
    <c:plotVisOnly val="1"/>
    <c:dispBlanksAs val="gap"/>
    <c:showDLblsOverMax val="0"/>
  </c:chart>
  <c:txPr>
    <a:bodyPr/>
    <a:lstStyle/>
    <a:p>
      <a:pPr>
        <a:defRPr sz="1000" b="1"/>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7566134825252144"/>
          <c:y val="3.437500000000001E-2"/>
          <c:w val="0.80720460929225957"/>
          <c:h val="0.81105733267716562"/>
        </c:manualLayout>
      </c:layout>
      <c:barChart>
        <c:barDir val="col"/>
        <c:grouping val="percentStacked"/>
        <c:varyColors val="0"/>
        <c:ser>
          <c:idx val="0"/>
          <c:order val="0"/>
          <c:tx>
            <c:strRef>
              <c:f>Sheet1!$B$1</c:f>
              <c:strCache>
                <c:ptCount val="1"/>
                <c:pt idx="0">
                  <c:v>Don't know</c:v>
                </c:pt>
              </c:strCache>
            </c:strRef>
          </c:tx>
          <c:spPr>
            <a:solidFill>
              <a:schemeClr val="bg1"/>
            </a:solidFill>
            <a:ln>
              <a:solidFill>
                <a:schemeClr val="tx1"/>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Sheet1!$B$2:$B$10</c:f>
              <c:numCache>
                <c:formatCode>0%</c:formatCode>
                <c:ptCount val="9"/>
                <c:pt idx="0">
                  <c:v>4.0000000000000022E-2</c:v>
                </c:pt>
                <c:pt idx="1">
                  <c:v>6.0000000000000032E-2</c:v>
                </c:pt>
                <c:pt idx="2">
                  <c:v>2.0000000000000011E-2</c:v>
                </c:pt>
                <c:pt idx="3">
                  <c:v>3.0000000000000002E-2</c:v>
                </c:pt>
                <c:pt idx="4">
                  <c:v>0.05</c:v>
                </c:pt>
                <c:pt idx="5">
                  <c:v>4.0000000000000022E-2</c:v>
                </c:pt>
                <c:pt idx="6">
                  <c:v>4.0000000000000022E-2</c:v>
                </c:pt>
                <c:pt idx="7">
                  <c:v>0.05</c:v>
                </c:pt>
                <c:pt idx="8">
                  <c:v>4.0000000000000022E-2</c:v>
                </c:pt>
              </c:numCache>
            </c:numRef>
          </c:val>
        </c:ser>
        <c:ser>
          <c:idx val="1"/>
          <c:order val="1"/>
          <c:tx>
            <c:strRef>
              <c:f>Sheet1!$C$1</c:f>
              <c:strCache>
                <c:ptCount val="1"/>
                <c:pt idx="0">
                  <c:v>No - I don't have enough information to make decisions but do not require access to more information</c:v>
                </c:pt>
              </c:strCache>
            </c:strRef>
          </c:tx>
          <c:spPr>
            <a:ln>
              <a:solidFill>
                <a:prstClr val="black"/>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Sheet1!$C$2:$C$10</c:f>
              <c:numCache>
                <c:formatCode>0%</c:formatCode>
                <c:ptCount val="9"/>
                <c:pt idx="0">
                  <c:v>0.28000000000000008</c:v>
                </c:pt>
                <c:pt idx="1">
                  <c:v>0.33000000000000146</c:v>
                </c:pt>
                <c:pt idx="2">
                  <c:v>0.21000000000000021</c:v>
                </c:pt>
                <c:pt idx="3">
                  <c:v>0.23</c:v>
                </c:pt>
                <c:pt idx="4">
                  <c:v>0.34</c:v>
                </c:pt>
                <c:pt idx="5">
                  <c:v>0.2</c:v>
                </c:pt>
                <c:pt idx="6">
                  <c:v>0.32000000000000123</c:v>
                </c:pt>
                <c:pt idx="7">
                  <c:v>0.30000000000000032</c:v>
                </c:pt>
                <c:pt idx="8">
                  <c:v>0.22</c:v>
                </c:pt>
              </c:numCache>
            </c:numRef>
          </c:val>
        </c:ser>
        <c:ser>
          <c:idx val="2"/>
          <c:order val="2"/>
          <c:tx>
            <c:strRef>
              <c:f>Sheet1!$D$1</c:f>
              <c:strCache>
                <c:ptCount val="1"/>
                <c:pt idx="0">
                  <c:v>No - I don't have enough information to make decisions and would like access to more information</c:v>
                </c:pt>
              </c:strCache>
            </c:strRef>
          </c:tx>
          <c:spPr>
            <a:ln>
              <a:solidFill>
                <a:prstClr val="black"/>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Sheet1!$D$2:$D$10</c:f>
              <c:numCache>
                <c:formatCode>0%</c:formatCode>
                <c:ptCount val="9"/>
                <c:pt idx="0">
                  <c:v>0.34</c:v>
                </c:pt>
                <c:pt idx="1">
                  <c:v>0.26</c:v>
                </c:pt>
                <c:pt idx="2">
                  <c:v>0.45</c:v>
                </c:pt>
                <c:pt idx="3">
                  <c:v>0.4</c:v>
                </c:pt>
                <c:pt idx="4">
                  <c:v>0.35000000000000031</c:v>
                </c:pt>
                <c:pt idx="5">
                  <c:v>0.39000000000000123</c:v>
                </c:pt>
                <c:pt idx="6">
                  <c:v>0.23</c:v>
                </c:pt>
                <c:pt idx="7">
                  <c:v>0.32000000000000123</c:v>
                </c:pt>
                <c:pt idx="8">
                  <c:v>0.4</c:v>
                </c:pt>
              </c:numCache>
            </c:numRef>
          </c:val>
        </c:ser>
        <c:ser>
          <c:idx val="3"/>
          <c:order val="3"/>
          <c:tx>
            <c:strRef>
              <c:f>Sheet1!$E$1</c:f>
              <c:strCache>
                <c:ptCount val="1"/>
                <c:pt idx="0">
                  <c:v>Yes - I have enough information to make decisions</c:v>
                </c:pt>
              </c:strCache>
            </c:strRef>
          </c:tx>
          <c:spPr>
            <a:ln>
              <a:solidFill>
                <a:schemeClr val="tx1"/>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Sheet1!$E$2:$E$10</c:f>
              <c:numCache>
                <c:formatCode>0%</c:formatCode>
                <c:ptCount val="9"/>
                <c:pt idx="0">
                  <c:v>0.34</c:v>
                </c:pt>
                <c:pt idx="1">
                  <c:v>0.35000000000000031</c:v>
                </c:pt>
                <c:pt idx="2">
                  <c:v>0.32000000000000123</c:v>
                </c:pt>
                <c:pt idx="3">
                  <c:v>0.34</c:v>
                </c:pt>
                <c:pt idx="4">
                  <c:v>0.26</c:v>
                </c:pt>
                <c:pt idx="5">
                  <c:v>0.37000000000000038</c:v>
                </c:pt>
                <c:pt idx="6">
                  <c:v>0.41000000000000031</c:v>
                </c:pt>
                <c:pt idx="7">
                  <c:v>0.33000000000000146</c:v>
                </c:pt>
                <c:pt idx="8">
                  <c:v>0.34</c:v>
                </c:pt>
              </c:numCache>
            </c:numRef>
          </c:val>
        </c:ser>
        <c:dLbls>
          <c:showLegendKey val="0"/>
          <c:showVal val="1"/>
          <c:showCatName val="0"/>
          <c:showSerName val="0"/>
          <c:showPercent val="0"/>
          <c:showBubbleSize val="0"/>
        </c:dLbls>
        <c:gapWidth val="80"/>
        <c:overlap val="100"/>
        <c:axId val="126516224"/>
        <c:axId val="126518016"/>
      </c:barChart>
      <c:catAx>
        <c:axId val="126516224"/>
        <c:scaling>
          <c:orientation val="minMax"/>
        </c:scaling>
        <c:delete val="0"/>
        <c:axPos val="b"/>
        <c:majorTickMark val="out"/>
        <c:minorTickMark val="none"/>
        <c:tickLblPos val="nextTo"/>
        <c:spPr>
          <a:ln>
            <a:noFill/>
          </a:ln>
        </c:spPr>
        <c:crossAx val="126518016"/>
        <c:crosses val="autoZero"/>
        <c:auto val="1"/>
        <c:lblAlgn val="ctr"/>
        <c:lblOffset val="100"/>
        <c:noMultiLvlLbl val="0"/>
      </c:catAx>
      <c:valAx>
        <c:axId val="126518016"/>
        <c:scaling>
          <c:orientation val="minMax"/>
        </c:scaling>
        <c:delete val="1"/>
        <c:axPos val="l"/>
        <c:numFmt formatCode="0%" sourceLinked="1"/>
        <c:majorTickMark val="out"/>
        <c:minorTickMark val="none"/>
        <c:tickLblPos val="none"/>
        <c:crossAx val="126516224"/>
        <c:crosses val="autoZero"/>
        <c:crossBetween val="between"/>
      </c:valAx>
    </c:plotArea>
    <c:legend>
      <c:legendPos val="l"/>
      <c:legendEntry>
        <c:idx val="3"/>
        <c:delete val="1"/>
      </c:legendEntry>
      <c:layout>
        <c:manualLayout>
          <c:xMode val="edge"/>
          <c:yMode val="edge"/>
          <c:x val="9.3457943925234349E-3"/>
          <c:y val="0.11269365157480322"/>
          <c:w val="0.17419935994842806"/>
          <c:h val="0.73086269685039373"/>
        </c:manualLayout>
      </c:layout>
      <c:overlay val="0"/>
      <c:txPr>
        <a:bodyPr/>
        <a:lstStyle/>
        <a:p>
          <a:pPr>
            <a:defRPr sz="900"/>
          </a:pPr>
          <a:endParaRPr lang="en-US"/>
        </a:p>
      </c:txPr>
    </c:legend>
    <c:plotVisOnly val="1"/>
    <c:dispBlanksAs val="gap"/>
    <c:showDLblsOverMax val="0"/>
  </c:chart>
  <c:txPr>
    <a:bodyPr/>
    <a:lstStyle/>
    <a:p>
      <a:pPr>
        <a:defRPr sz="1000" b="1"/>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32151474709729344"/>
          <c:y val="3.437500000000001E-2"/>
          <c:w val="0.67848525290271222"/>
          <c:h val="0.84797219488188991"/>
        </c:manualLayout>
      </c:layout>
      <c:barChart>
        <c:barDir val="bar"/>
        <c:grouping val="clustered"/>
        <c:varyColors val="0"/>
        <c:ser>
          <c:idx val="0"/>
          <c:order val="0"/>
          <c:tx>
            <c:strRef>
              <c:f>Sheet1!$B$1</c:f>
              <c:strCache>
                <c:ptCount val="1"/>
                <c:pt idx="0">
                  <c:v>Recreational Users</c:v>
                </c:pt>
              </c:strCache>
            </c:strRef>
          </c:tx>
          <c:spPr>
            <a:ln>
              <a:solidFill>
                <a:schemeClr val="tx1"/>
              </a:solidFill>
            </a:ln>
          </c:spPr>
          <c:invertIfNegative val="0"/>
          <c:cat>
            <c:strRef>
              <c:f>Sheet1!$A$2:$A$10</c:f>
              <c:strCache>
                <c:ptCount val="9"/>
                <c:pt idx="0">
                  <c:v>Don't know</c:v>
                </c:pt>
                <c:pt idx="1">
                  <c:v>Other</c:v>
                </c:pt>
                <c:pt idx="2">
                  <c:v>Online / emails updates</c:v>
                </c:pt>
                <c:pt idx="3">
                  <c:v>About new projects / developments</c:v>
                </c:pt>
                <c:pt idx="4">
                  <c:v>In newspapers / mail outs / pamphlets</c:v>
                </c:pt>
                <c:pt idx="5">
                  <c:v>What is actually happening now</c:v>
                </c:pt>
                <c:pt idx="6">
                  <c:v>Everything / General information</c:v>
                </c:pt>
                <c:pt idx="7">
                  <c:v>What monitoring / management is  in place / Results of monitoring</c:v>
                </c:pt>
                <c:pt idx="8">
                  <c:v>The health of the harbour*</c:v>
                </c:pt>
              </c:strCache>
            </c:strRef>
          </c:cat>
          <c:val>
            <c:numRef>
              <c:f>Sheet1!$B$2:$B$10</c:f>
              <c:numCache>
                <c:formatCode>General</c:formatCode>
                <c:ptCount val="9"/>
                <c:pt idx="2" formatCode="0%">
                  <c:v>8.3333333333333343E-2</c:v>
                </c:pt>
                <c:pt idx="5" formatCode="0%">
                  <c:v>0.16666666666666669</c:v>
                </c:pt>
                <c:pt idx="6" formatCode="0%">
                  <c:v>0.41666666666666713</c:v>
                </c:pt>
                <c:pt idx="7" formatCode="0%">
                  <c:v>8.3333333333333343E-2</c:v>
                </c:pt>
                <c:pt idx="8" formatCode="0%">
                  <c:v>0.33333333333333337</c:v>
                </c:pt>
              </c:numCache>
            </c:numRef>
          </c:val>
        </c:ser>
        <c:ser>
          <c:idx val="1"/>
          <c:order val="1"/>
          <c:tx>
            <c:strRef>
              <c:f>Sheet1!$C$1</c:f>
              <c:strCache>
                <c:ptCount val="1"/>
                <c:pt idx="0">
                  <c:v>Residents</c:v>
                </c:pt>
              </c:strCache>
            </c:strRef>
          </c:tx>
          <c:spPr>
            <a:solidFill>
              <a:schemeClr val="accent1">
                <a:lumMod val="40000"/>
                <a:lumOff val="60000"/>
              </a:schemeClr>
            </a:solidFill>
            <a:ln>
              <a:solidFill>
                <a:prstClr val="black"/>
              </a:solidFill>
            </a:ln>
          </c:spPr>
          <c:invertIfNegative val="0"/>
          <c:cat>
            <c:strRef>
              <c:f>Sheet1!$A$2:$A$10</c:f>
              <c:strCache>
                <c:ptCount val="9"/>
                <c:pt idx="0">
                  <c:v>Don't know</c:v>
                </c:pt>
                <c:pt idx="1">
                  <c:v>Other</c:v>
                </c:pt>
                <c:pt idx="2">
                  <c:v>Online / emails updates</c:v>
                </c:pt>
                <c:pt idx="3">
                  <c:v>About new projects / developments</c:v>
                </c:pt>
                <c:pt idx="4">
                  <c:v>In newspapers / mail outs / pamphlets</c:v>
                </c:pt>
                <c:pt idx="5">
                  <c:v>What is actually happening now</c:v>
                </c:pt>
                <c:pt idx="6">
                  <c:v>Everything / General information</c:v>
                </c:pt>
                <c:pt idx="7">
                  <c:v>What monitoring / management is  in place / Results of monitoring</c:v>
                </c:pt>
                <c:pt idx="8">
                  <c:v>The health of the harbour*</c:v>
                </c:pt>
              </c:strCache>
            </c:strRef>
          </c:cat>
          <c:val>
            <c:numRef>
              <c:f>Sheet1!$C$2:$C$10</c:f>
              <c:numCache>
                <c:formatCode>0%</c:formatCode>
                <c:ptCount val="9"/>
                <c:pt idx="0">
                  <c:v>1.3855622832735401E-2</c:v>
                </c:pt>
                <c:pt idx="1">
                  <c:v>6.9408223366768593E-2</c:v>
                </c:pt>
                <c:pt idx="2">
                  <c:v>7.0388112072845704E-2</c:v>
                </c:pt>
                <c:pt idx="3">
                  <c:v>7.7293292240665584E-2</c:v>
                </c:pt>
                <c:pt idx="4">
                  <c:v>0.1279794343488147</c:v>
                </c:pt>
                <c:pt idx="5">
                  <c:v>0.16116658904682304</c:v>
                </c:pt>
                <c:pt idx="6">
                  <c:v>0.14947075890863418</c:v>
                </c:pt>
                <c:pt idx="7">
                  <c:v>0.21006945196513069</c:v>
                </c:pt>
                <c:pt idx="8">
                  <c:v>0.28842163385846514</c:v>
                </c:pt>
              </c:numCache>
            </c:numRef>
          </c:val>
        </c:ser>
        <c:ser>
          <c:idx val="2"/>
          <c:order val="2"/>
          <c:tx>
            <c:strRef>
              <c:f>Sheet1!$D$1</c:f>
              <c:strCache>
                <c:ptCount val="1"/>
                <c:pt idx="0">
                  <c:v>Total Sample</c:v>
                </c:pt>
              </c:strCache>
            </c:strRef>
          </c:tx>
          <c:spPr>
            <a:solidFill>
              <a:srgbClr val="FFC000"/>
            </a:solidFill>
            <a:ln>
              <a:solidFill>
                <a:prstClr val="black"/>
              </a:solidFill>
            </a:ln>
          </c:spPr>
          <c:invertIfNegative val="0"/>
          <c:cat>
            <c:strRef>
              <c:f>Sheet1!$A$2:$A$10</c:f>
              <c:strCache>
                <c:ptCount val="9"/>
                <c:pt idx="0">
                  <c:v>Don't know</c:v>
                </c:pt>
                <c:pt idx="1">
                  <c:v>Other</c:v>
                </c:pt>
                <c:pt idx="2">
                  <c:v>Online / emails updates</c:v>
                </c:pt>
                <c:pt idx="3">
                  <c:v>About new projects / developments</c:v>
                </c:pt>
                <c:pt idx="4">
                  <c:v>In newspapers / mail outs / pamphlets</c:v>
                </c:pt>
                <c:pt idx="5">
                  <c:v>What is actually happening now</c:v>
                </c:pt>
                <c:pt idx="6">
                  <c:v>Everything / General information</c:v>
                </c:pt>
                <c:pt idx="7">
                  <c:v>What monitoring / management is  in place / Results of monitoring</c:v>
                </c:pt>
                <c:pt idx="8">
                  <c:v>The health of the harbour*</c:v>
                </c:pt>
              </c:strCache>
            </c:strRef>
          </c:cat>
          <c:val>
            <c:numRef>
              <c:f>Sheet1!$D$2:$D$10</c:f>
              <c:numCache>
                <c:formatCode>0%</c:formatCode>
                <c:ptCount val="9"/>
                <c:pt idx="0">
                  <c:v>1.3051237098095308E-2</c:v>
                </c:pt>
                <c:pt idx="1">
                  <c:v>6.5378741226778836E-2</c:v>
                </c:pt>
                <c:pt idx="2">
                  <c:v>7.1139644605118027E-2</c:v>
                </c:pt>
                <c:pt idx="3">
                  <c:v>7.2806043820849597E-2</c:v>
                </c:pt>
                <c:pt idx="4">
                  <c:v>0.12054961090744065</c:v>
                </c:pt>
                <c:pt idx="5">
                  <c:v>0.16148589508093111</c:v>
                </c:pt>
                <c:pt idx="6">
                  <c:v>0.16498277010794171</c:v>
                </c:pt>
                <c:pt idx="7">
                  <c:v>0.20271180899795774</c:v>
                </c:pt>
                <c:pt idx="8">
                  <c:v>0.29102897463355287</c:v>
                </c:pt>
              </c:numCache>
            </c:numRef>
          </c:val>
        </c:ser>
        <c:dLbls>
          <c:showLegendKey val="0"/>
          <c:showVal val="1"/>
          <c:showCatName val="0"/>
          <c:showSerName val="0"/>
          <c:showPercent val="0"/>
          <c:showBubbleSize val="0"/>
        </c:dLbls>
        <c:gapWidth val="70"/>
        <c:axId val="126950784"/>
        <c:axId val="126964864"/>
      </c:barChart>
      <c:catAx>
        <c:axId val="126950784"/>
        <c:scaling>
          <c:orientation val="minMax"/>
        </c:scaling>
        <c:delete val="0"/>
        <c:axPos val="l"/>
        <c:majorTickMark val="out"/>
        <c:minorTickMark val="none"/>
        <c:tickLblPos val="nextTo"/>
        <c:spPr>
          <a:ln>
            <a:noFill/>
          </a:ln>
        </c:spPr>
        <c:txPr>
          <a:bodyPr rot="0" vert="horz"/>
          <a:lstStyle/>
          <a:p>
            <a:pPr>
              <a:defRPr sz="1050"/>
            </a:pPr>
            <a:endParaRPr lang="en-US"/>
          </a:p>
        </c:txPr>
        <c:crossAx val="126964864"/>
        <c:crosses val="autoZero"/>
        <c:auto val="1"/>
        <c:lblAlgn val="ctr"/>
        <c:lblOffset val="100"/>
        <c:noMultiLvlLbl val="0"/>
      </c:catAx>
      <c:valAx>
        <c:axId val="126964864"/>
        <c:scaling>
          <c:orientation val="minMax"/>
        </c:scaling>
        <c:delete val="1"/>
        <c:axPos val="b"/>
        <c:numFmt formatCode="General" sourceLinked="1"/>
        <c:majorTickMark val="out"/>
        <c:minorTickMark val="none"/>
        <c:tickLblPos val="none"/>
        <c:crossAx val="126950784"/>
        <c:crosses val="autoZero"/>
        <c:crossBetween val="between"/>
      </c:valAx>
    </c:plotArea>
    <c:legend>
      <c:legendPos val="r"/>
      <c:layout>
        <c:manualLayout>
          <c:xMode val="edge"/>
          <c:yMode val="edge"/>
          <c:x val="0.23730158177130645"/>
          <c:y val="0.84648622047244049"/>
          <c:w val="0.65239623648739298"/>
          <c:h val="0.15351377952755921"/>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5904931131396294"/>
          <c:y val="6.2088828740157476E-2"/>
          <c:w val="0.82261735535270486"/>
          <c:h val="0.81858858267716528"/>
        </c:manualLayout>
      </c:layout>
      <c:barChart>
        <c:barDir val="col"/>
        <c:grouping val="percentStacked"/>
        <c:varyColors val="0"/>
        <c:ser>
          <c:idx val="0"/>
          <c:order val="0"/>
          <c:tx>
            <c:strRef>
              <c:f>Sheet1!$A$2</c:f>
              <c:strCache>
                <c:ptCount val="1"/>
                <c:pt idx="0">
                  <c:v>Don't know</c:v>
                </c:pt>
              </c:strCache>
            </c:strRef>
          </c:tx>
          <c:spPr>
            <a:solidFill>
              <a:schemeClr val="bg1"/>
            </a:solidFill>
            <a:ln>
              <a:solidFill>
                <a:schemeClr val="tx1"/>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Sheet1!$B$2:$J$2</c:f>
              <c:numCache>
                <c:formatCode>General</c:formatCode>
                <c:ptCount val="9"/>
                <c:pt idx="3" formatCode="0%">
                  <c:v>4.3854007908357182E-2</c:v>
                </c:pt>
                <c:pt idx="6" formatCode="0%">
                  <c:v>7.9651420959147845E-3</c:v>
                </c:pt>
              </c:numCache>
            </c:numRef>
          </c:val>
        </c:ser>
        <c:ser>
          <c:idx val="1"/>
          <c:order val="1"/>
          <c:tx>
            <c:strRef>
              <c:f>Sheet1!$A$3</c:f>
              <c:strCache>
                <c:ptCount val="1"/>
                <c:pt idx="0">
                  <c:v>Other</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Sheet1!$B$3:$J$3</c:f>
              <c:numCache>
                <c:formatCode>General</c:formatCode>
                <c:ptCount val="9"/>
                <c:pt idx="0" formatCode="0%">
                  <c:v>9.1095135654125688E-3</c:v>
                </c:pt>
                <c:pt idx="2" formatCode="0%">
                  <c:v>1.8789167899504581E-2</c:v>
                </c:pt>
                <c:pt idx="4" formatCode="0%">
                  <c:v>1.0894020130254582E-2</c:v>
                </c:pt>
                <c:pt idx="5" formatCode="0%">
                  <c:v>9.2211980710933186E-3</c:v>
                </c:pt>
                <c:pt idx="6" formatCode="0%">
                  <c:v>6.0522334056970183E-3</c:v>
                </c:pt>
                <c:pt idx="8" formatCode="0%">
                  <c:v>2.7534079042416681E-2</c:v>
                </c:pt>
              </c:numCache>
            </c:numRef>
          </c:val>
        </c:ser>
        <c:ser>
          <c:idx val="2"/>
          <c:order val="2"/>
          <c:tx>
            <c:strRef>
              <c:f>Sheet1!$A$4</c:f>
              <c:strCache>
                <c:ptCount val="1"/>
                <c:pt idx="0">
                  <c:v>Never </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Sheet1!$B$4:$J$4</c:f>
              <c:numCache>
                <c:formatCode>0%</c:formatCode>
                <c:ptCount val="9"/>
                <c:pt idx="0">
                  <c:v>5.554672216830487E-2</c:v>
                </c:pt>
                <c:pt idx="1">
                  <c:v>2.3341110568581801E-2</c:v>
                </c:pt>
                <c:pt idx="2">
                  <c:v>9.1262925381826301E-2</c:v>
                </c:pt>
                <c:pt idx="3">
                  <c:v>0.1299236674910357</c:v>
                </c:pt>
                <c:pt idx="4">
                  <c:v>3.2682060390763802E-2</c:v>
                </c:pt>
                <c:pt idx="5">
                  <c:v>6.5739646669573895E-2</c:v>
                </c:pt>
                <c:pt idx="6">
                  <c:v>7.1999786198276391E-2</c:v>
                </c:pt>
                <c:pt idx="7">
                  <c:v>4.9740255918933308E-2</c:v>
                </c:pt>
                <c:pt idx="8">
                  <c:v>6.749793228641654E-2</c:v>
                </c:pt>
              </c:numCache>
            </c:numRef>
          </c:val>
        </c:ser>
        <c:ser>
          <c:idx val="3"/>
          <c:order val="3"/>
          <c:tx>
            <c:strRef>
              <c:f>Sheet1!$A$5</c:f>
              <c:strCache>
                <c:ptCount val="1"/>
                <c:pt idx="0">
                  <c:v>Once or twice a year</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Sheet1!$B$5:$J$5</c:f>
              <c:numCache>
                <c:formatCode>0%</c:formatCode>
                <c:ptCount val="9"/>
                <c:pt idx="0">
                  <c:v>0.17308445270045208</c:v>
                </c:pt>
                <c:pt idx="1">
                  <c:v>0.18390617178666363</c:v>
                </c:pt>
                <c:pt idx="2">
                  <c:v>0.15397507169791141</c:v>
                </c:pt>
                <c:pt idx="3">
                  <c:v>0.22128451596801299</c:v>
                </c:pt>
                <c:pt idx="4">
                  <c:v>0.21889039807752686</c:v>
                </c:pt>
                <c:pt idx="5">
                  <c:v>0.14350949961795706</c:v>
                </c:pt>
                <c:pt idx="6">
                  <c:v>0.1580169478981657</c:v>
                </c:pt>
                <c:pt idx="7">
                  <c:v>0.17335473776034024</c:v>
                </c:pt>
                <c:pt idx="8">
                  <c:v>0.17326014783155699</c:v>
                </c:pt>
              </c:numCache>
            </c:numRef>
          </c:val>
        </c:ser>
        <c:ser>
          <c:idx val="4"/>
          <c:order val="4"/>
          <c:tx>
            <c:strRef>
              <c:f>Sheet1!$A$6</c:f>
              <c:strCache>
                <c:ptCount val="1"/>
                <c:pt idx="0">
                  <c:v>Around once a month</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Sheet1!$B$6:$J$6</c:f>
              <c:numCache>
                <c:formatCode>0%</c:formatCode>
                <c:ptCount val="9"/>
                <c:pt idx="0">
                  <c:v>0.26875202802696324</c:v>
                </c:pt>
                <c:pt idx="1">
                  <c:v>0.26935511621954755</c:v>
                </c:pt>
                <c:pt idx="2">
                  <c:v>0.27479257325829981</c:v>
                </c:pt>
                <c:pt idx="3">
                  <c:v>0.19827210266362968</c:v>
                </c:pt>
                <c:pt idx="4">
                  <c:v>0.28155887577055866</c:v>
                </c:pt>
                <c:pt idx="5">
                  <c:v>0.28923237735767005</c:v>
                </c:pt>
                <c:pt idx="6">
                  <c:v>0.20834772383395836</c:v>
                </c:pt>
                <c:pt idx="7">
                  <c:v>0.27102040250460946</c:v>
                </c:pt>
                <c:pt idx="8">
                  <c:v>0.26529343107828779</c:v>
                </c:pt>
              </c:numCache>
            </c:numRef>
          </c:val>
        </c:ser>
        <c:ser>
          <c:idx val="5"/>
          <c:order val="5"/>
          <c:tx>
            <c:strRef>
              <c:f>Sheet1!$A$7</c:f>
              <c:strCache>
                <c:ptCount val="1"/>
                <c:pt idx="0">
                  <c:v>Fortnightly</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Sheet1!$B$7:$J$7</c:f>
              <c:numCache>
                <c:formatCode>0%</c:formatCode>
                <c:ptCount val="9"/>
                <c:pt idx="0">
                  <c:v>0.15528001358590449</c:v>
                </c:pt>
                <c:pt idx="1">
                  <c:v>0.18976387769589897</c:v>
                </c:pt>
                <c:pt idx="2">
                  <c:v>0.11800395567627672</c:v>
                </c:pt>
                <c:pt idx="3">
                  <c:v>6.5686954603781822E-2</c:v>
                </c:pt>
                <c:pt idx="4">
                  <c:v>0.16531884512241912</c:v>
                </c:pt>
                <c:pt idx="5">
                  <c:v>0.16396673051991206</c:v>
                </c:pt>
                <c:pt idx="6">
                  <c:v>0.12233056213407011</c:v>
                </c:pt>
                <c:pt idx="7">
                  <c:v>0.17160129629822396</c:v>
                </c:pt>
                <c:pt idx="8">
                  <c:v>0.118817279184326</c:v>
                </c:pt>
              </c:numCache>
            </c:numRef>
          </c:val>
        </c:ser>
        <c:ser>
          <c:idx val="6"/>
          <c:order val="6"/>
          <c:tx>
            <c:strRef>
              <c:f>Sheet1!$A$8</c:f>
              <c:strCache>
                <c:ptCount val="1"/>
                <c:pt idx="0">
                  <c:v>Weekly</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Sheet1!$B$8:$J$8</c:f>
              <c:numCache>
                <c:formatCode>0%</c:formatCode>
                <c:ptCount val="9"/>
                <c:pt idx="0">
                  <c:v>0.16204696073993571</c:v>
                </c:pt>
                <c:pt idx="1">
                  <c:v>0.14778487999791889</c:v>
                </c:pt>
                <c:pt idx="2">
                  <c:v>0.18392665484979462</c:v>
                </c:pt>
                <c:pt idx="3">
                  <c:v>0.13255337581652291</c:v>
                </c:pt>
                <c:pt idx="4">
                  <c:v>0.14532790025424028</c:v>
                </c:pt>
                <c:pt idx="5">
                  <c:v>0.19483641966488038</c:v>
                </c:pt>
                <c:pt idx="6">
                  <c:v>0.12455697815933163</c:v>
                </c:pt>
                <c:pt idx="7">
                  <c:v>0.14640357140333543</c:v>
                </c:pt>
                <c:pt idx="8">
                  <c:v>0.19429676092651887</c:v>
                </c:pt>
              </c:numCache>
            </c:numRef>
          </c:val>
        </c:ser>
        <c:ser>
          <c:idx val="7"/>
          <c:order val="7"/>
          <c:tx>
            <c:strRef>
              <c:f>Sheet1!$A$9</c:f>
              <c:strCache>
                <c:ptCount val="1"/>
                <c:pt idx="0">
                  <c:v>Every couple of days</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Sheet1!$B$9:$J$9</c:f>
              <c:numCache>
                <c:formatCode>0%</c:formatCode>
                <c:ptCount val="9"/>
                <c:pt idx="0">
                  <c:v>5.1426355680835076E-2</c:v>
                </c:pt>
                <c:pt idx="1">
                  <c:v>5.5173115181045417E-2</c:v>
                </c:pt>
                <c:pt idx="2">
                  <c:v>4.8189048871227866E-2</c:v>
                </c:pt>
                <c:pt idx="3">
                  <c:v>3.3322028463596227E-2</c:v>
                </c:pt>
                <c:pt idx="4">
                  <c:v>5.2673005258941932E-2</c:v>
                </c:pt>
                <c:pt idx="5">
                  <c:v>3.4671414162618201E-2</c:v>
                </c:pt>
                <c:pt idx="6">
                  <c:v>8.2191344319453088E-2</c:v>
                </c:pt>
                <c:pt idx="7">
                  <c:v>4.7547282072073885E-2</c:v>
                </c:pt>
                <c:pt idx="8">
                  <c:v>5.9470154622123503E-2</c:v>
                </c:pt>
              </c:numCache>
            </c:numRef>
          </c:val>
        </c:ser>
        <c:ser>
          <c:idx val="8"/>
          <c:order val="8"/>
          <c:tx>
            <c:strRef>
              <c:f>Sheet1!$A$10</c:f>
              <c:strCache>
                <c:ptCount val="1"/>
                <c:pt idx="0">
                  <c:v>Daily</c:v>
                </c:pt>
              </c:strCache>
            </c:strRef>
          </c:tx>
          <c:spPr>
            <a:ln>
              <a:solidFill>
                <a:prstClr val="black"/>
              </a:solidFill>
            </a:ln>
          </c:spPr>
          <c:invertIfNegative val="0"/>
          <c:cat>
            <c:strRef>
              <c:f>Sheet1!$B$1:$J$1</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Sheet1!$B$10:$J$10</c:f>
              <c:numCache>
                <c:formatCode>0%</c:formatCode>
                <c:ptCount val="9"/>
                <c:pt idx="0">
                  <c:v>0.12300162227109263</c:v>
                </c:pt>
                <c:pt idx="1">
                  <c:v>0.1281626887311379</c:v>
                </c:pt>
                <c:pt idx="2">
                  <c:v>0.11106060236516006</c:v>
                </c:pt>
                <c:pt idx="3">
                  <c:v>0.17510334708506353</c:v>
                </c:pt>
                <c:pt idx="4">
                  <c:v>9.2654894995299067E-2</c:v>
                </c:pt>
                <c:pt idx="5">
                  <c:v>9.8822713936298046E-2</c:v>
                </c:pt>
                <c:pt idx="6">
                  <c:v>0.21853928195513564</c:v>
                </c:pt>
                <c:pt idx="7">
                  <c:v>0.13770832502469199</c:v>
                </c:pt>
                <c:pt idx="8">
                  <c:v>9.3830215028353342E-2</c:v>
                </c:pt>
              </c:numCache>
            </c:numRef>
          </c:val>
        </c:ser>
        <c:dLbls>
          <c:showLegendKey val="0"/>
          <c:showVal val="1"/>
          <c:showCatName val="0"/>
          <c:showSerName val="0"/>
          <c:showPercent val="0"/>
          <c:showBubbleSize val="0"/>
        </c:dLbls>
        <c:gapWidth val="80"/>
        <c:overlap val="100"/>
        <c:axId val="108501248"/>
        <c:axId val="108204032"/>
      </c:barChart>
      <c:catAx>
        <c:axId val="108501248"/>
        <c:scaling>
          <c:orientation val="minMax"/>
        </c:scaling>
        <c:delete val="0"/>
        <c:axPos val="b"/>
        <c:majorTickMark val="out"/>
        <c:minorTickMark val="none"/>
        <c:tickLblPos val="nextTo"/>
        <c:spPr>
          <a:ln>
            <a:noFill/>
          </a:ln>
        </c:spPr>
        <c:txPr>
          <a:bodyPr/>
          <a:lstStyle/>
          <a:p>
            <a:pPr>
              <a:defRPr sz="900" b="1"/>
            </a:pPr>
            <a:endParaRPr lang="en-US"/>
          </a:p>
        </c:txPr>
        <c:crossAx val="108204032"/>
        <c:crosses val="autoZero"/>
        <c:auto val="1"/>
        <c:lblAlgn val="ctr"/>
        <c:lblOffset val="100"/>
        <c:noMultiLvlLbl val="0"/>
      </c:catAx>
      <c:valAx>
        <c:axId val="108204032"/>
        <c:scaling>
          <c:orientation val="minMax"/>
        </c:scaling>
        <c:delete val="1"/>
        <c:axPos val="l"/>
        <c:numFmt formatCode="0%" sourceLinked="1"/>
        <c:majorTickMark val="out"/>
        <c:minorTickMark val="none"/>
        <c:tickLblPos val="none"/>
        <c:crossAx val="108501248"/>
        <c:crosses val="autoZero"/>
        <c:crossBetween val="between"/>
      </c:valAx>
    </c:plotArea>
    <c:legend>
      <c:legendPos val="l"/>
      <c:layout>
        <c:manualLayout>
          <c:xMode val="edge"/>
          <c:yMode val="edge"/>
          <c:x val="8.8495575221239683E-3"/>
          <c:y val="8.8175149981253212E-2"/>
          <c:w val="0.15848012914314921"/>
          <c:h val="0.78793517997750251"/>
        </c:manualLayout>
      </c:layout>
      <c:overlay val="0"/>
    </c:legend>
    <c:plotVisOnly val="1"/>
    <c:dispBlanksAs val="gap"/>
    <c:showDLblsOverMax val="0"/>
  </c:chart>
  <c:txPr>
    <a:bodyPr/>
    <a:lstStyle/>
    <a:p>
      <a:pPr>
        <a:defRPr sz="1000" b="1"/>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5454545454545424"/>
          <c:y val="0"/>
          <c:w val="0.72121212121211842"/>
          <c:h val="0.88733858267716537"/>
        </c:manualLayout>
      </c:layout>
      <c:barChart>
        <c:barDir val="col"/>
        <c:grouping val="percentStacked"/>
        <c:varyColors val="0"/>
        <c:ser>
          <c:idx val="0"/>
          <c:order val="0"/>
          <c:tx>
            <c:strRef>
              <c:f>Sheet1!$B$1</c:f>
              <c:strCache>
                <c:ptCount val="1"/>
                <c:pt idx="0">
                  <c:v>Don't know</c:v>
                </c:pt>
              </c:strCache>
            </c:strRef>
          </c:tx>
          <c:spPr>
            <a:solidFill>
              <a:schemeClr val="bg1"/>
            </a:solidFill>
            <a:ln>
              <a:solidFill>
                <a:schemeClr val="tx1"/>
              </a:solidFill>
            </a:ln>
          </c:spPr>
          <c:invertIfNegative val="0"/>
          <c:cat>
            <c:strRef>
              <c:f>Sheet1!$A$2:$A$4</c:f>
              <c:strCache>
                <c:ptCount val="3"/>
                <c:pt idx="0">
                  <c:v>Total Sample</c:v>
                </c:pt>
                <c:pt idx="1">
                  <c:v>Residents</c:v>
                </c:pt>
                <c:pt idx="2">
                  <c:v>Recreational Users</c:v>
                </c:pt>
              </c:strCache>
            </c:strRef>
          </c:cat>
          <c:val>
            <c:numRef>
              <c:f>Sheet1!$B$2:$B$4</c:f>
              <c:numCache>
                <c:formatCode>0%</c:formatCode>
                <c:ptCount val="3"/>
                <c:pt idx="0">
                  <c:v>4.0000000000000022E-2</c:v>
                </c:pt>
                <c:pt idx="1">
                  <c:v>4.0000000000000022E-2</c:v>
                </c:pt>
                <c:pt idx="2">
                  <c:v>3.0000000000000002E-2</c:v>
                </c:pt>
              </c:numCache>
            </c:numRef>
          </c:val>
        </c:ser>
        <c:ser>
          <c:idx val="1"/>
          <c:order val="1"/>
          <c:tx>
            <c:strRef>
              <c:f>Sheet1!$C$1</c:f>
              <c:strCache>
                <c:ptCount val="1"/>
                <c:pt idx="0">
                  <c:v>No - I don't have enough information to make decisions but do not require access to more information</c:v>
                </c:pt>
              </c:strCache>
            </c:strRef>
          </c:tx>
          <c:spPr>
            <a:ln>
              <a:solidFill>
                <a:prstClr val="black"/>
              </a:solidFill>
            </a:ln>
          </c:spPr>
          <c:invertIfNegative val="0"/>
          <c:cat>
            <c:strRef>
              <c:f>Sheet1!$A$2:$A$4</c:f>
              <c:strCache>
                <c:ptCount val="3"/>
                <c:pt idx="0">
                  <c:v>Total Sample</c:v>
                </c:pt>
                <c:pt idx="1">
                  <c:v>Residents</c:v>
                </c:pt>
                <c:pt idx="2">
                  <c:v>Recreational Users</c:v>
                </c:pt>
              </c:strCache>
            </c:strRef>
          </c:cat>
          <c:val>
            <c:numRef>
              <c:f>Sheet1!$C$2:$C$4</c:f>
              <c:numCache>
                <c:formatCode>0%</c:formatCode>
                <c:ptCount val="3"/>
                <c:pt idx="0">
                  <c:v>0.24000000000000021</c:v>
                </c:pt>
                <c:pt idx="1">
                  <c:v>0.25</c:v>
                </c:pt>
                <c:pt idx="2">
                  <c:v>7.0000000000000021E-2</c:v>
                </c:pt>
              </c:numCache>
            </c:numRef>
          </c:val>
        </c:ser>
        <c:ser>
          <c:idx val="2"/>
          <c:order val="2"/>
          <c:tx>
            <c:strRef>
              <c:f>Sheet1!$D$1</c:f>
              <c:strCache>
                <c:ptCount val="1"/>
                <c:pt idx="0">
                  <c:v>No - I don't have enough information to make decisions and would like access to more information</c:v>
                </c:pt>
              </c:strCache>
            </c:strRef>
          </c:tx>
          <c:spPr>
            <a:ln>
              <a:solidFill>
                <a:prstClr val="black"/>
              </a:solidFill>
            </a:ln>
          </c:spPr>
          <c:invertIfNegative val="0"/>
          <c:cat>
            <c:strRef>
              <c:f>Sheet1!$A$2:$A$4</c:f>
              <c:strCache>
                <c:ptCount val="3"/>
                <c:pt idx="0">
                  <c:v>Total Sample</c:v>
                </c:pt>
                <c:pt idx="1">
                  <c:v>Residents</c:v>
                </c:pt>
                <c:pt idx="2">
                  <c:v>Recreational Users</c:v>
                </c:pt>
              </c:strCache>
            </c:strRef>
          </c:cat>
          <c:val>
            <c:numRef>
              <c:f>Sheet1!$D$2:$D$4</c:f>
              <c:numCache>
                <c:formatCode>0%</c:formatCode>
                <c:ptCount val="3"/>
                <c:pt idx="0">
                  <c:v>0.35000000000000031</c:v>
                </c:pt>
                <c:pt idx="1">
                  <c:v>0.34</c:v>
                </c:pt>
                <c:pt idx="2">
                  <c:v>0.45</c:v>
                </c:pt>
              </c:numCache>
            </c:numRef>
          </c:val>
        </c:ser>
        <c:ser>
          <c:idx val="3"/>
          <c:order val="3"/>
          <c:tx>
            <c:strRef>
              <c:f>Sheet1!$E$1</c:f>
              <c:strCache>
                <c:ptCount val="1"/>
                <c:pt idx="0">
                  <c:v>Yes - I have enough information to make decisions</c:v>
                </c:pt>
              </c:strCache>
            </c:strRef>
          </c:tx>
          <c:spPr>
            <a:ln>
              <a:solidFill>
                <a:prstClr val="black"/>
              </a:solidFill>
            </a:ln>
          </c:spPr>
          <c:invertIfNegative val="0"/>
          <c:cat>
            <c:strRef>
              <c:f>Sheet1!$A$2:$A$4</c:f>
              <c:strCache>
                <c:ptCount val="3"/>
                <c:pt idx="0">
                  <c:v>Total Sample</c:v>
                </c:pt>
                <c:pt idx="1">
                  <c:v>Residents</c:v>
                </c:pt>
                <c:pt idx="2">
                  <c:v>Recreational Users</c:v>
                </c:pt>
              </c:strCache>
            </c:strRef>
          </c:cat>
          <c:val>
            <c:numRef>
              <c:f>Sheet1!$E$2:$E$4</c:f>
              <c:numCache>
                <c:formatCode>0%</c:formatCode>
                <c:ptCount val="3"/>
                <c:pt idx="0">
                  <c:v>0.37000000000000038</c:v>
                </c:pt>
                <c:pt idx="1">
                  <c:v>0.37000000000000038</c:v>
                </c:pt>
                <c:pt idx="2">
                  <c:v>0.45</c:v>
                </c:pt>
              </c:numCache>
            </c:numRef>
          </c:val>
        </c:ser>
        <c:dLbls>
          <c:showLegendKey val="0"/>
          <c:showVal val="1"/>
          <c:showCatName val="0"/>
          <c:showSerName val="0"/>
          <c:showPercent val="0"/>
          <c:showBubbleSize val="0"/>
        </c:dLbls>
        <c:gapWidth val="120"/>
        <c:overlap val="100"/>
        <c:axId val="127435136"/>
        <c:axId val="127436672"/>
      </c:barChart>
      <c:catAx>
        <c:axId val="127435136"/>
        <c:scaling>
          <c:orientation val="minMax"/>
        </c:scaling>
        <c:delete val="0"/>
        <c:axPos val="b"/>
        <c:majorTickMark val="out"/>
        <c:minorTickMark val="none"/>
        <c:tickLblPos val="nextTo"/>
        <c:spPr>
          <a:ln>
            <a:noFill/>
          </a:ln>
        </c:spPr>
        <c:crossAx val="127436672"/>
        <c:crosses val="autoZero"/>
        <c:auto val="1"/>
        <c:lblAlgn val="ctr"/>
        <c:lblOffset val="100"/>
        <c:noMultiLvlLbl val="0"/>
      </c:catAx>
      <c:valAx>
        <c:axId val="127436672"/>
        <c:scaling>
          <c:orientation val="minMax"/>
        </c:scaling>
        <c:delete val="1"/>
        <c:axPos val="l"/>
        <c:numFmt formatCode="0%" sourceLinked="1"/>
        <c:majorTickMark val="out"/>
        <c:minorTickMark val="none"/>
        <c:tickLblPos val="none"/>
        <c:crossAx val="127435136"/>
        <c:crosses val="autoZero"/>
        <c:crossBetween val="between"/>
      </c:valAx>
    </c:plotArea>
    <c:legend>
      <c:legendPos val="l"/>
      <c:legendEntry>
        <c:idx val="3"/>
        <c:delete val="1"/>
      </c:legendEntry>
      <c:layout>
        <c:manualLayout>
          <c:xMode val="edge"/>
          <c:yMode val="edge"/>
          <c:x val="9.090909090909139E-3"/>
          <c:y val="7.3445374015748063E-2"/>
          <c:w val="0.31417346695299642"/>
          <c:h val="0.80935925196850655"/>
        </c:manualLayout>
      </c:layout>
      <c:overlay val="0"/>
    </c:legend>
    <c:plotVisOnly val="1"/>
    <c:dispBlanksAs val="gap"/>
    <c:showDLblsOverMax val="0"/>
  </c:chart>
  <c:txPr>
    <a:bodyPr/>
    <a:lstStyle/>
    <a:p>
      <a:pPr>
        <a:defRPr sz="1000" b="1"/>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7566134825252144"/>
          <c:y val="3.437500000000001E-2"/>
          <c:w val="0.80720460929225957"/>
          <c:h val="0.81105733267716562"/>
        </c:manualLayout>
      </c:layout>
      <c:barChart>
        <c:barDir val="col"/>
        <c:grouping val="percentStacked"/>
        <c:varyColors val="0"/>
        <c:ser>
          <c:idx val="0"/>
          <c:order val="0"/>
          <c:tx>
            <c:strRef>
              <c:f>Sheet1!$B$1</c:f>
              <c:strCache>
                <c:ptCount val="1"/>
                <c:pt idx="0">
                  <c:v>Don't know</c:v>
                </c:pt>
              </c:strCache>
            </c:strRef>
          </c:tx>
          <c:spPr>
            <a:solidFill>
              <a:schemeClr val="bg1"/>
            </a:solidFill>
            <a:ln>
              <a:solidFill>
                <a:schemeClr val="tx1"/>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Sheet1!$B$2:$B$10</c:f>
              <c:numCache>
                <c:formatCode>0%</c:formatCode>
                <c:ptCount val="9"/>
                <c:pt idx="0">
                  <c:v>4.0000000000000022E-2</c:v>
                </c:pt>
                <c:pt idx="1">
                  <c:v>0.05</c:v>
                </c:pt>
                <c:pt idx="2">
                  <c:v>2.0000000000000011E-2</c:v>
                </c:pt>
                <c:pt idx="3">
                  <c:v>0.1</c:v>
                </c:pt>
                <c:pt idx="4">
                  <c:v>6.0000000000000032E-2</c:v>
                </c:pt>
                <c:pt idx="5">
                  <c:v>3.0000000000000002E-2</c:v>
                </c:pt>
                <c:pt idx="6">
                  <c:v>4.0000000000000022E-2</c:v>
                </c:pt>
                <c:pt idx="7">
                  <c:v>0.05</c:v>
                </c:pt>
                <c:pt idx="8">
                  <c:v>3.0000000000000002E-2</c:v>
                </c:pt>
              </c:numCache>
            </c:numRef>
          </c:val>
        </c:ser>
        <c:ser>
          <c:idx val="1"/>
          <c:order val="1"/>
          <c:tx>
            <c:strRef>
              <c:f>Sheet1!$C$1</c:f>
              <c:strCache>
                <c:ptCount val="1"/>
                <c:pt idx="0">
                  <c:v>No - I don't have enough information to make decisions but do not require access to more information</c:v>
                </c:pt>
              </c:strCache>
            </c:strRef>
          </c:tx>
          <c:spPr>
            <a:ln>
              <a:solidFill>
                <a:prstClr val="black"/>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Sheet1!$C$2:$C$10</c:f>
              <c:numCache>
                <c:formatCode>0%</c:formatCode>
                <c:ptCount val="9"/>
                <c:pt idx="0">
                  <c:v>0.25</c:v>
                </c:pt>
                <c:pt idx="1">
                  <c:v>0.29000000000000031</c:v>
                </c:pt>
                <c:pt idx="2">
                  <c:v>0.22</c:v>
                </c:pt>
                <c:pt idx="3">
                  <c:v>0.1</c:v>
                </c:pt>
                <c:pt idx="4">
                  <c:v>0.25</c:v>
                </c:pt>
                <c:pt idx="5">
                  <c:v>0.21000000000000021</c:v>
                </c:pt>
                <c:pt idx="6">
                  <c:v>0.33000000000000146</c:v>
                </c:pt>
                <c:pt idx="7">
                  <c:v>0.28000000000000008</c:v>
                </c:pt>
                <c:pt idx="8">
                  <c:v>0.19</c:v>
                </c:pt>
              </c:numCache>
            </c:numRef>
          </c:val>
        </c:ser>
        <c:ser>
          <c:idx val="2"/>
          <c:order val="2"/>
          <c:tx>
            <c:strRef>
              <c:f>Sheet1!$D$1</c:f>
              <c:strCache>
                <c:ptCount val="1"/>
                <c:pt idx="0">
                  <c:v>No - I don't have enough information to make decisions and would like access to more information</c:v>
                </c:pt>
              </c:strCache>
            </c:strRef>
          </c:tx>
          <c:spPr>
            <a:ln>
              <a:solidFill>
                <a:prstClr val="black"/>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Sheet1!$D$2:$D$10</c:f>
              <c:numCache>
                <c:formatCode>0%</c:formatCode>
                <c:ptCount val="9"/>
                <c:pt idx="0">
                  <c:v>0.34</c:v>
                </c:pt>
                <c:pt idx="1">
                  <c:v>0.28000000000000008</c:v>
                </c:pt>
                <c:pt idx="2">
                  <c:v>0.42000000000000032</c:v>
                </c:pt>
                <c:pt idx="3">
                  <c:v>0.43000000000000038</c:v>
                </c:pt>
                <c:pt idx="4">
                  <c:v>0.33000000000000146</c:v>
                </c:pt>
                <c:pt idx="5">
                  <c:v>0.39000000000000123</c:v>
                </c:pt>
                <c:pt idx="6">
                  <c:v>0.26</c:v>
                </c:pt>
                <c:pt idx="7">
                  <c:v>0.32000000000000123</c:v>
                </c:pt>
                <c:pt idx="8">
                  <c:v>0.38000000000000123</c:v>
                </c:pt>
              </c:numCache>
            </c:numRef>
          </c:val>
        </c:ser>
        <c:ser>
          <c:idx val="3"/>
          <c:order val="3"/>
          <c:tx>
            <c:strRef>
              <c:f>Sheet1!$E$1</c:f>
              <c:strCache>
                <c:ptCount val="1"/>
                <c:pt idx="0">
                  <c:v>Yes - I have enough information to make decisions</c:v>
                </c:pt>
              </c:strCache>
            </c:strRef>
          </c:tx>
          <c:spPr>
            <a:ln>
              <a:solidFill>
                <a:schemeClr val="tx1"/>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Sheet1!$E$2:$E$10</c:f>
              <c:numCache>
                <c:formatCode>0%</c:formatCode>
                <c:ptCount val="9"/>
                <c:pt idx="0">
                  <c:v>0.37000000000000038</c:v>
                </c:pt>
                <c:pt idx="1">
                  <c:v>0.38000000000000123</c:v>
                </c:pt>
                <c:pt idx="2">
                  <c:v>0.34</c:v>
                </c:pt>
                <c:pt idx="3">
                  <c:v>0.37000000000000038</c:v>
                </c:pt>
                <c:pt idx="4">
                  <c:v>0.36000000000000032</c:v>
                </c:pt>
                <c:pt idx="5">
                  <c:v>0.37000000000000038</c:v>
                </c:pt>
                <c:pt idx="6">
                  <c:v>0.37000000000000038</c:v>
                </c:pt>
                <c:pt idx="7">
                  <c:v>0.35000000000000031</c:v>
                </c:pt>
                <c:pt idx="8">
                  <c:v>0.4</c:v>
                </c:pt>
              </c:numCache>
            </c:numRef>
          </c:val>
        </c:ser>
        <c:dLbls>
          <c:showLegendKey val="0"/>
          <c:showVal val="1"/>
          <c:showCatName val="0"/>
          <c:showSerName val="0"/>
          <c:showPercent val="0"/>
          <c:showBubbleSize val="0"/>
        </c:dLbls>
        <c:gapWidth val="80"/>
        <c:overlap val="100"/>
        <c:axId val="127112320"/>
        <c:axId val="127113856"/>
      </c:barChart>
      <c:catAx>
        <c:axId val="127112320"/>
        <c:scaling>
          <c:orientation val="minMax"/>
        </c:scaling>
        <c:delete val="0"/>
        <c:axPos val="b"/>
        <c:majorTickMark val="out"/>
        <c:minorTickMark val="none"/>
        <c:tickLblPos val="nextTo"/>
        <c:spPr>
          <a:ln>
            <a:noFill/>
          </a:ln>
        </c:spPr>
        <c:crossAx val="127113856"/>
        <c:crosses val="autoZero"/>
        <c:auto val="1"/>
        <c:lblAlgn val="ctr"/>
        <c:lblOffset val="100"/>
        <c:noMultiLvlLbl val="0"/>
      </c:catAx>
      <c:valAx>
        <c:axId val="127113856"/>
        <c:scaling>
          <c:orientation val="minMax"/>
        </c:scaling>
        <c:delete val="1"/>
        <c:axPos val="l"/>
        <c:numFmt formatCode="0%" sourceLinked="1"/>
        <c:majorTickMark val="out"/>
        <c:minorTickMark val="none"/>
        <c:tickLblPos val="none"/>
        <c:crossAx val="127112320"/>
        <c:crosses val="autoZero"/>
        <c:crossBetween val="between"/>
      </c:valAx>
    </c:plotArea>
    <c:legend>
      <c:legendPos val="l"/>
      <c:legendEntry>
        <c:idx val="3"/>
        <c:delete val="1"/>
      </c:legendEntry>
      <c:layout>
        <c:manualLayout>
          <c:xMode val="edge"/>
          <c:yMode val="edge"/>
          <c:x val="9.3457943925234419E-3"/>
          <c:y val="0.11269365157480322"/>
          <c:w val="0.17419935994842811"/>
          <c:h val="0.73086269685039373"/>
        </c:manualLayout>
      </c:layout>
      <c:overlay val="0"/>
      <c:txPr>
        <a:bodyPr/>
        <a:lstStyle/>
        <a:p>
          <a:pPr>
            <a:defRPr sz="900"/>
          </a:pPr>
          <a:endParaRPr lang="en-US"/>
        </a:p>
      </c:txPr>
    </c:legend>
    <c:plotVisOnly val="1"/>
    <c:dispBlanksAs val="gap"/>
    <c:showDLblsOverMax val="0"/>
  </c:chart>
  <c:txPr>
    <a:bodyPr/>
    <a:lstStyle/>
    <a:p>
      <a:pPr>
        <a:defRPr sz="1000" b="1"/>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32151474709729344"/>
          <c:y val="3.437500000000001E-2"/>
          <c:w val="0.67848525290271222"/>
          <c:h val="0.84797219488188991"/>
        </c:manualLayout>
      </c:layout>
      <c:barChart>
        <c:barDir val="bar"/>
        <c:grouping val="clustered"/>
        <c:varyColors val="0"/>
        <c:ser>
          <c:idx val="0"/>
          <c:order val="0"/>
          <c:tx>
            <c:strRef>
              <c:f>Sheet1!$B$1</c:f>
              <c:strCache>
                <c:ptCount val="1"/>
                <c:pt idx="0">
                  <c:v>Recreational Users</c:v>
                </c:pt>
              </c:strCache>
            </c:strRef>
          </c:tx>
          <c:spPr>
            <a:ln>
              <a:solidFill>
                <a:schemeClr val="tx1"/>
              </a:solidFill>
            </a:ln>
          </c:spPr>
          <c:invertIfNegative val="0"/>
          <c:cat>
            <c:strRef>
              <c:f>Sheet1!$A$2:$A$10</c:f>
              <c:strCache>
                <c:ptCount val="9"/>
                <c:pt idx="0">
                  <c:v>Don't know</c:v>
                </c:pt>
                <c:pt idx="1">
                  <c:v>Other</c:v>
                </c:pt>
                <c:pt idx="2">
                  <c:v>Online / emails updates</c:v>
                </c:pt>
                <c:pt idx="3">
                  <c:v>In newspapers / mail outs / pamphlets</c:v>
                </c:pt>
                <c:pt idx="4">
                  <c:v>About new projects / developments</c:v>
                </c:pt>
                <c:pt idx="5">
                  <c:v>What is actually happening now</c:v>
                </c:pt>
                <c:pt idx="6">
                  <c:v>What monitoring / management is  in place / Results of monitoring</c:v>
                </c:pt>
                <c:pt idx="7">
                  <c:v>The health of the harbour*</c:v>
                </c:pt>
                <c:pt idx="8">
                  <c:v>Everything / General information</c:v>
                </c:pt>
              </c:strCache>
            </c:strRef>
          </c:cat>
          <c:val>
            <c:numRef>
              <c:f>Sheet1!$B$2:$B$10</c:f>
              <c:numCache>
                <c:formatCode>General</c:formatCode>
                <c:ptCount val="9"/>
                <c:pt idx="0" formatCode="0%">
                  <c:v>7.1428571428571438E-2</c:v>
                </c:pt>
                <c:pt idx="2" formatCode="0%">
                  <c:v>7.1428571428571438E-2</c:v>
                </c:pt>
                <c:pt idx="4" formatCode="0%">
                  <c:v>0.14285714285714318</c:v>
                </c:pt>
                <c:pt idx="5" formatCode="0%">
                  <c:v>0.14285714285714318</c:v>
                </c:pt>
                <c:pt idx="7" formatCode="0%">
                  <c:v>0.21428571428571427</c:v>
                </c:pt>
                <c:pt idx="8" formatCode="0%">
                  <c:v>0.5</c:v>
                </c:pt>
              </c:numCache>
            </c:numRef>
          </c:val>
        </c:ser>
        <c:ser>
          <c:idx val="1"/>
          <c:order val="1"/>
          <c:tx>
            <c:strRef>
              <c:f>Sheet1!$C$1</c:f>
              <c:strCache>
                <c:ptCount val="1"/>
                <c:pt idx="0">
                  <c:v>Residents</c:v>
                </c:pt>
              </c:strCache>
            </c:strRef>
          </c:tx>
          <c:spPr>
            <a:solidFill>
              <a:schemeClr val="accent1">
                <a:lumMod val="40000"/>
                <a:lumOff val="60000"/>
              </a:schemeClr>
            </a:solidFill>
            <a:ln>
              <a:solidFill>
                <a:prstClr val="black"/>
              </a:solidFill>
            </a:ln>
          </c:spPr>
          <c:invertIfNegative val="0"/>
          <c:cat>
            <c:strRef>
              <c:f>Sheet1!$A$2:$A$10</c:f>
              <c:strCache>
                <c:ptCount val="9"/>
                <c:pt idx="0">
                  <c:v>Don't know</c:v>
                </c:pt>
                <c:pt idx="1">
                  <c:v>Other</c:v>
                </c:pt>
                <c:pt idx="2">
                  <c:v>Online / emails updates</c:v>
                </c:pt>
                <c:pt idx="3">
                  <c:v>In newspapers / mail outs / pamphlets</c:v>
                </c:pt>
                <c:pt idx="4">
                  <c:v>About new projects / developments</c:v>
                </c:pt>
                <c:pt idx="5">
                  <c:v>What is actually happening now</c:v>
                </c:pt>
                <c:pt idx="6">
                  <c:v>What monitoring / management is  in place / Results of monitoring</c:v>
                </c:pt>
                <c:pt idx="7">
                  <c:v>The health of the harbour*</c:v>
                </c:pt>
                <c:pt idx="8">
                  <c:v>Everything / General information</c:v>
                </c:pt>
              </c:strCache>
            </c:strRef>
          </c:cat>
          <c:val>
            <c:numRef>
              <c:f>Sheet1!$C$2:$C$10</c:f>
              <c:numCache>
                <c:formatCode>0%</c:formatCode>
                <c:ptCount val="9"/>
                <c:pt idx="0">
                  <c:v>1.5848601695279803E-2</c:v>
                </c:pt>
                <c:pt idx="1">
                  <c:v>2.9680155973323158E-2</c:v>
                </c:pt>
                <c:pt idx="2">
                  <c:v>8.0600473514914547E-2</c:v>
                </c:pt>
                <c:pt idx="3">
                  <c:v>0.1283123037640044</c:v>
                </c:pt>
                <c:pt idx="4">
                  <c:v>0.12237677333203759</c:v>
                </c:pt>
                <c:pt idx="5">
                  <c:v>0.12597955379522124</c:v>
                </c:pt>
                <c:pt idx="6">
                  <c:v>0.14116579344558636</c:v>
                </c:pt>
                <c:pt idx="7">
                  <c:v>0.21940803630678146</c:v>
                </c:pt>
                <c:pt idx="8">
                  <c:v>0.25353900063269424</c:v>
                </c:pt>
              </c:numCache>
            </c:numRef>
          </c:val>
        </c:ser>
        <c:ser>
          <c:idx val="2"/>
          <c:order val="2"/>
          <c:tx>
            <c:strRef>
              <c:f>Sheet1!$D$1</c:f>
              <c:strCache>
                <c:ptCount val="1"/>
                <c:pt idx="0">
                  <c:v>Total Sample</c:v>
                </c:pt>
              </c:strCache>
            </c:strRef>
          </c:tx>
          <c:spPr>
            <a:solidFill>
              <a:srgbClr val="FFC000"/>
            </a:solidFill>
            <a:ln>
              <a:solidFill>
                <a:prstClr val="black"/>
              </a:solidFill>
            </a:ln>
          </c:spPr>
          <c:invertIfNegative val="0"/>
          <c:cat>
            <c:strRef>
              <c:f>Sheet1!$A$2:$A$10</c:f>
              <c:strCache>
                <c:ptCount val="9"/>
                <c:pt idx="0">
                  <c:v>Don't know</c:v>
                </c:pt>
                <c:pt idx="1">
                  <c:v>Other</c:v>
                </c:pt>
                <c:pt idx="2">
                  <c:v>Online / emails updates</c:v>
                </c:pt>
                <c:pt idx="3">
                  <c:v>In newspapers / mail outs / pamphlets</c:v>
                </c:pt>
                <c:pt idx="4">
                  <c:v>About new projects / developments</c:v>
                </c:pt>
                <c:pt idx="5">
                  <c:v>What is actually happening now</c:v>
                </c:pt>
                <c:pt idx="6">
                  <c:v>What monitoring / management is  in place / Results of monitoring</c:v>
                </c:pt>
                <c:pt idx="7">
                  <c:v>The health of the harbour*</c:v>
                </c:pt>
                <c:pt idx="8">
                  <c:v>Everything / General information</c:v>
                </c:pt>
              </c:strCache>
            </c:strRef>
          </c:cat>
          <c:val>
            <c:numRef>
              <c:f>Sheet1!$D$2:$D$10</c:f>
              <c:numCache>
                <c:formatCode>0%</c:formatCode>
                <c:ptCount val="9"/>
                <c:pt idx="0">
                  <c:v>1.9483456319548939E-2</c:v>
                </c:pt>
                <c:pt idx="1">
                  <c:v>2.7739114034898992E-2</c:v>
                </c:pt>
                <c:pt idx="2">
                  <c:v>8.0000643560492926E-2</c:v>
                </c:pt>
                <c:pt idx="3">
                  <c:v>0.1199208531582326</c:v>
                </c:pt>
                <c:pt idx="4">
                  <c:v>0.12371616171659959</c:v>
                </c:pt>
                <c:pt idx="5">
                  <c:v>0.12708332522479587</c:v>
                </c:pt>
                <c:pt idx="6">
                  <c:v>0.13193374205087399</c:v>
                </c:pt>
                <c:pt idx="7">
                  <c:v>0.21907304339522332</c:v>
                </c:pt>
                <c:pt idx="8">
                  <c:v>0.26965721565783901</c:v>
                </c:pt>
              </c:numCache>
            </c:numRef>
          </c:val>
        </c:ser>
        <c:dLbls>
          <c:showLegendKey val="0"/>
          <c:showVal val="1"/>
          <c:showCatName val="0"/>
          <c:showSerName val="0"/>
          <c:showPercent val="0"/>
          <c:showBubbleSize val="0"/>
        </c:dLbls>
        <c:gapWidth val="70"/>
        <c:axId val="127202048"/>
        <c:axId val="127203584"/>
      </c:barChart>
      <c:catAx>
        <c:axId val="127202048"/>
        <c:scaling>
          <c:orientation val="minMax"/>
        </c:scaling>
        <c:delete val="0"/>
        <c:axPos val="l"/>
        <c:majorTickMark val="out"/>
        <c:minorTickMark val="none"/>
        <c:tickLblPos val="nextTo"/>
        <c:spPr>
          <a:ln>
            <a:noFill/>
          </a:ln>
        </c:spPr>
        <c:txPr>
          <a:bodyPr rot="0" vert="horz"/>
          <a:lstStyle/>
          <a:p>
            <a:pPr>
              <a:defRPr sz="1050"/>
            </a:pPr>
            <a:endParaRPr lang="en-US"/>
          </a:p>
        </c:txPr>
        <c:crossAx val="127203584"/>
        <c:crosses val="autoZero"/>
        <c:auto val="1"/>
        <c:lblAlgn val="ctr"/>
        <c:lblOffset val="100"/>
        <c:noMultiLvlLbl val="0"/>
      </c:catAx>
      <c:valAx>
        <c:axId val="127203584"/>
        <c:scaling>
          <c:orientation val="minMax"/>
        </c:scaling>
        <c:delete val="1"/>
        <c:axPos val="b"/>
        <c:numFmt formatCode="0%" sourceLinked="1"/>
        <c:majorTickMark val="out"/>
        <c:minorTickMark val="none"/>
        <c:tickLblPos val="none"/>
        <c:crossAx val="127202048"/>
        <c:crosses val="autoZero"/>
        <c:crossBetween val="between"/>
      </c:valAx>
    </c:plotArea>
    <c:legend>
      <c:legendPos val="r"/>
      <c:layout>
        <c:manualLayout>
          <c:xMode val="edge"/>
          <c:yMode val="edge"/>
          <c:x val="0.41385526491391988"/>
          <c:y val="0.82498073829481144"/>
          <c:w val="0.47584256417100496"/>
          <c:h val="0.15351377952755921"/>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32151474709729344"/>
          <c:y val="3.437500000000001E-2"/>
          <c:w val="0.67848525290271222"/>
          <c:h val="0.88130555555555568"/>
        </c:manualLayout>
      </c:layout>
      <c:barChart>
        <c:barDir val="bar"/>
        <c:grouping val="clustered"/>
        <c:varyColors val="0"/>
        <c:ser>
          <c:idx val="0"/>
          <c:order val="0"/>
          <c:tx>
            <c:strRef>
              <c:f>Sheet1!$B$1</c:f>
              <c:strCache>
                <c:ptCount val="1"/>
                <c:pt idx="0">
                  <c:v>Recreational Users</c:v>
                </c:pt>
              </c:strCache>
            </c:strRef>
          </c:tx>
          <c:spPr>
            <a:ln>
              <a:solidFill>
                <a:schemeClr val="tx1"/>
              </a:solidFill>
            </a:ln>
          </c:spPr>
          <c:invertIfNegative val="0"/>
          <c:cat>
            <c:strRef>
              <c:f>Sheet1!$A$2:$A$15</c:f>
              <c:strCache>
                <c:ptCount val="14"/>
                <c:pt idx="0">
                  <c:v>Don't want to receive information</c:v>
                </c:pt>
                <c:pt idx="1">
                  <c:v>Other</c:v>
                </c:pt>
                <c:pt idx="2">
                  <c:v>Telephone</c:v>
                </c:pt>
                <c:pt idx="3">
                  <c:v>Face to face meetings with council staff</c:v>
                </c:pt>
                <c:pt idx="4">
                  <c:v>Social media**</c:v>
                </c:pt>
                <c:pt idx="5">
                  <c:v>Public meetings</c:v>
                </c:pt>
                <c:pt idx="6">
                  <c:v>Mail</c:v>
                </c:pt>
                <c:pt idx="7">
                  <c:v>Field days or working bees</c:v>
                </c:pt>
                <c:pt idx="8">
                  <c:v>Email</c:v>
                </c:pt>
                <c:pt idx="9">
                  <c:v>BOPRC Backyard  publication</c:v>
                </c:pt>
                <c:pt idx="10">
                  <c:v>Brochures and other publications</c:v>
                </c:pt>
                <c:pt idx="11">
                  <c:v>Regional council website</c:v>
                </c:pt>
                <c:pt idx="12">
                  <c:v>Newsletters*</c:v>
                </c:pt>
                <c:pt idx="13">
                  <c:v>Local newspapers</c:v>
                </c:pt>
              </c:strCache>
            </c:strRef>
          </c:cat>
          <c:val>
            <c:numRef>
              <c:f>Sheet1!$B$2:$B$15</c:f>
              <c:numCache>
                <c:formatCode>General</c:formatCode>
                <c:ptCount val="14"/>
                <c:pt idx="2" formatCode="0%">
                  <c:v>0.13636363636363635</c:v>
                </c:pt>
                <c:pt idx="3" formatCode="0%">
                  <c:v>0.59090909090909094</c:v>
                </c:pt>
                <c:pt idx="4" formatCode="0%">
                  <c:v>0.25</c:v>
                </c:pt>
                <c:pt idx="5" formatCode="0%">
                  <c:v>0.56818181818182056</c:v>
                </c:pt>
                <c:pt idx="6" formatCode="0%">
                  <c:v>0.22727272727272727</c:v>
                </c:pt>
                <c:pt idx="7" formatCode="0%">
                  <c:v>0.61363636363636354</c:v>
                </c:pt>
                <c:pt idx="8" formatCode="0%">
                  <c:v>0.47727272727272863</c:v>
                </c:pt>
                <c:pt idx="9" formatCode="0%">
                  <c:v>0.75000000000000222</c:v>
                </c:pt>
                <c:pt idx="10" formatCode="0%">
                  <c:v>0.61363636363636354</c:v>
                </c:pt>
                <c:pt idx="11" formatCode="0%">
                  <c:v>0.79545454545454541</c:v>
                </c:pt>
                <c:pt idx="12" formatCode="0%">
                  <c:v>0.61363636363636354</c:v>
                </c:pt>
                <c:pt idx="13" formatCode="0%">
                  <c:v>0.70454545454545725</c:v>
                </c:pt>
              </c:numCache>
            </c:numRef>
          </c:val>
        </c:ser>
        <c:ser>
          <c:idx val="1"/>
          <c:order val="1"/>
          <c:tx>
            <c:strRef>
              <c:f>Sheet1!$C$1</c:f>
              <c:strCache>
                <c:ptCount val="1"/>
                <c:pt idx="0">
                  <c:v>Residents</c:v>
                </c:pt>
              </c:strCache>
            </c:strRef>
          </c:tx>
          <c:spPr>
            <a:solidFill>
              <a:schemeClr val="accent1">
                <a:lumMod val="40000"/>
                <a:lumOff val="60000"/>
              </a:schemeClr>
            </a:solidFill>
            <a:ln>
              <a:solidFill>
                <a:prstClr val="black"/>
              </a:solidFill>
            </a:ln>
          </c:spPr>
          <c:invertIfNegative val="0"/>
          <c:cat>
            <c:strRef>
              <c:f>Sheet1!$A$2:$A$15</c:f>
              <c:strCache>
                <c:ptCount val="14"/>
                <c:pt idx="0">
                  <c:v>Don't want to receive information</c:v>
                </c:pt>
                <c:pt idx="1">
                  <c:v>Other</c:v>
                </c:pt>
                <c:pt idx="2">
                  <c:v>Telephone</c:v>
                </c:pt>
                <c:pt idx="3">
                  <c:v>Face to face meetings with council staff</c:v>
                </c:pt>
                <c:pt idx="4">
                  <c:v>Social media**</c:v>
                </c:pt>
                <c:pt idx="5">
                  <c:v>Public meetings</c:v>
                </c:pt>
                <c:pt idx="6">
                  <c:v>Mail</c:v>
                </c:pt>
                <c:pt idx="7">
                  <c:v>Field days or working bees</c:v>
                </c:pt>
                <c:pt idx="8">
                  <c:v>Email</c:v>
                </c:pt>
                <c:pt idx="9">
                  <c:v>BOPRC Backyard  publication</c:v>
                </c:pt>
                <c:pt idx="10">
                  <c:v>Brochures and other publications</c:v>
                </c:pt>
                <c:pt idx="11">
                  <c:v>Regional council website</c:v>
                </c:pt>
                <c:pt idx="12">
                  <c:v>Newsletters*</c:v>
                </c:pt>
                <c:pt idx="13">
                  <c:v>Local newspapers</c:v>
                </c:pt>
              </c:strCache>
            </c:strRef>
          </c:cat>
          <c:val>
            <c:numRef>
              <c:f>Sheet1!$C$2:$C$15</c:f>
              <c:numCache>
                <c:formatCode>0%</c:formatCode>
                <c:ptCount val="14"/>
                <c:pt idx="0">
                  <c:v>0.1100189953713776</c:v>
                </c:pt>
                <c:pt idx="1">
                  <c:v>1.4999999999999998E-2</c:v>
                </c:pt>
                <c:pt idx="2">
                  <c:v>4.6191705032305436E-2</c:v>
                </c:pt>
                <c:pt idx="3">
                  <c:v>0.13114293286247275</c:v>
                </c:pt>
                <c:pt idx="4">
                  <c:v>0.16662098389847393</c:v>
                </c:pt>
                <c:pt idx="5">
                  <c:v>0.16769142924496488</c:v>
                </c:pt>
                <c:pt idx="6">
                  <c:v>0.20704945126544336</c:v>
                </c:pt>
                <c:pt idx="7">
                  <c:v>0.25714447480910535</c:v>
                </c:pt>
                <c:pt idx="8">
                  <c:v>0.27621653548564967</c:v>
                </c:pt>
                <c:pt idx="9">
                  <c:v>0.38598561112460034</c:v>
                </c:pt>
                <c:pt idx="10">
                  <c:v>0.40398583063819843</c:v>
                </c:pt>
                <c:pt idx="11">
                  <c:v>0.40863060053374745</c:v>
                </c:pt>
                <c:pt idx="12">
                  <c:v>0.44683425650458025</c:v>
                </c:pt>
                <c:pt idx="13">
                  <c:v>0.61681096438143612</c:v>
                </c:pt>
              </c:numCache>
            </c:numRef>
          </c:val>
        </c:ser>
        <c:ser>
          <c:idx val="2"/>
          <c:order val="2"/>
          <c:tx>
            <c:strRef>
              <c:f>Sheet1!$D$1</c:f>
              <c:strCache>
                <c:ptCount val="1"/>
                <c:pt idx="0">
                  <c:v>Total Sample</c:v>
                </c:pt>
              </c:strCache>
            </c:strRef>
          </c:tx>
          <c:spPr>
            <a:solidFill>
              <a:srgbClr val="FFC000"/>
            </a:solidFill>
            <a:ln>
              <a:solidFill>
                <a:prstClr val="black"/>
              </a:solidFill>
            </a:ln>
          </c:spPr>
          <c:invertIfNegative val="0"/>
          <c:cat>
            <c:strRef>
              <c:f>Sheet1!$A$2:$A$15</c:f>
              <c:strCache>
                <c:ptCount val="14"/>
                <c:pt idx="0">
                  <c:v>Don't want to receive information</c:v>
                </c:pt>
                <c:pt idx="1">
                  <c:v>Other</c:v>
                </c:pt>
                <c:pt idx="2">
                  <c:v>Telephone</c:v>
                </c:pt>
                <c:pt idx="3">
                  <c:v>Face to face meetings with council staff</c:v>
                </c:pt>
                <c:pt idx="4">
                  <c:v>Social media**</c:v>
                </c:pt>
                <c:pt idx="5">
                  <c:v>Public meetings</c:v>
                </c:pt>
                <c:pt idx="6">
                  <c:v>Mail</c:v>
                </c:pt>
                <c:pt idx="7">
                  <c:v>Field days or working bees</c:v>
                </c:pt>
                <c:pt idx="8">
                  <c:v>Email</c:v>
                </c:pt>
                <c:pt idx="9">
                  <c:v>BOPRC Backyard  publication</c:v>
                </c:pt>
                <c:pt idx="10">
                  <c:v>Brochures and other publications</c:v>
                </c:pt>
                <c:pt idx="11">
                  <c:v>Regional council website</c:v>
                </c:pt>
                <c:pt idx="12">
                  <c:v>Newsletters*</c:v>
                </c:pt>
                <c:pt idx="13">
                  <c:v>Local newspapers</c:v>
                </c:pt>
              </c:strCache>
            </c:strRef>
          </c:cat>
          <c:val>
            <c:numRef>
              <c:f>Sheet1!$D$2:$D$15</c:f>
              <c:numCache>
                <c:formatCode>0%</c:formatCode>
                <c:ptCount val="14"/>
                <c:pt idx="0">
                  <c:v>0.10204397758498512</c:v>
                </c:pt>
                <c:pt idx="1">
                  <c:v>1.4E-2</c:v>
                </c:pt>
                <c:pt idx="2">
                  <c:v>5.2728055903110332E-2</c:v>
                </c:pt>
                <c:pt idx="3">
                  <c:v>0.16447029851988726</c:v>
                </c:pt>
                <c:pt idx="4">
                  <c:v>0.17266493234734953</c:v>
                </c:pt>
                <c:pt idx="5">
                  <c:v>0.19672203404434149</c:v>
                </c:pt>
                <c:pt idx="6">
                  <c:v>0.20851538890023819</c:v>
                </c:pt>
                <c:pt idx="7">
                  <c:v>0.28298573198933613</c:v>
                </c:pt>
                <c:pt idx="8">
                  <c:v>0.29079062517037912</c:v>
                </c:pt>
                <c:pt idx="9">
                  <c:v>0.41237215661144788</c:v>
                </c:pt>
                <c:pt idx="10">
                  <c:v>0.41918290387035773</c:v>
                </c:pt>
                <c:pt idx="11">
                  <c:v>0.43667055700247287</c:v>
                </c:pt>
                <c:pt idx="12">
                  <c:v>0.45892534829008041</c:v>
                </c:pt>
                <c:pt idx="13">
                  <c:v>0.62317063088426461</c:v>
                </c:pt>
              </c:numCache>
            </c:numRef>
          </c:val>
        </c:ser>
        <c:dLbls>
          <c:showLegendKey val="0"/>
          <c:showVal val="1"/>
          <c:showCatName val="0"/>
          <c:showSerName val="0"/>
          <c:showPercent val="0"/>
          <c:showBubbleSize val="0"/>
        </c:dLbls>
        <c:gapWidth val="70"/>
        <c:axId val="128301312"/>
        <c:axId val="128307200"/>
      </c:barChart>
      <c:catAx>
        <c:axId val="128301312"/>
        <c:scaling>
          <c:orientation val="minMax"/>
        </c:scaling>
        <c:delete val="0"/>
        <c:axPos val="l"/>
        <c:majorTickMark val="out"/>
        <c:minorTickMark val="none"/>
        <c:tickLblPos val="nextTo"/>
        <c:spPr>
          <a:ln>
            <a:noFill/>
          </a:ln>
        </c:spPr>
        <c:txPr>
          <a:bodyPr rot="0" vert="horz"/>
          <a:lstStyle/>
          <a:p>
            <a:pPr>
              <a:defRPr sz="1050"/>
            </a:pPr>
            <a:endParaRPr lang="en-US"/>
          </a:p>
        </c:txPr>
        <c:crossAx val="128307200"/>
        <c:crosses val="autoZero"/>
        <c:auto val="1"/>
        <c:lblAlgn val="ctr"/>
        <c:lblOffset val="100"/>
        <c:noMultiLvlLbl val="0"/>
      </c:catAx>
      <c:valAx>
        <c:axId val="128307200"/>
        <c:scaling>
          <c:orientation val="minMax"/>
        </c:scaling>
        <c:delete val="1"/>
        <c:axPos val="b"/>
        <c:numFmt formatCode="General" sourceLinked="1"/>
        <c:majorTickMark val="out"/>
        <c:minorTickMark val="none"/>
        <c:tickLblPos val="none"/>
        <c:crossAx val="128301312"/>
        <c:crosses val="autoZero"/>
        <c:crossBetween val="between"/>
      </c:valAx>
    </c:plotArea>
    <c:legend>
      <c:legendPos val="r"/>
      <c:layout>
        <c:manualLayout>
          <c:xMode val="edge"/>
          <c:yMode val="edge"/>
          <c:x val="0.34605865474442832"/>
          <c:y val="0.90015988626421761"/>
          <c:w val="0.65239623648739298"/>
          <c:h val="9.7062272457878254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percentStacked"/>
        <c:varyColors val="0"/>
        <c:ser>
          <c:idx val="0"/>
          <c:order val="0"/>
          <c:tx>
            <c:strRef>
              <c:f>Sheet1!$B$1</c:f>
              <c:strCache>
                <c:ptCount val="1"/>
                <c:pt idx="0">
                  <c:v>4</c:v>
                </c:pt>
              </c:strCache>
            </c:strRef>
          </c:tx>
          <c:invertIfNegative val="0"/>
          <c:cat>
            <c:strRef>
              <c:f>Sheet1!$A$2</c:f>
              <c:strCache>
                <c:ptCount val="1"/>
                <c:pt idx="0">
                  <c:v>Age</c:v>
                </c:pt>
              </c:strCache>
            </c:strRef>
          </c:cat>
          <c:val>
            <c:numRef>
              <c:f>Sheet1!$B$2</c:f>
              <c:numCache>
                <c:formatCode>General</c:formatCode>
                <c:ptCount val="1"/>
              </c:numCache>
            </c:numRef>
          </c:val>
        </c:ser>
        <c:ser>
          <c:idx val="1"/>
          <c:order val="1"/>
          <c:tx>
            <c:strRef>
              <c:f>Sheet1!$C$1</c:f>
              <c:strCache>
                <c:ptCount val="1"/>
                <c:pt idx="0">
                  <c:v>3</c:v>
                </c:pt>
              </c:strCache>
            </c:strRef>
          </c:tx>
          <c:invertIfNegative val="0"/>
          <c:cat>
            <c:strRef>
              <c:f>Sheet1!$A$2</c:f>
              <c:strCache>
                <c:ptCount val="1"/>
                <c:pt idx="0">
                  <c:v>Age</c:v>
                </c:pt>
              </c:strCache>
            </c:strRef>
          </c:cat>
          <c:val>
            <c:numRef>
              <c:f>Sheet1!$C$2</c:f>
              <c:numCache>
                <c:formatCode>0%</c:formatCode>
                <c:ptCount val="1"/>
                <c:pt idx="0">
                  <c:v>0.23</c:v>
                </c:pt>
              </c:numCache>
            </c:numRef>
          </c:val>
        </c:ser>
        <c:ser>
          <c:idx val="2"/>
          <c:order val="2"/>
          <c:tx>
            <c:strRef>
              <c:f>Sheet1!$D$1</c:f>
              <c:strCache>
                <c:ptCount val="1"/>
                <c:pt idx="0">
                  <c:v>2</c:v>
                </c:pt>
              </c:strCache>
            </c:strRef>
          </c:tx>
          <c:invertIfNegative val="0"/>
          <c:cat>
            <c:strRef>
              <c:f>Sheet1!$A$2</c:f>
              <c:strCache>
                <c:ptCount val="1"/>
                <c:pt idx="0">
                  <c:v>Age</c:v>
                </c:pt>
              </c:strCache>
            </c:strRef>
          </c:cat>
          <c:val>
            <c:numRef>
              <c:f>Sheet1!$D$2</c:f>
              <c:numCache>
                <c:formatCode>0%</c:formatCode>
                <c:ptCount val="1"/>
                <c:pt idx="0">
                  <c:v>0.44</c:v>
                </c:pt>
              </c:numCache>
            </c:numRef>
          </c:val>
        </c:ser>
        <c:ser>
          <c:idx val="3"/>
          <c:order val="3"/>
          <c:tx>
            <c:strRef>
              <c:f>Sheet1!$E$1</c:f>
              <c:strCache>
                <c:ptCount val="1"/>
                <c:pt idx="0">
                  <c:v>1</c:v>
                </c:pt>
              </c:strCache>
            </c:strRef>
          </c:tx>
          <c:invertIfNegative val="0"/>
          <c:cat>
            <c:strRef>
              <c:f>Sheet1!$A$2</c:f>
              <c:strCache>
                <c:ptCount val="1"/>
                <c:pt idx="0">
                  <c:v>Age</c:v>
                </c:pt>
              </c:strCache>
            </c:strRef>
          </c:cat>
          <c:val>
            <c:numRef>
              <c:f>Sheet1!$E$2</c:f>
              <c:numCache>
                <c:formatCode>0%</c:formatCode>
                <c:ptCount val="1"/>
                <c:pt idx="0">
                  <c:v>0.3300000000000014</c:v>
                </c:pt>
              </c:numCache>
            </c:numRef>
          </c:val>
        </c:ser>
        <c:dLbls>
          <c:showLegendKey val="0"/>
          <c:showVal val="1"/>
          <c:showCatName val="0"/>
          <c:showSerName val="0"/>
          <c:showPercent val="0"/>
          <c:showBubbleSize val="0"/>
        </c:dLbls>
        <c:gapWidth val="60"/>
        <c:overlap val="100"/>
        <c:axId val="125036416"/>
        <c:axId val="125037952"/>
      </c:barChart>
      <c:catAx>
        <c:axId val="125036416"/>
        <c:scaling>
          <c:orientation val="minMax"/>
        </c:scaling>
        <c:delete val="0"/>
        <c:axPos val="b"/>
        <c:majorTickMark val="out"/>
        <c:minorTickMark val="none"/>
        <c:tickLblPos val="nextTo"/>
        <c:spPr>
          <a:ln>
            <a:noFill/>
          </a:ln>
        </c:spPr>
        <c:crossAx val="125037952"/>
        <c:crosses val="autoZero"/>
        <c:auto val="1"/>
        <c:lblAlgn val="ctr"/>
        <c:lblOffset val="100"/>
        <c:noMultiLvlLbl val="0"/>
      </c:catAx>
      <c:valAx>
        <c:axId val="125037952"/>
        <c:scaling>
          <c:orientation val="minMax"/>
        </c:scaling>
        <c:delete val="1"/>
        <c:axPos val="l"/>
        <c:numFmt formatCode="0%" sourceLinked="1"/>
        <c:majorTickMark val="out"/>
        <c:minorTickMark val="none"/>
        <c:tickLblPos val="none"/>
        <c:crossAx val="125036416"/>
        <c:crosses val="autoZero"/>
        <c:crossBetween val="between"/>
      </c:valAx>
    </c:plotArea>
    <c:plotVisOnly val="1"/>
    <c:dispBlanksAs val="gap"/>
    <c:showDLblsOverMax val="0"/>
  </c:chart>
  <c:txPr>
    <a:bodyPr/>
    <a:lstStyle/>
    <a:p>
      <a:pPr>
        <a:defRPr sz="900" b="1"/>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title>
      <c:overlay val="0"/>
    </c:title>
    <c:autoTitleDeleted val="0"/>
    <c:plotArea>
      <c:layout>
        <c:manualLayout>
          <c:layoutTarget val="inner"/>
          <c:xMode val="edge"/>
          <c:yMode val="edge"/>
          <c:x val="0.21487442746127344"/>
          <c:y val="0.15504006689429464"/>
          <c:w val="0.58332329782306558"/>
          <c:h val="0.7898094209462756"/>
        </c:manualLayout>
      </c:layout>
      <c:pieChart>
        <c:varyColors val="1"/>
        <c:ser>
          <c:idx val="0"/>
          <c:order val="0"/>
          <c:tx>
            <c:strRef>
              <c:f>Sheet1!$B$1</c:f>
              <c:strCache>
                <c:ptCount val="1"/>
                <c:pt idx="0">
                  <c:v>Gender</c:v>
                </c:pt>
              </c:strCache>
            </c:strRef>
          </c:tx>
          <c:dLbls>
            <c:txPr>
              <a:bodyPr/>
              <a:lstStyle/>
              <a:p>
                <a:pPr>
                  <a:defRPr sz="1000"/>
                </a:pPr>
                <a:endParaRPr lang="en-US"/>
              </a:p>
            </c:txPr>
            <c:showLegendKey val="0"/>
            <c:showVal val="1"/>
            <c:showCatName val="1"/>
            <c:showSerName val="0"/>
            <c:showPercent val="0"/>
            <c:showBubbleSize val="0"/>
            <c:separator>
</c:separator>
            <c:showLeaderLines val="1"/>
          </c:dLbls>
          <c:cat>
            <c:strRef>
              <c:f>Sheet1!$A$2:$A$3</c:f>
              <c:strCache>
                <c:ptCount val="2"/>
                <c:pt idx="0">
                  <c:v>Male </c:v>
                </c:pt>
                <c:pt idx="1">
                  <c:v>Female</c:v>
                </c:pt>
              </c:strCache>
            </c:strRef>
          </c:cat>
          <c:val>
            <c:numRef>
              <c:f>Sheet1!$B$2:$B$3</c:f>
              <c:numCache>
                <c:formatCode>0%</c:formatCode>
                <c:ptCount val="2"/>
                <c:pt idx="0">
                  <c:v>0.51</c:v>
                </c:pt>
                <c:pt idx="1">
                  <c:v>0.49000000000000032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050" b="1"/>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title>
      <c:overlay val="0"/>
    </c:title>
    <c:autoTitleDeleted val="0"/>
    <c:plotArea>
      <c:layout>
        <c:manualLayout>
          <c:layoutTarget val="inner"/>
          <c:xMode val="edge"/>
          <c:yMode val="edge"/>
          <c:x val="0.21487442746127344"/>
          <c:y val="0.18385232872357335"/>
          <c:w val="0.60034512799892781"/>
          <c:h val="0.71199729772691145"/>
        </c:manualLayout>
      </c:layout>
      <c:pieChart>
        <c:varyColors val="1"/>
        <c:ser>
          <c:idx val="0"/>
          <c:order val="0"/>
          <c:tx>
            <c:strRef>
              <c:f>Sheet1!$B$1</c:f>
              <c:strCache>
                <c:ptCount val="1"/>
                <c:pt idx="0">
                  <c:v>Rural/Urban</c:v>
                </c:pt>
              </c:strCache>
            </c:strRef>
          </c:tx>
          <c:dLbls>
            <c:dLbl>
              <c:idx val="2"/>
              <c:delete val="1"/>
            </c:dLbl>
            <c:txPr>
              <a:bodyPr/>
              <a:lstStyle/>
              <a:p>
                <a:pPr>
                  <a:defRPr sz="1000"/>
                </a:pPr>
                <a:endParaRPr lang="en-US"/>
              </a:p>
            </c:txPr>
            <c:showLegendKey val="0"/>
            <c:showVal val="1"/>
            <c:showCatName val="1"/>
            <c:showSerName val="0"/>
            <c:showPercent val="0"/>
            <c:showBubbleSize val="0"/>
            <c:separator>
</c:separator>
            <c:showLeaderLines val="1"/>
          </c:dLbls>
          <c:cat>
            <c:strRef>
              <c:f>Sheet1!$A$2:$A$4</c:f>
              <c:strCache>
                <c:ptCount val="3"/>
                <c:pt idx="0">
                  <c:v>Rural</c:v>
                </c:pt>
                <c:pt idx="1">
                  <c:v>Urban</c:v>
                </c:pt>
                <c:pt idx="2">
                  <c:v>Refused</c:v>
                </c:pt>
              </c:strCache>
            </c:strRef>
          </c:cat>
          <c:val>
            <c:numRef>
              <c:f>Sheet1!$B$2:$B$4</c:f>
              <c:numCache>
                <c:formatCode>0%</c:formatCode>
                <c:ptCount val="3"/>
                <c:pt idx="0">
                  <c:v>0.34</c:v>
                </c:pt>
                <c:pt idx="1">
                  <c:v>0.66000000000000036</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050" b="1"/>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percentStacked"/>
        <c:varyColors val="0"/>
        <c:ser>
          <c:idx val="0"/>
          <c:order val="0"/>
          <c:tx>
            <c:strRef>
              <c:f>Sheet1!$B$1</c:f>
              <c:strCache>
                <c:ptCount val="1"/>
                <c:pt idx="0">
                  <c:v>Don't know / Refused</c:v>
                </c:pt>
              </c:strCache>
            </c:strRef>
          </c:tx>
          <c:invertIfNegative val="0"/>
          <c:cat>
            <c:strRef>
              <c:f>Sheet1!$A$2</c:f>
              <c:strCache>
                <c:ptCount val="1"/>
                <c:pt idx="0">
                  <c:v>How long have you lived in the Bay of Plenty Region?</c:v>
                </c:pt>
              </c:strCache>
            </c:strRef>
          </c:cat>
          <c:val>
            <c:numRef>
              <c:f>Sheet1!$B$2</c:f>
              <c:numCache>
                <c:formatCode>General</c:formatCode>
                <c:ptCount val="1"/>
              </c:numCache>
            </c:numRef>
          </c:val>
        </c:ser>
        <c:ser>
          <c:idx val="1"/>
          <c:order val="1"/>
          <c:tx>
            <c:strRef>
              <c:f>Sheet1!$C$1</c:f>
              <c:strCache>
                <c:ptCount val="1"/>
                <c:pt idx="0">
                  <c:v>More than 5 years</c:v>
                </c:pt>
              </c:strCache>
            </c:strRef>
          </c:tx>
          <c:invertIfNegative val="0"/>
          <c:cat>
            <c:strRef>
              <c:f>Sheet1!$A$2</c:f>
              <c:strCache>
                <c:ptCount val="1"/>
                <c:pt idx="0">
                  <c:v>How long have you lived in the Bay of Plenty Region?</c:v>
                </c:pt>
              </c:strCache>
            </c:strRef>
          </c:cat>
          <c:val>
            <c:numRef>
              <c:f>Sheet1!$C$2</c:f>
              <c:numCache>
                <c:formatCode>0%</c:formatCode>
                <c:ptCount val="1"/>
                <c:pt idx="0">
                  <c:v>0.9</c:v>
                </c:pt>
              </c:numCache>
            </c:numRef>
          </c:val>
        </c:ser>
        <c:ser>
          <c:idx val="2"/>
          <c:order val="2"/>
          <c:tx>
            <c:strRef>
              <c:f>Sheet1!$D$1</c:f>
              <c:strCache>
                <c:ptCount val="1"/>
                <c:pt idx="0">
                  <c:v>2-5 years</c:v>
                </c:pt>
              </c:strCache>
            </c:strRef>
          </c:tx>
          <c:invertIfNegative val="0"/>
          <c:cat>
            <c:strRef>
              <c:f>Sheet1!$A$2</c:f>
              <c:strCache>
                <c:ptCount val="1"/>
                <c:pt idx="0">
                  <c:v>How long have you lived in the Bay of Plenty Region?</c:v>
                </c:pt>
              </c:strCache>
            </c:strRef>
          </c:cat>
          <c:val>
            <c:numRef>
              <c:f>Sheet1!$D$2</c:f>
              <c:numCache>
                <c:formatCode>0%</c:formatCode>
                <c:ptCount val="1"/>
                <c:pt idx="0">
                  <c:v>6.0000000000000032E-2</c:v>
                </c:pt>
              </c:numCache>
            </c:numRef>
          </c:val>
        </c:ser>
        <c:ser>
          <c:idx val="3"/>
          <c:order val="3"/>
          <c:tx>
            <c:strRef>
              <c:f>Sheet1!$E$1</c:f>
              <c:strCache>
                <c:ptCount val="1"/>
                <c:pt idx="0">
                  <c:v>Less than 2 years</c:v>
                </c:pt>
              </c:strCache>
            </c:strRef>
          </c:tx>
          <c:invertIfNegative val="0"/>
          <c:cat>
            <c:strRef>
              <c:f>Sheet1!$A$2</c:f>
              <c:strCache>
                <c:ptCount val="1"/>
                <c:pt idx="0">
                  <c:v>How long have you lived in the Bay of Plenty Region?</c:v>
                </c:pt>
              </c:strCache>
            </c:strRef>
          </c:cat>
          <c:val>
            <c:numRef>
              <c:f>Sheet1!$E$2</c:f>
              <c:numCache>
                <c:formatCode>0%</c:formatCode>
                <c:ptCount val="1"/>
                <c:pt idx="0">
                  <c:v>4.0000000000000022E-2</c:v>
                </c:pt>
              </c:numCache>
            </c:numRef>
          </c:val>
        </c:ser>
        <c:dLbls>
          <c:showLegendKey val="0"/>
          <c:showVal val="1"/>
          <c:showCatName val="0"/>
          <c:showSerName val="0"/>
          <c:showPercent val="0"/>
          <c:showBubbleSize val="0"/>
        </c:dLbls>
        <c:gapWidth val="60"/>
        <c:overlap val="100"/>
        <c:axId val="125173760"/>
        <c:axId val="125175296"/>
      </c:barChart>
      <c:catAx>
        <c:axId val="125173760"/>
        <c:scaling>
          <c:orientation val="minMax"/>
        </c:scaling>
        <c:delete val="0"/>
        <c:axPos val="b"/>
        <c:majorTickMark val="out"/>
        <c:minorTickMark val="none"/>
        <c:tickLblPos val="nextTo"/>
        <c:spPr>
          <a:ln>
            <a:noFill/>
          </a:ln>
        </c:spPr>
        <c:crossAx val="125175296"/>
        <c:crosses val="autoZero"/>
        <c:auto val="1"/>
        <c:lblAlgn val="ctr"/>
        <c:lblOffset val="100"/>
        <c:noMultiLvlLbl val="0"/>
      </c:catAx>
      <c:valAx>
        <c:axId val="125175296"/>
        <c:scaling>
          <c:orientation val="minMax"/>
        </c:scaling>
        <c:delete val="1"/>
        <c:axPos val="l"/>
        <c:numFmt formatCode="0%" sourceLinked="1"/>
        <c:majorTickMark val="out"/>
        <c:minorTickMark val="none"/>
        <c:tickLblPos val="none"/>
        <c:crossAx val="125173760"/>
        <c:crosses val="autoZero"/>
        <c:crossBetween val="between"/>
      </c:valAx>
    </c:plotArea>
    <c:plotVisOnly val="1"/>
    <c:dispBlanksAs val="gap"/>
    <c:showDLblsOverMax val="0"/>
  </c:chart>
  <c:txPr>
    <a:bodyPr/>
    <a:lstStyle/>
    <a:p>
      <a:pPr>
        <a:defRPr sz="900" b="1"/>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percentStacked"/>
        <c:varyColors val="0"/>
        <c:ser>
          <c:idx val="0"/>
          <c:order val="0"/>
          <c:tx>
            <c:strRef>
              <c:f>Sheet1!$B$1</c:f>
              <c:strCache>
                <c:ptCount val="1"/>
                <c:pt idx="0">
                  <c:v>6/7</c:v>
                </c:pt>
              </c:strCache>
            </c:strRef>
          </c:tx>
          <c:invertIfNegative val="0"/>
          <c:cat>
            <c:strRef>
              <c:f>Sheet1!$A$2</c:f>
              <c:strCache>
                <c:ptCount val="1"/>
                <c:pt idx="0">
                  <c:v>Area</c:v>
                </c:pt>
              </c:strCache>
            </c:strRef>
          </c:cat>
          <c:val>
            <c:numRef>
              <c:f>Sheet1!$B$2</c:f>
              <c:numCache>
                <c:formatCode>General</c:formatCode>
                <c:ptCount val="1"/>
              </c:numCache>
            </c:numRef>
          </c:val>
        </c:ser>
        <c:ser>
          <c:idx val="1"/>
          <c:order val="1"/>
          <c:tx>
            <c:strRef>
              <c:f>Sheet1!$C$1</c:f>
              <c:strCache>
                <c:ptCount val="1"/>
                <c:pt idx="0">
                  <c:v>5</c:v>
                </c:pt>
              </c:strCache>
            </c:strRef>
          </c:tx>
          <c:invertIfNegative val="0"/>
          <c:cat>
            <c:strRef>
              <c:f>Sheet1!$A$2</c:f>
              <c:strCache>
                <c:ptCount val="1"/>
                <c:pt idx="0">
                  <c:v>Area</c:v>
                </c:pt>
              </c:strCache>
            </c:strRef>
          </c:cat>
          <c:val>
            <c:numRef>
              <c:f>Sheet1!$C$2</c:f>
              <c:numCache>
                <c:formatCode>0%</c:formatCode>
                <c:ptCount val="1"/>
                <c:pt idx="0">
                  <c:v>2.0000000000000011E-2</c:v>
                </c:pt>
              </c:numCache>
            </c:numRef>
          </c:val>
        </c:ser>
        <c:ser>
          <c:idx val="2"/>
          <c:order val="2"/>
          <c:tx>
            <c:strRef>
              <c:f>Sheet1!$D$1</c:f>
              <c:strCache>
                <c:ptCount val="1"/>
                <c:pt idx="0">
                  <c:v>4</c:v>
                </c:pt>
              </c:strCache>
            </c:strRef>
          </c:tx>
          <c:invertIfNegative val="0"/>
          <c:cat>
            <c:strRef>
              <c:f>Sheet1!$A$2</c:f>
              <c:strCache>
                <c:ptCount val="1"/>
                <c:pt idx="0">
                  <c:v>Area</c:v>
                </c:pt>
              </c:strCache>
            </c:strRef>
          </c:cat>
          <c:val>
            <c:numRef>
              <c:f>Sheet1!$D$2</c:f>
              <c:numCache>
                <c:formatCode>0%</c:formatCode>
                <c:ptCount val="1"/>
                <c:pt idx="0">
                  <c:v>1.0000000000000005E-2</c:v>
                </c:pt>
              </c:numCache>
            </c:numRef>
          </c:val>
        </c:ser>
        <c:ser>
          <c:idx val="3"/>
          <c:order val="3"/>
          <c:tx>
            <c:strRef>
              <c:f>Sheet1!$E$1</c:f>
              <c:strCache>
                <c:ptCount val="1"/>
                <c:pt idx="0">
                  <c:v>3</c:v>
                </c:pt>
              </c:strCache>
            </c:strRef>
          </c:tx>
          <c:invertIfNegative val="0"/>
          <c:cat>
            <c:strRef>
              <c:f>Sheet1!$A$2</c:f>
              <c:strCache>
                <c:ptCount val="1"/>
                <c:pt idx="0">
                  <c:v>Area</c:v>
                </c:pt>
              </c:strCache>
            </c:strRef>
          </c:cat>
          <c:val>
            <c:numRef>
              <c:f>Sheet1!$E$2</c:f>
              <c:numCache>
                <c:formatCode>0%</c:formatCode>
                <c:ptCount val="1"/>
                <c:pt idx="0">
                  <c:v>1.0000000000000005E-2</c:v>
                </c:pt>
              </c:numCache>
            </c:numRef>
          </c:val>
        </c:ser>
        <c:ser>
          <c:idx val="4"/>
          <c:order val="4"/>
          <c:tx>
            <c:strRef>
              <c:f>Sheet1!$F$1</c:f>
              <c:strCache>
                <c:ptCount val="1"/>
                <c:pt idx="0">
                  <c:v>2</c:v>
                </c:pt>
              </c:strCache>
            </c:strRef>
          </c:tx>
          <c:invertIfNegative val="0"/>
          <c:cat>
            <c:strRef>
              <c:f>Sheet1!$A$2</c:f>
              <c:strCache>
                <c:ptCount val="1"/>
                <c:pt idx="0">
                  <c:v>Area</c:v>
                </c:pt>
              </c:strCache>
            </c:strRef>
          </c:cat>
          <c:val>
            <c:numRef>
              <c:f>Sheet1!$F$2</c:f>
              <c:numCache>
                <c:formatCode>0%</c:formatCode>
                <c:ptCount val="1"/>
                <c:pt idx="0">
                  <c:v>0.51</c:v>
                </c:pt>
              </c:numCache>
            </c:numRef>
          </c:val>
        </c:ser>
        <c:ser>
          <c:idx val="5"/>
          <c:order val="5"/>
          <c:tx>
            <c:strRef>
              <c:f>Sheet1!$G$1</c:f>
              <c:strCache>
                <c:ptCount val="1"/>
                <c:pt idx="0">
                  <c:v>1</c:v>
                </c:pt>
              </c:strCache>
            </c:strRef>
          </c:tx>
          <c:invertIfNegative val="0"/>
          <c:cat>
            <c:strRef>
              <c:f>Sheet1!$A$2</c:f>
              <c:strCache>
                <c:ptCount val="1"/>
                <c:pt idx="0">
                  <c:v>Area</c:v>
                </c:pt>
              </c:strCache>
            </c:strRef>
          </c:cat>
          <c:val>
            <c:numRef>
              <c:f>Sheet1!$G$2</c:f>
              <c:numCache>
                <c:formatCode>0%</c:formatCode>
                <c:ptCount val="1"/>
                <c:pt idx="0">
                  <c:v>0.55000000000000004</c:v>
                </c:pt>
              </c:numCache>
            </c:numRef>
          </c:val>
        </c:ser>
        <c:dLbls>
          <c:showLegendKey val="0"/>
          <c:showVal val="1"/>
          <c:showCatName val="0"/>
          <c:showSerName val="0"/>
          <c:showPercent val="0"/>
          <c:showBubbleSize val="0"/>
        </c:dLbls>
        <c:gapWidth val="60"/>
        <c:overlap val="100"/>
        <c:axId val="129024768"/>
        <c:axId val="129026304"/>
      </c:barChart>
      <c:catAx>
        <c:axId val="129024768"/>
        <c:scaling>
          <c:orientation val="minMax"/>
        </c:scaling>
        <c:delete val="0"/>
        <c:axPos val="b"/>
        <c:majorTickMark val="out"/>
        <c:minorTickMark val="none"/>
        <c:tickLblPos val="nextTo"/>
        <c:spPr>
          <a:ln>
            <a:noFill/>
          </a:ln>
        </c:spPr>
        <c:crossAx val="129026304"/>
        <c:crosses val="autoZero"/>
        <c:auto val="1"/>
        <c:lblAlgn val="ctr"/>
        <c:lblOffset val="100"/>
        <c:noMultiLvlLbl val="0"/>
      </c:catAx>
      <c:valAx>
        <c:axId val="129026304"/>
        <c:scaling>
          <c:orientation val="minMax"/>
        </c:scaling>
        <c:delete val="1"/>
        <c:axPos val="l"/>
        <c:numFmt formatCode="0%" sourceLinked="1"/>
        <c:majorTickMark val="out"/>
        <c:minorTickMark val="none"/>
        <c:tickLblPos val="none"/>
        <c:crossAx val="129024768"/>
        <c:crosses val="autoZero"/>
        <c:crossBetween val="between"/>
      </c:valAx>
    </c:plotArea>
    <c:plotVisOnly val="1"/>
    <c:dispBlanksAs val="gap"/>
    <c:showDLblsOverMax val="0"/>
  </c:chart>
  <c:txPr>
    <a:bodyPr/>
    <a:lstStyle/>
    <a:p>
      <a:pPr>
        <a:defRPr sz="900" b="1"/>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percentStacked"/>
        <c:varyColors val="0"/>
        <c:ser>
          <c:idx val="0"/>
          <c:order val="0"/>
          <c:tx>
            <c:strRef>
              <c:f>Sheet1!$B$1</c:f>
              <c:strCache>
                <c:ptCount val="1"/>
                <c:pt idx="0">
                  <c:v>7/8</c:v>
                </c:pt>
              </c:strCache>
            </c:strRef>
          </c:tx>
          <c:invertIfNegative val="0"/>
          <c:cat>
            <c:strRef>
              <c:f>Sheet1!$A$2</c:f>
              <c:strCache>
                <c:ptCount val="1"/>
                <c:pt idx="0">
                  <c:v>Ethnicity</c:v>
                </c:pt>
              </c:strCache>
            </c:strRef>
          </c:cat>
          <c:val>
            <c:numRef>
              <c:f>Sheet1!$B$2</c:f>
              <c:numCache>
                <c:formatCode>0%</c:formatCode>
                <c:ptCount val="1"/>
                <c:pt idx="0">
                  <c:v>1.0000000000000005E-2</c:v>
                </c:pt>
              </c:numCache>
            </c:numRef>
          </c:val>
        </c:ser>
        <c:ser>
          <c:idx val="1"/>
          <c:order val="1"/>
          <c:tx>
            <c:strRef>
              <c:f>Sheet1!$C$1</c:f>
              <c:strCache>
                <c:ptCount val="1"/>
                <c:pt idx="0">
                  <c:v>6</c:v>
                </c:pt>
              </c:strCache>
            </c:strRef>
          </c:tx>
          <c:invertIfNegative val="0"/>
          <c:cat>
            <c:strRef>
              <c:f>Sheet1!$A$2</c:f>
              <c:strCache>
                <c:ptCount val="1"/>
                <c:pt idx="0">
                  <c:v>Ethnicity</c:v>
                </c:pt>
              </c:strCache>
            </c:strRef>
          </c:cat>
          <c:val>
            <c:numRef>
              <c:f>Sheet1!$C$2</c:f>
              <c:numCache>
                <c:formatCode>General</c:formatCode>
                <c:ptCount val="1"/>
              </c:numCache>
            </c:numRef>
          </c:val>
        </c:ser>
        <c:ser>
          <c:idx val="2"/>
          <c:order val="2"/>
          <c:tx>
            <c:strRef>
              <c:f>Sheet1!$D$1</c:f>
              <c:strCache>
                <c:ptCount val="1"/>
                <c:pt idx="0">
                  <c:v>5</c:v>
                </c:pt>
              </c:strCache>
            </c:strRef>
          </c:tx>
          <c:invertIfNegative val="0"/>
          <c:cat>
            <c:strRef>
              <c:f>Sheet1!$A$2</c:f>
              <c:strCache>
                <c:ptCount val="1"/>
                <c:pt idx="0">
                  <c:v>Ethnicity</c:v>
                </c:pt>
              </c:strCache>
            </c:strRef>
          </c:cat>
          <c:val>
            <c:numRef>
              <c:f>Sheet1!$D$2</c:f>
              <c:numCache>
                <c:formatCode>0%</c:formatCode>
                <c:ptCount val="1"/>
                <c:pt idx="0">
                  <c:v>3.0000000000000002E-2</c:v>
                </c:pt>
              </c:numCache>
            </c:numRef>
          </c:val>
        </c:ser>
        <c:ser>
          <c:idx val="3"/>
          <c:order val="3"/>
          <c:tx>
            <c:strRef>
              <c:f>Sheet1!$E$1</c:f>
              <c:strCache>
                <c:ptCount val="1"/>
                <c:pt idx="0">
                  <c:v>4</c:v>
                </c:pt>
              </c:strCache>
            </c:strRef>
          </c:tx>
          <c:invertIfNegative val="0"/>
          <c:cat>
            <c:strRef>
              <c:f>Sheet1!$A$2</c:f>
              <c:strCache>
                <c:ptCount val="1"/>
                <c:pt idx="0">
                  <c:v>Ethnicity</c:v>
                </c:pt>
              </c:strCache>
            </c:strRef>
          </c:cat>
          <c:val>
            <c:numRef>
              <c:f>Sheet1!$E$2</c:f>
              <c:numCache>
                <c:formatCode>0%</c:formatCode>
                <c:ptCount val="1"/>
                <c:pt idx="0">
                  <c:v>1.0000000000000005E-2</c:v>
                </c:pt>
              </c:numCache>
            </c:numRef>
          </c:val>
        </c:ser>
        <c:ser>
          <c:idx val="4"/>
          <c:order val="4"/>
          <c:tx>
            <c:strRef>
              <c:f>Sheet1!$F$1</c:f>
              <c:strCache>
                <c:ptCount val="1"/>
                <c:pt idx="0">
                  <c:v>3</c:v>
                </c:pt>
              </c:strCache>
            </c:strRef>
          </c:tx>
          <c:invertIfNegative val="0"/>
          <c:cat>
            <c:strRef>
              <c:f>Sheet1!$A$2</c:f>
              <c:strCache>
                <c:ptCount val="1"/>
                <c:pt idx="0">
                  <c:v>Ethnicity</c:v>
                </c:pt>
              </c:strCache>
            </c:strRef>
          </c:cat>
          <c:val>
            <c:numRef>
              <c:f>Sheet1!$F$2</c:f>
              <c:numCache>
                <c:formatCode>0%</c:formatCode>
                <c:ptCount val="1"/>
                <c:pt idx="0">
                  <c:v>1.0000000000000005E-2</c:v>
                </c:pt>
              </c:numCache>
            </c:numRef>
          </c:val>
        </c:ser>
        <c:ser>
          <c:idx val="5"/>
          <c:order val="5"/>
          <c:tx>
            <c:strRef>
              <c:f>Sheet1!$G$1</c:f>
              <c:strCache>
                <c:ptCount val="1"/>
                <c:pt idx="0">
                  <c:v>2</c:v>
                </c:pt>
              </c:strCache>
            </c:strRef>
          </c:tx>
          <c:invertIfNegative val="0"/>
          <c:cat>
            <c:strRef>
              <c:f>Sheet1!$A$2</c:f>
              <c:strCache>
                <c:ptCount val="1"/>
                <c:pt idx="0">
                  <c:v>Ethnicity</c:v>
                </c:pt>
              </c:strCache>
            </c:strRef>
          </c:cat>
          <c:val>
            <c:numRef>
              <c:f>Sheet1!$G$2</c:f>
              <c:numCache>
                <c:formatCode>0%</c:formatCode>
                <c:ptCount val="1"/>
                <c:pt idx="0">
                  <c:v>9.0000000000000024E-2</c:v>
                </c:pt>
              </c:numCache>
            </c:numRef>
          </c:val>
        </c:ser>
        <c:ser>
          <c:idx val="6"/>
          <c:order val="6"/>
          <c:tx>
            <c:strRef>
              <c:f>Sheet1!$H$1</c:f>
              <c:strCache>
                <c:ptCount val="1"/>
                <c:pt idx="0">
                  <c:v>1</c:v>
                </c:pt>
              </c:strCache>
            </c:strRef>
          </c:tx>
          <c:invertIfNegative val="0"/>
          <c:cat>
            <c:strRef>
              <c:f>Sheet1!$A$2</c:f>
              <c:strCache>
                <c:ptCount val="1"/>
                <c:pt idx="0">
                  <c:v>Ethnicity</c:v>
                </c:pt>
              </c:strCache>
            </c:strRef>
          </c:cat>
          <c:val>
            <c:numRef>
              <c:f>Sheet1!$H$2</c:f>
              <c:numCache>
                <c:formatCode>0%</c:formatCode>
                <c:ptCount val="1"/>
                <c:pt idx="0">
                  <c:v>0.85000000000000064</c:v>
                </c:pt>
              </c:numCache>
            </c:numRef>
          </c:val>
        </c:ser>
        <c:dLbls>
          <c:showLegendKey val="0"/>
          <c:showVal val="1"/>
          <c:showCatName val="0"/>
          <c:showSerName val="0"/>
          <c:showPercent val="0"/>
          <c:showBubbleSize val="0"/>
        </c:dLbls>
        <c:gapWidth val="60"/>
        <c:overlap val="100"/>
        <c:axId val="129152512"/>
        <c:axId val="129154048"/>
      </c:barChart>
      <c:catAx>
        <c:axId val="129152512"/>
        <c:scaling>
          <c:orientation val="minMax"/>
        </c:scaling>
        <c:delete val="0"/>
        <c:axPos val="b"/>
        <c:majorTickMark val="out"/>
        <c:minorTickMark val="none"/>
        <c:tickLblPos val="nextTo"/>
        <c:spPr>
          <a:ln>
            <a:noFill/>
          </a:ln>
        </c:spPr>
        <c:crossAx val="129154048"/>
        <c:crosses val="autoZero"/>
        <c:auto val="1"/>
        <c:lblAlgn val="ctr"/>
        <c:lblOffset val="100"/>
        <c:noMultiLvlLbl val="0"/>
      </c:catAx>
      <c:valAx>
        <c:axId val="129154048"/>
        <c:scaling>
          <c:orientation val="minMax"/>
        </c:scaling>
        <c:delete val="1"/>
        <c:axPos val="l"/>
        <c:numFmt formatCode="0%" sourceLinked="1"/>
        <c:majorTickMark val="out"/>
        <c:minorTickMark val="none"/>
        <c:tickLblPos val="none"/>
        <c:crossAx val="129152512"/>
        <c:crosses val="autoZero"/>
        <c:crossBetween val="between"/>
      </c:valAx>
    </c:plotArea>
    <c:plotVisOnly val="1"/>
    <c:dispBlanksAs val="gap"/>
    <c:showDLblsOverMax val="0"/>
  </c:chart>
  <c:txPr>
    <a:bodyPr/>
    <a:lstStyle/>
    <a:p>
      <a:pPr>
        <a:defRPr sz="9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34342670661742564"/>
          <c:y val="3.1770833333333331E-2"/>
          <c:w val="0.99075894827305877"/>
          <c:h val="0.90058695284057233"/>
        </c:manualLayout>
      </c:layout>
      <c:barChart>
        <c:barDir val="bar"/>
        <c:grouping val="clustered"/>
        <c:varyColors val="0"/>
        <c:ser>
          <c:idx val="0"/>
          <c:order val="0"/>
          <c:tx>
            <c:strRef>
              <c:f>Sheet1!$B$1</c:f>
              <c:strCache>
                <c:ptCount val="1"/>
                <c:pt idx="0">
                  <c:v>Recreational Users</c:v>
                </c:pt>
              </c:strCache>
            </c:strRef>
          </c:tx>
          <c:spPr>
            <a:ln>
              <a:solidFill>
                <a:schemeClr val="tx1"/>
              </a:solidFill>
            </a:ln>
          </c:spPr>
          <c:invertIfNegative val="0"/>
          <c:cat>
            <c:strRef>
              <c:f>Sheet1!$A$2:$A$16</c:f>
              <c:strCache>
                <c:ptCount val="15"/>
                <c:pt idx="0">
                  <c:v>Other</c:v>
                </c:pt>
                <c:pt idx="1">
                  <c:v>Driving over / past</c:v>
                </c:pt>
                <c:pt idx="2">
                  <c:v>Jet skiing</c:v>
                </c:pt>
                <c:pt idx="3">
                  <c:v>Work related</c:v>
                </c:pt>
                <c:pt idx="4">
                  <c:v>Water skiing / biscuit riding / wakeboarding</c:v>
                </c:pt>
                <c:pt idx="5">
                  <c:v>Sailing</c:v>
                </c:pt>
                <c:pt idx="6">
                  <c:v>Collecting shellfish / diving</c:v>
                </c:pt>
                <c:pt idx="7">
                  <c:v>Kayaking / paddle boarding / waka ama / row boating</c:v>
                </c:pt>
                <c:pt idx="8">
                  <c:v>Fishing off the land</c:v>
                </c:pt>
                <c:pt idx="9">
                  <c:v>Boating (Motorised)</c:v>
                </c:pt>
                <c:pt idx="10">
                  <c:v>Swimming</c:v>
                </c:pt>
                <c:pt idx="11">
                  <c:v>Recreational on harbour edges / reserves</c:v>
                </c:pt>
                <c:pt idx="12">
                  <c:v>Fishing off a boat</c:v>
                </c:pt>
                <c:pt idx="13">
                  <c:v>Passive enjoyment / enjoying the view</c:v>
                </c:pt>
                <c:pt idx="14">
                  <c:v>Walking</c:v>
                </c:pt>
              </c:strCache>
            </c:strRef>
          </c:cat>
          <c:val>
            <c:numRef>
              <c:f>Sheet1!$B$2:$B$16</c:f>
              <c:numCache>
                <c:formatCode>General</c:formatCode>
                <c:ptCount val="15"/>
                <c:pt idx="0" formatCode="0%">
                  <c:v>9.1000000000000025E-2</c:v>
                </c:pt>
                <c:pt idx="2" formatCode="0%">
                  <c:v>4.5000000000000012E-2</c:v>
                </c:pt>
                <c:pt idx="5" formatCode="0%">
                  <c:v>2.3E-2</c:v>
                </c:pt>
                <c:pt idx="6" formatCode="0%">
                  <c:v>9.1000000000000025E-2</c:v>
                </c:pt>
                <c:pt idx="7" formatCode="0%">
                  <c:v>0.22700000000000001</c:v>
                </c:pt>
                <c:pt idx="8" formatCode="0%">
                  <c:v>9.1000000000000025E-2</c:v>
                </c:pt>
                <c:pt idx="9" formatCode="0%">
                  <c:v>0.29500000000000032</c:v>
                </c:pt>
                <c:pt idx="10" formatCode="0%">
                  <c:v>0.15900000000000022</c:v>
                </c:pt>
                <c:pt idx="11" formatCode="0%">
                  <c:v>0.15900000000000022</c:v>
                </c:pt>
                <c:pt idx="12" formatCode="0%">
                  <c:v>0.36400000000000032</c:v>
                </c:pt>
                <c:pt idx="13" formatCode="0%">
                  <c:v>0.43200000000000038</c:v>
                </c:pt>
                <c:pt idx="14" formatCode="0%">
                  <c:v>0.31800000000000045</c:v>
                </c:pt>
              </c:numCache>
            </c:numRef>
          </c:val>
        </c:ser>
        <c:ser>
          <c:idx val="1"/>
          <c:order val="1"/>
          <c:tx>
            <c:strRef>
              <c:f>Sheet1!$C$1</c:f>
              <c:strCache>
                <c:ptCount val="1"/>
                <c:pt idx="0">
                  <c:v>Residents</c:v>
                </c:pt>
              </c:strCache>
            </c:strRef>
          </c:tx>
          <c:spPr>
            <a:solidFill>
              <a:schemeClr val="tx2">
                <a:lumMod val="40000"/>
                <a:lumOff val="60000"/>
              </a:schemeClr>
            </a:solidFill>
            <a:ln>
              <a:solidFill>
                <a:prstClr val="black"/>
              </a:solidFill>
            </a:ln>
          </c:spPr>
          <c:invertIfNegative val="0"/>
          <c:cat>
            <c:strRef>
              <c:f>Sheet1!$A$2:$A$16</c:f>
              <c:strCache>
                <c:ptCount val="15"/>
                <c:pt idx="0">
                  <c:v>Other</c:v>
                </c:pt>
                <c:pt idx="1">
                  <c:v>Driving over / past</c:v>
                </c:pt>
                <c:pt idx="2">
                  <c:v>Jet skiing</c:v>
                </c:pt>
                <c:pt idx="3">
                  <c:v>Work related</c:v>
                </c:pt>
                <c:pt idx="4">
                  <c:v>Water skiing / biscuit riding / wakeboarding</c:v>
                </c:pt>
                <c:pt idx="5">
                  <c:v>Sailing</c:v>
                </c:pt>
                <c:pt idx="6">
                  <c:v>Collecting shellfish / diving</c:v>
                </c:pt>
                <c:pt idx="7">
                  <c:v>Kayaking / paddle boarding / waka ama / row boating</c:v>
                </c:pt>
                <c:pt idx="8">
                  <c:v>Fishing off the land</c:v>
                </c:pt>
                <c:pt idx="9">
                  <c:v>Boating (Motorised)</c:v>
                </c:pt>
                <c:pt idx="10">
                  <c:v>Swimming</c:v>
                </c:pt>
                <c:pt idx="11">
                  <c:v>Recreational on harbour edges / reserves</c:v>
                </c:pt>
                <c:pt idx="12">
                  <c:v>Fishing off a boat</c:v>
                </c:pt>
                <c:pt idx="13">
                  <c:v>Passive enjoyment / enjoying the view</c:v>
                </c:pt>
                <c:pt idx="14">
                  <c:v>Walking</c:v>
                </c:pt>
              </c:strCache>
            </c:strRef>
          </c:cat>
          <c:val>
            <c:numRef>
              <c:f>Sheet1!$C$2:$C$16</c:f>
              <c:numCache>
                <c:formatCode>0%</c:formatCode>
                <c:ptCount val="15"/>
                <c:pt idx="1">
                  <c:v>6.0000000000000071E-3</c:v>
                </c:pt>
                <c:pt idx="2">
                  <c:v>1.2999999999999998E-2</c:v>
                </c:pt>
                <c:pt idx="3">
                  <c:v>1.2999999999999998E-2</c:v>
                </c:pt>
                <c:pt idx="4">
                  <c:v>3.4000000000000002E-2</c:v>
                </c:pt>
                <c:pt idx="5">
                  <c:v>3.2000000000000042E-2</c:v>
                </c:pt>
                <c:pt idx="6">
                  <c:v>2.5999999999999999E-2</c:v>
                </c:pt>
                <c:pt idx="7">
                  <c:v>7.3999999999999996E-2</c:v>
                </c:pt>
                <c:pt idx="8">
                  <c:v>0.13400000000000001</c:v>
                </c:pt>
                <c:pt idx="9">
                  <c:v>0.16700000000000001</c:v>
                </c:pt>
                <c:pt idx="10">
                  <c:v>0.23500000000000001</c:v>
                </c:pt>
                <c:pt idx="11">
                  <c:v>0.26</c:v>
                </c:pt>
                <c:pt idx="12">
                  <c:v>0.31200000000000039</c:v>
                </c:pt>
                <c:pt idx="13">
                  <c:v>0.35400000000000031</c:v>
                </c:pt>
                <c:pt idx="14">
                  <c:v>0.52</c:v>
                </c:pt>
              </c:numCache>
            </c:numRef>
          </c:val>
        </c:ser>
        <c:ser>
          <c:idx val="2"/>
          <c:order val="2"/>
          <c:tx>
            <c:strRef>
              <c:f>Sheet1!$D$1</c:f>
              <c:strCache>
                <c:ptCount val="1"/>
                <c:pt idx="0">
                  <c:v>Total Sample</c:v>
                </c:pt>
              </c:strCache>
            </c:strRef>
          </c:tx>
          <c:spPr>
            <a:solidFill>
              <a:srgbClr val="FFC000"/>
            </a:solidFill>
            <a:ln>
              <a:solidFill>
                <a:prstClr val="black"/>
              </a:solidFill>
            </a:ln>
          </c:spPr>
          <c:invertIfNegative val="0"/>
          <c:cat>
            <c:strRef>
              <c:f>Sheet1!$A$2:$A$16</c:f>
              <c:strCache>
                <c:ptCount val="15"/>
                <c:pt idx="0">
                  <c:v>Other</c:v>
                </c:pt>
                <c:pt idx="1">
                  <c:v>Driving over / past</c:v>
                </c:pt>
                <c:pt idx="2">
                  <c:v>Jet skiing</c:v>
                </c:pt>
                <c:pt idx="3">
                  <c:v>Work related</c:v>
                </c:pt>
                <c:pt idx="4">
                  <c:v>Water skiing / biscuit riding / wakeboarding</c:v>
                </c:pt>
                <c:pt idx="5">
                  <c:v>Sailing</c:v>
                </c:pt>
                <c:pt idx="6">
                  <c:v>Collecting shellfish / diving</c:v>
                </c:pt>
                <c:pt idx="7">
                  <c:v>Kayaking / paddle boarding / waka ama / row boating</c:v>
                </c:pt>
                <c:pt idx="8">
                  <c:v>Fishing off the land</c:v>
                </c:pt>
                <c:pt idx="9">
                  <c:v>Boating (Motorised)</c:v>
                </c:pt>
                <c:pt idx="10">
                  <c:v>Swimming</c:v>
                </c:pt>
                <c:pt idx="11">
                  <c:v>Recreational on harbour edges / reserves</c:v>
                </c:pt>
                <c:pt idx="12">
                  <c:v>Fishing off a boat</c:v>
                </c:pt>
                <c:pt idx="13">
                  <c:v>Passive enjoyment / enjoying the view</c:v>
                </c:pt>
                <c:pt idx="14">
                  <c:v>Walking</c:v>
                </c:pt>
              </c:strCache>
            </c:strRef>
          </c:cat>
          <c:val>
            <c:numRef>
              <c:f>Sheet1!$D$2:$D$16</c:f>
              <c:numCache>
                <c:formatCode>0%</c:formatCode>
                <c:ptCount val="15"/>
                <c:pt idx="1">
                  <c:v>5.0000000000000062E-3</c:v>
                </c:pt>
                <c:pt idx="2">
                  <c:v>1.6000000000000021E-2</c:v>
                </c:pt>
                <c:pt idx="3">
                  <c:v>1.9000000000000024E-2</c:v>
                </c:pt>
                <c:pt idx="4">
                  <c:v>3.1000000000000034E-2</c:v>
                </c:pt>
                <c:pt idx="5">
                  <c:v>3.1000000000000034E-2</c:v>
                </c:pt>
                <c:pt idx="6">
                  <c:v>3.1000000000000034E-2</c:v>
                </c:pt>
                <c:pt idx="7">
                  <c:v>8.6000000000000021E-2</c:v>
                </c:pt>
                <c:pt idx="8">
                  <c:v>0.13</c:v>
                </c:pt>
                <c:pt idx="9">
                  <c:v>0.17700000000000018</c:v>
                </c:pt>
                <c:pt idx="10">
                  <c:v>0.22900000000000001</c:v>
                </c:pt>
                <c:pt idx="11">
                  <c:v>0.253</c:v>
                </c:pt>
                <c:pt idx="12">
                  <c:v>0.31600000000000045</c:v>
                </c:pt>
                <c:pt idx="13">
                  <c:v>0.36000000000000032</c:v>
                </c:pt>
                <c:pt idx="14">
                  <c:v>0.504</c:v>
                </c:pt>
              </c:numCache>
            </c:numRef>
          </c:val>
        </c:ser>
        <c:dLbls>
          <c:showLegendKey val="0"/>
          <c:showVal val="1"/>
          <c:showCatName val="0"/>
          <c:showSerName val="0"/>
          <c:showPercent val="0"/>
          <c:showBubbleSize val="0"/>
        </c:dLbls>
        <c:gapWidth val="60"/>
        <c:axId val="108267008"/>
        <c:axId val="108268544"/>
      </c:barChart>
      <c:catAx>
        <c:axId val="108267008"/>
        <c:scaling>
          <c:orientation val="minMax"/>
        </c:scaling>
        <c:delete val="0"/>
        <c:axPos val="l"/>
        <c:majorTickMark val="out"/>
        <c:minorTickMark val="none"/>
        <c:tickLblPos val="nextTo"/>
        <c:spPr>
          <a:ln>
            <a:noFill/>
          </a:ln>
        </c:spPr>
        <c:txPr>
          <a:bodyPr rot="0" vert="horz"/>
          <a:lstStyle/>
          <a:p>
            <a:pPr>
              <a:defRPr sz="1050"/>
            </a:pPr>
            <a:endParaRPr lang="en-US"/>
          </a:p>
        </c:txPr>
        <c:crossAx val="108268544"/>
        <c:crosses val="autoZero"/>
        <c:auto val="1"/>
        <c:lblAlgn val="ctr"/>
        <c:lblOffset val="100"/>
        <c:noMultiLvlLbl val="0"/>
      </c:catAx>
      <c:valAx>
        <c:axId val="108268544"/>
        <c:scaling>
          <c:orientation val="minMax"/>
        </c:scaling>
        <c:delete val="1"/>
        <c:axPos val="b"/>
        <c:numFmt formatCode="0%" sourceLinked="1"/>
        <c:majorTickMark val="out"/>
        <c:minorTickMark val="none"/>
        <c:tickLblPos val="none"/>
        <c:crossAx val="108267008"/>
        <c:crosses val="autoZero"/>
        <c:crossBetween val="between"/>
      </c:valAx>
    </c:plotArea>
    <c:legend>
      <c:legendPos val="r"/>
      <c:layout>
        <c:manualLayout>
          <c:xMode val="edge"/>
          <c:yMode val="edge"/>
          <c:x val="7.0634915104638513E-2"/>
          <c:y val="0.93519579205825165"/>
          <c:w val="0.90134148607530262"/>
          <c:h val="6.2269282871899083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percentStacked"/>
        <c:varyColors val="0"/>
        <c:ser>
          <c:idx val="0"/>
          <c:order val="0"/>
          <c:tx>
            <c:strRef>
              <c:f>Sheet1!$B$1</c:f>
              <c:strCache>
                <c:ptCount val="1"/>
                <c:pt idx="0">
                  <c:v>Don't know</c:v>
                </c:pt>
              </c:strCache>
            </c:strRef>
          </c:tx>
          <c:spPr>
            <a:solidFill>
              <a:schemeClr val="bg1"/>
            </a:solidFill>
            <a:ln>
              <a:solidFill>
                <a:schemeClr val="tx1"/>
              </a:solidFill>
            </a:ln>
          </c:spPr>
          <c:invertIfNegative val="0"/>
          <c:cat>
            <c:strRef>
              <c:f>Sheet1!$A$2:$A$4</c:f>
              <c:strCache>
                <c:ptCount val="3"/>
                <c:pt idx="0">
                  <c:v>Total Sample</c:v>
                </c:pt>
                <c:pt idx="1">
                  <c:v>Residents</c:v>
                </c:pt>
                <c:pt idx="2">
                  <c:v>Recreational Users</c:v>
                </c:pt>
              </c:strCache>
            </c:strRef>
          </c:cat>
          <c:val>
            <c:numRef>
              <c:f>Sheet1!$B$2:$B$4</c:f>
              <c:numCache>
                <c:formatCode>0%</c:formatCode>
                <c:ptCount val="3"/>
                <c:pt idx="0">
                  <c:v>3.0000000000000002E-2</c:v>
                </c:pt>
                <c:pt idx="1">
                  <c:v>3.0000000000000002E-2</c:v>
                </c:pt>
                <c:pt idx="2">
                  <c:v>2.0000000000000011E-2</c:v>
                </c:pt>
              </c:numCache>
            </c:numRef>
          </c:val>
        </c:ser>
        <c:ser>
          <c:idx val="1"/>
          <c:order val="1"/>
          <c:tx>
            <c:strRef>
              <c:f>Sheet1!$C$1</c:f>
              <c:strCache>
                <c:ptCount val="1"/>
                <c:pt idx="0">
                  <c:v>No </c:v>
                </c:pt>
              </c:strCache>
            </c:strRef>
          </c:tx>
          <c:spPr>
            <a:ln>
              <a:solidFill>
                <a:prstClr val="black"/>
              </a:solidFill>
            </a:ln>
          </c:spPr>
          <c:invertIfNegative val="0"/>
          <c:cat>
            <c:strRef>
              <c:f>Sheet1!$A$2:$A$4</c:f>
              <c:strCache>
                <c:ptCount val="3"/>
                <c:pt idx="0">
                  <c:v>Total Sample</c:v>
                </c:pt>
                <c:pt idx="1">
                  <c:v>Residents</c:v>
                </c:pt>
                <c:pt idx="2">
                  <c:v>Recreational Users</c:v>
                </c:pt>
              </c:strCache>
            </c:strRef>
          </c:cat>
          <c:val>
            <c:numRef>
              <c:f>Sheet1!$C$2:$C$4</c:f>
              <c:numCache>
                <c:formatCode>0%</c:formatCode>
                <c:ptCount val="3"/>
                <c:pt idx="0">
                  <c:v>0.54</c:v>
                </c:pt>
                <c:pt idx="1">
                  <c:v>0.55000000000000004</c:v>
                </c:pt>
                <c:pt idx="2">
                  <c:v>0.41000000000000031</c:v>
                </c:pt>
              </c:numCache>
            </c:numRef>
          </c:val>
        </c:ser>
        <c:ser>
          <c:idx val="2"/>
          <c:order val="2"/>
          <c:tx>
            <c:strRef>
              <c:f>Sheet1!$D$1</c:f>
              <c:strCache>
                <c:ptCount val="1"/>
                <c:pt idx="0">
                  <c:v>Yes</c:v>
                </c:pt>
              </c:strCache>
            </c:strRef>
          </c:tx>
          <c:spPr>
            <a:solidFill>
              <a:srgbClr val="FFC000"/>
            </a:solidFill>
            <a:ln>
              <a:solidFill>
                <a:prstClr val="black"/>
              </a:solidFill>
            </a:ln>
          </c:spPr>
          <c:invertIfNegative val="0"/>
          <c:cat>
            <c:strRef>
              <c:f>Sheet1!$A$2:$A$4</c:f>
              <c:strCache>
                <c:ptCount val="3"/>
                <c:pt idx="0">
                  <c:v>Total Sample</c:v>
                </c:pt>
                <c:pt idx="1">
                  <c:v>Residents</c:v>
                </c:pt>
                <c:pt idx="2">
                  <c:v>Recreational Users</c:v>
                </c:pt>
              </c:strCache>
            </c:strRef>
          </c:cat>
          <c:val>
            <c:numRef>
              <c:f>Sheet1!$D$2:$D$4</c:f>
              <c:numCache>
                <c:formatCode>0%</c:formatCode>
                <c:ptCount val="3"/>
                <c:pt idx="0">
                  <c:v>0.43000000000000038</c:v>
                </c:pt>
                <c:pt idx="1">
                  <c:v>0.42000000000000032</c:v>
                </c:pt>
                <c:pt idx="2">
                  <c:v>0.56999999999999995</c:v>
                </c:pt>
              </c:numCache>
            </c:numRef>
          </c:val>
        </c:ser>
        <c:dLbls>
          <c:showLegendKey val="0"/>
          <c:showVal val="1"/>
          <c:showCatName val="0"/>
          <c:showSerName val="0"/>
          <c:showPercent val="0"/>
          <c:showBubbleSize val="0"/>
        </c:dLbls>
        <c:gapWidth val="120"/>
        <c:overlap val="100"/>
        <c:axId val="118356608"/>
        <c:axId val="118382976"/>
      </c:barChart>
      <c:catAx>
        <c:axId val="118356608"/>
        <c:scaling>
          <c:orientation val="minMax"/>
        </c:scaling>
        <c:delete val="0"/>
        <c:axPos val="b"/>
        <c:majorTickMark val="out"/>
        <c:minorTickMark val="none"/>
        <c:tickLblPos val="nextTo"/>
        <c:spPr>
          <a:ln>
            <a:noFill/>
          </a:ln>
        </c:spPr>
        <c:crossAx val="118382976"/>
        <c:crosses val="autoZero"/>
        <c:auto val="1"/>
        <c:lblAlgn val="ctr"/>
        <c:lblOffset val="100"/>
        <c:noMultiLvlLbl val="0"/>
      </c:catAx>
      <c:valAx>
        <c:axId val="118382976"/>
        <c:scaling>
          <c:orientation val="minMax"/>
        </c:scaling>
        <c:delete val="1"/>
        <c:axPos val="l"/>
        <c:numFmt formatCode="0%" sourceLinked="1"/>
        <c:majorTickMark val="out"/>
        <c:minorTickMark val="none"/>
        <c:tickLblPos val="none"/>
        <c:crossAx val="118356608"/>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barChart>
        <c:barDir val="col"/>
        <c:grouping val="percentStacked"/>
        <c:varyColors val="0"/>
        <c:ser>
          <c:idx val="0"/>
          <c:order val="0"/>
          <c:tx>
            <c:strRef>
              <c:f>Sheet1!$B$1</c:f>
              <c:strCache>
                <c:ptCount val="1"/>
                <c:pt idx="0">
                  <c:v>Don't know</c:v>
                </c:pt>
              </c:strCache>
            </c:strRef>
          </c:tx>
          <c:spPr>
            <a:solidFill>
              <a:schemeClr val="bg1"/>
            </a:solidFill>
            <a:ln>
              <a:solidFill>
                <a:schemeClr val="tx1"/>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Sheet1!$B$2:$B$10</c:f>
              <c:numCache>
                <c:formatCode>0%</c:formatCode>
                <c:ptCount val="9"/>
                <c:pt idx="0">
                  <c:v>3.0000000000000002E-2</c:v>
                </c:pt>
                <c:pt idx="1">
                  <c:v>3.0000000000000002E-2</c:v>
                </c:pt>
                <c:pt idx="2">
                  <c:v>0.05</c:v>
                </c:pt>
                <c:pt idx="4">
                  <c:v>4.0000000000000022E-2</c:v>
                </c:pt>
                <c:pt idx="5">
                  <c:v>3.0000000000000002E-2</c:v>
                </c:pt>
                <c:pt idx="6">
                  <c:v>0.05</c:v>
                </c:pt>
                <c:pt idx="7">
                  <c:v>4.0000000000000022E-2</c:v>
                </c:pt>
                <c:pt idx="8">
                  <c:v>3.0000000000000002E-2</c:v>
                </c:pt>
              </c:numCache>
            </c:numRef>
          </c:val>
        </c:ser>
        <c:ser>
          <c:idx val="1"/>
          <c:order val="1"/>
          <c:tx>
            <c:strRef>
              <c:f>Sheet1!$C$1</c:f>
              <c:strCache>
                <c:ptCount val="1"/>
                <c:pt idx="0">
                  <c:v>No </c:v>
                </c:pt>
              </c:strCache>
            </c:strRef>
          </c:tx>
          <c:spPr>
            <a:ln>
              <a:solidFill>
                <a:prstClr val="black"/>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Sheet1!$C$2:$C$10</c:f>
              <c:numCache>
                <c:formatCode>0%</c:formatCode>
                <c:ptCount val="9"/>
                <c:pt idx="0">
                  <c:v>0.55000000000000004</c:v>
                </c:pt>
                <c:pt idx="1">
                  <c:v>0.56000000000000005</c:v>
                </c:pt>
                <c:pt idx="2">
                  <c:v>0.51</c:v>
                </c:pt>
                <c:pt idx="3">
                  <c:v>0.76000000000000245</c:v>
                </c:pt>
                <c:pt idx="4">
                  <c:v>0.65000000000000269</c:v>
                </c:pt>
                <c:pt idx="5">
                  <c:v>0.47000000000000008</c:v>
                </c:pt>
                <c:pt idx="6">
                  <c:v>0.52</c:v>
                </c:pt>
                <c:pt idx="7">
                  <c:v>0.55000000000000004</c:v>
                </c:pt>
                <c:pt idx="8">
                  <c:v>0.54</c:v>
                </c:pt>
              </c:numCache>
            </c:numRef>
          </c:val>
        </c:ser>
        <c:ser>
          <c:idx val="2"/>
          <c:order val="2"/>
          <c:tx>
            <c:strRef>
              <c:f>Sheet1!$D$1</c:f>
              <c:strCache>
                <c:ptCount val="1"/>
                <c:pt idx="0">
                  <c:v>Yes</c:v>
                </c:pt>
              </c:strCache>
            </c:strRef>
          </c:tx>
          <c:spPr>
            <a:solidFill>
              <a:srgbClr val="FFC000"/>
            </a:solidFill>
            <a:ln>
              <a:solidFill>
                <a:prstClr val="black"/>
              </a:solidFill>
            </a:ln>
          </c:spPr>
          <c:invertIfNegative val="0"/>
          <c:cat>
            <c:strRef>
              <c:f>Sheet1!$A$2:$A$10</c:f>
              <c:strCache>
                <c:ptCount val="9"/>
                <c:pt idx="0">
                  <c:v>Residents</c:v>
                </c:pt>
                <c:pt idx="1">
                  <c:v>Tauranga City Council</c:v>
                </c:pt>
                <c:pt idx="2">
                  <c:v>WBOP DC</c:v>
                </c:pt>
                <c:pt idx="3">
                  <c:v>Outside WBOP</c:v>
                </c:pt>
                <c:pt idx="4">
                  <c:v>18-39</c:v>
                </c:pt>
                <c:pt idx="5">
                  <c:v>40-64</c:v>
                </c:pt>
                <c:pt idx="6">
                  <c:v>65+</c:v>
                </c:pt>
                <c:pt idx="7">
                  <c:v>Urban</c:v>
                </c:pt>
                <c:pt idx="8">
                  <c:v>Rural</c:v>
                </c:pt>
              </c:strCache>
            </c:strRef>
          </c:cat>
          <c:val>
            <c:numRef>
              <c:f>Sheet1!$D$2:$D$10</c:f>
              <c:numCache>
                <c:formatCode>0%</c:formatCode>
                <c:ptCount val="9"/>
                <c:pt idx="0">
                  <c:v>0.42000000000000032</c:v>
                </c:pt>
                <c:pt idx="1">
                  <c:v>0.41000000000000031</c:v>
                </c:pt>
                <c:pt idx="2">
                  <c:v>0.44</c:v>
                </c:pt>
                <c:pt idx="3">
                  <c:v>0.24000000000000021</c:v>
                </c:pt>
                <c:pt idx="4">
                  <c:v>0.31000000000000111</c:v>
                </c:pt>
                <c:pt idx="5">
                  <c:v>0.5</c:v>
                </c:pt>
                <c:pt idx="6">
                  <c:v>0.43000000000000038</c:v>
                </c:pt>
                <c:pt idx="7">
                  <c:v>0.41000000000000031</c:v>
                </c:pt>
                <c:pt idx="8">
                  <c:v>0.43000000000000038</c:v>
                </c:pt>
              </c:numCache>
            </c:numRef>
          </c:val>
        </c:ser>
        <c:dLbls>
          <c:showLegendKey val="0"/>
          <c:showVal val="1"/>
          <c:showCatName val="0"/>
          <c:showSerName val="0"/>
          <c:showPercent val="0"/>
          <c:showBubbleSize val="0"/>
        </c:dLbls>
        <c:gapWidth val="80"/>
        <c:overlap val="100"/>
        <c:axId val="118706560"/>
        <c:axId val="118708096"/>
      </c:barChart>
      <c:catAx>
        <c:axId val="118706560"/>
        <c:scaling>
          <c:orientation val="minMax"/>
        </c:scaling>
        <c:delete val="0"/>
        <c:axPos val="b"/>
        <c:majorTickMark val="out"/>
        <c:minorTickMark val="none"/>
        <c:tickLblPos val="nextTo"/>
        <c:spPr>
          <a:ln>
            <a:noFill/>
          </a:ln>
        </c:spPr>
        <c:crossAx val="118708096"/>
        <c:crosses val="autoZero"/>
        <c:auto val="1"/>
        <c:lblAlgn val="ctr"/>
        <c:lblOffset val="100"/>
        <c:noMultiLvlLbl val="0"/>
      </c:catAx>
      <c:valAx>
        <c:axId val="118708096"/>
        <c:scaling>
          <c:orientation val="minMax"/>
        </c:scaling>
        <c:delete val="1"/>
        <c:axPos val="l"/>
        <c:numFmt formatCode="0%" sourceLinked="1"/>
        <c:majorTickMark val="out"/>
        <c:minorTickMark val="none"/>
        <c:tickLblPos val="none"/>
        <c:crossAx val="118706560"/>
        <c:crosses val="autoZero"/>
        <c:crossBetween val="between"/>
      </c:valAx>
    </c:plotArea>
    <c:plotVisOnly val="1"/>
    <c:dispBlanksAs val="gap"/>
    <c:showDLblsOverMax val="0"/>
  </c:chart>
  <c:txPr>
    <a:bodyPr/>
    <a:lstStyle/>
    <a:p>
      <a:pPr>
        <a:defRPr sz="100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5.5083269458574939E-4"/>
          <c:y val="3.437500000000001E-2"/>
          <c:w val="0.99075894827305877"/>
          <c:h val="0.90058695284057233"/>
        </c:manualLayout>
      </c:layout>
      <c:barChart>
        <c:barDir val="bar"/>
        <c:grouping val="clustered"/>
        <c:varyColors val="0"/>
        <c:ser>
          <c:idx val="0"/>
          <c:order val="0"/>
          <c:tx>
            <c:strRef>
              <c:f>Sheet1!$B$1</c:f>
              <c:strCache>
                <c:ptCount val="1"/>
                <c:pt idx="0">
                  <c:v>Recreational Users</c:v>
                </c:pt>
              </c:strCache>
            </c:strRef>
          </c:tx>
          <c:spPr>
            <a:ln>
              <a:solidFill>
                <a:schemeClr val="tx1"/>
              </a:solidFill>
            </a:ln>
          </c:spPr>
          <c:invertIfNegative val="0"/>
          <c:cat>
            <c:strRef>
              <c:f>Sheet1!$A$2:$A$11</c:f>
              <c:strCache>
                <c:ptCount val="10"/>
                <c:pt idx="0">
                  <c:v>Other</c:v>
                </c:pt>
                <c:pt idx="1">
                  <c:v>More fish, no commercial fishing in the harbour</c:v>
                </c:pt>
                <c:pt idx="2">
                  <c:v>Better lanes/markings</c:v>
                </c:pt>
                <c:pt idx="3">
                  <c:v>Dredging the harbour</c:v>
                </c:pt>
                <c:pt idx="4">
                  <c:v>Improved access</c:v>
                </c:pt>
                <c:pt idx="5">
                  <c:v>Environmental management** </c:v>
                </c:pt>
                <c:pt idx="6">
                  <c:v>Better control of the mangroves</c:v>
                </c:pt>
                <c:pt idx="7">
                  <c:v>If it was cleaner</c:v>
                </c:pt>
                <c:pt idx="8">
                  <c:v>Improve facilities*</c:v>
                </c:pt>
                <c:pt idx="9">
                  <c:v>Get rid of the sea lettuce</c:v>
                </c:pt>
              </c:strCache>
            </c:strRef>
          </c:cat>
          <c:val>
            <c:numRef>
              <c:f>Sheet1!$B$2:$B$11</c:f>
              <c:numCache>
                <c:formatCode>General</c:formatCode>
                <c:ptCount val="10"/>
                <c:pt idx="0" formatCode="0%">
                  <c:v>0.2</c:v>
                </c:pt>
                <c:pt idx="3" formatCode="0%">
                  <c:v>0.16</c:v>
                </c:pt>
                <c:pt idx="4" formatCode="0%">
                  <c:v>0.12000000000000002</c:v>
                </c:pt>
                <c:pt idx="5" formatCode="0%">
                  <c:v>8.0000000000000043E-2</c:v>
                </c:pt>
                <c:pt idx="6" formatCode="0%">
                  <c:v>0.2</c:v>
                </c:pt>
                <c:pt idx="7" formatCode="0%">
                  <c:v>0.24000000000000021</c:v>
                </c:pt>
                <c:pt idx="8" formatCode="0%">
                  <c:v>0.2</c:v>
                </c:pt>
                <c:pt idx="9" formatCode="0%">
                  <c:v>0.12000000000000002</c:v>
                </c:pt>
              </c:numCache>
            </c:numRef>
          </c:val>
        </c:ser>
        <c:ser>
          <c:idx val="1"/>
          <c:order val="1"/>
          <c:tx>
            <c:strRef>
              <c:f>Sheet1!$C$1</c:f>
              <c:strCache>
                <c:ptCount val="1"/>
                <c:pt idx="0">
                  <c:v>Residents</c:v>
                </c:pt>
              </c:strCache>
            </c:strRef>
          </c:tx>
          <c:spPr>
            <a:solidFill>
              <a:schemeClr val="tx2">
                <a:lumMod val="40000"/>
                <a:lumOff val="60000"/>
              </a:schemeClr>
            </a:solidFill>
            <a:ln>
              <a:solidFill>
                <a:prstClr val="black"/>
              </a:solidFill>
            </a:ln>
          </c:spPr>
          <c:invertIfNegative val="0"/>
          <c:cat>
            <c:strRef>
              <c:f>Sheet1!$A$2:$A$11</c:f>
              <c:strCache>
                <c:ptCount val="10"/>
                <c:pt idx="0">
                  <c:v>Other</c:v>
                </c:pt>
                <c:pt idx="1">
                  <c:v>More fish, no commercial fishing in the harbour</c:v>
                </c:pt>
                <c:pt idx="2">
                  <c:v>Better lanes/markings</c:v>
                </c:pt>
                <c:pt idx="3">
                  <c:v>Dredging the harbour</c:v>
                </c:pt>
                <c:pt idx="4">
                  <c:v>Improved access</c:v>
                </c:pt>
                <c:pt idx="5">
                  <c:v>Environmental management** </c:v>
                </c:pt>
                <c:pt idx="6">
                  <c:v>Better control of the mangroves</c:v>
                </c:pt>
                <c:pt idx="7">
                  <c:v>If it was cleaner</c:v>
                </c:pt>
                <c:pt idx="8">
                  <c:v>Improve facilities*</c:v>
                </c:pt>
                <c:pt idx="9">
                  <c:v>Get rid of the sea lettuce</c:v>
                </c:pt>
              </c:strCache>
            </c:strRef>
          </c:cat>
          <c:val>
            <c:numRef>
              <c:f>Sheet1!$C$2:$C$11</c:f>
              <c:numCache>
                <c:formatCode>0%</c:formatCode>
                <c:ptCount val="10"/>
                <c:pt idx="0">
                  <c:v>0.11471069552700805</c:v>
                </c:pt>
                <c:pt idx="1">
                  <c:v>2.8606608703818755E-2</c:v>
                </c:pt>
                <c:pt idx="2">
                  <c:v>3.7262437600620285E-2</c:v>
                </c:pt>
                <c:pt idx="3">
                  <c:v>4.4039433894611804E-2</c:v>
                </c:pt>
                <c:pt idx="4">
                  <c:v>5.0941424064304408E-2</c:v>
                </c:pt>
                <c:pt idx="5">
                  <c:v>9.0327180520147973E-2</c:v>
                </c:pt>
                <c:pt idx="6">
                  <c:v>8.7532359803578375E-2</c:v>
                </c:pt>
                <c:pt idx="7">
                  <c:v>9.6509910588006231E-2</c:v>
                </c:pt>
                <c:pt idx="8">
                  <c:v>0.25989348610909291</c:v>
                </c:pt>
                <c:pt idx="9">
                  <c:v>0.34791030924737798</c:v>
                </c:pt>
              </c:numCache>
            </c:numRef>
          </c:val>
        </c:ser>
        <c:ser>
          <c:idx val="2"/>
          <c:order val="2"/>
          <c:tx>
            <c:strRef>
              <c:f>Sheet1!$D$1</c:f>
              <c:strCache>
                <c:ptCount val="1"/>
                <c:pt idx="0">
                  <c:v>Total Sample</c:v>
                </c:pt>
              </c:strCache>
            </c:strRef>
          </c:tx>
          <c:spPr>
            <a:solidFill>
              <a:srgbClr val="FFC000"/>
            </a:solidFill>
            <a:ln>
              <a:solidFill>
                <a:prstClr val="black"/>
              </a:solidFill>
            </a:ln>
          </c:spPr>
          <c:invertIfNegative val="0"/>
          <c:cat>
            <c:strRef>
              <c:f>Sheet1!$A$2:$A$11</c:f>
              <c:strCache>
                <c:ptCount val="10"/>
                <c:pt idx="0">
                  <c:v>Other</c:v>
                </c:pt>
                <c:pt idx="1">
                  <c:v>More fish, no commercial fishing in the harbour</c:v>
                </c:pt>
                <c:pt idx="2">
                  <c:v>Better lanes/markings</c:v>
                </c:pt>
                <c:pt idx="3">
                  <c:v>Dredging the harbour</c:v>
                </c:pt>
                <c:pt idx="4">
                  <c:v>Improved access</c:v>
                </c:pt>
                <c:pt idx="5">
                  <c:v>Environmental management** </c:v>
                </c:pt>
                <c:pt idx="6">
                  <c:v>Better control of the mangroves</c:v>
                </c:pt>
                <c:pt idx="7">
                  <c:v>If it was cleaner</c:v>
                </c:pt>
                <c:pt idx="8">
                  <c:v>Improve facilities*</c:v>
                </c:pt>
                <c:pt idx="9">
                  <c:v>Get rid of the sea lettuce</c:v>
                </c:pt>
              </c:strCache>
            </c:strRef>
          </c:cat>
          <c:val>
            <c:numRef>
              <c:f>Sheet1!$D$2:$D$11</c:f>
              <c:numCache>
                <c:formatCode>0%</c:formatCode>
                <c:ptCount val="10"/>
                <c:pt idx="0">
                  <c:v>0.12289224169552122</c:v>
                </c:pt>
                <c:pt idx="1">
                  <c:v>2.5862462866529212E-2</c:v>
                </c:pt>
                <c:pt idx="2">
                  <c:v>3.3687964160315005E-2</c:v>
                </c:pt>
                <c:pt idx="3">
                  <c:v>5.5163181839098567E-2</c:v>
                </c:pt>
                <c:pt idx="4">
                  <c:v>5.7566005315621727E-2</c:v>
                </c:pt>
                <c:pt idx="5">
                  <c:v>8.9336525188413105E-2</c:v>
                </c:pt>
                <c:pt idx="6">
                  <c:v>9.8321041882960647E-2</c:v>
                </c:pt>
                <c:pt idx="7">
                  <c:v>0.11027448281077575</c:v>
                </c:pt>
                <c:pt idx="8">
                  <c:v>0.25414808432838171</c:v>
                </c:pt>
                <c:pt idx="9">
                  <c:v>0.32604755952853026</c:v>
                </c:pt>
              </c:numCache>
            </c:numRef>
          </c:val>
        </c:ser>
        <c:dLbls>
          <c:showLegendKey val="0"/>
          <c:showVal val="1"/>
          <c:showCatName val="0"/>
          <c:showSerName val="0"/>
          <c:showPercent val="0"/>
          <c:showBubbleSize val="0"/>
        </c:dLbls>
        <c:gapWidth val="60"/>
        <c:axId val="118637312"/>
        <c:axId val="118638848"/>
      </c:barChart>
      <c:catAx>
        <c:axId val="118637312"/>
        <c:scaling>
          <c:orientation val="minMax"/>
        </c:scaling>
        <c:delete val="0"/>
        <c:axPos val="l"/>
        <c:majorTickMark val="out"/>
        <c:minorTickMark val="none"/>
        <c:tickLblPos val="nextTo"/>
        <c:spPr>
          <a:ln>
            <a:noFill/>
          </a:ln>
        </c:spPr>
        <c:txPr>
          <a:bodyPr rot="0" vert="horz"/>
          <a:lstStyle/>
          <a:p>
            <a:pPr>
              <a:defRPr sz="1050"/>
            </a:pPr>
            <a:endParaRPr lang="en-US"/>
          </a:p>
        </c:txPr>
        <c:crossAx val="118638848"/>
        <c:crosses val="autoZero"/>
        <c:auto val="1"/>
        <c:lblAlgn val="ctr"/>
        <c:lblOffset val="100"/>
        <c:noMultiLvlLbl val="0"/>
      </c:catAx>
      <c:valAx>
        <c:axId val="118638848"/>
        <c:scaling>
          <c:orientation val="minMax"/>
        </c:scaling>
        <c:delete val="1"/>
        <c:axPos val="b"/>
        <c:numFmt formatCode="0%" sourceLinked="1"/>
        <c:majorTickMark val="out"/>
        <c:minorTickMark val="none"/>
        <c:tickLblPos val="none"/>
        <c:crossAx val="118637312"/>
        <c:crosses val="autoZero"/>
        <c:crossBetween val="between"/>
      </c:valAx>
    </c:plotArea>
    <c:legend>
      <c:legendPos val="r"/>
      <c:layout>
        <c:manualLayout>
          <c:xMode val="edge"/>
          <c:yMode val="edge"/>
          <c:x val="7.0634915104638513E-2"/>
          <c:y val="0.93519579205825165"/>
          <c:w val="0.90134148607530262"/>
          <c:h val="6.2269282871899083E-2"/>
        </c:manualLayout>
      </c:layout>
      <c:overlay val="0"/>
    </c:legend>
    <c:plotVisOnly val="1"/>
    <c:dispBlanksAs val="gap"/>
    <c:showDLblsOverMax val="0"/>
  </c:chart>
  <c:txPr>
    <a:bodyPr/>
    <a:lstStyle/>
    <a:p>
      <a:pPr>
        <a:defRPr sz="900" b="1"/>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0.0431</cdr:x>
      <cdr:y>0.03947</cdr:y>
    </cdr:from>
    <cdr:to>
      <cdr:x>0.24138</cdr:x>
      <cdr:y>0.1079</cdr:y>
    </cdr:to>
    <cdr:sp macro="" textlink="">
      <cdr:nvSpPr>
        <cdr:cNvPr id="3" name="TextBox 2"/>
        <cdr:cNvSpPr txBox="1"/>
      </cdr:nvSpPr>
      <cdr:spPr>
        <a:xfrm xmlns:a="http://schemas.openxmlformats.org/drawingml/2006/main">
          <a:off x="360040" y="159792"/>
          <a:ext cx="1656184" cy="27699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NZ" sz="1200" b="1" dirty="0" smtClean="0">
              <a:solidFill>
                <a:schemeClr val="bg1">
                  <a:lumMod val="65000"/>
                </a:schemeClr>
              </a:solidFill>
            </a:rPr>
            <a:t>Maintenance</a:t>
          </a:r>
        </a:p>
      </cdr:txBody>
    </cdr:sp>
  </cdr:relSizeAnchor>
  <cdr:relSizeAnchor xmlns:cdr="http://schemas.openxmlformats.org/drawingml/2006/chartDrawing">
    <cdr:from>
      <cdr:x>0.77586</cdr:x>
      <cdr:y>0.03947</cdr:y>
    </cdr:from>
    <cdr:to>
      <cdr:x>0.97414</cdr:x>
      <cdr:y>0.1079</cdr:y>
    </cdr:to>
    <cdr:sp macro="" textlink="">
      <cdr:nvSpPr>
        <cdr:cNvPr id="4" name="TextBox 1"/>
        <cdr:cNvSpPr txBox="1"/>
      </cdr:nvSpPr>
      <cdr:spPr>
        <a:xfrm xmlns:a="http://schemas.openxmlformats.org/drawingml/2006/main">
          <a:off x="6480720" y="159792"/>
          <a:ext cx="165618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NZ" sz="1200" b="1" dirty="0" smtClean="0">
              <a:solidFill>
                <a:sysClr val="window" lastClr="FFFFFF">
                  <a:lumMod val="65000"/>
                </a:sysClr>
              </a:solidFill>
            </a:rPr>
            <a:t>Strength</a:t>
          </a:r>
        </a:p>
      </cdr:txBody>
    </cdr:sp>
  </cdr:relSizeAnchor>
  <cdr:relSizeAnchor xmlns:cdr="http://schemas.openxmlformats.org/drawingml/2006/chartDrawing">
    <cdr:from>
      <cdr:x>0.0431</cdr:x>
      <cdr:y>0.83991</cdr:y>
    </cdr:from>
    <cdr:to>
      <cdr:x>0.2931</cdr:x>
      <cdr:y>0.90834</cdr:y>
    </cdr:to>
    <cdr:sp macro="" textlink="">
      <cdr:nvSpPr>
        <cdr:cNvPr id="5" name="TextBox 1"/>
        <cdr:cNvSpPr txBox="1"/>
      </cdr:nvSpPr>
      <cdr:spPr>
        <a:xfrm xmlns:a="http://schemas.openxmlformats.org/drawingml/2006/main">
          <a:off x="360040" y="3400152"/>
          <a:ext cx="2088232" cy="2770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NZ" sz="1200" b="1" dirty="0" smtClean="0">
              <a:solidFill>
                <a:sysClr val="window" lastClr="FFFFFF">
                  <a:lumMod val="65000"/>
                </a:sysClr>
              </a:solidFill>
            </a:rPr>
            <a:t>Need for improvement</a:t>
          </a:r>
        </a:p>
      </cdr:txBody>
    </cdr:sp>
  </cdr:relSizeAnchor>
  <cdr:relSizeAnchor xmlns:cdr="http://schemas.openxmlformats.org/drawingml/2006/chartDrawing">
    <cdr:from>
      <cdr:x>0.73276</cdr:x>
      <cdr:y>0.83991</cdr:y>
    </cdr:from>
    <cdr:to>
      <cdr:x>0.97414</cdr:x>
      <cdr:y>0.91594</cdr:y>
    </cdr:to>
    <cdr:sp macro="" textlink="">
      <cdr:nvSpPr>
        <cdr:cNvPr id="6" name="TextBox 1"/>
        <cdr:cNvSpPr txBox="1"/>
      </cdr:nvSpPr>
      <cdr:spPr>
        <a:xfrm xmlns:a="http://schemas.openxmlformats.org/drawingml/2006/main">
          <a:off x="6120680" y="3400152"/>
          <a:ext cx="20162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NZ" sz="1400" b="1" dirty="0" smtClean="0">
              <a:solidFill>
                <a:srgbClr val="FF0000"/>
              </a:solidFill>
            </a:rPr>
            <a:t>Focus for Improvement</a:t>
          </a:r>
        </a:p>
      </cdr:txBody>
    </cdr:sp>
  </cdr:relSizeAnchor>
</c:userShapes>
</file>

<file path=ppt/drawings/drawing2.xml><?xml version="1.0" encoding="utf-8"?>
<c:userShapes xmlns:c="http://schemas.openxmlformats.org/drawingml/2006/chart">
  <cdr:relSizeAnchor xmlns:cdr="http://schemas.openxmlformats.org/drawingml/2006/chartDrawing">
    <cdr:from>
      <cdr:x>0.24779</cdr:x>
      <cdr:y>0</cdr:y>
    </cdr:from>
    <cdr:to>
      <cdr:x>0.24779</cdr:x>
      <cdr:y>0.95625</cdr:y>
    </cdr:to>
    <cdr:sp macro="" textlink="">
      <cdr:nvSpPr>
        <cdr:cNvPr id="9" name="Straight Connector 8"/>
        <cdr:cNvSpPr/>
      </cdr:nvSpPr>
      <cdr:spPr>
        <a:xfrm xmlns:a="http://schemas.openxmlformats.org/drawingml/2006/main">
          <a:off x="2133600" y="0"/>
          <a:ext cx="0" cy="4080510"/>
        </a:xfrm>
        <a:prstGeom xmlns:a="http://schemas.openxmlformats.org/drawingml/2006/main" prst="line">
          <a:avLst/>
        </a:prstGeom>
        <a:ln xmlns:a="http://schemas.openxmlformats.org/drawingml/2006/main" w="19050">
          <a:solidFill>
            <a:srgbClr val="FF000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0.79279</cdr:x>
      <cdr:y>0</cdr:y>
    </cdr:from>
    <cdr:to>
      <cdr:x>0.79279</cdr:x>
      <cdr:y>0.95625</cdr:y>
    </cdr:to>
    <cdr:sp macro="" textlink="">
      <cdr:nvSpPr>
        <cdr:cNvPr id="10" name="Straight Connector 9"/>
        <cdr:cNvSpPr/>
      </cdr:nvSpPr>
      <cdr:spPr>
        <a:xfrm xmlns:a="http://schemas.openxmlformats.org/drawingml/2006/main">
          <a:off x="6705600" y="0"/>
          <a:ext cx="0" cy="4080510"/>
        </a:xfrm>
        <a:prstGeom xmlns:a="http://schemas.openxmlformats.org/drawingml/2006/main" prst="line">
          <a:avLst/>
        </a:prstGeom>
        <a:noFill xmlns:a="http://schemas.openxmlformats.org/drawingml/2006/main"/>
        <a:ln xmlns:a="http://schemas.openxmlformats.org/drawingml/2006/main" w="19050" cap="flat" cmpd="sng" algn="ctr">
          <a:solidFill>
            <a:srgbClr val="FF0000"/>
          </a:solidFill>
          <a:prstDash val="lg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0.52212</cdr:x>
      <cdr:y>0.01786</cdr:y>
    </cdr:from>
    <cdr:to>
      <cdr:x>0.52212</cdr:x>
      <cdr:y>0.97411</cdr:y>
    </cdr:to>
    <cdr:sp macro="" textlink="">
      <cdr:nvSpPr>
        <cdr:cNvPr id="11" name="Straight Connector 10"/>
        <cdr:cNvSpPr/>
      </cdr:nvSpPr>
      <cdr:spPr>
        <a:xfrm xmlns:a="http://schemas.openxmlformats.org/drawingml/2006/main">
          <a:off x="4495800" y="76200"/>
          <a:ext cx="0" cy="4080510"/>
        </a:xfrm>
        <a:prstGeom xmlns:a="http://schemas.openxmlformats.org/drawingml/2006/main" prst="line">
          <a:avLst/>
        </a:prstGeom>
        <a:noFill xmlns:a="http://schemas.openxmlformats.org/drawingml/2006/main"/>
        <a:ln xmlns:a="http://schemas.openxmlformats.org/drawingml/2006/main" w="19050" cap="flat" cmpd="sng" algn="ctr">
          <a:solidFill>
            <a:srgbClr val="FF0000"/>
          </a:solidFill>
          <a:prstDash val="lg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0.32743</cdr:x>
      <cdr:y>0.01786</cdr:y>
    </cdr:from>
    <cdr:to>
      <cdr:x>0.32743</cdr:x>
      <cdr:y>0.97411</cdr:y>
    </cdr:to>
    <cdr:sp macro="" textlink="">
      <cdr:nvSpPr>
        <cdr:cNvPr id="9" name="Straight Connector 8"/>
        <cdr:cNvSpPr/>
      </cdr:nvSpPr>
      <cdr:spPr>
        <a:xfrm xmlns:a="http://schemas.openxmlformats.org/drawingml/2006/main">
          <a:off x="2819400" y="76200"/>
          <a:ext cx="0" cy="4080510"/>
        </a:xfrm>
        <a:prstGeom xmlns:a="http://schemas.openxmlformats.org/drawingml/2006/main" prst="line">
          <a:avLst/>
        </a:prstGeom>
        <a:ln xmlns:a="http://schemas.openxmlformats.org/drawingml/2006/main" w="19050">
          <a:solidFill>
            <a:srgbClr val="FF000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0.82301</cdr:x>
      <cdr:y>0</cdr:y>
    </cdr:from>
    <cdr:to>
      <cdr:x>0.82301</cdr:x>
      <cdr:y>0.95625</cdr:y>
    </cdr:to>
    <cdr:sp macro="" textlink="">
      <cdr:nvSpPr>
        <cdr:cNvPr id="10" name="Straight Connector 9"/>
        <cdr:cNvSpPr/>
      </cdr:nvSpPr>
      <cdr:spPr>
        <a:xfrm xmlns:a="http://schemas.openxmlformats.org/drawingml/2006/main">
          <a:off x="7086600" y="0"/>
          <a:ext cx="0" cy="4080510"/>
        </a:xfrm>
        <a:prstGeom xmlns:a="http://schemas.openxmlformats.org/drawingml/2006/main" prst="line">
          <a:avLst/>
        </a:prstGeom>
        <a:noFill xmlns:a="http://schemas.openxmlformats.org/drawingml/2006/main"/>
        <a:ln xmlns:a="http://schemas.openxmlformats.org/drawingml/2006/main" w="19050" cap="flat" cmpd="sng" algn="ctr">
          <a:solidFill>
            <a:srgbClr val="FF0000"/>
          </a:solidFill>
          <a:prstDash val="lg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0.57522</cdr:x>
      <cdr:y>0</cdr:y>
    </cdr:from>
    <cdr:to>
      <cdr:x>0.57522</cdr:x>
      <cdr:y>0.95625</cdr:y>
    </cdr:to>
    <cdr:sp macro="" textlink="">
      <cdr:nvSpPr>
        <cdr:cNvPr id="11" name="Straight Connector 10"/>
        <cdr:cNvSpPr/>
      </cdr:nvSpPr>
      <cdr:spPr>
        <a:xfrm xmlns:a="http://schemas.openxmlformats.org/drawingml/2006/main">
          <a:off x="4953000" y="-76200"/>
          <a:ext cx="0" cy="4080510"/>
        </a:xfrm>
        <a:prstGeom xmlns:a="http://schemas.openxmlformats.org/drawingml/2006/main" prst="line">
          <a:avLst/>
        </a:prstGeom>
        <a:noFill xmlns:a="http://schemas.openxmlformats.org/drawingml/2006/main"/>
        <a:ln xmlns:a="http://schemas.openxmlformats.org/drawingml/2006/main" w="19050" cap="flat" cmpd="sng" algn="ctr">
          <a:solidFill>
            <a:srgbClr val="FF0000"/>
          </a:solidFill>
          <a:prstDash val="lg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D326FA-432C-4DA7-B62A-FF57D95FBC9E}" type="datetimeFigureOut">
              <a:rPr lang="en-NZ" smtClean="0"/>
              <a:pPr/>
              <a:t>10/06/2014</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2F153E0-43BF-472A-906D-41B469F6E43B}" type="slidenum">
              <a:rPr lang="en-NZ" smtClean="0"/>
              <a:pPr/>
              <a:t>‹#›</a:t>
            </a:fld>
            <a:endParaRPr lang="en-NZ"/>
          </a:p>
        </p:txBody>
      </p:sp>
    </p:spTree>
    <p:extLst>
      <p:ext uri="{BB962C8B-B14F-4D97-AF65-F5344CB8AC3E}">
        <p14:creationId xmlns:p14="http://schemas.microsoft.com/office/powerpoint/2010/main" val="196592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2" cstate="print"/>
          <a:srcRect/>
          <a:stretch>
            <a:fillRect/>
          </a:stretch>
        </p:blipFill>
        <p:spPr bwMode="auto">
          <a:xfrm>
            <a:off x="0" y="0"/>
            <a:ext cx="9144000" cy="836613"/>
          </a:xfrm>
          <a:prstGeom prst="rect">
            <a:avLst/>
          </a:prstGeom>
          <a:noFill/>
          <a:ln w="9525">
            <a:noFill/>
            <a:miter lim="800000"/>
            <a:headEnd/>
            <a:tailEnd/>
          </a:ln>
        </p:spPr>
      </p:pic>
      <p:sp>
        <p:nvSpPr>
          <p:cNvPr id="8" name="Rectangle 9"/>
          <p:cNvSpPr>
            <a:spLocks noChangeArrowheads="1"/>
          </p:cNvSpPr>
          <p:nvPr userDrawn="1"/>
        </p:nvSpPr>
        <p:spPr bwMode="auto">
          <a:xfrm>
            <a:off x="0" y="6597650"/>
            <a:ext cx="9144000" cy="260350"/>
          </a:xfrm>
          <a:prstGeom prst="rect">
            <a:avLst/>
          </a:prstGeom>
          <a:solidFill>
            <a:schemeClr val="tx1"/>
          </a:solidFill>
          <a:ln w="9525">
            <a:solidFill>
              <a:schemeClr val="tx1"/>
            </a:solidFill>
            <a:miter lim="800000"/>
            <a:headEnd/>
            <a:tailEnd/>
          </a:ln>
          <a:effectLst/>
        </p:spPr>
        <p:txBody>
          <a:bodyPr wrap="none" anchor="ctr"/>
          <a:lstStyle/>
          <a:p>
            <a:pPr>
              <a:defRPr/>
            </a:pPr>
            <a:endParaRPr lang="en-NZ" dirty="0"/>
          </a:p>
        </p:txBody>
      </p:sp>
      <p:sp>
        <p:nvSpPr>
          <p:cNvPr id="9" name="Text Box 10"/>
          <p:cNvSpPr txBox="1">
            <a:spLocks noChangeArrowheads="1"/>
          </p:cNvSpPr>
          <p:nvPr userDrawn="1"/>
        </p:nvSpPr>
        <p:spPr bwMode="gray">
          <a:xfrm>
            <a:off x="2273300" y="6638925"/>
            <a:ext cx="4572000" cy="198438"/>
          </a:xfrm>
          <a:prstGeom prst="rect">
            <a:avLst/>
          </a:prstGeom>
          <a:noFill/>
          <a:ln w="9525">
            <a:noFill/>
            <a:miter lim="800000"/>
            <a:headEnd/>
            <a:tailEnd/>
          </a:ln>
          <a:effectLst/>
        </p:spPr>
        <p:txBody>
          <a:bodyPr>
            <a:spAutoFit/>
          </a:bodyPr>
          <a:lstStyle/>
          <a:p>
            <a:pPr algn="ctr">
              <a:spcBef>
                <a:spcPct val="50000"/>
              </a:spcBef>
              <a:defRPr/>
            </a:pPr>
            <a:r>
              <a:rPr lang="en-GB" sz="700" b="1" dirty="0">
                <a:solidFill>
                  <a:schemeClr val="bg1"/>
                </a:solidFill>
              </a:rPr>
              <a:t>Copyright © </a:t>
            </a:r>
            <a:r>
              <a:rPr lang="en-GB" sz="700" b="1" dirty="0" smtClean="0">
                <a:solidFill>
                  <a:schemeClr val="bg1"/>
                </a:solidFill>
              </a:rPr>
              <a:t>2012 </a:t>
            </a:r>
            <a:r>
              <a:rPr lang="en-GB" sz="700" b="1" dirty="0">
                <a:solidFill>
                  <a:schemeClr val="bg1"/>
                </a:solidFill>
              </a:rPr>
              <a:t>Key Research. Confidential and proprietary.</a:t>
            </a:r>
          </a:p>
        </p:txBody>
      </p:sp>
      <p:pic>
        <p:nvPicPr>
          <p:cNvPr id="6" name="Picture 12" descr="http://www.voxy.co.nz/files/imagecache/news_item_image/files/bay%20of%20plenty%20regional%20council_10.gif"/>
          <p:cNvPicPr>
            <a:picLocks noChangeAspect="1" noChangeArrowheads="1"/>
          </p:cNvPicPr>
          <p:nvPr userDrawn="1"/>
        </p:nvPicPr>
        <p:blipFill>
          <a:blip r:embed="rId3" cstate="print"/>
          <a:srcRect/>
          <a:stretch>
            <a:fillRect/>
          </a:stretch>
        </p:blipFill>
        <p:spPr bwMode="auto">
          <a:xfrm>
            <a:off x="179388" y="76200"/>
            <a:ext cx="2011764" cy="684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5"/>
          <p:cNvPicPr>
            <a:picLocks noChangeAspect="1" noChangeArrowheads="1"/>
          </p:cNvPicPr>
          <p:nvPr userDrawn="1"/>
        </p:nvPicPr>
        <p:blipFill>
          <a:blip r:embed="rId14" cstate="print"/>
          <a:srcRect/>
          <a:stretch>
            <a:fillRect/>
          </a:stretch>
        </p:blipFill>
        <p:spPr bwMode="auto">
          <a:xfrm>
            <a:off x="0" y="0"/>
            <a:ext cx="9144000" cy="836613"/>
          </a:xfrm>
          <a:prstGeom prst="rect">
            <a:avLst/>
          </a:prstGeom>
          <a:noFill/>
          <a:ln w="9525">
            <a:noFill/>
            <a:miter lim="800000"/>
            <a:headEnd/>
            <a:tailEnd/>
          </a:ln>
        </p:spPr>
      </p:pic>
      <p:sp>
        <p:nvSpPr>
          <p:cNvPr id="8" name="Rectangle 9"/>
          <p:cNvSpPr>
            <a:spLocks noChangeArrowheads="1"/>
          </p:cNvSpPr>
          <p:nvPr userDrawn="1"/>
        </p:nvSpPr>
        <p:spPr bwMode="auto">
          <a:xfrm>
            <a:off x="0" y="6597650"/>
            <a:ext cx="9144000" cy="260350"/>
          </a:xfrm>
          <a:prstGeom prst="rect">
            <a:avLst/>
          </a:prstGeom>
          <a:solidFill>
            <a:schemeClr val="tx1"/>
          </a:solidFill>
          <a:ln w="9525">
            <a:solidFill>
              <a:schemeClr val="tx1"/>
            </a:solidFill>
            <a:miter lim="800000"/>
            <a:headEnd/>
            <a:tailEnd/>
          </a:ln>
          <a:effectLst/>
        </p:spPr>
        <p:txBody>
          <a:bodyPr wrap="none" anchor="ctr"/>
          <a:lstStyle/>
          <a:p>
            <a:pPr>
              <a:defRPr/>
            </a:pPr>
            <a:endParaRPr lang="en-NZ" dirty="0"/>
          </a:p>
        </p:txBody>
      </p:sp>
      <p:sp>
        <p:nvSpPr>
          <p:cNvPr id="9" name="Text Box 10"/>
          <p:cNvSpPr txBox="1">
            <a:spLocks noChangeArrowheads="1"/>
          </p:cNvSpPr>
          <p:nvPr userDrawn="1"/>
        </p:nvSpPr>
        <p:spPr bwMode="gray">
          <a:xfrm>
            <a:off x="0" y="6629400"/>
            <a:ext cx="9144000" cy="207963"/>
          </a:xfrm>
          <a:prstGeom prst="rect">
            <a:avLst/>
          </a:prstGeom>
          <a:noFill/>
          <a:ln w="9525">
            <a:noFill/>
            <a:miter lim="800000"/>
            <a:headEnd/>
            <a:tailEnd/>
          </a:ln>
          <a:effectLst/>
        </p:spPr>
        <p:txBody>
          <a:bodyPr wrap="square">
            <a:spAutoFit/>
          </a:bodyPr>
          <a:lstStyle/>
          <a:p>
            <a:pPr algn="ctr">
              <a:spcBef>
                <a:spcPct val="50000"/>
              </a:spcBef>
              <a:defRPr/>
            </a:pPr>
            <a:r>
              <a:rPr lang="en-GB" sz="700" b="1" dirty="0">
                <a:solidFill>
                  <a:schemeClr val="bg1"/>
                </a:solidFill>
              </a:rPr>
              <a:t>Copyright © </a:t>
            </a:r>
            <a:r>
              <a:rPr lang="en-GB" sz="700" b="1" dirty="0" smtClean="0">
                <a:solidFill>
                  <a:schemeClr val="bg1"/>
                </a:solidFill>
              </a:rPr>
              <a:t>2012 </a:t>
            </a:r>
            <a:r>
              <a:rPr lang="en-GB" sz="700" b="1" dirty="0">
                <a:solidFill>
                  <a:schemeClr val="bg1"/>
                </a:solidFill>
              </a:rPr>
              <a:t>Key Research. Confidential and proprietary.</a:t>
            </a:r>
          </a:p>
        </p:txBody>
      </p:sp>
      <p:pic>
        <p:nvPicPr>
          <p:cNvPr id="1027" name="Picture 3"/>
          <p:cNvPicPr>
            <a:picLocks noChangeAspect="1" noChangeArrowheads="1"/>
          </p:cNvPicPr>
          <p:nvPr userDrawn="1"/>
        </p:nvPicPr>
        <p:blipFill>
          <a:blip r:embed="rId15" cstate="print"/>
          <a:srcRect/>
          <a:stretch>
            <a:fillRect/>
          </a:stretch>
        </p:blipFill>
        <p:spPr bwMode="auto">
          <a:xfrm>
            <a:off x="152399" y="152400"/>
            <a:ext cx="1493560" cy="50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0.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6.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chart" Target="../charts/chart54.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_u7xAOIZZBuQ/TDxdNxhPCII/AAAAAAAAATQ/3v5f3T-ewCI/s1600/Tauranga+harbour+and+Mt+Maunganui.jpg"/>
          <p:cNvPicPr>
            <a:picLocks noChangeAspect="1" noChangeArrowheads="1"/>
          </p:cNvPicPr>
          <p:nvPr/>
        </p:nvPicPr>
        <p:blipFill>
          <a:blip r:embed="rId2" cstate="print"/>
          <a:srcRect/>
          <a:stretch>
            <a:fillRect/>
          </a:stretch>
        </p:blipFill>
        <p:spPr bwMode="auto">
          <a:xfrm>
            <a:off x="0" y="1828800"/>
            <a:ext cx="2514600" cy="1883666"/>
          </a:xfrm>
          <a:prstGeom prst="rect">
            <a:avLst/>
          </a:prstGeom>
          <a:noFill/>
        </p:spPr>
      </p:pic>
      <p:pic>
        <p:nvPicPr>
          <p:cNvPr id="10246" name="Picture 6" descr="http://media.apnonline.com.au/img/media/images/2011/12/28/251211jb10bop_t300.JPG"/>
          <p:cNvPicPr>
            <a:picLocks noChangeAspect="1" noChangeArrowheads="1"/>
          </p:cNvPicPr>
          <p:nvPr/>
        </p:nvPicPr>
        <p:blipFill>
          <a:blip r:embed="rId3" cstate="print"/>
          <a:srcRect/>
          <a:stretch>
            <a:fillRect/>
          </a:stretch>
        </p:blipFill>
        <p:spPr bwMode="auto">
          <a:xfrm>
            <a:off x="0" y="838200"/>
            <a:ext cx="2514600" cy="1008000"/>
          </a:xfrm>
          <a:prstGeom prst="rect">
            <a:avLst/>
          </a:prstGeom>
          <a:noFill/>
        </p:spPr>
      </p:pic>
      <p:pic>
        <p:nvPicPr>
          <p:cNvPr id="10244" name="Picture 4" descr="http://d1j01gsz6hg963.cloudfront.net/wp-content/uploads/2012/03/Ngai-Te-Rangi-Iwi-Decides-Not-to-Appeal-Tauranga-Harbour-Dredging.jpg?2bf7cb"/>
          <p:cNvPicPr>
            <a:picLocks noChangeAspect="1" noChangeArrowheads="1"/>
          </p:cNvPicPr>
          <p:nvPr/>
        </p:nvPicPr>
        <p:blipFill>
          <a:blip r:embed="rId4" cstate="print"/>
          <a:srcRect/>
          <a:stretch>
            <a:fillRect/>
          </a:stretch>
        </p:blipFill>
        <p:spPr bwMode="auto">
          <a:xfrm>
            <a:off x="0" y="3657600"/>
            <a:ext cx="2514600" cy="1828800"/>
          </a:xfrm>
          <a:prstGeom prst="rect">
            <a:avLst/>
          </a:prstGeom>
          <a:noFill/>
        </p:spPr>
      </p:pic>
      <p:pic>
        <p:nvPicPr>
          <p:cNvPr id="10248" name="Picture 8" descr="http://www.teara.govt.nz/files/p5689enz.jpg"/>
          <p:cNvPicPr>
            <a:picLocks noChangeAspect="1" noChangeArrowheads="1"/>
          </p:cNvPicPr>
          <p:nvPr/>
        </p:nvPicPr>
        <p:blipFill>
          <a:blip r:embed="rId5" cstate="print"/>
          <a:srcRect/>
          <a:stretch>
            <a:fillRect/>
          </a:stretch>
        </p:blipFill>
        <p:spPr bwMode="auto">
          <a:xfrm>
            <a:off x="0" y="5486400"/>
            <a:ext cx="2514600" cy="1117740"/>
          </a:xfrm>
          <a:prstGeom prst="rect">
            <a:avLst/>
          </a:prstGeom>
          <a:noFill/>
        </p:spPr>
      </p:pic>
      <p:sp>
        <p:nvSpPr>
          <p:cNvPr id="8" name="Rectangle 7"/>
          <p:cNvSpPr/>
          <p:nvPr/>
        </p:nvSpPr>
        <p:spPr>
          <a:xfrm>
            <a:off x="2590800" y="2286000"/>
            <a:ext cx="6400800" cy="2689967"/>
          </a:xfrm>
          <a:prstGeom prst="rect">
            <a:avLst/>
          </a:prstGeom>
        </p:spPr>
        <p:txBody>
          <a:bodyPr wrap="square">
            <a:spAutoFit/>
          </a:bodyPr>
          <a:lstStyle/>
          <a:p>
            <a:pPr marL="342900" indent="-342900" algn="ctr">
              <a:lnSpc>
                <a:spcPct val="90000"/>
              </a:lnSpc>
              <a:spcBef>
                <a:spcPct val="20000"/>
              </a:spcBef>
              <a:defRPr/>
            </a:pPr>
            <a:r>
              <a:rPr lang="en-NZ" sz="4000" b="1" dirty="0" smtClean="0">
                <a:solidFill>
                  <a:srgbClr val="C00000"/>
                </a:solidFill>
              </a:rPr>
              <a:t>Bay of Plenty Regional Council </a:t>
            </a:r>
          </a:p>
          <a:p>
            <a:pPr marL="342900" indent="-342900" algn="ctr">
              <a:lnSpc>
                <a:spcPct val="90000"/>
              </a:lnSpc>
              <a:spcBef>
                <a:spcPct val="20000"/>
              </a:spcBef>
              <a:defRPr/>
            </a:pPr>
            <a:endParaRPr lang="en-NZ" sz="3200" b="1" dirty="0" smtClean="0">
              <a:solidFill>
                <a:srgbClr val="C00000"/>
              </a:solidFill>
            </a:endParaRPr>
          </a:p>
          <a:p>
            <a:pPr marL="342900" indent="-342900" algn="ctr">
              <a:lnSpc>
                <a:spcPct val="90000"/>
              </a:lnSpc>
              <a:spcBef>
                <a:spcPct val="20000"/>
              </a:spcBef>
              <a:defRPr/>
            </a:pPr>
            <a:r>
              <a:rPr lang="en-NZ" sz="3200" b="1" dirty="0" smtClean="0">
                <a:solidFill>
                  <a:srgbClr val="C00000"/>
                </a:solidFill>
              </a:rPr>
              <a:t>Tauranga Harbour Perceptions Study</a:t>
            </a:r>
          </a:p>
          <a:p>
            <a:pPr marL="342900" indent="-342900" algn="ctr">
              <a:lnSpc>
                <a:spcPct val="90000"/>
              </a:lnSpc>
              <a:spcBef>
                <a:spcPct val="20000"/>
              </a:spcBef>
              <a:defRPr/>
            </a:pPr>
            <a:r>
              <a:rPr lang="en-NZ" sz="2400" b="1" i="1" dirty="0" smtClean="0">
                <a:solidFill>
                  <a:srgbClr val="C00000"/>
                </a:solidFill>
              </a:rPr>
              <a:t>Final Report</a:t>
            </a:r>
          </a:p>
        </p:txBody>
      </p:sp>
      <p:sp>
        <p:nvSpPr>
          <p:cNvPr id="9" name="TextBox 8"/>
          <p:cNvSpPr txBox="1"/>
          <p:nvPr/>
        </p:nvSpPr>
        <p:spPr>
          <a:xfrm>
            <a:off x="7620000" y="6096000"/>
            <a:ext cx="1524000" cy="381000"/>
          </a:xfrm>
          <a:prstGeom prst="rect">
            <a:avLst/>
          </a:prstGeom>
          <a:noFill/>
        </p:spPr>
        <p:txBody>
          <a:bodyPr wrap="square" rtlCol="0">
            <a:spAutoFit/>
          </a:bodyPr>
          <a:lstStyle/>
          <a:p>
            <a:pPr algn="r"/>
            <a:r>
              <a:rPr lang="en-NZ" b="1" dirty="0" smtClean="0"/>
              <a:t>August 2012</a:t>
            </a:r>
            <a:endParaRPr lang="en-NZ"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0"/>
            <a:ext cx="9144000" cy="523875"/>
          </a:xfrm>
          <a:prstGeom prst="rect">
            <a:avLst/>
          </a:prstGeom>
          <a:solidFill>
            <a:schemeClr val="tx1"/>
          </a:solidFill>
          <a:ln w="28575">
            <a:solidFill>
              <a:srgbClr val="FF0000"/>
            </a:solidFill>
          </a:ln>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NZ" sz="3200" b="1" i="0" u="none" strike="noStrike" kern="1200" cap="none" spc="0" normalizeH="0" baseline="0" noProof="0" dirty="0" smtClean="0">
                <a:ln>
                  <a:noFill/>
                </a:ln>
                <a:solidFill>
                  <a:schemeClr val="bg1"/>
                </a:solidFill>
                <a:effectLst/>
                <a:uLnTx/>
                <a:uFillTx/>
                <a:latin typeface="+mn-lt"/>
                <a:ea typeface="+mn-ea"/>
                <a:cs typeface="+mn-cs"/>
              </a:rPr>
              <a:t>Usage</a:t>
            </a:r>
            <a:endParaRPr kumimoji="0" lang="en-GB"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11</a:t>
            </a:fld>
            <a:endParaRPr lang="en-US" sz="1000" b="1" dirty="0"/>
          </a:p>
        </p:txBody>
      </p:sp>
      <p:sp>
        <p:nvSpPr>
          <p:cNvPr id="6" name="TextBox 5"/>
          <p:cNvSpPr txBox="1"/>
          <p:nvPr/>
        </p:nvSpPr>
        <p:spPr>
          <a:xfrm>
            <a:off x="0" y="1219200"/>
            <a:ext cx="9144000" cy="307777"/>
          </a:xfrm>
          <a:prstGeom prst="rect">
            <a:avLst/>
          </a:prstGeom>
          <a:noFill/>
        </p:spPr>
        <p:txBody>
          <a:bodyPr wrap="square" rtlCol="0" anchor="ctr">
            <a:spAutoFit/>
          </a:bodyPr>
          <a:lstStyle/>
          <a:p>
            <a:pPr lvl="0" algn="ctr"/>
            <a:r>
              <a:rPr lang="en-NZ" sz="1400" b="1" dirty="0" smtClean="0"/>
              <a:t>Over the past year how often have you visited, used, or had any interaction with the </a:t>
            </a:r>
            <a:r>
              <a:rPr lang="en-NZ" sz="1400" b="1" dirty="0" err="1" smtClean="0"/>
              <a:t>Tauranga</a:t>
            </a:r>
            <a:r>
              <a:rPr lang="en-NZ" sz="1400" b="1" dirty="0" smtClean="0"/>
              <a:t> Harbour? </a:t>
            </a:r>
            <a:endParaRPr lang="en-NZ" sz="1400" dirty="0" smtClean="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Q4</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304800" y="1676400"/>
          <a:ext cx="85344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12"/>
          <p:cNvGraphicFramePr>
            <a:graphicFrameLocks noGrp="1"/>
          </p:cNvGraphicFramePr>
          <p:nvPr/>
        </p:nvGraphicFramePr>
        <p:xfrm>
          <a:off x="1295400" y="5715000"/>
          <a:ext cx="7391400" cy="228600"/>
        </p:xfrm>
        <a:graphic>
          <a:graphicData uri="http://schemas.openxmlformats.org/drawingml/2006/table">
            <a:tbl>
              <a:tblPr firstRow="1" bandRow="1">
                <a:tableStyleId>{5C22544A-7EE6-4342-B048-85BDC9FD1C3A}</a:tableStyleId>
              </a:tblPr>
              <a:tblGrid>
                <a:gridCol w="2463800"/>
                <a:gridCol w="2463800"/>
                <a:gridCol w="24638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1" name="Picture 2"/>
          <p:cNvPicPr>
            <a:picLocks noChangeAspect="1" noChangeArrowheads="1"/>
          </p:cNvPicPr>
          <p:nvPr/>
        </p:nvPicPr>
        <p:blipFill>
          <a:blip r:embed="rId3" cstate="print"/>
          <a:srcRect/>
          <a:stretch>
            <a:fillRect/>
          </a:stretch>
        </p:blipFill>
        <p:spPr bwMode="auto">
          <a:xfrm>
            <a:off x="7620000" y="57912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6" name="Rounded Rectangular Callout 15"/>
          <p:cNvSpPr/>
          <p:nvPr/>
        </p:nvSpPr>
        <p:spPr>
          <a:xfrm>
            <a:off x="228600" y="5410200"/>
            <a:ext cx="1524000" cy="533400"/>
          </a:xfrm>
          <a:prstGeom prst="wedgeRoundRectCallout">
            <a:avLst>
              <a:gd name="adj1" fmla="val 69792"/>
              <a:gd name="adj2" fmla="val -51786"/>
              <a:gd name="adj3" fmla="val 1666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buFont typeface="Arial" pitchFamily="34" charset="0"/>
              <a:buChar char="•"/>
            </a:pPr>
            <a:r>
              <a:rPr lang="en-NZ" sz="900" i="1" dirty="0" smtClean="0">
                <a:solidFill>
                  <a:srgbClr val="000000"/>
                </a:solidFill>
              </a:rPr>
              <a:t>More often in summer. (4)</a:t>
            </a:r>
          </a:p>
          <a:p>
            <a:pPr fontAlgn="b">
              <a:buFont typeface="Arial" pitchFamily="34" charset="0"/>
              <a:buChar char="•"/>
            </a:pPr>
            <a:r>
              <a:rPr lang="en-NZ" sz="900" i="1" dirty="0" smtClean="0">
                <a:solidFill>
                  <a:srgbClr val="000000"/>
                </a:solidFill>
              </a:rPr>
              <a:t>When I fish.</a:t>
            </a:r>
          </a:p>
          <a:p>
            <a:pPr fontAlgn="b">
              <a:buFont typeface="Arial" pitchFamily="34" charset="0"/>
              <a:buChar char="•"/>
            </a:pPr>
            <a:r>
              <a:rPr lang="en-NZ" sz="900" i="1" dirty="0" smtClean="0">
                <a:solidFill>
                  <a:srgbClr val="000000"/>
                </a:solidFill>
              </a:rPr>
              <a:t>While driving past.</a:t>
            </a:r>
          </a:p>
        </p:txBody>
      </p:sp>
      <p:sp>
        <p:nvSpPr>
          <p:cNvPr id="18" name="TextBox 17"/>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Over one quarter of </a:t>
            </a: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(27%) use, visit or have some kind of interaction with the harbour </a:t>
            </a:r>
            <a:r>
              <a:rPr lang="en-IE" sz="1100" i="1" dirty="0" smtClean="0">
                <a:solidFill>
                  <a:schemeClr val="bg1"/>
                </a:solidFill>
                <a:latin typeface="Arial" pitchFamily="34" charset="0"/>
                <a:cs typeface="Arial" pitchFamily="34" charset="0"/>
              </a:rPr>
              <a:t>Around once a month</a:t>
            </a:r>
            <a:r>
              <a:rPr lang="en-IE" sz="1100" dirty="0" smtClean="0">
                <a:solidFill>
                  <a:schemeClr val="bg1"/>
                </a:solidFill>
                <a:latin typeface="Arial" pitchFamily="34" charset="0"/>
                <a:cs typeface="Arial" pitchFamily="34" charset="0"/>
              </a:rPr>
              <a:t>.  </a:t>
            </a:r>
            <a:r>
              <a:rPr lang="en-IE" sz="1100" i="1" dirty="0" smtClean="0">
                <a:solidFill>
                  <a:schemeClr val="bg1"/>
                </a:solidFill>
                <a:latin typeface="Arial" pitchFamily="34" charset="0"/>
                <a:cs typeface="Arial" pitchFamily="34" charset="0"/>
              </a:rPr>
              <a:t>Recreational </a:t>
            </a:r>
            <a:r>
              <a:rPr lang="en-IE" sz="1100" i="1" dirty="0">
                <a:solidFill>
                  <a:schemeClr val="bg1"/>
                </a:solidFill>
                <a:latin typeface="Arial" pitchFamily="34" charset="0"/>
                <a:cs typeface="Arial" pitchFamily="34" charset="0"/>
              </a:rPr>
              <a:t>U</a:t>
            </a:r>
            <a:r>
              <a:rPr lang="en-IE" sz="1100" i="1" dirty="0" smtClean="0">
                <a:solidFill>
                  <a:schemeClr val="bg1"/>
                </a:solidFill>
                <a:latin typeface="Arial" pitchFamily="34" charset="0"/>
                <a:cs typeface="Arial" pitchFamily="34" charset="0"/>
              </a:rPr>
              <a:t>sers </a:t>
            </a:r>
            <a:r>
              <a:rPr lang="en-IE" sz="1100" dirty="0" smtClean="0">
                <a:solidFill>
                  <a:schemeClr val="bg1"/>
                </a:solidFill>
                <a:latin typeface="Arial" pitchFamily="34" charset="0"/>
                <a:cs typeface="Arial" pitchFamily="34" charset="0"/>
              </a:rPr>
              <a:t>were more than twice as likely as </a:t>
            </a: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 </a:t>
            </a:r>
            <a:r>
              <a:rPr lang="en-IE" sz="1100" dirty="0">
                <a:solidFill>
                  <a:schemeClr val="bg1"/>
                </a:solidFill>
                <a:latin typeface="Arial" pitchFamily="34" charset="0"/>
                <a:cs typeface="Arial" pitchFamily="34" charset="0"/>
              </a:rPr>
              <a:t>to use, visit or have some kind of interaction with the harbour </a:t>
            </a:r>
            <a:r>
              <a:rPr lang="en-IE" sz="1100" dirty="0" smtClean="0">
                <a:solidFill>
                  <a:schemeClr val="bg1"/>
                </a:solidFill>
                <a:latin typeface="Arial" pitchFamily="34" charset="0"/>
                <a:cs typeface="Arial" pitchFamily="34" charset="0"/>
              </a:rPr>
              <a:t>on a </a:t>
            </a:r>
            <a:r>
              <a:rPr lang="en-IE" sz="1100" i="1" dirty="0" smtClean="0">
                <a:solidFill>
                  <a:schemeClr val="bg1"/>
                </a:solidFill>
                <a:latin typeface="Arial" pitchFamily="34" charset="0"/>
                <a:cs typeface="Arial" pitchFamily="34" charset="0"/>
              </a:rPr>
              <a:t>Daily </a:t>
            </a:r>
            <a:r>
              <a:rPr lang="en-IE" sz="1100" dirty="0" smtClean="0">
                <a:solidFill>
                  <a:schemeClr val="bg1"/>
                </a:solidFill>
                <a:latin typeface="Arial" pitchFamily="34" charset="0"/>
                <a:cs typeface="Arial" pitchFamily="34" charset="0"/>
              </a:rPr>
              <a:t>basis (30% compared with 12% for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12</a:t>
            </a:fld>
            <a:endParaRPr lang="en-US" sz="1000" b="1" dirty="0"/>
          </a:p>
        </p:txBody>
      </p:sp>
      <p:sp>
        <p:nvSpPr>
          <p:cNvPr id="6" name="TextBox 5"/>
          <p:cNvSpPr txBox="1"/>
          <p:nvPr/>
        </p:nvSpPr>
        <p:spPr>
          <a:xfrm>
            <a:off x="0" y="1219200"/>
            <a:ext cx="9144000" cy="307777"/>
          </a:xfrm>
          <a:prstGeom prst="rect">
            <a:avLst/>
          </a:prstGeom>
          <a:noFill/>
        </p:spPr>
        <p:txBody>
          <a:bodyPr wrap="square" rtlCol="0" anchor="ctr">
            <a:spAutoFit/>
          </a:bodyPr>
          <a:lstStyle/>
          <a:p>
            <a:pPr lvl="0" algn="ctr"/>
            <a:r>
              <a:rPr lang="en-NZ" sz="1400" b="1" dirty="0" smtClean="0"/>
              <a:t>Over the past year how often have you visited, used, or had any interaction with the </a:t>
            </a:r>
            <a:r>
              <a:rPr lang="en-NZ" sz="1400" b="1" dirty="0" err="1" smtClean="0"/>
              <a:t>Tauranga</a:t>
            </a:r>
            <a:r>
              <a:rPr lang="en-NZ" sz="1400" b="1" dirty="0" smtClean="0"/>
              <a:t> Harbour? </a:t>
            </a:r>
            <a:endParaRPr lang="en-NZ" sz="1400" dirty="0" smtClean="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Q4</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152400" y="1676400"/>
          <a:ext cx="86106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nvGraphicFramePr>
        <p:xfrm>
          <a:off x="1371600" y="5791200"/>
          <a:ext cx="7315200" cy="22860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tblGrid>
              <a:tr h="152400">
                <a:tc>
                  <a:txBody>
                    <a:bodyPr/>
                    <a:lstStyle/>
                    <a:p>
                      <a:pPr algn="ctr"/>
                      <a:r>
                        <a:rPr lang="en-NZ" sz="900" b="0" i="1" dirty="0" smtClean="0">
                          <a:solidFill>
                            <a:srgbClr val="FF0000"/>
                          </a:solidFill>
                        </a:rPr>
                        <a:t>n=563</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n=309</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n=232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n=197</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n=242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n=376</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n=186</a:t>
                      </a:r>
                      <a:endParaRPr lang="en-NZ" sz="900" i="1" dirty="0">
                        <a:solidFill>
                          <a:srgbClr val="FF0000"/>
                        </a:solidFill>
                      </a:endParaRPr>
                    </a:p>
                  </a:txBody>
                  <a:tcPr anchor="ctr">
                    <a:noFill/>
                  </a:tcPr>
                </a:tc>
              </a:tr>
            </a:tbl>
          </a:graphicData>
        </a:graphic>
      </p:graphicFrame>
      <p:sp>
        <p:nvSpPr>
          <p:cNvPr id="16" name="TextBox 15"/>
          <p:cNvSpPr txBox="1"/>
          <p:nvPr/>
        </p:nvSpPr>
        <p:spPr>
          <a:xfrm>
            <a:off x="2286000" y="1600200"/>
            <a:ext cx="2133600" cy="276999"/>
          </a:xfrm>
          <a:prstGeom prst="rect">
            <a:avLst/>
          </a:prstGeom>
          <a:noFill/>
        </p:spPr>
        <p:txBody>
          <a:bodyPr wrap="square" rtlCol="0">
            <a:spAutoFit/>
          </a:bodyPr>
          <a:lstStyle/>
          <a:p>
            <a:pPr algn="ctr"/>
            <a:r>
              <a:rPr lang="en-NZ" sz="1200" b="1" dirty="0" smtClean="0"/>
              <a:t>Area</a:t>
            </a:r>
            <a:endParaRPr lang="en-NZ" sz="1200" b="1" dirty="0"/>
          </a:p>
        </p:txBody>
      </p:sp>
      <p:sp>
        <p:nvSpPr>
          <p:cNvPr id="17" name="TextBox 16"/>
          <p:cNvSpPr txBox="1"/>
          <p:nvPr/>
        </p:nvSpPr>
        <p:spPr>
          <a:xfrm>
            <a:off x="4800600" y="1628001"/>
            <a:ext cx="2133600" cy="276999"/>
          </a:xfrm>
          <a:prstGeom prst="rect">
            <a:avLst/>
          </a:prstGeom>
          <a:noFill/>
        </p:spPr>
        <p:txBody>
          <a:bodyPr wrap="square" rtlCol="0">
            <a:spAutoFit/>
          </a:bodyPr>
          <a:lstStyle/>
          <a:p>
            <a:pPr algn="ctr"/>
            <a:r>
              <a:rPr lang="en-NZ" sz="1200" b="1" dirty="0" smtClean="0"/>
              <a:t>Age</a:t>
            </a:r>
            <a:endParaRPr lang="en-NZ" sz="1200" b="1" dirty="0"/>
          </a:p>
        </p:txBody>
      </p:sp>
      <p:sp>
        <p:nvSpPr>
          <p:cNvPr id="18" name="TextBox 17"/>
          <p:cNvSpPr txBox="1"/>
          <p:nvPr/>
        </p:nvSpPr>
        <p:spPr>
          <a:xfrm>
            <a:off x="7162800" y="1600200"/>
            <a:ext cx="1371600" cy="276999"/>
          </a:xfrm>
          <a:prstGeom prst="rect">
            <a:avLst/>
          </a:prstGeom>
          <a:noFill/>
        </p:spPr>
        <p:txBody>
          <a:bodyPr wrap="square" rtlCol="0">
            <a:spAutoFit/>
          </a:bodyPr>
          <a:lstStyle/>
          <a:p>
            <a:pPr algn="ctr"/>
            <a:r>
              <a:rPr lang="en-NZ" sz="1200" b="1" dirty="0" smtClean="0"/>
              <a:t>Urban / Rural</a:t>
            </a:r>
            <a:endParaRPr lang="en-NZ" sz="1200" b="1" dirty="0"/>
          </a:p>
        </p:txBody>
      </p:sp>
      <p:sp>
        <p:nvSpPr>
          <p:cNvPr id="19" name="TextBox 18"/>
          <p:cNvSpPr txBox="1"/>
          <p:nvPr/>
        </p:nvSpPr>
        <p:spPr>
          <a:xfrm>
            <a:off x="1295400" y="1600200"/>
            <a:ext cx="838200" cy="276999"/>
          </a:xfrm>
          <a:prstGeom prst="rect">
            <a:avLst/>
          </a:prstGeom>
          <a:noFill/>
        </p:spPr>
        <p:txBody>
          <a:bodyPr wrap="square" rtlCol="0">
            <a:spAutoFit/>
          </a:bodyPr>
          <a:lstStyle/>
          <a:p>
            <a:pPr algn="ctr"/>
            <a:r>
              <a:rPr lang="en-NZ" sz="1200" b="1" dirty="0" smtClean="0"/>
              <a:t>Residents</a:t>
            </a:r>
            <a:endParaRPr lang="en-NZ" sz="1200" b="1" dirty="0"/>
          </a:p>
        </p:txBody>
      </p:sp>
      <p:pic>
        <p:nvPicPr>
          <p:cNvPr id="14" name="Picture 2"/>
          <p:cNvPicPr>
            <a:picLocks noChangeAspect="1" noChangeArrowheads="1"/>
          </p:cNvPicPr>
          <p:nvPr/>
        </p:nvPicPr>
        <p:blipFill>
          <a:blip r:embed="rId3" cstate="print"/>
          <a:srcRect/>
          <a:stretch>
            <a:fillRect/>
          </a:stretch>
        </p:blipFill>
        <p:spPr bwMode="auto">
          <a:xfrm>
            <a:off x="4343400" y="5867400"/>
            <a:ext cx="135415" cy="119063"/>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20" name="TextBox 19"/>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21" name="TextBox 20"/>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Over two out of ten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(22%) in the </a:t>
            </a:r>
            <a:r>
              <a:rPr lang="en-IE" sz="1100" i="1" dirty="0" smtClean="0">
                <a:solidFill>
                  <a:schemeClr val="bg1"/>
                </a:solidFill>
                <a:latin typeface="Arial" pitchFamily="34" charset="0"/>
                <a:cs typeface="Arial" pitchFamily="34" charset="0"/>
              </a:rPr>
              <a:t>65+ year old </a:t>
            </a:r>
            <a:r>
              <a:rPr lang="en-IE" sz="1100" dirty="0" smtClean="0">
                <a:solidFill>
                  <a:schemeClr val="bg1"/>
                </a:solidFill>
                <a:latin typeface="Arial" pitchFamily="34" charset="0"/>
                <a:cs typeface="Arial" pitchFamily="34" charset="0"/>
              </a:rPr>
              <a:t>age group have visited, used or had an interaction with the </a:t>
            </a:r>
            <a:r>
              <a:rPr lang="en-IE" sz="1100" dirty="0" err="1" smtClean="0">
                <a:solidFill>
                  <a:schemeClr val="bg1"/>
                </a:solidFill>
                <a:latin typeface="Arial" pitchFamily="34" charset="0"/>
                <a:cs typeface="Arial" pitchFamily="34" charset="0"/>
              </a:rPr>
              <a:t>Tauranga</a:t>
            </a:r>
            <a:r>
              <a:rPr lang="en-IE" sz="1100" dirty="0" smtClean="0">
                <a:solidFill>
                  <a:schemeClr val="bg1"/>
                </a:solidFill>
                <a:latin typeface="Arial" pitchFamily="34" charset="0"/>
                <a:cs typeface="Arial" pitchFamily="34" charset="0"/>
              </a:rPr>
              <a:t> Harbour </a:t>
            </a:r>
            <a:r>
              <a:rPr lang="en-IE" sz="1100" i="1" dirty="0" smtClean="0">
                <a:solidFill>
                  <a:schemeClr val="bg1"/>
                </a:solidFill>
                <a:latin typeface="Arial" pitchFamily="34" charset="0"/>
                <a:cs typeface="Arial" pitchFamily="34" charset="0"/>
              </a:rPr>
              <a:t>Daily</a:t>
            </a:r>
            <a:r>
              <a:rPr lang="en-IE" sz="1100" dirty="0" smtClean="0">
                <a:solidFill>
                  <a:schemeClr val="bg1"/>
                </a:solidFill>
                <a:latin typeface="Arial" pitchFamily="34" charset="0"/>
                <a:cs typeface="Arial" pitchFamily="34" charset="0"/>
              </a:rPr>
              <a:t> in the past year. This is significantly more than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in the </a:t>
            </a:r>
            <a:r>
              <a:rPr lang="en-IE" sz="1100" i="1" dirty="0" smtClean="0">
                <a:solidFill>
                  <a:schemeClr val="bg1"/>
                </a:solidFill>
                <a:latin typeface="Arial" pitchFamily="34" charset="0"/>
                <a:cs typeface="Arial" pitchFamily="34" charset="0"/>
              </a:rPr>
              <a:t>18-39 year old </a:t>
            </a:r>
            <a:r>
              <a:rPr lang="en-IE" sz="1100" dirty="0" smtClean="0">
                <a:solidFill>
                  <a:schemeClr val="bg1"/>
                </a:solidFill>
                <a:latin typeface="Arial" pitchFamily="34" charset="0"/>
                <a:cs typeface="Arial" pitchFamily="34" charset="0"/>
              </a:rPr>
              <a:t>(9%) and </a:t>
            </a:r>
            <a:r>
              <a:rPr lang="en-IE" sz="1100" i="1" dirty="0" smtClean="0">
                <a:solidFill>
                  <a:schemeClr val="bg1"/>
                </a:solidFill>
                <a:latin typeface="Arial" pitchFamily="34" charset="0"/>
                <a:cs typeface="Arial" pitchFamily="34" charset="0"/>
              </a:rPr>
              <a:t>40-64 year old </a:t>
            </a:r>
            <a:r>
              <a:rPr lang="en-IE" sz="1100" dirty="0" smtClean="0">
                <a:solidFill>
                  <a:schemeClr val="bg1"/>
                </a:solidFill>
                <a:latin typeface="Arial" pitchFamily="34" charset="0"/>
                <a:cs typeface="Arial" pitchFamily="34" charset="0"/>
              </a:rPr>
              <a:t>(10%) age groups.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13</a:t>
            </a:fld>
            <a:endParaRPr lang="en-US" sz="1000" b="1" dirty="0"/>
          </a:p>
        </p:txBody>
      </p:sp>
      <p:sp>
        <p:nvSpPr>
          <p:cNvPr id="6" name="TextBox 5"/>
          <p:cNvSpPr txBox="1"/>
          <p:nvPr/>
        </p:nvSpPr>
        <p:spPr>
          <a:xfrm>
            <a:off x="0" y="1219200"/>
            <a:ext cx="9144000" cy="307777"/>
          </a:xfrm>
          <a:prstGeom prst="rect">
            <a:avLst/>
          </a:prstGeom>
          <a:noFill/>
        </p:spPr>
        <p:txBody>
          <a:bodyPr wrap="square" rtlCol="0" anchor="ctr">
            <a:spAutoFit/>
          </a:bodyPr>
          <a:lstStyle/>
          <a:p>
            <a:pPr lvl="0" algn="ctr"/>
            <a:r>
              <a:rPr lang="en-NZ" sz="1400" b="1" dirty="0" smtClean="0"/>
              <a:t>What is your </a:t>
            </a:r>
            <a:r>
              <a:rPr lang="en-NZ" sz="1400" b="1" u="sng" dirty="0" smtClean="0"/>
              <a:t>main</a:t>
            </a:r>
            <a:r>
              <a:rPr lang="en-NZ" sz="1400" b="1" dirty="0" smtClean="0"/>
              <a:t> use or interaction with </a:t>
            </a:r>
            <a:r>
              <a:rPr lang="en-NZ" sz="1400" b="1" dirty="0" err="1" smtClean="0"/>
              <a:t>Tauranga</a:t>
            </a:r>
            <a:r>
              <a:rPr lang="en-NZ" sz="1400" b="1" dirty="0" smtClean="0"/>
              <a:t> Harbour?</a:t>
            </a:r>
            <a:endParaRPr lang="en-NZ" sz="1400" dirty="0" smtClean="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Q5</a:t>
            </a:r>
            <a:endParaRPr lang="en-NZ" sz="1000" b="1" dirty="0"/>
          </a:p>
        </p:txBody>
      </p:sp>
      <p:sp>
        <p:nvSpPr>
          <p:cNvPr id="9" name="TextBox 8"/>
          <p:cNvSpPr txBox="1"/>
          <p:nvPr/>
        </p:nvSpPr>
        <p:spPr>
          <a:xfrm>
            <a:off x="7467600" y="990600"/>
            <a:ext cx="1676400" cy="400110"/>
          </a:xfrm>
          <a:prstGeom prst="rect">
            <a:avLst/>
          </a:prstGeom>
          <a:noFill/>
        </p:spPr>
        <p:txBody>
          <a:bodyPr wrap="square" rtlCol="0">
            <a:spAutoFit/>
          </a:bodyPr>
          <a:lstStyle/>
          <a:p>
            <a:pPr algn="r"/>
            <a:r>
              <a:rPr lang="en-NZ" sz="1000" dirty="0" smtClean="0"/>
              <a:t>% of respondents</a:t>
            </a:r>
          </a:p>
          <a:p>
            <a:pPr algn="r"/>
            <a:r>
              <a:rPr lang="en-NZ" sz="1000" dirty="0" smtClean="0"/>
              <a:t>Multiple responses allowed</a:t>
            </a:r>
            <a:endParaRPr lang="en-NZ" sz="1000" dirty="0"/>
          </a:p>
        </p:txBody>
      </p:sp>
      <p:graphicFrame>
        <p:nvGraphicFramePr>
          <p:cNvPr id="10" name="Chart 9"/>
          <p:cNvGraphicFramePr/>
          <p:nvPr/>
        </p:nvGraphicFramePr>
        <p:xfrm>
          <a:off x="381000" y="1447800"/>
          <a:ext cx="8610600" cy="487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1676400" y="6248400"/>
          <a:ext cx="6172200" cy="228600"/>
        </p:xfrm>
        <a:graphic>
          <a:graphicData uri="http://schemas.openxmlformats.org/drawingml/2006/table">
            <a:tbl>
              <a:tblPr firstRow="1" bandRow="1">
                <a:tableStyleId>{5C22544A-7EE6-4342-B048-85BDC9FD1C3A}</a:tableStyleId>
              </a:tblPr>
              <a:tblGrid>
                <a:gridCol w="2057400"/>
                <a:gridCol w="2057400"/>
                <a:gridCol w="2057400"/>
              </a:tblGrid>
              <a:tr h="152400">
                <a:tc>
                  <a:txBody>
                    <a:bodyPr/>
                    <a:lstStyle/>
                    <a:p>
                      <a:pPr algn="ctr"/>
                      <a:r>
                        <a:rPr lang="en-NZ" sz="900" b="0" i="1" dirty="0" smtClean="0">
                          <a:solidFill>
                            <a:srgbClr val="FF0000"/>
                          </a:solidFill>
                        </a:rPr>
                        <a:t>n=576</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n=532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3" name="Picture 2"/>
          <p:cNvPicPr>
            <a:picLocks noChangeAspect="1" noChangeArrowheads="1"/>
          </p:cNvPicPr>
          <p:nvPr/>
        </p:nvPicPr>
        <p:blipFill>
          <a:blip r:embed="rId3" cstate="print"/>
          <a:srcRect/>
          <a:stretch>
            <a:fillRect/>
          </a:stretch>
        </p:blipFill>
        <p:spPr bwMode="auto">
          <a:xfrm>
            <a:off x="7239000" y="62484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7" name="TextBox 16"/>
          <p:cNvSpPr txBox="1"/>
          <p:nvPr/>
        </p:nvSpPr>
        <p:spPr>
          <a:xfrm>
            <a:off x="0" y="6434376"/>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Over one half of the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interviewed (52%) enjoy the harbour while </a:t>
            </a:r>
            <a:r>
              <a:rPr lang="en-IE" sz="1100" i="1" dirty="0" smtClean="0">
                <a:solidFill>
                  <a:schemeClr val="bg1"/>
                </a:solidFill>
                <a:latin typeface="Arial" pitchFamily="34" charset="0"/>
                <a:cs typeface="Arial" pitchFamily="34" charset="0"/>
              </a:rPr>
              <a:t>Walking</a:t>
            </a:r>
            <a:r>
              <a:rPr lang="en-IE" sz="1100" dirty="0" smtClean="0">
                <a:solidFill>
                  <a:schemeClr val="bg1"/>
                </a:solidFill>
                <a:latin typeface="Arial" pitchFamily="34" charset="0"/>
                <a:cs typeface="Arial" pitchFamily="34" charset="0"/>
              </a:rPr>
              <a:t>, and over one third (35%) stated that their main interaction with the harbour was </a:t>
            </a:r>
            <a:r>
              <a:rPr lang="en-IE" sz="1100" i="1" dirty="0" smtClean="0">
                <a:solidFill>
                  <a:schemeClr val="bg1"/>
                </a:solidFill>
                <a:latin typeface="Arial" pitchFamily="34" charset="0"/>
                <a:cs typeface="Arial" pitchFamily="34" charset="0"/>
              </a:rPr>
              <a:t>Passive enjoyment/enjoying the view</a:t>
            </a:r>
            <a:r>
              <a:rPr lang="en-IE" sz="1100" dirty="0" smtClean="0">
                <a:solidFill>
                  <a:schemeClr val="bg1"/>
                </a:solidFill>
                <a:latin typeface="Arial" pitchFamily="34" charset="0"/>
                <a:cs typeface="Arial" pitchFamily="34" charset="0"/>
              </a:rPr>
              <a:t>.  </a:t>
            </a:r>
            <a:endParaRPr lang="en-IE"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14</a:t>
            </a:fld>
            <a:endParaRPr lang="en-US" sz="1000" b="1" dirty="0"/>
          </a:p>
        </p:txBody>
      </p:sp>
      <p:sp>
        <p:nvSpPr>
          <p:cNvPr id="6" name="TextBox 5"/>
          <p:cNvSpPr txBox="1"/>
          <p:nvPr/>
        </p:nvSpPr>
        <p:spPr>
          <a:xfrm>
            <a:off x="0" y="1219200"/>
            <a:ext cx="9144000" cy="307777"/>
          </a:xfrm>
          <a:prstGeom prst="rect">
            <a:avLst/>
          </a:prstGeom>
          <a:noFill/>
        </p:spPr>
        <p:txBody>
          <a:bodyPr wrap="square" rtlCol="0" anchor="ctr">
            <a:spAutoFit/>
          </a:bodyPr>
          <a:lstStyle/>
          <a:p>
            <a:pPr lvl="0" algn="ctr"/>
            <a:r>
              <a:rPr lang="en-NZ" sz="1400" b="1" dirty="0" smtClean="0"/>
              <a:t>What is your </a:t>
            </a:r>
            <a:r>
              <a:rPr lang="en-NZ" sz="1400" b="1" u="sng" dirty="0" smtClean="0"/>
              <a:t>main</a:t>
            </a:r>
            <a:r>
              <a:rPr lang="en-NZ" sz="1400" b="1" dirty="0" smtClean="0"/>
              <a:t> use or interaction with </a:t>
            </a:r>
            <a:r>
              <a:rPr lang="en-NZ" sz="1400" b="1" dirty="0" err="1" smtClean="0"/>
              <a:t>Tauranga</a:t>
            </a:r>
            <a:r>
              <a:rPr lang="en-NZ" sz="1400" b="1" dirty="0" smtClean="0"/>
              <a:t> Harbour?</a:t>
            </a:r>
            <a:endParaRPr lang="en-NZ" sz="1400" dirty="0" smtClean="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Q5</a:t>
            </a:r>
            <a:endParaRPr lang="en-NZ" sz="1000" b="1" dirty="0"/>
          </a:p>
        </p:txBody>
      </p:sp>
      <p:sp>
        <p:nvSpPr>
          <p:cNvPr id="9" name="TextBox 8"/>
          <p:cNvSpPr txBox="1"/>
          <p:nvPr/>
        </p:nvSpPr>
        <p:spPr>
          <a:xfrm>
            <a:off x="7239000" y="990600"/>
            <a:ext cx="1905000" cy="400110"/>
          </a:xfrm>
          <a:prstGeom prst="rect">
            <a:avLst/>
          </a:prstGeom>
          <a:noFill/>
        </p:spPr>
        <p:txBody>
          <a:bodyPr wrap="square" rtlCol="0">
            <a:spAutoFit/>
          </a:bodyPr>
          <a:lstStyle/>
          <a:p>
            <a:pPr algn="r"/>
            <a:r>
              <a:rPr lang="en-NZ" sz="1000" dirty="0" smtClean="0"/>
              <a:t>% of respondents</a:t>
            </a:r>
          </a:p>
          <a:p>
            <a:pPr algn="r"/>
            <a:r>
              <a:rPr lang="en-NZ" sz="1000" dirty="0" smtClean="0"/>
              <a:t>Multiple responses allowed</a:t>
            </a:r>
            <a:endParaRPr lang="en-NZ" sz="1000" dirty="0"/>
          </a:p>
        </p:txBody>
      </p:sp>
      <p:graphicFrame>
        <p:nvGraphicFramePr>
          <p:cNvPr id="13" name="Table 12"/>
          <p:cNvGraphicFramePr>
            <a:graphicFrameLocks noGrp="1"/>
          </p:cNvGraphicFramePr>
          <p:nvPr/>
        </p:nvGraphicFramePr>
        <p:xfrm>
          <a:off x="381000" y="1676403"/>
          <a:ext cx="8465322" cy="4502416"/>
        </p:xfrm>
        <a:graphic>
          <a:graphicData uri="http://schemas.openxmlformats.org/drawingml/2006/table">
            <a:tbl>
              <a:tblPr/>
              <a:tblGrid>
                <a:gridCol w="2707005"/>
                <a:gridCol w="639813"/>
                <a:gridCol w="639813"/>
                <a:gridCol w="639813"/>
                <a:gridCol w="639813"/>
                <a:gridCol w="639813"/>
                <a:gridCol w="639813"/>
                <a:gridCol w="639813"/>
                <a:gridCol w="639813"/>
                <a:gridCol w="639813"/>
              </a:tblGrid>
              <a:tr h="225251">
                <a:tc>
                  <a:txBody>
                    <a:bodyPr/>
                    <a:lstStyle/>
                    <a:p>
                      <a:pPr algn="l" fontAlgn="b"/>
                      <a:endParaRPr lang="en-NZ" sz="1000" b="0" i="0" u="none" strike="noStrike" dirty="0">
                        <a:solidFill>
                          <a:srgbClr val="000000"/>
                        </a:solidFill>
                        <a:latin typeface="Calibri"/>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rowSpan="2">
                  <a:txBody>
                    <a:bodyPr/>
                    <a:lstStyle/>
                    <a:p>
                      <a:pPr algn="ctr" fontAlgn="b"/>
                      <a:r>
                        <a:rPr lang="en-NZ" sz="1000" b="1" i="0" u="none" strike="noStrike" dirty="0" smtClean="0">
                          <a:solidFill>
                            <a:srgbClr val="000000"/>
                          </a:solidFill>
                          <a:latin typeface="Calibri"/>
                        </a:rPr>
                        <a:t>Residents</a:t>
                      </a:r>
                      <a:endParaRPr lang="en-NZ" sz="1000" b="1" i="0" u="none" strike="noStrike" dirty="0">
                        <a:solidFill>
                          <a:srgbClr val="000000"/>
                        </a:solidFill>
                        <a:latin typeface="Calibri"/>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b"/>
                      <a:r>
                        <a:rPr lang="en-NZ" sz="1000" b="1" i="0" u="none" strike="noStrike" dirty="0" smtClean="0">
                          <a:solidFill>
                            <a:srgbClr val="000000"/>
                          </a:solidFill>
                          <a:latin typeface="Calibri"/>
                        </a:rPr>
                        <a:t>Area</a:t>
                      </a:r>
                      <a:endParaRPr lang="en-NZ" sz="1000" b="1" i="0" u="none" strike="noStrike" dirty="0">
                        <a:solidFill>
                          <a:srgbClr val="000000"/>
                        </a:solidFill>
                        <a:latin typeface="Calibri"/>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3">
                  <a:txBody>
                    <a:bodyPr/>
                    <a:lstStyle/>
                    <a:p>
                      <a:pPr algn="ctr" fontAlgn="b"/>
                      <a:r>
                        <a:rPr lang="en-NZ" sz="1000" b="1" i="0" u="none" strike="noStrike" dirty="0" smtClean="0">
                          <a:solidFill>
                            <a:srgbClr val="000000"/>
                          </a:solidFill>
                          <a:latin typeface="Calibri"/>
                        </a:rPr>
                        <a:t>Age</a:t>
                      </a:r>
                      <a:endParaRPr lang="en-NZ" sz="1000" b="1" i="0" u="none" strike="noStrike" dirty="0">
                        <a:solidFill>
                          <a:srgbClr val="000000"/>
                        </a:solidFill>
                        <a:latin typeface="Calibri"/>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2">
                  <a:txBody>
                    <a:bodyPr/>
                    <a:lstStyle/>
                    <a:p>
                      <a:pPr algn="ctr" fontAlgn="b"/>
                      <a:r>
                        <a:rPr lang="en-NZ" sz="1000" b="1" i="0" u="none" strike="noStrike" dirty="0" smtClean="0">
                          <a:solidFill>
                            <a:srgbClr val="000000"/>
                          </a:solidFill>
                          <a:latin typeface="Calibri"/>
                        </a:rPr>
                        <a:t>Urban  / Rural</a:t>
                      </a:r>
                      <a:endParaRPr lang="en-NZ" sz="1000" b="1" i="0" u="none" strike="noStrike" dirty="0">
                        <a:solidFill>
                          <a:srgbClr val="000000"/>
                        </a:solidFill>
                        <a:latin typeface="Calibri"/>
                      </a:endParaRPr>
                    </a:p>
                  </a:txBody>
                  <a:tcPr marL="7460" marR="7460" marT="7460" marB="0" anchor="ctr">
                    <a:lnL w="19050" cap="flat" cmpd="sng" algn="ctr">
                      <a:solidFill>
                        <a:srgbClr val="FF0000"/>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r>
              <a:tr h="305647">
                <a:tc>
                  <a:txBody>
                    <a:bodyPr/>
                    <a:lstStyle/>
                    <a:p>
                      <a:pPr algn="l" fontAlgn="b"/>
                      <a:endParaRPr lang="en-NZ" sz="1000" b="0" i="0" u="none" strike="noStrike" dirty="0">
                        <a:solidFill>
                          <a:srgbClr val="000000"/>
                        </a:solidFill>
                        <a:latin typeface="Calibri"/>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vMerge="1">
                  <a:txBody>
                    <a:bodyPr/>
                    <a:lstStyle/>
                    <a:p>
                      <a:pPr algn="ctr"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a:txBody>
                    <a:bodyPr/>
                    <a:lstStyle/>
                    <a:p>
                      <a:pPr algn="ctr" fontAlgn="b"/>
                      <a:r>
                        <a:rPr lang="en-NZ" sz="1000" b="1" i="0" u="none" strike="noStrike" dirty="0" err="1">
                          <a:solidFill>
                            <a:srgbClr val="000000"/>
                          </a:solidFill>
                          <a:latin typeface="Calibri"/>
                        </a:rPr>
                        <a:t>Tauranga</a:t>
                      </a:r>
                      <a:r>
                        <a:rPr lang="en-NZ" sz="1000" b="1" i="0" u="none" strike="noStrike" dirty="0">
                          <a:solidFill>
                            <a:srgbClr val="000000"/>
                          </a:solidFill>
                          <a:latin typeface="Calibri"/>
                        </a:rPr>
                        <a:t> City Council</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WBOP DC</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Outside WBOP</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18-39</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40-64</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65+</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Urban</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Rural</a:t>
                      </a:r>
                    </a:p>
                  </a:txBody>
                  <a:tcPr marL="7460" marR="7460" marT="7460"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Walking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52%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57%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45%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45%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48%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51%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61%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57%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42%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Passive enjoyment / enjoying the view</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35%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60%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31%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53%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Fishing off a boat</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38%</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Recreational on harbour edges/reserves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28%</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27%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Swimming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23%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33%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34%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Boating (Motorised)</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Fishing off  the land/beach</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Kayaking/paddle boarding/</a:t>
                      </a:r>
                      <a:r>
                        <a:rPr lang="en-NZ" sz="1000" b="0" i="0" u="none" strike="noStrike" dirty="0" err="1">
                          <a:solidFill>
                            <a:srgbClr val="000000"/>
                          </a:solidFill>
                          <a:latin typeface="Calibri"/>
                        </a:rPr>
                        <a:t>waka</a:t>
                      </a:r>
                      <a:r>
                        <a:rPr lang="en-NZ" sz="1000" b="0" i="0" u="none" strike="noStrike" dirty="0">
                          <a:solidFill>
                            <a:srgbClr val="000000"/>
                          </a:solidFill>
                          <a:latin typeface="Calibri"/>
                        </a:rPr>
                        <a:t> </a:t>
                      </a:r>
                      <a:r>
                        <a:rPr lang="en-NZ" sz="1000" b="0" i="0" u="none" strike="noStrike" dirty="0" err="1">
                          <a:solidFill>
                            <a:srgbClr val="000000"/>
                          </a:solidFill>
                          <a:latin typeface="Calibri"/>
                        </a:rPr>
                        <a:t>ama</a:t>
                      </a:r>
                      <a:r>
                        <a:rPr lang="en-NZ" sz="1000" b="0" i="0" u="none" strike="noStrike" dirty="0">
                          <a:solidFill>
                            <a:srgbClr val="000000"/>
                          </a:solidFill>
                          <a:latin typeface="Calibri"/>
                        </a:rPr>
                        <a:t>/row boating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Calibri"/>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6%</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Water skiing/biscuit riding/wakeboarding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Calibri"/>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Sailing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Collecting shellfish / diving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Jet skiing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Calibri"/>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Work related</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Calibri"/>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Calibri"/>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64327">
                <a:tc>
                  <a:txBody>
                    <a:bodyPr/>
                    <a:lstStyle/>
                    <a:p>
                      <a:pPr marL="72000" algn="l" fontAlgn="t"/>
                      <a:r>
                        <a:rPr lang="en-NZ" sz="1000" b="0" i="0" u="none" strike="noStrike" dirty="0">
                          <a:solidFill>
                            <a:srgbClr val="000000"/>
                          </a:solidFill>
                          <a:latin typeface="Calibri"/>
                        </a:rPr>
                        <a:t>Driving over / past</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Calibri"/>
                        </a:rPr>
                        <a:t>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0" i="0" u="none" strike="noStrike">
                          <a:latin typeface="Calibri"/>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0" i="0" u="none" strike="noStrike">
                          <a:latin typeface="Calibri"/>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Calibri"/>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dirty="0">
                          <a:solidFill>
                            <a:srgbClr val="000000"/>
                          </a:solidFill>
                          <a:latin typeface="Calibri"/>
                        </a:rPr>
                        <a:t>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264327">
                <a:tc>
                  <a:txBody>
                    <a:bodyPr/>
                    <a:lstStyle/>
                    <a:p>
                      <a:pPr marL="72000" algn="l" fontAlgn="t">
                        <a:spcBef>
                          <a:spcPts val="0"/>
                        </a:spcBef>
                      </a:pPr>
                      <a:endParaRPr lang="en-NZ" sz="1000" b="1" i="0" u="none" strike="noStrike" dirty="0">
                        <a:solidFill>
                          <a:srgbClr val="000000"/>
                        </a:solidFill>
                        <a:latin typeface="Calibri"/>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000" b="0" i="1" u="none" strike="noStrike" dirty="0" smtClean="0">
                          <a:solidFill>
                            <a:srgbClr val="FF0000"/>
                          </a:solidFill>
                          <a:latin typeface="Calibri"/>
                        </a:rPr>
                        <a:t>n=532</a:t>
                      </a:r>
                      <a:endParaRPr lang="en-NZ" sz="1000" b="0" i="1" u="none" strike="noStrike" dirty="0">
                        <a:solidFill>
                          <a:srgbClr val="FF0000"/>
                        </a:solidFill>
                        <a:latin typeface="Calibri"/>
                      </a:endParaRPr>
                    </a:p>
                  </a:txBody>
                  <a:tcPr marL="7460" marR="7460" marT="7460" marB="0"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dirty="0" smtClean="0">
                          <a:solidFill>
                            <a:srgbClr val="FF0000"/>
                          </a:solidFill>
                          <a:latin typeface="+mn-lt"/>
                        </a:rPr>
                        <a:t>n=</a:t>
                      </a:r>
                      <a:r>
                        <a:rPr lang="en-NZ" sz="1000" b="0" i="1" u="none" strike="noStrike" kern="1200" dirty="0" smtClean="0">
                          <a:solidFill>
                            <a:srgbClr val="FF0000"/>
                          </a:solidFill>
                          <a:latin typeface="Calibri"/>
                          <a:ea typeface="+mn-ea"/>
                          <a:cs typeface="+mn-cs"/>
                        </a:rPr>
                        <a:t>302</a:t>
                      </a:r>
                    </a:p>
                  </a:txBody>
                  <a:tcPr marL="9525" marR="9525" marT="9525"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dirty="0" smtClean="0">
                          <a:solidFill>
                            <a:srgbClr val="FF0000"/>
                          </a:solidFill>
                          <a:latin typeface="+mn-lt"/>
                        </a:rPr>
                        <a:t>n=</a:t>
                      </a:r>
                      <a:r>
                        <a:rPr lang="en-NZ" sz="1000" b="0" i="1" u="none" strike="noStrike" kern="1200" dirty="0" smtClean="0">
                          <a:solidFill>
                            <a:srgbClr val="FF0000"/>
                          </a:solidFill>
                          <a:latin typeface="Calibri"/>
                          <a:ea typeface="+mn-ea"/>
                          <a:cs typeface="+mn-cs"/>
                        </a:rPr>
                        <a:t>211</a:t>
                      </a:r>
                    </a:p>
                  </a:txBody>
                  <a:tcPr marL="9525" marR="9525"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dirty="0" smtClean="0">
                          <a:solidFill>
                            <a:srgbClr val="FF0000"/>
                          </a:solidFill>
                          <a:latin typeface="+mn-lt"/>
                        </a:rPr>
                        <a:t>n=</a:t>
                      </a:r>
                      <a:r>
                        <a:rPr lang="en-NZ" sz="1000" b="0" i="1" u="none" strike="noStrike" kern="1200" dirty="0" smtClean="0">
                          <a:solidFill>
                            <a:srgbClr val="FF0000"/>
                          </a:solidFill>
                          <a:latin typeface="Calibri"/>
                          <a:ea typeface="+mn-ea"/>
                          <a:cs typeface="+mn-cs"/>
                        </a:rPr>
                        <a:t>20</a:t>
                      </a:r>
                    </a:p>
                  </a:txBody>
                  <a:tcPr marL="9525" marR="9525" marT="9525"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dirty="0" smtClean="0">
                          <a:solidFill>
                            <a:srgbClr val="FF0000"/>
                          </a:solidFill>
                          <a:latin typeface="+mn-lt"/>
                        </a:rPr>
                        <a:t>n=</a:t>
                      </a:r>
                      <a:r>
                        <a:rPr lang="en-NZ" sz="1000" b="0" i="1" u="none" strike="noStrike" kern="1200" dirty="0" smtClean="0">
                          <a:solidFill>
                            <a:srgbClr val="FF0000"/>
                          </a:solidFill>
                          <a:latin typeface="Calibri"/>
                          <a:ea typeface="+mn-ea"/>
                          <a:cs typeface="+mn-cs"/>
                        </a:rPr>
                        <a:t>191</a:t>
                      </a:r>
                    </a:p>
                  </a:txBody>
                  <a:tcPr marL="9525" marR="9525" marT="9525"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dirty="0" smtClean="0">
                          <a:solidFill>
                            <a:srgbClr val="FF0000"/>
                          </a:solidFill>
                          <a:latin typeface="+mn-lt"/>
                        </a:rPr>
                        <a:t>n=</a:t>
                      </a:r>
                      <a:r>
                        <a:rPr lang="en-NZ" sz="1000" b="0" i="1" u="none" strike="noStrike" kern="1200" dirty="0" smtClean="0">
                          <a:solidFill>
                            <a:srgbClr val="FF0000"/>
                          </a:solidFill>
                          <a:latin typeface="Calibri"/>
                          <a:ea typeface="+mn-ea"/>
                          <a:cs typeface="+mn-cs"/>
                        </a:rPr>
                        <a:t>226</a:t>
                      </a:r>
                    </a:p>
                  </a:txBody>
                  <a:tcPr marL="9525" marR="9525"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dirty="0" smtClean="0">
                          <a:solidFill>
                            <a:srgbClr val="FF0000"/>
                          </a:solidFill>
                          <a:latin typeface="+mn-lt"/>
                        </a:rPr>
                        <a:t>n=</a:t>
                      </a:r>
                      <a:r>
                        <a:rPr lang="en-NZ" sz="1000" b="0" i="1" u="none" strike="noStrike" kern="1200" dirty="0" smtClean="0">
                          <a:solidFill>
                            <a:srgbClr val="FF0000"/>
                          </a:solidFill>
                          <a:latin typeface="Calibri"/>
                          <a:ea typeface="+mn-ea"/>
                          <a:cs typeface="+mn-cs"/>
                        </a:rPr>
                        <a:t>115</a:t>
                      </a:r>
                    </a:p>
                  </a:txBody>
                  <a:tcPr marL="9525" marR="9525" marT="9525"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dirty="0" smtClean="0">
                          <a:solidFill>
                            <a:srgbClr val="FF0000"/>
                          </a:solidFill>
                          <a:latin typeface="+mn-lt"/>
                        </a:rPr>
                        <a:t>n=</a:t>
                      </a:r>
                      <a:r>
                        <a:rPr lang="en-NZ" sz="1000" b="0" i="1" u="none" strike="noStrike" kern="1200" dirty="0" smtClean="0">
                          <a:solidFill>
                            <a:srgbClr val="FF0000"/>
                          </a:solidFill>
                          <a:latin typeface="Calibri"/>
                          <a:ea typeface="+mn-ea"/>
                          <a:cs typeface="+mn-cs"/>
                        </a:rPr>
                        <a:t>357</a:t>
                      </a:r>
                    </a:p>
                  </a:txBody>
                  <a:tcPr marL="9525" marR="9525" marT="9525"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dirty="0" smtClean="0">
                          <a:solidFill>
                            <a:srgbClr val="FF0000"/>
                          </a:solidFill>
                          <a:latin typeface="+mn-lt"/>
                        </a:rPr>
                        <a:t>n=</a:t>
                      </a:r>
                      <a:r>
                        <a:rPr lang="en-NZ" sz="1000" b="0" i="1" u="none" strike="noStrike" kern="1200" dirty="0" smtClean="0">
                          <a:solidFill>
                            <a:srgbClr val="FF0000"/>
                          </a:solidFill>
                          <a:latin typeface="Calibri"/>
                          <a:ea typeface="+mn-ea"/>
                          <a:cs typeface="+mn-cs"/>
                        </a:rPr>
                        <a:t>174</a:t>
                      </a:r>
                    </a:p>
                  </a:txBody>
                  <a:tcPr marL="9525" marR="9525" marT="9525" marB="0" anchor="ctr">
                    <a:lnL w="12700" cap="flat" cmpd="sng" algn="ctr">
                      <a:no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 name="Picture 2"/>
          <p:cNvPicPr>
            <a:picLocks noChangeAspect="1" noChangeArrowheads="1"/>
          </p:cNvPicPr>
          <p:nvPr/>
        </p:nvPicPr>
        <p:blipFill>
          <a:blip r:embed="rId2" cstate="print"/>
          <a:srcRect/>
          <a:stretch>
            <a:fillRect/>
          </a:stretch>
        </p:blipFill>
        <p:spPr bwMode="auto">
          <a:xfrm>
            <a:off x="5486400" y="6019800"/>
            <a:ext cx="135415" cy="119063"/>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1" name="TextBox 10"/>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2" name="TextBox 11"/>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Almost six out of ten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from the </a:t>
            </a:r>
            <a:r>
              <a:rPr lang="en-IE" sz="1100" i="1" dirty="0" smtClean="0">
                <a:solidFill>
                  <a:schemeClr val="bg1"/>
                </a:solidFill>
                <a:latin typeface="Arial" pitchFamily="34" charset="0"/>
                <a:cs typeface="Arial" pitchFamily="34" charset="0"/>
              </a:rPr>
              <a:t>Tauranga City Council </a:t>
            </a:r>
            <a:r>
              <a:rPr lang="en-IE" sz="1100" dirty="0" smtClean="0">
                <a:solidFill>
                  <a:schemeClr val="bg1"/>
                </a:solidFill>
                <a:latin typeface="Arial" pitchFamily="34" charset="0"/>
                <a:cs typeface="Arial" pitchFamily="34" charset="0"/>
              </a:rPr>
              <a:t>area (57%) use the harbour for </a:t>
            </a:r>
            <a:r>
              <a:rPr lang="en-IE" sz="1100" i="1" dirty="0" smtClean="0">
                <a:solidFill>
                  <a:schemeClr val="bg1"/>
                </a:solidFill>
                <a:latin typeface="Arial" pitchFamily="34" charset="0"/>
                <a:cs typeface="Arial" pitchFamily="34" charset="0"/>
              </a:rPr>
              <a:t>Walking</a:t>
            </a:r>
            <a:r>
              <a:rPr lang="en-IE" sz="1100" dirty="0" smtClean="0">
                <a:solidFill>
                  <a:schemeClr val="bg1"/>
                </a:solidFill>
                <a:latin typeface="Arial" pitchFamily="34" charset="0"/>
                <a:cs typeface="Arial" pitchFamily="34" charset="0"/>
              </a:rPr>
              <a:t> compared to less than half of the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in </a:t>
            </a:r>
            <a:r>
              <a:rPr lang="en-IE" sz="1100" i="1" dirty="0" smtClean="0">
                <a:solidFill>
                  <a:schemeClr val="bg1"/>
                </a:solidFill>
                <a:latin typeface="Arial" pitchFamily="34" charset="0"/>
                <a:cs typeface="Arial" pitchFamily="34" charset="0"/>
              </a:rPr>
              <a:t>WBOP DC </a:t>
            </a:r>
            <a:r>
              <a:rPr lang="en-IE" sz="1100" dirty="0" smtClean="0">
                <a:solidFill>
                  <a:schemeClr val="bg1"/>
                </a:solidFill>
                <a:latin typeface="Arial" pitchFamily="34" charset="0"/>
                <a:cs typeface="Arial" pitchFamily="34" charset="0"/>
              </a:rPr>
              <a:t>(45%) or </a:t>
            </a:r>
            <a:r>
              <a:rPr lang="en-IE" sz="1100" i="1" dirty="0" smtClean="0">
                <a:solidFill>
                  <a:schemeClr val="bg1"/>
                </a:solidFill>
                <a:latin typeface="Arial" pitchFamily="34" charset="0"/>
                <a:cs typeface="Arial" pitchFamily="34" charset="0"/>
              </a:rPr>
              <a:t>Outside WBOP </a:t>
            </a:r>
            <a:r>
              <a:rPr lang="en-IE" sz="1100" dirty="0" smtClean="0">
                <a:solidFill>
                  <a:schemeClr val="bg1"/>
                </a:solidFill>
                <a:latin typeface="Arial" pitchFamily="34" charset="0"/>
                <a:cs typeface="Arial" pitchFamily="34" charset="0"/>
              </a:rPr>
              <a:t>(45%) .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from </a:t>
            </a:r>
            <a:r>
              <a:rPr lang="en-IE" sz="1100" i="1" dirty="0" smtClean="0">
                <a:solidFill>
                  <a:schemeClr val="bg1"/>
                </a:solidFill>
                <a:latin typeface="Arial" pitchFamily="34" charset="0"/>
                <a:cs typeface="Arial" pitchFamily="34" charset="0"/>
              </a:rPr>
              <a:t>Outside WBOP </a:t>
            </a:r>
            <a:r>
              <a:rPr lang="en-IE" sz="1100" dirty="0" smtClean="0">
                <a:solidFill>
                  <a:schemeClr val="bg1"/>
                </a:solidFill>
                <a:latin typeface="Arial" pitchFamily="34" charset="0"/>
                <a:cs typeface="Arial" pitchFamily="34" charset="0"/>
              </a:rPr>
              <a:t>were significantly more likely to use the harbour for </a:t>
            </a:r>
            <a:r>
              <a:rPr lang="en-IE" sz="1100" i="1" dirty="0" smtClean="0">
                <a:solidFill>
                  <a:schemeClr val="bg1"/>
                </a:solidFill>
                <a:latin typeface="Arial" pitchFamily="34" charset="0"/>
                <a:cs typeface="Arial" pitchFamily="34" charset="0"/>
              </a:rPr>
              <a:t>Passive enjoyment/enjoying the view </a:t>
            </a:r>
            <a:r>
              <a:rPr lang="en-IE" sz="1100" dirty="0" smtClean="0">
                <a:solidFill>
                  <a:schemeClr val="bg1"/>
                </a:solidFill>
                <a:latin typeface="Arial" pitchFamily="34" charset="0"/>
                <a:cs typeface="Arial" pitchFamily="34" charset="0"/>
              </a:rPr>
              <a:t>(60%) than </a:t>
            </a:r>
            <a:r>
              <a:rPr lang="en-IE" sz="1100" i="1" dirty="0" smtClean="0">
                <a:solidFill>
                  <a:schemeClr val="bg1"/>
                </a:solidFill>
                <a:latin typeface="Arial" pitchFamily="34" charset="0"/>
                <a:cs typeface="Arial" pitchFamily="34" charset="0"/>
              </a:rPr>
              <a:t>Tauranga City Council Residents</a:t>
            </a:r>
            <a:r>
              <a:rPr lang="en-IE" sz="1100" dirty="0" smtClean="0">
                <a:solidFill>
                  <a:schemeClr val="bg1"/>
                </a:solidFill>
                <a:latin typeface="Arial" pitchFamily="34" charset="0"/>
                <a:cs typeface="Arial" pitchFamily="34" charset="0"/>
              </a:rPr>
              <a:t> (35%)  or </a:t>
            </a:r>
            <a:r>
              <a:rPr lang="en-IE" sz="1100" i="1" dirty="0" smtClean="0">
                <a:solidFill>
                  <a:schemeClr val="bg1"/>
                </a:solidFill>
                <a:latin typeface="Arial" pitchFamily="34" charset="0"/>
                <a:cs typeface="Arial" pitchFamily="34" charset="0"/>
              </a:rPr>
              <a:t>WBOP DC Residents</a:t>
            </a:r>
            <a:r>
              <a:rPr lang="en-IE" sz="1100" dirty="0" smtClean="0">
                <a:solidFill>
                  <a:schemeClr val="bg1"/>
                </a:solidFill>
                <a:latin typeface="Arial" pitchFamily="34" charset="0"/>
                <a:cs typeface="Arial" pitchFamily="34" charset="0"/>
              </a:rPr>
              <a:t> (35%).</a:t>
            </a:r>
            <a:endParaRPr lang="en-IE" sz="1100" i="1" dirty="0">
              <a:solidFill>
                <a:schemeClr val="bg1"/>
              </a:solidFill>
              <a:latin typeface="Arial" pitchFamily="34" charset="0"/>
              <a:cs typeface="Arial" pitchFamily="34" charset="0"/>
            </a:endParaRPr>
          </a:p>
        </p:txBody>
      </p:sp>
      <p:sp>
        <p:nvSpPr>
          <p:cNvPr id="15" name="Oval 14"/>
          <p:cNvSpPr/>
          <p:nvPr/>
        </p:nvSpPr>
        <p:spPr>
          <a:xfrm>
            <a:off x="3733800" y="22098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6" name="Oval 15"/>
          <p:cNvSpPr/>
          <p:nvPr/>
        </p:nvSpPr>
        <p:spPr>
          <a:xfrm>
            <a:off x="5029200" y="25146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8" name="Oval 17"/>
          <p:cNvSpPr/>
          <p:nvPr/>
        </p:nvSpPr>
        <p:spPr>
          <a:xfrm>
            <a:off x="6934200" y="22860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15</a:t>
            </a:fld>
            <a:endParaRPr lang="en-US" sz="1000" b="1" dirty="0"/>
          </a:p>
        </p:txBody>
      </p:sp>
      <p:sp>
        <p:nvSpPr>
          <p:cNvPr id="6" name="TextBox 5"/>
          <p:cNvSpPr txBox="1"/>
          <p:nvPr/>
        </p:nvSpPr>
        <p:spPr>
          <a:xfrm>
            <a:off x="0" y="1295400"/>
            <a:ext cx="9144000" cy="276999"/>
          </a:xfrm>
          <a:prstGeom prst="rect">
            <a:avLst/>
          </a:prstGeom>
          <a:noFill/>
        </p:spPr>
        <p:txBody>
          <a:bodyPr wrap="square" rtlCol="0" anchor="ctr">
            <a:spAutoFit/>
          </a:bodyPr>
          <a:lstStyle/>
          <a:p>
            <a:pPr lvl="0" algn="ctr"/>
            <a:r>
              <a:rPr lang="en-NZ" sz="1200" b="1" dirty="0" smtClean="0"/>
              <a:t>Is there anything that would enhance your experience with the </a:t>
            </a:r>
            <a:r>
              <a:rPr lang="en-NZ" sz="1200" b="1" dirty="0" err="1" smtClean="0"/>
              <a:t>Tauranga</a:t>
            </a:r>
            <a:r>
              <a:rPr lang="en-NZ" sz="1200" b="1" dirty="0" smtClean="0"/>
              <a:t> Harbour?</a:t>
            </a:r>
            <a:endParaRPr lang="en-NZ" sz="1200" dirty="0"/>
          </a:p>
        </p:txBody>
      </p:sp>
      <p:sp>
        <p:nvSpPr>
          <p:cNvPr id="7" name="TextBox 6"/>
          <p:cNvSpPr txBox="1"/>
          <p:nvPr/>
        </p:nvSpPr>
        <p:spPr>
          <a:xfrm>
            <a:off x="0" y="838200"/>
            <a:ext cx="7620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Q6</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457200" y="1905000"/>
          <a:ext cx="8382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09600" y="2743200"/>
            <a:ext cx="685800" cy="246221"/>
          </a:xfrm>
          <a:prstGeom prst="rect">
            <a:avLst/>
          </a:prstGeom>
          <a:noFill/>
        </p:spPr>
        <p:txBody>
          <a:bodyPr wrap="square" rtlCol="0">
            <a:spAutoFit/>
          </a:bodyPr>
          <a:lstStyle/>
          <a:p>
            <a:pPr algn="r"/>
            <a:r>
              <a:rPr lang="en-NZ" sz="1000" b="1" dirty="0" smtClean="0"/>
              <a:t>Yes</a:t>
            </a:r>
            <a:endParaRPr lang="en-NZ" sz="1000" b="1" dirty="0"/>
          </a:p>
        </p:txBody>
      </p:sp>
      <p:sp>
        <p:nvSpPr>
          <p:cNvPr id="12" name="TextBox 11"/>
          <p:cNvSpPr txBox="1"/>
          <p:nvPr/>
        </p:nvSpPr>
        <p:spPr>
          <a:xfrm>
            <a:off x="609600" y="4495800"/>
            <a:ext cx="685800" cy="246221"/>
          </a:xfrm>
          <a:prstGeom prst="rect">
            <a:avLst/>
          </a:prstGeom>
          <a:noFill/>
        </p:spPr>
        <p:txBody>
          <a:bodyPr wrap="square" rtlCol="0">
            <a:spAutoFit/>
          </a:bodyPr>
          <a:lstStyle/>
          <a:p>
            <a:pPr algn="r"/>
            <a:r>
              <a:rPr lang="en-NZ" sz="1000" b="1" dirty="0" smtClean="0"/>
              <a:t>No</a:t>
            </a:r>
            <a:endParaRPr lang="en-NZ" sz="1000" b="1" dirty="0"/>
          </a:p>
        </p:txBody>
      </p:sp>
      <p:sp>
        <p:nvSpPr>
          <p:cNvPr id="13" name="TextBox 12"/>
          <p:cNvSpPr txBox="1"/>
          <p:nvPr/>
        </p:nvSpPr>
        <p:spPr>
          <a:xfrm>
            <a:off x="381000" y="5486400"/>
            <a:ext cx="914400" cy="246221"/>
          </a:xfrm>
          <a:prstGeom prst="rect">
            <a:avLst/>
          </a:prstGeom>
          <a:noFill/>
        </p:spPr>
        <p:txBody>
          <a:bodyPr wrap="square" rtlCol="0">
            <a:spAutoFit/>
          </a:bodyPr>
          <a:lstStyle/>
          <a:p>
            <a:pPr algn="r"/>
            <a:r>
              <a:rPr lang="en-NZ" sz="1000" b="1" dirty="0" smtClean="0"/>
              <a:t>Don’t know</a:t>
            </a:r>
            <a:endParaRPr lang="en-NZ" sz="1000" b="1" dirty="0"/>
          </a:p>
        </p:txBody>
      </p:sp>
      <p:graphicFrame>
        <p:nvGraphicFramePr>
          <p:cNvPr id="15" name="Table 14"/>
          <p:cNvGraphicFramePr>
            <a:graphicFrameLocks noGrp="1"/>
          </p:cNvGraphicFramePr>
          <p:nvPr/>
        </p:nvGraphicFramePr>
        <p:xfrm>
          <a:off x="914400" y="5943600"/>
          <a:ext cx="7391400" cy="228600"/>
        </p:xfrm>
        <a:graphic>
          <a:graphicData uri="http://schemas.openxmlformats.org/drawingml/2006/table">
            <a:tbl>
              <a:tblPr firstRow="1" bandRow="1">
                <a:tableStyleId>{5C22544A-7EE6-4342-B048-85BDC9FD1C3A}</a:tableStyleId>
              </a:tblPr>
              <a:tblGrid>
                <a:gridCol w="2463800"/>
                <a:gridCol w="2463800"/>
                <a:gridCol w="24638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6" name="Picture 2"/>
          <p:cNvPicPr>
            <a:picLocks noChangeAspect="1" noChangeArrowheads="1"/>
          </p:cNvPicPr>
          <p:nvPr/>
        </p:nvPicPr>
        <p:blipFill>
          <a:blip r:embed="rId3" cstate="print"/>
          <a:srcRect/>
          <a:stretch>
            <a:fillRect/>
          </a:stretch>
        </p:blipFill>
        <p:spPr bwMode="auto">
          <a:xfrm>
            <a:off x="7239000" y="6019800"/>
            <a:ext cx="135415" cy="119063"/>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8" name="TextBox 17"/>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20" name="TextBox 19"/>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Over four out of ten </a:t>
            </a: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(42%) and almost six out of ten </a:t>
            </a:r>
            <a:r>
              <a:rPr lang="en-IE" sz="1100" i="1" dirty="0" smtClean="0">
                <a:solidFill>
                  <a:schemeClr val="bg1"/>
                </a:solidFill>
                <a:latin typeface="Arial" pitchFamily="34" charset="0"/>
                <a:cs typeface="Arial" pitchFamily="34" charset="0"/>
              </a:rPr>
              <a:t>Recreational Users </a:t>
            </a:r>
            <a:r>
              <a:rPr lang="en-IE" sz="1100" dirty="0" smtClean="0">
                <a:solidFill>
                  <a:schemeClr val="bg1"/>
                </a:solidFill>
                <a:latin typeface="Arial" pitchFamily="34" charset="0"/>
                <a:cs typeface="Arial" pitchFamily="34" charset="0"/>
              </a:rPr>
              <a:t>(57%) stated ways in which their experience of the harbour could be enhanced.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676400" y="18288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16</a:t>
            </a:fld>
            <a:endParaRPr lang="en-US" sz="1000" b="1" dirty="0"/>
          </a:p>
        </p:txBody>
      </p:sp>
      <p:sp>
        <p:nvSpPr>
          <p:cNvPr id="6" name="TextBox 5"/>
          <p:cNvSpPr txBox="1"/>
          <p:nvPr/>
        </p:nvSpPr>
        <p:spPr>
          <a:xfrm>
            <a:off x="0" y="1295400"/>
            <a:ext cx="9144000" cy="276999"/>
          </a:xfrm>
          <a:prstGeom prst="rect">
            <a:avLst/>
          </a:prstGeom>
          <a:noFill/>
        </p:spPr>
        <p:txBody>
          <a:bodyPr wrap="square" rtlCol="0" anchor="ctr">
            <a:spAutoFit/>
          </a:bodyPr>
          <a:lstStyle/>
          <a:p>
            <a:pPr lvl="0" algn="ctr"/>
            <a:r>
              <a:rPr lang="en-NZ" sz="1200" b="1" dirty="0" smtClean="0"/>
              <a:t>Is there anything that would enhance your experience with the </a:t>
            </a:r>
            <a:r>
              <a:rPr lang="en-NZ" sz="1200" b="1" dirty="0" err="1" smtClean="0"/>
              <a:t>Tauranga</a:t>
            </a:r>
            <a:r>
              <a:rPr lang="en-NZ" sz="1200" b="1" dirty="0" smtClean="0"/>
              <a:t> Harbour?</a:t>
            </a:r>
            <a:endParaRPr lang="en-NZ" sz="1200" dirty="0"/>
          </a:p>
        </p:txBody>
      </p:sp>
      <p:sp>
        <p:nvSpPr>
          <p:cNvPr id="7" name="TextBox 6"/>
          <p:cNvSpPr txBox="1"/>
          <p:nvPr/>
        </p:nvSpPr>
        <p:spPr>
          <a:xfrm>
            <a:off x="0" y="838200"/>
            <a:ext cx="7620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Q6</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762000" y="1905000"/>
          <a:ext cx="81534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81000" y="2667000"/>
            <a:ext cx="685800" cy="246221"/>
          </a:xfrm>
          <a:prstGeom prst="rect">
            <a:avLst/>
          </a:prstGeom>
          <a:noFill/>
        </p:spPr>
        <p:txBody>
          <a:bodyPr wrap="square" rtlCol="0">
            <a:spAutoFit/>
          </a:bodyPr>
          <a:lstStyle/>
          <a:p>
            <a:pPr algn="r"/>
            <a:r>
              <a:rPr lang="en-NZ" sz="1000" b="1" dirty="0" smtClean="0"/>
              <a:t>Yes</a:t>
            </a:r>
            <a:endParaRPr lang="en-NZ" sz="1000" b="1" dirty="0"/>
          </a:p>
        </p:txBody>
      </p:sp>
      <p:sp>
        <p:nvSpPr>
          <p:cNvPr id="12" name="TextBox 11"/>
          <p:cNvSpPr txBox="1"/>
          <p:nvPr/>
        </p:nvSpPr>
        <p:spPr>
          <a:xfrm>
            <a:off x="381000" y="4343400"/>
            <a:ext cx="685800" cy="246221"/>
          </a:xfrm>
          <a:prstGeom prst="rect">
            <a:avLst/>
          </a:prstGeom>
          <a:noFill/>
        </p:spPr>
        <p:txBody>
          <a:bodyPr wrap="square" rtlCol="0">
            <a:spAutoFit/>
          </a:bodyPr>
          <a:lstStyle/>
          <a:p>
            <a:pPr algn="r"/>
            <a:r>
              <a:rPr lang="en-NZ" sz="1000" b="1" dirty="0" smtClean="0"/>
              <a:t>No</a:t>
            </a:r>
            <a:endParaRPr lang="en-NZ" sz="1000" b="1" dirty="0"/>
          </a:p>
        </p:txBody>
      </p:sp>
      <p:sp>
        <p:nvSpPr>
          <p:cNvPr id="13" name="TextBox 12"/>
          <p:cNvSpPr txBox="1"/>
          <p:nvPr/>
        </p:nvSpPr>
        <p:spPr>
          <a:xfrm>
            <a:off x="152400" y="5334000"/>
            <a:ext cx="914400" cy="246221"/>
          </a:xfrm>
          <a:prstGeom prst="rect">
            <a:avLst/>
          </a:prstGeom>
          <a:noFill/>
        </p:spPr>
        <p:txBody>
          <a:bodyPr wrap="square" rtlCol="0">
            <a:spAutoFit/>
          </a:bodyPr>
          <a:lstStyle/>
          <a:p>
            <a:pPr algn="r"/>
            <a:r>
              <a:rPr lang="en-NZ" sz="1000" b="1" dirty="0" smtClean="0"/>
              <a:t>Don’t know</a:t>
            </a:r>
            <a:endParaRPr lang="en-NZ" sz="1000" b="1" dirty="0"/>
          </a:p>
        </p:txBody>
      </p:sp>
      <p:graphicFrame>
        <p:nvGraphicFramePr>
          <p:cNvPr id="15" name="Table 14"/>
          <p:cNvGraphicFramePr>
            <a:graphicFrameLocks noGrp="1"/>
          </p:cNvGraphicFramePr>
          <p:nvPr/>
        </p:nvGraphicFramePr>
        <p:xfrm>
          <a:off x="838200" y="5867400"/>
          <a:ext cx="7924797" cy="228600"/>
        </p:xfrm>
        <a:graphic>
          <a:graphicData uri="http://schemas.openxmlformats.org/drawingml/2006/table">
            <a:tbl>
              <a:tblPr firstRow="1" bandRow="1">
                <a:tableStyleId>{5C22544A-7EE6-4342-B048-85BDC9FD1C3A}</a:tableStyleId>
              </a:tblPr>
              <a:tblGrid>
                <a:gridCol w="880533"/>
                <a:gridCol w="880533"/>
                <a:gridCol w="880533"/>
                <a:gridCol w="880533"/>
                <a:gridCol w="880533"/>
                <a:gridCol w="880533"/>
                <a:gridCol w="880533"/>
                <a:gridCol w="880533"/>
                <a:gridCol w="880533"/>
              </a:tblGrid>
              <a:tr h="152400">
                <a:tc>
                  <a:txBody>
                    <a:bodyPr/>
                    <a:lstStyle/>
                    <a:p>
                      <a:pPr algn="ctr"/>
                      <a:r>
                        <a:rPr lang="en-NZ" sz="900" b="0" i="1" dirty="0" smtClean="0">
                          <a:solidFill>
                            <a:srgbClr val="FF0000"/>
                          </a:solidFill>
                        </a:rPr>
                        <a:t>n=563</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n=309</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n=232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n=197</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n=242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n=376</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n=186</a:t>
                      </a:r>
                      <a:endParaRPr lang="en-NZ" sz="900" i="1" dirty="0">
                        <a:solidFill>
                          <a:srgbClr val="FF0000"/>
                        </a:solidFill>
                      </a:endParaRPr>
                    </a:p>
                  </a:txBody>
                  <a:tcPr anchor="ctr">
                    <a:noFill/>
                  </a:tcPr>
                </a:tc>
              </a:tr>
            </a:tbl>
          </a:graphicData>
        </a:graphic>
      </p:graphicFrame>
      <p:cxnSp>
        <p:nvCxnSpPr>
          <p:cNvPr id="18" name="Straight Connector 17"/>
          <p:cNvCxnSpPr/>
          <p:nvPr/>
        </p:nvCxnSpPr>
        <p:spPr>
          <a:xfrm>
            <a:off x="4419600" y="18288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10400" y="18288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81200" y="1752600"/>
            <a:ext cx="2133600" cy="276999"/>
          </a:xfrm>
          <a:prstGeom prst="rect">
            <a:avLst/>
          </a:prstGeom>
          <a:noFill/>
        </p:spPr>
        <p:txBody>
          <a:bodyPr wrap="square" rtlCol="0">
            <a:spAutoFit/>
          </a:bodyPr>
          <a:lstStyle/>
          <a:p>
            <a:pPr algn="ctr"/>
            <a:r>
              <a:rPr lang="en-NZ" sz="1200" b="1" dirty="0" smtClean="0"/>
              <a:t>Area</a:t>
            </a:r>
            <a:endParaRPr lang="en-NZ" sz="1200" b="1" dirty="0"/>
          </a:p>
        </p:txBody>
      </p:sp>
      <p:sp>
        <p:nvSpPr>
          <p:cNvPr id="22" name="TextBox 21"/>
          <p:cNvSpPr txBox="1"/>
          <p:nvPr/>
        </p:nvSpPr>
        <p:spPr>
          <a:xfrm>
            <a:off x="4648200" y="1752600"/>
            <a:ext cx="2133600" cy="276999"/>
          </a:xfrm>
          <a:prstGeom prst="rect">
            <a:avLst/>
          </a:prstGeom>
          <a:noFill/>
        </p:spPr>
        <p:txBody>
          <a:bodyPr wrap="square" rtlCol="0">
            <a:spAutoFit/>
          </a:bodyPr>
          <a:lstStyle/>
          <a:p>
            <a:pPr algn="ctr"/>
            <a:r>
              <a:rPr lang="en-NZ" sz="1200" b="1" dirty="0" smtClean="0"/>
              <a:t>Age</a:t>
            </a:r>
            <a:endParaRPr lang="en-NZ" sz="1200" b="1" dirty="0"/>
          </a:p>
        </p:txBody>
      </p:sp>
      <p:sp>
        <p:nvSpPr>
          <p:cNvPr id="23" name="TextBox 22"/>
          <p:cNvSpPr txBox="1"/>
          <p:nvPr/>
        </p:nvSpPr>
        <p:spPr>
          <a:xfrm>
            <a:off x="7239000" y="1752600"/>
            <a:ext cx="1371600" cy="276999"/>
          </a:xfrm>
          <a:prstGeom prst="rect">
            <a:avLst/>
          </a:prstGeom>
          <a:noFill/>
        </p:spPr>
        <p:txBody>
          <a:bodyPr wrap="square" rtlCol="0">
            <a:spAutoFit/>
          </a:bodyPr>
          <a:lstStyle/>
          <a:p>
            <a:pPr algn="ctr"/>
            <a:r>
              <a:rPr lang="en-NZ" sz="1200" b="1" dirty="0" smtClean="0"/>
              <a:t>Urban / Rural</a:t>
            </a:r>
            <a:endParaRPr lang="en-NZ" sz="1200" b="1" dirty="0"/>
          </a:p>
        </p:txBody>
      </p:sp>
      <p:sp>
        <p:nvSpPr>
          <p:cNvPr id="24" name="TextBox 23"/>
          <p:cNvSpPr txBox="1"/>
          <p:nvPr/>
        </p:nvSpPr>
        <p:spPr>
          <a:xfrm>
            <a:off x="914400" y="1752600"/>
            <a:ext cx="838200" cy="276999"/>
          </a:xfrm>
          <a:prstGeom prst="rect">
            <a:avLst/>
          </a:prstGeom>
          <a:noFill/>
        </p:spPr>
        <p:txBody>
          <a:bodyPr wrap="square" rtlCol="0">
            <a:spAutoFit/>
          </a:bodyPr>
          <a:lstStyle/>
          <a:p>
            <a:pPr algn="ctr"/>
            <a:r>
              <a:rPr lang="en-NZ" sz="1200" b="1" dirty="0" smtClean="0"/>
              <a:t>Residents</a:t>
            </a:r>
            <a:endParaRPr lang="en-NZ" sz="1200" b="1" dirty="0"/>
          </a:p>
        </p:txBody>
      </p:sp>
      <p:pic>
        <p:nvPicPr>
          <p:cNvPr id="25" name="Picture 2"/>
          <p:cNvPicPr>
            <a:picLocks noChangeAspect="1" noChangeArrowheads="1"/>
          </p:cNvPicPr>
          <p:nvPr/>
        </p:nvPicPr>
        <p:blipFill>
          <a:blip r:embed="rId3" cstate="print"/>
          <a:srcRect/>
          <a:stretch>
            <a:fillRect/>
          </a:stretch>
        </p:blipFill>
        <p:spPr bwMode="auto">
          <a:xfrm>
            <a:off x="4038600" y="5943600"/>
            <a:ext cx="135415" cy="119063"/>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27" name="TextBox 26"/>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29" name="TextBox 28"/>
          <p:cNvSpPr txBox="1"/>
          <p:nvPr/>
        </p:nvSpPr>
        <p:spPr>
          <a:xfrm>
            <a:off x="0" y="6257836"/>
            <a:ext cx="9144000" cy="707886"/>
          </a:xfrm>
          <a:prstGeom prst="rect">
            <a:avLst/>
          </a:prstGeom>
          <a:solidFill>
            <a:schemeClr val="tx1"/>
          </a:solidFill>
        </p:spPr>
        <p:txBody>
          <a:bodyPr wrap="square" rtlCol="0">
            <a:spAutoFit/>
          </a:bodyPr>
          <a:lstStyle/>
          <a:p>
            <a:pPr marL="285750" indent="-285750" algn="ctr">
              <a:buClr>
                <a:schemeClr val="tx1"/>
              </a:buClr>
            </a:pPr>
            <a:r>
              <a:rPr lang="en-IE" sz="1000" i="1" dirty="0" smtClean="0">
                <a:solidFill>
                  <a:schemeClr val="bg1"/>
                </a:solidFill>
                <a:latin typeface="Arial" pitchFamily="34" charset="0"/>
                <a:cs typeface="Arial" pitchFamily="34" charset="0"/>
              </a:rPr>
              <a:t>Residents</a:t>
            </a:r>
            <a:r>
              <a:rPr lang="en-IE" sz="1000" dirty="0" smtClean="0">
                <a:solidFill>
                  <a:schemeClr val="bg1"/>
                </a:solidFill>
                <a:latin typeface="Arial" pitchFamily="34" charset="0"/>
                <a:cs typeface="Arial" pitchFamily="34" charset="0"/>
              </a:rPr>
              <a:t> in the </a:t>
            </a:r>
            <a:r>
              <a:rPr lang="en-IE" sz="1000" i="1" dirty="0" smtClean="0">
                <a:solidFill>
                  <a:schemeClr val="bg1"/>
                </a:solidFill>
                <a:latin typeface="Arial" pitchFamily="34" charset="0"/>
                <a:cs typeface="Arial" pitchFamily="34" charset="0"/>
              </a:rPr>
              <a:t>Tauranga City Council </a:t>
            </a:r>
            <a:r>
              <a:rPr lang="en-IE" sz="1000" dirty="0" smtClean="0">
                <a:solidFill>
                  <a:schemeClr val="bg1"/>
                </a:solidFill>
                <a:latin typeface="Arial" pitchFamily="34" charset="0"/>
                <a:cs typeface="Arial" pitchFamily="34" charset="0"/>
              </a:rPr>
              <a:t>(41%) and </a:t>
            </a:r>
            <a:r>
              <a:rPr lang="en-IE" sz="1000" i="1" dirty="0" smtClean="0">
                <a:solidFill>
                  <a:schemeClr val="bg1"/>
                </a:solidFill>
                <a:latin typeface="Arial" pitchFamily="34" charset="0"/>
                <a:cs typeface="Arial" pitchFamily="34" charset="0"/>
              </a:rPr>
              <a:t>WBOP DC </a:t>
            </a:r>
            <a:r>
              <a:rPr lang="en-IE" sz="1000" dirty="0" smtClean="0">
                <a:solidFill>
                  <a:schemeClr val="bg1"/>
                </a:solidFill>
                <a:latin typeface="Arial" pitchFamily="34" charset="0"/>
                <a:cs typeface="Arial" pitchFamily="34" charset="0"/>
              </a:rPr>
              <a:t>(44%) areas were more likely to state that there was something that could be done to enhance their experience of the harbour than </a:t>
            </a:r>
            <a:r>
              <a:rPr lang="en-IE" sz="1000" i="1" dirty="0" smtClean="0">
                <a:solidFill>
                  <a:schemeClr val="bg1"/>
                </a:solidFill>
                <a:latin typeface="Arial" pitchFamily="34" charset="0"/>
                <a:cs typeface="Arial" pitchFamily="34" charset="0"/>
              </a:rPr>
              <a:t>Outside WBOP Residents</a:t>
            </a:r>
            <a:r>
              <a:rPr lang="en-IE" sz="1000" dirty="0" smtClean="0">
                <a:solidFill>
                  <a:schemeClr val="bg1"/>
                </a:solidFill>
                <a:latin typeface="Arial" pitchFamily="34" charset="0"/>
                <a:cs typeface="Arial" pitchFamily="34" charset="0"/>
              </a:rPr>
              <a:t>. </a:t>
            </a:r>
            <a:r>
              <a:rPr lang="en-IE" sz="1000" i="1" dirty="0" smtClean="0">
                <a:solidFill>
                  <a:schemeClr val="bg1"/>
                </a:solidFill>
                <a:latin typeface="Arial" pitchFamily="34" charset="0"/>
                <a:cs typeface="Arial" pitchFamily="34" charset="0"/>
              </a:rPr>
              <a:t>Residents </a:t>
            </a:r>
            <a:r>
              <a:rPr lang="en-IE" sz="1000" dirty="0" smtClean="0">
                <a:solidFill>
                  <a:schemeClr val="bg1"/>
                </a:solidFill>
                <a:latin typeface="Arial" pitchFamily="34" charset="0"/>
                <a:cs typeface="Arial" pitchFamily="34" charset="0"/>
              </a:rPr>
              <a:t>in the </a:t>
            </a:r>
            <a:r>
              <a:rPr lang="en-IE" sz="1000" i="1" dirty="0" smtClean="0">
                <a:solidFill>
                  <a:schemeClr val="bg1"/>
                </a:solidFill>
                <a:latin typeface="Arial" pitchFamily="34" charset="0"/>
                <a:cs typeface="Arial" pitchFamily="34" charset="0"/>
              </a:rPr>
              <a:t>18-39 year old age group </a:t>
            </a:r>
            <a:r>
              <a:rPr lang="en-IE" sz="1000" dirty="0" smtClean="0">
                <a:solidFill>
                  <a:schemeClr val="bg1"/>
                </a:solidFill>
                <a:latin typeface="Arial" pitchFamily="34" charset="0"/>
                <a:cs typeface="Arial" pitchFamily="34" charset="0"/>
              </a:rPr>
              <a:t>were least likely </a:t>
            </a:r>
            <a:r>
              <a:rPr lang="en-IE" sz="1000" dirty="0">
                <a:solidFill>
                  <a:schemeClr val="bg1"/>
                </a:solidFill>
                <a:latin typeface="Arial" pitchFamily="34" charset="0"/>
                <a:cs typeface="Arial" pitchFamily="34" charset="0"/>
              </a:rPr>
              <a:t>to state that there was something that could be done to enhance their experience of the </a:t>
            </a:r>
            <a:r>
              <a:rPr lang="en-IE" sz="1000" dirty="0" smtClean="0">
                <a:solidFill>
                  <a:schemeClr val="bg1"/>
                </a:solidFill>
                <a:latin typeface="Arial" pitchFamily="34" charset="0"/>
                <a:cs typeface="Arial" pitchFamily="34" charset="0"/>
              </a:rPr>
              <a:t>harbour (31%) and </a:t>
            </a:r>
            <a:r>
              <a:rPr lang="en-IE" sz="1000" i="1" dirty="0" smtClean="0">
                <a:solidFill>
                  <a:schemeClr val="bg1"/>
                </a:solidFill>
                <a:latin typeface="Arial" pitchFamily="34" charset="0"/>
                <a:cs typeface="Arial" pitchFamily="34" charset="0"/>
              </a:rPr>
              <a:t>Residents in </a:t>
            </a:r>
            <a:r>
              <a:rPr lang="en-IE" sz="1000" dirty="0" smtClean="0">
                <a:solidFill>
                  <a:schemeClr val="bg1"/>
                </a:solidFill>
                <a:latin typeface="Arial" pitchFamily="34" charset="0"/>
                <a:cs typeface="Arial" pitchFamily="34" charset="0"/>
              </a:rPr>
              <a:t>the </a:t>
            </a:r>
            <a:r>
              <a:rPr lang="en-IE" sz="1000" i="1" dirty="0" smtClean="0">
                <a:solidFill>
                  <a:schemeClr val="bg1"/>
                </a:solidFill>
                <a:latin typeface="Arial" pitchFamily="34" charset="0"/>
                <a:cs typeface="Arial" pitchFamily="34" charset="0"/>
              </a:rPr>
              <a:t>40-64 year old age group </a:t>
            </a:r>
            <a:r>
              <a:rPr lang="en-IE" sz="1000" dirty="0" smtClean="0">
                <a:solidFill>
                  <a:schemeClr val="bg1"/>
                </a:solidFill>
                <a:latin typeface="Arial" pitchFamily="34" charset="0"/>
                <a:cs typeface="Arial" pitchFamily="34" charset="0"/>
              </a:rPr>
              <a:t>were most likely (50%) to state ways in which their experience of the harbour could be enhanced. </a:t>
            </a:r>
            <a:endParaRPr lang="en-IE" sz="10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1447800" y="5486400"/>
          <a:ext cx="6553200" cy="228600"/>
        </p:xfrm>
        <a:graphic>
          <a:graphicData uri="http://schemas.openxmlformats.org/drawingml/2006/table">
            <a:tbl>
              <a:tblPr firstRow="1" bandRow="1">
                <a:tableStyleId>{5C22544A-7EE6-4342-B048-85BDC9FD1C3A}</a:tableStyleId>
              </a:tblPr>
              <a:tblGrid>
                <a:gridCol w="2184400"/>
                <a:gridCol w="2184400"/>
                <a:gridCol w="2184400"/>
              </a:tblGrid>
              <a:tr h="152400">
                <a:tc>
                  <a:txBody>
                    <a:bodyPr/>
                    <a:lstStyle/>
                    <a:p>
                      <a:pPr algn="ctr"/>
                      <a:r>
                        <a:rPr lang="en-NZ" sz="900" b="0" i="1" dirty="0" smtClean="0">
                          <a:solidFill>
                            <a:srgbClr val="FF0000"/>
                          </a:solidFill>
                        </a:rPr>
                        <a:t>n=261</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n=236</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n=25</a:t>
                      </a:r>
                      <a:endParaRPr lang="en-NZ" sz="900" i="1" dirty="0">
                        <a:solidFill>
                          <a:srgbClr val="FF0000"/>
                        </a:solidFill>
                      </a:endParaRPr>
                    </a:p>
                  </a:txBody>
                  <a:tcPr anchor="ctr">
                    <a:noFill/>
                  </a:tcPr>
                </a:tc>
              </a:tr>
            </a:tbl>
          </a:graphicData>
        </a:graphic>
      </p:graphicFrame>
      <p:graphicFrame>
        <p:nvGraphicFramePr>
          <p:cNvPr id="16" name="Chart 15"/>
          <p:cNvGraphicFramePr/>
          <p:nvPr/>
        </p:nvGraphicFramePr>
        <p:xfrm>
          <a:off x="381000" y="1371600"/>
          <a:ext cx="8610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0" y="838201"/>
            <a:ext cx="9144000" cy="381000"/>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17</a:t>
            </a:fld>
            <a:endParaRPr lang="en-US" sz="1000" b="1" dirty="0"/>
          </a:p>
        </p:txBody>
      </p:sp>
      <p:sp>
        <p:nvSpPr>
          <p:cNvPr id="6" name="TextBox 5"/>
          <p:cNvSpPr txBox="1"/>
          <p:nvPr/>
        </p:nvSpPr>
        <p:spPr>
          <a:xfrm>
            <a:off x="0" y="1143000"/>
            <a:ext cx="9144000" cy="307777"/>
          </a:xfrm>
          <a:prstGeom prst="rect">
            <a:avLst/>
          </a:prstGeom>
          <a:noFill/>
        </p:spPr>
        <p:txBody>
          <a:bodyPr wrap="square" rtlCol="0" anchor="ctr">
            <a:spAutoFit/>
          </a:bodyPr>
          <a:lstStyle/>
          <a:p>
            <a:pPr lvl="0" algn="ctr"/>
            <a:r>
              <a:rPr lang="en-NZ" sz="1400" b="1" dirty="0" smtClean="0"/>
              <a:t>What would enhance your experience with the </a:t>
            </a:r>
            <a:r>
              <a:rPr lang="en-NZ" sz="1400" b="1" dirty="0" err="1" smtClean="0"/>
              <a:t>Tauranga</a:t>
            </a:r>
            <a:r>
              <a:rPr lang="en-NZ" sz="1400" b="1" dirty="0" smtClean="0"/>
              <a:t> Harbour?</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Q7</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pic>
        <p:nvPicPr>
          <p:cNvPr id="13" name="Picture 2"/>
          <p:cNvPicPr>
            <a:picLocks noChangeAspect="1" noChangeArrowheads="1"/>
          </p:cNvPicPr>
          <p:nvPr/>
        </p:nvPicPr>
        <p:blipFill>
          <a:blip r:embed="rId3" cstate="print"/>
          <a:srcRect/>
          <a:stretch>
            <a:fillRect/>
          </a:stretch>
        </p:blipFill>
        <p:spPr bwMode="auto">
          <a:xfrm>
            <a:off x="7010400" y="55626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7" name="Rectangle 16"/>
          <p:cNvSpPr/>
          <p:nvPr/>
        </p:nvSpPr>
        <p:spPr>
          <a:xfrm>
            <a:off x="0" y="5867400"/>
            <a:ext cx="4876800" cy="400110"/>
          </a:xfrm>
          <a:prstGeom prst="rect">
            <a:avLst/>
          </a:prstGeom>
        </p:spPr>
        <p:txBody>
          <a:bodyPr wrap="square">
            <a:spAutoFit/>
          </a:bodyPr>
          <a:lstStyle/>
          <a:p>
            <a:r>
              <a:rPr lang="en-NZ" sz="1000" dirty="0" smtClean="0"/>
              <a:t> * Including boat ramps, toilets, picnic areas, walkways, </a:t>
            </a:r>
            <a:r>
              <a:rPr lang="en-NZ" sz="1000" dirty="0" err="1" smtClean="0"/>
              <a:t>cycleways</a:t>
            </a:r>
            <a:r>
              <a:rPr lang="en-NZ" sz="1000" dirty="0" smtClean="0"/>
              <a:t>, and playgrounds.</a:t>
            </a:r>
          </a:p>
          <a:p>
            <a:r>
              <a:rPr lang="en-NZ" sz="1000" dirty="0" smtClean="0"/>
              <a:t>** Including less pollution, more planting, erosion control and black swan eradication</a:t>
            </a:r>
            <a:endParaRPr lang="en-NZ" sz="1000" dirty="0"/>
          </a:p>
        </p:txBody>
      </p:sp>
      <p:sp>
        <p:nvSpPr>
          <p:cNvPr id="19" name="TextBox 18"/>
          <p:cNvSpPr txBox="1"/>
          <p:nvPr/>
        </p:nvSpPr>
        <p:spPr>
          <a:xfrm>
            <a:off x="0" y="6427113"/>
            <a:ext cx="9144000" cy="600164"/>
          </a:xfrm>
          <a:prstGeom prst="rect">
            <a:avLst/>
          </a:prstGeom>
          <a:solidFill>
            <a:schemeClr val="tx1"/>
          </a:solidFill>
        </p:spPr>
        <p:txBody>
          <a:bodyPr wrap="square" rtlCol="0">
            <a:spAutoFit/>
          </a:bodyPr>
          <a:lstStyle/>
          <a:p>
            <a:pPr marL="285750" indent="-285750" algn="ctr">
              <a:buClr>
                <a:schemeClr val="tx1"/>
              </a:buClr>
            </a:pP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were most likely to state that </a:t>
            </a:r>
            <a:r>
              <a:rPr lang="en-IE" sz="1100" i="1" dirty="0" smtClean="0">
                <a:solidFill>
                  <a:schemeClr val="bg1"/>
                </a:solidFill>
                <a:latin typeface="Arial" pitchFamily="34" charset="0"/>
                <a:cs typeface="Arial" pitchFamily="34" charset="0"/>
              </a:rPr>
              <a:t>Getting rid of the sea lettuce </a:t>
            </a:r>
            <a:r>
              <a:rPr lang="en-IE" sz="1100" dirty="0" smtClean="0">
                <a:solidFill>
                  <a:schemeClr val="bg1"/>
                </a:solidFill>
                <a:latin typeface="Arial" pitchFamily="34" charset="0"/>
                <a:cs typeface="Arial" pitchFamily="34" charset="0"/>
              </a:rPr>
              <a:t>would enhance their experience of the harbour (35% compared with 12% for </a:t>
            </a:r>
            <a:r>
              <a:rPr lang="en-IE" sz="1100" i="1" dirty="0" smtClean="0">
                <a:solidFill>
                  <a:schemeClr val="bg1"/>
                </a:solidFill>
                <a:latin typeface="Arial" pitchFamily="34" charset="0"/>
                <a:cs typeface="Arial" pitchFamily="34" charset="0"/>
              </a:rPr>
              <a:t>Recreational Users</a:t>
            </a:r>
            <a:r>
              <a:rPr lang="en-IE" sz="1100" dirty="0" smtClean="0">
                <a:solidFill>
                  <a:schemeClr val="bg1"/>
                </a:solidFill>
                <a:latin typeface="Arial" pitchFamily="34" charset="0"/>
                <a:cs typeface="Arial" pitchFamily="34" charset="0"/>
              </a:rPr>
              <a:t>), while </a:t>
            </a:r>
            <a:r>
              <a:rPr lang="en-IE" sz="1100" i="1" dirty="0" smtClean="0">
                <a:solidFill>
                  <a:schemeClr val="bg1"/>
                </a:solidFill>
                <a:latin typeface="Arial" pitchFamily="34" charset="0"/>
                <a:cs typeface="Arial" pitchFamily="34" charset="0"/>
              </a:rPr>
              <a:t>Recreational Users </a:t>
            </a:r>
            <a:r>
              <a:rPr lang="en-IE" sz="1100" dirty="0" smtClean="0">
                <a:solidFill>
                  <a:schemeClr val="bg1"/>
                </a:solidFill>
                <a:latin typeface="Arial" pitchFamily="34" charset="0"/>
                <a:cs typeface="Arial" pitchFamily="34" charset="0"/>
              </a:rPr>
              <a:t>were most likely to state </a:t>
            </a:r>
            <a:r>
              <a:rPr lang="en-IE" sz="1100" i="1" dirty="0" smtClean="0">
                <a:solidFill>
                  <a:schemeClr val="bg1"/>
                </a:solidFill>
                <a:latin typeface="Arial" pitchFamily="34" charset="0"/>
                <a:cs typeface="Arial" pitchFamily="34" charset="0"/>
              </a:rPr>
              <a:t>If it was cleaner </a:t>
            </a:r>
            <a:r>
              <a:rPr lang="en-IE" sz="1100" dirty="0" smtClean="0">
                <a:solidFill>
                  <a:schemeClr val="bg1"/>
                </a:solidFill>
                <a:latin typeface="Arial" pitchFamily="34" charset="0"/>
                <a:cs typeface="Arial" pitchFamily="34" charset="0"/>
              </a:rPr>
              <a:t>(24% compared with 10% for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would enhance their experience with the harbour.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18</a:t>
            </a:fld>
            <a:endParaRPr lang="en-US" sz="1000" b="1" dirty="0"/>
          </a:p>
        </p:txBody>
      </p:sp>
      <p:sp>
        <p:nvSpPr>
          <p:cNvPr id="6" name="TextBox 5"/>
          <p:cNvSpPr txBox="1"/>
          <p:nvPr/>
        </p:nvSpPr>
        <p:spPr>
          <a:xfrm>
            <a:off x="0" y="1219200"/>
            <a:ext cx="9144000" cy="307777"/>
          </a:xfrm>
          <a:prstGeom prst="rect">
            <a:avLst/>
          </a:prstGeom>
          <a:noFill/>
        </p:spPr>
        <p:txBody>
          <a:bodyPr wrap="square" rtlCol="0" anchor="ctr">
            <a:spAutoFit/>
          </a:bodyPr>
          <a:lstStyle/>
          <a:p>
            <a:pPr lvl="0" algn="ctr"/>
            <a:r>
              <a:rPr lang="en-NZ" sz="1400" b="1" dirty="0" smtClean="0"/>
              <a:t>What would enhance your experience with the </a:t>
            </a:r>
            <a:r>
              <a:rPr lang="en-NZ" sz="1400" b="1" dirty="0" err="1" smtClean="0"/>
              <a:t>Tauranga</a:t>
            </a:r>
            <a:r>
              <a:rPr lang="en-NZ" sz="1400" b="1" dirty="0" smtClean="0"/>
              <a:t> Harbour?</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Q7</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3" name="Table 12"/>
          <p:cNvGraphicFramePr>
            <a:graphicFrameLocks noGrp="1"/>
          </p:cNvGraphicFramePr>
          <p:nvPr/>
        </p:nvGraphicFramePr>
        <p:xfrm>
          <a:off x="381000" y="1676400"/>
          <a:ext cx="8381996" cy="4070224"/>
        </p:xfrm>
        <a:graphic>
          <a:graphicData uri="http://schemas.openxmlformats.org/drawingml/2006/table">
            <a:tbl>
              <a:tblPr/>
              <a:tblGrid>
                <a:gridCol w="2623679"/>
                <a:gridCol w="639813"/>
                <a:gridCol w="639813"/>
                <a:gridCol w="639813"/>
                <a:gridCol w="639813"/>
                <a:gridCol w="639813"/>
                <a:gridCol w="639813"/>
                <a:gridCol w="639813"/>
                <a:gridCol w="639813"/>
                <a:gridCol w="639813"/>
              </a:tblGrid>
              <a:tr h="266099">
                <a:tc>
                  <a:txBody>
                    <a:bodyPr/>
                    <a:lstStyle/>
                    <a:p>
                      <a:pPr algn="l" fontAlgn="b"/>
                      <a:endParaRPr lang="en-NZ" sz="1000" b="0" i="0" u="none" strike="noStrike" dirty="0">
                        <a:solidFill>
                          <a:srgbClr val="000000"/>
                        </a:solidFill>
                        <a:latin typeface="Calibri"/>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rowSpan="2">
                  <a:txBody>
                    <a:bodyPr/>
                    <a:lstStyle/>
                    <a:p>
                      <a:pPr algn="ctr" fontAlgn="b"/>
                      <a:r>
                        <a:rPr lang="en-NZ" sz="1000" b="1" i="0" u="none" strike="noStrike" dirty="0" smtClean="0">
                          <a:solidFill>
                            <a:srgbClr val="000000"/>
                          </a:solidFill>
                          <a:latin typeface="Calibri"/>
                        </a:rPr>
                        <a:t>Residents</a:t>
                      </a:r>
                      <a:endParaRPr lang="en-NZ" sz="1000" b="1" i="0" u="none" strike="noStrike" dirty="0">
                        <a:solidFill>
                          <a:srgbClr val="000000"/>
                        </a:solidFill>
                        <a:latin typeface="Calibri"/>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b"/>
                      <a:r>
                        <a:rPr lang="en-NZ" sz="1000" b="1" i="0" u="none" strike="noStrike" dirty="0" smtClean="0">
                          <a:solidFill>
                            <a:srgbClr val="000000"/>
                          </a:solidFill>
                          <a:latin typeface="Calibri"/>
                        </a:rPr>
                        <a:t>Area</a:t>
                      </a:r>
                      <a:endParaRPr lang="en-NZ" sz="1000" b="1" i="0" u="none" strike="noStrike" dirty="0">
                        <a:solidFill>
                          <a:srgbClr val="000000"/>
                        </a:solidFill>
                        <a:latin typeface="Calibri"/>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3">
                  <a:txBody>
                    <a:bodyPr/>
                    <a:lstStyle/>
                    <a:p>
                      <a:pPr algn="ctr" fontAlgn="b"/>
                      <a:r>
                        <a:rPr lang="en-NZ" sz="1000" b="1" i="0" u="none" strike="noStrike" dirty="0" smtClean="0">
                          <a:solidFill>
                            <a:srgbClr val="000000"/>
                          </a:solidFill>
                          <a:latin typeface="Calibri"/>
                        </a:rPr>
                        <a:t>Age</a:t>
                      </a:r>
                      <a:endParaRPr lang="en-NZ" sz="1000" b="1" i="0" u="none" strike="noStrike" dirty="0">
                        <a:solidFill>
                          <a:srgbClr val="000000"/>
                        </a:solidFill>
                        <a:latin typeface="Calibri"/>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2">
                  <a:txBody>
                    <a:bodyPr/>
                    <a:lstStyle/>
                    <a:p>
                      <a:pPr algn="ctr" fontAlgn="b"/>
                      <a:r>
                        <a:rPr lang="en-NZ" sz="1000" b="1" i="0" u="none" strike="noStrike" dirty="0" smtClean="0">
                          <a:solidFill>
                            <a:srgbClr val="000000"/>
                          </a:solidFill>
                          <a:latin typeface="Calibri"/>
                        </a:rPr>
                        <a:t>Urban  / Rural</a:t>
                      </a:r>
                      <a:endParaRPr lang="en-NZ" sz="1000" b="1" i="0" u="none" strike="noStrike" dirty="0">
                        <a:solidFill>
                          <a:srgbClr val="000000"/>
                        </a:solidFill>
                        <a:latin typeface="Calibri"/>
                      </a:endParaRPr>
                    </a:p>
                  </a:txBody>
                  <a:tcPr marL="7460" marR="7460" marT="7460" marB="0" anchor="ctr">
                    <a:lnL w="19050" cap="flat" cmpd="sng" algn="ctr">
                      <a:solidFill>
                        <a:srgbClr val="FF0000"/>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r>
              <a:tr h="336720">
                <a:tc>
                  <a:txBody>
                    <a:bodyPr/>
                    <a:lstStyle/>
                    <a:p>
                      <a:pPr algn="l" fontAlgn="b"/>
                      <a:endParaRPr lang="en-NZ" sz="1000" b="0" i="0" u="none" strike="noStrike" dirty="0">
                        <a:solidFill>
                          <a:srgbClr val="000000"/>
                        </a:solidFill>
                        <a:latin typeface="Calibri"/>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vMerge="1">
                  <a:txBody>
                    <a:bodyPr/>
                    <a:lstStyle/>
                    <a:p>
                      <a:pPr algn="ctr"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a:txBody>
                    <a:bodyPr/>
                    <a:lstStyle/>
                    <a:p>
                      <a:pPr algn="ctr" fontAlgn="b"/>
                      <a:r>
                        <a:rPr lang="en-NZ" sz="1000" b="1" i="0" u="none" strike="noStrike" dirty="0" err="1">
                          <a:solidFill>
                            <a:srgbClr val="000000"/>
                          </a:solidFill>
                          <a:latin typeface="Calibri"/>
                        </a:rPr>
                        <a:t>Tauranga</a:t>
                      </a:r>
                      <a:r>
                        <a:rPr lang="en-NZ" sz="1000" b="1" i="0" u="none" strike="noStrike" dirty="0">
                          <a:solidFill>
                            <a:srgbClr val="000000"/>
                          </a:solidFill>
                          <a:latin typeface="Calibri"/>
                        </a:rPr>
                        <a:t> City Council</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WBOP DC</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Outside WBOP</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18-39</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40-64</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65+</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Urban</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Calibri"/>
                        </a:rPr>
                        <a:t>Rural</a:t>
                      </a:r>
                    </a:p>
                  </a:txBody>
                  <a:tcPr marL="7460" marR="7460" marT="7460"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algn="l" fontAlgn="t"/>
                      <a:r>
                        <a:rPr lang="en-NZ" sz="1100" b="0" i="0" u="none" strike="noStrike" dirty="0">
                          <a:solidFill>
                            <a:srgbClr val="000000"/>
                          </a:solidFill>
                          <a:latin typeface="+mn-lt"/>
                        </a:rPr>
                        <a:t>Get rid of the sea lettuce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38%</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rgbClr val="000000"/>
                          </a:solidFill>
                          <a:latin typeface="+mn-lt"/>
                        </a:rPr>
                        <a:t>Improve </a:t>
                      </a:r>
                      <a:r>
                        <a:rPr lang="en-NZ" sz="1100" b="0" i="0" u="none" strike="noStrike" dirty="0" smtClean="0">
                          <a:solidFill>
                            <a:srgbClr val="000000"/>
                          </a:solidFill>
                          <a:latin typeface="+mn-lt"/>
                        </a:rPr>
                        <a:t>facilities*</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18%</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rgbClr val="000000"/>
                          </a:solidFill>
                          <a:latin typeface="+mn-lt"/>
                        </a:rPr>
                        <a:t>If it was cleaner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rgbClr val="000000"/>
                          </a:solidFill>
                          <a:latin typeface="+mn-lt"/>
                        </a:rPr>
                        <a:t>Environmental </a:t>
                      </a:r>
                      <a:r>
                        <a:rPr lang="en-NZ" sz="1100" b="0" i="0" u="none" strike="noStrike" dirty="0" smtClean="0">
                          <a:solidFill>
                            <a:srgbClr val="000000"/>
                          </a:solidFill>
                          <a:latin typeface="+mn-lt"/>
                        </a:rPr>
                        <a:t>management**</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18%</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rgbClr val="000000"/>
                          </a:solidFill>
                          <a:latin typeface="+mn-lt"/>
                        </a:rPr>
                        <a:t>Better control of the mangroves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rgbClr val="000000"/>
                          </a:solidFill>
                          <a:latin typeface="+mn-lt"/>
                        </a:rPr>
                        <a:t>Improved access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smtClean="0">
                          <a:solidFill>
                            <a:srgbClr val="000000"/>
                          </a:solidFill>
                          <a:latin typeface="+mn-lt"/>
                        </a:rPr>
                        <a:t>Dredging</a:t>
                      </a:r>
                      <a:r>
                        <a:rPr lang="en-NZ" sz="1100" b="0" i="0" u="none" strike="noStrike" baseline="0" dirty="0" smtClean="0">
                          <a:solidFill>
                            <a:srgbClr val="000000"/>
                          </a:solidFill>
                          <a:latin typeface="+mn-lt"/>
                        </a:rPr>
                        <a:t> the harbour</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rgbClr val="000000"/>
                          </a:solidFill>
                          <a:latin typeface="+mn-lt"/>
                        </a:rPr>
                        <a:t>Better lanes/markings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rgbClr val="000000"/>
                          </a:solidFill>
                          <a:latin typeface="+mn-lt"/>
                        </a:rPr>
                        <a:t>More fish, no commercial fishing in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dirty="0">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rgbClr val="000000"/>
                          </a:solidFill>
                          <a:latin typeface="+mn-lt"/>
                        </a:rPr>
                        <a:t>Other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marL="72000" algn="l" fontAlgn="t">
                        <a:spcBef>
                          <a:spcPts val="0"/>
                        </a:spcBef>
                      </a:pPr>
                      <a:endParaRPr lang="en-NZ" sz="1000" b="1" i="0" u="none" strike="noStrike" dirty="0">
                        <a:solidFill>
                          <a:srgbClr val="000000"/>
                        </a:solidFill>
                        <a:latin typeface="Calibri"/>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000" b="0" i="1" u="none" strike="noStrike" dirty="0" smtClean="0">
                          <a:solidFill>
                            <a:srgbClr val="FF0000"/>
                          </a:solidFill>
                          <a:latin typeface="Calibri"/>
                        </a:rPr>
                        <a:t>n=236</a:t>
                      </a:r>
                      <a:endParaRPr lang="en-NZ" sz="1000" b="0" i="1" u="none" strike="noStrike" dirty="0">
                        <a:solidFill>
                          <a:srgbClr val="FF0000"/>
                        </a:solidFill>
                        <a:latin typeface="Calibri"/>
                      </a:endParaRPr>
                    </a:p>
                  </a:txBody>
                  <a:tcPr marL="7460" marR="7460" marT="7460" marB="0"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kern="1200" dirty="0" smtClean="0">
                          <a:solidFill>
                            <a:srgbClr val="FF0000"/>
                          </a:solidFill>
                          <a:latin typeface="Calibri"/>
                          <a:ea typeface="+mn-ea"/>
                          <a:cs typeface="+mn-cs"/>
                        </a:rPr>
                        <a:t>n=127</a:t>
                      </a:r>
                    </a:p>
                  </a:txBody>
                  <a:tcPr marL="9525" marR="9525" marT="9525"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kern="1200" dirty="0" smtClean="0">
                          <a:solidFill>
                            <a:srgbClr val="FF0000"/>
                          </a:solidFill>
                          <a:latin typeface="Calibri"/>
                          <a:ea typeface="+mn-ea"/>
                          <a:cs typeface="+mn-cs"/>
                        </a:rPr>
                        <a:t>n=103</a:t>
                      </a:r>
                    </a:p>
                  </a:txBody>
                  <a:tcPr marL="9525" marR="9525"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kern="1200" dirty="0" smtClean="0">
                          <a:solidFill>
                            <a:srgbClr val="FF0000"/>
                          </a:solidFill>
                          <a:latin typeface="Calibri"/>
                          <a:ea typeface="+mn-ea"/>
                          <a:cs typeface="+mn-cs"/>
                        </a:rPr>
                        <a:t>n=5</a:t>
                      </a:r>
                    </a:p>
                  </a:txBody>
                  <a:tcPr marL="9525" marR="9525" marT="9525"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kern="1200" dirty="0" smtClean="0">
                          <a:solidFill>
                            <a:srgbClr val="FF0000"/>
                          </a:solidFill>
                          <a:latin typeface="Calibri"/>
                          <a:ea typeface="+mn-ea"/>
                          <a:cs typeface="+mn-cs"/>
                        </a:rPr>
                        <a:t>n=62</a:t>
                      </a:r>
                    </a:p>
                  </a:txBody>
                  <a:tcPr marL="9525" marR="9525" marT="9525"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kern="1200" dirty="0" smtClean="0">
                          <a:solidFill>
                            <a:srgbClr val="FF0000"/>
                          </a:solidFill>
                          <a:latin typeface="Calibri"/>
                          <a:ea typeface="+mn-ea"/>
                          <a:cs typeface="+mn-cs"/>
                        </a:rPr>
                        <a:t>n=121</a:t>
                      </a:r>
                    </a:p>
                  </a:txBody>
                  <a:tcPr marL="9525" marR="9525"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kern="1200" dirty="0" smtClean="0">
                          <a:solidFill>
                            <a:srgbClr val="FF0000"/>
                          </a:solidFill>
                          <a:latin typeface="Calibri"/>
                          <a:ea typeface="+mn-ea"/>
                          <a:cs typeface="+mn-cs"/>
                        </a:rPr>
                        <a:t>n=53</a:t>
                      </a:r>
                    </a:p>
                  </a:txBody>
                  <a:tcPr marL="9525" marR="9525" marT="9525"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kern="1200" dirty="0" smtClean="0">
                          <a:solidFill>
                            <a:srgbClr val="FF0000"/>
                          </a:solidFill>
                          <a:latin typeface="Calibri"/>
                          <a:ea typeface="+mn-ea"/>
                          <a:cs typeface="+mn-cs"/>
                        </a:rPr>
                        <a:t>n=155</a:t>
                      </a:r>
                    </a:p>
                  </a:txBody>
                  <a:tcPr marL="9525" marR="9525" marT="9525"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NZ" sz="1000" b="0" i="1" u="none" strike="noStrike" kern="1200" dirty="0" smtClean="0">
                          <a:solidFill>
                            <a:srgbClr val="FF0000"/>
                          </a:solidFill>
                          <a:latin typeface="Calibri"/>
                          <a:ea typeface="+mn-ea"/>
                          <a:cs typeface="+mn-cs"/>
                        </a:rPr>
                        <a:t>n=80</a:t>
                      </a:r>
                    </a:p>
                  </a:txBody>
                  <a:tcPr marL="9525" marR="9525" marT="9525" marB="0" anchor="ctr">
                    <a:lnL w="12700" cap="flat" cmpd="sng" algn="ctr">
                      <a:no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0" name="TextBox 9"/>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1" name="Rectangle 10"/>
          <p:cNvSpPr/>
          <p:nvPr/>
        </p:nvSpPr>
        <p:spPr>
          <a:xfrm>
            <a:off x="0" y="5715000"/>
            <a:ext cx="4876800" cy="400110"/>
          </a:xfrm>
          <a:prstGeom prst="rect">
            <a:avLst/>
          </a:prstGeom>
        </p:spPr>
        <p:txBody>
          <a:bodyPr wrap="square">
            <a:spAutoFit/>
          </a:bodyPr>
          <a:lstStyle/>
          <a:p>
            <a:r>
              <a:rPr lang="en-NZ" sz="1000" dirty="0" smtClean="0"/>
              <a:t> * Including boat ramps, toilets, picnic areas, walkways, </a:t>
            </a:r>
            <a:r>
              <a:rPr lang="en-NZ" sz="1000" dirty="0" err="1" smtClean="0"/>
              <a:t>cycleways</a:t>
            </a:r>
            <a:r>
              <a:rPr lang="en-NZ" sz="1000" dirty="0" smtClean="0"/>
              <a:t>, and playgrounds.</a:t>
            </a:r>
          </a:p>
          <a:p>
            <a:r>
              <a:rPr lang="en-NZ" sz="1000" dirty="0" smtClean="0"/>
              <a:t>** Including less pollution, more planting, erosion control and black swan eradication</a:t>
            </a:r>
            <a:endParaRPr lang="en-NZ" sz="1000" dirty="0"/>
          </a:p>
        </p:txBody>
      </p:sp>
      <p:pic>
        <p:nvPicPr>
          <p:cNvPr id="12" name="Picture 2"/>
          <p:cNvPicPr>
            <a:picLocks noChangeAspect="1" noChangeArrowheads="1"/>
          </p:cNvPicPr>
          <p:nvPr/>
        </p:nvPicPr>
        <p:blipFill>
          <a:blip r:embed="rId2" cstate="print"/>
          <a:srcRect/>
          <a:stretch>
            <a:fillRect/>
          </a:stretch>
        </p:blipFill>
        <p:spPr bwMode="auto">
          <a:xfrm>
            <a:off x="5334000" y="5562600"/>
            <a:ext cx="135415" cy="119063"/>
          </a:xfrm>
          <a:prstGeom prst="rect">
            <a:avLst/>
          </a:prstGeom>
          <a:noFill/>
          <a:ln w="9525">
            <a:noFill/>
            <a:miter lim="800000"/>
            <a:headEnd/>
            <a:tailEnd/>
          </a:ln>
        </p:spPr>
      </p:pic>
      <p:sp>
        <p:nvSpPr>
          <p:cNvPr id="15" name="TextBox 14"/>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in the </a:t>
            </a:r>
            <a:r>
              <a:rPr lang="en-IE" sz="1100" i="1" dirty="0" smtClean="0">
                <a:solidFill>
                  <a:schemeClr val="bg1"/>
                </a:solidFill>
                <a:latin typeface="Arial" pitchFamily="34" charset="0"/>
                <a:cs typeface="Arial" pitchFamily="34" charset="0"/>
              </a:rPr>
              <a:t>18-39 year old age group </a:t>
            </a:r>
            <a:r>
              <a:rPr lang="en-IE" sz="1100" dirty="0" smtClean="0">
                <a:solidFill>
                  <a:schemeClr val="bg1"/>
                </a:solidFill>
                <a:latin typeface="Arial" pitchFamily="34" charset="0"/>
                <a:cs typeface="Arial" pitchFamily="34" charset="0"/>
              </a:rPr>
              <a:t>were most likely to state that </a:t>
            </a:r>
            <a:r>
              <a:rPr lang="en-IE" sz="1100" i="1" dirty="0" smtClean="0">
                <a:solidFill>
                  <a:schemeClr val="bg1"/>
                </a:solidFill>
                <a:latin typeface="Arial" pitchFamily="34" charset="0"/>
                <a:cs typeface="Arial" pitchFamily="34" charset="0"/>
              </a:rPr>
              <a:t>Improved facilities </a:t>
            </a:r>
            <a:r>
              <a:rPr lang="en-IE" sz="1100" dirty="0" smtClean="0">
                <a:solidFill>
                  <a:schemeClr val="bg1"/>
                </a:solidFill>
                <a:latin typeface="Arial" pitchFamily="34" charset="0"/>
                <a:cs typeface="Arial" pitchFamily="34" charset="0"/>
              </a:rPr>
              <a:t>would enhance their experience with the Tauranga Harbour (43%), likewise</a:t>
            </a:r>
            <a:r>
              <a:rPr lang="en-IE" sz="1100" i="1" dirty="0" smtClean="0">
                <a:solidFill>
                  <a:schemeClr val="bg1"/>
                </a:solidFill>
                <a:latin typeface="Arial" pitchFamily="34" charset="0"/>
                <a:cs typeface="Arial" pitchFamily="34" charset="0"/>
              </a:rPr>
              <a:t> Urban Residents</a:t>
            </a:r>
            <a:r>
              <a:rPr lang="en-IE" sz="1100" dirty="0" smtClean="0">
                <a:solidFill>
                  <a:schemeClr val="bg1"/>
                </a:solidFill>
                <a:latin typeface="Arial" pitchFamily="34" charset="0"/>
                <a:cs typeface="Arial" pitchFamily="34" charset="0"/>
              </a:rPr>
              <a:t> were also significantly more likely than </a:t>
            </a:r>
            <a:r>
              <a:rPr lang="en-IE" sz="1100" i="1" dirty="0" smtClean="0">
                <a:solidFill>
                  <a:schemeClr val="bg1"/>
                </a:solidFill>
                <a:latin typeface="Arial" pitchFamily="34" charset="0"/>
                <a:cs typeface="Arial" pitchFamily="34" charset="0"/>
              </a:rPr>
              <a:t>Rural Residents </a:t>
            </a:r>
            <a:r>
              <a:rPr lang="en-IE" sz="1100" dirty="0" smtClean="0">
                <a:solidFill>
                  <a:schemeClr val="bg1"/>
                </a:solidFill>
                <a:latin typeface="Arial" pitchFamily="34" charset="0"/>
                <a:cs typeface="Arial" pitchFamily="34" charset="0"/>
              </a:rPr>
              <a:t>to state this. </a:t>
            </a:r>
            <a:endParaRPr lang="en-IE" sz="1100" dirty="0">
              <a:solidFill>
                <a:schemeClr val="bg1"/>
              </a:solidFill>
              <a:latin typeface="Arial" pitchFamily="34" charset="0"/>
              <a:cs typeface="Arial" pitchFamily="34" charset="0"/>
            </a:endParaRPr>
          </a:p>
        </p:txBody>
      </p:sp>
      <p:sp>
        <p:nvSpPr>
          <p:cNvPr id="16" name="Oval 15"/>
          <p:cNvSpPr/>
          <p:nvPr/>
        </p:nvSpPr>
        <p:spPr>
          <a:xfrm>
            <a:off x="8153400" y="32766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7" name="Oval 16"/>
          <p:cNvSpPr/>
          <p:nvPr/>
        </p:nvSpPr>
        <p:spPr>
          <a:xfrm>
            <a:off x="3733800" y="32766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8" name="Oval 17"/>
          <p:cNvSpPr/>
          <p:nvPr/>
        </p:nvSpPr>
        <p:spPr>
          <a:xfrm>
            <a:off x="5562600" y="26670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9" name="Oval 18"/>
          <p:cNvSpPr/>
          <p:nvPr/>
        </p:nvSpPr>
        <p:spPr>
          <a:xfrm>
            <a:off x="7543800" y="26670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20" name="Oval 19"/>
          <p:cNvSpPr/>
          <p:nvPr/>
        </p:nvSpPr>
        <p:spPr>
          <a:xfrm>
            <a:off x="4267200" y="35814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19</a:t>
            </a:fld>
            <a:endParaRPr lang="en-US" sz="1000" b="1" dirty="0"/>
          </a:p>
        </p:txBody>
      </p:sp>
      <p:sp>
        <p:nvSpPr>
          <p:cNvPr id="6" name="TextBox 5"/>
          <p:cNvSpPr txBox="1"/>
          <p:nvPr/>
        </p:nvSpPr>
        <p:spPr>
          <a:xfrm>
            <a:off x="0" y="1295400"/>
            <a:ext cx="9144000" cy="276999"/>
          </a:xfrm>
          <a:prstGeom prst="rect">
            <a:avLst/>
          </a:prstGeom>
          <a:noFill/>
        </p:spPr>
        <p:txBody>
          <a:bodyPr wrap="square" rtlCol="0" anchor="ctr">
            <a:spAutoFit/>
          </a:bodyPr>
          <a:lstStyle/>
          <a:p>
            <a:pPr lvl="0" algn="ctr"/>
            <a:r>
              <a:rPr lang="en-NZ" sz="1200" b="1" dirty="0" smtClean="0"/>
              <a:t>Are there any activities in or around the </a:t>
            </a:r>
            <a:r>
              <a:rPr lang="en-NZ" sz="1200" b="1" dirty="0" err="1" smtClean="0"/>
              <a:t>Tauranga</a:t>
            </a:r>
            <a:r>
              <a:rPr lang="en-NZ" sz="1200" b="1" dirty="0" smtClean="0"/>
              <a:t> Harbour which you disapprove of?</a:t>
            </a:r>
            <a:endParaRPr lang="en-NZ" sz="1200" dirty="0"/>
          </a:p>
        </p:txBody>
      </p:sp>
      <p:sp>
        <p:nvSpPr>
          <p:cNvPr id="7" name="TextBox 6"/>
          <p:cNvSpPr txBox="1"/>
          <p:nvPr/>
        </p:nvSpPr>
        <p:spPr>
          <a:xfrm>
            <a:off x="0" y="838200"/>
            <a:ext cx="7620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Q8</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381000" y="1905000"/>
          <a:ext cx="8382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81000" y="2438400"/>
            <a:ext cx="685800" cy="246221"/>
          </a:xfrm>
          <a:prstGeom prst="rect">
            <a:avLst/>
          </a:prstGeom>
          <a:noFill/>
        </p:spPr>
        <p:txBody>
          <a:bodyPr wrap="square" rtlCol="0">
            <a:spAutoFit/>
          </a:bodyPr>
          <a:lstStyle/>
          <a:p>
            <a:pPr algn="r"/>
            <a:r>
              <a:rPr lang="en-NZ" sz="1000" b="1" dirty="0" smtClean="0"/>
              <a:t>Yes</a:t>
            </a:r>
            <a:endParaRPr lang="en-NZ" sz="1000" b="1" dirty="0"/>
          </a:p>
        </p:txBody>
      </p:sp>
      <p:sp>
        <p:nvSpPr>
          <p:cNvPr id="12" name="TextBox 11"/>
          <p:cNvSpPr txBox="1"/>
          <p:nvPr/>
        </p:nvSpPr>
        <p:spPr>
          <a:xfrm>
            <a:off x="304800" y="4191000"/>
            <a:ext cx="685800" cy="246221"/>
          </a:xfrm>
          <a:prstGeom prst="rect">
            <a:avLst/>
          </a:prstGeom>
          <a:noFill/>
        </p:spPr>
        <p:txBody>
          <a:bodyPr wrap="square" rtlCol="0">
            <a:spAutoFit/>
          </a:bodyPr>
          <a:lstStyle/>
          <a:p>
            <a:pPr algn="r"/>
            <a:r>
              <a:rPr lang="en-NZ" sz="1000" b="1" dirty="0" smtClean="0"/>
              <a:t>No</a:t>
            </a:r>
            <a:endParaRPr lang="en-NZ" sz="1000" b="1" dirty="0"/>
          </a:p>
        </p:txBody>
      </p:sp>
      <p:sp>
        <p:nvSpPr>
          <p:cNvPr id="13" name="TextBox 12"/>
          <p:cNvSpPr txBox="1"/>
          <p:nvPr/>
        </p:nvSpPr>
        <p:spPr>
          <a:xfrm>
            <a:off x="304800" y="5486400"/>
            <a:ext cx="914400" cy="246221"/>
          </a:xfrm>
          <a:prstGeom prst="rect">
            <a:avLst/>
          </a:prstGeom>
          <a:noFill/>
        </p:spPr>
        <p:txBody>
          <a:bodyPr wrap="square" rtlCol="0">
            <a:spAutoFit/>
          </a:bodyPr>
          <a:lstStyle/>
          <a:p>
            <a:pPr algn="r"/>
            <a:r>
              <a:rPr lang="en-NZ" sz="1000" b="1" dirty="0" smtClean="0"/>
              <a:t>Don’t know</a:t>
            </a:r>
            <a:endParaRPr lang="en-NZ" sz="1000" b="1" dirty="0"/>
          </a:p>
        </p:txBody>
      </p:sp>
      <p:graphicFrame>
        <p:nvGraphicFramePr>
          <p:cNvPr id="15" name="Table 14"/>
          <p:cNvGraphicFramePr>
            <a:graphicFrameLocks noGrp="1"/>
          </p:cNvGraphicFramePr>
          <p:nvPr/>
        </p:nvGraphicFramePr>
        <p:xfrm>
          <a:off x="381000" y="5867400"/>
          <a:ext cx="8305800" cy="228600"/>
        </p:xfrm>
        <a:graphic>
          <a:graphicData uri="http://schemas.openxmlformats.org/drawingml/2006/table">
            <a:tbl>
              <a:tblPr firstRow="1" bandRow="1">
                <a:tableStyleId>{5C22544A-7EE6-4342-B048-85BDC9FD1C3A}</a:tableStyleId>
              </a:tblPr>
              <a:tblGrid>
                <a:gridCol w="2768600"/>
                <a:gridCol w="2768600"/>
                <a:gridCol w="27686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6" name="Picture 2"/>
          <p:cNvPicPr>
            <a:picLocks noChangeAspect="1" noChangeArrowheads="1"/>
          </p:cNvPicPr>
          <p:nvPr/>
        </p:nvPicPr>
        <p:blipFill>
          <a:blip r:embed="rId3" cstate="print"/>
          <a:srcRect/>
          <a:stretch>
            <a:fillRect/>
          </a:stretch>
        </p:blipFill>
        <p:spPr bwMode="auto">
          <a:xfrm>
            <a:off x="7467600" y="5943600"/>
            <a:ext cx="167523" cy="119063"/>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8" name="TextBox 17"/>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20" name="TextBox 19"/>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Just over one quarter of </a:t>
            </a: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(27%) and almost one half of </a:t>
            </a:r>
            <a:r>
              <a:rPr lang="en-IE" sz="1100" i="1" dirty="0" smtClean="0">
                <a:solidFill>
                  <a:schemeClr val="bg1"/>
                </a:solidFill>
                <a:latin typeface="Arial" pitchFamily="34" charset="0"/>
                <a:cs typeface="Arial" pitchFamily="34" charset="0"/>
              </a:rPr>
              <a:t>Recreational Users </a:t>
            </a:r>
            <a:r>
              <a:rPr lang="en-IE" sz="1100" dirty="0" smtClean="0">
                <a:solidFill>
                  <a:schemeClr val="bg1"/>
                </a:solidFill>
                <a:latin typeface="Arial" pitchFamily="34" charset="0"/>
                <a:cs typeface="Arial" pitchFamily="34" charset="0"/>
              </a:rPr>
              <a:t>(48%) stated that there were activities in or around the Tauranga Harbour which they disapproved of.</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Introduction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2</a:t>
            </a:fld>
            <a:endParaRPr lang="en-US" sz="1000" b="1" dirty="0"/>
          </a:p>
        </p:txBody>
      </p:sp>
      <p:sp>
        <p:nvSpPr>
          <p:cNvPr id="64513" name="Rectangle 1"/>
          <p:cNvSpPr>
            <a:spLocks noChangeArrowheads="1"/>
          </p:cNvSpPr>
          <p:nvPr/>
        </p:nvSpPr>
        <p:spPr bwMode="auto">
          <a:xfrm>
            <a:off x="0" y="1357982"/>
            <a:ext cx="9144000" cy="53476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1463" marR="0" lvl="0" indent="-271463" algn="just" defTabSz="914400" rtl="0" eaLnBrk="0" fontAlgn="base" latinLnBrk="0" hangingPunct="0">
              <a:lnSpc>
                <a:spcPct val="100000"/>
              </a:lnSpc>
              <a:spcBef>
                <a:spcPts val="600"/>
              </a:spcBef>
              <a:spcAft>
                <a:spcPct val="0"/>
              </a:spcAft>
              <a:buClrTx/>
              <a:buSzTx/>
              <a:buFont typeface="Wingdings" pitchFamily="2" charset="2"/>
              <a:buChar char="§"/>
              <a:tabLst/>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The Bay of Plenty Regional Council (BOPRC) is responsible for managing the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programme</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involving the integrated and coordinated management of and protection of the natural resources of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and its catchment.  The vision for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is:</a:t>
            </a:r>
            <a:endParaRPr kumimoji="0" lang="en-NZ" sz="1100" b="0" i="0" u="none" strike="noStrike" cap="none" normalizeH="0" baseline="0" dirty="0" smtClean="0">
              <a:ln>
                <a:noFill/>
              </a:ln>
              <a:solidFill>
                <a:schemeClr val="tx1"/>
              </a:solidFill>
              <a:effectLst/>
              <a:cs typeface="Arial" pitchFamily="34" charset="0"/>
            </a:endParaRPr>
          </a:p>
          <a:p>
            <a:pPr marR="0" lvl="0" indent="0" algn="ctr" defTabSz="914400" rtl="0" eaLnBrk="0" fontAlgn="base" latinLnBrk="0" hangingPunct="0">
              <a:lnSpc>
                <a:spcPct val="100000"/>
              </a:lnSpc>
              <a:spcBef>
                <a:spcPts val="600"/>
              </a:spcBef>
              <a:spcAft>
                <a:spcPct val="0"/>
              </a:spcAft>
              <a:buClrTx/>
              <a:buSzTx/>
              <a:buFontTx/>
              <a:buNone/>
              <a:tabLst/>
            </a:pPr>
            <a:r>
              <a:rPr kumimoji="0" lang="en-US" sz="1100" b="1" i="1" u="none" strike="noStrike" cap="none" normalizeH="0" baseline="0" dirty="0" smtClean="0">
                <a:ln>
                  <a:noFill/>
                </a:ln>
                <a:solidFill>
                  <a:schemeClr val="tx1"/>
                </a:solidFill>
                <a:effectLst/>
                <a:ea typeface="Calibri" pitchFamily="34" charset="0"/>
                <a:cs typeface="Times New Roman" pitchFamily="18" charset="0"/>
              </a:rPr>
              <a:t>To fulfill the potential of </a:t>
            </a:r>
            <a:r>
              <a:rPr kumimoji="0" lang="en-US" sz="1100" b="1" i="1"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1" i="1" u="none" strike="noStrike" cap="none" normalizeH="0" baseline="0" dirty="0" smtClean="0">
                <a:ln>
                  <a:noFill/>
                </a:ln>
                <a:solidFill>
                  <a:schemeClr val="tx1"/>
                </a:solidFill>
                <a:effectLst/>
                <a:ea typeface="Calibri" pitchFamily="34" charset="0"/>
                <a:cs typeface="Times New Roman" pitchFamily="18" charset="0"/>
              </a:rPr>
              <a:t> </a:t>
            </a:r>
            <a:r>
              <a:rPr kumimoji="0" lang="en-US" sz="1100" b="1" i="1"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1" i="1" u="none" strike="noStrike" cap="none" normalizeH="0" baseline="0" dirty="0" smtClean="0">
                <a:ln>
                  <a:noFill/>
                </a:ln>
                <a:solidFill>
                  <a:schemeClr val="tx1"/>
                </a:solidFill>
                <a:effectLst/>
                <a:ea typeface="Calibri" pitchFamily="34" charset="0"/>
                <a:cs typeface="Times New Roman" pitchFamily="18" charset="0"/>
              </a:rPr>
              <a:t> to </a:t>
            </a:r>
            <a:r>
              <a:rPr kumimoji="0" lang="en-US" sz="1100" b="1" i="1" u="none" strike="noStrike" cap="none" normalizeH="0" baseline="0" dirty="0" err="1" smtClean="0">
                <a:ln>
                  <a:noFill/>
                </a:ln>
                <a:solidFill>
                  <a:schemeClr val="tx1"/>
                </a:solidFill>
                <a:effectLst/>
                <a:ea typeface="Calibri" pitchFamily="34" charset="0"/>
                <a:cs typeface="Times New Roman" pitchFamily="18" charset="0"/>
              </a:rPr>
              <a:t>tangata</a:t>
            </a:r>
            <a:r>
              <a:rPr kumimoji="0" lang="en-US" sz="1100" b="1" i="1" u="none" strike="noStrike" cap="none" normalizeH="0" baseline="0" dirty="0" smtClean="0">
                <a:ln>
                  <a:noFill/>
                </a:ln>
                <a:solidFill>
                  <a:schemeClr val="tx1"/>
                </a:solidFill>
                <a:effectLst/>
                <a:ea typeface="Calibri" pitchFamily="34" charset="0"/>
                <a:cs typeface="Times New Roman" pitchFamily="18" charset="0"/>
              </a:rPr>
              <a:t> </a:t>
            </a:r>
            <a:r>
              <a:rPr kumimoji="0" lang="en-US" sz="1100" b="1" i="1" u="none" strike="noStrike" cap="none" normalizeH="0" baseline="0" dirty="0" err="1" smtClean="0">
                <a:ln>
                  <a:noFill/>
                </a:ln>
                <a:solidFill>
                  <a:schemeClr val="tx1"/>
                </a:solidFill>
                <a:effectLst/>
                <a:ea typeface="Calibri" pitchFamily="34" charset="0"/>
                <a:cs typeface="Times New Roman" pitchFamily="18" charset="0"/>
              </a:rPr>
              <a:t>whenua</a:t>
            </a:r>
            <a:r>
              <a:rPr kumimoji="0" lang="en-US" sz="1100" b="1" i="1" u="none" strike="noStrike" cap="none" normalizeH="0" baseline="0" dirty="0" smtClean="0">
                <a:ln>
                  <a:noFill/>
                </a:ln>
                <a:solidFill>
                  <a:schemeClr val="tx1"/>
                </a:solidFill>
                <a:effectLst/>
                <a:ea typeface="Calibri" pitchFamily="34" charset="0"/>
                <a:cs typeface="Times New Roman" pitchFamily="18" charset="0"/>
              </a:rPr>
              <a:t>, the community and our visitors by actively protecting and enhancing its </a:t>
            </a:r>
            <a:r>
              <a:rPr kumimoji="0" lang="en-US" sz="1100" b="1" i="1" u="none" strike="noStrike" cap="none" normalizeH="0" baseline="0" dirty="0" err="1" smtClean="0">
                <a:ln>
                  <a:noFill/>
                </a:ln>
                <a:solidFill>
                  <a:schemeClr val="tx1"/>
                </a:solidFill>
                <a:effectLst/>
                <a:ea typeface="Calibri" pitchFamily="34" charset="0"/>
                <a:cs typeface="Times New Roman" pitchFamily="18" charset="0"/>
              </a:rPr>
              <a:t>mauri</a:t>
            </a:r>
            <a:r>
              <a:rPr kumimoji="0" lang="en-US" sz="1100" b="1" i="1" u="none" strike="noStrike" cap="none" normalizeH="0" baseline="0" dirty="0" smtClean="0">
                <a:ln>
                  <a:noFill/>
                </a:ln>
                <a:solidFill>
                  <a:schemeClr val="tx1"/>
                </a:solidFill>
                <a:effectLst/>
                <a:ea typeface="Calibri" pitchFamily="34" charset="0"/>
                <a:cs typeface="Times New Roman" pitchFamily="18" charset="0"/>
              </a:rPr>
              <a:t>, restoring its special places and developing its potential to contribute to our well-being today and for future generations.</a:t>
            </a:r>
            <a:endParaRPr kumimoji="0" lang="en-NZ" sz="1100" b="0" i="0" u="none" strike="noStrike" cap="none" normalizeH="0" baseline="0" dirty="0" smtClean="0">
              <a:ln>
                <a:noFill/>
              </a:ln>
              <a:solidFill>
                <a:schemeClr val="tx1"/>
              </a:solidFill>
              <a:effectLst/>
              <a:cs typeface="Arial" pitchFamily="34" charset="0"/>
            </a:endParaRPr>
          </a:p>
          <a:p>
            <a:pPr marL="271463" marR="0" lvl="0" indent="-271463" algn="just" defTabSz="914400" rtl="0" eaLnBrk="0" fontAlgn="base" latinLnBrk="0" hangingPunct="0">
              <a:lnSpc>
                <a:spcPct val="100000"/>
              </a:lnSpc>
              <a:spcBef>
                <a:spcPts val="600"/>
              </a:spcBef>
              <a:spcAft>
                <a:spcPct val="0"/>
              </a:spcAft>
              <a:buClrTx/>
              <a:buSzTx/>
              <a:buFont typeface="Wingdings" pitchFamily="2" charset="2"/>
              <a:buChar char="§"/>
              <a:tabLst/>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To achieve this vision, the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programme</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coordinates Council’s various work on the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and its catchment across a number of activities in the Ten Year Plan. For example, soil and water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programmes</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based on reducing sediment, erosion control and improving water quality in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are delivered through the Sustainable Land Management Activity and water quality monitoring is delivered through the Regional Monitoring Activity. </a:t>
            </a:r>
            <a:endParaRPr kumimoji="0" lang="en-NZ" sz="1100" b="0" i="0" u="none" strike="noStrike" cap="none" normalizeH="0" baseline="0" dirty="0" smtClean="0">
              <a:ln>
                <a:noFill/>
              </a:ln>
              <a:solidFill>
                <a:schemeClr val="tx1"/>
              </a:solidFill>
              <a:effectLst/>
              <a:cs typeface="Arial" pitchFamily="34" charset="0"/>
            </a:endParaRPr>
          </a:p>
          <a:p>
            <a:pPr marL="271463" marR="0" lvl="0" indent="-271463" algn="just" defTabSz="914400" rtl="0" eaLnBrk="0" fontAlgn="base" latinLnBrk="0" hangingPunct="0">
              <a:lnSpc>
                <a:spcPct val="100000"/>
              </a:lnSpc>
              <a:spcBef>
                <a:spcPts val="600"/>
              </a:spcBef>
              <a:spcAft>
                <a:spcPct val="0"/>
              </a:spcAft>
              <a:buClrTx/>
              <a:buSzTx/>
              <a:buFont typeface="Wingdings" pitchFamily="2" charset="2"/>
              <a:buChar char="§"/>
              <a:tabLst/>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By coordinating these activities, the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programme</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will communicate the state of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a:t>
            </a:r>
            <a:endParaRPr kumimoji="0" lang="en-NZ" sz="1100" b="0" i="0" u="none" strike="noStrike" cap="none" normalizeH="0" baseline="0" dirty="0" smtClean="0">
              <a:ln>
                <a:noFill/>
              </a:ln>
              <a:solidFill>
                <a:schemeClr val="tx1"/>
              </a:solidFill>
              <a:effectLst/>
              <a:cs typeface="Arial" pitchFamily="34" charset="0"/>
            </a:endParaRPr>
          </a:p>
          <a:p>
            <a:pPr marL="271463" marR="0" lvl="0" indent="-271463" algn="just" defTabSz="914400" rtl="0" eaLnBrk="0" fontAlgn="base" latinLnBrk="0" hangingPunct="0">
              <a:lnSpc>
                <a:spcPct val="100000"/>
              </a:lnSpc>
              <a:spcBef>
                <a:spcPts val="600"/>
              </a:spcBef>
              <a:spcAft>
                <a:spcPct val="0"/>
              </a:spcAft>
              <a:buClrTx/>
              <a:buSzTx/>
              <a:buFont typeface="Wingdings" pitchFamily="2" charset="2"/>
              <a:buChar char="§"/>
              <a:tabLst/>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The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Perceptions Study’ will be used as a tool in monitoring and communicating the state of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and will contribute to an annual report card.</a:t>
            </a:r>
            <a:endParaRPr kumimoji="0" lang="en-NZ" sz="1100" b="0" i="0" u="none" strike="noStrike" cap="none" normalizeH="0" baseline="0" dirty="0" smtClean="0">
              <a:ln>
                <a:noFill/>
              </a:ln>
              <a:solidFill>
                <a:schemeClr val="tx1"/>
              </a:solidFill>
              <a:effectLst/>
              <a:cs typeface="Arial" pitchFamily="34" charset="0"/>
            </a:endParaRPr>
          </a:p>
          <a:p>
            <a:pPr marL="271463" marR="0" lvl="0" indent="-271463" algn="just" defTabSz="914400" rtl="0" eaLnBrk="0" fontAlgn="base" latinLnBrk="0" hangingPunct="0">
              <a:lnSpc>
                <a:spcPct val="100000"/>
              </a:lnSpc>
              <a:spcBef>
                <a:spcPts val="600"/>
              </a:spcBef>
              <a:spcAft>
                <a:spcPct val="0"/>
              </a:spcAft>
              <a:buClrTx/>
              <a:buSzTx/>
              <a:buFont typeface="Wingdings" pitchFamily="2" charset="2"/>
              <a:buChar char="§"/>
              <a:tabLst/>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Communications about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will address four audiences: </a:t>
            </a:r>
            <a:endParaRPr kumimoji="0" lang="en-NZ" sz="1100" b="0" i="0" u="none" strike="noStrike" cap="none" normalizeH="0" baseline="0" dirty="0" smtClean="0">
              <a:ln>
                <a:noFill/>
              </a:ln>
              <a:solidFill>
                <a:schemeClr val="tx1"/>
              </a:solidFill>
              <a:effectLst/>
              <a:cs typeface="Arial" pitchFamily="34" charset="0"/>
            </a:endParaRPr>
          </a:p>
          <a:p>
            <a:pPr marL="768600" lvl="1" indent="-228600" algn="just" eaLnBrk="0" fontAlgn="base" hangingPunct="0">
              <a:spcBef>
                <a:spcPts val="600"/>
              </a:spcBef>
              <a:spcAft>
                <a:spcPct val="0"/>
              </a:spcAft>
              <a:buFont typeface="+mj-lt"/>
              <a:buAutoNum type="arabicPeriod"/>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Stakeholders directly involved such as the Port of </a:t>
            </a:r>
            <a:r>
              <a:rPr lang="en-US" sz="1100" dirty="0">
                <a:ea typeface="Calibri" pitchFamily="34" charset="0"/>
                <a:cs typeface="Times New Roman" pitchFamily="18" charset="0"/>
              </a:rPr>
              <a:t>T</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auranga;</a:t>
            </a:r>
            <a:endParaRPr kumimoji="0" lang="en-NZ" sz="1100" b="0" i="0" u="none" strike="noStrike" cap="none" normalizeH="0" baseline="0" dirty="0" smtClean="0">
              <a:ln>
                <a:noFill/>
              </a:ln>
              <a:solidFill>
                <a:schemeClr val="tx1"/>
              </a:solidFill>
              <a:effectLst/>
              <a:cs typeface="Arial" pitchFamily="34" charset="0"/>
            </a:endParaRPr>
          </a:p>
          <a:p>
            <a:pPr marL="768600" lvl="1" indent="-228600" algn="just" eaLnBrk="0" fontAlgn="base" hangingPunct="0">
              <a:spcBef>
                <a:spcPts val="600"/>
              </a:spcBef>
              <a:spcAft>
                <a:spcPct val="0"/>
              </a:spcAft>
              <a:buFont typeface="+mj-lt"/>
              <a:buAutoNum type="arabicPeriod"/>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Stakeholders directly involved but with less direct influence such as land care groups;</a:t>
            </a:r>
            <a:endParaRPr kumimoji="0" lang="en-NZ" sz="1100" b="0" i="0" u="none" strike="noStrike" cap="none" normalizeH="0" baseline="0" dirty="0" smtClean="0">
              <a:ln>
                <a:noFill/>
              </a:ln>
              <a:solidFill>
                <a:schemeClr val="tx1"/>
              </a:solidFill>
              <a:effectLst/>
              <a:cs typeface="Arial" pitchFamily="34" charset="0"/>
            </a:endParaRPr>
          </a:p>
          <a:p>
            <a:pPr marL="768600" lvl="1" indent="-228600" algn="just" eaLnBrk="0" fontAlgn="base" hangingPunct="0">
              <a:spcBef>
                <a:spcPts val="600"/>
              </a:spcBef>
              <a:spcAft>
                <a:spcPct val="0"/>
              </a:spcAft>
              <a:buFont typeface="+mj-lt"/>
              <a:buAutoNum type="arabicPeriod"/>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Audiences directly affected by the ‘health’ of the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 users of the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but not members of a formal group such as recreational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boaties</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a:t>
            </a:r>
            <a:endParaRPr kumimoji="0" lang="en-NZ" sz="1100" b="0" i="0" u="none" strike="noStrike" cap="none" normalizeH="0" baseline="0" dirty="0" smtClean="0">
              <a:ln>
                <a:noFill/>
              </a:ln>
              <a:solidFill>
                <a:schemeClr val="tx1"/>
              </a:solidFill>
              <a:effectLst/>
              <a:cs typeface="Arial" pitchFamily="34" charset="0"/>
            </a:endParaRPr>
          </a:p>
          <a:p>
            <a:pPr marL="768600" lvl="1" indent="-228600" algn="just" eaLnBrk="0" fontAlgn="base" hangingPunct="0">
              <a:spcBef>
                <a:spcPts val="600"/>
              </a:spcBef>
              <a:spcAft>
                <a:spcPct val="0"/>
              </a:spcAft>
              <a:buFont typeface="+mj-lt"/>
              <a:buAutoNum type="arabicPeriod"/>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Audiences indirectly affected by the health of the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 the general rate paying population of the region.</a:t>
            </a:r>
          </a:p>
          <a:p>
            <a:pPr marL="271463" marR="0" lvl="0" indent="-271463" algn="just" defTabSz="914400" rtl="0" eaLnBrk="0" fontAlgn="base" latinLnBrk="0" hangingPunct="0">
              <a:lnSpc>
                <a:spcPct val="100000"/>
              </a:lnSpc>
              <a:spcBef>
                <a:spcPts val="600"/>
              </a:spcBef>
              <a:spcAft>
                <a:spcPct val="0"/>
              </a:spcAft>
              <a:buClrTx/>
              <a:buSzTx/>
              <a:buFont typeface="Wingdings" pitchFamily="2" charset="2"/>
              <a:buChar char="§"/>
              <a:tabLst/>
            </a:pPr>
            <a:r>
              <a:rPr kumimoji="0" lang="en-US" sz="1100" b="0" i="0" u="none" strike="noStrike" cap="none" normalizeH="0" baseline="0" dirty="0" smtClean="0">
                <a:ln>
                  <a:noFill/>
                </a:ln>
                <a:solidFill>
                  <a:schemeClr val="tx1"/>
                </a:solidFill>
                <a:effectLst/>
                <a:ea typeface="Calibri" pitchFamily="34" charset="0"/>
                <a:cs typeface="Times New Roman" pitchFamily="18" charset="0"/>
              </a:rPr>
              <a:t>The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Tauranga</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1100" b="0" i="0" u="none" strike="noStrike" cap="none" normalizeH="0" baseline="0" dirty="0" err="1" smtClean="0">
                <a:ln>
                  <a:noFill/>
                </a:ln>
                <a:solidFill>
                  <a:schemeClr val="tx1"/>
                </a:solidFill>
                <a:effectLst/>
                <a:ea typeface="Calibri" pitchFamily="34" charset="0"/>
                <a:cs typeface="Times New Roman" pitchFamily="18" charset="0"/>
              </a:rPr>
              <a:t>Harbour</a:t>
            </a:r>
            <a:r>
              <a:rPr kumimoji="0" lang="en-US" sz="1100" b="0" i="0" u="none" strike="noStrike" cap="none" normalizeH="0" baseline="0" dirty="0" smtClean="0">
                <a:ln>
                  <a:noFill/>
                </a:ln>
                <a:solidFill>
                  <a:schemeClr val="tx1"/>
                </a:solidFill>
                <a:effectLst/>
                <a:ea typeface="Calibri" pitchFamily="34" charset="0"/>
                <a:cs typeface="Times New Roman" pitchFamily="18" charset="0"/>
              </a:rPr>
              <a:t> Perceptions Study’ captures feedback from audiences 3 and 4 as outlined above.</a:t>
            </a:r>
            <a:endParaRPr lang="en-NZ" sz="1100" dirty="0" smtClean="0">
              <a:cs typeface="Arial" pitchFamily="34" charset="0"/>
            </a:endParaRPr>
          </a:p>
          <a:p>
            <a:pPr marL="271463" indent="-271463" algn="just">
              <a:spcBef>
                <a:spcPts val="300"/>
              </a:spcBef>
              <a:buFont typeface="Wingdings" pitchFamily="2" charset="2"/>
              <a:buChar char="§"/>
            </a:pPr>
            <a:r>
              <a:rPr lang="en-US" sz="1100" dirty="0" smtClean="0">
                <a:ea typeface="Calibri" pitchFamily="34" charset="0"/>
                <a:cs typeface="Times New Roman" pitchFamily="18" charset="0"/>
              </a:rPr>
              <a:t>The </a:t>
            </a:r>
            <a:r>
              <a:rPr lang="en-NZ" sz="1100" b="1" dirty="0" smtClean="0"/>
              <a:t>Specific Research Objectives </a:t>
            </a:r>
            <a:r>
              <a:rPr lang="en-NZ" sz="1100" dirty="0" smtClean="0"/>
              <a:t>were:</a:t>
            </a:r>
          </a:p>
          <a:p>
            <a:pPr marL="720000" lvl="1" indent="-180000" algn="just" eaLnBrk="0" fontAlgn="base" hangingPunct="0">
              <a:spcBef>
                <a:spcPts val="600"/>
              </a:spcBef>
              <a:spcAft>
                <a:spcPct val="0"/>
              </a:spcAft>
              <a:buFontTx/>
              <a:buChar char="•"/>
            </a:pPr>
            <a:r>
              <a:rPr lang="en-US" sz="1100" dirty="0" smtClean="0">
                <a:ea typeface="Calibri" pitchFamily="34" charset="0"/>
                <a:cs typeface="Times New Roman" pitchFamily="18" charset="0"/>
              </a:rPr>
              <a:t>To identify what is important to residents with regard to </a:t>
            </a:r>
            <a:r>
              <a:rPr lang="en-US" sz="1100" dirty="0" err="1" smtClean="0">
                <a:ea typeface="Calibri" pitchFamily="34" charset="0"/>
                <a:cs typeface="Times New Roman" pitchFamily="18" charset="0"/>
              </a:rPr>
              <a:t>Tauranga</a:t>
            </a:r>
            <a:r>
              <a:rPr lang="en-US" sz="1100" dirty="0" smtClean="0">
                <a:ea typeface="Calibri" pitchFamily="34" charset="0"/>
                <a:cs typeface="Times New Roman" pitchFamily="18" charset="0"/>
              </a:rPr>
              <a:t> </a:t>
            </a:r>
            <a:r>
              <a:rPr lang="en-US" sz="1100" dirty="0" err="1" smtClean="0">
                <a:ea typeface="Calibri" pitchFamily="34" charset="0"/>
                <a:cs typeface="Times New Roman" pitchFamily="18" charset="0"/>
              </a:rPr>
              <a:t>Harbour</a:t>
            </a:r>
            <a:r>
              <a:rPr lang="en-US" sz="1100" dirty="0" smtClean="0">
                <a:ea typeface="Calibri" pitchFamily="34" charset="0"/>
                <a:cs typeface="Times New Roman" pitchFamily="18" charset="0"/>
              </a:rPr>
              <a:t>;</a:t>
            </a:r>
            <a:endParaRPr lang="en-NZ" sz="1100" dirty="0" smtClean="0">
              <a:ea typeface="Calibri" pitchFamily="34" charset="0"/>
              <a:cs typeface="Times New Roman" pitchFamily="18" charset="0"/>
            </a:endParaRPr>
          </a:p>
          <a:p>
            <a:pPr marL="720000" lvl="1" indent="-180000" algn="just" eaLnBrk="0" fontAlgn="base" hangingPunct="0">
              <a:spcBef>
                <a:spcPts val="600"/>
              </a:spcBef>
              <a:spcAft>
                <a:spcPct val="0"/>
              </a:spcAft>
              <a:buFontTx/>
              <a:buChar char="•"/>
            </a:pPr>
            <a:r>
              <a:rPr lang="en-NZ" sz="1100" dirty="0" smtClean="0">
                <a:ea typeface="Calibri" pitchFamily="34" charset="0"/>
                <a:cs typeface="Times New Roman" pitchFamily="18" charset="0"/>
              </a:rPr>
              <a:t>To understand the perceptions of residents towards Tauranga Harbour</a:t>
            </a:r>
            <a:r>
              <a:rPr lang="en-US" sz="1100" dirty="0" smtClean="0">
                <a:ea typeface="Calibri" pitchFamily="34" charset="0"/>
                <a:cs typeface="Times New Roman" pitchFamily="18" charset="0"/>
              </a:rPr>
              <a:t>;</a:t>
            </a:r>
            <a:endParaRPr lang="en-NZ" sz="1100" dirty="0" smtClean="0">
              <a:ea typeface="Calibri" pitchFamily="34" charset="0"/>
              <a:cs typeface="Times New Roman" pitchFamily="18" charset="0"/>
            </a:endParaRPr>
          </a:p>
          <a:p>
            <a:pPr marL="720000" lvl="1" indent="-180000" algn="just" eaLnBrk="0" fontAlgn="base" hangingPunct="0">
              <a:spcBef>
                <a:spcPts val="600"/>
              </a:spcBef>
              <a:spcAft>
                <a:spcPct val="0"/>
              </a:spcAft>
              <a:buFontTx/>
              <a:buChar char="•"/>
            </a:pPr>
            <a:r>
              <a:rPr lang="en-US" sz="1100" dirty="0" smtClean="0">
                <a:ea typeface="Calibri" pitchFamily="34" charset="0"/>
                <a:cs typeface="Times New Roman" pitchFamily="18" charset="0"/>
              </a:rPr>
              <a:t>To determine the most desired actions that residents want for Tauranga </a:t>
            </a:r>
            <a:r>
              <a:rPr lang="en-US" sz="1100" dirty="0" err="1" smtClean="0">
                <a:ea typeface="Calibri" pitchFamily="34" charset="0"/>
                <a:cs typeface="Times New Roman" pitchFamily="18" charset="0"/>
              </a:rPr>
              <a:t>Harbour</a:t>
            </a:r>
            <a:r>
              <a:rPr lang="en-US" sz="1100" dirty="0" smtClean="0">
                <a:ea typeface="Calibri" pitchFamily="34" charset="0"/>
                <a:cs typeface="Times New Roman" pitchFamily="18" charset="0"/>
              </a:rPr>
              <a:t> management;</a:t>
            </a:r>
            <a:endParaRPr lang="en-NZ" sz="1100" dirty="0" smtClean="0">
              <a:ea typeface="Calibri" pitchFamily="34" charset="0"/>
              <a:cs typeface="Times New Roman" pitchFamily="18" charset="0"/>
            </a:endParaRPr>
          </a:p>
          <a:p>
            <a:pPr marL="720000" lvl="1" indent="-180000" algn="just" eaLnBrk="0" fontAlgn="base" hangingPunct="0">
              <a:spcBef>
                <a:spcPts val="600"/>
              </a:spcBef>
              <a:spcAft>
                <a:spcPct val="0"/>
              </a:spcAft>
              <a:buFontTx/>
              <a:buChar char="•"/>
            </a:pPr>
            <a:r>
              <a:rPr lang="en-US" sz="1100" dirty="0" smtClean="0">
                <a:ea typeface="Calibri" pitchFamily="34" charset="0"/>
                <a:cs typeface="Times New Roman" pitchFamily="18" charset="0"/>
              </a:rPr>
              <a:t>To identify communications preferences for receiving information about Tauranga </a:t>
            </a:r>
            <a:r>
              <a:rPr lang="en-US" sz="1100" dirty="0" err="1" smtClean="0">
                <a:ea typeface="Calibri" pitchFamily="34" charset="0"/>
                <a:cs typeface="Times New Roman" pitchFamily="18" charset="0"/>
              </a:rPr>
              <a:t>Harbour</a:t>
            </a:r>
            <a:r>
              <a:rPr lang="en-US" sz="1100" dirty="0" smtClean="0">
                <a:ea typeface="Calibri" pitchFamily="34" charset="0"/>
                <a:cs typeface="Times New Roman" pitchFamily="18" charset="0"/>
              </a:rPr>
              <a:t>.</a:t>
            </a:r>
            <a:endParaRPr lang="en-NZ" sz="1100" dirty="0" smtClean="0">
              <a:ea typeface="Calibri" pitchFamily="34" charset="0"/>
              <a:cs typeface="Times New Roman" pitchFamily="18" charset="0"/>
            </a:endParaRPr>
          </a:p>
          <a:p>
            <a:pPr marR="0" lvl="0" indent="0" algn="just" defTabSz="914400" rtl="0" eaLnBrk="0" fontAlgn="base" latinLnBrk="0" hangingPunct="0">
              <a:lnSpc>
                <a:spcPct val="100000"/>
              </a:lnSpc>
              <a:spcBef>
                <a:spcPts val="600"/>
              </a:spcBef>
              <a:spcAft>
                <a:spcPct val="0"/>
              </a:spcAft>
              <a:buClrTx/>
              <a:buSzTx/>
              <a:buFontTx/>
              <a:buNone/>
              <a:tabLst/>
            </a:pPr>
            <a:endParaRPr kumimoji="0" lang="en-NZ" sz="11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676400" y="18288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20</a:t>
            </a:fld>
            <a:endParaRPr lang="en-US" sz="1000" b="1" dirty="0"/>
          </a:p>
        </p:txBody>
      </p:sp>
      <p:sp>
        <p:nvSpPr>
          <p:cNvPr id="6" name="TextBox 5"/>
          <p:cNvSpPr txBox="1"/>
          <p:nvPr/>
        </p:nvSpPr>
        <p:spPr>
          <a:xfrm>
            <a:off x="0" y="1295400"/>
            <a:ext cx="9144000" cy="276999"/>
          </a:xfrm>
          <a:prstGeom prst="rect">
            <a:avLst/>
          </a:prstGeom>
          <a:noFill/>
        </p:spPr>
        <p:txBody>
          <a:bodyPr wrap="square" rtlCol="0" anchor="ctr">
            <a:spAutoFit/>
          </a:bodyPr>
          <a:lstStyle/>
          <a:p>
            <a:pPr lvl="0" algn="ctr"/>
            <a:r>
              <a:rPr lang="en-NZ" sz="1200" b="1" dirty="0" smtClean="0"/>
              <a:t>Are there any activities in or around the </a:t>
            </a:r>
            <a:r>
              <a:rPr lang="en-NZ" sz="1200" b="1" dirty="0" err="1" smtClean="0"/>
              <a:t>Tauranga</a:t>
            </a:r>
            <a:r>
              <a:rPr lang="en-NZ" sz="1200" b="1" dirty="0" smtClean="0"/>
              <a:t> Harbour which you disapprove of?</a:t>
            </a:r>
            <a:endParaRPr lang="en-NZ" sz="1200" dirty="0"/>
          </a:p>
        </p:txBody>
      </p:sp>
      <p:sp>
        <p:nvSpPr>
          <p:cNvPr id="7" name="TextBox 6"/>
          <p:cNvSpPr txBox="1"/>
          <p:nvPr/>
        </p:nvSpPr>
        <p:spPr>
          <a:xfrm>
            <a:off x="0" y="838200"/>
            <a:ext cx="7620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Q8</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762000" y="1905000"/>
          <a:ext cx="81534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81000" y="2438400"/>
            <a:ext cx="685800" cy="246221"/>
          </a:xfrm>
          <a:prstGeom prst="rect">
            <a:avLst/>
          </a:prstGeom>
          <a:noFill/>
        </p:spPr>
        <p:txBody>
          <a:bodyPr wrap="square" rtlCol="0">
            <a:spAutoFit/>
          </a:bodyPr>
          <a:lstStyle/>
          <a:p>
            <a:pPr algn="r"/>
            <a:r>
              <a:rPr lang="en-NZ" sz="1000" b="1" dirty="0" smtClean="0"/>
              <a:t>Yes</a:t>
            </a:r>
            <a:endParaRPr lang="en-NZ" sz="1000" b="1" dirty="0"/>
          </a:p>
        </p:txBody>
      </p:sp>
      <p:sp>
        <p:nvSpPr>
          <p:cNvPr id="12" name="TextBox 11"/>
          <p:cNvSpPr txBox="1"/>
          <p:nvPr/>
        </p:nvSpPr>
        <p:spPr>
          <a:xfrm>
            <a:off x="381000" y="4114800"/>
            <a:ext cx="685800" cy="246221"/>
          </a:xfrm>
          <a:prstGeom prst="rect">
            <a:avLst/>
          </a:prstGeom>
          <a:noFill/>
        </p:spPr>
        <p:txBody>
          <a:bodyPr wrap="square" rtlCol="0">
            <a:spAutoFit/>
          </a:bodyPr>
          <a:lstStyle/>
          <a:p>
            <a:pPr algn="r"/>
            <a:r>
              <a:rPr lang="en-NZ" sz="1000" b="1" dirty="0" smtClean="0"/>
              <a:t>No</a:t>
            </a:r>
            <a:endParaRPr lang="en-NZ" sz="1000" b="1" dirty="0"/>
          </a:p>
        </p:txBody>
      </p:sp>
      <p:sp>
        <p:nvSpPr>
          <p:cNvPr id="13" name="TextBox 12"/>
          <p:cNvSpPr txBox="1"/>
          <p:nvPr/>
        </p:nvSpPr>
        <p:spPr>
          <a:xfrm>
            <a:off x="152400" y="5334000"/>
            <a:ext cx="914400" cy="246221"/>
          </a:xfrm>
          <a:prstGeom prst="rect">
            <a:avLst/>
          </a:prstGeom>
          <a:noFill/>
        </p:spPr>
        <p:txBody>
          <a:bodyPr wrap="square" rtlCol="0">
            <a:spAutoFit/>
          </a:bodyPr>
          <a:lstStyle/>
          <a:p>
            <a:pPr algn="r"/>
            <a:r>
              <a:rPr lang="en-NZ" sz="1000" b="1" dirty="0" smtClean="0"/>
              <a:t>Don’t know</a:t>
            </a:r>
            <a:endParaRPr lang="en-NZ" sz="1000" b="1" dirty="0"/>
          </a:p>
        </p:txBody>
      </p:sp>
      <p:cxnSp>
        <p:nvCxnSpPr>
          <p:cNvPr id="18" name="Straight Connector 17"/>
          <p:cNvCxnSpPr/>
          <p:nvPr/>
        </p:nvCxnSpPr>
        <p:spPr>
          <a:xfrm>
            <a:off x="4419600" y="18288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10400" y="18288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81200" y="1752600"/>
            <a:ext cx="2133600" cy="276999"/>
          </a:xfrm>
          <a:prstGeom prst="rect">
            <a:avLst/>
          </a:prstGeom>
          <a:noFill/>
        </p:spPr>
        <p:txBody>
          <a:bodyPr wrap="square" rtlCol="0">
            <a:spAutoFit/>
          </a:bodyPr>
          <a:lstStyle/>
          <a:p>
            <a:pPr algn="ctr"/>
            <a:r>
              <a:rPr lang="en-NZ" sz="1200" b="1" dirty="0" smtClean="0"/>
              <a:t>Area</a:t>
            </a:r>
            <a:endParaRPr lang="en-NZ" sz="1200" b="1" dirty="0"/>
          </a:p>
        </p:txBody>
      </p:sp>
      <p:sp>
        <p:nvSpPr>
          <p:cNvPr id="22" name="TextBox 21"/>
          <p:cNvSpPr txBox="1"/>
          <p:nvPr/>
        </p:nvSpPr>
        <p:spPr>
          <a:xfrm>
            <a:off x="4648200" y="1752600"/>
            <a:ext cx="2133600" cy="276999"/>
          </a:xfrm>
          <a:prstGeom prst="rect">
            <a:avLst/>
          </a:prstGeom>
          <a:noFill/>
        </p:spPr>
        <p:txBody>
          <a:bodyPr wrap="square" rtlCol="0">
            <a:spAutoFit/>
          </a:bodyPr>
          <a:lstStyle/>
          <a:p>
            <a:pPr algn="ctr"/>
            <a:r>
              <a:rPr lang="en-NZ" sz="1200" b="1" dirty="0" smtClean="0"/>
              <a:t>Age</a:t>
            </a:r>
            <a:endParaRPr lang="en-NZ" sz="1200" b="1" dirty="0"/>
          </a:p>
        </p:txBody>
      </p:sp>
      <p:sp>
        <p:nvSpPr>
          <p:cNvPr id="23" name="TextBox 22"/>
          <p:cNvSpPr txBox="1"/>
          <p:nvPr/>
        </p:nvSpPr>
        <p:spPr>
          <a:xfrm>
            <a:off x="7239000" y="1752600"/>
            <a:ext cx="1371600" cy="276999"/>
          </a:xfrm>
          <a:prstGeom prst="rect">
            <a:avLst/>
          </a:prstGeom>
          <a:noFill/>
        </p:spPr>
        <p:txBody>
          <a:bodyPr wrap="square" rtlCol="0">
            <a:spAutoFit/>
          </a:bodyPr>
          <a:lstStyle/>
          <a:p>
            <a:pPr algn="ctr"/>
            <a:r>
              <a:rPr lang="en-NZ" sz="1200" b="1" dirty="0" smtClean="0"/>
              <a:t>Urban / Rural</a:t>
            </a:r>
            <a:endParaRPr lang="en-NZ" sz="1200" b="1" dirty="0"/>
          </a:p>
        </p:txBody>
      </p:sp>
      <p:sp>
        <p:nvSpPr>
          <p:cNvPr id="24" name="TextBox 23"/>
          <p:cNvSpPr txBox="1"/>
          <p:nvPr/>
        </p:nvSpPr>
        <p:spPr>
          <a:xfrm>
            <a:off x="914400" y="1752600"/>
            <a:ext cx="838200" cy="276999"/>
          </a:xfrm>
          <a:prstGeom prst="rect">
            <a:avLst/>
          </a:prstGeom>
          <a:noFill/>
        </p:spPr>
        <p:txBody>
          <a:bodyPr wrap="square" rtlCol="0">
            <a:spAutoFit/>
          </a:bodyPr>
          <a:lstStyle/>
          <a:p>
            <a:pPr algn="ctr"/>
            <a:r>
              <a:rPr lang="en-NZ" sz="1200" b="1" dirty="0" smtClean="0"/>
              <a:t>Residents</a:t>
            </a:r>
            <a:endParaRPr lang="en-NZ" sz="1200" b="1" dirty="0"/>
          </a:p>
        </p:txBody>
      </p:sp>
      <p:graphicFrame>
        <p:nvGraphicFramePr>
          <p:cNvPr id="25" name="Table 24"/>
          <p:cNvGraphicFramePr>
            <a:graphicFrameLocks noGrp="1"/>
          </p:cNvGraphicFramePr>
          <p:nvPr/>
        </p:nvGraphicFramePr>
        <p:xfrm>
          <a:off x="838200" y="5867400"/>
          <a:ext cx="7924797" cy="228600"/>
        </p:xfrm>
        <a:graphic>
          <a:graphicData uri="http://schemas.openxmlformats.org/drawingml/2006/table">
            <a:tbl>
              <a:tblPr firstRow="1" bandRow="1">
                <a:tableStyleId>{5C22544A-7EE6-4342-B048-85BDC9FD1C3A}</a:tableStyleId>
              </a:tblPr>
              <a:tblGrid>
                <a:gridCol w="880533"/>
                <a:gridCol w="880533"/>
                <a:gridCol w="880533"/>
                <a:gridCol w="880533"/>
                <a:gridCol w="880533"/>
                <a:gridCol w="880533"/>
                <a:gridCol w="880533"/>
                <a:gridCol w="880533"/>
                <a:gridCol w="880533"/>
              </a:tblGrid>
              <a:tr h="152400">
                <a:tc>
                  <a:txBody>
                    <a:bodyPr/>
                    <a:lstStyle/>
                    <a:p>
                      <a:pPr algn="ctr"/>
                      <a:r>
                        <a:rPr lang="en-NZ" sz="900" b="0" i="1" dirty="0" smtClean="0">
                          <a:solidFill>
                            <a:srgbClr val="FF0000"/>
                          </a:solidFill>
                        </a:rPr>
                        <a:t>n=563</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n=309</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n=232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n=197</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n=242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n=376</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n=186</a:t>
                      </a:r>
                      <a:endParaRPr lang="en-NZ" sz="900" i="1" dirty="0">
                        <a:solidFill>
                          <a:srgbClr val="FF0000"/>
                        </a:solidFill>
                      </a:endParaRPr>
                    </a:p>
                  </a:txBody>
                  <a:tcPr anchor="ctr">
                    <a:noFill/>
                  </a:tcPr>
                </a:tc>
              </a:tr>
            </a:tbl>
          </a:graphicData>
        </a:graphic>
      </p:graphicFrame>
      <p:pic>
        <p:nvPicPr>
          <p:cNvPr id="26" name="Picture 2"/>
          <p:cNvPicPr>
            <a:picLocks noChangeAspect="1" noChangeArrowheads="1"/>
          </p:cNvPicPr>
          <p:nvPr/>
        </p:nvPicPr>
        <p:blipFill>
          <a:blip r:embed="rId3" cstate="print"/>
          <a:srcRect/>
          <a:stretch>
            <a:fillRect/>
          </a:stretch>
        </p:blipFill>
        <p:spPr bwMode="auto">
          <a:xfrm>
            <a:off x="4038600" y="5943600"/>
            <a:ext cx="135415" cy="119063"/>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28" name="TextBox 27"/>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30" name="TextBox 29"/>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Residents from </a:t>
            </a:r>
            <a:r>
              <a:rPr lang="en-IE" sz="1100" i="1" dirty="0" smtClean="0">
                <a:solidFill>
                  <a:schemeClr val="bg1"/>
                </a:solidFill>
                <a:latin typeface="Arial" pitchFamily="34" charset="0"/>
                <a:cs typeface="Arial" pitchFamily="34" charset="0"/>
              </a:rPr>
              <a:t>WBOP DC </a:t>
            </a:r>
            <a:r>
              <a:rPr lang="en-IE" sz="1100" dirty="0" smtClean="0">
                <a:solidFill>
                  <a:schemeClr val="bg1"/>
                </a:solidFill>
                <a:latin typeface="Arial" pitchFamily="34" charset="0"/>
                <a:cs typeface="Arial" pitchFamily="34" charset="0"/>
              </a:rPr>
              <a:t>were most likely to state that there were activities in or around the Tauranga Harbour which they disapproved of (30%), while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in the </a:t>
            </a:r>
            <a:r>
              <a:rPr lang="en-IE" sz="1100" i="1" dirty="0" smtClean="0">
                <a:solidFill>
                  <a:schemeClr val="bg1"/>
                </a:solidFill>
                <a:latin typeface="Arial" pitchFamily="34" charset="0"/>
                <a:cs typeface="Arial" pitchFamily="34" charset="0"/>
              </a:rPr>
              <a:t>18-39 year old age group </a:t>
            </a:r>
            <a:r>
              <a:rPr lang="en-IE" sz="1100" dirty="0" smtClean="0">
                <a:solidFill>
                  <a:schemeClr val="bg1"/>
                </a:solidFill>
                <a:latin typeface="Arial" pitchFamily="34" charset="0"/>
                <a:cs typeface="Arial" pitchFamily="34" charset="0"/>
              </a:rPr>
              <a:t>(19%) and </a:t>
            </a:r>
            <a:r>
              <a:rPr lang="en-IE" sz="1100" i="1" dirty="0" smtClean="0">
                <a:solidFill>
                  <a:schemeClr val="bg1"/>
                </a:solidFill>
                <a:latin typeface="Arial" pitchFamily="34" charset="0"/>
                <a:cs typeface="Arial" pitchFamily="34" charset="0"/>
              </a:rPr>
              <a:t>Urban Residents </a:t>
            </a:r>
            <a:r>
              <a:rPr lang="en-IE" sz="1100" dirty="0" smtClean="0">
                <a:solidFill>
                  <a:schemeClr val="bg1"/>
                </a:solidFill>
                <a:latin typeface="Arial" pitchFamily="34" charset="0"/>
                <a:cs typeface="Arial" pitchFamily="34" charset="0"/>
              </a:rPr>
              <a:t>were least likely (24%).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21</a:t>
            </a:fld>
            <a:endParaRPr lang="en-US" sz="1000" b="1" dirty="0"/>
          </a:p>
        </p:txBody>
      </p:sp>
      <p:sp>
        <p:nvSpPr>
          <p:cNvPr id="6" name="TextBox 5"/>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activities in or around the </a:t>
            </a:r>
            <a:r>
              <a:rPr lang="en-NZ" sz="1400" b="1" dirty="0" err="1" smtClean="0"/>
              <a:t>Tauranga</a:t>
            </a:r>
            <a:r>
              <a:rPr lang="en-NZ" sz="1400" b="1" dirty="0" smtClean="0"/>
              <a:t> Harbour do you disapprove of?</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Q9</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pic>
        <p:nvPicPr>
          <p:cNvPr id="14"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graphicFrame>
        <p:nvGraphicFramePr>
          <p:cNvPr id="16" name="Table 15"/>
          <p:cNvGraphicFramePr>
            <a:graphicFrameLocks noGrp="1"/>
          </p:cNvGraphicFramePr>
          <p:nvPr/>
        </p:nvGraphicFramePr>
        <p:xfrm>
          <a:off x="1447800" y="5867400"/>
          <a:ext cx="6553200" cy="228600"/>
        </p:xfrm>
        <a:graphic>
          <a:graphicData uri="http://schemas.openxmlformats.org/drawingml/2006/table">
            <a:tbl>
              <a:tblPr firstRow="1" bandRow="1">
                <a:tableStyleId>{5C22544A-7EE6-4342-B048-85BDC9FD1C3A}</a:tableStyleId>
              </a:tblPr>
              <a:tblGrid>
                <a:gridCol w="2184400"/>
                <a:gridCol w="2184400"/>
                <a:gridCol w="2184400"/>
              </a:tblGrid>
              <a:tr h="152400">
                <a:tc>
                  <a:txBody>
                    <a:bodyPr/>
                    <a:lstStyle/>
                    <a:p>
                      <a:pPr algn="ctr"/>
                      <a:r>
                        <a:rPr lang="en-NZ" sz="900" b="0" i="1" dirty="0" smtClean="0">
                          <a:solidFill>
                            <a:srgbClr val="FF0000"/>
                          </a:solidFill>
                        </a:rPr>
                        <a:t>n=171</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n=150</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n=21</a:t>
                      </a:r>
                      <a:endParaRPr lang="en-NZ" sz="900" i="1" dirty="0">
                        <a:solidFill>
                          <a:srgbClr val="FF0000"/>
                        </a:solidFill>
                      </a:endParaRPr>
                    </a:p>
                  </a:txBody>
                  <a:tcPr anchor="ctr">
                    <a:noFill/>
                  </a:tcPr>
                </a:tc>
              </a:tr>
            </a:tbl>
          </a:graphicData>
        </a:graphic>
      </p:graphicFrame>
      <p:graphicFrame>
        <p:nvGraphicFramePr>
          <p:cNvPr id="17" name="Chart 16"/>
          <p:cNvGraphicFramePr/>
          <p:nvPr/>
        </p:nvGraphicFramePr>
        <p:xfrm>
          <a:off x="381000" y="1600200"/>
          <a:ext cx="8610600"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2"/>
          <p:cNvPicPr>
            <a:picLocks noChangeAspect="1" noChangeArrowheads="1"/>
          </p:cNvPicPr>
          <p:nvPr/>
        </p:nvPicPr>
        <p:blipFill>
          <a:blip r:embed="rId2" cstate="print"/>
          <a:srcRect/>
          <a:stretch>
            <a:fillRect/>
          </a:stretch>
        </p:blipFill>
        <p:spPr bwMode="auto">
          <a:xfrm>
            <a:off x="7010400" y="5943600"/>
            <a:ext cx="135415" cy="119063"/>
          </a:xfrm>
          <a:prstGeom prst="rect">
            <a:avLst/>
          </a:prstGeom>
          <a:noFill/>
          <a:ln w="9525">
            <a:noFill/>
            <a:miter lim="800000"/>
            <a:headEnd/>
            <a:tailEnd/>
          </a:ln>
        </p:spPr>
      </p:pic>
      <p:sp>
        <p:nvSpPr>
          <p:cNvPr id="13" name="TextBox 12"/>
          <p:cNvSpPr txBox="1"/>
          <p:nvPr/>
        </p:nvSpPr>
        <p:spPr>
          <a:xfrm>
            <a:off x="0" y="6596390"/>
            <a:ext cx="9144000" cy="261610"/>
          </a:xfrm>
          <a:prstGeom prst="rect">
            <a:avLst/>
          </a:prstGeom>
          <a:solidFill>
            <a:schemeClr val="tx1"/>
          </a:solidFill>
        </p:spPr>
        <p:txBody>
          <a:bodyPr wrap="square" rtlCol="0">
            <a:spAutoFit/>
          </a:bodyPr>
          <a:lstStyle/>
          <a:p>
            <a:pPr marL="285750" indent="-285750" algn="ctr">
              <a:buClr>
                <a:schemeClr val="tx1"/>
              </a:buClr>
            </a:pP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(24%) and particularly </a:t>
            </a:r>
            <a:r>
              <a:rPr lang="en-IE" sz="1100" i="1" dirty="0" smtClean="0">
                <a:solidFill>
                  <a:schemeClr val="bg1"/>
                </a:solidFill>
                <a:latin typeface="Arial" pitchFamily="34" charset="0"/>
                <a:cs typeface="Arial" pitchFamily="34" charset="0"/>
              </a:rPr>
              <a:t>Recreational Users </a:t>
            </a:r>
            <a:r>
              <a:rPr lang="en-IE" sz="1100" dirty="0" smtClean="0">
                <a:solidFill>
                  <a:schemeClr val="bg1"/>
                </a:solidFill>
                <a:latin typeface="Arial" pitchFamily="34" charset="0"/>
                <a:cs typeface="Arial" pitchFamily="34" charset="0"/>
              </a:rPr>
              <a:t>(43%) were most likely to state that they disapprove of </a:t>
            </a:r>
            <a:r>
              <a:rPr lang="en-IE" sz="1100" i="1" dirty="0" smtClean="0">
                <a:solidFill>
                  <a:schemeClr val="bg1"/>
                </a:solidFill>
                <a:latin typeface="Arial" pitchFamily="34" charset="0"/>
                <a:cs typeface="Arial" pitchFamily="34" charset="0"/>
              </a:rPr>
              <a:t>Jet skis/jet boats/skiers</a:t>
            </a:r>
            <a:r>
              <a:rPr lang="en-IE" sz="1100" dirty="0" smtClean="0">
                <a:solidFill>
                  <a:schemeClr val="bg1"/>
                </a:solidFill>
                <a:latin typeface="Arial" pitchFamily="34" charset="0"/>
                <a:cs typeface="Arial" pitchFamily="34" charset="0"/>
              </a:rPr>
              <a:t>.</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Usage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22</a:t>
            </a:fld>
            <a:endParaRPr lang="en-US" sz="1000" b="1" dirty="0"/>
          </a:p>
        </p:txBody>
      </p:sp>
      <p:sp>
        <p:nvSpPr>
          <p:cNvPr id="6" name="TextBox 5"/>
          <p:cNvSpPr txBox="1"/>
          <p:nvPr/>
        </p:nvSpPr>
        <p:spPr>
          <a:xfrm>
            <a:off x="0" y="1219200"/>
            <a:ext cx="9144000" cy="307777"/>
          </a:xfrm>
          <a:prstGeom prst="rect">
            <a:avLst/>
          </a:prstGeom>
          <a:noFill/>
        </p:spPr>
        <p:txBody>
          <a:bodyPr wrap="square" rtlCol="0" anchor="ctr">
            <a:spAutoFit/>
          </a:bodyPr>
          <a:lstStyle/>
          <a:p>
            <a:pPr lvl="0" algn="ctr"/>
            <a:r>
              <a:rPr lang="en-NZ" sz="1400" b="1" dirty="0" smtClean="0"/>
              <a:t>What activities in or around the </a:t>
            </a:r>
            <a:r>
              <a:rPr lang="en-NZ" sz="1400" b="1" dirty="0" err="1" smtClean="0"/>
              <a:t>Tauranga</a:t>
            </a:r>
            <a:r>
              <a:rPr lang="en-NZ" sz="1400" b="1" dirty="0" smtClean="0"/>
              <a:t> Harbour do you disapprove of?</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Q9</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3" name="Table 12"/>
          <p:cNvGraphicFramePr>
            <a:graphicFrameLocks noGrp="1"/>
          </p:cNvGraphicFramePr>
          <p:nvPr>
            <p:extLst>
              <p:ext uri="{D42A27DB-BD31-4B8C-83A1-F6EECF244321}">
                <p14:modId xmlns:p14="http://schemas.microsoft.com/office/powerpoint/2010/main" val="2820281287"/>
              </p:ext>
            </p:extLst>
          </p:nvPr>
        </p:nvGraphicFramePr>
        <p:xfrm>
          <a:off x="381000" y="1676400"/>
          <a:ext cx="8381996" cy="4600455"/>
        </p:xfrm>
        <a:graphic>
          <a:graphicData uri="http://schemas.openxmlformats.org/drawingml/2006/table">
            <a:tbl>
              <a:tblPr/>
              <a:tblGrid>
                <a:gridCol w="2623679"/>
                <a:gridCol w="639813"/>
                <a:gridCol w="639813"/>
                <a:gridCol w="639813"/>
                <a:gridCol w="639813"/>
                <a:gridCol w="639813"/>
                <a:gridCol w="639813"/>
                <a:gridCol w="639813"/>
                <a:gridCol w="639813"/>
                <a:gridCol w="639813"/>
              </a:tblGrid>
              <a:tr h="244469">
                <a:tc>
                  <a:txBody>
                    <a:bodyPr/>
                    <a:lstStyle/>
                    <a:p>
                      <a:pPr algn="l" fontAlgn="b"/>
                      <a:endParaRPr lang="en-NZ" sz="10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rowSpan="2">
                  <a:txBody>
                    <a:bodyPr/>
                    <a:lstStyle/>
                    <a:p>
                      <a:pPr algn="ctr" fontAlgn="b"/>
                      <a:r>
                        <a:rPr lang="en-NZ" sz="1000" b="1" i="0" u="none" strike="noStrike" dirty="0" smtClean="0">
                          <a:solidFill>
                            <a:srgbClr val="000000"/>
                          </a:solidFill>
                          <a:latin typeface="+mn-lt"/>
                        </a:rPr>
                        <a:t>Residents</a:t>
                      </a:r>
                      <a:endParaRPr lang="en-NZ" sz="1000" b="1" i="0" u="none" strike="noStrike" dirty="0">
                        <a:solidFill>
                          <a:srgbClr val="000000"/>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b"/>
                      <a:r>
                        <a:rPr lang="en-NZ" sz="1000" b="1" i="0" u="none" strike="noStrike" dirty="0" smtClean="0">
                          <a:solidFill>
                            <a:srgbClr val="000000"/>
                          </a:solidFill>
                          <a:latin typeface="+mn-lt"/>
                        </a:rPr>
                        <a:t>Area</a:t>
                      </a:r>
                      <a:endParaRPr lang="en-NZ" sz="10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3">
                  <a:txBody>
                    <a:bodyPr/>
                    <a:lstStyle/>
                    <a:p>
                      <a:pPr algn="ctr" fontAlgn="b"/>
                      <a:r>
                        <a:rPr lang="en-NZ" sz="1000" b="1" i="0" u="none" strike="noStrike" dirty="0" smtClean="0">
                          <a:solidFill>
                            <a:srgbClr val="000000"/>
                          </a:solidFill>
                          <a:latin typeface="+mn-lt"/>
                        </a:rPr>
                        <a:t>Age</a:t>
                      </a:r>
                      <a:endParaRPr lang="en-NZ" sz="10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2">
                  <a:txBody>
                    <a:bodyPr/>
                    <a:lstStyle/>
                    <a:p>
                      <a:pPr algn="ctr" fontAlgn="b"/>
                      <a:r>
                        <a:rPr lang="en-NZ" sz="1000" b="1" i="0" u="none" strike="noStrike" dirty="0" smtClean="0">
                          <a:solidFill>
                            <a:srgbClr val="000000"/>
                          </a:solidFill>
                          <a:latin typeface="+mn-lt"/>
                        </a:rPr>
                        <a:t>Urban  / Rural</a:t>
                      </a:r>
                      <a:endParaRPr lang="en-NZ" sz="10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r>
              <a:tr h="309349">
                <a:tc>
                  <a:txBody>
                    <a:bodyPr/>
                    <a:lstStyle/>
                    <a:p>
                      <a:pPr algn="l" fontAlgn="b"/>
                      <a:endParaRPr lang="en-NZ" sz="10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vMerge="1">
                  <a:txBody>
                    <a:bodyPr/>
                    <a:lstStyle/>
                    <a:p>
                      <a:pPr algn="ctr"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a:txBody>
                    <a:bodyPr/>
                    <a:lstStyle/>
                    <a:p>
                      <a:pPr algn="ctr" fontAlgn="b"/>
                      <a:r>
                        <a:rPr lang="en-NZ" sz="1000" b="1" i="0" u="none" strike="noStrike" dirty="0" err="1">
                          <a:solidFill>
                            <a:srgbClr val="000000"/>
                          </a:solidFill>
                          <a:latin typeface="+mn-lt"/>
                        </a:rPr>
                        <a:t>Tauranga</a:t>
                      </a:r>
                      <a:r>
                        <a:rPr lang="en-NZ" sz="1000" b="1" i="0" u="none" strike="noStrike" dirty="0">
                          <a:solidFill>
                            <a:srgbClr val="000000"/>
                          </a:solidFill>
                          <a:latin typeface="+mn-lt"/>
                        </a:rPr>
                        <a:t> City Council</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WBOP DC</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Outside WBOP</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18-39</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40-64</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65+</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Urban</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Rural</a:t>
                      </a:r>
                    </a:p>
                  </a:txBody>
                  <a:tcPr marL="7460" marR="7460" marT="7460"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86877">
                <a:tc>
                  <a:txBody>
                    <a:bodyPr/>
                    <a:lstStyle/>
                    <a:p>
                      <a:pPr algn="l" fontAlgn="t"/>
                      <a:r>
                        <a:rPr lang="fr-FR" sz="1000" b="0" i="0" u="none" strike="noStrike" dirty="0">
                          <a:solidFill>
                            <a:srgbClr val="000000"/>
                          </a:solidFill>
                          <a:latin typeface="+mn-lt"/>
                        </a:rPr>
                        <a:t>Jet skis / jet </a:t>
                      </a:r>
                      <a:r>
                        <a:rPr lang="fr-FR" sz="1000" b="0" i="0" u="none" strike="noStrike" dirty="0" err="1">
                          <a:solidFill>
                            <a:srgbClr val="000000"/>
                          </a:solidFill>
                          <a:latin typeface="+mn-lt"/>
                        </a:rPr>
                        <a:t>boats</a:t>
                      </a:r>
                      <a:r>
                        <a:rPr lang="fr-FR" sz="1000" b="0" i="0" u="none" strike="noStrike" dirty="0">
                          <a:solidFill>
                            <a:srgbClr val="000000"/>
                          </a:solidFill>
                          <a:latin typeface="+mn-lt"/>
                        </a:rPr>
                        <a:t> / </a:t>
                      </a:r>
                      <a:r>
                        <a:rPr lang="fr-FR" sz="1000" b="0" i="0" u="none" strike="noStrike" dirty="0" err="1">
                          <a:solidFill>
                            <a:srgbClr val="000000"/>
                          </a:solidFill>
                          <a:latin typeface="+mn-lt"/>
                        </a:rPr>
                        <a:t>skiers</a:t>
                      </a:r>
                      <a:endParaRPr lang="fr-FR" sz="10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18%</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a:solidFill>
                            <a:srgbClr val="000000"/>
                          </a:solidFill>
                          <a:latin typeface="+mn-lt"/>
                        </a:rPr>
                        <a:t>Comercial fishing / The fish farm</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dirty="0">
                          <a:solidFill>
                            <a:srgbClr val="000000"/>
                          </a:solidFill>
                          <a:latin typeface="+mn-lt"/>
                        </a:rPr>
                        <a:t>The rubbish / </a:t>
                      </a:r>
                      <a:r>
                        <a:rPr lang="en-NZ" sz="1000" b="0" i="0" u="none" strike="noStrike" dirty="0" smtClean="0">
                          <a:solidFill>
                            <a:srgbClr val="000000"/>
                          </a:solidFill>
                          <a:latin typeface="+mn-lt"/>
                        </a:rPr>
                        <a:t>Sewage </a:t>
                      </a:r>
                      <a:r>
                        <a:rPr lang="en-NZ" sz="1000" b="0" i="0" u="none" strike="noStrike" dirty="0">
                          <a:solidFill>
                            <a:srgbClr val="000000"/>
                          </a:solidFill>
                          <a:latin typeface="+mn-lt"/>
                        </a:rPr>
                        <a:t>/ Pollution from Rena</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dirty="0">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dirty="0">
                          <a:solidFill>
                            <a:srgbClr val="000000"/>
                          </a:solidFill>
                          <a:latin typeface="+mn-lt"/>
                        </a:rPr>
                        <a:t>Effluent / farm runoff / Industrial discharge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dirty="0" smtClean="0">
                          <a:solidFill>
                            <a:srgbClr val="000000"/>
                          </a:solidFill>
                          <a:latin typeface="+mn-lt"/>
                        </a:rPr>
                        <a:t>Dredging of the harbour</a:t>
                      </a:r>
                      <a:endParaRPr lang="en-NZ" sz="10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a:solidFill>
                            <a:srgbClr val="000000"/>
                          </a:solidFill>
                          <a:latin typeface="+mn-lt"/>
                        </a:rPr>
                        <a:t>Inconsiderate / dangerous boaties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8775">
                <a:tc>
                  <a:txBody>
                    <a:bodyPr/>
                    <a:lstStyle/>
                    <a:p>
                      <a:pPr algn="l" fontAlgn="t"/>
                      <a:r>
                        <a:rPr lang="en-NZ" sz="1000" b="0" i="0" u="none" strike="noStrike">
                          <a:solidFill>
                            <a:srgbClr val="000000"/>
                          </a:solidFill>
                          <a:latin typeface="+mn-lt"/>
                        </a:rPr>
                        <a:t>Lack of management of mangroves / sea lettuce / swans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a:solidFill>
                            <a:srgbClr val="000000"/>
                          </a:solidFill>
                          <a:latin typeface="+mn-lt"/>
                        </a:rPr>
                        <a:t>Land development near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a:solidFill>
                            <a:srgbClr val="000000"/>
                          </a:solidFill>
                          <a:latin typeface="+mn-lt"/>
                        </a:rPr>
                        <a:t>Over use / over collection of shellfish</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a:solidFill>
                            <a:srgbClr val="000000"/>
                          </a:solidFill>
                          <a:latin typeface="+mn-lt"/>
                        </a:rPr>
                        <a:t>Culling of the swans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dirty="0" smtClean="0">
                          <a:solidFill>
                            <a:srgbClr val="000000"/>
                          </a:solidFill>
                          <a:latin typeface="+mn-lt"/>
                        </a:rPr>
                        <a:t>Lack</a:t>
                      </a:r>
                      <a:r>
                        <a:rPr lang="en-NZ" sz="1000" b="0" i="0" u="none" strike="noStrike" baseline="0" dirty="0" smtClean="0">
                          <a:solidFill>
                            <a:srgbClr val="000000"/>
                          </a:solidFill>
                          <a:latin typeface="+mn-lt"/>
                        </a:rPr>
                        <a:t> of horse / dog control by owners</a:t>
                      </a:r>
                      <a:endParaRPr lang="en-NZ" sz="10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dirty="0">
                          <a:solidFill>
                            <a:srgbClr val="000000"/>
                          </a:solidFill>
                          <a:latin typeface="+mn-lt"/>
                        </a:rPr>
                        <a:t>The port expansion / activity</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dirty="0">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86877">
                <a:tc>
                  <a:txBody>
                    <a:bodyPr/>
                    <a:lstStyle/>
                    <a:p>
                      <a:pPr algn="l" fontAlgn="t"/>
                      <a:r>
                        <a:rPr lang="en-NZ" sz="1000" b="0" i="0" u="none" strike="noStrike">
                          <a:solidFill>
                            <a:srgbClr val="000000"/>
                          </a:solidFill>
                          <a:latin typeface="+mn-lt"/>
                        </a:rPr>
                        <a:t>Other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286877">
                <a:tc>
                  <a:txBody>
                    <a:bodyPr/>
                    <a:lstStyle/>
                    <a:p>
                      <a:pPr marL="72000" algn="l" fontAlgn="t">
                        <a:spcBef>
                          <a:spcPts val="0"/>
                        </a:spcBef>
                      </a:pPr>
                      <a:endParaRPr lang="en-NZ" sz="1000" b="1" i="0" u="none" strike="noStrike" dirty="0">
                        <a:solidFill>
                          <a:srgbClr val="000000"/>
                        </a:solidFill>
                        <a:latin typeface="+mn-lt"/>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000" b="0" i="1" u="none" strike="noStrike" dirty="0" smtClean="0">
                          <a:solidFill>
                            <a:srgbClr val="FF0000"/>
                          </a:solidFill>
                          <a:latin typeface="+mn-lt"/>
                        </a:rPr>
                        <a:t>n=150</a:t>
                      </a:r>
                      <a:endParaRPr lang="en-NZ" sz="1000" b="0" i="1" u="none" strike="noStrike" dirty="0">
                        <a:solidFill>
                          <a:srgbClr val="FF0000"/>
                        </a:solidFill>
                        <a:latin typeface="+mn-lt"/>
                      </a:endParaRPr>
                    </a:p>
                  </a:txBody>
                  <a:tcPr marL="7460" marR="7460" marT="7460" marB="0"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000" b="0" i="1" u="none" strike="noStrike" dirty="0" smtClean="0">
                          <a:solidFill>
                            <a:srgbClr val="FF0000"/>
                          </a:solidFill>
                          <a:latin typeface="+mn-lt"/>
                        </a:rPr>
                        <a:t>n=77</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000" b="0" i="1" u="none" strike="noStrike" dirty="0" smtClean="0">
                          <a:solidFill>
                            <a:srgbClr val="FF0000"/>
                          </a:solidFill>
                          <a:latin typeface="+mn-lt"/>
                        </a:rPr>
                        <a:t>n=69</a:t>
                      </a:r>
                    </a:p>
                  </a:txBody>
                  <a:tcPr marL="7460" marR="7460" marT="746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000" b="0" i="1" u="none" strike="noStrike" dirty="0" smtClean="0">
                          <a:solidFill>
                            <a:srgbClr val="FF0000"/>
                          </a:solidFill>
                          <a:latin typeface="+mn-lt"/>
                        </a:rPr>
                        <a:t>n=4</a:t>
                      </a:r>
                    </a:p>
                  </a:txBody>
                  <a:tcPr marL="7460" marR="7460" marT="7460"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000" b="0" i="1" u="none" strike="noStrike" kern="1200" dirty="0" smtClean="0">
                          <a:solidFill>
                            <a:srgbClr val="FF0000"/>
                          </a:solidFill>
                          <a:latin typeface="+mn-lt"/>
                          <a:ea typeface="+mn-ea"/>
                          <a:cs typeface="+mn-cs"/>
                        </a:rPr>
                        <a:t>n=37</a:t>
                      </a:r>
                    </a:p>
                  </a:txBody>
                  <a:tcPr marL="9525" marR="9525" marT="9525"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000" b="0" i="1" u="none" strike="noStrike" kern="1200" dirty="0" smtClean="0">
                          <a:solidFill>
                            <a:srgbClr val="FF0000"/>
                          </a:solidFill>
                          <a:latin typeface="+mn-lt"/>
                          <a:ea typeface="+mn-ea"/>
                          <a:cs typeface="+mn-cs"/>
                        </a:rPr>
                        <a:t>n=75</a:t>
                      </a:r>
                    </a:p>
                  </a:txBody>
                  <a:tcPr marL="9525" marR="9525" marT="9525"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000" b="0" i="1" u="none" strike="noStrike" kern="1200" dirty="0" smtClean="0">
                          <a:solidFill>
                            <a:srgbClr val="FF0000"/>
                          </a:solidFill>
                          <a:latin typeface="+mn-lt"/>
                          <a:ea typeface="+mn-ea"/>
                          <a:cs typeface="+mn-cs"/>
                        </a:rPr>
                        <a:t>n=38</a:t>
                      </a:r>
                    </a:p>
                  </a:txBody>
                  <a:tcPr marL="9525" marR="9525" marT="9525"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000" b="0" i="1" u="none" strike="noStrike" dirty="0" smtClean="0">
                          <a:solidFill>
                            <a:srgbClr val="FF0000"/>
                          </a:solidFill>
                          <a:latin typeface="+mn-lt"/>
                        </a:rPr>
                        <a:t>n=89</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000" b="0" i="1" u="none" strike="noStrike" dirty="0" smtClean="0">
                          <a:solidFill>
                            <a:srgbClr val="FF0000"/>
                          </a:solidFill>
                          <a:latin typeface="+mn-lt"/>
                        </a:rPr>
                        <a:t>n=60</a:t>
                      </a:r>
                    </a:p>
                  </a:txBody>
                  <a:tcPr marL="7460" marR="7460" marT="7460" marB="0" anchor="ctr">
                    <a:lnL w="12700" cap="flat" cmpd="sng" algn="ctr">
                      <a:no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8"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0" name="TextBox 9"/>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pic>
        <p:nvPicPr>
          <p:cNvPr id="11" name="Picture 2"/>
          <p:cNvPicPr>
            <a:picLocks noChangeAspect="1" noChangeArrowheads="1"/>
          </p:cNvPicPr>
          <p:nvPr/>
        </p:nvPicPr>
        <p:blipFill>
          <a:blip r:embed="rId2" cstate="print"/>
          <a:srcRect/>
          <a:stretch>
            <a:fillRect/>
          </a:stretch>
        </p:blipFill>
        <p:spPr bwMode="auto">
          <a:xfrm>
            <a:off x="7315200" y="6096000"/>
            <a:ext cx="135415" cy="119063"/>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srcRect/>
          <a:stretch>
            <a:fillRect/>
          </a:stretch>
        </p:blipFill>
        <p:spPr bwMode="auto">
          <a:xfrm>
            <a:off x="5334000" y="60960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a:stretch>
            <a:fillRect/>
          </a:stretch>
        </p:blipFill>
        <p:spPr bwMode="auto">
          <a:xfrm>
            <a:off x="6019800" y="6096000"/>
            <a:ext cx="135415" cy="119063"/>
          </a:xfrm>
          <a:prstGeom prst="rect">
            <a:avLst/>
          </a:prstGeom>
          <a:noFill/>
          <a:ln w="9525">
            <a:noFill/>
            <a:miter lim="800000"/>
            <a:headEnd/>
            <a:tailEnd/>
          </a:ln>
        </p:spPr>
      </p:pic>
      <p:sp>
        <p:nvSpPr>
          <p:cNvPr id="15" name="TextBox 14"/>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The </a:t>
            </a:r>
            <a:r>
              <a:rPr lang="en-IE" sz="1100" i="1" dirty="0" smtClean="0">
                <a:solidFill>
                  <a:schemeClr val="bg1"/>
                </a:solidFill>
                <a:latin typeface="Arial" pitchFamily="34" charset="0"/>
                <a:cs typeface="Arial" pitchFamily="34" charset="0"/>
              </a:rPr>
              <a:t>40-64 year old age group </a:t>
            </a:r>
            <a:r>
              <a:rPr lang="en-IE" sz="1100" dirty="0" smtClean="0">
                <a:solidFill>
                  <a:schemeClr val="bg1"/>
                </a:solidFill>
                <a:latin typeface="Arial" pitchFamily="34" charset="0"/>
                <a:cs typeface="Arial" pitchFamily="34" charset="0"/>
              </a:rPr>
              <a:t>was most likely to state that they disapprove of </a:t>
            </a:r>
            <a:r>
              <a:rPr lang="en-IE" sz="1100" i="1" dirty="0" smtClean="0">
                <a:solidFill>
                  <a:schemeClr val="bg1"/>
                </a:solidFill>
                <a:latin typeface="Arial" pitchFamily="34" charset="0"/>
                <a:cs typeface="Arial" pitchFamily="34" charset="0"/>
              </a:rPr>
              <a:t>Jet </a:t>
            </a:r>
            <a:r>
              <a:rPr lang="en-IE" sz="1100" i="1" dirty="0">
                <a:solidFill>
                  <a:schemeClr val="bg1"/>
                </a:solidFill>
                <a:latin typeface="Arial" pitchFamily="34" charset="0"/>
                <a:cs typeface="Arial" pitchFamily="34" charset="0"/>
              </a:rPr>
              <a:t>s</a:t>
            </a:r>
            <a:r>
              <a:rPr lang="en-IE" sz="1100" i="1" dirty="0" smtClean="0">
                <a:solidFill>
                  <a:schemeClr val="bg1"/>
                </a:solidFill>
                <a:latin typeface="Arial" pitchFamily="34" charset="0"/>
                <a:cs typeface="Arial" pitchFamily="34" charset="0"/>
              </a:rPr>
              <a:t>kis/jet boats/skiers</a:t>
            </a:r>
            <a:r>
              <a:rPr lang="en-IE" sz="1100" dirty="0" smtClean="0">
                <a:solidFill>
                  <a:schemeClr val="bg1"/>
                </a:solidFill>
                <a:latin typeface="Arial" pitchFamily="34" charset="0"/>
                <a:cs typeface="Arial" pitchFamily="34" charset="0"/>
              </a:rPr>
              <a:t>, while the </a:t>
            </a:r>
            <a:r>
              <a:rPr lang="en-IE" sz="1100" i="1" dirty="0" smtClean="0">
                <a:solidFill>
                  <a:schemeClr val="bg1"/>
                </a:solidFill>
                <a:latin typeface="Arial" pitchFamily="34" charset="0"/>
                <a:cs typeface="Arial" pitchFamily="34" charset="0"/>
              </a:rPr>
              <a:t>18-39 year old age group </a:t>
            </a:r>
            <a:r>
              <a:rPr lang="en-IE" sz="1100" dirty="0" smtClean="0">
                <a:solidFill>
                  <a:schemeClr val="bg1"/>
                </a:solidFill>
                <a:latin typeface="Arial" pitchFamily="34" charset="0"/>
                <a:cs typeface="Arial" pitchFamily="34" charset="0"/>
              </a:rPr>
              <a:t>was most likely to state that they disapprove of </a:t>
            </a:r>
            <a:r>
              <a:rPr lang="en-IE" sz="1100" i="1" dirty="0" smtClean="0">
                <a:solidFill>
                  <a:schemeClr val="bg1"/>
                </a:solidFill>
                <a:latin typeface="Arial" pitchFamily="34" charset="0"/>
                <a:cs typeface="Arial" pitchFamily="34" charset="0"/>
              </a:rPr>
              <a:t>The rubbish/Sewage/Pollution from the Rena</a:t>
            </a:r>
            <a:r>
              <a:rPr lang="en-IE" sz="1100" dirty="0" smtClean="0">
                <a:solidFill>
                  <a:schemeClr val="bg1"/>
                </a:solidFill>
                <a:latin typeface="Arial" pitchFamily="34" charset="0"/>
                <a:cs typeface="Arial" pitchFamily="34" charset="0"/>
              </a:rPr>
              <a:t>.  </a:t>
            </a:r>
            <a:r>
              <a:rPr lang="en-IE" sz="1100" i="1" dirty="0" smtClean="0">
                <a:solidFill>
                  <a:schemeClr val="bg1"/>
                </a:solidFill>
                <a:latin typeface="Arial" pitchFamily="34" charset="0"/>
                <a:cs typeface="Arial" pitchFamily="34" charset="0"/>
              </a:rPr>
              <a:t>Rural Residents </a:t>
            </a:r>
            <a:r>
              <a:rPr lang="en-IE" sz="1100" dirty="0" smtClean="0">
                <a:solidFill>
                  <a:schemeClr val="bg1"/>
                </a:solidFill>
                <a:latin typeface="Arial" pitchFamily="34" charset="0"/>
                <a:cs typeface="Arial" pitchFamily="34" charset="0"/>
              </a:rPr>
              <a:t>were significantly more likely to state that they disapprove of </a:t>
            </a:r>
            <a:r>
              <a:rPr lang="en-IE" sz="1100" i="1" dirty="0" smtClean="0">
                <a:solidFill>
                  <a:schemeClr val="bg1"/>
                </a:solidFill>
                <a:latin typeface="Arial" pitchFamily="34" charset="0"/>
                <a:cs typeface="Arial" pitchFamily="34" charset="0"/>
              </a:rPr>
              <a:t>Effluent/farm runoff/Industrial discharge </a:t>
            </a:r>
            <a:r>
              <a:rPr lang="en-IE" sz="1100" dirty="0" smtClean="0">
                <a:solidFill>
                  <a:schemeClr val="bg1"/>
                </a:solidFill>
                <a:latin typeface="Arial" pitchFamily="34" charset="0"/>
                <a:cs typeface="Arial" pitchFamily="34" charset="0"/>
              </a:rPr>
              <a:t>(17% compared with 5% for </a:t>
            </a:r>
            <a:r>
              <a:rPr lang="en-IE" sz="1100" i="1" dirty="0" smtClean="0">
                <a:solidFill>
                  <a:schemeClr val="bg1"/>
                </a:solidFill>
                <a:latin typeface="Arial" pitchFamily="34" charset="0"/>
                <a:cs typeface="Arial" pitchFamily="34" charset="0"/>
              </a:rPr>
              <a:t>Urban Residents</a:t>
            </a:r>
            <a:r>
              <a:rPr lang="en-IE" sz="1100" dirty="0" smtClean="0">
                <a:solidFill>
                  <a:schemeClr val="bg1"/>
                </a:solidFill>
                <a:latin typeface="Arial" pitchFamily="34" charset="0"/>
                <a:cs typeface="Arial" pitchFamily="34" charset="0"/>
              </a:rPr>
              <a:t>).</a:t>
            </a:r>
            <a:endParaRPr lang="en-IE" sz="1100" i="1" dirty="0">
              <a:solidFill>
                <a:schemeClr val="bg1"/>
              </a:solidFill>
              <a:latin typeface="Arial" pitchFamily="34" charset="0"/>
              <a:cs typeface="Arial" pitchFamily="34" charset="0"/>
            </a:endParaRPr>
          </a:p>
        </p:txBody>
      </p:sp>
      <p:sp>
        <p:nvSpPr>
          <p:cNvPr id="16" name="Oval 15"/>
          <p:cNvSpPr/>
          <p:nvPr/>
        </p:nvSpPr>
        <p:spPr>
          <a:xfrm>
            <a:off x="6248400" y="2276475"/>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7" name="Oval 16"/>
          <p:cNvSpPr/>
          <p:nvPr/>
        </p:nvSpPr>
        <p:spPr>
          <a:xfrm>
            <a:off x="5633405" y="28575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8" name="Oval 17"/>
          <p:cNvSpPr/>
          <p:nvPr/>
        </p:nvSpPr>
        <p:spPr>
          <a:xfrm>
            <a:off x="8220075" y="31242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0"/>
            <a:ext cx="9144000" cy="523875"/>
          </a:xfrm>
          <a:prstGeom prst="rect">
            <a:avLst/>
          </a:prstGeom>
          <a:solidFill>
            <a:schemeClr val="tx1"/>
          </a:solidFill>
          <a:ln w="28575">
            <a:solidFill>
              <a:srgbClr val="FF0000"/>
            </a:solidFill>
          </a:ln>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NZ" sz="3200" b="1" i="0" u="none" strike="noStrike" kern="1200" cap="none" spc="0" normalizeH="0" baseline="0" noProof="0" dirty="0" smtClean="0">
                <a:ln>
                  <a:noFill/>
                </a:ln>
                <a:solidFill>
                  <a:schemeClr val="bg1"/>
                </a:solidFill>
                <a:effectLst/>
                <a:uLnTx/>
                <a:uFillTx/>
                <a:latin typeface="+mn-lt"/>
                <a:ea typeface="+mn-ea"/>
                <a:cs typeface="+mn-cs"/>
              </a:rPr>
              <a:t>Importance</a:t>
            </a:r>
            <a:endParaRPr kumimoji="0" lang="en-GB"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381000" y="1600200"/>
          <a:ext cx="8610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Importance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24</a:t>
            </a:fld>
            <a:endParaRPr lang="en-US" sz="1000" b="1" dirty="0"/>
          </a:p>
        </p:txBody>
      </p:sp>
      <p:sp>
        <p:nvSpPr>
          <p:cNvPr id="6" name="TextBox 5"/>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is the </a:t>
            </a:r>
            <a:r>
              <a:rPr lang="en-NZ" sz="1400" b="1" u="sng" dirty="0" smtClean="0"/>
              <a:t>most</a:t>
            </a:r>
            <a:r>
              <a:rPr lang="en-NZ" sz="1400" b="1" dirty="0" smtClean="0"/>
              <a:t> important thing to you about the harbour?</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Q10</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2" name="Table 11"/>
          <p:cNvGraphicFramePr>
            <a:graphicFrameLocks noGrp="1"/>
          </p:cNvGraphicFramePr>
          <p:nvPr/>
        </p:nvGraphicFramePr>
        <p:xfrm>
          <a:off x="1905000" y="5715000"/>
          <a:ext cx="5943600" cy="228600"/>
        </p:xfrm>
        <a:graphic>
          <a:graphicData uri="http://schemas.openxmlformats.org/drawingml/2006/table">
            <a:tbl>
              <a:tblPr firstRow="1" bandRow="1">
                <a:tableStyleId>{5C22544A-7EE6-4342-B048-85BDC9FD1C3A}</a:tableStyleId>
              </a:tblPr>
              <a:tblGrid>
                <a:gridCol w="1981200"/>
                <a:gridCol w="1981200"/>
                <a:gridCol w="19812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3" name="Picture 2"/>
          <p:cNvPicPr>
            <a:picLocks noChangeAspect="1" noChangeArrowheads="1"/>
          </p:cNvPicPr>
          <p:nvPr/>
        </p:nvPicPr>
        <p:blipFill>
          <a:blip r:embed="rId3" cstate="print"/>
          <a:srcRect/>
          <a:stretch>
            <a:fillRect/>
          </a:stretch>
        </p:blipFill>
        <p:spPr bwMode="auto">
          <a:xfrm>
            <a:off x="7010400" y="57912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7" name="TextBox 16"/>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One half of </a:t>
            </a: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stated that the most important thing about the harbour was </a:t>
            </a:r>
            <a:r>
              <a:rPr lang="en-IE" sz="1100" i="1" dirty="0" smtClean="0">
                <a:solidFill>
                  <a:schemeClr val="bg1"/>
                </a:solidFill>
                <a:latin typeface="Arial" pitchFamily="34" charset="0"/>
                <a:cs typeface="Arial" pitchFamily="34" charset="0"/>
              </a:rPr>
              <a:t>Keeping it clean/pollution free, </a:t>
            </a:r>
            <a:r>
              <a:rPr lang="en-IE" sz="1100" dirty="0" smtClean="0">
                <a:solidFill>
                  <a:schemeClr val="bg1"/>
                </a:solidFill>
                <a:latin typeface="Arial" pitchFamily="34" charset="0"/>
                <a:cs typeface="Arial" pitchFamily="34" charset="0"/>
              </a:rPr>
              <a:t>while over one third of  </a:t>
            </a:r>
            <a:r>
              <a:rPr lang="en-IE" sz="1100" i="1" dirty="0" smtClean="0">
                <a:solidFill>
                  <a:schemeClr val="bg1"/>
                </a:solidFill>
                <a:latin typeface="Arial" pitchFamily="34" charset="0"/>
                <a:cs typeface="Arial" pitchFamily="34" charset="0"/>
              </a:rPr>
              <a:t>Recreational </a:t>
            </a:r>
            <a:r>
              <a:rPr lang="en-IE" sz="1100" i="1" dirty="0">
                <a:solidFill>
                  <a:schemeClr val="bg1"/>
                </a:solidFill>
                <a:latin typeface="Arial" pitchFamily="34" charset="0"/>
                <a:cs typeface="Arial" pitchFamily="34" charset="0"/>
              </a:rPr>
              <a:t>U</a:t>
            </a:r>
            <a:r>
              <a:rPr lang="en-IE" sz="1100" i="1" dirty="0" smtClean="0">
                <a:solidFill>
                  <a:schemeClr val="bg1"/>
                </a:solidFill>
                <a:latin typeface="Arial" pitchFamily="34" charset="0"/>
                <a:cs typeface="Arial" pitchFamily="34" charset="0"/>
              </a:rPr>
              <a:t>sers </a:t>
            </a:r>
            <a:r>
              <a:rPr lang="en-IE" sz="1100" dirty="0">
                <a:solidFill>
                  <a:schemeClr val="bg1"/>
                </a:solidFill>
                <a:latin typeface="Arial" pitchFamily="34" charset="0"/>
                <a:cs typeface="Arial" pitchFamily="34" charset="0"/>
              </a:rPr>
              <a:t>(36</a:t>
            </a:r>
            <a:r>
              <a:rPr lang="en-IE" sz="1100" dirty="0" smtClean="0">
                <a:solidFill>
                  <a:schemeClr val="bg1"/>
                </a:solidFill>
                <a:latin typeface="Arial" pitchFamily="34" charset="0"/>
                <a:cs typeface="Arial" pitchFamily="34" charset="0"/>
              </a:rPr>
              <a:t>%) stated that </a:t>
            </a:r>
            <a:r>
              <a:rPr lang="en-IE" sz="1100" dirty="0">
                <a:solidFill>
                  <a:schemeClr val="bg1"/>
                </a:solidFill>
                <a:latin typeface="Arial" pitchFamily="34" charset="0"/>
                <a:cs typeface="Arial" pitchFamily="34" charset="0"/>
              </a:rPr>
              <a:t>the most important thing about the harbour </a:t>
            </a:r>
            <a:r>
              <a:rPr lang="en-IE" sz="1100" dirty="0" smtClean="0">
                <a:solidFill>
                  <a:schemeClr val="bg1"/>
                </a:solidFill>
                <a:latin typeface="Arial" pitchFamily="34" charset="0"/>
                <a:cs typeface="Arial" pitchFamily="34" charset="0"/>
              </a:rPr>
              <a:t>was </a:t>
            </a:r>
            <a:r>
              <a:rPr lang="en-IE" sz="1100" i="1" dirty="0" smtClean="0">
                <a:solidFill>
                  <a:schemeClr val="bg1"/>
                </a:solidFill>
                <a:latin typeface="Arial" pitchFamily="34" charset="0"/>
                <a:cs typeface="Arial" pitchFamily="34" charset="0"/>
              </a:rPr>
              <a:t>Access to the harbour for all/Recreational use.</a:t>
            </a:r>
            <a:endParaRPr lang="en-IE"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25</a:t>
            </a:fld>
            <a:endParaRPr lang="en-US"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3" name="Table 12"/>
          <p:cNvGraphicFramePr>
            <a:graphicFrameLocks noGrp="1"/>
          </p:cNvGraphicFramePr>
          <p:nvPr>
            <p:extLst>
              <p:ext uri="{D42A27DB-BD31-4B8C-83A1-F6EECF244321}">
                <p14:modId xmlns:p14="http://schemas.microsoft.com/office/powerpoint/2010/main" val="986340597"/>
              </p:ext>
            </p:extLst>
          </p:nvPr>
        </p:nvGraphicFramePr>
        <p:xfrm>
          <a:off x="381000" y="1676400"/>
          <a:ext cx="8381996" cy="4409158"/>
        </p:xfrm>
        <a:graphic>
          <a:graphicData uri="http://schemas.openxmlformats.org/drawingml/2006/table">
            <a:tbl>
              <a:tblPr/>
              <a:tblGrid>
                <a:gridCol w="2623679"/>
                <a:gridCol w="639813"/>
                <a:gridCol w="639813"/>
                <a:gridCol w="639813"/>
                <a:gridCol w="639813"/>
                <a:gridCol w="639813"/>
                <a:gridCol w="639813"/>
                <a:gridCol w="639813"/>
                <a:gridCol w="639813"/>
                <a:gridCol w="639813"/>
              </a:tblGrid>
              <a:tr h="332682">
                <a:tc>
                  <a:txBody>
                    <a:bodyPr/>
                    <a:lstStyle/>
                    <a:p>
                      <a:pPr algn="l" fontAlgn="b"/>
                      <a:endParaRPr lang="en-NZ" sz="11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rowSpan="2">
                  <a:txBody>
                    <a:bodyPr/>
                    <a:lstStyle/>
                    <a:p>
                      <a:pPr algn="ctr" fontAlgn="b"/>
                      <a:r>
                        <a:rPr lang="en-NZ" sz="1100" b="1" i="0" u="none" strike="noStrike" dirty="0" smtClean="0">
                          <a:solidFill>
                            <a:srgbClr val="000000"/>
                          </a:solidFill>
                          <a:latin typeface="+mn-lt"/>
                        </a:rPr>
                        <a:t>Residents</a:t>
                      </a:r>
                      <a:endParaRPr lang="en-NZ" sz="1100" b="1" i="0" u="none" strike="noStrike" dirty="0">
                        <a:solidFill>
                          <a:srgbClr val="000000"/>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b"/>
                      <a:r>
                        <a:rPr lang="en-NZ" sz="1100" b="1" i="0" u="none" strike="noStrike" dirty="0" smtClean="0">
                          <a:solidFill>
                            <a:srgbClr val="000000"/>
                          </a:solidFill>
                          <a:latin typeface="+mn-lt"/>
                        </a:rPr>
                        <a:t>Area</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3">
                  <a:txBody>
                    <a:bodyPr/>
                    <a:lstStyle/>
                    <a:p>
                      <a:pPr algn="ctr" fontAlgn="b"/>
                      <a:r>
                        <a:rPr lang="en-NZ" sz="1100" b="1" i="0" u="none" strike="noStrike" dirty="0" smtClean="0">
                          <a:solidFill>
                            <a:srgbClr val="000000"/>
                          </a:solidFill>
                          <a:latin typeface="+mn-lt"/>
                        </a:rPr>
                        <a:t>Age</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2">
                  <a:txBody>
                    <a:bodyPr/>
                    <a:lstStyle/>
                    <a:p>
                      <a:pPr algn="ctr" fontAlgn="b"/>
                      <a:r>
                        <a:rPr lang="en-NZ" sz="1100" b="1" i="0" u="none" strike="noStrike" dirty="0" smtClean="0">
                          <a:solidFill>
                            <a:srgbClr val="000000"/>
                          </a:solidFill>
                          <a:latin typeface="+mn-lt"/>
                        </a:rPr>
                        <a:t>Urban  / Rural</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r>
              <a:tr h="420974">
                <a:tc>
                  <a:txBody>
                    <a:bodyPr/>
                    <a:lstStyle/>
                    <a:p>
                      <a:pPr algn="l" fontAlgn="b"/>
                      <a:endParaRPr lang="en-NZ" sz="11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vMerge="1">
                  <a:txBody>
                    <a:bodyPr/>
                    <a:lstStyle/>
                    <a:p>
                      <a:pPr algn="ctr"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a:txBody>
                    <a:bodyPr/>
                    <a:lstStyle/>
                    <a:p>
                      <a:pPr algn="ctr" fontAlgn="b"/>
                      <a:r>
                        <a:rPr lang="en-NZ" sz="1100" b="1" i="0" u="none" strike="noStrike" dirty="0" err="1">
                          <a:solidFill>
                            <a:srgbClr val="000000"/>
                          </a:solidFill>
                          <a:latin typeface="+mn-lt"/>
                        </a:rPr>
                        <a:t>Tauranga</a:t>
                      </a:r>
                      <a:r>
                        <a:rPr lang="en-NZ" sz="1100" b="1" i="0" u="none" strike="noStrike" dirty="0">
                          <a:solidFill>
                            <a:srgbClr val="000000"/>
                          </a:solidFill>
                          <a:latin typeface="+mn-lt"/>
                        </a:rPr>
                        <a:t> City Council</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WBOP DC</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Outside WBOP</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18-39</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40-64</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65+</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Urban</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Rural</a:t>
                      </a:r>
                    </a:p>
                  </a:txBody>
                  <a:tcPr marL="7460" marR="7460" marT="7460"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90394">
                <a:tc>
                  <a:txBody>
                    <a:bodyPr/>
                    <a:lstStyle/>
                    <a:p>
                      <a:pPr algn="l" fontAlgn="t"/>
                      <a:r>
                        <a:rPr lang="en-NZ" sz="1100" b="0" i="0" u="none" strike="noStrike" dirty="0">
                          <a:solidFill>
                            <a:srgbClr val="000000"/>
                          </a:solidFill>
                          <a:latin typeface="+mn-lt"/>
                        </a:rPr>
                        <a:t>Keeping it clean / pollution free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442944">
                <a:tc>
                  <a:txBody>
                    <a:bodyPr/>
                    <a:lstStyle/>
                    <a:p>
                      <a:pPr algn="l" fontAlgn="t"/>
                      <a:r>
                        <a:rPr lang="en-NZ" sz="1100" b="0" i="0" u="none" strike="noStrike">
                          <a:solidFill>
                            <a:srgbClr val="000000"/>
                          </a:solidFill>
                          <a:latin typeface="+mn-lt"/>
                        </a:rPr>
                        <a:t>Access to the harbour for all / Recreational use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18%</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31%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90394">
                <a:tc>
                  <a:txBody>
                    <a:bodyPr/>
                    <a:lstStyle/>
                    <a:p>
                      <a:pPr algn="l" fontAlgn="t"/>
                      <a:r>
                        <a:rPr lang="en-NZ" sz="1100" b="0" i="0" u="none" strike="noStrike">
                          <a:solidFill>
                            <a:srgbClr val="000000"/>
                          </a:solidFill>
                          <a:latin typeface="+mn-lt"/>
                        </a:rPr>
                        <a:t>Being visually pleasing / Keeping the natural state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90394">
                <a:tc>
                  <a:txBody>
                    <a:bodyPr/>
                    <a:lstStyle/>
                    <a:p>
                      <a:pPr algn="l" fontAlgn="t"/>
                      <a:r>
                        <a:rPr lang="en-NZ" sz="1100" b="0" i="0" u="none" strike="noStrike" dirty="0">
                          <a:solidFill>
                            <a:srgbClr val="000000"/>
                          </a:solidFill>
                          <a:latin typeface="+mn-lt"/>
                        </a:rPr>
                        <a:t>Water quality / Kept healthy for the sea life and </a:t>
                      </a:r>
                      <a:r>
                        <a:rPr lang="en-NZ" sz="1100" b="0" i="0" u="none" strike="noStrike" dirty="0" smtClean="0">
                          <a:solidFill>
                            <a:srgbClr val="000000"/>
                          </a:solidFill>
                          <a:latin typeface="+mn-lt"/>
                        </a:rPr>
                        <a:t>wildlife</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90394">
                <a:tc>
                  <a:txBody>
                    <a:bodyPr/>
                    <a:lstStyle/>
                    <a:p>
                      <a:pPr algn="l" fontAlgn="t"/>
                      <a:r>
                        <a:rPr lang="en-NZ" sz="1100" b="0" i="0" u="none" strike="noStrike" dirty="0">
                          <a:solidFill>
                            <a:srgbClr val="000000"/>
                          </a:solidFill>
                          <a:latin typeface="+mn-lt"/>
                        </a:rPr>
                        <a:t>Using it for economic reasons / Keeping the Port going / cruise ships coming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90394">
                <a:tc>
                  <a:txBody>
                    <a:bodyPr/>
                    <a:lstStyle/>
                    <a:p>
                      <a:pPr algn="l" fontAlgn="t"/>
                      <a:r>
                        <a:rPr lang="en-NZ" sz="1100" b="0" i="0" u="none" strike="noStrike">
                          <a:solidFill>
                            <a:srgbClr val="000000"/>
                          </a:solidFill>
                          <a:latin typeface="+mn-lt"/>
                        </a:rPr>
                        <a:t>Getting rid of the sea lettuce / mangroves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90394">
                <a:tc>
                  <a:txBody>
                    <a:bodyPr/>
                    <a:lstStyle/>
                    <a:p>
                      <a:pPr algn="l" fontAlgn="t"/>
                      <a:r>
                        <a:rPr lang="en-NZ" sz="1100" b="0" i="0" u="none" strike="noStrike">
                          <a:solidFill>
                            <a:srgbClr val="000000"/>
                          </a:solidFill>
                          <a:latin typeface="+mn-lt"/>
                        </a:rPr>
                        <a:t>Other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90394">
                <a:tc>
                  <a:txBody>
                    <a:bodyPr/>
                    <a:lstStyle/>
                    <a:p>
                      <a:pPr algn="l" fontAlgn="t"/>
                      <a:r>
                        <a:rPr lang="en-NZ" sz="1100" b="0" i="0" u="none" strike="noStrike" dirty="0">
                          <a:solidFill>
                            <a:srgbClr val="000000"/>
                          </a:solidFill>
                          <a:latin typeface="+mn-lt"/>
                        </a:rPr>
                        <a:t>I don’t know</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0" i="0" u="none" strike="noStrike" dirty="0">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390394">
                <a:tc>
                  <a:txBody>
                    <a:bodyPr/>
                    <a:lstStyle/>
                    <a:p>
                      <a:pPr marL="72000" algn="l" fontAlgn="t">
                        <a:spcBef>
                          <a:spcPts val="0"/>
                        </a:spcBef>
                      </a:pPr>
                      <a:endParaRPr lang="en-NZ" sz="1100" b="1" i="0" u="none" strike="noStrike" dirty="0">
                        <a:solidFill>
                          <a:srgbClr val="000000"/>
                        </a:solidFill>
                        <a:latin typeface="+mn-lt"/>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latin typeface="+mn-lt"/>
                        </a:rPr>
                        <a:t>n=563</a:t>
                      </a:r>
                      <a:endParaRPr lang="en-NZ" sz="900" b="0" i="1" dirty="0">
                        <a:solidFill>
                          <a:srgbClr val="FF0000"/>
                        </a:solidFill>
                        <a:latin typeface="+mn-lt"/>
                      </a:endParaRPr>
                    </a:p>
                  </a:txBody>
                  <a:tcPr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latin typeface="+mn-lt"/>
                        </a:rPr>
                        <a:t>n=309</a:t>
                      </a:r>
                      <a:endParaRPr lang="en-NZ" sz="900" i="1" dirty="0">
                        <a:solidFill>
                          <a:srgbClr val="FF0000"/>
                        </a:solidFill>
                        <a:latin typeface="+mn-lt"/>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latin typeface="+mn-lt"/>
                        </a:rPr>
                        <a:t>n=232</a:t>
                      </a:r>
                      <a:endParaRPr lang="en-NZ" sz="900" i="1" dirty="0">
                        <a:solidFill>
                          <a:srgbClr val="FF0000"/>
                        </a:solidFill>
                        <a:latin typeface="+mn-lt"/>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latin typeface="+mn-lt"/>
                        </a:rPr>
                        <a:t>n=22</a:t>
                      </a:r>
                      <a:endParaRPr lang="en-NZ" sz="900" b="0" i="1" dirty="0">
                        <a:solidFill>
                          <a:srgbClr val="FF0000"/>
                        </a:solidFill>
                        <a:latin typeface="+mn-lt"/>
                      </a:endParaRPr>
                    </a:p>
                  </a:txBody>
                  <a:tcPr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latin typeface="+mn-lt"/>
                        </a:rPr>
                        <a:t>n=197</a:t>
                      </a:r>
                      <a:endParaRPr lang="en-NZ" sz="900" i="1" dirty="0">
                        <a:solidFill>
                          <a:srgbClr val="FF0000"/>
                        </a:solidFill>
                        <a:latin typeface="+mn-lt"/>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latin typeface="+mn-lt"/>
                        </a:rPr>
                        <a:t>n=242</a:t>
                      </a:r>
                      <a:endParaRPr lang="en-NZ" sz="900" i="1" dirty="0">
                        <a:solidFill>
                          <a:srgbClr val="FF0000"/>
                        </a:solidFill>
                        <a:latin typeface="+mn-lt"/>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latin typeface="+mn-lt"/>
                        </a:rPr>
                        <a:t>n=124</a:t>
                      </a:r>
                      <a:endParaRPr lang="en-NZ" sz="900" b="0" i="1" dirty="0">
                        <a:solidFill>
                          <a:srgbClr val="FF0000"/>
                        </a:solidFill>
                        <a:latin typeface="+mn-lt"/>
                      </a:endParaRPr>
                    </a:p>
                  </a:txBody>
                  <a:tcPr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latin typeface="+mn-lt"/>
                        </a:rPr>
                        <a:t>n=376</a:t>
                      </a:r>
                      <a:endParaRPr lang="en-NZ" sz="900" i="1" dirty="0">
                        <a:solidFill>
                          <a:srgbClr val="FF0000"/>
                        </a:solidFill>
                        <a:latin typeface="+mn-lt"/>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latin typeface="+mn-lt"/>
                        </a:rPr>
                        <a:t>n=186</a:t>
                      </a:r>
                      <a:endParaRPr lang="en-NZ" sz="900" i="1" dirty="0">
                        <a:solidFill>
                          <a:srgbClr val="FF0000"/>
                        </a:solidFill>
                        <a:latin typeface="+mn-lt"/>
                      </a:endParaRPr>
                    </a:p>
                  </a:txBody>
                  <a:tcPr anchor="ctr">
                    <a:lnL w="12700" cap="flat" cmpd="sng" algn="ctr">
                      <a:no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Importance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10" name="TextBox 9"/>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is the </a:t>
            </a:r>
            <a:r>
              <a:rPr lang="en-NZ" sz="1400" b="1" u="sng" dirty="0" smtClean="0"/>
              <a:t>most</a:t>
            </a:r>
            <a:r>
              <a:rPr lang="en-NZ" sz="1400" b="1" dirty="0" smtClean="0"/>
              <a:t> important thing to you about the harbour?</a:t>
            </a:r>
            <a:endParaRPr lang="en-NZ" sz="1400" dirty="0"/>
          </a:p>
        </p:txBody>
      </p:sp>
      <p:sp>
        <p:nvSpPr>
          <p:cNvPr id="11" name="TextBox 10"/>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Q10</a:t>
            </a:r>
            <a:endParaRPr lang="en-NZ" sz="1000" b="1" dirty="0"/>
          </a:p>
        </p:txBody>
      </p:sp>
      <p:pic>
        <p:nvPicPr>
          <p:cNvPr id="12" name="Picture 2"/>
          <p:cNvPicPr>
            <a:picLocks noChangeAspect="1" noChangeArrowheads="1"/>
          </p:cNvPicPr>
          <p:nvPr/>
        </p:nvPicPr>
        <p:blipFill>
          <a:blip r:embed="rId2" cstate="print"/>
          <a:srcRect/>
          <a:stretch>
            <a:fillRect/>
          </a:stretch>
        </p:blipFill>
        <p:spPr bwMode="auto">
          <a:xfrm>
            <a:off x="5410200" y="57912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6" name="TextBox 15"/>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Just over two thirds of </a:t>
            </a:r>
            <a:r>
              <a:rPr lang="en-IE" sz="1100" i="1" dirty="0" smtClean="0">
                <a:solidFill>
                  <a:schemeClr val="bg1"/>
                </a:solidFill>
                <a:latin typeface="Arial" pitchFamily="34" charset="0"/>
                <a:cs typeface="Arial" pitchFamily="34" charset="0"/>
              </a:rPr>
              <a:t>Residents Outside WBOP </a:t>
            </a:r>
            <a:r>
              <a:rPr lang="en-IE" sz="1100" dirty="0" smtClean="0">
                <a:solidFill>
                  <a:schemeClr val="bg1"/>
                </a:solidFill>
                <a:latin typeface="Arial" pitchFamily="34" charset="0"/>
                <a:cs typeface="Arial" pitchFamily="34" charset="0"/>
              </a:rPr>
              <a:t>(67%) stated that the most important thing about the harbour was </a:t>
            </a:r>
            <a:r>
              <a:rPr lang="en-IE" sz="1100" i="1" dirty="0" smtClean="0">
                <a:solidFill>
                  <a:schemeClr val="bg1"/>
                </a:solidFill>
                <a:latin typeface="Arial" pitchFamily="34" charset="0"/>
                <a:cs typeface="Arial" pitchFamily="34" charset="0"/>
              </a:rPr>
              <a:t>Keeping it clean/pollution free, </a:t>
            </a:r>
            <a:r>
              <a:rPr lang="en-IE" sz="1100" dirty="0" smtClean="0">
                <a:solidFill>
                  <a:schemeClr val="bg1"/>
                </a:solidFill>
                <a:latin typeface="Arial" pitchFamily="34" charset="0"/>
                <a:cs typeface="Arial" pitchFamily="34" charset="0"/>
              </a:rPr>
              <a:t>while just under one third of  </a:t>
            </a: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in the </a:t>
            </a:r>
            <a:r>
              <a:rPr lang="en-IE" sz="1100" i="1" dirty="0" smtClean="0">
                <a:solidFill>
                  <a:schemeClr val="bg1"/>
                </a:solidFill>
                <a:latin typeface="Arial" pitchFamily="34" charset="0"/>
                <a:cs typeface="Arial" pitchFamily="34" charset="0"/>
              </a:rPr>
              <a:t>18-39 year old </a:t>
            </a:r>
            <a:r>
              <a:rPr lang="en-IE" sz="1100" dirty="0" smtClean="0">
                <a:solidFill>
                  <a:schemeClr val="bg1"/>
                </a:solidFill>
                <a:latin typeface="Arial" pitchFamily="34" charset="0"/>
                <a:cs typeface="Arial" pitchFamily="34" charset="0"/>
              </a:rPr>
              <a:t>age range (31%) stated that </a:t>
            </a:r>
            <a:r>
              <a:rPr lang="en-IE" sz="1100" dirty="0">
                <a:solidFill>
                  <a:schemeClr val="bg1"/>
                </a:solidFill>
                <a:latin typeface="Arial" pitchFamily="34" charset="0"/>
                <a:cs typeface="Arial" pitchFamily="34" charset="0"/>
              </a:rPr>
              <a:t>the most important thing about the harbour </a:t>
            </a:r>
            <a:r>
              <a:rPr lang="en-IE" sz="1100" dirty="0" smtClean="0">
                <a:solidFill>
                  <a:schemeClr val="bg1"/>
                </a:solidFill>
                <a:latin typeface="Arial" pitchFamily="34" charset="0"/>
                <a:cs typeface="Arial" pitchFamily="34" charset="0"/>
              </a:rPr>
              <a:t>was </a:t>
            </a:r>
            <a:r>
              <a:rPr lang="en-IE" sz="1100" i="1" dirty="0" smtClean="0">
                <a:solidFill>
                  <a:schemeClr val="bg1"/>
                </a:solidFill>
                <a:latin typeface="Arial" pitchFamily="34" charset="0"/>
                <a:cs typeface="Arial" pitchFamily="34" charset="0"/>
              </a:rPr>
              <a:t>Access to the harbour for all/Recreational use.</a:t>
            </a:r>
            <a:endParaRPr lang="en-IE" sz="1100" dirty="0">
              <a:solidFill>
                <a:schemeClr val="bg1"/>
              </a:solidFill>
              <a:latin typeface="Arial" pitchFamily="34" charset="0"/>
              <a:cs typeface="Arial" pitchFamily="34" charset="0"/>
            </a:endParaRPr>
          </a:p>
        </p:txBody>
      </p:sp>
      <p:sp>
        <p:nvSpPr>
          <p:cNvPr id="17" name="Oval 16"/>
          <p:cNvSpPr/>
          <p:nvPr/>
        </p:nvSpPr>
        <p:spPr>
          <a:xfrm>
            <a:off x="4944507" y="2562225"/>
            <a:ext cx="601108" cy="257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a:off x="5545615" y="2971800"/>
            <a:ext cx="601108" cy="257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26</a:t>
            </a:fld>
            <a:endParaRPr lang="en-US" sz="1000" b="1" dirty="0"/>
          </a:p>
        </p:txBody>
      </p:sp>
      <p:sp>
        <p:nvSpPr>
          <p:cNvPr id="5" name="TextBox 4"/>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sp>
        <p:nvSpPr>
          <p:cNvPr id="6"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Importance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1219200"/>
            <a:ext cx="9144000" cy="307777"/>
          </a:xfrm>
          <a:prstGeom prst="rect">
            <a:avLst/>
          </a:prstGeom>
          <a:noFill/>
        </p:spPr>
        <p:txBody>
          <a:bodyPr wrap="square" rtlCol="0" anchor="ctr">
            <a:spAutoFit/>
          </a:bodyPr>
          <a:lstStyle/>
          <a:p>
            <a:pPr lvl="0" algn="ctr"/>
            <a:r>
              <a:rPr lang="en-NZ" sz="1400" b="1" dirty="0" smtClean="0"/>
              <a:t>How important, or unimportant are each of the following aspects to do with the </a:t>
            </a:r>
            <a:r>
              <a:rPr lang="en-NZ" sz="1400" b="1" dirty="0" err="1" smtClean="0"/>
              <a:t>Tauranga</a:t>
            </a:r>
            <a:r>
              <a:rPr lang="en-NZ" sz="1400" b="1" dirty="0" smtClean="0"/>
              <a:t> Harbour to you?</a:t>
            </a:r>
            <a:endParaRPr lang="en-NZ" sz="1400" dirty="0"/>
          </a:p>
        </p:txBody>
      </p:sp>
      <p:sp>
        <p:nvSpPr>
          <p:cNvPr id="8" name="TextBox 7"/>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Q11</a:t>
            </a:r>
            <a:endParaRPr lang="en-NZ" sz="1000" b="1" dirty="0"/>
          </a:p>
        </p:txBody>
      </p:sp>
      <p:graphicFrame>
        <p:nvGraphicFramePr>
          <p:cNvPr id="9" name="Chart 8"/>
          <p:cNvGraphicFramePr/>
          <p:nvPr/>
        </p:nvGraphicFramePr>
        <p:xfrm>
          <a:off x="152400" y="1752600"/>
          <a:ext cx="8001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0" y="1084421"/>
            <a:ext cx="609600" cy="246221"/>
          </a:xfrm>
          <a:prstGeom prst="rect">
            <a:avLst/>
          </a:prstGeom>
          <a:noFill/>
        </p:spPr>
        <p:txBody>
          <a:bodyPr wrap="square" rtlCol="0">
            <a:spAutoFit/>
          </a:bodyPr>
          <a:lstStyle/>
          <a:p>
            <a:r>
              <a:rPr lang="en-NZ" sz="1000" dirty="0" smtClean="0">
                <a:solidFill>
                  <a:srgbClr val="FF0000"/>
                </a:solidFill>
              </a:rPr>
              <a:t>n=607</a:t>
            </a:r>
            <a:endParaRPr lang="en-NZ" sz="1000" dirty="0">
              <a:solidFill>
                <a:srgbClr val="FF0000"/>
              </a:solidFill>
            </a:endParaRPr>
          </a:p>
        </p:txBody>
      </p:sp>
      <p:graphicFrame>
        <p:nvGraphicFramePr>
          <p:cNvPr id="11" name="Table 10"/>
          <p:cNvGraphicFramePr>
            <a:graphicFrameLocks noGrp="1"/>
          </p:cNvGraphicFramePr>
          <p:nvPr/>
        </p:nvGraphicFramePr>
        <p:xfrm>
          <a:off x="8153400" y="1523998"/>
          <a:ext cx="838200" cy="4343403"/>
        </p:xfrm>
        <a:graphic>
          <a:graphicData uri="http://schemas.openxmlformats.org/drawingml/2006/table">
            <a:tbl>
              <a:tblPr firstRow="1" bandRow="1"/>
              <a:tblGrid>
                <a:gridCol w="838200"/>
              </a:tblGrid>
              <a:tr h="402532">
                <a:tc>
                  <a:txBody>
                    <a:bodyPr/>
                    <a:lstStyle/>
                    <a:p>
                      <a:pPr algn="ctr"/>
                      <a:r>
                        <a:rPr lang="en-NZ" sz="1000" b="1" dirty="0" smtClean="0"/>
                        <a:t>Mean rating</a:t>
                      </a:r>
                    </a:p>
                    <a:p>
                      <a:pPr algn="ctr"/>
                      <a:r>
                        <a:rPr lang="en-NZ" sz="1000" b="1" dirty="0" smtClean="0"/>
                        <a:t>(Max 10)</a:t>
                      </a:r>
                      <a:endParaRPr lang="en-NZ" sz="1000" b="1"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9.36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9.28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8.95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8.78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8.69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8.63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8.57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8.26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7.77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7.44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7.04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12" name="TextBox 11"/>
          <p:cNvSpPr txBox="1"/>
          <p:nvPr/>
        </p:nvSpPr>
        <p:spPr>
          <a:xfrm>
            <a:off x="0" y="6248400"/>
            <a:ext cx="9144000" cy="600164"/>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Almost all respondents (97%) rated </a:t>
            </a:r>
            <a:r>
              <a:rPr lang="en-IE" sz="1100" i="1" dirty="0" smtClean="0">
                <a:solidFill>
                  <a:schemeClr val="bg1"/>
                </a:solidFill>
                <a:latin typeface="Arial" pitchFamily="34" charset="0"/>
                <a:cs typeface="Arial" pitchFamily="34" charset="0"/>
              </a:rPr>
              <a:t>Water quality in the harbour </a:t>
            </a:r>
            <a:r>
              <a:rPr lang="en-IE" sz="1100" dirty="0" smtClean="0">
                <a:solidFill>
                  <a:schemeClr val="bg1"/>
                </a:solidFill>
                <a:latin typeface="Arial" pitchFamily="34" charset="0"/>
                <a:cs typeface="Arial" pitchFamily="34" charset="0"/>
              </a:rPr>
              <a:t>as </a:t>
            </a:r>
            <a:r>
              <a:rPr lang="en-IE" sz="1100" i="1" dirty="0" smtClean="0">
                <a:solidFill>
                  <a:schemeClr val="bg1"/>
                </a:solidFill>
                <a:latin typeface="Arial" pitchFamily="34" charset="0"/>
                <a:cs typeface="Arial" pitchFamily="34" charset="0"/>
              </a:rPr>
              <a:t>Important </a:t>
            </a:r>
            <a:r>
              <a:rPr lang="en-IE" sz="1100" dirty="0" smtClean="0">
                <a:solidFill>
                  <a:schemeClr val="bg1"/>
                </a:solidFill>
                <a:latin typeface="Arial" pitchFamily="34" charset="0"/>
                <a:cs typeface="Arial" pitchFamily="34" charset="0"/>
              </a:rPr>
              <a:t>or </a:t>
            </a:r>
            <a:r>
              <a:rPr lang="en-IE" sz="1100" i="1" dirty="0" smtClean="0">
                <a:solidFill>
                  <a:schemeClr val="bg1"/>
                </a:solidFill>
                <a:latin typeface="Arial" pitchFamily="34" charset="0"/>
                <a:cs typeface="Arial" pitchFamily="34" charset="0"/>
              </a:rPr>
              <a:t>Very important  </a:t>
            </a:r>
            <a:r>
              <a:rPr lang="en-IE" sz="1100" dirty="0" smtClean="0">
                <a:solidFill>
                  <a:schemeClr val="bg1"/>
                </a:solidFill>
                <a:latin typeface="Arial" pitchFamily="34" charset="0"/>
                <a:cs typeface="Arial" pitchFamily="34" charset="0"/>
              </a:rPr>
              <a:t>to them.  Although still rated as </a:t>
            </a:r>
            <a:r>
              <a:rPr lang="en-IE" sz="1100" i="1" dirty="0" smtClean="0">
                <a:solidFill>
                  <a:schemeClr val="bg1"/>
                </a:solidFill>
                <a:latin typeface="Arial" pitchFamily="34" charset="0"/>
                <a:cs typeface="Arial" pitchFamily="34" charset="0"/>
              </a:rPr>
              <a:t>Important</a:t>
            </a:r>
            <a:r>
              <a:rPr lang="en-IE" sz="1100" dirty="0" smtClean="0">
                <a:solidFill>
                  <a:schemeClr val="bg1"/>
                </a:solidFill>
                <a:latin typeface="Arial" pitchFamily="34" charset="0"/>
                <a:cs typeface="Arial" pitchFamily="34" charset="0"/>
              </a:rPr>
              <a:t> or </a:t>
            </a:r>
            <a:r>
              <a:rPr lang="en-IE" sz="1100" i="1" dirty="0" smtClean="0">
                <a:solidFill>
                  <a:schemeClr val="bg1"/>
                </a:solidFill>
                <a:latin typeface="Arial" pitchFamily="34" charset="0"/>
                <a:cs typeface="Arial" pitchFamily="34" charset="0"/>
              </a:rPr>
              <a:t>Very important </a:t>
            </a:r>
            <a:r>
              <a:rPr lang="en-IE" sz="1100" dirty="0" smtClean="0">
                <a:solidFill>
                  <a:schemeClr val="bg1"/>
                </a:solidFill>
                <a:latin typeface="Arial" pitchFamily="34" charset="0"/>
                <a:cs typeface="Arial" pitchFamily="34" charset="0"/>
              </a:rPr>
              <a:t>by over half of the respondents (56%), </a:t>
            </a:r>
            <a:r>
              <a:rPr lang="en-IE" sz="1100" i="1" dirty="0" smtClean="0">
                <a:solidFill>
                  <a:schemeClr val="bg1"/>
                </a:solidFill>
                <a:latin typeface="Arial" pitchFamily="34" charset="0"/>
                <a:cs typeface="Arial" pitchFamily="34" charset="0"/>
              </a:rPr>
              <a:t>That traditional cultural practices and knowledge are sustained in and around the harbour </a:t>
            </a:r>
            <a:r>
              <a:rPr lang="en-IE" sz="1100" dirty="0" smtClean="0">
                <a:solidFill>
                  <a:schemeClr val="bg1"/>
                </a:solidFill>
                <a:latin typeface="Arial" pitchFamily="34" charset="0"/>
                <a:cs typeface="Arial" pitchFamily="34" charset="0"/>
              </a:rPr>
              <a:t>was the least important aspect listed. </a:t>
            </a:r>
            <a:endParaRPr lang="en-IE"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27</a:t>
            </a:fld>
            <a:endParaRPr lang="en-US" sz="1000" b="1" dirty="0"/>
          </a:p>
        </p:txBody>
      </p:sp>
      <p:sp>
        <p:nvSpPr>
          <p:cNvPr id="5" name="TextBox 4"/>
          <p:cNvSpPr txBox="1"/>
          <p:nvPr/>
        </p:nvSpPr>
        <p:spPr>
          <a:xfrm>
            <a:off x="7696200" y="990600"/>
            <a:ext cx="1447800" cy="246221"/>
          </a:xfrm>
          <a:prstGeom prst="rect">
            <a:avLst/>
          </a:prstGeom>
          <a:noFill/>
        </p:spPr>
        <p:txBody>
          <a:bodyPr wrap="square" rtlCol="0">
            <a:spAutoFit/>
          </a:bodyPr>
          <a:lstStyle/>
          <a:p>
            <a:pPr algn="r"/>
            <a:r>
              <a:rPr lang="en-NZ" sz="1000" dirty="0" smtClean="0"/>
              <a:t>Mean rating (Max 10)</a:t>
            </a:r>
            <a:endParaRPr lang="en-NZ" sz="1000" dirty="0"/>
          </a:p>
        </p:txBody>
      </p:sp>
      <p:sp>
        <p:nvSpPr>
          <p:cNvPr id="6"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Importance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1219200"/>
            <a:ext cx="9144000" cy="307777"/>
          </a:xfrm>
          <a:prstGeom prst="rect">
            <a:avLst/>
          </a:prstGeom>
          <a:noFill/>
        </p:spPr>
        <p:txBody>
          <a:bodyPr wrap="square" rtlCol="0" anchor="ctr">
            <a:spAutoFit/>
          </a:bodyPr>
          <a:lstStyle/>
          <a:p>
            <a:pPr lvl="0" algn="ctr"/>
            <a:r>
              <a:rPr lang="en-NZ" sz="1400" b="1" dirty="0" smtClean="0"/>
              <a:t>How important, or unimportant are each of the following aspects to do with the </a:t>
            </a:r>
            <a:r>
              <a:rPr lang="en-NZ" sz="1400" b="1" dirty="0" err="1" smtClean="0"/>
              <a:t>Tauranga</a:t>
            </a:r>
            <a:r>
              <a:rPr lang="en-NZ" sz="1400" b="1" dirty="0" smtClean="0"/>
              <a:t> harbour to you?</a:t>
            </a:r>
            <a:endParaRPr lang="en-NZ" sz="1400" dirty="0"/>
          </a:p>
        </p:txBody>
      </p:sp>
      <p:sp>
        <p:nvSpPr>
          <p:cNvPr id="8" name="TextBox 7"/>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Q11</a:t>
            </a:r>
            <a:endParaRPr lang="en-NZ" sz="1000" b="1" dirty="0"/>
          </a:p>
        </p:txBody>
      </p:sp>
      <p:graphicFrame>
        <p:nvGraphicFramePr>
          <p:cNvPr id="12" name="Table 11"/>
          <p:cNvGraphicFramePr>
            <a:graphicFrameLocks noGrp="1"/>
          </p:cNvGraphicFramePr>
          <p:nvPr/>
        </p:nvGraphicFramePr>
        <p:xfrm>
          <a:off x="381000" y="1828800"/>
          <a:ext cx="8458201" cy="4110854"/>
        </p:xfrm>
        <a:graphic>
          <a:graphicData uri="http://schemas.openxmlformats.org/drawingml/2006/table">
            <a:tbl>
              <a:tblPr/>
              <a:tblGrid>
                <a:gridCol w="4884664"/>
                <a:gridCol w="1191179"/>
                <a:gridCol w="1191179"/>
                <a:gridCol w="1191179"/>
              </a:tblGrid>
              <a:tr h="266099">
                <a:tc>
                  <a:txBody>
                    <a:bodyPr/>
                    <a:lstStyle/>
                    <a:p>
                      <a:pPr algn="l" fontAlgn="b"/>
                      <a:endParaRPr lang="en-NZ" sz="11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rgbClr val="000000"/>
                          </a:solidFill>
                          <a:latin typeface="+mn-lt"/>
                        </a:rPr>
                        <a:t>Total Sample</a:t>
                      </a:r>
                      <a:endParaRPr lang="en-NZ" sz="1100" b="1" i="0" u="none" strike="noStrike" dirty="0">
                        <a:solidFill>
                          <a:srgbClr val="000000"/>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rgbClr val="000000"/>
                          </a:solidFill>
                          <a:latin typeface="+mn-lt"/>
                        </a:rPr>
                        <a:t>Residents</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rgbClr val="000000"/>
                          </a:solidFill>
                          <a:latin typeface="+mn-lt"/>
                        </a:rPr>
                        <a:t>Recreational Users</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algn="l" fontAlgn="b"/>
                      <a:r>
                        <a:rPr lang="en-NZ" sz="1100" b="0" i="0" u="none" strike="noStrike" dirty="0">
                          <a:solidFill>
                            <a:srgbClr val="000000"/>
                          </a:solidFill>
                          <a:latin typeface="Calibri"/>
                        </a:rPr>
                        <a:t>Water quality in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9.36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9.38</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9.07</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Minimising contamination of the harbour from discharges, such as stormwater and sewage.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9.28</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9.27</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9.33</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Sustaining native plants, fish and animals in and around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8.95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8.98</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8.55</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The harbour’s water and natural ecosystems are frequently monitored and studied. </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8.78</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8.79</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8.64</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Minimising sedimentation entering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8.69</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8.69</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8.70</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Minimising the effects of industrial, orcharding and farming activities on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8.63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8.64</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8.47</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The harbour and harbour foreshore looks visually appealing.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8.57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8.59</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8.36</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Using the harbour without conflict from other users.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8.26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8.29</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7.90</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Minimising modifications to the natural ecosystems, landscapes and seascapes of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7.77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7.77</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7.67</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dirty="0">
                          <a:solidFill>
                            <a:srgbClr val="000000"/>
                          </a:solidFill>
                          <a:latin typeface="Calibri"/>
                        </a:rPr>
                        <a:t>That commercial use of the harbour for Port and cruise ship activity can develop.  </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7.44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7.51</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6.55</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dirty="0">
                          <a:solidFill>
                            <a:srgbClr val="000000"/>
                          </a:solidFill>
                          <a:latin typeface="Calibri"/>
                        </a:rPr>
                        <a:t>That traditional cultural practices and knowledge are sustained in and around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7.04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7.02</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7.28</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marL="72000" algn="l" fontAlgn="t">
                        <a:spcBef>
                          <a:spcPts val="0"/>
                        </a:spcBef>
                      </a:pPr>
                      <a:endParaRPr lang="en-NZ" sz="1100" b="1" i="0" u="none" strike="noStrike" dirty="0">
                        <a:solidFill>
                          <a:srgbClr val="000000"/>
                        </a:solidFill>
                        <a:latin typeface="+mn-lt"/>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1" u="none" strike="noStrike" dirty="0" smtClean="0">
                          <a:solidFill>
                            <a:srgbClr val="FF0000"/>
                          </a:solidFill>
                          <a:latin typeface="+mn-lt"/>
                        </a:rPr>
                        <a:t>n=607</a:t>
                      </a:r>
                      <a:endParaRPr lang="en-NZ" sz="1100" b="0" i="1" u="none" strike="noStrike" dirty="0">
                        <a:solidFill>
                          <a:srgbClr val="FF0000"/>
                        </a:solidFill>
                        <a:latin typeface="+mn-lt"/>
                      </a:endParaRPr>
                    </a:p>
                  </a:txBody>
                  <a:tcPr marL="7460" marR="7460" marT="7460" marB="0"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n=563</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n=44</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3" name="Picture 2"/>
          <p:cNvPicPr>
            <a:picLocks noChangeAspect="1" noChangeArrowheads="1"/>
          </p:cNvPicPr>
          <p:nvPr/>
        </p:nvPicPr>
        <p:blipFill>
          <a:blip r:embed="rId2" cstate="print"/>
          <a:srcRect/>
          <a:stretch>
            <a:fillRect/>
          </a:stretch>
        </p:blipFill>
        <p:spPr bwMode="auto">
          <a:xfrm>
            <a:off x="8458200" y="57150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1" name="TextBox 10"/>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were most likely to rate </a:t>
            </a:r>
            <a:r>
              <a:rPr lang="en-IE" sz="1100" i="1" dirty="0" smtClean="0">
                <a:solidFill>
                  <a:schemeClr val="bg1"/>
                </a:solidFill>
                <a:latin typeface="Arial" pitchFamily="34" charset="0"/>
                <a:cs typeface="Arial" pitchFamily="34" charset="0"/>
              </a:rPr>
              <a:t>Water </a:t>
            </a:r>
            <a:r>
              <a:rPr lang="en-IE" sz="1100" i="1" dirty="0">
                <a:solidFill>
                  <a:schemeClr val="bg1"/>
                </a:solidFill>
                <a:latin typeface="Arial" pitchFamily="34" charset="0"/>
                <a:cs typeface="Arial" pitchFamily="34" charset="0"/>
              </a:rPr>
              <a:t>quality in the harbour </a:t>
            </a:r>
            <a:r>
              <a:rPr lang="en-IE" sz="1100" dirty="0" smtClean="0">
                <a:solidFill>
                  <a:schemeClr val="bg1"/>
                </a:solidFill>
                <a:latin typeface="Arial" pitchFamily="34" charset="0"/>
                <a:cs typeface="Arial" pitchFamily="34" charset="0"/>
              </a:rPr>
              <a:t>as </a:t>
            </a:r>
            <a:r>
              <a:rPr lang="en-IE" sz="1100" i="1" dirty="0">
                <a:solidFill>
                  <a:schemeClr val="bg1"/>
                </a:solidFill>
                <a:latin typeface="Arial" pitchFamily="34" charset="0"/>
                <a:cs typeface="Arial" pitchFamily="34" charset="0"/>
              </a:rPr>
              <a:t>Important </a:t>
            </a:r>
            <a:r>
              <a:rPr lang="en-IE" sz="1100" dirty="0">
                <a:solidFill>
                  <a:schemeClr val="bg1"/>
                </a:solidFill>
                <a:latin typeface="Arial" pitchFamily="34" charset="0"/>
                <a:cs typeface="Arial" pitchFamily="34" charset="0"/>
              </a:rPr>
              <a:t>or </a:t>
            </a:r>
            <a:r>
              <a:rPr lang="en-IE" sz="1100" i="1" dirty="0">
                <a:solidFill>
                  <a:schemeClr val="bg1"/>
                </a:solidFill>
                <a:latin typeface="Arial" pitchFamily="34" charset="0"/>
                <a:cs typeface="Arial" pitchFamily="34" charset="0"/>
              </a:rPr>
              <a:t>Very important  </a:t>
            </a:r>
            <a:r>
              <a:rPr lang="en-IE" sz="1100" dirty="0">
                <a:solidFill>
                  <a:schemeClr val="bg1"/>
                </a:solidFill>
                <a:latin typeface="Arial" pitchFamily="34" charset="0"/>
                <a:cs typeface="Arial" pitchFamily="34" charset="0"/>
              </a:rPr>
              <a:t>to </a:t>
            </a:r>
            <a:r>
              <a:rPr lang="en-IE" sz="1100" dirty="0" smtClean="0">
                <a:solidFill>
                  <a:schemeClr val="bg1"/>
                </a:solidFill>
                <a:latin typeface="Arial" pitchFamily="34" charset="0"/>
                <a:cs typeface="Arial" pitchFamily="34" charset="0"/>
              </a:rPr>
              <a:t>them, while </a:t>
            </a:r>
            <a:r>
              <a:rPr lang="en-IE" sz="1100" i="1" dirty="0" smtClean="0">
                <a:solidFill>
                  <a:schemeClr val="bg1"/>
                </a:solidFill>
                <a:latin typeface="Arial" pitchFamily="34" charset="0"/>
                <a:cs typeface="Arial" pitchFamily="34" charset="0"/>
              </a:rPr>
              <a:t>Recreational Users </a:t>
            </a:r>
            <a:r>
              <a:rPr lang="en-IE" sz="1100" dirty="0" smtClean="0">
                <a:solidFill>
                  <a:schemeClr val="bg1"/>
                </a:solidFill>
                <a:latin typeface="Arial" pitchFamily="34" charset="0"/>
                <a:cs typeface="Arial" pitchFamily="34" charset="0"/>
              </a:rPr>
              <a:t>were most likely to rate </a:t>
            </a:r>
            <a:r>
              <a:rPr lang="en-NZ" sz="1100" i="1" dirty="0">
                <a:solidFill>
                  <a:schemeClr val="bg1"/>
                </a:solidFill>
                <a:latin typeface="Arial" pitchFamily="34" charset="0"/>
                <a:cs typeface="Arial" pitchFamily="34" charset="0"/>
              </a:rPr>
              <a:t>Minimising contamination of the harbour from discharges, such as </a:t>
            </a:r>
            <a:r>
              <a:rPr lang="en-NZ" sz="1100" i="1" dirty="0" err="1">
                <a:solidFill>
                  <a:schemeClr val="bg1"/>
                </a:solidFill>
                <a:latin typeface="Arial" pitchFamily="34" charset="0"/>
                <a:cs typeface="Arial" pitchFamily="34" charset="0"/>
              </a:rPr>
              <a:t>stormwater</a:t>
            </a:r>
            <a:r>
              <a:rPr lang="en-NZ" sz="1100" i="1" dirty="0">
                <a:solidFill>
                  <a:schemeClr val="bg1"/>
                </a:solidFill>
                <a:latin typeface="Arial" pitchFamily="34" charset="0"/>
                <a:cs typeface="Arial" pitchFamily="34" charset="0"/>
              </a:rPr>
              <a:t> and </a:t>
            </a:r>
            <a:r>
              <a:rPr lang="en-NZ" sz="1100" i="1" dirty="0" smtClean="0">
                <a:solidFill>
                  <a:schemeClr val="bg1"/>
                </a:solidFill>
                <a:latin typeface="Arial" pitchFamily="34" charset="0"/>
                <a:cs typeface="Arial" pitchFamily="34" charset="0"/>
              </a:rPr>
              <a:t>sewage</a:t>
            </a:r>
            <a:r>
              <a:rPr lang="en-IE" sz="1100" dirty="0" smtClean="0">
                <a:solidFill>
                  <a:schemeClr val="bg1"/>
                </a:solidFill>
                <a:latin typeface="Arial" pitchFamily="34" charset="0"/>
                <a:cs typeface="Arial" pitchFamily="34" charset="0"/>
              </a:rPr>
              <a:t> as </a:t>
            </a:r>
            <a:r>
              <a:rPr lang="en-IE" sz="1100" i="1" dirty="0" smtClean="0">
                <a:solidFill>
                  <a:schemeClr val="bg1"/>
                </a:solidFill>
                <a:latin typeface="Arial" pitchFamily="34" charset="0"/>
                <a:cs typeface="Arial" pitchFamily="34" charset="0"/>
              </a:rPr>
              <a:t>Important </a:t>
            </a:r>
            <a:r>
              <a:rPr lang="en-IE" sz="1100" dirty="0">
                <a:solidFill>
                  <a:schemeClr val="bg1"/>
                </a:solidFill>
                <a:latin typeface="Arial" pitchFamily="34" charset="0"/>
                <a:cs typeface="Arial" pitchFamily="34" charset="0"/>
              </a:rPr>
              <a:t>or </a:t>
            </a:r>
            <a:r>
              <a:rPr lang="en-IE" sz="1100" i="1" dirty="0">
                <a:solidFill>
                  <a:schemeClr val="bg1"/>
                </a:solidFill>
                <a:latin typeface="Arial" pitchFamily="34" charset="0"/>
                <a:cs typeface="Arial" pitchFamily="34" charset="0"/>
              </a:rPr>
              <a:t>Very </a:t>
            </a:r>
            <a:r>
              <a:rPr lang="en-IE" sz="1100" i="1" dirty="0" smtClean="0">
                <a:solidFill>
                  <a:schemeClr val="bg1"/>
                </a:solidFill>
                <a:latin typeface="Arial" pitchFamily="34" charset="0"/>
                <a:cs typeface="Arial" pitchFamily="34" charset="0"/>
              </a:rPr>
              <a:t>important.</a:t>
            </a:r>
            <a:endParaRPr lang="en-IE" sz="1100" i="1" dirty="0">
              <a:solidFill>
                <a:schemeClr val="bg1"/>
              </a:solidFill>
              <a:latin typeface="Arial" pitchFamily="34" charset="0"/>
              <a:cs typeface="Arial" pitchFamily="34" charset="0"/>
            </a:endParaRPr>
          </a:p>
        </p:txBody>
      </p:sp>
      <p:sp>
        <p:nvSpPr>
          <p:cNvPr id="16" name="Oval 15"/>
          <p:cNvSpPr/>
          <p:nvPr/>
        </p:nvSpPr>
        <p:spPr>
          <a:xfrm>
            <a:off x="6705600" y="2133600"/>
            <a:ext cx="601108" cy="257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7892556" y="2485582"/>
            <a:ext cx="601108" cy="257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0"/>
            <a:ext cx="9144000" cy="523875"/>
          </a:xfrm>
          <a:prstGeom prst="rect">
            <a:avLst/>
          </a:prstGeom>
          <a:solidFill>
            <a:schemeClr val="tx1"/>
          </a:solidFill>
          <a:ln w="28575">
            <a:solidFill>
              <a:srgbClr val="FF0000"/>
            </a:solidFill>
          </a:ln>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NZ" sz="3200" b="1" i="0" u="none" strike="noStrike" kern="1200" cap="none" spc="0" normalizeH="0" baseline="0" noProof="0" dirty="0" smtClean="0">
                <a:ln>
                  <a:noFill/>
                </a:ln>
                <a:solidFill>
                  <a:schemeClr val="bg1"/>
                </a:solidFill>
                <a:effectLst/>
                <a:uLnTx/>
                <a:uFillTx/>
                <a:latin typeface="+mn-lt"/>
                <a:ea typeface="+mn-ea"/>
                <a:cs typeface="+mn-cs"/>
              </a:rPr>
              <a:t>State of the Harbour</a:t>
            </a:r>
            <a:endParaRPr kumimoji="0" lang="en-GB"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29</a:t>
            </a:fld>
            <a:endParaRPr lang="en-US" sz="1000" b="1" dirty="0"/>
          </a:p>
        </p:txBody>
      </p:sp>
      <p:sp>
        <p:nvSpPr>
          <p:cNvPr id="5" name="TextBox 4"/>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sp>
        <p:nvSpPr>
          <p:cNvPr id="6"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State of the Harbour</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1371599"/>
            <a:ext cx="9144000" cy="307777"/>
          </a:xfrm>
          <a:prstGeom prst="rect">
            <a:avLst/>
          </a:prstGeom>
          <a:noFill/>
        </p:spPr>
        <p:txBody>
          <a:bodyPr wrap="square" rtlCol="0" anchor="ctr">
            <a:spAutoFit/>
          </a:bodyPr>
          <a:lstStyle/>
          <a:p>
            <a:pPr algn="ctr"/>
            <a:r>
              <a:rPr lang="en-NZ" sz="1400" b="1" dirty="0" smtClean="0"/>
              <a:t>How much better or worse has each of the following aspects become over the last few years? </a:t>
            </a:r>
            <a:endParaRPr lang="en-NZ" sz="1400" dirty="0"/>
          </a:p>
        </p:txBody>
      </p:sp>
      <p:sp>
        <p:nvSpPr>
          <p:cNvPr id="8" name="TextBox 7"/>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a:t>
            </a:r>
            <a:endParaRPr lang="en-NZ" sz="1000" b="1" dirty="0"/>
          </a:p>
        </p:txBody>
      </p:sp>
      <p:graphicFrame>
        <p:nvGraphicFramePr>
          <p:cNvPr id="9" name="Chart 8"/>
          <p:cNvGraphicFramePr/>
          <p:nvPr/>
        </p:nvGraphicFramePr>
        <p:xfrm>
          <a:off x="152400" y="1752600"/>
          <a:ext cx="8001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0" y="1084421"/>
            <a:ext cx="609600" cy="246221"/>
          </a:xfrm>
          <a:prstGeom prst="rect">
            <a:avLst/>
          </a:prstGeom>
          <a:noFill/>
        </p:spPr>
        <p:txBody>
          <a:bodyPr wrap="square" rtlCol="0">
            <a:spAutoFit/>
          </a:bodyPr>
          <a:lstStyle/>
          <a:p>
            <a:r>
              <a:rPr lang="en-NZ" sz="1000" dirty="0" smtClean="0">
                <a:solidFill>
                  <a:srgbClr val="FF0000"/>
                </a:solidFill>
              </a:rPr>
              <a:t>n=607</a:t>
            </a:r>
            <a:endParaRPr lang="en-NZ" sz="1000" dirty="0">
              <a:solidFill>
                <a:srgbClr val="FF0000"/>
              </a:solidFill>
            </a:endParaRPr>
          </a:p>
        </p:txBody>
      </p:sp>
      <p:graphicFrame>
        <p:nvGraphicFramePr>
          <p:cNvPr id="11" name="Table 10"/>
          <p:cNvGraphicFramePr>
            <a:graphicFrameLocks noGrp="1"/>
          </p:cNvGraphicFramePr>
          <p:nvPr/>
        </p:nvGraphicFramePr>
        <p:xfrm>
          <a:off x="8153400" y="1523998"/>
          <a:ext cx="838200" cy="4343403"/>
        </p:xfrm>
        <a:graphic>
          <a:graphicData uri="http://schemas.openxmlformats.org/drawingml/2006/table">
            <a:tbl>
              <a:tblPr firstRow="1" bandRow="1"/>
              <a:tblGrid>
                <a:gridCol w="838200"/>
              </a:tblGrid>
              <a:tr h="402532">
                <a:tc>
                  <a:txBody>
                    <a:bodyPr/>
                    <a:lstStyle/>
                    <a:p>
                      <a:pPr algn="ctr"/>
                      <a:r>
                        <a:rPr lang="en-NZ" sz="1000" b="1" dirty="0" smtClean="0"/>
                        <a:t>Mean rating</a:t>
                      </a:r>
                    </a:p>
                    <a:p>
                      <a:pPr algn="ctr"/>
                      <a:r>
                        <a:rPr lang="en-NZ" sz="1000" b="1" dirty="0" smtClean="0"/>
                        <a:t>(-2</a:t>
                      </a:r>
                      <a:r>
                        <a:rPr lang="en-NZ" sz="1000" b="1" baseline="0" dirty="0" smtClean="0"/>
                        <a:t> to +2</a:t>
                      </a:r>
                      <a:r>
                        <a:rPr lang="en-NZ" sz="1000" b="1" dirty="0" smtClean="0"/>
                        <a:t>)</a:t>
                      </a:r>
                      <a:endParaRPr lang="en-NZ" sz="1000" b="1"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0.60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0.60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0.45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0.25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0.22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0.14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0.07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-0.03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-0.06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-0.08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-0.09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12" name="TextBox 11"/>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Almost one half of the respondents (48%) stated </a:t>
            </a:r>
            <a:r>
              <a:rPr lang="en-NZ" sz="1100" dirty="0">
                <a:solidFill>
                  <a:schemeClr val="bg1"/>
                </a:solidFill>
                <a:latin typeface="Arial" pitchFamily="34" charset="0"/>
                <a:cs typeface="Arial" pitchFamily="34" charset="0"/>
              </a:rPr>
              <a:t>t</a:t>
            </a:r>
            <a:r>
              <a:rPr lang="en-NZ" sz="1100" dirty="0" smtClean="0">
                <a:solidFill>
                  <a:schemeClr val="bg1"/>
                </a:solidFill>
                <a:latin typeface="Arial" pitchFamily="34" charset="0"/>
                <a:cs typeface="Arial" pitchFamily="34" charset="0"/>
              </a:rPr>
              <a:t>hat</a:t>
            </a:r>
            <a:r>
              <a:rPr lang="en-NZ" sz="1100" i="1" dirty="0" smtClean="0">
                <a:solidFill>
                  <a:schemeClr val="bg1"/>
                </a:solidFill>
                <a:latin typeface="Arial" pitchFamily="34" charset="0"/>
                <a:cs typeface="Arial" pitchFamily="34" charset="0"/>
              </a:rPr>
              <a:t> </a:t>
            </a:r>
            <a:r>
              <a:rPr lang="en-NZ" sz="1100" i="1" dirty="0">
                <a:solidFill>
                  <a:schemeClr val="bg1"/>
                </a:solidFill>
                <a:latin typeface="Arial" pitchFamily="34" charset="0"/>
                <a:cs typeface="Arial" pitchFamily="34" charset="0"/>
              </a:rPr>
              <a:t>C</a:t>
            </a:r>
            <a:r>
              <a:rPr lang="en-NZ" sz="1100" i="1" dirty="0" smtClean="0">
                <a:solidFill>
                  <a:schemeClr val="bg1"/>
                </a:solidFill>
                <a:latin typeface="Arial" pitchFamily="34" charset="0"/>
                <a:cs typeface="Arial" pitchFamily="34" charset="0"/>
              </a:rPr>
              <a:t>ommercial use of the harbour for Port and cruise ship activity </a:t>
            </a:r>
            <a:r>
              <a:rPr lang="en-IE" sz="1100" dirty="0" smtClean="0">
                <a:solidFill>
                  <a:schemeClr val="bg1"/>
                </a:solidFill>
                <a:latin typeface="Arial" pitchFamily="34" charset="0"/>
                <a:cs typeface="Arial" pitchFamily="34" charset="0"/>
              </a:rPr>
              <a:t>was </a:t>
            </a:r>
            <a:r>
              <a:rPr lang="en-IE" sz="1100" i="1" dirty="0" smtClean="0">
                <a:solidFill>
                  <a:schemeClr val="bg1"/>
                </a:solidFill>
                <a:latin typeface="Arial" pitchFamily="34" charset="0"/>
                <a:cs typeface="Arial" pitchFamily="34" charset="0"/>
              </a:rPr>
              <a:t>Better</a:t>
            </a:r>
            <a:r>
              <a:rPr lang="en-IE" sz="1100" dirty="0" smtClean="0">
                <a:solidFill>
                  <a:schemeClr val="bg1"/>
                </a:solidFill>
                <a:latin typeface="Arial" pitchFamily="34" charset="0"/>
                <a:cs typeface="Arial" pitchFamily="34" charset="0"/>
              </a:rPr>
              <a:t> or </a:t>
            </a:r>
            <a:r>
              <a:rPr lang="en-IE" sz="1100" i="1" dirty="0" smtClean="0">
                <a:solidFill>
                  <a:schemeClr val="bg1"/>
                </a:solidFill>
                <a:latin typeface="Arial" pitchFamily="34" charset="0"/>
                <a:cs typeface="Arial" pitchFamily="34" charset="0"/>
              </a:rPr>
              <a:t>A lot Better </a:t>
            </a:r>
            <a:r>
              <a:rPr lang="en-IE" sz="1100" dirty="0" smtClean="0">
                <a:solidFill>
                  <a:schemeClr val="bg1"/>
                </a:solidFill>
                <a:latin typeface="Arial" pitchFamily="34" charset="0"/>
                <a:cs typeface="Arial" pitchFamily="34" charset="0"/>
              </a:rPr>
              <a:t>over the last few years.  While only 14% of respondents stated that </a:t>
            </a:r>
            <a:r>
              <a:rPr lang="en-NZ" sz="1100" i="1" dirty="0" smtClean="0">
                <a:solidFill>
                  <a:schemeClr val="bg1"/>
                </a:solidFill>
                <a:latin typeface="Arial" pitchFamily="34" charset="0"/>
                <a:cs typeface="Arial" pitchFamily="34" charset="0"/>
              </a:rPr>
              <a:t>The effects of industrial, </a:t>
            </a:r>
            <a:r>
              <a:rPr lang="en-NZ" sz="1100" i="1" dirty="0" err="1" smtClean="0">
                <a:solidFill>
                  <a:schemeClr val="bg1"/>
                </a:solidFill>
                <a:latin typeface="Arial" pitchFamily="34" charset="0"/>
                <a:cs typeface="Arial" pitchFamily="34" charset="0"/>
              </a:rPr>
              <a:t>orcharding</a:t>
            </a:r>
            <a:r>
              <a:rPr lang="en-NZ" sz="1100" i="1" dirty="0" smtClean="0">
                <a:solidFill>
                  <a:schemeClr val="bg1"/>
                </a:solidFill>
                <a:latin typeface="Arial" pitchFamily="34" charset="0"/>
                <a:cs typeface="Arial" pitchFamily="34" charset="0"/>
              </a:rPr>
              <a:t> and farming activities on the harbour</a:t>
            </a:r>
            <a:r>
              <a:rPr lang="en-NZ" sz="1100" dirty="0" smtClean="0">
                <a:solidFill>
                  <a:schemeClr val="bg1"/>
                </a:solidFill>
                <a:latin typeface="Arial" pitchFamily="34" charset="0"/>
                <a:cs typeface="Arial" pitchFamily="34" charset="0"/>
              </a:rPr>
              <a:t> </a:t>
            </a:r>
            <a:r>
              <a:rPr lang="en-IE" sz="1100" dirty="0" smtClean="0">
                <a:solidFill>
                  <a:schemeClr val="bg1"/>
                </a:solidFill>
                <a:latin typeface="Arial" pitchFamily="34" charset="0"/>
                <a:cs typeface="Arial" pitchFamily="34" charset="0"/>
              </a:rPr>
              <a:t>was </a:t>
            </a:r>
            <a:r>
              <a:rPr lang="en-IE" sz="1100" i="1" dirty="0" smtClean="0">
                <a:solidFill>
                  <a:schemeClr val="bg1"/>
                </a:solidFill>
                <a:latin typeface="Arial" pitchFamily="34" charset="0"/>
                <a:cs typeface="Arial" pitchFamily="34" charset="0"/>
              </a:rPr>
              <a:t>Better</a:t>
            </a:r>
            <a:r>
              <a:rPr lang="en-IE" sz="1100" dirty="0" smtClean="0">
                <a:solidFill>
                  <a:schemeClr val="bg1"/>
                </a:solidFill>
                <a:latin typeface="Arial" pitchFamily="34" charset="0"/>
                <a:cs typeface="Arial" pitchFamily="34" charset="0"/>
              </a:rPr>
              <a:t> or </a:t>
            </a:r>
            <a:r>
              <a:rPr lang="en-IE" sz="1100" i="1" dirty="0" smtClean="0">
                <a:solidFill>
                  <a:schemeClr val="bg1"/>
                </a:solidFill>
                <a:latin typeface="Arial" pitchFamily="34" charset="0"/>
                <a:cs typeface="Arial" pitchFamily="34" charset="0"/>
              </a:rPr>
              <a:t>A lot Better </a:t>
            </a:r>
            <a:r>
              <a:rPr lang="en-IE" sz="1100" dirty="0" smtClean="0">
                <a:solidFill>
                  <a:schemeClr val="bg1"/>
                </a:solidFill>
                <a:latin typeface="Arial" pitchFamily="34" charset="0"/>
                <a:cs typeface="Arial" pitchFamily="34" charset="0"/>
              </a:rPr>
              <a:t>over the last few years, and 18% stated it was </a:t>
            </a:r>
            <a:r>
              <a:rPr lang="en-IE" sz="1100" i="1" dirty="0" smtClean="0">
                <a:solidFill>
                  <a:schemeClr val="bg1"/>
                </a:solidFill>
                <a:latin typeface="Arial" pitchFamily="34" charset="0"/>
                <a:cs typeface="Arial" pitchFamily="34" charset="0"/>
              </a:rPr>
              <a:t>Worse</a:t>
            </a:r>
            <a:r>
              <a:rPr lang="en-IE" sz="1100" dirty="0" smtClean="0">
                <a:solidFill>
                  <a:schemeClr val="bg1"/>
                </a:solidFill>
                <a:latin typeface="Arial" pitchFamily="34" charset="0"/>
                <a:cs typeface="Arial" pitchFamily="34" charset="0"/>
              </a:rPr>
              <a:t> or </a:t>
            </a:r>
            <a:r>
              <a:rPr lang="en-IE" sz="1100" i="1" dirty="0" smtClean="0">
                <a:solidFill>
                  <a:schemeClr val="bg1"/>
                </a:solidFill>
                <a:latin typeface="Arial" pitchFamily="34" charset="0"/>
                <a:cs typeface="Arial" pitchFamily="34" charset="0"/>
              </a:rPr>
              <a:t>A lot worse</a:t>
            </a:r>
            <a:r>
              <a:rPr lang="en-IE" sz="1100"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Methodology</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a:t>
            </a:fld>
            <a:endParaRPr lang="en-US" sz="1000" b="1" dirty="0"/>
          </a:p>
        </p:txBody>
      </p:sp>
      <p:sp>
        <p:nvSpPr>
          <p:cNvPr id="64513" name="Rectangle 1"/>
          <p:cNvSpPr>
            <a:spLocks noChangeArrowheads="1"/>
          </p:cNvSpPr>
          <p:nvPr/>
        </p:nvSpPr>
        <p:spPr bwMode="auto">
          <a:xfrm>
            <a:off x="0" y="1342310"/>
            <a:ext cx="9144000" cy="5032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ts val="600"/>
              </a:spcBef>
            </a:pPr>
            <a:r>
              <a:rPr lang="en-NZ" sz="1100" b="1" dirty="0" smtClean="0"/>
              <a:t>Benchmarking and Tracking Study</a:t>
            </a:r>
            <a:endParaRPr lang="en-NZ" sz="1100" dirty="0" smtClean="0"/>
          </a:p>
          <a:p>
            <a:pPr marL="271463" indent="-271463">
              <a:spcBef>
                <a:spcPts val="600"/>
              </a:spcBef>
              <a:buFont typeface="Wingdings" pitchFamily="2" charset="2"/>
              <a:buChar char="§"/>
            </a:pPr>
            <a:r>
              <a:rPr lang="en-NZ" sz="1100" dirty="0" smtClean="0"/>
              <a:t>This is the initial study for a three year benchmarking and tracking study of the perceptions of residents towards </a:t>
            </a:r>
            <a:r>
              <a:rPr lang="en-NZ" sz="1100" dirty="0" err="1" smtClean="0"/>
              <a:t>Tauranga</a:t>
            </a:r>
            <a:r>
              <a:rPr lang="en-NZ" sz="1100" dirty="0" smtClean="0"/>
              <a:t> Harbour.</a:t>
            </a:r>
          </a:p>
          <a:p>
            <a:pPr marL="271463" indent="-271463">
              <a:spcBef>
                <a:spcPts val="600"/>
              </a:spcBef>
              <a:buFont typeface="Wingdings" pitchFamily="2" charset="2"/>
              <a:buChar char="§"/>
            </a:pPr>
            <a:r>
              <a:rPr lang="en-US" sz="1100" dirty="0" smtClean="0"/>
              <a:t>This benchmarking study includes a statistically robust telephone survey of residents in the Western Bay of Plenty (including Tauranga City Council and Western Bay of Plenty District) and the rest of the Bay of Plenty (BOP) region.   </a:t>
            </a:r>
            <a:endParaRPr lang="en-NZ" sz="1100" dirty="0" smtClean="0"/>
          </a:p>
          <a:p>
            <a:pPr marL="271463" indent="-271463">
              <a:spcBef>
                <a:spcPts val="600"/>
              </a:spcBef>
              <a:buFont typeface="Wingdings" pitchFamily="2" charset="2"/>
              <a:buChar char="§"/>
            </a:pPr>
            <a:r>
              <a:rPr lang="en-US" sz="1100" dirty="0" smtClean="0"/>
              <a:t>This survey will be repeated in 2013, and 2014. </a:t>
            </a:r>
            <a:endParaRPr lang="en-NZ" sz="1100" dirty="0" smtClean="0"/>
          </a:p>
          <a:p>
            <a:pPr marL="271463" indent="-271463">
              <a:spcBef>
                <a:spcPts val="600"/>
              </a:spcBef>
              <a:buFont typeface="Wingdings" pitchFamily="2" charset="2"/>
              <a:buChar char="§"/>
            </a:pPr>
            <a:r>
              <a:rPr lang="en-US" sz="1100" dirty="0" smtClean="0"/>
              <a:t>For comparative purposes the survey methodology and target sample size will remain similar for subsequent studies. </a:t>
            </a:r>
            <a:endParaRPr lang="en-NZ" sz="1100" dirty="0" smtClean="0"/>
          </a:p>
          <a:p>
            <a:pPr>
              <a:spcBef>
                <a:spcPts val="600"/>
              </a:spcBef>
            </a:pPr>
            <a:r>
              <a:rPr lang="en-NZ" sz="1100" b="1" dirty="0" smtClean="0"/>
              <a:t>Sample</a:t>
            </a:r>
            <a:endParaRPr lang="en-NZ" sz="1100" dirty="0" smtClean="0"/>
          </a:p>
          <a:p>
            <a:pPr marL="271463" indent="-271463">
              <a:spcBef>
                <a:spcPts val="600"/>
              </a:spcBef>
              <a:buFont typeface="Wingdings" pitchFamily="2" charset="2"/>
              <a:buChar char="§"/>
            </a:pPr>
            <a:r>
              <a:rPr lang="en-NZ" sz="1100" dirty="0" smtClean="0"/>
              <a:t>A stratified random sample of residents from the </a:t>
            </a:r>
            <a:r>
              <a:rPr lang="en-US" sz="1100" dirty="0" smtClean="0"/>
              <a:t>Western Bay of Plenty (including </a:t>
            </a:r>
            <a:r>
              <a:rPr lang="en-US" sz="1100" dirty="0" err="1" smtClean="0"/>
              <a:t>Tauranga</a:t>
            </a:r>
            <a:r>
              <a:rPr lang="en-US" sz="1100" dirty="0" smtClean="0"/>
              <a:t> City Council and Western Bay of Plenty District), </a:t>
            </a:r>
            <a:r>
              <a:rPr lang="en-US" sz="1100" dirty="0" err="1" smtClean="0"/>
              <a:t>Waihi</a:t>
            </a:r>
            <a:r>
              <a:rPr lang="en-US" sz="1100" dirty="0" smtClean="0"/>
              <a:t>, </a:t>
            </a:r>
            <a:r>
              <a:rPr lang="en-US" sz="1100" dirty="0" err="1" smtClean="0"/>
              <a:t>Rotorua</a:t>
            </a:r>
            <a:r>
              <a:rPr lang="en-US" sz="1100" dirty="0" smtClean="0"/>
              <a:t>, and </a:t>
            </a:r>
            <a:r>
              <a:rPr lang="en-US" sz="1100" dirty="0" err="1" smtClean="0"/>
              <a:t>Whakatane</a:t>
            </a:r>
            <a:r>
              <a:rPr lang="en-US" sz="1100" dirty="0" smtClean="0"/>
              <a:t> </a:t>
            </a:r>
            <a:r>
              <a:rPr lang="en-NZ" sz="1100" dirty="0" smtClean="0"/>
              <a:t>were selected for participation.</a:t>
            </a:r>
          </a:p>
          <a:p>
            <a:pPr marL="271463" indent="-271463">
              <a:spcBef>
                <a:spcPts val="600"/>
              </a:spcBef>
              <a:buFont typeface="Wingdings" pitchFamily="2" charset="2"/>
              <a:buChar char="§"/>
            </a:pPr>
            <a:r>
              <a:rPr lang="en-NZ" sz="1100" dirty="0" smtClean="0"/>
              <a:t>Interviewing took place between 17 July and 14 August 2012.</a:t>
            </a:r>
          </a:p>
          <a:p>
            <a:pPr marL="271463" indent="-271463">
              <a:spcBef>
                <a:spcPts val="600"/>
              </a:spcBef>
              <a:buFont typeface="Wingdings" pitchFamily="2" charset="2"/>
              <a:buChar char="§"/>
            </a:pPr>
            <a:r>
              <a:rPr lang="en-NZ" sz="1100" dirty="0" smtClean="0"/>
              <a:t>The total sample of residents was 607 and quotas were enforced by area as follows:</a:t>
            </a:r>
          </a:p>
          <a:p>
            <a:pPr marL="720000" lvl="1" indent="-180000" algn="just" eaLnBrk="0" fontAlgn="base" hangingPunct="0">
              <a:spcBef>
                <a:spcPts val="600"/>
              </a:spcBef>
              <a:spcAft>
                <a:spcPct val="0"/>
              </a:spcAft>
              <a:buFontTx/>
              <a:buChar char="•"/>
            </a:pPr>
            <a:r>
              <a:rPr lang="en-NZ" sz="1100" dirty="0" smtClean="0">
                <a:ea typeface="Calibri" pitchFamily="34" charset="0"/>
                <a:cs typeface="Times New Roman" pitchFamily="18" charset="0"/>
              </a:rPr>
              <a:t>543 from Western Bay of Plenty </a:t>
            </a:r>
            <a:r>
              <a:rPr lang="en-US" sz="1100" dirty="0" smtClean="0">
                <a:ea typeface="Calibri" pitchFamily="34" charset="0"/>
                <a:cs typeface="Times New Roman" pitchFamily="18" charset="0"/>
              </a:rPr>
              <a:t>(including Tauranga City Council and Western Bay of Plenty District);</a:t>
            </a:r>
            <a:endParaRPr lang="en-NZ" sz="1100" dirty="0" smtClean="0">
              <a:ea typeface="Calibri" pitchFamily="34" charset="0"/>
              <a:cs typeface="Times New Roman" pitchFamily="18" charset="0"/>
            </a:endParaRPr>
          </a:p>
          <a:p>
            <a:pPr marL="720000" lvl="1" indent="-180000" algn="just" eaLnBrk="0" fontAlgn="base" hangingPunct="0">
              <a:spcBef>
                <a:spcPts val="600"/>
              </a:spcBef>
              <a:spcAft>
                <a:spcPct val="0"/>
              </a:spcAft>
              <a:buFontTx/>
              <a:buChar char="•"/>
            </a:pPr>
            <a:r>
              <a:rPr lang="en-NZ" sz="1100" dirty="0" smtClean="0">
                <a:ea typeface="Calibri" pitchFamily="34" charset="0"/>
                <a:cs typeface="Times New Roman" pitchFamily="18" charset="0"/>
              </a:rPr>
              <a:t>10 </a:t>
            </a:r>
            <a:r>
              <a:rPr lang="en-NZ" sz="1100" dirty="0" err="1" smtClean="0">
                <a:ea typeface="Calibri" pitchFamily="34" charset="0"/>
                <a:cs typeface="Times New Roman" pitchFamily="18" charset="0"/>
              </a:rPr>
              <a:t>Waihi</a:t>
            </a:r>
            <a:r>
              <a:rPr lang="en-NZ" sz="1100" dirty="0" smtClean="0">
                <a:ea typeface="Calibri" pitchFamily="34" charset="0"/>
                <a:cs typeface="Times New Roman" pitchFamily="18" charset="0"/>
              </a:rPr>
              <a:t>;</a:t>
            </a:r>
          </a:p>
          <a:p>
            <a:pPr marL="720000" lvl="1" indent="-180000" algn="just" eaLnBrk="0" fontAlgn="base" hangingPunct="0">
              <a:spcBef>
                <a:spcPts val="600"/>
              </a:spcBef>
              <a:spcAft>
                <a:spcPct val="0"/>
              </a:spcAft>
              <a:buFontTx/>
              <a:buChar char="•"/>
            </a:pPr>
            <a:r>
              <a:rPr lang="en-NZ" sz="1100" dirty="0" smtClean="0">
                <a:ea typeface="Calibri" pitchFamily="34" charset="0"/>
                <a:cs typeface="Times New Roman" pitchFamily="18" charset="0"/>
              </a:rPr>
              <a:t>5 </a:t>
            </a:r>
            <a:r>
              <a:rPr lang="en-NZ" sz="1100" dirty="0" err="1" smtClean="0">
                <a:ea typeface="Calibri" pitchFamily="34" charset="0"/>
                <a:cs typeface="Times New Roman" pitchFamily="18" charset="0"/>
              </a:rPr>
              <a:t>Rotorua</a:t>
            </a:r>
            <a:r>
              <a:rPr lang="en-NZ" sz="1100" dirty="0" smtClean="0">
                <a:ea typeface="Calibri" pitchFamily="34" charset="0"/>
                <a:cs typeface="Times New Roman" pitchFamily="18" charset="0"/>
              </a:rPr>
              <a:t>;</a:t>
            </a:r>
          </a:p>
          <a:p>
            <a:pPr marL="720000" lvl="1" indent="-180000" algn="just" eaLnBrk="0" fontAlgn="base" hangingPunct="0">
              <a:spcBef>
                <a:spcPts val="600"/>
              </a:spcBef>
              <a:spcAft>
                <a:spcPct val="0"/>
              </a:spcAft>
              <a:buFontTx/>
              <a:buChar char="•"/>
            </a:pPr>
            <a:r>
              <a:rPr lang="en-NZ" sz="1100" dirty="0" smtClean="0">
                <a:ea typeface="Calibri" pitchFamily="34" charset="0"/>
                <a:cs typeface="Times New Roman" pitchFamily="18" charset="0"/>
              </a:rPr>
              <a:t>5 </a:t>
            </a:r>
            <a:r>
              <a:rPr lang="en-NZ" sz="1100" dirty="0" err="1" smtClean="0">
                <a:ea typeface="Calibri" pitchFamily="34" charset="0"/>
                <a:cs typeface="Times New Roman" pitchFamily="18" charset="0"/>
              </a:rPr>
              <a:t>Whakatane</a:t>
            </a:r>
            <a:r>
              <a:rPr lang="en-NZ" sz="1100" dirty="0" smtClean="0">
                <a:ea typeface="Calibri" pitchFamily="34" charset="0"/>
                <a:cs typeface="Times New Roman" pitchFamily="18" charset="0"/>
              </a:rPr>
              <a:t>.</a:t>
            </a:r>
          </a:p>
          <a:p>
            <a:pPr marL="271463" indent="-271463">
              <a:spcBef>
                <a:spcPts val="600"/>
              </a:spcBef>
              <a:buFont typeface="Wingdings" pitchFamily="2" charset="2"/>
              <a:buChar char="§"/>
            </a:pPr>
            <a:r>
              <a:rPr lang="en-NZ" sz="1100" dirty="0" smtClean="0"/>
              <a:t>Quotas were also enforced to ensure the sample was broadly representative of the local demographics. </a:t>
            </a:r>
          </a:p>
          <a:p>
            <a:pPr marL="271463" indent="-271463">
              <a:spcBef>
                <a:spcPts val="600"/>
              </a:spcBef>
              <a:buFont typeface="Wingdings" pitchFamily="2" charset="2"/>
              <a:buChar char="§"/>
            </a:pPr>
            <a:r>
              <a:rPr lang="en-NZ" sz="1100" dirty="0" smtClean="0"/>
              <a:t>The data was then weighted by age and gender to ensure an accurate demographically representative sample was achieved.</a:t>
            </a:r>
          </a:p>
          <a:p>
            <a:pPr marL="271463" indent="-271463">
              <a:spcBef>
                <a:spcPts val="600"/>
              </a:spcBef>
              <a:buFont typeface="Wingdings" pitchFamily="2" charset="2"/>
              <a:buChar char="§"/>
            </a:pPr>
            <a:r>
              <a:rPr lang="en-NZ" sz="1100" dirty="0" smtClean="0"/>
              <a:t>The results for this survey have an overall margin of error of +/- 3.97% at the 95% confidence level.</a:t>
            </a:r>
          </a:p>
          <a:p>
            <a:pPr marL="271463" indent="-271463">
              <a:spcBef>
                <a:spcPts val="600"/>
              </a:spcBef>
              <a:buFont typeface="Wingdings" pitchFamily="2" charset="2"/>
              <a:buChar char="§"/>
            </a:pPr>
            <a:r>
              <a:rPr lang="en-NZ" sz="1100" dirty="0" smtClean="0"/>
              <a:t>Members from the Recreational Forum were also invited to participate in the survey (n=44).</a:t>
            </a:r>
          </a:p>
          <a:p>
            <a:pPr marL="728663" lvl="1" indent="-271463">
              <a:spcBef>
                <a:spcPts val="600"/>
              </a:spcBef>
              <a:buFont typeface="Wingdings" pitchFamily="2" charset="2"/>
              <a:buChar char="§"/>
            </a:pPr>
            <a:r>
              <a:rPr lang="en-NZ" sz="1100" dirty="0" smtClean="0">
                <a:ea typeface="Calibri" pitchFamily="34" charset="0"/>
                <a:cs typeface="Times New Roman" pitchFamily="18" charset="0"/>
              </a:rPr>
              <a:t>Interviewing for this audience took place between 7 August and 14 August 2012.</a:t>
            </a:r>
          </a:p>
          <a:p>
            <a:pPr marL="728663" lvl="1" indent="-271463">
              <a:spcBef>
                <a:spcPts val="600"/>
              </a:spcBef>
              <a:buFont typeface="Wingdings" pitchFamily="2" charset="2"/>
              <a:buChar char="§"/>
            </a:pPr>
            <a:r>
              <a:rPr lang="en-NZ" sz="1100" dirty="0" smtClean="0">
                <a:ea typeface="Calibri" pitchFamily="34" charset="0"/>
                <a:cs typeface="Times New Roman" pitchFamily="18" charset="0"/>
              </a:rPr>
              <a:t>The findings from this audience have been illustrated alongside the findings from the sample of residents throughout the report.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30</a:t>
            </a:fld>
            <a:endParaRPr lang="en-US" sz="1000" b="1" dirty="0"/>
          </a:p>
        </p:txBody>
      </p:sp>
      <p:sp>
        <p:nvSpPr>
          <p:cNvPr id="5"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State of the Harbour </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a:t>
            </a:r>
            <a:endParaRPr lang="en-NZ" sz="1000" b="1" dirty="0"/>
          </a:p>
        </p:txBody>
      </p:sp>
      <p:sp>
        <p:nvSpPr>
          <p:cNvPr id="9" name="TextBox 8"/>
          <p:cNvSpPr txBox="1"/>
          <p:nvPr/>
        </p:nvSpPr>
        <p:spPr>
          <a:xfrm>
            <a:off x="0" y="1263878"/>
            <a:ext cx="9144000" cy="523220"/>
          </a:xfrm>
          <a:prstGeom prst="rect">
            <a:avLst/>
          </a:prstGeom>
          <a:noFill/>
        </p:spPr>
        <p:txBody>
          <a:bodyPr wrap="square" rtlCol="0" anchor="ctr">
            <a:spAutoFit/>
          </a:bodyPr>
          <a:lstStyle/>
          <a:p>
            <a:pPr algn="ctr"/>
            <a:r>
              <a:rPr lang="en-NZ" sz="1400" b="1" dirty="0" smtClean="0"/>
              <a:t>How much better or worse has each of the following aspects to do with the </a:t>
            </a:r>
            <a:r>
              <a:rPr lang="en-NZ" sz="1400" b="1" dirty="0" err="1" smtClean="0"/>
              <a:t>Tauranga</a:t>
            </a:r>
            <a:r>
              <a:rPr lang="en-NZ" sz="1400" b="1" dirty="0" smtClean="0"/>
              <a:t> Harbour become over the last few years? </a:t>
            </a:r>
            <a:endParaRPr lang="en-NZ" sz="1400" dirty="0"/>
          </a:p>
        </p:txBody>
      </p:sp>
      <p:sp>
        <p:nvSpPr>
          <p:cNvPr id="11" name="TextBox 10"/>
          <p:cNvSpPr txBox="1"/>
          <p:nvPr/>
        </p:nvSpPr>
        <p:spPr>
          <a:xfrm>
            <a:off x="7696200" y="990600"/>
            <a:ext cx="1447800" cy="246221"/>
          </a:xfrm>
          <a:prstGeom prst="rect">
            <a:avLst/>
          </a:prstGeom>
          <a:noFill/>
        </p:spPr>
        <p:txBody>
          <a:bodyPr wrap="square" rtlCol="0">
            <a:spAutoFit/>
          </a:bodyPr>
          <a:lstStyle/>
          <a:p>
            <a:pPr algn="r"/>
            <a:r>
              <a:rPr lang="en-NZ" sz="1000" dirty="0" smtClean="0"/>
              <a:t>Mean Rating (-2 to +2)</a:t>
            </a:r>
            <a:endParaRPr lang="en-NZ" sz="1000" dirty="0"/>
          </a:p>
        </p:txBody>
      </p:sp>
      <p:graphicFrame>
        <p:nvGraphicFramePr>
          <p:cNvPr id="13" name="Table 12"/>
          <p:cNvGraphicFramePr>
            <a:graphicFrameLocks noGrp="1"/>
          </p:cNvGraphicFramePr>
          <p:nvPr/>
        </p:nvGraphicFramePr>
        <p:xfrm>
          <a:off x="381000" y="1828800"/>
          <a:ext cx="8458201" cy="4013219"/>
        </p:xfrm>
        <a:graphic>
          <a:graphicData uri="http://schemas.openxmlformats.org/drawingml/2006/table">
            <a:tbl>
              <a:tblPr/>
              <a:tblGrid>
                <a:gridCol w="4884664"/>
                <a:gridCol w="1191179"/>
                <a:gridCol w="1191179"/>
                <a:gridCol w="1191179"/>
              </a:tblGrid>
              <a:tr h="266099">
                <a:tc>
                  <a:txBody>
                    <a:bodyPr/>
                    <a:lstStyle/>
                    <a:p>
                      <a:pPr algn="l" fontAlgn="b"/>
                      <a:endParaRPr lang="en-NZ" sz="11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rgbClr val="000000"/>
                          </a:solidFill>
                          <a:latin typeface="+mn-lt"/>
                        </a:rPr>
                        <a:t>Total Sample</a:t>
                      </a:r>
                      <a:endParaRPr lang="en-NZ" sz="1100" b="1" i="0" u="none" strike="noStrike" dirty="0">
                        <a:solidFill>
                          <a:srgbClr val="000000"/>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rgbClr val="000000"/>
                          </a:solidFill>
                          <a:latin typeface="+mn-lt"/>
                        </a:rPr>
                        <a:t>Residents</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rgbClr val="000000"/>
                          </a:solidFill>
                          <a:latin typeface="+mn-lt"/>
                        </a:rPr>
                        <a:t>Recreational Users</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Commercial use of the harbour for Port and cruise ship activity.  </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0.60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0.63</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0.27</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Monitoring and study of the harbour’s water and natural ecosystems.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0.60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0.56</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0.94</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The visually appealing look of the harbour and harbour foreshore.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0.45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0.47</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0.24</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Natural ecosystems, landscapes and seascapes of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0.25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0.28</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-0.10</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Sustaining traditional cultural practices and knowledge in and around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0.22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0.23</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0.06</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Native plants, fish and animals in and around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0.14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0.14</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0.18</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Conflict from other harbour users.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0.07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0.08</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0.05</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Contamination of the harbour from discharges, such as </a:t>
                      </a:r>
                      <a:r>
                        <a:rPr lang="en-NZ" sz="1100" b="0" i="0" u="none" strike="noStrike" kern="1200" dirty="0" err="1">
                          <a:solidFill>
                            <a:srgbClr val="000000"/>
                          </a:solidFill>
                          <a:latin typeface="+mn-lt"/>
                          <a:ea typeface="+mn-ea"/>
                          <a:cs typeface="+mn-cs"/>
                        </a:rPr>
                        <a:t>stormwater</a:t>
                      </a:r>
                      <a:r>
                        <a:rPr lang="en-NZ" sz="1100" b="0" i="0" u="none" strike="noStrike" kern="1200" dirty="0">
                          <a:solidFill>
                            <a:srgbClr val="000000"/>
                          </a:solidFill>
                          <a:latin typeface="+mn-lt"/>
                          <a:ea typeface="+mn-ea"/>
                          <a:cs typeface="+mn-cs"/>
                        </a:rPr>
                        <a:t> and sewage.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-0.03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-0.05</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0.13</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Water quality in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-0.06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-0.07</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0.10</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Minimising sedimentation entering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dirty="0">
                          <a:solidFill>
                            <a:srgbClr val="000000"/>
                          </a:solidFill>
                          <a:latin typeface="Arial"/>
                        </a:rPr>
                        <a:t>-0.08</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-0.09</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900" b="0" i="0" u="none" strike="noStrike">
                          <a:solidFill>
                            <a:srgbClr val="000000"/>
                          </a:solidFill>
                          <a:latin typeface="Arial"/>
                        </a:rPr>
                        <a:t>0.02</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marL="0" algn="l" defTabSz="914400" rtl="0" eaLnBrk="1" fontAlgn="t" latinLnBrk="0" hangingPunct="1"/>
                      <a:r>
                        <a:rPr lang="en-NZ" sz="1100" b="0" i="0" u="none" strike="noStrike" kern="1200" dirty="0">
                          <a:solidFill>
                            <a:srgbClr val="000000"/>
                          </a:solidFill>
                          <a:latin typeface="+mn-lt"/>
                          <a:ea typeface="+mn-ea"/>
                          <a:cs typeface="+mn-cs"/>
                        </a:rPr>
                        <a:t>The effects of industrial, </a:t>
                      </a:r>
                      <a:r>
                        <a:rPr lang="en-NZ" sz="1100" b="0" i="0" u="none" strike="noStrike" kern="1200" dirty="0" err="1">
                          <a:solidFill>
                            <a:srgbClr val="000000"/>
                          </a:solidFill>
                          <a:latin typeface="+mn-lt"/>
                          <a:ea typeface="+mn-ea"/>
                          <a:cs typeface="+mn-cs"/>
                        </a:rPr>
                        <a:t>orcharding</a:t>
                      </a:r>
                      <a:r>
                        <a:rPr lang="en-NZ" sz="1100" b="0" i="0" u="none" strike="noStrike" kern="1200" dirty="0">
                          <a:solidFill>
                            <a:srgbClr val="000000"/>
                          </a:solidFill>
                          <a:latin typeface="+mn-lt"/>
                          <a:ea typeface="+mn-ea"/>
                          <a:cs typeface="+mn-cs"/>
                        </a:rPr>
                        <a:t> and farming activities on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900" b="0" i="0" u="none" strike="noStrike" dirty="0">
                          <a:solidFill>
                            <a:srgbClr val="000000"/>
                          </a:solidFill>
                          <a:latin typeface="Arial"/>
                        </a:rPr>
                        <a:t>-0.09</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900" b="0" i="0" u="none" strike="noStrike">
                          <a:solidFill>
                            <a:srgbClr val="000000"/>
                          </a:solidFill>
                          <a:latin typeface="Arial"/>
                        </a:rPr>
                        <a:t>-0.09</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900" b="0" i="0" u="none" strike="noStrike" dirty="0">
                          <a:solidFill>
                            <a:srgbClr val="000000"/>
                          </a:solidFill>
                          <a:latin typeface="Arial"/>
                        </a:rPr>
                        <a:t>-0.06</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marL="72000" algn="l" fontAlgn="t">
                        <a:spcBef>
                          <a:spcPts val="0"/>
                        </a:spcBef>
                      </a:pPr>
                      <a:endParaRPr lang="en-NZ" sz="1100" b="1" i="0" u="none" strike="noStrike" dirty="0">
                        <a:solidFill>
                          <a:srgbClr val="000000"/>
                        </a:solidFill>
                        <a:latin typeface="+mn-lt"/>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1" u="none" strike="noStrike" dirty="0" smtClean="0">
                          <a:solidFill>
                            <a:srgbClr val="FF0000"/>
                          </a:solidFill>
                          <a:latin typeface="+mn-lt"/>
                        </a:rPr>
                        <a:t>n=607</a:t>
                      </a:r>
                      <a:endParaRPr lang="en-NZ" sz="1100" b="0" i="1" u="none" strike="noStrike" dirty="0">
                        <a:solidFill>
                          <a:srgbClr val="FF0000"/>
                        </a:solidFill>
                        <a:latin typeface="+mn-lt"/>
                      </a:endParaRPr>
                    </a:p>
                  </a:txBody>
                  <a:tcPr marL="7460" marR="7460" marT="7460" marB="0"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n=563</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n=44</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4" name="Picture 2"/>
          <p:cNvPicPr>
            <a:picLocks noChangeAspect="1" noChangeArrowheads="1"/>
          </p:cNvPicPr>
          <p:nvPr/>
        </p:nvPicPr>
        <p:blipFill>
          <a:blip r:embed="rId2" cstate="print"/>
          <a:srcRect/>
          <a:stretch>
            <a:fillRect/>
          </a:stretch>
        </p:blipFill>
        <p:spPr bwMode="auto">
          <a:xfrm>
            <a:off x="8458200" y="5715000"/>
            <a:ext cx="135415" cy="119063"/>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a:stretch>
            <a:fillRect/>
          </a:stretch>
        </p:blipFill>
        <p:spPr bwMode="auto">
          <a:xfrm>
            <a:off x="0" y="1143000"/>
            <a:ext cx="173330" cy="152400"/>
          </a:xfrm>
          <a:prstGeom prst="rect">
            <a:avLst/>
          </a:prstGeom>
          <a:noFill/>
          <a:ln w="9525">
            <a:noFill/>
            <a:miter lim="800000"/>
            <a:headEnd/>
            <a:tailEnd/>
          </a:ln>
        </p:spPr>
      </p:pic>
      <p:sp>
        <p:nvSpPr>
          <p:cNvPr id="16" name="TextBox 15"/>
          <p:cNvSpPr txBox="1"/>
          <p:nvPr/>
        </p:nvSpPr>
        <p:spPr>
          <a:xfrm>
            <a:off x="762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2" name="TextBox 11"/>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were most likely to state</a:t>
            </a:r>
            <a:r>
              <a:rPr lang="en-NZ" sz="1100" i="1" dirty="0" smtClean="0">
                <a:solidFill>
                  <a:schemeClr val="bg1"/>
                </a:solidFill>
                <a:latin typeface="Arial" pitchFamily="34" charset="0"/>
                <a:cs typeface="Arial" pitchFamily="34" charset="0"/>
              </a:rPr>
              <a:t> </a:t>
            </a:r>
            <a:r>
              <a:rPr lang="en-NZ" sz="1100" dirty="0" smtClean="0">
                <a:solidFill>
                  <a:schemeClr val="bg1"/>
                </a:solidFill>
                <a:latin typeface="Arial" pitchFamily="34" charset="0"/>
                <a:cs typeface="Arial" pitchFamily="34" charset="0"/>
              </a:rPr>
              <a:t>that</a:t>
            </a:r>
            <a:r>
              <a:rPr lang="en-NZ" sz="1100" i="1" dirty="0" smtClean="0">
                <a:solidFill>
                  <a:schemeClr val="bg1"/>
                </a:solidFill>
                <a:latin typeface="Arial" pitchFamily="34" charset="0"/>
                <a:cs typeface="Arial" pitchFamily="34" charset="0"/>
              </a:rPr>
              <a:t> Commercial </a:t>
            </a:r>
            <a:r>
              <a:rPr lang="en-NZ" sz="1100" i="1" dirty="0">
                <a:solidFill>
                  <a:schemeClr val="bg1"/>
                </a:solidFill>
                <a:latin typeface="Arial" pitchFamily="34" charset="0"/>
                <a:cs typeface="Arial" pitchFamily="34" charset="0"/>
              </a:rPr>
              <a:t>use of the harbour for Port and cruise ship activity </a:t>
            </a:r>
            <a:r>
              <a:rPr lang="en-NZ" sz="1100" dirty="0" smtClean="0">
                <a:solidFill>
                  <a:schemeClr val="bg1"/>
                </a:solidFill>
                <a:latin typeface="Arial" pitchFamily="34" charset="0"/>
                <a:cs typeface="Arial" pitchFamily="34" charset="0"/>
              </a:rPr>
              <a:t>had </a:t>
            </a:r>
            <a:r>
              <a:rPr lang="en-IE" sz="1100" dirty="0" smtClean="0">
                <a:solidFill>
                  <a:schemeClr val="bg1"/>
                </a:solidFill>
                <a:latin typeface="Arial" pitchFamily="34" charset="0"/>
                <a:cs typeface="Arial" pitchFamily="34" charset="0"/>
              </a:rPr>
              <a:t>improved over </a:t>
            </a:r>
            <a:r>
              <a:rPr lang="en-IE" sz="1100" dirty="0">
                <a:solidFill>
                  <a:schemeClr val="bg1"/>
                </a:solidFill>
                <a:latin typeface="Arial" pitchFamily="34" charset="0"/>
                <a:cs typeface="Arial" pitchFamily="34" charset="0"/>
              </a:rPr>
              <a:t>the last few </a:t>
            </a:r>
            <a:r>
              <a:rPr lang="en-IE" sz="1100" dirty="0" smtClean="0">
                <a:solidFill>
                  <a:schemeClr val="bg1"/>
                </a:solidFill>
                <a:latin typeface="Arial" pitchFamily="34" charset="0"/>
                <a:cs typeface="Arial" pitchFamily="34" charset="0"/>
              </a:rPr>
              <a:t>years, while </a:t>
            </a:r>
            <a:r>
              <a:rPr lang="en-IE" sz="1100" i="1" dirty="0" smtClean="0">
                <a:solidFill>
                  <a:schemeClr val="bg1"/>
                </a:solidFill>
                <a:latin typeface="Arial" pitchFamily="34" charset="0"/>
                <a:cs typeface="Arial" pitchFamily="34" charset="0"/>
              </a:rPr>
              <a:t>Recreational Users </a:t>
            </a:r>
            <a:r>
              <a:rPr lang="en-IE" sz="1100" dirty="0" smtClean="0">
                <a:solidFill>
                  <a:schemeClr val="bg1"/>
                </a:solidFill>
                <a:latin typeface="Arial" pitchFamily="34" charset="0"/>
                <a:cs typeface="Arial" pitchFamily="34" charset="0"/>
              </a:rPr>
              <a:t>were most likely to state that </a:t>
            </a:r>
            <a:r>
              <a:rPr lang="en-NZ" sz="1100" i="1" dirty="0" smtClean="0">
                <a:solidFill>
                  <a:schemeClr val="bg1"/>
                </a:solidFill>
                <a:latin typeface="Arial" pitchFamily="34" charset="0"/>
                <a:cs typeface="Arial" pitchFamily="34" charset="0"/>
              </a:rPr>
              <a:t>Monitoring and study of the harbour’s water and natural ecosystems </a:t>
            </a:r>
            <a:r>
              <a:rPr lang="en-NZ" sz="1100" dirty="0" smtClean="0">
                <a:solidFill>
                  <a:schemeClr val="bg1"/>
                </a:solidFill>
                <a:latin typeface="Arial" pitchFamily="34" charset="0"/>
                <a:cs typeface="Arial" pitchFamily="34" charset="0"/>
              </a:rPr>
              <a:t>had improved. </a:t>
            </a:r>
            <a:endParaRPr lang="en-IE" sz="1100" dirty="0">
              <a:solidFill>
                <a:schemeClr val="bg1"/>
              </a:solidFill>
              <a:latin typeface="Arial" pitchFamily="34" charset="0"/>
              <a:cs typeface="Arial"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9366" y="2133600"/>
            <a:ext cx="17621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914400"/>
            <a:ext cx="9144000" cy="762000"/>
          </a:xfrm>
          <a:prstGeom prst="rect">
            <a:avLst/>
          </a:prstGeom>
        </p:spPr>
        <p:txBody>
          <a:bodyPr vert="horz" lIns="91440" tIns="45720" rIns="91440" bIns="45720" rtlCol="0" anchor="ctr">
            <a:noAutofit/>
          </a:bodyPr>
          <a:lstStyle/>
          <a:p>
            <a:pPr marL="342900" indent="-342900" algn="ctr">
              <a:defRPr/>
            </a:pPr>
            <a:r>
              <a:rPr lang="en-GB" sz="3200" b="1" dirty="0" smtClean="0">
                <a:solidFill>
                  <a:srgbClr val="C00000"/>
                </a:solidFill>
              </a:rPr>
              <a:t>Natural ecosystems, landscapes and </a:t>
            </a:r>
          </a:p>
          <a:p>
            <a:pPr marL="342900" indent="-342900" algn="ctr">
              <a:defRPr/>
            </a:pPr>
            <a:r>
              <a:rPr lang="en-GB" sz="3200" b="1" dirty="0" smtClean="0">
                <a:solidFill>
                  <a:srgbClr val="C00000"/>
                </a:solidFill>
              </a:rPr>
              <a:t>seascapes of the harbour</a:t>
            </a:r>
            <a:endParaRPr lang="en-GB" sz="3200" b="1" dirty="0">
              <a:solidFill>
                <a:srgbClr val="C00000"/>
              </a:solidFill>
            </a:endParaRP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31</a:t>
            </a:fld>
            <a:endParaRPr lang="en-US" sz="1000" b="1" dirty="0"/>
          </a:p>
        </p:txBody>
      </p:sp>
      <p:sp>
        <p:nvSpPr>
          <p:cNvPr id="6" name="TextBox 5"/>
          <p:cNvSpPr txBox="1"/>
          <p:nvPr/>
        </p:nvSpPr>
        <p:spPr>
          <a:xfrm>
            <a:off x="0" y="1731258"/>
            <a:ext cx="4495800" cy="523220"/>
          </a:xfrm>
          <a:prstGeom prst="rect">
            <a:avLst/>
          </a:prstGeom>
          <a:noFill/>
        </p:spPr>
        <p:txBody>
          <a:bodyPr wrap="square" rtlCol="0" anchor="ctr">
            <a:spAutoFit/>
          </a:bodyPr>
          <a:lstStyle/>
          <a:p>
            <a:pPr algn="ctr"/>
            <a:r>
              <a:rPr lang="en-NZ" sz="1400" b="1" dirty="0" smtClean="0"/>
              <a:t>Reasons for stating that the Natural ecosystems, landscapes and seascapes of the harbour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Q13A</a:t>
            </a:r>
            <a:endParaRPr lang="en-NZ" sz="1000" b="1" dirty="0"/>
          </a:p>
        </p:txBody>
      </p:sp>
      <p:sp>
        <p:nvSpPr>
          <p:cNvPr id="11" name="TextBox 10"/>
          <p:cNvSpPr txBox="1"/>
          <p:nvPr/>
        </p:nvSpPr>
        <p:spPr>
          <a:xfrm>
            <a:off x="1828800" y="5943600"/>
            <a:ext cx="609600" cy="246221"/>
          </a:xfrm>
          <a:prstGeom prst="rect">
            <a:avLst/>
          </a:prstGeom>
          <a:noFill/>
        </p:spPr>
        <p:txBody>
          <a:bodyPr wrap="square" rtlCol="0">
            <a:spAutoFit/>
          </a:bodyPr>
          <a:lstStyle/>
          <a:p>
            <a:r>
              <a:rPr lang="en-NZ" sz="1000" i="1" dirty="0" smtClean="0">
                <a:solidFill>
                  <a:srgbClr val="FF0000"/>
                </a:solidFill>
              </a:rPr>
              <a:t>n=71</a:t>
            </a:r>
            <a:endParaRPr lang="en-NZ" sz="1000" i="1" dirty="0">
              <a:solidFill>
                <a:srgbClr val="FF0000"/>
              </a:solidFill>
            </a:endParaRPr>
          </a:p>
        </p:txBody>
      </p:sp>
      <p:sp>
        <p:nvSpPr>
          <p:cNvPr id="16" name="TextBox 15"/>
          <p:cNvSpPr txBox="1"/>
          <p:nvPr/>
        </p:nvSpPr>
        <p:spPr>
          <a:xfrm>
            <a:off x="4800600" y="1728282"/>
            <a:ext cx="4343400" cy="523220"/>
          </a:xfrm>
          <a:prstGeom prst="rect">
            <a:avLst/>
          </a:prstGeom>
          <a:noFill/>
        </p:spPr>
        <p:txBody>
          <a:bodyPr wrap="square" rtlCol="0" anchor="ctr">
            <a:spAutoFit/>
          </a:bodyPr>
          <a:lstStyle/>
          <a:p>
            <a:pPr algn="ctr"/>
            <a:r>
              <a:rPr lang="en-NZ" sz="1400" b="1" dirty="0" smtClean="0"/>
              <a:t>Reasons for dissatisfaction with management of Natural ecosystems, landscapes and seascapes of the harbour</a:t>
            </a:r>
            <a:endParaRPr lang="en-NZ" sz="1400" dirty="0"/>
          </a:p>
        </p:txBody>
      </p:sp>
      <p:sp>
        <p:nvSpPr>
          <p:cNvPr id="17" name="TextBox 16"/>
          <p:cNvSpPr txBox="1"/>
          <p:nvPr/>
        </p:nvSpPr>
        <p:spPr>
          <a:xfrm>
            <a:off x="8610600" y="10668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Q16A</a:t>
            </a:r>
            <a:endParaRPr lang="en-NZ" sz="1000" b="1" dirty="0"/>
          </a:p>
        </p:txBody>
      </p:sp>
      <p:sp>
        <p:nvSpPr>
          <p:cNvPr id="18" name="TextBox 17"/>
          <p:cNvSpPr txBox="1"/>
          <p:nvPr/>
        </p:nvSpPr>
        <p:spPr>
          <a:xfrm>
            <a:off x="0" y="1066800"/>
            <a:ext cx="1905000" cy="553998"/>
          </a:xfrm>
          <a:prstGeom prst="rect">
            <a:avLst/>
          </a:prstGeom>
          <a:noFill/>
        </p:spPr>
        <p:txBody>
          <a:bodyPr wrap="square" rtlCol="0">
            <a:spAutoFit/>
          </a:bodyPr>
          <a:lstStyle/>
          <a:p>
            <a:r>
              <a:rPr lang="en-NZ" sz="1000" dirty="0" smtClean="0"/>
              <a:t>% of respondents</a:t>
            </a:r>
          </a:p>
          <a:p>
            <a:r>
              <a:rPr lang="en-NZ" sz="1000" dirty="0" smtClean="0"/>
              <a:t>Multiple responses allowed</a:t>
            </a:r>
          </a:p>
          <a:p>
            <a:endParaRPr lang="en-NZ" sz="1000" dirty="0"/>
          </a:p>
        </p:txBody>
      </p:sp>
      <p:graphicFrame>
        <p:nvGraphicFramePr>
          <p:cNvPr id="20" name="Chart 19"/>
          <p:cNvGraphicFramePr/>
          <p:nvPr>
            <p:extLst>
              <p:ext uri="{D42A27DB-BD31-4B8C-83A1-F6EECF244321}">
                <p14:modId xmlns:p14="http://schemas.microsoft.com/office/powerpoint/2010/main" val="1884254444"/>
              </p:ext>
            </p:extLst>
          </p:nvPr>
        </p:nvGraphicFramePr>
        <p:xfrm>
          <a:off x="4724400" y="20574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6172200" y="5943600"/>
            <a:ext cx="609600" cy="246221"/>
          </a:xfrm>
          <a:prstGeom prst="rect">
            <a:avLst/>
          </a:prstGeom>
          <a:noFill/>
        </p:spPr>
        <p:txBody>
          <a:bodyPr wrap="square" rtlCol="0">
            <a:spAutoFit/>
          </a:bodyPr>
          <a:lstStyle/>
          <a:p>
            <a:r>
              <a:rPr lang="en-NZ" sz="1000" i="1" dirty="0" smtClean="0">
                <a:solidFill>
                  <a:srgbClr val="FF0000"/>
                </a:solidFill>
              </a:rPr>
              <a:t>n=74</a:t>
            </a:r>
            <a:endParaRPr lang="en-NZ" sz="1000" i="1" dirty="0">
              <a:solidFill>
                <a:srgbClr val="FF0000"/>
              </a:solidFill>
            </a:endParaRPr>
          </a:p>
        </p:txBody>
      </p:sp>
      <p:sp>
        <p:nvSpPr>
          <p:cNvPr id="19" name="TextBox 18"/>
          <p:cNvSpPr txBox="1"/>
          <p:nvPr/>
        </p:nvSpPr>
        <p:spPr>
          <a:xfrm>
            <a:off x="0" y="6596390"/>
            <a:ext cx="9144000" cy="261610"/>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  </a:t>
            </a:r>
            <a:endParaRPr lang="en-NZ" sz="1100" dirty="0">
              <a:solidFill>
                <a:srgbClr val="FF0000"/>
              </a:solidFill>
              <a:latin typeface="Arial" pitchFamily="34" charset="0"/>
              <a:cs typeface="Arial" pitchFamily="34" charset="0"/>
            </a:endParaRPr>
          </a:p>
        </p:txBody>
      </p:sp>
      <p:graphicFrame>
        <p:nvGraphicFramePr>
          <p:cNvPr id="24" name="Chart 23"/>
          <p:cNvGraphicFramePr/>
          <p:nvPr>
            <p:extLst>
              <p:ext uri="{D42A27DB-BD31-4B8C-83A1-F6EECF244321}">
                <p14:modId xmlns:p14="http://schemas.microsoft.com/office/powerpoint/2010/main" val="2568998519"/>
              </p:ext>
            </p:extLst>
          </p:nvPr>
        </p:nvGraphicFramePr>
        <p:xfrm>
          <a:off x="152400" y="2057400"/>
          <a:ext cx="4419600" cy="4267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6280919"/>
            <a:ext cx="9144000" cy="600164"/>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Too much development/Increased population/Industrial impact </a:t>
            </a:r>
            <a:r>
              <a:rPr lang="en-NZ" sz="1100" dirty="0" smtClean="0">
                <a:solidFill>
                  <a:schemeClr val="bg1"/>
                </a:solidFill>
                <a:latin typeface="Arial" pitchFamily="34" charset="0"/>
                <a:cs typeface="Arial" pitchFamily="34" charset="0"/>
              </a:rPr>
              <a:t>was the most frequently stated reason for the </a:t>
            </a:r>
            <a:r>
              <a:rPr lang="en-NZ" sz="1100" i="1" dirty="0" smtClean="0">
                <a:solidFill>
                  <a:schemeClr val="bg1"/>
                </a:solidFill>
                <a:latin typeface="Arial" pitchFamily="34" charset="0"/>
                <a:cs typeface="Arial" pitchFamily="34" charset="0"/>
              </a:rPr>
              <a:t>Natural ecosystems, landscapes and seascapes of the harbour</a:t>
            </a:r>
            <a:r>
              <a:rPr lang="en-NZ" sz="1100" dirty="0" smtClean="0">
                <a:solidFill>
                  <a:schemeClr val="bg1"/>
                </a:solidFill>
                <a:latin typeface="Arial" pitchFamily="34" charset="0"/>
                <a:cs typeface="Arial" pitchFamily="34" charset="0"/>
              </a:rPr>
              <a:t> deteriorating (28%), and </a:t>
            </a:r>
            <a:r>
              <a:rPr lang="en-NZ" sz="1100" i="1" dirty="0" smtClean="0">
                <a:solidFill>
                  <a:schemeClr val="bg1"/>
                </a:solidFill>
                <a:latin typeface="Arial" pitchFamily="34" charset="0"/>
                <a:cs typeface="Arial" pitchFamily="34" charset="0"/>
              </a:rPr>
              <a:t>Not enough is being done/Better monitoring/planning is needed </a:t>
            </a:r>
            <a:r>
              <a:rPr lang="en-NZ" sz="1100" dirty="0" smtClean="0">
                <a:solidFill>
                  <a:schemeClr val="bg1"/>
                </a:solidFill>
                <a:latin typeface="Arial" pitchFamily="34" charset="0"/>
                <a:cs typeface="Arial" pitchFamily="34" charset="0"/>
              </a:rPr>
              <a:t>was the most frequently reported reason for dissatisfaction with this aspect (32%)</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838200"/>
            <a:ext cx="9144000" cy="762000"/>
          </a:xfrm>
          <a:prstGeom prst="rect">
            <a:avLst/>
          </a:prstGeom>
        </p:spPr>
        <p:txBody>
          <a:bodyPr vert="horz" lIns="91440" tIns="45720" rIns="91440" bIns="45720" rtlCol="0" anchor="ctr">
            <a:noAutofit/>
          </a:bodyPr>
          <a:lstStyle/>
          <a:p>
            <a:pPr marL="342900" indent="-342900" algn="ctr">
              <a:lnSpc>
                <a:spcPct val="90000"/>
              </a:lnSpc>
              <a:spcBef>
                <a:spcPct val="20000"/>
              </a:spcBef>
              <a:defRPr/>
            </a:pPr>
            <a:r>
              <a:rPr lang="en-GB" sz="3200" b="1" dirty="0" smtClean="0">
                <a:solidFill>
                  <a:srgbClr val="C00000"/>
                </a:solidFill>
              </a:rPr>
              <a:t>Water quality in the harbour</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32</a:t>
            </a:fld>
            <a:endParaRPr lang="en-US" sz="1000" b="1" dirty="0"/>
          </a:p>
        </p:txBody>
      </p:sp>
      <p:sp>
        <p:nvSpPr>
          <p:cNvPr id="6" name="TextBox 5"/>
          <p:cNvSpPr txBox="1"/>
          <p:nvPr/>
        </p:nvSpPr>
        <p:spPr>
          <a:xfrm>
            <a:off x="0" y="1534180"/>
            <a:ext cx="4419600" cy="523220"/>
          </a:xfrm>
          <a:prstGeom prst="rect">
            <a:avLst/>
          </a:prstGeom>
          <a:noFill/>
        </p:spPr>
        <p:txBody>
          <a:bodyPr wrap="square" rtlCol="0" anchor="ctr">
            <a:spAutoFit/>
          </a:bodyPr>
          <a:lstStyle/>
          <a:p>
            <a:pPr algn="ctr"/>
            <a:r>
              <a:rPr lang="en-NZ" sz="1400" b="1" dirty="0" smtClean="0"/>
              <a:t>Reasons for stating that the Water quality in the harbour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Q13B</a:t>
            </a:r>
            <a:endParaRPr lang="en-NZ" sz="1000" b="1" dirty="0"/>
          </a:p>
        </p:txBody>
      </p:sp>
      <p:graphicFrame>
        <p:nvGraphicFramePr>
          <p:cNvPr id="9" name="Chart 8"/>
          <p:cNvGraphicFramePr/>
          <p:nvPr>
            <p:extLst>
              <p:ext uri="{D42A27DB-BD31-4B8C-83A1-F6EECF244321}">
                <p14:modId xmlns:p14="http://schemas.microsoft.com/office/powerpoint/2010/main" val="2568998519"/>
              </p:ext>
            </p:extLst>
          </p:nvPr>
        </p:nvGraphicFramePr>
        <p:xfrm>
          <a:off x="152400" y="20574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66800" y="5867400"/>
            <a:ext cx="609600" cy="246221"/>
          </a:xfrm>
          <a:prstGeom prst="rect">
            <a:avLst/>
          </a:prstGeom>
          <a:noFill/>
        </p:spPr>
        <p:txBody>
          <a:bodyPr wrap="square" rtlCol="0">
            <a:spAutoFit/>
          </a:bodyPr>
          <a:lstStyle/>
          <a:p>
            <a:r>
              <a:rPr lang="en-NZ" sz="1000" i="1" dirty="0" smtClean="0">
                <a:solidFill>
                  <a:srgbClr val="FF0000"/>
                </a:solidFill>
              </a:rPr>
              <a:t>n=150</a:t>
            </a:r>
            <a:endParaRPr lang="en-NZ" sz="1000" i="1" dirty="0">
              <a:solidFill>
                <a:srgbClr val="FF0000"/>
              </a:solidFill>
            </a:endParaRPr>
          </a:p>
        </p:txBody>
      </p:sp>
      <p:sp>
        <p:nvSpPr>
          <p:cNvPr id="16" name="TextBox 15"/>
          <p:cNvSpPr txBox="1"/>
          <p:nvPr/>
        </p:nvSpPr>
        <p:spPr>
          <a:xfrm>
            <a:off x="4876800" y="1555522"/>
            <a:ext cx="4267200" cy="523220"/>
          </a:xfrm>
          <a:prstGeom prst="rect">
            <a:avLst/>
          </a:prstGeom>
          <a:noFill/>
        </p:spPr>
        <p:txBody>
          <a:bodyPr wrap="square" rtlCol="0" anchor="ctr">
            <a:spAutoFit/>
          </a:bodyPr>
          <a:lstStyle/>
          <a:p>
            <a:pPr algn="ctr"/>
            <a:r>
              <a:rPr lang="en-NZ" sz="1400" b="1" dirty="0" smtClean="0"/>
              <a:t>Reasons for dissatisfaction with management of Water quality in the harbour</a:t>
            </a:r>
            <a:endParaRPr lang="en-NZ" sz="1400" dirty="0"/>
          </a:p>
        </p:txBody>
      </p:sp>
      <p:sp>
        <p:nvSpPr>
          <p:cNvPr id="17" name="TextBox 16"/>
          <p:cNvSpPr txBox="1"/>
          <p:nvPr/>
        </p:nvSpPr>
        <p:spPr>
          <a:xfrm>
            <a:off x="8610600" y="10668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Q16B</a:t>
            </a:r>
            <a:endParaRPr lang="en-NZ" sz="1000" b="1" dirty="0"/>
          </a:p>
        </p:txBody>
      </p:sp>
      <p:graphicFrame>
        <p:nvGraphicFramePr>
          <p:cNvPr id="19" name="Chart 18"/>
          <p:cNvGraphicFramePr/>
          <p:nvPr>
            <p:extLst>
              <p:ext uri="{D42A27DB-BD31-4B8C-83A1-F6EECF244321}">
                <p14:modId xmlns:p14="http://schemas.microsoft.com/office/powerpoint/2010/main" val="100618207"/>
              </p:ext>
            </p:extLst>
          </p:nvPr>
        </p:nvGraphicFramePr>
        <p:xfrm>
          <a:off x="4724400" y="19812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5715000" y="5791200"/>
            <a:ext cx="609600" cy="246221"/>
          </a:xfrm>
          <a:prstGeom prst="rect">
            <a:avLst/>
          </a:prstGeom>
          <a:noFill/>
        </p:spPr>
        <p:txBody>
          <a:bodyPr wrap="square" rtlCol="0">
            <a:spAutoFit/>
          </a:bodyPr>
          <a:lstStyle/>
          <a:p>
            <a:r>
              <a:rPr lang="en-NZ" sz="1000" i="1" dirty="0" smtClean="0">
                <a:solidFill>
                  <a:srgbClr val="FF0000"/>
                </a:solidFill>
              </a:rPr>
              <a:t>n=121</a:t>
            </a:r>
            <a:endParaRPr lang="en-NZ" sz="1000" i="1" dirty="0">
              <a:solidFill>
                <a:srgbClr val="FF0000"/>
              </a:solidFill>
            </a:endParaRPr>
          </a:p>
        </p:txBody>
      </p:sp>
      <p:cxnSp>
        <p:nvCxnSpPr>
          <p:cNvPr id="23" name="Straight Connector 22"/>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1066800"/>
            <a:ext cx="1676400" cy="400110"/>
          </a:xfrm>
          <a:prstGeom prst="rect">
            <a:avLst/>
          </a:prstGeom>
          <a:noFill/>
        </p:spPr>
        <p:txBody>
          <a:bodyPr wrap="square" rtlCol="0">
            <a:spAutoFit/>
          </a:bodyPr>
          <a:lstStyle/>
          <a:p>
            <a:r>
              <a:rPr lang="en-NZ" sz="1000" dirty="0" smtClean="0"/>
              <a:t>% of respondents</a:t>
            </a:r>
          </a:p>
          <a:p>
            <a:r>
              <a:rPr lang="en-NZ" sz="1000" dirty="0" smtClean="0"/>
              <a:t>Multiple responses allowed</a:t>
            </a:r>
            <a:endParaRPr lang="en-NZ" sz="1000" dirty="0"/>
          </a:p>
        </p:txBody>
      </p:sp>
      <p:sp>
        <p:nvSpPr>
          <p:cNvPr id="14" name="TextBox 13"/>
          <p:cNvSpPr txBox="1"/>
          <p:nvPr/>
        </p:nvSpPr>
        <p:spPr>
          <a:xfrm>
            <a:off x="0" y="6427113"/>
            <a:ext cx="9144000" cy="415498"/>
          </a:xfrm>
          <a:prstGeom prst="rect">
            <a:avLst/>
          </a:prstGeom>
          <a:solidFill>
            <a:schemeClr val="tx1"/>
          </a:solidFill>
        </p:spPr>
        <p:txBody>
          <a:bodyPr wrap="square" rtlCol="0">
            <a:spAutoFit/>
          </a:bodyPr>
          <a:lstStyle/>
          <a:p>
            <a:pPr marL="285750" indent="-285750" algn="ctr">
              <a:buClr>
                <a:schemeClr val="tx1"/>
              </a:buClr>
            </a:pPr>
            <a:r>
              <a:rPr lang="en-NZ" sz="1050" i="1" dirty="0" smtClean="0">
                <a:solidFill>
                  <a:schemeClr val="bg1"/>
                </a:solidFill>
                <a:latin typeface="Arial" pitchFamily="34" charset="0"/>
                <a:cs typeface="Arial" pitchFamily="34" charset="0"/>
              </a:rPr>
              <a:t>Too much development/Increased population/Industrial impact </a:t>
            </a:r>
            <a:r>
              <a:rPr lang="en-NZ" sz="1050" dirty="0" smtClean="0">
                <a:solidFill>
                  <a:schemeClr val="bg1"/>
                </a:solidFill>
                <a:latin typeface="Arial" pitchFamily="34" charset="0"/>
                <a:cs typeface="Arial" pitchFamily="34" charset="0"/>
              </a:rPr>
              <a:t>was the most frequently stated reason for the Tauranga Harbour getting worse (28%), and </a:t>
            </a:r>
            <a:r>
              <a:rPr lang="en-NZ" sz="1050" i="1" dirty="0" smtClean="0">
                <a:solidFill>
                  <a:schemeClr val="bg1"/>
                </a:solidFill>
                <a:latin typeface="Arial" pitchFamily="34" charset="0"/>
                <a:cs typeface="Arial" pitchFamily="34" charset="0"/>
              </a:rPr>
              <a:t>Not enough is being done/Better monitoring/planning is needed </a:t>
            </a:r>
            <a:r>
              <a:rPr lang="en-NZ" sz="1050" dirty="0" smtClean="0">
                <a:solidFill>
                  <a:schemeClr val="bg1"/>
                </a:solidFill>
                <a:latin typeface="Arial" pitchFamily="34" charset="0"/>
                <a:cs typeface="Arial" pitchFamily="34" charset="0"/>
              </a:rPr>
              <a:t>was the most frequently reported reason for dissatisfaction (32%)</a:t>
            </a:r>
            <a:r>
              <a:rPr lang="en-NZ" sz="1050" i="1" dirty="0" smtClean="0">
                <a:solidFill>
                  <a:schemeClr val="bg1"/>
                </a:solidFill>
                <a:latin typeface="Arial" pitchFamily="34" charset="0"/>
                <a:cs typeface="Arial" pitchFamily="34" charset="0"/>
              </a:rPr>
              <a:t>. </a:t>
            </a:r>
            <a:endParaRPr lang="en-IE" sz="1050" i="1" dirty="0">
              <a:solidFill>
                <a:schemeClr val="bg1"/>
              </a:solidFill>
              <a:latin typeface="Arial" pitchFamily="34" charset="0"/>
              <a:cs typeface="Arial" pitchFamily="34" charset="0"/>
            </a:endParaRPr>
          </a:p>
        </p:txBody>
      </p:sp>
      <p:sp>
        <p:nvSpPr>
          <p:cNvPr id="15" name="TextBox 14"/>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Pollution/Runoff/Effluent/Rubbish </a:t>
            </a:r>
            <a:r>
              <a:rPr lang="en-NZ" sz="1100" dirty="0" smtClean="0">
                <a:solidFill>
                  <a:schemeClr val="bg1"/>
                </a:solidFill>
                <a:latin typeface="Arial" pitchFamily="34" charset="0"/>
                <a:cs typeface="Arial" pitchFamily="34" charset="0"/>
              </a:rPr>
              <a:t>was the most frequently stated reason for the </a:t>
            </a:r>
            <a:r>
              <a:rPr lang="en-NZ" sz="1100" i="1" dirty="0" smtClean="0">
                <a:solidFill>
                  <a:schemeClr val="bg1"/>
                </a:solidFill>
                <a:latin typeface="Arial" pitchFamily="34" charset="0"/>
                <a:cs typeface="Arial" pitchFamily="34" charset="0"/>
              </a:rPr>
              <a:t>Water quality of the harbour </a:t>
            </a:r>
            <a:r>
              <a:rPr lang="en-NZ" sz="1100" dirty="0" smtClean="0">
                <a:solidFill>
                  <a:schemeClr val="bg1"/>
                </a:solidFill>
                <a:latin typeface="Arial" pitchFamily="34" charset="0"/>
                <a:cs typeface="Arial" pitchFamily="34" charset="0"/>
              </a:rPr>
              <a:t>deteriorating (45%), and </a:t>
            </a:r>
            <a:r>
              <a:rPr lang="en-NZ" sz="1100" i="1" dirty="0" smtClean="0">
                <a:solidFill>
                  <a:schemeClr val="bg1"/>
                </a:solidFill>
                <a:latin typeface="Arial" pitchFamily="34" charset="0"/>
                <a:cs typeface="Arial" pitchFamily="34" charset="0"/>
              </a:rPr>
              <a:t>Pollution/Runoff/Effluent </a:t>
            </a:r>
            <a:r>
              <a:rPr lang="en-NZ" sz="1100" dirty="0" smtClean="0">
                <a:solidFill>
                  <a:schemeClr val="bg1"/>
                </a:solidFill>
                <a:latin typeface="Arial" pitchFamily="34" charset="0"/>
                <a:cs typeface="Arial" pitchFamily="34" charset="0"/>
              </a:rPr>
              <a:t>was the most frequently reported reason for dissatisfaction with this aspect (28%)</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838200"/>
            <a:ext cx="9144000" cy="762000"/>
          </a:xfrm>
          <a:prstGeom prst="rect">
            <a:avLst/>
          </a:prstGeom>
        </p:spPr>
        <p:txBody>
          <a:bodyPr vert="horz" lIns="91440" tIns="45720" rIns="91440" bIns="45720" rtlCol="0" anchor="ctr">
            <a:noAutofit/>
          </a:bodyPr>
          <a:lstStyle/>
          <a:p>
            <a:pPr marL="342900" indent="-342900" algn="ctr">
              <a:lnSpc>
                <a:spcPct val="90000"/>
              </a:lnSpc>
              <a:spcBef>
                <a:spcPct val="20000"/>
              </a:spcBef>
              <a:defRPr/>
            </a:pPr>
            <a:r>
              <a:rPr lang="en-GB" sz="3200" b="1" dirty="0" smtClean="0">
                <a:solidFill>
                  <a:srgbClr val="C00000"/>
                </a:solidFill>
              </a:rPr>
              <a:t>Conflict from other harbour users</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33</a:t>
            </a:fld>
            <a:endParaRPr lang="en-US" sz="1000" b="1" dirty="0"/>
          </a:p>
        </p:txBody>
      </p:sp>
      <p:sp>
        <p:nvSpPr>
          <p:cNvPr id="6" name="TextBox 5"/>
          <p:cNvSpPr txBox="1"/>
          <p:nvPr/>
        </p:nvSpPr>
        <p:spPr>
          <a:xfrm>
            <a:off x="0" y="1676400"/>
            <a:ext cx="4419600" cy="523220"/>
          </a:xfrm>
          <a:prstGeom prst="rect">
            <a:avLst/>
          </a:prstGeom>
          <a:noFill/>
        </p:spPr>
        <p:txBody>
          <a:bodyPr wrap="square" rtlCol="0" anchor="ctr">
            <a:spAutoFit/>
          </a:bodyPr>
          <a:lstStyle/>
          <a:p>
            <a:pPr algn="ctr"/>
            <a:r>
              <a:rPr lang="en-NZ" sz="1400" b="1" dirty="0" smtClean="0"/>
              <a:t>Reasons for stating that the Conflict from other harbour users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Q13C</a:t>
            </a:r>
            <a:endParaRPr lang="en-NZ" sz="1000" b="1" dirty="0"/>
          </a:p>
        </p:txBody>
      </p:sp>
      <p:graphicFrame>
        <p:nvGraphicFramePr>
          <p:cNvPr id="9" name="Chart 8"/>
          <p:cNvGraphicFramePr/>
          <p:nvPr/>
        </p:nvGraphicFramePr>
        <p:xfrm>
          <a:off x="152400" y="20574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295400" y="5715000"/>
            <a:ext cx="609600" cy="246221"/>
          </a:xfrm>
          <a:prstGeom prst="rect">
            <a:avLst/>
          </a:prstGeom>
          <a:noFill/>
        </p:spPr>
        <p:txBody>
          <a:bodyPr wrap="square" rtlCol="0">
            <a:spAutoFit/>
          </a:bodyPr>
          <a:lstStyle/>
          <a:p>
            <a:r>
              <a:rPr lang="en-NZ" sz="1000" i="1" dirty="0" smtClean="0">
                <a:solidFill>
                  <a:srgbClr val="FF0000"/>
                </a:solidFill>
              </a:rPr>
              <a:t>n=68</a:t>
            </a:r>
            <a:endParaRPr lang="en-NZ" sz="1000" i="1" dirty="0">
              <a:solidFill>
                <a:srgbClr val="FF0000"/>
              </a:solidFill>
            </a:endParaRPr>
          </a:p>
        </p:txBody>
      </p:sp>
      <p:sp>
        <p:nvSpPr>
          <p:cNvPr id="16" name="TextBox 15"/>
          <p:cNvSpPr txBox="1"/>
          <p:nvPr/>
        </p:nvSpPr>
        <p:spPr>
          <a:xfrm>
            <a:off x="4876800" y="1631722"/>
            <a:ext cx="4267200" cy="523220"/>
          </a:xfrm>
          <a:prstGeom prst="rect">
            <a:avLst/>
          </a:prstGeom>
          <a:noFill/>
        </p:spPr>
        <p:txBody>
          <a:bodyPr wrap="square" rtlCol="0" anchor="ctr">
            <a:spAutoFit/>
          </a:bodyPr>
          <a:lstStyle/>
          <a:p>
            <a:pPr algn="ctr"/>
            <a:r>
              <a:rPr lang="en-NZ" sz="1400" b="1" dirty="0" smtClean="0"/>
              <a:t>Reasons for dissatisfaction with management of Conflict from other harbour users</a:t>
            </a:r>
            <a:endParaRPr lang="en-NZ" sz="1400" dirty="0"/>
          </a:p>
        </p:txBody>
      </p:sp>
      <p:sp>
        <p:nvSpPr>
          <p:cNvPr id="17" name="TextBox 16"/>
          <p:cNvSpPr txBox="1"/>
          <p:nvPr/>
        </p:nvSpPr>
        <p:spPr>
          <a:xfrm>
            <a:off x="8610600" y="10668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Q16C</a:t>
            </a:r>
            <a:endParaRPr lang="en-NZ" sz="1000" b="1" dirty="0"/>
          </a:p>
        </p:txBody>
      </p:sp>
      <p:sp>
        <p:nvSpPr>
          <p:cNvPr id="18" name="TextBox 17"/>
          <p:cNvSpPr txBox="1"/>
          <p:nvPr/>
        </p:nvSpPr>
        <p:spPr>
          <a:xfrm>
            <a:off x="0" y="1066800"/>
            <a:ext cx="1676400" cy="400110"/>
          </a:xfrm>
          <a:prstGeom prst="rect">
            <a:avLst/>
          </a:prstGeom>
          <a:noFill/>
        </p:spPr>
        <p:txBody>
          <a:bodyPr wrap="square" rtlCol="0">
            <a:spAutoFit/>
          </a:bodyPr>
          <a:lstStyle/>
          <a:p>
            <a:r>
              <a:rPr lang="en-NZ" sz="1000" dirty="0" smtClean="0"/>
              <a:t>% of respondents</a:t>
            </a:r>
          </a:p>
          <a:p>
            <a:r>
              <a:rPr lang="en-NZ" sz="1000" dirty="0" smtClean="0"/>
              <a:t>Multiple responses allowed</a:t>
            </a:r>
            <a:endParaRPr lang="en-NZ" sz="1000" dirty="0"/>
          </a:p>
        </p:txBody>
      </p:sp>
      <p:graphicFrame>
        <p:nvGraphicFramePr>
          <p:cNvPr id="19" name="Chart 18"/>
          <p:cNvGraphicFramePr/>
          <p:nvPr>
            <p:extLst>
              <p:ext uri="{D42A27DB-BD31-4B8C-83A1-F6EECF244321}">
                <p14:modId xmlns:p14="http://schemas.microsoft.com/office/powerpoint/2010/main" val="1528987034"/>
              </p:ext>
            </p:extLst>
          </p:nvPr>
        </p:nvGraphicFramePr>
        <p:xfrm>
          <a:off x="4724400" y="19812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172200" y="5867400"/>
            <a:ext cx="609600" cy="246221"/>
          </a:xfrm>
          <a:prstGeom prst="rect">
            <a:avLst/>
          </a:prstGeom>
          <a:noFill/>
        </p:spPr>
        <p:txBody>
          <a:bodyPr wrap="square" rtlCol="0">
            <a:spAutoFit/>
          </a:bodyPr>
          <a:lstStyle/>
          <a:p>
            <a:r>
              <a:rPr lang="en-NZ" sz="1000" i="1" dirty="0" smtClean="0">
                <a:solidFill>
                  <a:srgbClr val="FF0000"/>
                </a:solidFill>
              </a:rPr>
              <a:t>n=57</a:t>
            </a:r>
            <a:endParaRPr lang="en-NZ" sz="1000" i="1" dirty="0">
              <a:solidFill>
                <a:srgbClr val="FF0000"/>
              </a:solidFill>
            </a:endParaRPr>
          </a:p>
        </p:txBody>
      </p:sp>
      <p:cxnSp>
        <p:nvCxnSpPr>
          <p:cNvPr id="23" name="Straight Connector 22"/>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More people using it/Overcrowding </a:t>
            </a:r>
            <a:r>
              <a:rPr lang="en-NZ" sz="1100" dirty="0" smtClean="0">
                <a:solidFill>
                  <a:schemeClr val="bg1"/>
                </a:solidFill>
                <a:latin typeface="Arial" pitchFamily="34" charset="0"/>
                <a:cs typeface="Arial" pitchFamily="34" charset="0"/>
              </a:rPr>
              <a:t>was the most frequently stated reason for the </a:t>
            </a:r>
            <a:r>
              <a:rPr lang="en-NZ" sz="1100" i="1" dirty="0" smtClean="0">
                <a:solidFill>
                  <a:schemeClr val="bg1"/>
                </a:solidFill>
                <a:latin typeface="Arial" pitchFamily="34" charset="0"/>
                <a:cs typeface="Arial" pitchFamily="34" charset="0"/>
              </a:rPr>
              <a:t>Conflict from other harbour users </a:t>
            </a:r>
            <a:r>
              <a:rPr lang="en-NZ" sz="1100" dirty="0" smtClean="0">
                <a:solidFill>
                  <a:schemeClr val="bg1"/>
                </a:solidFill>
                <a:latin typeface="Arial" pitchFamily="34" charset="0"/>
                <a:cs typeface="Arial" pitchFamily="34" charset="0"/>
              </a:rPr>
              <a:t>deteriorating (36%), and </a:t>
            </a:r>
            <a:r>
              <a:rPr lang="en-NZ" sz="1100" i="1" dirty="0" smtClean="0">
                <a:solidFill>
                  <a:schemeClr val="bg1"/>
                </a:solidFill>
                <a:latin typeface="Arial" pitchFamily="34" charset="0"/>
                <a:cs typeface="Arial" pitchFamily="34" charset="0"/>
              </a:rPr>
              <a:t>People being irresponsible with jet skis/boats </a:t>
            </a:r>
            <a:r>
              <a:rPr lang="en-NZ" sz="1100" dirty="0" smtClean="0">
                <a:solidFill>
                  <a:schemeClr val="bg1"/>
                </a:solidFill>
                <a:latin typeface="Arial" pitchFamily="34" charset="0"/>
                <a:cs typeface="Arial" pitchFamily="34" charset="0"/>
              </a:rPr>
              <a:t>was the most frequently reported reason for dissatisfaction with this aspect (28%)</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838200"/>
            <a:ext cx="9144000" cy="914400"/>
          </a:xfrm>
          <a:prstGeom prst="rect">
            <a:avLst/>
          </a:prstGeom>
        </p:spPr>
        <p:txBody>
          <a:bodyPr vert="horz" lIns="91440" tIns="45720" rIns="91440" bIns="45720" rtlCol="0" anchor="ctr">
            <a:noAutofit/>
          </a:bodyPr>
          <a:lstStyle/>
          <a:p>
            <a:pPr marL="342900" indent="-342900" algn="ctr">
              <a:lnSpc>
                <a:spcPct val="50000"/>
              </a:lnSpc>
              <a:spcBef>
                <a:spcPct val="20000"/>
              </a:spcBef>
              <a:defRPr/>
            </a:pPr>
            <a:r>
              <a:rPr lang="en-GB" sz="3200" b="1" dirty="0" smtClean="0">
                <a:solidFill>
                  <a:srgbClr val="C00000"/>
                </a:solidFill>
              </a:rPr>
              <a:t>Native plants, fish and animals </a:t>
            </a:r>
          </a:p>
          <a:p>
            <a:pPr marL="342900" indent="-342900" algn="ctr">
              <a:lnSpc>
                <a:spcPct val="50000"/>
              </a:lnSpc>
              <a:spcBef>
                <a:spcPct val="20000"/>
              </a:spcBef>
              <a:defRPr/>
            </a:pPr>
            <a:r>
              <a:rPr lang="en-GB" sz="3200" b="1" dirty="0" smtClean="0">
                <a:solidFill>
                  <a:srgbClr val="C00000"/>
                </a:solidFill>
              </a:rPr>
              <a:t>in and around the harbour</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34</a:t>
            </a:fld>
            <a:endParaRPr lang="en-US" sz="1000" b="1" dirty="0"/>
          </a:p>
        </p:txBody>
      </p:sp>
      <p:sp>
        <p:nvSpPr>
          <p:cNvPr id="6" name="TextBox 5"/>
          <p:cNvSpPr txBox="1"/>
          <p:nvPr/>
        </p:nvSpPr>
        <p:spPr>
          <a:xfrm>
            <a:off x="0" y="1676400"/>
            <a:ext cx="4419600" cy="523220"/>
          </a:xfrm>
          <a:prstGeom prst="rect">
            <a:avLst/>
          </a:prstGeom>
          <a:noFill/>
        </p:spPr>
        <p:txBody>
          <a:bodyPr wrap="square" rtlCol="0" anchor="ctr">
            <a:spAutoFit/>
          </a:bodyPr>
          <a:lstStyle/>
          <a:p>
            <a:pPr algn="ctr"/>
            <a:r>
              <a:rPr lang="en-NZ" sz="1400" b="1" dirty="0" smtClean="0"/>
              <a:t>Reasons for stating that the Native plants, fish and animals in and around the harbour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Q13D</a:t>
            </a:r>
            <a:endParaRPr lang="en-NZ" sz="1000" b="1" dirty="0"/>
          </a:p>
        </p:txBody>
      </p:sp>
      <p:graphicFrame>
        <p:nvGraphicFramePr>
          <p:cNvPr id="9" name="Chart 8"/>
          <p:cNvGraphicFramePr/>
          <p:nvPr/>
        </p:nvGraphicFramePr>
        <p:xfrm>
          <a:off x="152400" y="20574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66800" y="5638800"/>
            <a:ext cx="609600" cy="246221"/>
          </a:xfrm>
          <a:prstGeom prst="rect">
            <a:avLst/>
          </a:prstGeom>
          <a:noFill/>
        </p:spPr>
        <p:txBody>
          <a:bodyPr wrap="square" rtlCol="0">
            <a:spAutoFit/>
          </a:bodyPr>
          <a:lstStyle/>
          <a:p>
            <a:r>
              <a:rPr lang="en-NZ" sz="1000" i="1" dirty="0" smtClean="0">
                <a:solidFill>
                  <a:srgbClr val="FF0000"/>
                </a:solidFill>
              </a:rPr>
              <a:t>n=113</a:t>
            </a:r>
            <a:endParaRPr lang="en-NZ" sz="1000" i="1" dirty="0">
              <a:solidFill>
                <a:srgbClr val="FF0000"/>
              </a:solidFill>
            </a:endParaRPr>
          </a:p>
        </p:txBody>
      </p:sp>
      <p:sp>
        <p:nvSpPr>
          <p:cNvPr id="16" name="TextBox 15"/>
          <p:cNvSpPr txBox="1"/>
          <p:nvPr/>
        </p:nvSpPr>
        <p:spPr>
          <a:xfrm>
            <a:off x="4800600" y="1578858"/>
            <a:ext cx="4343400" cy="523220"/>
          </a:xfrm>
          <a:prstGeom prst="rect">
            <a:avLst/>
          </a:prstGeom>
          <a:noFill/>
        </p:spPr>
        <p:txBody>
          <a:bodyPr wrap="square" rtlCol="0" anchor="ctr">
            <a:spAutoFit/>
          </a:bodyPr>
          <a:lstStyle/>
          <a:p>
            <a:pPr algn="ctr"/>
            <a:r>
              <a:rPr lang="en-NZ" sz="1400" b="1" dirty="0" smtClean="0"/>
              <a:t>Reasons for dissatisfaction with management of Native plants, fish and animals in and around the harbour</a:t>
            </a:r>
            <a:endParaRPr lang="en-NZ" sz="1400" dirty="0"/>
          </a:p>
        </p:txBody>
      </p:sp>
      <p:sp>
        <p:nvSpPr>
          <p:cNvPr id="17" name="TextBox 16"/>
          <p:cNvSpPr txBox="1"/>
          <p:nvPr/>
        </p:nvSpPr>
        <p:spPr>
          <a:xfrm>
            <a:off x="8610600" y="10668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Q16D</a:t>
            </a:r>
            <a:endParaRPr lang="en-NZ" sz="1000" b="1" dirty="0"/>
          </a:p>
        </p:txBody>
      </p:sp>
      <p:sp>
        <p:nvSpPr>
          <p:cNvPr id="18" name="TextBox 17"/>
          <p:cNvSpPr txBox="1"/>
          <p:nvPr/>
        </p:nvSpPr>
        <p:spPr>
          <a:xfrm>
            <a:off x="0" y="1066800"/>
            <a:ext cx="1752600" cy="553998"/>
          </a:xfrm>
          <a:prstGeom prst="rect">
            <a:avLst/>
          </a:prstGeom>
          <a:noFill/>
        </p:spPr>
        <p:txBody>
          <a:bodyPr wrap="square" rtlCol="0">
            <a:spAutoFit/>
          </a:bodyPr>
          <a:lstStyle/>
          <a:p>
            <a:r>
              <a:rPr lang="en-NZ" sz="1000" dirty="0" smtClean="0"/>
              <a:t>% of respondents</a:t>
            </a:r>
          </a:p>
          <a:p>
            <a:r>
              <a:rPr lang="en-NZ" sz="1000" dirty="0" smtClean="0"/>
              <a:t>Multiple responses allowed</a:t>
            </a:r>
          </a:p>
          <a:p>
            <a:endParaRPr lang="en-NZ" sz="1000" dirty="0"/>
          </a:p>
        </p:txBody>
      </p:sp>
      <p:graphicFrame>
        <p:nvGraphicFramePr>
          <p:cNvPr id="19" name="Chart 18"/>
          <p:cNvGraphicFramePr/>
          <p:nvPr/>
        </p:nvGraphicFramePr>
        <p:xfrm>
          <a:off x="4724400" y="19812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5715000" y="5867400"/>
            <a:ext cx="609600" cy="246221"/>
          </a:xfrm>
          <a:prstGeom prst="rect">
            <a:avLst/>
          </a:prstGeom>
          <a:noFill/>
        </p:spPr>
        <p:txBody>
          <a:bodyPr wrap="square" rtlCol="0">
            <a:spAutoFit/>
          </a:bodyPr>
          <a:lstStyle/>
          <a:p>
            <a:r>
              <a:rPr lang="en-NZ" sz="1000" i="1" dirty="0" smtClean="0">
                <a:solidFill>
                  <a:srgbClr val="FF0000"/>
                </a:solidFill>
              </a:rPr>
              <a:t>n=82</a:t>
            </a:r>
            <a:endParaRPr lang="en-NZ" sz="1000" i="1" dirty="0">
              <a:solidFill>
                <a:srgbClr val="FF0000"/>
              </a:solidFill>
            </a:endParaRPr>
          </a:p>
        </p:txBody>
      </p:sp>
      <p:cxnSp>
        <p:nvCxnSpPr>
          <p:cNvPr id="23" name="Straight Connector 22"/>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There are less fish/wildlife/plants </a:t>
            </a:r>
            <a:r>
              <a:rPr lang="en-NZ" sz="1100" dirty="0" smtClean="0">
                <a:solidFill>
                  <a:schemeClr val="bg1"/>
                </a:solidFill>
                <a:latin typeface="Arial" pitchFamily="34" charset="0"/>
                <a:cs typeface="Arial" pitchFamily="34" charset="0"/>
              </a:rPr>
              <a:t>was the most frequently stated reason for the </a:t>
            </a:r>
            <a:r>
              <a:rPr lang="en-NZ" sz="1100" i="1" dirty="0" smtClean="0">
                <a:solidFill>
                  <a:schemeClr val="bg1"/>
                </a:solidFill>
                <a:latin typeface="Arial" pitchFamily="34" charset="0"/>
                <a:cs typeface="Arial" pitchFamily="34" charset="0"/>
              </a:rPr>
              <a:t>Native plants, fish and animals in and around the harbour </a:t>
            </a:r>
            <a:r>
              <a:rPr lang="en-NZ" sz="1100" dirty="0" smtClean="0">
                <a:solidFill>
                  <a:schemeClr val="bg1"/>
                </a:solidFill>
                <a:latin typeface="Arial" pitchFamily="34" charset="0"/>
                <a:cs typeface="Arial" pitchFamily="34" charset="0"/>
              </a:rPr>
              <a:t>deteriorating (33%), and </a:t>
            </a:r>
            <a:r>
              <a:rPr lang="en-NZ" sz="1100" i="1" dirty="0" smtClean="0">
                <a:solidFill>
                  <a:schemeClr val="bg1"/>
                </a:solidFill>
                <a:latin typeface="Arial" pitchFamily="34" charset="0"/>
                <a:cs typeface="Arial" pitchFamily="34" charset="0"/>
              </a:rPr>
              <a:t>Not enough is being done/Habitats are being destroyed </a:t>
            </a:r>
            <a:r>
              <a:rPr lang="en-NZ" sz="1100" dirty="0" smtClean="0">
                <a:solidFill>
                  <a:schemeClr val="bg1"/>
                </a:solidFill>
                <a:latin typeface="Arial" pitchFamily="34" charset="0"/>
                <a:cs typeface="Arial" pitchFamily="34" charset="0"/>
              </a:rPr>
              <a:t>was the most frequently reported reason for dissatisfaction with this aspect (27%)</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914400"/>
            <a:ext cx="9144000" cy="685800"/>
          </a:xfrm>
          <a:prstGeom prst="rect">
            <a:avLst/>
          </a:prstGeom>
        </p:spPr>
        <p:txBody>
          <a:bodyPr vert="horz" lIns="91440" tIns="45720" rIns="91440" bIns="45720" rtlCol="0" anchor="ctr">
            <a:noAutofit/>
          </a:bodyPr>
          <a:lstStyle/>
          <a:p>
            <a:pPr marL="342900" indent="-342900" algn="ctr">
              <a:defRPr/>
            </a:pPr>
            <a:r>
              <a:rPr lang="en-GB" sz="3200" b="1" dirty="0" smtClean="0">
                <a:solidFill>
                  <a:srgbClr val="C00000"/>
                </a:solidFill>
              </a:rPr>
              <a:t>Minimising sedimentation entering </a:t>
            </a:r>
          </a:p>
          <a:p>
            <a:pPr marL="342900" indent="-342900" algn="ctr">
              <a:defRPr/>
            </a:pPr>
            <a:r>
              <a:rPr lang="en-GB" sz="3200" b="1" dirty="0" smtClean="0">
                <a:solidFill>
                  <a:srgbClr val="C00000"/>
                </a:solidFill>
              </a:rPr>
              <a:t>the harbour</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35</a:t>
            </a:fld>
            <a:endParaRPr lang="en-US" sz="1000" b="1" dirty="0"/>
          </a:p>
        </p:txBody>
      </p:sp>
      <p:sp>
        <p:nvSpPr>
          <p:cNvPr id="6" name="TextBox 5"/>
          <p:cNvSpPr txBox="1"/>
          <p:nvPr/>
        </p:nvSpPr>
        <p:spPr>
          <a:xfrm>
            <a:off x="0" y="1676400"/>
            <a:ext cx="4495800" cy="523220"/>
          </a:xfrm>
          <a:prstGeom prst="rect">
            <a:avLst/>
          </a:prstGeom>
          <a:noFill/>
        </p:spPr>
        <p:txBody>
          <a:bodyPr wrap="square" rtlCol="0" anchor="ctr">
            <a:spAutoFit/>
          </a:bodyPr>
          <a:lstStyle/>
          <a:p>
            <a:pPr algn="ctr"/>
            <a:r>
              <a:rPr lang="en-NZ" sz="1400" b="1" dirty="0" smtClean="0"/>
              <a:t>Reasons for stating that Sedimentation entering the harbour is getting worse </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Q13E</a:t>
            </a:r>
            <a:endParaRPr lang="en-NZ" sz="1000" b="1" dirty="0"/>
          </a:p>
        </p:txBody>
      </p:sp>
      <p:graphicFrame>
        <p:nvGraphicFramePr>
          <p:cNvPr id="9" name="Chart 8"/>
          <p:cNvGraphicFramePr/>
          <p:nvPr/>
        </p:nvGraphicFramePr>
        <p:xfrm>
          <a:off x="152400" y="20574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143000" y="5867400"/>
            <a:ext cx="609600" cy="246221"/>
          </a:xfrm>
          <a:prstGeom prst="rect">
            <a:avLst/>
          </a:prstGeom>
          <a:noFill/>
        </p:spPr>
        <p:txBody>
          <a:bodyPr wrap="square" rtlCol="0">
            <a:spAutoFit/>
          </a:bodyPr>
          <a:lstStyle/>
          <a:p>
            <a:r>
              <a:rPr lang="en-NZ" sz="1000" i="1" dirty="0" smtClean="0">
                <a:solidFill>
                  <a:srgbClr val="FF0000"/>
                </a:solidFill>
              </a:rPr>
              <a:t>n=132</a:t>
            </a:r>
            <a:endParaRPr lang="en-NZ" sz="1000" i="1" dirty="0">
              <a:solidFill>
                <a:srgbClr val="FF0000"/>
              </a:solidFill>
            </a:endParaRPr>
          </a:p>
        </p:txBody>
      </p:sp>
      <p:sp>
        <p:nvSpPr>
          <p:cNvPr id="16" name="TextBox 15"/>
          <p:cNvSpPr txBox="1"/>
          <p:nvPr/>
        </p:nvSpPr>
        <p:spPr>
          <a:xfrm>
            <a:off x="4876800" y="1641902"/>
            <a:ext cx="4267200" cy="523220"/>
          </a:xfrm>
          <a:prstGeom prst="rect">
            <a:avLst/>
          </a:prstGeom>
          <a:noFill/>
        </p:spPr>
        <p:txBody>
          <a:bodyPr wrap="square" rtlCol="0" anchor="ctr">
            <a:spAutoFit/>
          </a:bodyPr>
          <a:lstStyle/>
          <a:p>
            <a:pPr algn="ctr"/>
            <a:r>
              <a:rPr lang="en-NZ" sz="1400" b="1" dirty="0" smtClean="0"/>
              <a:t>Reasons for dissatisfaction with management of Minimising sedimentation entering the harbour</a:t>
            </a:r>
            <a:endParaRPr lang="en-NZ" sz="1400" dirty="0"/>
          </a:p>
        </p:txBody>
      </p:sp>
      <p:sp>
        <p:nvSpPr>
          <p:cNvPr id="17" name="TextBox 16"/>
          <p:cNvSpPr txBox="1"/>
          <p:nvPr/>
        </p:nvSpPr>
        <p:spPr>
          <a:xfrm>
            <a:off x="8610600" y="1201579"/>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Q16E</a:t>
            </a:r>
            <a:endParaRPr lang="en-NZ" sz="1000" b="1" dirty="0"/>
          </a:p>
        </p:txBody>
      </p:sp>
      <p:graphicFrame>
        <p:nvGraphicFramePr>
          <p:cNvPr id="19" name="Chart 18"/>
          <p:cNvGraphicFramePr/>
          <p:nvPr/>
        </p:nvGraphicFramePr>
        <p:xfrm>
          <a:off x="4724400" y="19812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5715000" y="5867400"/>
            <a:ext cx="609600" cy="246221"/>
          </a:xfrm>
          <a:prstGeom prst="rect">
            <a:avLst/>
          </a:prstGeom>
          <a:noFill/>
        </p:spPr>
        <p:txBody>
          <a:bodyPr wrap="square" rtlCol="0">
            <a:spAutoFit/>
          </a:bodyPr>
          <a:lstStyle/>
          <a:p>
            <a:r>
              <a:rPr lang="en-NZ" sz="1000" i="1" dirty="0" smtClean="0">
                <a:solidFill>
                  <a:srgbClr val="FF0000"/>
                </a:solidFill>
              </a:rPr>
              <a:t>n=129</a:t>
            </a:r>
            <a:endParaRPr lang="en-NZ" sz="1000" i="1" dirty="0">
              <a:solidFill>
                <a:srgbClr val="FF0000"/>
              </a:solidFill>
            </a:endParaRPr>
          </a:p>
        </p:txBody>
      </p:sp>
      <p:cxnSp>
        <p:nvCxnSpPr>
          <p:cNvPr id="23" name="Straight Connector 22"/>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1066800"/>
            <a:ext cx="1752600" cy="553998"/>
          </a:xfrm>
          <a:prstGeom prst="rect">
            <a:avLst/>
          </a:prstGeom>
          <a:noFill/>
        </p:spPr>
        <p:txBody>
          <a:bodyPr wrap="square" rtlCol="0">
            <a:spAutoFit/>
          </a:bodyPr>
          <a:lstStyle/>
          <a:p>
            <a:r>
              <a:rPr lang="en-NZ" sz="1000" dirty="0" smtClean="0"/>
              <a:t>% of respondents</a:t>
            </a:r>
          </a:p>
          <a:p>
            <a:r>
              <a:rPr lang="en-NZ" sz="1000" dirty="0" smtClean="0"/>
              <a:t>Multiple responses allowed</a:t>
            </a:r>
          </a:p>
          <a:p>
            <a:endParaRPr lang="en-NZ" sz="1000" dirty="0"/>
          </a:p>
        </p:txBody>
      </p:sp>
      <p:sp>
        <p:nvSpPr>
          <p:cNvPr id="14" name="TextBox 13"/>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Not enough is being done/It is a problem </a:t>
            </a:r>
            <a:r>
              <a:rPr lang="en-NZ" sz="1100" dirty="0" smtClean="0">
                <a:solidFill>
                  <a:schemeClr val="bg1"/>
                </a:solidFill>
                <a:latin typeface="Arial" pitchFamily="34" charset="0"/>
                <a:cs typeface="Arial" pitchFamily="34" charset="0"/>
              </a:rPr>
              <a:t>was the most frequently stated reason for the </a:t>
            </a:r>
            <a:r>
              <a:rPr lang="en-NZ" sz="1100" i="1" dirty="0" smtClean="0">
                <a:solidFill>
                  <a:schemeClr val="bg1"/>
                </a:solidFill>
                <a:latin typeface="Arial" pitchFamily="34" charset="0"/>
                <a:cs typeface="Arial" pitchFamily="34" charset="0"/>
              </a:rPr>
              <a:t>Sediment entering the harbour </a:t>
            </a:r>
            <a:r>
              <a:rPr lang="en-NZ" sz="1100" dirty="0" smtClean="0">
                <a:solidFill>
                  <a:schemeClr val="bg1"/>
                </a:solidFill>
                <a:latin typeface="Arial" pitchFamily="34" charset="0"/>
                <a:cs typeface="Arial" pitchFamily="34" charset="0"/>
              </a:rPr>
              <a:t>deteriorating (33%), and </a:t>
            </a:r>
            <a:r>
              <a:rPr lang="en-NZ" sz="1100" i="1" dirty="0" smtClean="0">
                <a:solidFill>
                  <a:schemeClr val="bg1"/>
                </a:solidFill>
                <a:latin typeface="Arial" pitchFamily="34" charset="0"/>
                <a:cs typeface="Arial" pitchFamily="34" charset="0"/>
              </a:rPr>
              <a:t>Not enough is being done/Better monitoring/ controls needed </a:t>
            </a:r>
            <a:r>
              <a:rPr lang="en-NZ" sz="1100" dirty="0" smtClean="0">
                <a:solidFill>
                  <a:schemeClr val="bg1"/>
                </a:solidFill>
                <a:latin typeface="Arial" pitchFamily="34" charset="0"/>
                <a:cs typeface="Arial" pitchFamily="34" charset="0"/>
              </a:rPr>
              <a:t>was the most frequently reported reason for dissatisfaction with this </a:t>
            </a:r>
          </a:p>
          <a:p>
            <a:pPr marL="285750" indent="-285750" algn="ctr">
              <a:buClr>
                <a:schemeClr val="tx1"/>
              </a:buClr>
            </a:pPr>
            <a:r>
              <a:rPr lang="en-NZ" sz="1100" dirty="0" smtClean="0">
                <a:solidFill>
                  <a:schemeClr val="bg1"/>
                </a:solidFill>
                <a:latin typeface="Arial" pitchFamily="34" charset="0"/>
                <a:cs typeface="Arial" pitchFamily="34" charset="0"/>
              </a:rPr>
              <a:t>aspect (38%)</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762000"/>
            <a:ext cx="9144000" cy="914400"/>
          </a:xfrm>
          <a:prstGeom prst="rect">
            <a:avLst/>
          </a:prstGeom>
        </p:spPr>
        <p:txBody>
          <a:bodyPr vert="horz" lIns="91440" tIns="45720" rIns="91440" bIns="45720" rtlCol="0" anchor="ctr">
            <a:noAutofit/>
          </a:bodyPr>
          <a:lstStyle/>
          <a:p>
            <a:pPr indent="-342900" algn="ctr">
              <a:defRPr/>
            </a:pPr>
            <a:r>
              <a:rPr lang="en-GB" sz="3200" b="1" dirty="0" smtClean="0">
                <a:solidFill>
                  <a:srgbClr val="C00000"/>
                </a:solidFill>
              </a:rPr>
              <a:t>Contamination of the harbour from </a:t>
            </a:r>
          </a:p>
          <a:p>
            <a:pPr indent="-342900" algn="ctr">
              <a:defRPr/>
            </a:pPr>
            <a:r>
              <a:rPr lang="en-GB" sz="3200" b="1" dirty="0" smtClean="0">
                <a:solidFill>
                  <a:srgbClr val="C00000"/>
                </a:solidFill>
              </a:rPr>
              <a:t>discharges, such as </a:t>
            </a:r>
            <a:r>
              <a:rPr lang="en-GB" sz="3200" b="1" dirty="0" err="1" smtClean="0">
                <a:solidFill>
                  <a:srgbClr val="C00000"/>
                </a:solidFill>
              </a:rPr>
              <a:t>stormwater</a:t>
            </a:r>
            <a:r>
              <a:rPr lang="en-GB" sz="3200" b="1" dirty="0" smtClean="0">
                <a:solidFill>
                  <a:srgbClr val="C00000"/>
                </a:solidFill>
              </a:rPr>
              <a:t> and sewage</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36</a:t>
            </a:fld>
            <a:endParaRPr lang="en-US" sz="1000" b="1" dirty="0"/>
          </a:p>
        </p:txBody>
      </p:sp>
      <p:sp>
        <p:nvSpPr>
          <p:cNvPr id="6" name="TextBox 5"/>
          <p:cNvSpPr txBox="1"/>
          <p:nvPr/>
        </p:nvSpPr>
        <p:spPr>
          <a:xfrm>
            <a:off x="0" y="1752600"/>
            <a:ext cx="4495800" cy="523220"/>
          </a:xfrm>
          <a:prstGeom prst="rect">
            <a:avLst/>
          </a:prstGeom>
          <a:noFill/>
        </p:spPr>
        <p:txBody>
          <a:bodyPr wrap="square" rtlCol="0" anchor="ctr">
            <a:spAutoFit/>
          </a:bodyPr>
          <a:lstStyle/>
          <a:p>
            <a:pPr algn="ctr"/>
            <a:r>
              <a:rPr lang="en-NZ" sz="1400" b="1" dirty="0" smtClean="0"/>
              <a:t>Reasons for stating that Contamination of the harbour from discharges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Q13F</a:t>
            </a:r>
            <a:endParaRPr lang="en-NZ" sz="1000" b="1" dirty="0"/>
          </a:p>
        </p:txBody>
      </p:sp>
      <p:graphicFrame>
        <p:nvGraphicFramePr>
          <p:cNvPr id="9" name="Chart 8"/>
          <p:cNvGraphicFramePr/>
          <p:nvPr/>
        </p:nvGraphicFramePr>
        <p:xfrm>
          <a:off x="152400" y="21336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66800" y="5791200"/>
            <a:ext cx="609600" cy="246221"/>
          </a:xfrm>
          <a:prstGeom prst="rect">
            <a:avLst/>
          </a:prstGeom>
          <a:noFill/>
        </p:spPr>
        <p:txBody>
          <a:bodyPr wrap="square" rtlCol="0">
            <a:spAutoFit/>
          </a:bodyPr>
          <a:lstStyle/>
          <a:p>
            <a:r>
              <a:rPr lang="en-NZ" sz="1000" i="1" dirty="0" smtClean="0">
                <a:solidFill>
                  <a:srgbClr val="FF0000"/>
                </a:solidFill>
              </a:rPr>
              <a:t>n=126</a:t>
            </a:r>
            <a:endParaRPr lang="en-NZ" sz="1000" i="1" dirty="0">
              <a:solidFill>
                <a:srgbClr val="FF0000"/>
              </a:solidFill>
            </a:endParaRPr>
          </a:p>
        </p:txBody>
      </p:sp>
      <p:sp>
        <p:nvSpPr>
          <p:cNvPr id="16" name="TextBox 15"/>
          <p:cNvSpPr txBox="1"/>
          <p:nvPr/>
        </p:nvSpPr>
        <p:spPr>
          <a:xfrm>
            <a:off x="4800600" y="1707922"/>
            <a:ext cx="4343400" cy="523220"/>
          </a:xfrm>
          <a:prstGeom prst="rect">
            <a:avLst/>
          </a:prstGeom>
          <a:noFill/>
        </p:spPr>
        <p:txBody>
          <a:bodyPr wrap="square" rtlCol="0" anchor="ctr">
            <a:spAutoFit/>
          </a:bodyPr>
          <a:lstStyle/>
          <a:p>
            <a:pPr algn="ctr"/>
            <a:r>
              <a:rPr lang="en-NZ" sz="1400" b="1" dirty="0" smtClean="0"/>
              <a:t>Reasons for dissatisfaction with management of Contamination of the harbour from discharges</a:t>
            </a:r>
            <a:endParaRPr lang="en-NZ" sz="1400" dirty="0"/>
          </a:p>
        </p:txBody>
      </p:sp>
      <p:sp>
        <p:nvSpPr>
          <p:cNvPr id="17" name="TextBox 16"/>
          <p:cNvSpPr txBox="1"/>
          <p:nvPr/>
        </p:nvSpPr>
        <p:spPr>
          <a:xfrm>
            <a:off x="8610600" y="10668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Q16F</a:t>
            </a:r>
            <a:endParaRPr lang="en-NZ" sz="1000" b="1" dirty="0"/>
          </a:p>
        </p:txBody>
      </p:sp>
      <p:graphicFrame>
        <p:nvGraphicFramePr>
          <p:cNvPr id="20" name="Chart 19"/>
          <p:cNvGraphicFramePr/>
          <p:nvPr/>
        </p:nvGraphicFramePr>
        <p:xfrm>
          <a:off x="4724400" y="20574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5715000" y="5925979"/>
            <a:ext cx="609600" cy="246221"/>
          </a:xfrm>
          <a:prstGeom prst="rect">
            <a:avLst/>
          </a:prstGeom>
          <a:noFill/>
        </p:spPr>
        <p:txBody>
          <a:bodyPr wrap="square" rtlCol="0">
            <a:spAutoFit/>
          </a:bodyPr>
          <a:lstStyle/>
          <a:p>
            <a:r>
              <a:rPr lang="en-NZ" sz="1000" i="1" dirty="0" smtClean="0">
                <a:solidFill>
                  <a:srgbClr val="FF0000"/>
                </a:solidFill>
              </a:rPr>
              <a:t>n=135</a:t>
            </a:r>
            <a:endParaRPr lang="en-NZ" sz="1000" i="1" dirty="0">
              <a:solidFill>
                <a:srgbClr val="FF0000"/>
              </a:solidFill>
            </a:endParaRPr>
          </a:p>
        </p:txBody>
      </p:sp>
      <p:sp>
        <p:nvSpPr>
          <p:cNvPr id="25" name="Rectangle 24"/>
          <p:cNvSpPr/>
          <p:nvPr/>
        </p:nvSpPr>
        <p:spPr>
          <a:xfrm>
            <a:off x="186019" y="6000807"/>
            <a:ext cx="2371162" cy="246221"/>
          </a:xfrm>
          <a:prstGeom prst="rect">
            <a:avLst/>
          </a:prstGeom>
        </p:spPr>
        <p:txBody>
          <a:bodyPr wrap="none">
            <a:spAutoFit/>
          </a:bodyPr>
          <a:lstStyle/>
          <a:p>
            <a:r>
              <a:rPr lang="en-NZ" sz="1000" dirty="0" smtClean="0"/>
              <a:t>*The pipes leak, it goes into the harbour</a:t>
            </a:r>
            <a:endParaRPr lang="en-NZ" sz="1000" dirty="0"/>
          </a:p>
        </p:txBody>
      </p:sp>
      <p:cxnSp>
        <p:nvCxnSpPr>
          <p:cNvPr id="24" name="Straight Connector 23"/>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1066800"/>
            <a:ext cx="1752600" cy="553998"/>
          </a:xfrm>
          <a:prstGeom prst="rect">
            <a:avLst/>
          </a:prstGeom>
          <a:noFill/>
        </p:spPr>
        <p:txBody>
          <a:bodyPr wrap="square" rtlCol="0">
            <a:spAutoFit/>
          </a:bodyPr>
          <a:lstStyle/>
          <a:p>
            <a:r>
              <a:rPr lang="en-NZ" sz="1000" dirty="0" smtClean="0"/>
              <a:t>% of respondents</a:t>
            </a:r>
          </a:p>
          <a:p>
            <a:r>
              <a:rPr lang="en-NZ" sz="1000" dirty="0" smtClean="0"/>
              <a:t>Multiple responses allowed</a:t>
            </a:r>
          </a:p>
          <a:p>
            <a:endParaRPr lang="en-NZ" sz="1000" dirty="0"/>
          </a:p>
        </p:txBody>
      </p:sp>
      <p:sp>
        <p:nvSpPr>
          <p:cNvPr id="15" name="TextBox 14"/>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Too much development/Increased population/Industrial impact </a:t>
            </a:r>
            <a:r>
              <a:rPr lang="en-NZ" sz="1100" dirty="0" smtClean="0">
                <a:solidFill>
                  <a:schemeClr val="bg1"/>
                </a:solidFill>
                <a:latin typeface="Arial" pitchFamily="34" charset="0"/>
                <a:cs typeface="Arial" pitchFamily="34" charset="0"/>
              </a:rPr>
              <a:t>was the most frequently stated reason for the </a:t>
            </a:r>
            <a:r>
              <a:rPr lang="en-NZ" sz="1100" i="1" dirty="0" smtClean="0">
                <a:solidFill>
                  <a:schemeClr val="bg1"/>
                </a:solidFill>
                <a:latin typeface="Arial" pitchFamily="34" charset="0"/>
                <a:cs typeface="Arial" pitchFamily="34" charset="0"/>
              </a:rPr>
              <a:t>Contamination of the harbour from discharges, such as </a:t>
            </a:r>
            <a:r>
              <a:rPr lang="en-NZ" sz="1100" i="1" dirty="0" err="1" smtClean="0">
                <a:solidFill>
                  <a:schemeClr val="bg1"/>
                </a:solidFill>
                <a:latin typeface="Arial" pitchFamily="34" charset="0"/>
                <a:cs typeface="Arial" pitchFamily="34" charset="0"/>
              </a:rPr>
              <a:t>stormwater</a:t>
            </a:r>
            <a:r>
              <a:rPr lang="en-NZ" sz="1100" i="1" dirty="0" smtClean="0">
                <a:solidFill>
                  <a:schemeClr val="bg1"/>
                </a:solidFill>
                <a:latin typeface="Arial" pitchFamily="34" charset="0"/>
                <a:cs typeface="Arial" pitchFamily="34" charset="0"/>
              </a:rPr>
              <a:t> and sewage </a:t>
            </a:r>
            <a:r>
              <a:rPr lang="en-NZ" sz="1100" dirty="0" smtClean="0">
                <a:solidFill>
                  <a:schemeClr val="bg1"/>
                </a:solidFill>
                <a:latin typeface="Arial" pitchFamily="34" charset="0"/>
                <a:cs typeface="Arial" pitchFamily="34" charset="0"/>
              </a:rPr>
              <a:t>deteriorating (25%), and </a:t>
            </a:r>
            <a:r>
              <a:rPr lang="en-NZ" sz="1100" i="1" dirty="0" smtClean="0">
                <a:solidFill>
                  <a:schemeClr val="bg1"/>
                </a:solidFill>
                <a:latin typeface="Arial" pitchFamily="34" charset="0"/>
                <a:cs typeface="Arial" pitchFamily="34" charset="0"/>
              </a:rPr>
              <a:t>Not enough is being done/There is a lack of management </a:t>
            </a:r>
            <a:r>
              <a:rPr lang="en-NZ" sz="1100" dirty="0" smtClean="0">
                <a:solidFill>
                  <a:schemeClr val="bg1"/>
                </a:solidFill>
                <a:latin typeface="Arial" pitchFamily="34" charset="0"/>
                <a:cs typeface="Arial" pitchFamily="34" charset="0"/>
              </a:rPr>
              <a:t>was the most frequently reported reason for dissatisfaction with this aspect (31%)</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838200"/>
            <a:ext cx="9144000" cy="914400"/>
          </a:xfrm>
          <a:prstGeom prst="rect">
            <a:avLst/>
          </a:prstGeom>
        </p:spPr>
        <p:txBody>
          <a:bodyPr vert="horz" lIns="91440" tIns="45720" rIns="91440" bIns="45720" rtlCol="0" anchor="ctr">
            <a:noAutofit/>
          </a:bodyPr>
          <a:lstStyle/>
          <a:p>
            <a:pPr marL="342900" indent="-342900" algn="ctr">
              <a:lnSpc>
                <a:spcPct val="90000"/>
              </a:lnSpc>
              <a:spcBef>
                <a:spcPct val="20000"/>
              </a:spcBef>
              <a:defRPr/>
            </a:pPr>
            <a:r>
              <a:rPr lang="en-GB" sz="3200" b="1" dirty="0" smtClean="0">
                <a:solidFill>
                  <a:srgbClr val="C00000"/>
                </a:solidFill>
              </a:rPr>
              <a:t>The effects of industrial, </a:t>
            </a:r>
            <a:r>
              <a:rPr lang="en-GB" sz="3200" b="1" dirty="0" err="1" smtClean="0">
                <a:solidFill>
                  <a:srgbClr val="C00000"/>
                </a:solidFill>
              </a:rPr>
              <a:t>orcharding</a:t>
            </a:r>
            <a:r>
              <a:rPr lang="en-GB" sz="3200" b="1" dirty="0" smtClean="0">
                <a:solidFill>
                  <a:srgbClr val="C00000"/>
                </a:solidFill>
              </a:rPr>
              <a:t> </a:t>
            </a:r>
          </a:p>
          <a:p>
            <a:pPr marL="342900" indent="-342900" algn="ctr">
              <a:defRPr/>
            </a:pPr>
            <a:r>
              <a:rPr lang="en-GB" sz="3200" b="1" dirty="0" smtClean="0">
                <a:solidFill>
                  <a:srgbClr val="C00000"/>
                </a:solidFill>
              </a:rPr>
              <a:t>and farming activities on the harbour</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37</a:t>
            </a:fld>
            <a:endParaRPr lang="en-US" sz="1000" b="1" dirty="0"/>
          </a:p>
        </p:txBody>
      </p:sp>
      <p:sp>
        <p:nvSpPr>
          <p:cNvPr id="6" name="TextBox 5"/>
          <p:cNvSpPr txBox="1"/>
          <p:nvPr/>
        </p:nvSpPr>
        <p:spPr>
          <a:xfrm>
            <a:off x="0" y="1644878"/>
            <a:ext cx="4495800" cy="738664"/>
          </a:xfrm>
          <a:prstGeom prst="rect">
            <a:avLst/>
          </a:prstGeom>
          <a:noFill/>
        </p:spPr>
        <p:txBody>
          <a:bodyPr wrap="square" rtlCol="0" anchor="ctr">
            <a:spAutoFit/>
          </a:bodyPr>
          <a:lstStyle/>
          <a:p>
            <a:pPr algn="ctr"/>
            <a:r>
              <a:rPr lang="en-NZ" sz="1400" b="1" dirty="0" smtClean="0"/>
              <a:t>Reasons for stating that The effects of industrial, </a:t>
            </a:r>
            <a:r>
              <a:rPr lang="en-NZ" sz="1400" b="1" dirty="0" err="1" smtClean="0"/>
              <a:t>orcharding</a:t>
            </a:r>
            <a:r>
              <a:rPr lang="en-NZ" sz="1400" b="1" dirty="0" smtClean="0"/>
              <a:t> and farming activities on the harbour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Q13G</a:t>
            </a:r>
            <a:endParaRPr lang="en-NZ" sz="1000" b="1" dirty="0"/>
          </a:p>
        </p:txBody>
      </p:sp>
      <p:graphicFrame>
        <p:nvGraphicFramePr>
          <p:cNvPr id="9" name="Chart 8"/>
          <p:cNvGraphicFramePr/>
          <p:nvPr/>
        </p:nvGraphicFramePr>
        <p:xfrm>
          <a:off x="152400" y="21336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219200" y="5715000"/>
            <a:ext cx="609600" cy="246221"/>
          </a:xfrm>
          <a:prstGeom prst="rect">
            <a:avLst/>
          </a:prstGeom>
          <a:noFill/>
        </p:spPr>
        <p:txBody>
          <a:bodyPr wrap="square" rtlCol="0">
            <a:spAutoFit/>
          </a:bodyPr>
          <a:lstStyle/>
          <a:p>
            <a:r>
              <a:rPr lang="en-NZ" sz="1000" i="1" dirty="0" smtClean="0">
                <a:solidFill>
                  <a:srgbClr val="FF0000"/>
                </a:solidFill>
              </a:rPr>
              <a:t>n=118</a:t>
            </a:r>
            <a:endParaRPr lang="en-NZ" sz="1000" i="1" dirty="0">
              <a:solidFill>
                <a:srgbClr val="FF0000"/>
              </a:solidFill>
            </a:endParaRPr>
          </a:p>
        </p:txBody>
      </p:sp>
      <p:sp>
        <p:nvSpPr>
          <p:cNvPr id="16" name="TextBox 15"/>
          <p:cNvSpPr txBox="1"/>
          <p:nvPr/>
        </p:nvSpPr>
        <p:spPr>
          <a:xfrm>
            <a:off x="4800600" y="1641902"/>
            <a:ext cx="4343400" cy="523220"/>
          </a:xfrm>
          <a:prstGeom prst="rect">
            <a:avLst/>
          </a:prstGeom>
          <a:noFill/>
        </p:spPr>
        <p:txBody>
          <a:bodyPr wrap="square" rtlCol="0" anchor="ctr">
            <a:spAutoFit/>
          </a:bodyPr>
          <a:lstStyle/>
          <a:p>
            <a:pPr algn="ctr"/>
            <a:r>
              <a:rPr lang="en-NZ" sz="1400" b="1" dirty="0" smtClean="0"/>
              <a:t>Reasons for dissatisfaction with management of The effects of industrial, </a:t>
            </a:r>
            <a:r>
              <a:rPr lang="en-NZ" sz="1400" b="1" dirty="0" err="1" smtClean="0"/>
              <a:t>orcharding</a:t>
            </a:r>
            <a:r>
              <a:rPr lang="en-NZ" sz="1400" b="1" dirty="0" smtClean="0"/>
              <a:t> and farming activities</a:t>
            </a:r>
            <a:endParaRPr lang="en-NZ" sz="1400" dirty="0"/>
          </a:p>
        </p:txBody>
      </p:sp>
      <p:sp>
        <p:nvSpPr>
          <p:cNvPr id="17" name="TextBox 16"/>
          <p:cNvSpPr txBox="1"/>
          <p:nvPr/>
        </p:nvSpPr>
        <p:spPr>
          <a:xfrm>
            <a:off x="8610600" y="10668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Q16G</a:t>
            </a:r>
            <a:endParaRPr lang="en-NZ" sz="1000" b="1" dirty="0"/>
          </a:p>
        </p:txBody>
      </p:sp>
      <p:graphicFrame>
        <p:nvGraphicFramePr>
          <p:cNvPr id="20" name="Chart 19"/>
          <p:cNvGraphicFramePr/>
          <p:nvPr/>
        </p:nvGraphicFramePr>
        <p:xfrm>
          <a:off x="4724400" y="19812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5715000" y="5867400"/>
            <a:ext cx="609600" cy="246221"/>
          </a:xfrm>
          <a:prstGeom prst="rect">
            <a:avLst/>
          </a:prstGeom>
          <a:noFill/>
        </p:spPr>
        <p:txBody>
          <a:bodyPr wrap="square" rtlCol="0">
            <a:spAutoFit/>
          </a:bodyPr>
          <a:lstStyle/>
          <a:p>
            <a:r>
              <a:rPr lang="en-NZ" sz="1000" i="1" dirty="0" smtClean="0">
                <a:solidFill>
                  <a:srgbClr val="FF0000"/>
                </a:solidFill>
              </a:rPr>
              <a:t>n=108</a:t>
            </a:r>
            <a:endParaRPr lang="en-NZ" sz="1000" i="1" dirty="0">
              <a:solidFill>
                <a:srgbClr val="FF0000"/>
              </a:solidFill>
            </a:endParaRPr>
          </a:p>
        </p:txBody>
      </p:sp>
      <p:cxnSp>
        <p:nvCxnSpPr>
          <p:cNvPr id="24" name="Straight Connector 23"/>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1066800"/>
            <a:ext cx="1752600" cy="553998"/>
          </a:xfrm>
          <a:prstGeom prst="rect">
            <a:avLst/>
          </a:prstGeom>
          <a:noFill/>
        </p:spPr>
        <p:txBody>
          <a:bodyPr wrap="square" rtlCol="0">
            <a:spAutoFit/>
          </a:bodyPr>
          <a:lstStyle/>
          <a:p>
            <a:r>
              <a:rPr lang="en-NZ" sz="1000" dirty="0" smtClean="0"/>
              <a:t>% of respondents</a:t>
            </a:r>
          </a:p>
          <a:p>
            <a:r>
              <a:rPr lang="en-NZ" sz="1000" dirty="0" smtClean="0"/>
              <a:t>Multiple responses allowed</a:t>
            </a:r>
          </a:p>
          <a:p>
            <a:endParaRPr lang="en-NZ" sz="1000" dirty="0"/>
          </a:p>
        </p:txBody>
      </p:sp>
      <p:sp>
        <p:nvSpPr>
          <p:cNvPr id="14" name="TextBox 14"/>
          <p:cNvSpPr txBox="1"/>
          <p:nvPr/>
        </p:nvSpPr>
        <p:spPr>
          <a:xfrm>
            <a:off x="0" y="6248400"/>
            <a:ext cx="9144000" cy="600164"/>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buClr>
                <a:schemeClr val="tx1"/>
              </a:buClr>
            </a:pPr>
            <a:r>
              <a:rPr lang="en-NZ" sz="1100" i="1" dirty="0" smtClean="0">
                <a:solidFill>
                  <a:schemeClr val="bg1"/>
                </a:solidFill>
                <a:latin typeface="Arial" pitchFamily="34" charset="0"/>
                <a:cs typeface="Arial" pitchFamily="34" charset="0"/>
              </a:rPr>
              <a:t>Pollution/farm/orchard runoff/effluent/sprays/chemicals </a:t>
            </a:r>
            <a:r>
              <a:rPr lang="en-NZ" sz="1100" dirty="0" smtClean="0">
                <a:solidFill>
                  <a:schemeClr val="bg1"/>
                </a:solidFill>
                <a:latin typeface="Arial" pitchFamily="34" charset="0"/>
                <a:cs typeface="Arial" pitchFamily="34" charset="0"/>
              </a:rPr>
              <a:t>was the most frequently stated reason for the </a:t>
            </a:r>
            <a:r>
              <a:rPr lang="en-NZ" sz="1100" i="1" dirty="0" smtClean="0">
                <a:solidFill>
                  <a:schemeClr val="bg1"/>
                </a:solidFill>
                <a:latin typeface="Arial" pitchFamily="34" charset="0"/>
                <a:cs typeface="Arial" pitchFamily="34" charset="0"/>
              </a:rPr>
              <a:t>Effects of industrial </a:t>
            </a:r>
            <a:r>
              <a:rPr lang="en-NZ" sz="1100" i="1" dirty="0" err="1" smtClean="0">
                <a:solidFill>
                  <a:schemeClr val="bg1"/>
                </a:solidFill>
                <a:latin typeface="Arial" pitchFamily="34" charset="0"/>
                <a:cs typeface="Arial" pitchFamily="34" charset="0"/>
              </a:rPr>
              <a:t>orcharding</a:t>
            </a:r>
            <a:r>
              <a:rPr lang="en-NZ" sz="1100" i="1" dirty="0" smtClean="0">
                <a:solidFill>
                  <a:schemeClr val="bg1"/>
                </a:solidFill>
                <a:latin typeface="Arial" pitchFamily="34" charset="0"/>
                <a:cs typeface="Arial" pitchFamily="34" charset="0"/>
              </a:rPr>
              <a:t> and farming activities on the harbour </a:t>
            </a:r>
            <a:r>
              <a:rPr lang="en-NZ" sz="1100" dirty="0" smtClean="0">
                <a:solidFill>
                  <a:schemeClr val="bg1"/>
                </a:solidFill>
                <a:latin typeface="Arial" pitchFamily="34" charset="0"/>
                <a:cs typeface="Arial" pitchFamily="34" charset="0"/>
              </a:rPr>
              <a:t>deteriorating (53%), and </a:t>
            </a:r>
            <a:r>
              <a:rPr lang="en-NZ" sz="1100" i="1" dirty="0">
                <a:solidFill>
                  <a:schemeClr val="bg1"/>
                </a:solidFill>
                <a:latin typeface="Arial" pitchFamily="34" charset="0"/>
                <a:cs typeface="Arial" pitchFamily="34" charset="0"/>
              </a:rPr>
              <a:t>Pollution/Farm/orchard </a:t>
            </a:r>
            <a:r>
              <a:rPr lang="en-NZ" sz="1100" i="1" dirty="0" smtClean="0">
                <a:solidFill>
                  <a:schemeClr val="bg1"/>
                </a:solidFill>
                <a:latin typeface="Arial" pitchFamily="34" charset="0"/>
                <a:cs typeface="Arial" pitchFamily="34" charset="0"/>
              </a:rPr>
              <a:t>runoff/effluent/sprays/chemicals </a:t>
            </a:r>
            <a:r>
              <a:rPr lang="en-NZ" sz="1100" dirty="0" smtClean="0">
                <a:solidFill>
                  <a:schemeClr val="bg1"/>
                </a:solidFill>
                <a:latin typeface="Arial" pitchFamily="34" charset="0"/>
                <a:cs typeface="Arial" pitchFamily="34" charset="0"/>
              </a:rPr>
              <a:t>was the most frequently reported reason for dissatisfaction with this aspect (33%)</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762000"/>
            <a:ext cx="9144000" cy="914400"/>
          </a:xfrm>
          <a:prstGeom prst="rect">
            <a:avLst/>
          </a:prstGeom>
        </p:spPr>
        <p:txBody>
          <a:bodyPr vert="horz" lIns="91440" tIns="45720" rIns="91440" bIns="45720" rtlCol="0" anchor="ctr">
            <a:noAutofit/>
          </a:bodyPr>
          <a:lstStyle/>
          <a:p>
            <a:pPr marL="342900" indent="-342900" algn="ctr">
              <a:defRPr/>
            </a:pPr>
            <a:r>
              <a:rPr lang="en-GB" sz="3200" b="1" dirty="0" smtClean="0">
                <a:solidFill>
                  <a:srgbClr val="C00000"/>
                </a:solidFill>
              </a:rPr>
              <a:t>Commercial use of the harbour for Port </a:t>
            </a:r>
          </a:p>
          <a:p>
            <a:pPr marL="342900" indent="-342900" algn="ctr">
              <a:defRPr/>
            </a:pPr>
            <a:r>
              <a:rPr lang="en-GB" sz="3200" b="1" dirty="0" smtClean="0">
                <a:solidFill>
                  <a:srgbClr val="C00000"/>
                </a:solidFill>
              </a:rPr>
              <a:t>and cruise ship activity</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38</a:t>
            </a:fld>
            <a:endParaRPr lang="en-US" sz="1000" b="1" dirty="0"/>
          </a:p>
        </p:txBody>
      </p:sp>
      <p:sp>
        <p:nvSpPr>
          <p:cNvPr id="6" name="TextBox 5"/>
          <p:cNvSpPr txBox="1"/>
          <p:nvPr/>
        </p:nvSpPr>
        <p:spPr>
          <a:xfrm>
            <a:off x="0" y="1676400"/>
            <a:ext cx="4495800" cy="523220"/>
          </a:xfrm>
          <a:prstGeom prst="rect">
            <a:avLst/>
          </a:prstGeom>
          <a:noFill/>
        </p:spPr>
        <p:txBody>
          <a:bodyPr wrap="square" rtlCol="0" anchor="ctr">
            <a:spAutoFit/>
          </a:bodyPr>
          <a:lstStyle/>
          <a:p>
            <a:pPr algn="ctr"/>
            <a:r>
              <a:rPr lang="en-NZ" sz="1400" b="1" dirty="0" smtClean="0"/>
              <a:t>Reasons for stating that the Commercial use of the harbour for Port and cruise ship activity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Q13H</a:t>
            </a:r>
            <a:endParaRPr lang="en-NZ" sz="1000" b="1" dirty="0"/>
          </a:p>
        </p:txBody>
      </p:sp>
      <p:graphicFrame>
        <p:nvGraphicFramePr>
          <p:cNvPr id="9" name="Chart 8"/>
          <p:cNvGraphicFramePr/>
          <p:nvPr/>
        </p:nvGraphicFramePr>
        <p:xfrm>
          <a:off x="152400" y="20574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143000" y="5715000"/>
            <a:ext cx="609600" cy="246221"/>
          </a:xfrm>
          <a:prstGeom prst="rect">
            <a:avLst/>
          </a:prstGeom>
          <a:noFill/>
        </p:spPr>
        <p:txBody>
          <a:bodyPr wrap="square" rtlCol="0">
            <a:spAutoFit/>
          </a:bodyPr>
          <a:lstStyle/>
          <a:p>
            <a:r>
              <a:rPr lang="en-NZ" sz="1000" i="1" dirty="0" smtClean="0">
                <a:solidFill>
                  <a:srgbClr val="FF0000"/>
                </a:solidFill>
              </a:rPr>
              <a:t>n=50</a:t>
            </a:r>
            <a:endParaRPr lang="en-NZ" sz="1000" i="1" dirty="0">
              <a:solidFill>
                <a:srgbClr val="FF0000"/>
              </a:solidFill>
            </a:endParaRPr>
          </a:p>
        </p:txBody>
      </p:sp>
      <p:pic>
        <p:nvPicPr>
          <p:cNvPr id="14" name="Picture 2"/>
          <p:cNvPicPr>
            <a:picLocks noChangeAspect="1" noChangeArrowheads="1"/>
          </p:cNvPicPr>
          <p:nvPr/>
        </p:nvPicPr>
        <p:blipFill>
          <a:blip r:embed="rId3" cstate="print"/>
          <a:srcRect/>
          <a:stretch>
            <a:fillRect/>
          </a:stretch>
        </p:blipFill>
        <p:spPr bwMode="auto">
          <a:xfrm>
            <a:off x="0" y="1143000"/>
            <a:ext cx="173330" cy="152400"/>
          </a:xfrm>
          <a:prstGeom prst="rect">
            <a:avLst/>
          </a:prstGeom>
          <a:noFill/>
          <a:ln w="9525">
            <a:noFill/>
            <a:miter lim="800000"/>
            <a:headEnd/>
            <a:tailEnd/>
          </a:ln>
        </p:spPr>
      </p:pic>
      <p:sp>
        <p:nvSpPr>
          <p:cNvPr id="15" name="TextBox 14"/>
          <p:cNvSpPr txBox="1"/>
          <p:nvPr/>
        </p:nvSpPr>
        <p:spPr>
          <a:xfrm>
            <a:off x="762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6" name="TextBox 15"/>
          <p:cNvSpPr txBox="1"/>
          <p:nvPr/>
        </p:nvSpPr>
        <p:spPr>
          <a:xfrm>
            <a:off x="4800600" y="1534180"/>
            <a:ext cx="4343400" cy="738664"/>
          </a:xfrm>
          <a:prstGeom prst="rect">
            <a:avLst/>
          </a:prstGeom>
          <a:noFill/>
        </p:spPr>
        <p:txBody>
          <a:bodyPr wrap="square" rtlCol="0" anchor="ctr">
            <a:spAutoFit/>
          </a:bodyPr>
          <a:lstStyle/>
          <a:p>
            <a:pPr algn="ctr"/>
            <a:r>
              <a:rPr lang="en-NZ" sz="1400" b="1" dirty="0" smtClean="0"/>
              <a:t>Reasons for dissatisfaction with management of Commercial use of the harbour for Port and cruise ship activity</a:t>
            </a:r>
            <a:endParaRPr lang="en-NZ" sz="1400" dirty="0"/>
          </a:p>
        </p:txBody>
      </p:sp>
      <p:sp>
        <p:nvSpPr>
          <p:cNvPr id="18" name="TextBox 17"/>
          <p:cNvSpPr txBox="1"/>
          <p:nvPr/>
        </p:nvSpPr>
        <p:spPr>
          <a:xfrm>
            <a:off x="8610600" y="10668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Q16H</a:t>
            </a:r>
            <a:endParaRPr lang="en-NZ" sz="1000" b="1" dirty="0"/>
          </a:p>
        </p:txBody>
      </p:sp>
      <p:sp>
        <p:nvSpPr>
          <p:cNvPr id="21" name="TextBox 20"/>
          <p:cNvSpPr txBox="1"/>
          <p:nvPr/>
        </p:nvSpPr>
        <p:spPr>
          <a:xfrm>
            <a:off x="5638800" y="5867400"/>
            <a:ext cx="609600" cy="246221"/>
          </a:xfrm>
          <a:prstGeom prst="rect">
            <a:avLst/>
          </a:prstGeom>
          <a:noFill/>
        </p:spPr>
        <p:txBody>
          <a:bodyPr wrap="square" rtlCol="0">
            <a:spAutoFit/>
          </a:bodyPr>
          <a:lstStyle/>
          <a:p>
            <a:r>
              <a:rPr lang="en-NZ" sz="1000" i="1" dirty="0" smtClean="0">
                <a:solidFill>
                  <a:srgbClr val="FF0000"/>
                </a:solidFill>
              </a:rPr>
              <a:t>n=46</a:t>
            </a:r>
            <a:endParaRPr lang="en-NZ" sz="1000" i="1" dirty="0">
              <a:solidFill>
                <a:srgbClr val="FF0000"/>
              </a:solidFill>
            </a:endParaRPr>
          </a:p>
        </p:txBody>
      </p:sp>
      <p:pic>
        <p:nvPicPr>
          <p:cNvPr id="23" name="Picture 2"/>
          <p:cNvPicPr>
            <a:picLocks noChangeAspect="1" noChangeArrowheads="1"/>
          </p:cNvPicPr>
          <p:nvPr/>
        </p:nvPicPr>
        <p:blipFill>
          <a:blip r:embed="rId3" cstate="print"/>
          <a:srcRect/>
          <a:stretch>
            <a:fillRect/>
          </a:stretch>
        </p:blipFill>
        <p:spPr bwMode="auto">
          <a:xfrm>
            <a:off x="6019800" y="5943600"/>
            <a:ext cx="135415" cy="119063"/>
          </a:xfrm>
          <a:prstGeom prst="rect">
            <a:avLst/>
          </a:prstGeom>
          <a:noFill/>
          <a:ln w="9525">
            <a:noFill/>
            <a:miter lim="800000"/>
            <a:headEnd/>
            <a:tailEnd/>
          </a:ln>
        </p:spPr>
      </p:pic>
      <p:cxnSp>
        <p:nvCxnSpPr>
          <p:cNvPr id="24" name="Straight Connector 23"/>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1295400"/>
            <a:ext cx="1752600" cy="553998"/>
          </a:xfrm>
          <a:prstGeom prst="rect">
            <a:avLst/>
          </a:prstGeom>
          <a:noFill/>
        </p:spPr>
        <p:txBody>
          <a:bodyPr wrap="square" rtlCol="0">
            <a:spAutoFit/>
          </a:bodyPr>
          <a:lstStyle/>
          <a:p>
            <a:r>
              <a:rPr lang="en-NZ" sz="1000" dirty="0" smtClean="0"/>
              <a:t>% of respondents</a:t>
            </a:r>
          </a:p>
          <a:p>
            <a:r>
              <a:rPr lang="en-NZ" sz="1000" dirty="0" smtClean="0"/>
              <a:t>Multiple responses allowed</a:t>
            </a:r>
          </a:p>
          <a:p>
            <a:endParaRPr lang="en-NZ" sz="1000" dirty="0"/>
          </a:p>
        </p:txBody>
      </p:sp>
      <p:graphicFrame>
        <p:nvGraphicFramePr>
          <p:cNvPr id="26" name="Chart 25"/>
          <p:cNvGraphicFramePr/>
          <p:nvPr/>
        </p:nvGraphicFramePr>
        <p:xfrm>
          <a:off x="4724400" y="1981200"/>
          <a:ext cx="44196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4"/>
          <p:cNvSpPr txBox="1"/>
          <p:nvPr/>
        </p:nvSpPr>
        <p:spPr>
          <a:xfrm>
            <a:off x="0" y="6257836"/>
            <a:ext cx="9144000" cy="600164"/>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buClr>
                <a:schemeClr val="tx1"/>
              </a:buClr>
            </a:pPr>
            <a:r>
              <a:rPr lang="en-NZ" sz="1100" i="1" dirty="0" smtClean="0">
                <a:solidFill>
                  <a:schemeClr val="bg1"/>
                </a:solidFill>
                <a:latin typeface="Arial" pitchFamily="34" charset="0"/>
                <a:cs typeface="Arial" pitchFamily="34" charset="0"/>
              </a:rPr>
              <a:t>More ships coming and going </a:t>
            </a:r>
            <a:r>
              <a:rPr lang="en-NZ" sz="1100" dirty="0" smtClean="0">
                <a:solidFill>
                  <a:schemeClr val="bg1"/>
                </a:solidFill>
                <a:latin typeface="Arial" pitchFamily="34" charset="0"/>
                <a:cs typeface="Arial" pitchFamily="34" charset="0"/>
              </a:rPr>
              <a:t>was the most frequently stated reason for the </a:t>
            </a:r>
            <a:r>
              <a:rPr lang="en-NZ" sz="1100" i="1" dirty="0" smtClean="0">
                <a:solidFill>
                  <a:schemeClr val="bg1"/>
                </a:solidFill>
                <a:latin typeface="Arial" pitchFamily="34" charset="0"/>
                <a:cs typeface="Arial" pitchFamily="34" charset="0"/>
              </a:rPr>
              <a:t>Commercial use of the harbour for Port and cruise ship activity </a:t>
            </a:r>
            <a:r>
              <a:rPr lang="en-NZ" sz="1100" dirty="0" smtClean="0">
                <a:solidFill>
                  <a:schemeClr val="bg1"/>
                </a:solidFill>
                <a:latin typeface="Arial" pitchFamily="34" charset="0"/>
                <a:cs typeface="Arial" pitchFamily="34" charset="0"/>
              </a:rPr>
              <a:t>deteriorating (48%), and </a:t>
            </a:r>
            <a:r>
              <a:rPr lang="en-NZ" sz="1100" i="1" dirty="0" smtClean="0">
                <a:solidFill>
                  <a:schemeClr val="bg1"/>
                </a:solidFill>
                <a:latin typeface="Arial" pitchFamily="34" charset="0"/>
                <a:cs typeface="Arial" pitchFamily="34" charset="0"/>
              </a:rPr>
              <a:t>Good for the economy but not for the environment </a:t>
            </a:r>
            <a:r>
              <a:rPr lang="en-NZ" sz="1100" dirty="0" smtClean="0">
                <a:solidFill>
                  <a:schemeClr val="bg1"/>
                </a:solidFill>
                <a:latin typeface="Arial" pitchFamily="34" charset="0"/>
                <a:cs typeface="Arial" pitchFamily="34" charset="0"/>
              </a:rPr>
              <a:t>was the most frequently reported reason for dissatisfaction with this aspect (24%)</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762000"/>
            <a:ext cx="9144000" cy="914400"/>
          </a:xfrm>
          <a:prstGeom prst="rect">
            <a:avLst/>
          </a:prstGeom>
        </p:spPr>
        <p:txBody>
          <a:bodyPr vert="horz" lIns="91440" tIns="45720" rIns="91440" bIns="45720" rtlCol="0" anchor="ctr">
            <a:noAutofit/>
          </a:bodyPr>
          <a:lstStyle/>
          <a:p>
            <a:pPr marL="342900" indent="-342900" algn="ctr">
              <a:defRPr/>
            </a:pPr>
            <a:r>
              <a:rPr lang="en-GB" sz="3200" b="1" dirty="0" smtClean="0">
                <a:solidFill>
                  <a:srgbClr val="C00000"/>
                </a:solidFill>
              </a:rPr>
              <a:t>Monitoring and study of the harbour’s </a:t>
            </a:r>
          </a:p>
          <a:p>
            <a:pPr marL="342900" indent="-342900" algn="ctr">
              <a:defRPr/>
            </a:pPr>
            <a:r>
              <a:rPr lang="en-GB" sz="3200" b="1" dirty="0" smtClean="0">
                <a:solidFill>
                  <a:srgbClr val="C00000"/>
                </a:solidFill>
              </a:rPr>
              <a:t>water and natural ecosystems</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39</a:t>
            </a:fld>
            <a:endParaRPr lang="en-US" sz="1000" b="1" dirty="0"/>
          </a:p>
        </p:txBody>
      </p:sp>
      <p:sp>
        <p:nvSpPr>
          <p:cNvPr id="6" name="TextBox 5"/>
          <p:cNvSpPr txBox="1"/>
          <p:nvPr/>
        </p:nvSpPr>
        <p:spPr>
          <a:xfrm>
            <a:off x="0" y="1828800"/>
            <a:ext cx="4419600" cy="523220"/>
          </a:xfrm>
          <a:prstGeom prst="rect">
            <a:avLst/>
          </a:prstGeom>
          <a:noFill/>
        </p:spPr>
        <p:txBody>
          <a:bodyPr wrap="square" rtlCol="0" anchor="ctr">
            <a:spAutoFit/>
          </a:bodyPr>
          <a:lstStyle/>
          <a:p>
            <a:pPr algn="ctr"/>
            <a:r>
              <a:rPr lang="en-NZ" sz="1400" b="1" dirty="0" smtClean="0"/>
              <a:t>Reasons for stating that Monitoring and study of the harbour’s water and natural ecosystems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Q13I</a:t>
            </a:r>
            <a:endParaRPr lang="en-NZ" sz="1000" b="1" dirty="0"/>
          </a:p>
        </p:txBody>
      </p:sp>
      <p:graphicFrame>
        <p:nvGraphicFramePr>
          <p:cNvPr id="9" name="Chart 8"/>
          <p:cNvGraphicFramePr/>
          <p:nvPr/>
        </p:nvGraphicFramePr>
        <p:xfrm>
          <a:off x="152400" y="2133600"/>
          <a:ext cx="4419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66800" y="5773579"/>
            <a:ext cx="609600" cy="246221"/>
          </a:xfrm>
          <a:prstGeom prst="rect">
            <a:avLst/>
          </a:prstGeom>
          <a:noFill/>
        </p:spPr>
        <p:txBody>
          <a:bodyPr wrap="square" rtlCol="0">
            <a:spAutoFit/>
          </a:bodyPr>
          <a:lstStyle/>
          <a:p>
            <a:r>
              <a:rPr lang="en-NZ" sz="1000" i="1" dirty="0" smtClean="0">
                <a:solidFill>
                  <a:srgbClr val="FF0000"/>
                </a:solidFill>
              </a:rPr>
              <a:t>n=24</a:t>
            </a:r>
            <a:endParaRPr lang="en-NZ" sz="1000" i="1" dirty="0">
              <a:solidFill>
                <a:srgbClr val="FF0000"/>
              </a:solidFill>
            </a:endParaRPr>
          </a:p>
        </p:txBody>
      </p:sp>
      <p:sp>
        <p:nvSpPr>
          <p:cNvPr id="16" name="TextBox 15"/>
          <p:cNvSpPr txBox="1"/>
          <p:nvPr/>
        </p:nvSpPr>
        <p:spPr>
          <a:xfrm>
            <a:off x="4800600" y="1600200"/>
            <a:ext cx="4343400" cy="738664"/>
          </a:xfrm>
          <a:prstGeom prst="rect">
            <a:avLst/>
          </a:prstGeom>
          <a:noFill/>
        </p:spPr>
        <p:txBody>
          <a:bodyPr wrap="square" rtlCol="0" anchor="ctr">
            <a:spAutoFit/>
          </a:bodyPr>
          <a:lstStyle/>
          <a:p>
            <a:pPr algn="ctr"/>
            <a:r>
              <a:rPr lang="en-NZ" sz="1400" b="1" dirty="0" smtClean="0"/>
              <a:t>Reasons for dissatisfaction with management of Monitoring and study of the harbour’s water and natural ecosystems</a:t>
            </a:r>
            <a:endParaRPr lang="en-NZ" sz="1400" dirty="0"/>
          </a:p>
        </p:txBody>
      </p:sp>
      <p:sp>
        <p:nvSpPr>
          <p:cNvPr id="18" name="TextBox 17"/>
          <p:cNvSpPr txBox="1"/>
          <p:nvPr/>
        </p:nvSpPr>
        <p:spPr>
          <a:xfrm>
            <a:off x="8610600" y="10668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Q16I</a:t>
            </a:r>
            <a:endParaRPr lang="en-NZ" sz="1000" b="1" dirty="0"/>
          </a:p>
        </p:txBody>
      </p:sp>
      <p:graphicFrame>
        <p:nvGraphicFramePr>
          <p:cNvPr id="20" name="Chart 19"/>
          <p:cNvGraphicFramePr/>
          <p:nvPr/>
        </p:nvGraphicFramePr>
        <p:xfrm>
          <a:off x="4724400" y="19812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5715000" y="5867400"/>
            <a:ext cx="609600" cy="246221"/>
          </a:xfrm>
          <a:prstGeom prst="rect">
            <a:avLst/>
          </a:prstGeom>
          <a:noFill/>
        </p:spPr>
        <p:txBody>
          <a:bodyPr wrap="square" rtlCol="0">
            <a:spAutoFit/>
          </a:bodyPr>
          <a:lstStyle/>
          <a:p>
            <a:r>
              <a:rPr lang="en-NZ" sz="1000" i="1" dirty="0" smtClean="0">
                <a:solidFill>
                  <a:srgbClr val="FF0000"/>
                </a:solidFill>
              </a:rPr>
              <a:t>n=52</a:t>
            </a:r>
            <a:endParaRPr lang="en-NZ" sz="1000" i="1" dirty="0">
              <a:solidFill>
                <a:srgbClr val="FF0000"/>
              </a:solidFill>
            </a:endParaRPr>
          </a:p>
        </p:txBody>
      </p:sp>
      <p:pic>
        <p:nvPicPr>
          <p:cNvPr id="17" name="Picture 2"/>
          <p:cNvPicPr>
            <a:picLocks noChangeAspect="1" noChangeArrowheads="1"/>
          </p:cNvPicPr>
          <p:nvPr/>
        </p:nvPicPr>
        <p:blipFill>
          <a:blip r:embed="rId4" cstate="print"/>
          <a:srcRect/>
          <a:stretch>
            <a:fillRect/>
          </a:stretch>
        </p:blipFill>
        <p:spPr bwMode="auto">
          <a:xfrm>
            <a:off x="1447800" y="5849779"/>
            <a:ext cx="135415" cy="119063"/>
          </a:xfrm>
          <a:prstGeom prst="rect">
            <a:avLst/>
          </a:prstGeom>
          <a:noFill/>
          <a:ln w="9525">
            <a:noFill/>
            <a:miter lim="800000"/>
            <a:headEnd/>
            <a:tailEnd/>
          </a:ln>
        </p:spPr>
      </p:pic>
      <p:cxnSp>
        <p:nvCxnSpPr>
          <p:cNvPr id="24" name="Straight Connector 23"/>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0" y="1295400"/>
            <a:ext cx="1752600" cy="553998"/>
          </a:xfrm>
          <a:prstGeom prst="rect">
            <a:avLst/>
          </a:prstGeom>
          <a:noFill/>
        </p:spPr>
        <p:txBody>
          <a:bodyPr wrap="square" rtlCol="0">
            <a:spAutoFit/>
          </a:bodyPr>
          <a:lstStyle/>
          <a:p>
            <a:r>
              <a:rPr lang="en-NZ" sz="1000" dirty="0" smtClean="0"/>
              <a:t>% of respondents</a:t>
            </a:r>
          </a:p>
          <a:p>
            <a:r>
              <a:rPr lang="en-NZ" sz="1000" dirty="0" smtClean="0"/>
              <a:t>Multiple responses allowed</a:t>
            </a:r>
          </a:p>
          <a:p>
            <a:endParaRPr lang="en-NZ" sz="1000" dirty="0"/>
          </a:p>
        </p:txBody>
      </p:sp>
      <p:pic>
        <p:nvPicPr>
          <p:cNvPr id="26" name="Picture 2"/>
          <p:cNvPicPr>
            <a:picLocks noChangeAspect="1" noChangeArrowheads="1"/>
          </p:cNvPicPr>
          <p:nvPr/>
        </p:nvPicPr>
        <p:blipFill>
          <a:blip r:embed="rId4" cstate="print"/>
          <a:srcRect/>
          <a:stretch>
            <a:fillRect/>
          </a:stretch>
        </p:blipFill>
        <p:spPr bwMode="auto">
          <a:xfrm>
            <a:off x="0" y="1143000"/>
            <a:ext cx="173330" cy="152400"/>
          </a:xfrm>
          <a:prstGeom prst="rect">
            <a:avLst/>
          </a:prstGeom>
          <a:noFill/>
          <a:ln w="9525">
            <a:noFill/>
            <a:miter lim="800000"/>
            <a:headEnd/>
            <a:tailEnd/>
          </a:ln>
        </p:spPr>
      </p:pic>
      <p:sp>
        <p:nvSpPr>
          <p:cNvPr id="27" name="TextBox 26"/>
          <p:cNvSpPr txBox="1"/>
          <p:nvPr/>
        </p:nvSpPr>
        <p:spPr>
          <a:xfrm>
            <a:off x="762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9" name="TextBox 14"/>
          <p:cNvSpPr txBox="1"/>
          <p:nvPr/>
        </p:nvSpPr>
        <p:spPr>
          <a:xfrm>
            <a:off x="0" y="6257836"/>
            <a:ext cx="9144000" cy="600164"/>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buClr>
                <a:schemeClr val="tx1"/>
              </a:buClr>
            </a:pPr>
            <a:r>
              <a:rPr lang="en-NZ" sz="1100" i="1" dirty="0" smtClean="0">
                <a:solidFill>
                  <a:schemeClr val="bg1"/>
                </a:solidFill>
                <a:latin typeface="Arial" pitchFamily="34" charset="0"/>
                <a:cs typeface="Arial" pitchFamily="34" charset="0"/>
              </a:rPr>
              <a:t>More has to be done/I don’t think anything has been done </a:t>
            </a:r>
            <a:r>
              <a:rPr lang="en-NZ" sz="1100" dirty="0" smtClean="0">
                <a:solidFill>
                  <a:schemeClr val="bg1"/>
                </a:solidFill>
                <a:latin typeface="Arial" pitchFamily="34" charset="0"/>
                <a:cs typeface="Arial" pitchFamily="34" charset="0"/>
              </a:rPr>
              <a:t>was the most frequently stated reason for the </a:t>
            </a:r>
            <a:r>
              <a:rPr lang="en-NZ" sz="1100" i="1" dirty="0" smtClean="0">
                <a:solidFill>
                  <a:schemeClr val="bg1"/>
                </a:solidFill>
                <a:latin typeface="Arial" pitchFamily="34" charset="0"/>
                <a:cs typeface="Arial" pitchFamily="34" charset="0"/>
              </a:rPr>
              <a:t>Monitoring and study of the harbour’s water and natural ecosystems </a:t>
            </a:r>
            <a:r>
              <a:rPr lang="en-NZ" sz="1100" dirty="0" smtClean="0">
                <a:solidFill>
                  <a:schemeClr val="bg1"/>
                </a:solidFill>
                <a:latin typeface="Arial" pitchFamily="34" charset="0"/>
                <a:cs typeface="Arial" pitchFamily="34" charset="0"/>
              </a:rPr>
              <a:t>deteriorating (38%), and </a:t>
            </a:r>
            <a:r>
              <a:rPr lang="en-NZ" sz="1100" i="1" dirty="0" smtClean="0">
                <a:solidFill>
                  <a:schemeClr val="bg1"/>
                </a:solidFill>
                <a:latin typeface="Arial" pitchFamily="34" charset="0"/>
                <a:cs typeface="Arial" pitchFamily="34" charset="0"/>
              </a:rPr>
              <a:t>More has to be done/I don’t think anything has been done </a:t>
            </a:r>
            <a:r>
              <a:rPr lang="en-NZ" sz="1100" dirty="0" smtClean="0">
                <a:solidFill>
                  <a:schemeClr val="bg1"/>
                </a:solidFill>
                <a:latin typeface="Arial" pitchFamily="34" charset="0"/>
                <a:cs typeface="Arial" pitchFamily="34" charset="0"/>
              </a:rPr>
              <a:t>was the most frequently reported reason for dissatisfaction with this aspect (57%)</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Executive Summary</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Rectangle 1"/>
          <p:cNvSpPr>
            <a:spLocks noChangeArrowheads="1"/>
          </p:cNvSpPr>
          <p:nvPr/>
        </p:nvSpPr>
        <p:spPr bwMode="auto">
          <a:xfrm>
            <a:off x="0" y="1227921"/>
            <a:ext cx="914400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lvl="0" indent="-266700" algn="ctr" eaLnBrk="0" fontAlgn="base" hangingPunct="0">
              <a:spcBef>
                <a:spcPts val="600"/>
              </a:spcBef>
              <a:spcAft>
                <a:spcPts val="600"/>
              </a:spcAft>
            </a:pPr>
            <a:r>
              <a:rPr lang="en-IE" sz="1400" b="1" dirty="0" smtClean="0">
                <a:solidFill>
                  <a:srgbClr val="C00000"/>
                </a:solidFill>
              </a:rPr>
              <a:t>Perceptions of </a:t>
            </a:r>
            <a:r>
              <a:rPr lang="en-IE" sz="1400" b="1" dirty="0" err="1" smtClean="0">
                <a:solidFill>
                  <a:srgbClr val="C00000"/>
                </a:solidFill>
              </a:rPr>
              <a:t>Tauranga</a:t>
            </a:r>
            <a:r>
              <a:rPr lang="en-IE" sz="1400" b="1" dirty="0" smtClean="0">
                <a:solidFill>
                  <a:srgbClr val="C00000"/>
                </a:solidFill>
              </a:rPr>
              <a:t> Harbour</a:t>
            </a:r>
          </a:p>
          <a:p>
            <a:pPr marL="266700" lvl="0" indent="-266700" algn="just" eaLnBrk="0" fontAlgn="base" hangingPunct="0">
              <a:spcBef>
                <a:spcPts val="400"/>
              </a:spcBef>
              <a:spcAft>
                <a:spcPts val="600"/>
              </a:spcAft>
              <a:buFont typeface="Wingdings" pitchFamily="2" charset="2"/>
              <a:buChar char="§"/>
            </a:pPr>
            <a:r>
              <a:rPr lang="en-NZ" sz="1100" b="1" i="1" dirty="0" smtClean="0">
                <a:latin typeface="Calibri" pitchFamily="34" charset="0"/>
                <a:ea typeface="Calibri" pitchFamily="34" charset="0"/>
                <a:cs typeface="Times New Roman" pitchFamily="18" charset="0"/>
              </a:rPr>
              <a:t>The visually appealing look of the harbour and harbour foreshore</a:t>
            </a:r>
            <a:r>
              <a:rPr lang="en-NZ" sz="1100" i="1" dirty="0" smtClean="0">
                <a:latin typeface="Calibri" pitchFamily="34" charset="0"/>
                <a:ea typeface="Calibri" pitchFamily="34" charset="0"/>
                <a:cs typeface="Times New Roman" pitchFamily="18" charset="0"/>
              </a:rPr>
              <a:t> </a:t>
            </a:r>
            <a:r>
              <a:rPr lang="en-NZ" sz="1100" dirty="0" smtClean="0">
                <a:latin typeface="Calibri" pitchFamily="34" charset="0"/>
                <a:ea typeface="Calibri" pitchFamily="34" charset="0"/>
                <a:cs typeface="Times New Roman" pitchFamily="18" charset="0"/>
              </a:rPr>
              <a:t>and the </a:t>
            </a:r>
            <a:r>
              <a:rPr lang="en-NZ" sz="1100" b="1" i="1" dirty="0" smtClean="0">
                <a:latin typeface="Calibri" pitchFamily="34" charset="0"/>
                <a:ea typeface="Calibri" pitchFamily="34" charset="0"/>
                <a:cs typeface="Times New Roman" pitchFamily="18" charset="0"/>
              </a:rPr>
              <a:t>Monitoring and study of the harbour’s water and natural ecosystems </a:t>
            </a:r>
            <a:r>
              <a:rPr lang="en-NZ" sz="1100" dirty="0" smtClean="0">
                <a:latin typeface="Calibri" pitchFamily="34" charset="0"/>
                <a:ea typeface="Calibri" pitchFamily="34" charset="0"/>
                <a:cs typeface="Times New Roman" pitchFamily="18" charset="0"/>
              </a:rPr>
              <a:t>were aspects that respondents rated relatively high in terms of both importance and satisfaction. </a:t>
            </a:r>
          </a:p>
          <a:p>
            <a:pPr marL="266700" indent="-266700" algn="just" eaLnBrk="0" fontAlgn="base" hangingPunct="0">
              <a:spcBef>
                <a:spcPts val="400"/>
              </a:spcBef>
              <a:spcAft>
                <a:spcPts val="600"/>
              </a:spcAft>
              <a:buFont typeface="Wingdings" pitchFamily="2" charset="2"/>
              <a:buChar char="§"/>
            </a:pPr>
            <a:r>
              <a:rPr lang="en-NZ" sz="1100" dirty="0" smtClean="0"/>
              <a:t>Management of the </a:t>
            </a:r>
            <a:r>
              <a:rPr lang="en-NZ" sz="1100" b="1" i="1" dirty="0" smtClean="0"/>
              <a:t>Development of commercial use of the harbour for Port and cruise ship activity </a:t>
            </a:r>
            <a:r>
              <a:rPr lang="en-NZ" sz="1100" dirty="0" smtClean="0"/>
              <a:t>was the aspect with the largest proportion of respondents</a:t>
            </a:r>
            <a:r>
              <a:rPr lang="en-GB" sz="1100" dirty="0" smtClean="0"/>
              <a:t> who were satisfied (56% of respondents were </a:t>
            </a:r>
            <a:r>
              <a:rPr lang="en-GB" sz="1100" i="1" dirty="0" smtClean="0"/>
              <a:t>Very satisfied </a:t>
            </a:r>
            <a:r>
              <a:rPr lang="en-GB" sz="1100" dirty="0" smtClean="0"/>
              <a:t>or </a:t>
            </a:r>
            <a:r>
              <a:rPr lang="en-GB" sz="1100" i="1" dirty="0" smtClean="0"/>
              <a:t>Satisfied</a:t>
            </a:r>
            <a:r>
              <a:rPr lang="en-GB" sz="1100" dirty="0" smtClean="0"/>
              <a:t>).</a:t>
            </a:r>
            <a:endParaRPr kumimoji="0" lang="en-US" sz="900" i="0" u="none" strike="noStrike" cap="none" normalizeH="0" baseline="0" dirty="0" smtClean="0">
              <a:ln>
                <a:noFill/>
              </a:ln>
              <a:solidFill>
                <a:schemeClr val="tx1"/>
              </a:solidFill>
              <a:effectLst/>
              <a:latin typeface="Arial" pitchFamily="34" charset="0"/>
            </a:endParaRPr>
          </a:p>
          <a:p>
            <a:pPr marL="266700" marR="0" lvl="0" indent="-266700" algn="just" defTabSz="914400" rtl="0" eaLnBrk="0" fontAlgn="base" latinLnBrk="0" hangingPunct="0">
              <a:lnSpc>
                <a:spcPct val="100000"/>
              </a:lnSpc>
              <a:spcBef>
                <a:spcPts val="400"/>
              </a:spcBef>
              <a:spcAft>
                <a:spcPts val="600"/>
              </a:spcAft>
              <a:buClrTx/>
              <a:buSzTx/>
              <a:buFont typeface="Wingdings" pitchFamily="2" charset="2"/>
              <a:buChar char="§"/>
              <a:tabLst/>
            </a:pPr>
            <a:r>
              <a:rPr kumimoji="0" lang="en-IE"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following aspects are prioritised as requiring a focus for improvement </a:t>
            </a:r>
            <a:r>
              <a:rPr kumimoji="0" lang="en-IE" sz="11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they were perceived by respondents to be deteriorating and were underperforming relative to the level of importance placed upon them by respondents.</a:t>
            </a:r>
            <a:endParaRPr kumimoji="0" lang="en-US" sz="900" i="0" u="none" strike="noStrike" cap="none" normalizeH="0" baseline="0" dirty="0" smtClean="0">
              <a:ln>
                <a:noFill/>
              </a:ln>
              <a:solidFill>
                <a:schemeClr val="tx1"/>
              </a:solidFill>
              <a:effectLst/>
              <a:latin typeface="Arial" pitchFamily="34" charset="0"/>
            </a:endParaRPr>
          </a:p>
          <a:p>
            <a:pPr marL="542925" lvl="1" indent="-266700" algn="just" eaLnBrk="0" fontAlgn="base" hangingPunct="0">
              <a:spcBef>
                <a:spcPts val="400"/>
              </a:spcBef>
              <a:spcAft>
                <a:spcPts val="600"/>
              </a:spcAft>
              <a:buFont typeface="Wingdings" pitchFamily="2" charset="2"/>
              <a:buChar char="ü"/>
            </a:pPr>
            <a:r>
              <a:rPr lang="en-IE" sz="1100" i="1" dirty="0" smtClean="0">
                <a:latin typeface="Calibri" pitchFamily="34" charset="0"/>
                <a:cs typeface="Times New Roman" pitchFamily="18" charset="0"/>
              </a:rPr>
              <a:t>The water quality in the harbour </a:t>
            </a:r>
            <a:r>
              <a:rPr lang="en-IE" sz="1100" dirty="0" smtClean="0">
                <a:latin typeface="Calibri" pitchFamily="34" charset="0"/>
                <a:cs typeface="Times New Roman" pitchFamily="18" charset="0"/>
              </a:rPr>
              <a:t>(24% of respondents perceived as deteriorating);</a:t>
            </a:r>
            <a:endParaRPr lang="en-US" sz="900" i="1" dirty="0" smtClean="0">
              <a:latin typeface="Arial" pitchFamily="34" charset="0"/>
            </a:endParaRPr>
          </a:p>
          <a:p>
            <a:pPr marL="542925" lvl="1" indent="-266700" algn="just" eaLnBrk="0" fontAlgn="base" hangingPunct="0">
              <a:spcBef>
                <a:spcPts val="400"/>
              </a:spcBef>
              <a:spcAft>
                <a:spcPts val="600"/>
              </a:spcAft>
              <a:buFont typeface="Wingdings" pitchFamily="2" charset="2"/>
              <a:buChar char="ü"/>
            </a:pPr>
            <a:r>
              <a:rPr lang="en-NZ" sz="1100" i="1" dirty="0" smtClean="0">
                <a:latin typeface="Calibri" pitchFamily="34" charset="0"/>
                <a:cs typeface="Times New Roman" pitchFamily="18" charset="0"/>
              </a:rPr>
              <a:t>Minimising contamination of the harbour from discharges, such as </a:t>
            </a:r>
            <a:r>
              <a:rPr lang="en-NZ" sz="1100" i="1" dirty="0" err="1" smtClean="0">
                <a:latin typeface="Calibri" pitchFamily="34" charset="0"/>
                <a:cs typeface="Times New Roman" pitchFamily="18" charset="0"/>
              </a:rPr>
              <a:t>stormwater</a:t>
            </a:r>
            <a:r>
              <a:rPr lang="en-NZ" sz="1100" i="1" dirty="0" smtClean="0">
                <a:latin typeface="Calibri" pitchFamily="34" charset="0"/>
                <a:cs typeface="Times New Roman" pitchFamily="18" charset="0"/>
              </a:rPr>
              <a:t> and sewage </a:t>
            </a:r>
            <a:r>
              <a:rPr lang="en-NZ" sz="1100" dirty="0" smtClean="0">
                <a:latin typeface="Calibri" pitchFamily="34" charset="0"/>
                <a:cs typeface="Times New Roman" pitchFamily="18" charset="0"/>
              </a:rPr>
              <a:t>(20% of respondents perceived as deteriorating);</a:t>
            </a:r>
            <a:endParaRPr lang="en-NZ" sz="1100" i="1" dirty="0" smtClean="0">
              <a:latin typeface="Calibri" pitchFamily="34" charset="0"/>
              <a:cs typeface="Times New Roman" pitchFamily="18" charset="0"/>
            </a:endParaRPr>
          </a:p>
          <a:p>
            <a:pPr marL="542925" lvl="1" indent="-266700" algn="just" eaLnBrk="0" fontAlgn="base" hangingPunct="0">
              <a:spcBef>
                <a:spcPts val="400"/>
              </a:spcBef>
              <a:spcAft>
                <a:spcPts val="600"/>
              </a:spcAft>
              <a:buFont typeface="Wingdings" pitchFamily="2" charset="2"/>
              <a:buChar char="ü"/>
            </a:pPr>
            <a:r>
              <a:rPr lang="en-NZ" sz="1100" i="1" dirty="0" smtClean="0">
                <a:latin typeface="Calibri" pitchFamily="34" charset="0"/>
                <a:cs typeface="Times New Roman" pitchFamily="18" charset="0"/>
              </a:rPr>
              <a:t>Minimising sedimentation entering the harbour </a:t>
            </a:r>
            <a:r>
              <a:rPr lang="en-NZ" sz="1100" dirty="0" smtClean="0">
                <a:latin typeface="Calibri" pitchFamily="34" charset="0"/>
                <a:cs typeface="Times New Roman" pitchFamily="18" charset="0"/>
              </a:rPr>
              <a:t>(22% of respondents perceived as deteriorating);</a:t>
            </a:r>
            <a:endParaRPr lang="en-NZ" sz="1100" i="1" dirty="0" smtClean="0">
              <a:latin typeface="Calibri" pitchFamily="34" charset="0"/>
              <a:cs typeface="Times New Roman" pitchFamily="18" charset="0"/>
            </a:endParaRPr>
          </a:p>
          <a:p>
            <a:pPr marL="542925" lvl="1" indent="-266700" algn="just" eaLnBrk="0" fontAlgn="base" hangingPunct="0">
              <a:spcBef>
                <a:spcPts val="400"/>
              </a:spcBef>
              <a:spcAft>
                <a:spcPts val="600"/>
              </a:spcAft>
              <a:buFont typeface="Wingdings" pitchFamily="2" charset="2"/>
              <a:buChar char="ü"/>
            </a:pPr>
            <a:r>
              <a:rPr lang="en-NZ" sz="1100" i="1" dirty="0" smtClean="0">
                <a:latin typeface="Calibri" pitchFamily="34" charset="0"/>
                <a:cs typeface="Times New Roman" pitchFamily="18" charset="0"/>
              </a:rPr>
              <a:t>Minimising the effects of industrial, </a:t>
            </a:r>
            <a:r>
              <a:rPr lang="en-NZ" sz="1100" i="1" dirty="0" err="1" smtClean="0">
                <a:latin typeface="Calibri" pitchFamily="34" charset="0"/>
                <a:cs typeface="Times New Roman" pitchFamily="18" charset="0"/>
              </a:rPr>
              <a:t>orcharding</a:t>
            </a:r>
            <a:r>
              <a:rPr lang="en-NZ" sz="1100" i="1" dirty="0" smtClean="0">
                <a:latin typeface="Calibri" pitchFamily="34" charset="0"/>
                <a:cs typeface="Times New Roman" pitchFamily="18" charset="0"/>
              </a:rPr>
              <a:t> and farming activities on the harbour </a:t>
            </a:r>
            <a:r>
              <a:rPr lang="en-NZ" sz="1100" dirty="0" smtClean="0">
                <a:latin typeface="Calibri" pitchFamily="34" charset="0"/>
                <a:cs typeface="Times New Roman" pitchFamily="18" charset="0"/>
              </a:rPr>
              <a:t>(18% of respondents perceived as deteriorating).</a:t>
            </a:r>
            <a:endParaRPr lang="en-NZ" sz="1100" i="1" dirty="0" smtClean="0">
              <a:latin typeface="Calibri" pitchFamily="34" charset="0"/>
              <a:cs typeface="Times New Roman" pitchFamily="18" charset="0"/>
            </a:endParaRPr>
          </a:p>
          <a:p>
            <a:pPr marL="266700" lvl="1" indent="-266700" algn="just" eaLnBrk="0" fontAlgn="base" hangingPunct="0">
              <a:spcBef>
                <a:spcPts val="400"/>
              </a:spcBef>
              <a:spcAft>
                <a:spcPts val="600"/>
              </a:spcAft>
              <a:buFont typeface="Wingdings" pitchFamily="2" charset="2"/>
              <a:buChar char="§"/>
            </a:pPr>
            <a:r>
              <a:rPr lang="en-IE" sz="1100" dirty="0" smtClean="0">
                <a:latin typeface="Calibri" pitchFamily="34" charset="0"/>
                <a:ea typeface="Calibri" pitchFamily="34" charset="0"/>
                <a:cs typeface="Times New Roman" pitchFamily="18" charset="0"/>
              </a:rPr>
              <a:t>The most frequently stated reasons for those who perceived that </a:t>
            </a:r>
            <a:r>
              <a:rPr lang="en-IE" sz="1100" i="1" dirty="0" smtClean="0">
                <a:latin typeface="Calibri" pitchFamily="34" charset="0"/>
                <a:ea typeface="Calibri" pitchFamily="34" charset="0"/>
                <a:cs typeface="Times New Roman" pitchFamily="18" charset="0"/>
              </a:rPr>
              <a:t>The water quality of Tauranga Harbour </a:t>
            </a:r>
            <a:r>
              <a:rPr lang="en-IE" sz="1100" dirty="0" smtClean="0">
                <a:latin typeface="Calibri" pitchFamily="34" charset="0"/>
                <a:ea typeface="Calibri" pitchFamily="34" charset="0"/>
                <a:cs typeface="Times New Roman" pitchFamily="18" charset="0"/>
              </a:rPr>
              <a:t>was deteriorating were </a:t>
            </a:r>
            <a:r>
              <a:rPr lang="en-IE" sz="1100" i="1" dirty="0" smtClean="0">
                <a:latin typeface="Calibri" pitchFamily="34" charset="0"/>
                <a:ea typeface="Calibri" pitchFamily="34" charset="0"/>
                <a:cs typeface="Times New Roman" pitchFamily="18" charset="0"/>
              </a:rPr>
              <a:t>Pollution, runoff and effluent </a:t>
            </a:r>
            <a:r>
              <a:rPr lang="en-IE" sz="1100" dirty="0" smtClean="0">
                <a:latin typeface="Calibri" pitchFamily="34" charset="0"/>
                <a:ea typeface="Calibri" pitchFamily="34" charset="0"/>
                <a:cs typeface="Times New Roman" pitchFamily="18" charset="0"/>
              </a:rPr>
              <a:t>(45%) and </a:t>
            </a:r>
            <a:r>
              <a:rPr lang="en-IE" sz="1100" i="1" dirty="0" smtClean="0">
                <a:latin typeface="Calibri" pitchFamily="34" charset="0"/>
                <a:ea typeface="Calibri" pitchFamily="34" charset="0"/>
                <a:cs typeface="Times New Roman" pitchFamily="18" charset="0"/>
              </a:rPr>
              <a:t>Sea lettuce and mangroves </a:t>
            </a:r>
            <a:r>
              <a:rPr lang="en-IE" sz="1100" dirty="0" smtClean="0">
                <a:latin typeface="Calibri" pitchFamily="34" charset="0"/>
                <a:ea typeface="Calibri" pitchFamily="34" charset="0"/>
                <a:cs typeface="Times New Roman" pitchFamily="18" charset="0"/>
              </a:rPr>
              <a:t>(25%).  The grounding of the </a:t>
            </a:r>
            <a:r>
              <a:rPr lang="en-IE" sz="1100" i="1" dirty="0" smtClean="0">
                <a:latin typeface="Calibri" pitchFamily="34" charset="0"/>
                <a:ea typeface="Calibri" pitchFamily="34" charset="0"/>
                <a:cs typeface="Times New Roman" pitchFamily="18" charset="0"/>
              </a:rPr>
              <a:t>MV Rena </a:t>
            </a:r>
            <a:r>
              <a:rPr lang="en-IE" sz="1100" dirty="0" smtClean="0">
                <a:latin typeface="Calibri" pitchFamily="34" charset="0"/>
                <a:ea typeface="Calibri" pitchFamily="34" charset="0"/>
                <a:cs typeface="Times New Roman" pitchFamily="18" charset="0"/>
              </a:rPr>
              <a:t>was perceived by 21% of these respondents to have decreased </a:t>
            </a:r>
            <a:r>
              <a:rPr lang="en-IE" sz="1100" i="1" dirty="0" smtClean="0">
                <a:latin typeface="Calibri" pitchFamily="34" charset="0"/>
                <a:ea typeface="Calibri" pitchFamily="34" charset="0"/>
                <a:cs typeface="Times New Roman" pitchFamily="18" charset="0"/>
              </a:rPr>
              <a:t>The water quality of Tauranga Harbour.  </a:t>
            </a:r>
          </a:p>
          <a:p>
            <a:pPr marL="266700" lvl="1" indent="-266700" algn="just" eaLnBrk="0" fontAlgn="base" hangingPunct="0">
              <a:spcBef>
                <a:spcPts val="400"/>
              </a:spcBef>
              <a:spcAft>
                <a:spcPts val="600"/>
              </a:spcAft>
              <a:buFont typeface="Wingdings" pitchFamily="2" charset="2"/>
              <a:buChar char="§"/>
            </a:pPr>
            <a:r>
              <a:rPr lang="en-IE" sz="1100" dirty="0" smtClean="0">
                <a:latin typeface="Calibri" pitchFamily="34" charset="0"/>
                <a:ea typeface="Calibri" pitchFamily="34" charset="0"/>
                <a:cs typeface="Times New Roman" pitchFamily="18" charset="0"/>
              </a:rPr>
              <a:t>Nearly one half of respondents (49%) stated that the most important aspect in the management of the harbour was </a:t>
            </a:r>
            <a:r>
              <a:rPr lang="en-IE" sz="1100" b="1" i="1" dirty="0" smtClean="0">
                <a:latin typeface="Calibri" pitchFamily="34" charset="0"/>
                <a:ea typeface="Calibri" pitchFamily="34" charset="0"/>
                <a:cs typeface="Times New Roman" pitchFamily="18" charset="0"/>
              </a:rPr>
              <a:t>Keeping it clean/pollution free</a:t>
            </a:r>
            <a:r>
              <a:rPr lang="en-IE" sz="1100" dirty="0" smtClean="0">
                <a:latin typeface="Calibri" pitchFamily="34" charset="0"/>
                <a:ea typeface="Calibri" pitchFamily="34" charset="0"/>
                <a:cs typeface="Times New Roman" pitchFamily="18" charset="0"/>
              </a:rPr>
              <a:t>.</a:t>
            </a:r>
          </a:p>
          <a:p>
            <a:pPr marL="285750" indent="-285750" algn="just">
              <a:spcBef>
                <a:spcPts val="400"/>
              </a:spcBef>
              <a:spcAft>
                <a:spcPts val="600"/>
              </a:spcAft>
              <a:buClr>
                <a:schemeClr val="tx1"/>
              </a:buClr>
              <a:buFont typeface="Wingdings" pitchFamily="2" charset="2"/>
              <a:buChar char="§"/>
            </a:pPr>
            <a:r>
              <a:rPr lang="en-IE" sz="1100" dirty="0" smtClean="0">
                <a:latin typeface="Calibri" pitchFamily="34" charset="0"/>
                <a:ea typeface="Calibri" pitchFamily="34" charset="0"/>
                <a:cs typeface="Times New Roman" pitchFamily="18" charset="0"/>
              </a:rPr>
              <a:t>Over four in ten respondents (43%) stated ways in which their experience of the harbour could be enhanced. Residents were most likely to state that </a:t>
            </a:r>
            <a:r>
              <a:rPr lang="en-IE" sz="1100" b="1" i="1" dirty="0" smtClean="0">
                <a:latin typeface="Calibri" pitchFamily="34" charset="0"/>
                <a:ea typeface="Calibri" pitchFamily="34" charset="0"/>
                <a:cs typeface="Times New Roman" pitchFamily="18" charset="0"/>
              </a:rPr>
              <a:t>Getting rid of the sea lettuce </a:t>
            </a:r>
            <a:r>
              <a:rPr lang="en-IE" sz="1100" dirty="0" smtClean="0">
                <a:latin typeface="Calibri" pitchFamily="34" charset="0"/>
                <a:ea typeface="Calibri" pitchFamily="34" charset="0"/>
                <a:cs typeface="Times New Roman" pitchFamily="18" charset="0"/>
              </a:rPr>
              <a:t>would enhance their experience of the harbour (35%), while Recreational Users were most likely to state </a:t>
            </a:r>
            <a:r>
              <a:rPr lang="en-IE" sz="1100" b="1" i="1" dirty="0" smtClean="0">
                <a:latin typeface="Calibri" pitchFamily="34" charset="0"/>
                <a:ea typeface="Calibri" pitchFamily="34" charset="0"/>
                <a:cs typeface="Times New Roman" pitchFamily="18" charset="0"/>
              </a:rPr>
              <a:t>If it was cleaner</a:t>
            </a:r>
            <a:r>
              <a:rPr lang="en-IE" sz="1100" i="1" dirty="0" smtClean="0">
                <a:latin typeface="Calibri" pitchFamily="34" charset="0"/>
                <a:ea typeface="Calibri" pitchFamily="34" charset="0"/>
                <a:cs typeface="Times New Roman" pitchFamily="18" charset="0"/>
              </a:rPr>
              <a:t> </a:t>
            </a:r>
            <a:r>
              <a:rPr lang="en-IE" sz="1100" dirty="0" smtClean="0">
                <a:latin typeface="Calibri" pitchFamily="34" charset="0"/>
                <a:ea typeface="Calibri" pitchFamily="34" charset="0"/>
                <a:cs typeface="Times New Roman" pitchFamily="18" charset="0"/>
              </a:rPr>
              <a:t>(24%) this would enhance their experience of the harbour. </a:t>
            </a:r>
          </a:p>
          <a:p>
            <a:pPr marL="285750" indent="-285750" algn="just">
              <a:spcBef>
                <a:spcPts val="400"/>
              </a:spcBef>
              <a:spcAft>
                <a:spcPts val="600"/>
              </a:spcAft>
              <a:buClr>
                <a:schemeClr val="tx1"/>
              </a:buClr>
              <a:buFont typeface="Wingdings" pitchFamily="2" charset="2"/>
              <a:buChar char="§"/>
            </a:pPr>
            <a:r>
              <a:rPr lang="en-IE" sz="1100" dirty="0" smtClean="0">
                <a:latin typeface="Calibri" pitchFamily="34" charset="0"/>
                <a:ea typeface="Calibri" pitchFamily="34" charset="0"/>
                <a:cs typeface="Times New Roman" pitchFamily="18" charset="0"/>
              </a:rPr>
              <a:t>Almost three in ten respondents (28%) stated that there were activities in or around the </a:t>
            </a:r>
            <a:r>
              <a:rPr lang="en-IE" sz="1100" dirty="0" err="1" smtClean="0">
                <a:latin typeface="Calibri" pitchFamily="34" charset="0"/>
                <a:ea typeface="Calibri" pitchFamily="34" charset="0"/>
                <a:cs typeface="Times New Roman" pitchFamily="18" charset="0"/>
              </a:rPr>
              <a:t>Tauranga</a:t>
            </a:r>
            <a:r>
              <a:rPr lang="en-IE" sz="1100" dirty="0" smtClean="0">
                <a:latin typeface="Calibri" pitchFamily="34" charset="0"/>
                <a:ea typeface="Calibri" pitchFamily="34" charset="0"/>
                <a:cs typeface="Times New Roman" pitchFamily="18" charset="0"/>
              </a:rPr>
              <a:t> Harbour which they disapproved of. Respondents were most likely to disapprove of </a:t>
            </a:r>
            <a:r>
              <a:rPr lang="en-IE" sz="1100" b="1" i="1" dirty="0" smtClean="0">
                <a:latin typeface="Calibri" pitchFamily="34" charset="0"/>
                <a:ea typeface="Calibri" pitchFamily="34" charset="0"/>
                <a:cs typeface="Times New Roman" pitchFamily="18" charset="0"/>
              </a:rPr>
              <a:t>Jet skis, jet boats or water skiers </a:t>
            </a:r>
            <a:r>
              <a:rPr lang="en-IE" sz="1100" dirty="0" smtClean="0">
                <a:latin typeface="Calibri" pitchFamily="34" charset="0"/>
                <a:ea typeface="Calibri" pitchFamily="34" charset="0"/>
                <a:cs typeface="Times New Roman" pitchFamily="18" charset="0"/>
              </a:rPr>
              <a:t>(26%) and </a:t>
            </a:r>
            <a:r>
              <a:rPr lang="en-IE" sz="1100" b="1" i="1" dirty="0" smtClean="0">
                <a:latin typeface="Calibri" pitchFamily="34" charset="0"/>
                <a:ea typeface="Calibri" pitchFamily="34" charset="0"/>
                <a:cs typeface="Times New Roman" pitchFamily="18" charset="0"/>
              </a:rPr>
              <a:t>Commercial fishing </a:t>
            </a:r>
            <a:r>
              <a:rPr lang="en-IE" sz="1100" dirty="0" smtClean="0">
                <a:latin typeface="Calibri" pitchFamily="34" charset="0"/>
                <a:ea typeface="Calibri" pitchFamily="34" charset="0"/>
                <a:cs typeface="Times New Roman" pitchFamily="18" charset="0"/>
              </a:rPr>
              <a:t>(14%).</a:t>
            </a:r>
          </a:p>
          <a:p>
            <a:pPr marL="285750" indent="-285750">
              <a:spcBef>
                <a:spcPts val="400"/>
              </a:spcBef>
              <a:buClr>
                <a:schemeClr val="tx1"/>
              </a:buClr>
              <a:buFont typeface="Wingdings" pitchFamily="2" charset="2"/>
              <a:buChar char="§"/>
            </a:pPr>
            <a:r>
              <a:rPr lang="en-IE" sz="1100" dirty="0" smtClean="0">
                <a:latin typeface="Calibri" pitchFamily="34" charset="0"/>
                <a:ea typeface="Calibri" pitchFamily="34" charset="0"/>
                <a:cs typeface="Times New Roman" pitchFamily="18" charset="0"/>
              </a:rPr>
              <a:t>In addition to </a:t>
            </a:r>
            <a:r>
              <a:rPr lang="en-IE" sz="1100" b="1" i="1" dirty="0" smtClean="0">
                <a:latin typeface="Calibri" pitchFamily="34" charset="0"/>
                <a:ea typeface="Calibri" pitchFamily="34" charset="0"/>
                <a:cs typeface="Times New Roman" pitchFamily="18" charset="0"/>
              </a:rPr>
              <a:t>General Pollution </a:t>
            </a:r>
            <a:r>
              <a:rPr lang="en-IE" sz="1100" dirty="0" smtClean="0">
                <a:latin typeface="Calibri" pitchFamily="34" charset="0"/>
                <a:ea typeface="Calibri" pitchFamily="34" charset="0"/>
                <a:cs typeface="Times New Roman" pitchFamily="18" charset="0"/>
              </a:rPr>
              <a:t>(36%)</a:t>
            </a:r>
            <a:r>
              <a:rPr lang="en-IE" sz="1100" i="1" dirty="0" smtClean="0">
                <a:latin typeface="Calibri" pitchFamily="34" charset="0"/>
                <a:ea typeface="Calibri" pitchFamily="34" charset="0"/>
                <a:cs typeface="Times New Roman" pitchFamily="18" charset="0"/>
              </a:rPr>
              <a:t>, </a:t>
            </a:r>
            <a:r>
              <a:rPr lang="en-IE" sz="1100" dirty="0" smtClean="0">
                <a:latin typeface="Calibri" pitchFamily="34" charset="0"/>
                <a:ea typeface="Calibri" pitchFamily="34" charset="0"/>
                <a:cs typeface="Times New Roman" pitchFamily="18" charset="0"/>
              </a:rPr>
              <a:t>the greatest areas of concern for the harbour were </a:t>
            </a:r>
            <a:r>
              <a:rPr lang="en-IE" sz="1100" b="1" i="1" dirty="0" smtClean="0">
                <a:latin typeface="Calibri" pitchFamily="34" charset="0"/>
                <a:ea typeface="Calibri" pitchFamily="34" charset="0"/>
                <a:cs typeface="Times New Roman" pitchFamily="18" charset="0"/>
              </a:rPr>
              <a:t>Sea lettuce </a:t>
            </a:r>
            <a:r>
              <a:rPr lang="en-IE" sz="1100" dirty="0" smtClean="0">
                <a:latin typeface="Calibri" pitchFamily="34" charset="0"/>
                <a:ea typeface="Calibri" pitchFamily="34" charset="0"/>
                <a:cs typeface="Times New Roman" pitchFamily="18" charset="0"/>
              </a:rPr>
              <a:t>(34%), </a:t>
            </a:r>
            <a:r>
              <a:rPr lang="en-IE" sz="1100" b="1" i="1" dirty="0" smtClean="0">
                <a:latin typeface="Calibri" pitchFamily="34" charset="0"/>
                <a:ea typeface="Calibri" pitchFamily="34" charset="0"/>
                <a:cs typeface="Times New Roman" pitchFamily="18" charset="0"/>
              </a:rPr>
              <a:t>Water quality </a:t>
            </a:r>
            <a:r>
              <a:rPr lang="en-IE" sz="1100" dirty="0" smtClean="0">
                <a:latin typeface="Calibri" pitchFamily="34" charset="0"/>
                <a:ea typeface="Calibri" pitchFamily="34" charset="0"/>
                <a:cs typeface="Times New Roman" pitchFamily="18" charset="0"/>
              </a:rPr>
              <a:t>(26%), </a:t>
            </a:r>
            <a:r>
              <a:rPr lang="en-IE" sz="1100" b="1" i="1" dirty="0" smtClean="0">
                <a:latin typeface="Calibri" pitchFamily="34" charset="0"/>
                <a:ea typeface="Calibri" pitchFamily="34" charset="0"/>
                <a:cs typeface="Times New Roman" pitchFamily="18" charset="0"/>
              </a:rPr>
              <a:t>Sedimentation and silt </a:t>
            </a:r>
            <a:r>
              <a:rPr lang="en-IE" sz="1100" dirty="0" smtClean="0">
                <a:latin typeface="Calibri" pitchFamily="34" charset="0"/>
                <a:ea typeface="Calibri" pitchFamily="34" charset="0"/>
                <a:cs typeface="Times New Roman" pitchFamily="18" charset="0"/>
              </a:rPr>
              <a:t>(22%) and </a:t>
            </a:r>
            <a:r>
              <a:rPr lang="en-IE" sz="1100" b="1" i="1" dirty="0" smtClean="0">
                <a:latin typeface="Calibri" pitchFamily="34" charset="0"/>
                <a:ea typeface="Calibri" pitchFamily="34" charset="0"/>
                <a:cs typeface="Times New Roman" pitchFamily="18" charset="0"/>
              </a:rPr>
              <a:t>Mangroves </a:t>
            </a:r>
            <a:r>
              <a:rPr lang="en-IE" sz="1100" dirty="0" smtClean="0">
                <a:latin typeface="Calibri" pitchFamily="34" charset="0"/>
                <a:ea typeface="Calibri" pitchFamily="34" charset="0"/>
                <a:cs typeface="Times New Roman" pitchFamily="18" charset="0"/>
              </a:rPr>
              <a:t>(21%).</a:t>
            </a:r>
          </a:p>
        </p:txBody>
      </p:sp>
      <p:sp>
        <p:nvSpPr>
          <p:cNvPr id="6"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a:t>
            </a:fld>
            <a:endParaRPr lang="en-US" sz="1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762000"/>
            <a:ext cx="9144000" cy="914400"/>
          </a:xfrm>
          <a:prstGeom prst="rect">
            <a:avLst/>
          </a:prstGeom>
        </p:spPr>
        <p:txBody>
          <a:bodyPr vert="horz" lIns="91440" tIns="45720" rIns="91440" bIns="45720" rtlCol="0" anchor="ctr">
            <a:noAutofit/>
          </a:bodyPr>
          <a:lstStyle/>
          <a:p>
            <a:pPr marL="342900" indent="-342900" algn="ctr">
              <a:lnSpc>
                <a:spcPct val="90000"/>
              </a:lnSpc>
              <a:spcBef>
                <a:spcPct val="20000"/>
              </a:spcBef>
              <a:defRPr/>
            </a:pPr>
            <a:r>
              <a:rPr lang="en-GB" sz="3200" b="1" dirty="0" smtClean="0">
                <a:solidFill>
                  <a:srgbClr val="C00000"/>
                </a:solidFill>
              </a:rPr>
              <a:t>The visually appealing look of the harbour and harbour foreshore</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40</a:t>
            </a:fld>
            <a:endParaRPr lang="en-US" sz="1000" b="1" dirty="0"/>
          </a:p>
        </p:txBody>
      </p:sp>
      <p:sp>
        <p:nvSpPr>
          <p:cNvPr id="6" name="TextBox 5"/>
          <p:cNvSpPr txBox="1"/>
          <p:nvPr/>
        </p:nvSpPr>
        <p:spPr>
          <a:xfrm>
            <a:off x="0" y="1676400"/>
            <a:ext cx="4495800" cy="523220"/>
          </a:xfrm>
          <a:prstGeom prst="rect">
            <a:avLst/>
          </a:prstGeom>
          <a:noFill/>
        </p:spPr>
        <p:txBody>
          <a:bodyPr wrap="square" rtlCol="0" anchor="ctr">
            <a:spAutoFit/>
          </a:bodyPr>
          <a:lstStyle/>
          <a:p>
            <a:pPr algn="ctr"/>
            <a:r>
              <a:rPr lang="en-NZ" sz="1400" b="1" dirty="0" smtClean="0"/>
              <a:t>Reasons for stating that The visually appealing look of the harbour and harbour foreshore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Q13J</a:t>
            </a:r>
            <a:endParaRPr lang="en-NZ" sz="1000" b="1" dirty="0"/>
          </a:p>
        </p:txBody>
      </p:sp>
      <p:graphicFrame>
        <p:nvGraphicFramePr>
          <p:cNvPr id="9" name="Chart 8"/>
          <p:cNvGraphicFramePr/>
          <p:nvPr/>
        </p:nvGraphicFramePr>
        <p:xfrm>
          <a:off x="152400" y="20574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066800" y="5791200"/>
            <a:ext cx="609600" cy="246221"/>
          </a:xfrm>
          <a:prstGeom prst="rect">
            <a:avLst/>
          </a:prstGeom>
          <a:noFill/>
        </p:spPr>
        <p:txBody>
          <a:bodyPr wrap="square" rtlCol="0">
            <a:spAutoFit/>
          </a:bodyPr>
          <a:lstStyle/>
          <a:p>
            <a:r>
              <a:rPr lang="en-NZ" sz="1000" i="1" dirty="0" smtClean="0">
                <a:solidFill>
                  <a:srgbClr val="FF0000"/>
                </a:solidFill>
              </a:rPr>
              <a:t>n=64</a:t>
            </a:r>
            <a:endParaRPr lang="en-NZ" sz="1000" i="1" dirty="0">
              <a:solidFill>
                <a:srgbClr val="FF0000"/>
              </a:solidFill>
            </a:endParaRPr>
          </a:p>
        </p:txBody>
      </p:sp>
      <p:sp>
        <p:nvSpPr>
          <p:cNvPr id="16" name="TextBox 15"/>
          <p:cNvSpPr txBox="1"/>
          <p:nvPr/>
        </p:nvSpPr>
        <p:spPr>
          <a:xfrm>
            <a:off x="4724400" y="1524000"/>
            <a:ext cx="4419600" cy="738664"/>
          </a:xfrm>
          <a:prstGeom prst="rect">
            <a:avLst/>
          </a:prstGeom>
          <a:noFill/>
        </p:spPr>
        <p:txBody>
          <a:bodyPr wrap="square" rtlCol="0" anchor="ctr">
            <a:spAutoFit/>
          </a:bodyPr>
          <a:lstStyle/>
          <a:p>
            <a:pPr algn="ctr"/>
            <a:r>
              <a:rPr lang="en-NZ" sz="1400" b="1" dirty="0" smtClean="0"/>
              <a:t>Reasons for dissatisfaction with management of The visually appealing look of the harbour and harbour foreshore</a:t>
            </a:r>
            <a:endParaRPr lang="en-NZ" sz="1400" dirty="0"/>
          </a:p>
        </p:txBody>
      </p:sp>
      <p:sp>
        <p:nvSpPr>
          <p:cNvPr id="18" name="TextBox 17"/>
          <p:cNvSpPr txBox="1"/>
          <p:nvPr/>
        </p:nvSpPr>
        <p:spPr>
          <a:xfrm>
            <a:off x="8610600" y="1201579"/>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Q16J</a:t>
            </a:r>
            <a:endParaRPr lang="en-NZ" sz="1000" b="1" dirty="0"/>
          </a:p>
        </p:txBody>
      </p:sp>
      <p:graphicFrame>
        <p:nvGraphicFramePr>
          <p:cNvPr id="20" name="Chart 19"/>
          <p:cNvGraphicFramePr/>
          <p:nvPr/>
        </p:nvGraphicFramePr>
        <p:xfrm>
          <a:off x="4724400" y="19812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5562600" y="5791200"/>
            <a:ext cx="609600" cy="246221"/>
          </a:xfrm>
          <a:prstGeom prst="rect">
            <a:avLst/>
          </a:prstGeom>
          <a:noFill/>
        </p:spPr>
        <p:txBody>
          <a:bodyPr wrap="square" rtlCol="0">
            <a:spAutoFit/>
          </a:bodyPr>
          <a:lstStyle/>
          <a:p>
            <a:r>
              <a:rPr lang="en-NZ" sz="1000" i="1" dirty="0" smtClean="0">
                <a:solidFill>
                  <a:srgbClr val="FF0000"/>
                </a:solidFill>
              </a:rPr>
              <a:t>n=59</a:t>
            </a:r>
            <a:endParaRPr lang="en-NZ" sz="1000" i="1" dirty="0">
              <a:solidFill>
                <a:srgbClr val="FF0000"/>
              </a:solidFill>
            </a:endParaRPr>
          </a:p>
        </p:txBody>
      </p:sp>
      <p:cxnSp>
        <p:nvCxnSpPr>
          <p:cNvPr id="13" name="Straight Connector 12"/>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1295400"/>
            <a:ext cx="1752600" cy="553998"/>
          </a:xfrm>
          <a:prstGeom prst="rect">
            <a:avLst/>
          </a:prstGeom>
          <a:noFill/>
        </p:spPr>
        <p:txBody>
          <a:bodyPr wrap="square" rtlCol="0">
            <a:spAutoFit/>
          </a:bodyPr>
          <a:lstStyle/>
          <a:p>
            <a:r>
              <a:rPr lang="en-NZ" sz="1000" dirty="0" smtClean="0"/>
              <a:t>% of respondents</a:t>
            </a:r>
          </a:p>
          <a:p>
            <a:r>
              <a:rPr lang="en-NZ" sz="1000" dirty="0" smtClean="0"/>
              <a:t>Multiple responses allowed</a:t>
            </a:r>
          </a:p>
          <a:p>
            <a:endParaRPr lang="en-NZ" sz="1000" dirty="0"/>
          </a:p>
        </p:txBody>
      </p:sp>
      <p:sp>
        <p:nvSpPr>
          <p:cNvPr id="15" name="TextBox 14"/>
          <p:cNvSpPr txBox="1"/>
          <p:nvPr/>
        </p:nvSpPr>
        <p:spPr>
          <a:xfrm>
            <a:off x="0" y="6427113"/>
            <a:ext cx="9144000" cy="430887"/>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buClr>
                <a:schemeClr val="tx1"/>
              </a:buClr>
            </a:pPr>
            <a:r>
              <a:rPr lang="en-NZ" sz="1100" i="1" dirty="0" smtClean="0">
                <a:solidFill>
                  <a:schemeClr val="bg1"/>
                </a:solidFill>
                <a:latin typeface="Arial" pitchFamily="34" charset="0"/>
                <a:cs typeface="Arial" pitchFamily="34" charset="0"/>
              </a:rPr>
              <a:t>Sea lettuce/mangroves </a:t>
            </a:r>
            <a:r>
              <a:rPr lang="en-NZ" sz="1100" dirty="0" smtClean="0">
                <a:solidFill>
                  <a:schemeClr val="bg1"/>
                </a:solidFill>
                <a:latin typeface="Arial" pitchFamily="34" charset="0"/>
                <a:cs typeface="Arial" pitchFamily="34" charset="0"/>
              </a:rPr>
              <a:t>was the most frequently stated reason for </a:t>
            </a:r>
            <a:r>
              <a:rPr lang="en-NZ" sz="1100" i="1" dirty="0" smtClean="0">
                <a:solidFill>
                  <a:schemeClr val="bg1"/>
                </a:solidFill>
                <a:latin typeface="Arial" pitchFamily="34" charset="0"/>
                <a:cs typeface="Arial" pitchFamily="34" charset="0"/>
              </a:rPr>
              <a:t>The visually appealing look of the harbour and harbour foreshore </a:t>
            </a:r>
            <a:r>
              <a:rPr lang="en-NZ" sz="1100" dirty="0" smtClean="0">
                <a:solidFill>
                  <a:schemeClr val="bg1"/>
                </a:solidFill>
                <a:latin typeface="Arial" pitchFamily="34" charset="0"/>
                <a:cs typeface="Arial" pitchFamily="34" charset="0"/>
              </a:rPr>
              <a:t>deteriorating (48%), and </a:t>
            </a:r>
            <a:r>
              <a:rPr lang="en-NZ" sz="1100" i="1" dirty="0">
                <a:solidFill>
                  <a:schemeClr val="bg1"/>
                </a:solidFill>
                <a:latin typeface="Arial" pitchFamily="34" charset="0"/>
                <a:cs typeface="Arial" pitchFamily="34" charset="0"/>
              </a:rPr>
              <a:t>Sea </a:t>
            </a:r>
            <a:r>
              <a:rPr lang="en-NZ" sz="1100" i="1" dirty="0" smtClean="0">
                <a:solidFill>
                  <a:schemeClr val="bg1"/>
                </a:solidFill>
                <a:latin typeface="Arial" pitchFamily="34" charset="0"/>
                <a:cs typeface="Arial" pitchFamily="34" charset="0"/>
              </a:rPr>
              <a:t>lettuce/mangroves </a:t>
            </a:r>
            <a:r>
              <a:rPr lang="en-NZ" sz="1100" dirty="0" smtClean="0">
                <a:solidFill>
                  <a:schemeClr val="bg1"/>
                </a:solidFill>
                <a:latin typeface="Arial" pitchFamily="34" charset="0"/>
                <a:cs typeface="Arial" pitchFamily="34" charset="0"/>
              </a:rPr>
              <a:t>was the most frequently reported reason for dissatisfaction with this aspect (34%)</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762000"/>
            <a:ext cx="9144000" cy="914400"/>
          </a:xfrm>
          <a:prstGeom prst="rect">
            <a:avLst/>
          </a:prstGeom>
        </p:spPr>
        <p:txBody>
          <a:bodyPr vert="horz" lIns="91440" tIns="45720" rIns="91440" bIns="45720" rtlCol="0" anchor="ctr">
            <a:noAutofit/>
          </a:bodyPr>
          <a:lstStyle/>
          <a:p>
            <a:pPr marL="342900" indent="-342900" algn="ctr">
              <a:lnSpc>
                <a:spcPct val="90000"/>
              </a:lnSpc>
              <a:spcBef>
                <a:spcPct val="20000"/>
              </a:spcBef>
              <a:defRPr/>
            </a:pPr>
            <a:r>
              <a:rPr lang="en-GB" sz="3200" b="1" dirty="0" smtClean="0">
                <a:solidFill>
                  <a:srgbClr val="C00000"/>
                </a:solidFill>
              </a:rPr>
              <a:t>Sustaining traditional cultural practices and knowledge in and around the harbour</a:t>
            </a:r>
          </a:p>
        </p:txBody>
      </p:sp>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41</a:t>
            </a:fld>
            <a:endParaRPr lang="en-US" sz="1000" b="1" dirty="0"/>
          </a:p>
        </p:txBody>
      </p:sp>
      <p:sp>
        <p:nvSpPr>
          <p:cNvPr id="6" name="TextBox 5"/>
          <p:cNvSpPr txBox="1"/>
          <p:nvPr/>
        </p:nvSpPr>
        <p:spPr>
          <a:xfrm>
            <a:off x="0" y="1568678"/>
            <a:ext cx="4495800" cy="738664"/>
          </a:xfrm>
          <a:prstGeom prst="rect">
            <a:avLst/>
          </a:prstGeom>
          <a:noFill/>
        </p:spPr>
        <p:txBody>
          <a:bodyPr wrap="square" rtlCol="0" anchor="ctr">
            <a:spAutoFit/>
          </a:bodyPr>
          <a:lstStyle/>
          <a:p>
            <a:pPr algn="ctr"/>
            <a:r>
              <a:rPr lang="en-NZ" sz="1400" b="1" dirty="0" smtClean="0"/>
              <a:t>Reasons for stating that Sustaining traditional cultural practises and knowledge in and around the harbour is getting worse</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Q13K</a:t>
            </a:r>
            <a:endParaRPr lang="en-NZ" sz="1000" b="1" dirty="0"/>
          </a:p>
        </p:txBody>
      </p:sp>
      <p:graphicFrame>
        <p:nvGraphicFramePr>
          <p:cNvPr id="9" name="Chart 8"/>
          <p:cNvGraphicFramePr/>
          <p:nvPr/>
        </p:nvGraphicFramePr>
        <p:xfrm>
          <a:off x="152400" y="2057400"/>
          <a:ext cx="441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143000" y="5943600"/>
            <a:ext cx="609600" cy="246221"/>
          </a:xfrm>
          <a:prstGeom prst="rect">
            <a:avLst/>
          </a:prstGeom>
          <a:noFill/>
        </p:spPr>
        <p:txBody>
          <a:bodyPr wrap="square" rtlCol="0">
            <a:spAutoFit/>
          </a:bodyPr>
          <a:lstStyle/>
          <a:p>
            <a:r>
              <a:rPr lang="en-NZ" sz="1000" i="1" dirty="0" smtClean="0">
                <a:solidFill>
                  <a:srgbClr val="FF0000"/>
                </a:solidFill>
              </a:rPr>
              <a:t>n=35</a:t>
            </a:r>
            <a:endParaRPr lang="en-NZ" sz="1000" i="1" dirty="0">
              <a:solidFill>
                <a:srgbClr val="FF0000"/>
              </a:solidFill>
            </a:endParaRPr>
          </a:p>
        </p:txBody>
      </p:sp>
      <p:pic>
        <p:nvPicPr>
          <p:cNvPr id="14" name="Picture 2"/>
          <p:cNvPicPr>
            <a:picLocks noChangeAspect="1" noChangeArrowheads="1"/>
          </p:cNvPicPr>
          <p:nvPr/>
        </p:nvPicPr>
        <p:blipFill>
          <a:blip r:embed="rId3" cstate="print"/>
          <a:srcRect/>
          <a:stretch>
            <a:fillRect/>
          </a:stretch>
        </p:blipFill>
        <p:spPr bwMode="auto">
          <a:xfrm>
            <a:off x="0" y="1143000"/>
            <a:ext cx="173330" cy="152400"/>
          </a:xfrm>
          <a:prstGeom prst="rect">
            <a:avLst/>
          </a:prstGeom>
          <a:noFill/>
          <a:ln w="9525">
            <a:noFill/>
            <a:miter lim="800000"/>
            <a:headEnd/>
            <a:tailEnd/>
          </a:ln>
        </p:spPr>
      </p:pic>
      <p:sp>
        <p:nvSpPr>
          <p:cNvPr id="15" name="TextBox 14"/>
          <p:cNvSpPr txBox="1"/>
          <p:nvPr/>
        </p:nvSpPr>
        <p:spPr>
          <a:xfrm>
            <a:off x="76200" y="1125379"/>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6" name="TextBox 15"/>
          <p:cNvSpPr txBox="1"/>
          <p:nvPr/>
        </p:nvSpPr>
        <p:spPr>
          <a:xfrm>
            <a:off x="4724400" y="1524000"/>
            <a:ext cx="4419600" cy="738664"/>
          </a:xfrm>
          <a:prstGeom prst="rect">
            <a:avLst/>
          </a:prstGeom>
          <a:noFill/>
        </p:spPr>
        <p:txBody>
          <a:bodyPr wrap="square" rtlCol="0" anchor="ctr">
            <a:spAutoFit/>
          </a:bodyPr>
          <a:lstStyle/>
          <a:p>
            <a:pPr algn="ctr"/>
            <a:r>
              <a:rPr lang="en-NZ" sz="1400" b="1" dirty="0" smtClean="0"/>
              <a:t>Reasons for dissatisfaction with management of Sustaining traditional cultural practises and knowledge in and around the harbour</a:t>
            </a:r>
            <a:endParaRPr lang="en-NZ" sz="1400" dirty="0"/>
          </a:p>
        </p:txBody>
      </p:sp>
      <p:sp>
        <p:nvSpPr>
          <p:cNvPr id="18" name="TextBox 17"/>
          <p:cNvSpPr txBox="1"/>
          <p:nvPr/>
        </p:nvSpPr>
        <p:spPr>
          <a:xfrm>
            <a:off x="8610600" y="10668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Q16K</a:t>
            </a:r>
            <a:endParaRPr lang="en-NZ" sz="1000" b="1" dirty="0"/>
          </a:p>
        </p:txBody>
      </p:sp>
      <p:graphicFrame>
        <p:nvGraphicFramePr>
          <p:cNvPr id="20" name="Chart 19"/>
          <p:cNvGraphicFramePr/>
          <p:nvPr/>
        </p:nvGraphicFramePr>
        <p:xfrm>
          <a:off x="4343400" y="1981200"/>
          <a:ext cx="48006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5867400" y="5943600"/>
            <a:ext cx="609600" cy="246221"/>
          </a:xfrm>
          <a:prstGeom prst="rect">
            <a:avLst/>
          </a:prstGeom>
          <a:noFill/>
        </p:spPr>
        <p:txBody>
          <a:bodyPr wrap="square" rtlCol="0">
            <a:spAutoFit/>
          </a:bodyPr>
          <a:lstStyle/>
          <a:p>
            <a:r>
              <a:rPr lang="en-NZ" sz="1000" i="1" dirty="0" smtClean="0">
                <a:solidFill>
                  <a:srgbClr val="FF0000"/>
                </a:solidFill>
              </a:rPr>
              <a:t>n=64</a:t>
            </a:r>
            <a:endParaRPr lang="en-NZ" sz="1000" i="1" dirty="0">
              <a:solidFill>
                <a:srgbClr val="FF0000"/>
              </a:solidFill>
            </a:endParaRPr>
          </a:p>
        </p:txBody>
      </p:sp>
      <p:pic>
        <p:nvPicPr>
          <p:cNvPr id="24" name="Picture 2"/>
          <p:cNvPicPr>
            <a:picLocks noChangeAspect="1" noChangeArrowheads="1"/>
          </p:cNvPicPr>
          <p:nvPr/>
        </p:nvPicPr>
        <p:blipFill>
          <a:blip r:embed="rId3" cstate="print"/>
          <a:srcRect/>
          <a:stretch>
            <a:fillRect/>
          </a:stretch>
        </p:blipFill>
        <p:spPr bwMode="auto">
          <a:xfrm>
            <a:off x="1524000" y="6019800"/>
            <a:ext cx="135415" cy="119063"/>
          </a:xfrm>
          <a:prstGeom prst="rect">
            <a:avLst/>
          </a:prstGeom>
          <a:noFill/>
          <a:ln w="9525">
            <a:noFill/>
            <a:miter lim="800000"/>
            <a:headEnd/>
            <a:tailEnd/>
          </a:ln>
        </p:spPr>
      </p:pic>
      <p:cxnSp>
        <p:nvCxnSpPr>
          <p:cNvPr id="25" name="Straight Connector 24"/>
          <p:cNvCxnSpPr/>
          <p:nvPr/>
        </p:nvCxnSpPr>
        <p:spPr>
          <a:xfrm>
            <a:off x="4648200" y="1905000"/>
            <a:ext cx="0" cy="4495800"/>
          </a:xfrm>
          <a:prstGeom prst="line">
            <a:avLst/>
          </a:prstGeom>
          <a:ln w="15875">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1295400"/>
            <a:ext cx="1752600" cy="553998"/>
          </a:xfrm>
          <a:prstGeom prst="rect">
            <a:avLst/>
          </a:prstGeom>
          <a:noFill/>
        </p:spPr>
        <p:txBody>
          <a:bodyPr wrap="square" rtlCol="0">
            <a:spAutoFit/>
          </a:bodyPr>
          <a:lstStyle/>
          <a:p>
            <a:r>
              <a:rPr lang="en-NZ" sz="1000" dirty="0" smtClean="0"/>
              <a:t>% of respondents</a:t>
            </a:r>
          </a:p>
          <a:p>
            <a:r>
              <a:rPr lang="en-NZ" sz="1000" dirty="0" smtClean="0"/>
              <a:t>Multiple responses allowed</a:t>
            </a:r>
          </a:p>
          <a:p>
            <a:pPr algn="r"/>
            <a:endParaRPr lang="en-NZ" sz="1000" dirty="0"/>
          </a:p>
        </p:txBody>
      </p:sp>
      <p:sp>
        <p:nvSpPr>
          <p:cNvPr id="19" name="TextBox 18"/>
          <p:cNvSpPr txBox="1"/>
          <p:nvPr/>
        </p:nvSpPr>
        <p:spPr>
          <a:xfrm>
            <a:off x="0" y="6257836"/>
            <a:ext cx="9144000" cy="600164"/>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buClr>
                <a:schemeClr val="tx1"/>
              </a:buClr>
            </a:pPr>
            <a:r>
              <a:rPr lang="en-NZ" sz="1100" i="1" dirty="0" smtClean="0">
                <a:solidFill>
                  <a:schemeClr val="bg1"/>
                </a:solidFill>
                <a:latin typeface="Arial" pitchFamily="34" charset="0"/>
                <a:cs typeface="Arial" pitchFamily="34" charset="0"/>
              </a:rPr>
              <a:t>Limited ability to gather </a:t>
            </a:r>
            <a:r>
              <a:rPr lang="en-NZ" sz="1100" i="1" dirty="0" err="1" smtClean="0">
                <a:solidFill>
                  <a:schemeClr val="bg1"/>
                </a:solidFill>
                <a:latin typeface="Arial" pitchFamily="34" charset="0"/>
                <a:cs typeface="Arial" pitchFamily="34" charset="0"/>
              </a:rPr>
              <a:t>kaimoana</a:t>
            </a:r>
            <a:r>
              <a:rPr lang="en-NZ" sz="1100" i="1" dirty="0" smtClean="0">
                <a:solidFill>
                  <a:schemeClr val="bg1"/>
                </a:solidFill>
                <a:latin typeface="Arial" pitchFamily="34" charset="0"/>
                <a:cs typeface="Arial" pitchFamily="34" charset="0"/>
              </a:rPr>
              <a:t> </a:t>
            </a:r>
            <a:r>
              <a:rPr lang="en-NZ" sz="1100" dirty="0" smtClean="0">
                <a:solidFill>
                  <a:schemeClr val="bg1"/>
                </a:solidFill>
                <a:latin typeface="Arial" pitchFamily="34" charset="0"/>
                <a:cs typeface="Arial" pitchFamily="34" charset="0"/>
              </a:rPr>
              <a:t>was the most frequently stated reason for </a:t>
            </a:r>
            <a:r>
              <a:rPr lang="en-NZ" sz="1100" i="1" dirty="0" smtClean="0">
                <a:solidFill>
                  <a:schemeClr val="bg1"/>
                </a:solidFill>
                <a:latin typeface="Arial" pitchFamily="34" charset="0"/>
                <a:cs typeface="Arial" pitchFamily="34" charset="0"/>
              </a:rPr>
              <a:t>Sustaining traditional cultural practices and knowledge in and around the harbour </a:t>
            </a:r>
            <a:r>
              <a:rPr lang="en-NZ" sz="1100" dirty="0" smtClean="0">
                <a:solidFill>
                  <a:schemeClr val="bg1"/>
                </a:solidFill>
                <a:latin typeface="Arial" pitchFamily="34" charset="0"/>
                <a:cs typeface="Arial" pitchFamily="34" charset="0"/>
              </a:rPr>
              <a:t>deteriorating (22%), and </a:t>
            </a:r>
            <a:r>
              <a:rPr lang="en-NZ" sz="1100" i="1" dirty="0" smtClean="0">
                <a:solidFill>
                  <a:schemeClr val="bg1"/>
                </a:solidFill>
                <a:latin typeface="Arial" pitchFamily="34" charset="0"/>
                <a:cs typeface="Arial" pitchFamily="34" charset="0"/>
              </a:rPr>
              <a:t>Access for all/equal treatment </a:t>
            </a:r>
            <a:r>
              <a:rPr lang="en-NZ" sz="1100" dirty="0" smtClean="0">
                <a:solidFill>
                  <a:schemeClr val="bg1"/>
                </a:solidFill>
                <a:latin typeface="Arial" pitchFamily="34" charset="0"/>
                <a:cs typeface="Arial" pitchFamily="34" charset="0"/>
              </a:rPr>
              <a:t>was the most frequently reported reason for dissatisfaction with this aspect (20%)</a:t>
            </a:r>
            <a:r>
              <a:rPr lang="en-NZ" sz="1100" i="1" dirty="0" smtClean="0">
                <a:solidFill>
                  <a:schemeClr val="bg1"/>
                </a:solidFill>
                <a:latin typeface="Arial" pitchFamily="34" charset="0"/>
                <a:cs typeface="Arial" pitchFamily="34" charset="0"/>
              </a:rPr>
              <a:t>.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State of the Harbour</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42</a:t>
            </a:fld>
            <a:endParaRPr lang="en-US" sz="1000" b="1" dirty="0"/>
          </a:p>
        </p:txBody>
      </p:sp>
      <p:sp>
        <p:nvSpPr>
          <p:cNvPr id="6" name="TextBox 5"/>
          <p:cNvSpPr txBox="1"/>
          <p:nvPr/>
        </p:nvSpPr>
        <p:spPr>
          <a:xfrm>
            <a:off x="0" y="1219200"/>
            <a:ext cx="9144000" cy="307777"/>
          </a:xfrm>
          <a:prstGeom prst="rect">
            <a:avLst/>
          </a:prstGeom>
          <a:noFill/>
        </p:spPr>
        <p:txBody>
          <a:bodyPr wrap="square" rtlCol="0" anchor="ctr">
            <a:spAutoFit/>
          </a:bodyPr>
          <a:lstStyle/>
          <a:p>
            <a:pPr algn="ctr"/>
            <a:r>
              <a:rPr lang="en-NZ" sz="1400" b="1" dirty="0" smtClean="0"/>
              <a:t>Do you think the overall state of the </a:t>
            </a:r>
            <a:r>
              <a:rPr lang="en-NZ" sz="1400" b="1" dirty="0" err="1" smtClean="0"/>
              <a:t>Tauranga</a:t>
            </a:r>
            <a:r>
              <a:rPr lang="en-NZ" sz="1400" b="1" dirty="0" smtClean="0"/>
              <a:t> Harbour </a:t>
            </a:r>
            <a:r>
              <a:rPr lang="en-GB" sz="1400" b="1" dirty="0" smtClean="0"/>
              <a:t>over the last few years has become…</a:t>
            </a:r>
            <a:r>
              <a:rPr lang="en-NZ" sz="1400" b="1" dirty="0" smtClean="0"/>
              <a:t>?</a:t>
            </a:r>
            <a:endParaRPr lang="en-NZ" sz="1400" dirty="0" smtClean="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Q14</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1219200" y="1981200"/>
          <a:ext cx="7620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228600" y="2124075"/>
          <a:ext cx="1574800" cy="3667125"/>
        </p:xfrm>
        <a:graphic>
          <a:graphicData uri="http://schemas.openxmlformats.org/drawingml/2006/table">
            <a:tbl>
              <a:tblPr/>
              <a:tblGrid>
                <a:gridCol w="1574800"/>
              </a:tblGrid>
              <a:tr h="304800">
                <a:tc>
                  <a:txBody>
                    <a:bodyPr/>
                    <a:lstStyle/>
                    <a:p>
                      <a:pPr algn="r" fontAlgn="t"/>
                      <a:r>
                        <a:rPr lang="en-NZ" sz="1000" b="1" i="0" u="none" strike="noStrike" dirty="0" smtClean="0">
                          <a:solidFill>
                            <a:srgbClr val="000000"/>
                          </a:solidFill>
                          <a:latin typeface="+mn-lt"/>
                        </a:rPr>
                        <a:t>A  lot better (5)</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2000">
                <a:tc>
                  <a:txBody>
                    <a:bodyPr/>
                    <a:lstStyle/>
                    <a:p>
                      <a:pPr algn="r" fontAlgn="t"/>
                      <a:r>
                        <a:rPr lang="en-NZ" sz="1000" b="1" i="0" u="none" strike="noStrike" dirty="0" smtClean="0">
                          <a:solidFill>
                            <a:srgbClr val="000000"/>
                          </a:solidFill>
                          <a:latin typeface="+mn-lt"/>
                        </a:rPr>
                        <a:t>A</a:t>
                      </a:r>
                      <a:r>
                        <a:rPr lang="en-NZ" sz="1000" b="1" i="0" u="none" strike="noStrike" baseline="0" dirty="0" smtClean="0">
                          <a:solidFill>
                            <a:srgbClr val="000000"/>
                          </a:solidFill>
                          <a:latin typeface="+mn-lt"/>
                        </a:rPr>
                        <a:t> little b</a:t>
                      </a:r>
                      <a:r>
                        <a:rPr lang="en-NZ" sz="1000" b="1" i="0" u="none" strike="noStrike" dirty="0" smtClean="0">
                          <a:solidFill>
                            <a:srgbClr val="000000"/>
                          </a:solidFill>
                          <a:latin typeface="+mn-lt"/>
                        </a:rPr>
                        <a:t>etter (4)</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95400">
                <a:tc>
                  <a:txBody>
                    <a:bodyPr/>
                    <a:lstStyle/>
                    <a:p>
                      <a:pPr algn="r" fontAlgn="t"/>
                      <a:r>
                        <a:rPr lang="en-NZ" sz="1000" b="1" i="0" u="none" strike="noStrike" dirty="0" smtClean="0">
                          <a:solidFill>
                            <a:srgbClr val="000000"/>
                          </a:solidFill>
                          <a:latin typeface="+mn-lt"/>
                        </a:rPr>
                        <a:t>Neither (3)</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algn="r" fontAlgn="t"/>
                      <a:r>
                        <a:rPr lang="en-NZ" sz="1000" b="1" i="0" u="none" strike="noStrike" dirty="0" smtClean="0">
                          <a:solidFill>
                            <a:srgbClr val="000000"/>
                          </a:solidFill>
                          <a:latin typeface="+mn-lt"/>
                        </a:rPr>
                        <a:t>A little worse (2)</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algn="r" fontAlgn="t"/>
                      <a:r>
                        <a:rPr lang="en-NZ" sz="1000" b="1" i="0" u="none" strike="noStrike" dirty="0" smtClean="0">
                          <a:solidFill>
                            <a:srgbClr val="000000"/>
                          </a:solidFill>
                          <a:latin typeface="+mn-lt"/>
                        </a:rPr>
                        <a:t>A lot worse (1)</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400">
                <a:tc>
                  <a:txBody>
                    <a:bodyPr/>
                    <a:lstStyle/>
                    <a:p>
                      <a:pPr algn="r" fontAlgn="t"/>
                      <a:r>
                        <a:rPr lang="en-NZ" sz="1000" b="1" i="0" u="none" strike="noStrike" dirty="0">
                          <a:solidFill>
                            <a:srgbClr val="000000"/>
                          </a:solidFill>
                          <a:latin typeface="+mn-lt"/>
                        </a:rPr>
                        <a:t>Don’t </a:t>
                      </a:r>
                      <a:r>
                        <a:rPr lang="en-NZ" sz="1000" b="1" i="0" u="none" strike="noStrike" dirty="0" smtClean="0">
                          <a:solidFill>
                            <a:srgbClr val="000000"/>
                          </a:solidFill>
                          <a:latin typeface="+mn-lt"/>
                        </a:rPr>
                        <a:t>know</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nvGraphicFramePr>
        <p:xfrm>
          <a:off x="1295400" y="5943600"/>
          <a:ext cx="7391400" cy="228600"/>
        </p:xfrm>
        <a:graphic>
          <a:graphicData uri="http://schemas.openxmlformats.org/drawingml/2006/table">
            <a:tbl>
              <a:tblPr firstRow="1" bandRow="1">
                <a:tableStyleId>{5C22544A-7EE6-4342-B048-85BDC9FD1C3A}</a:tableStyleId>
              </a:tblPr>
              <a:tblGrid>
                <a:gridCol w="2463800"/>
                <a:gridCol w="2463800"/>
                <a:gridCol w="24638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4" name="Picture 2"/>
          <p:cNvPicPr>
            <a:picLocks noChangeAspect="1" noChangeArrowheads="1"/>
          </p:cNvPicPr>
          <p:nvPr/>
        </p:nvPicPr>
        <p:blipFill>
          <a:blip r:embed="rId3" cstate="print"/>
          <a:srcRect/>
          <a:stretch>
            <a:fillRect/>
          </a:stretch>
        </p:blipFill>
        <p:spPr bwMode="auto">
          <a:xfrm>
            <a:off x="7620000" y="6019800"/>
            <a:ext cx="135415" cy="119063"/>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6" name="TextBox 15"/>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graphicFrame>
        <p:nvGraphicFramePr>
          <p:cNvPr id="13" name="Table 12"/>
          <p:cNvGraphicFramePr>
            <a:graphicFrameLocks noGrp="1"/>
          </p:cNvGraphicFramePr>
          <p:nvPr/>
        </p:nvGraphicFramePr>
        <p:xfrm>
          <a:off x="228601" y="1752600"/>
          <a:ext cx="7924798" cy="304800"/>
        </p:xfrm>
        <a:graphic>
          <a:graphicData uri="http://schemas.openxmlformats.org/drawingml/2006/table">
            <a:tbl>
              <a:tblPr firstRow="1" bandRow="1">
                <a:tableStyleId>{5C22544A-7EE6-4342-B048-85BDC9FD1C3A}</a:tableStyleId>
              </a:tblPr>
              <a:tblGrid>
                <a:gridCol w="1132114"/>
                <a:gridCol w="544285"/>
                <a:gridCol w="1295400"/>
                <a:gridCol w="1143000"/>
                <a:gridCol w="1371600"/>
                <a:gridCol w="1143000"/>
                <a:gridCol w="1295399"/>
              </a:tblGrid>
              <a:tr h="304800">
                <a:tc>
                  <a:txBody>
                    <a:bodyPr/>
                    <a:lstStyle/>
                    <a:p>
                      <a:r>
                        <a:rPr lang="en-NZ" sz="1000" dirty="0" smtClean="0">
                          <a:solidFill>
                            <a:schemeClr val="tx1"/>
                          </a:solidFill>
                        </a:rPr>
                        <a:t>Mean (Max 5)</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NZ" sz="1000" dirty="0" smtClean="0">
                          <a:solidFill>
                            <a:schemeClr val="tx1"/>
                          </a:solidFill>
                        </a:rPr>
                        <a:t>3.02</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NZ" sz="1000" dirty="0" smtClean="0">
                          <a:solidFill>
                            <a:schemeClr val="tx1"/>
                          </a:solidFill>
                        </a:rPr>
                        <a:t>3.03</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NZ" sz="1000" dirty="0" smtClean="0">
                          <a:solidFill>
                            <a:schemeClr val="tx1"/>
                          </a:solidFill>
                        </a:rPr>
                        <a:t>2.85</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7" name="Right Brace 16"/>
          <p:cNvSpPr/>
          <p:nvPr/>
        </p:nvSpPr>
        <p:spPr>
          <a:xfrm>
            <a:off x="3276600" y="2209800"/>
            <a:ext cx="152400" cy="990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Right Brace 17"/>
          <p:cNvSpPr/>
          <p:nvPr/>
        </p:nvSpPr>
        <p:spPr>
          <a:xfrm>
            <a:off x="5715000" y="2209800"/>
            <a:ext cx="152400" cy="990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9" name="Right Brace 18"/>
          <p:cNvSpPr/>
          <p:nvPr/>
        </p:nvSpPr>
        <p:spPr>
          <a:xfrm>
            <a:off x="8153400" y="2209800"/>
            <a:ext cx="152400" cy="838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0" name="Right Brace 19"/>
          <p:cNvSpPr/>
          <p:nvPr/>
        </p:nvSpPr>
        <p:spPr>
          <a:xfrm>
            <a:off x="8153400" y="4267200"/>
            <a:ext cx="152400" cy="1219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1" name="Right Brace 20"/>
          <p:cNvSpPr/>
          <p:nvPr/>
        </p:nvSpPr>
        <p:spPr>
          <a:xfrm>
            <a:off x="5715000" y="4572000"/>
            <a:ext cx="152400" cy="990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2" name="Right Brace 21"/>
          <p:cNvSpPr/>
          <p:nvPr/>
        </p:nvSpPr>
        <p:spPr>
          <a:xfrm>
            <a:off x="3276600" y="4572000"/>
            <a:ext cx="152400" cy="990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3" name="TextBox 22"/>
          <p:cNvSpPr txBox="1"/>
          <p:nvPr/>
        </p:nvSpPr>
        <p:spPr>
          <a:xfrm>
            <a:off x="3429000" y="2590800"/>
            <a:ext cx="533400" cy="246221"/>
          </a:xfrm>
          <a:prstGeom prst="rect">
            <a:avLst/>
          </a:prstGeom>
          <a:noFill/>
        </p:spPr>
        <p:txBody>
          <a:bodyPr wrap="square" rtlCol="0">
            <a:spAutoFit/>
          </a:bodyPr>
          <a:lstStyle/>
          <a:p>
            <a:r>
              <a:rPr lang="en-NZ" sz="1000" b="1" dirty="0" smtClean="0"/>
              <a:t>29%</a:t>
            </a:r>
            <a:endParaRPr lang="en-NZ" sz="1000" b="1" dirty="0"/>
          </a:p>
        </p:txBody>
      </p:sp>
      <p:sp>
        <p:nvSpPr>
          <p:cNvPr id="24" name="TextBox 23"/>
          <p:cNvSpPr txBox="1"/>
          <p:nvPr/>
        </p:nvSpPr>
        <p:spPr>
          <a:xfrm>
            <a:off x="5867400" y="2590800"/>
            <a:ext cx="533400" cy="246221"/>
          </a:xfrm>
          <a:prstGeom prst="rect">
            <a:avLst/>
          </a:prstGeom>
          <a:noFill/>
        </p:spPr>
        <p:txBody>
          <a:bodyPr wrap="square" rtlCol="0">
            <a:spAutoFit/>
          </a:bodyPr>
          <a:lstStyle/>
          <a:p>
            <a:r>
              <a:rPr lang="en-NZ" sz="1000" b="1" dirty="0" smtClean="0"/>
              <a:t>29%</a:t>
            </a:r>
            <a:endParaRPr lang="en-NZ" sz="1000" b="1" dirty="0"/>
          </a:p>
        </p:txBody>
      </p:sp>
      <p:sp>
        <p:nvSpPr>
          <p:cNvPr id="25" name="TextBox 24"/>
          <p:cNvSpPr txBox="1"/>
          <p:nvPr/>
        </p:nvSpPr>
        <p:spPr>
          <a:xfrm>
            <a:off x="8305800" y="2514600"/>
            <a:ext cx="533400" cy="246221"/>
          </a:xfrm>
          <a:prstGeom prst="rect">
            <a:avLst/>
          </a:prstGeom>
          <a:noFill/>
        </p:spPr>
        <p:txBody>
          <a:bodyPr wrap="square" rtlCol="0">
            <a:spAutoFit/>
          </a:bodyPr>
          <a:lstStyle/>
          <a:p>
            <a:r>
              <a:rPr lang="en-NZ" sz="1000" b="1" dirty="0" smtClean="0"/>
              <a:t>25%</a:t>
            </a:r>
            <a:endParaRPr lang="en-NZ" sz="1000" b="1" dirty="0"/>
          </a:p>
        </p:txBody>
      </p:sp>
      <p:sp>
        <p:nvSpPr>
          <p:cNvPr id="26" name="TextBox 25"/>
          <p:cNvSpPr txBox="1"/>
          <p:nvPr/>
        </p:nvSpPr>
        <p:spPr>
          <a:xfrm>
            <a:off x="5867400" y="4935379"/>
            <a:ext cx="533400" cy="246221"/>
          </a:xfrm>
          <a:prstGeom prst="rect">
            <a:avLst/>
          </a:prstGeom>
          <a:noFill/>
        </p:spPr>
        <p:txBody>
          <a:bodyPr wrap="square" rtlCol="0">
            <a:spAutoFit/>
          </a:bodyPr>
          <a:lstStyle/>
          <a:p>
            <a:r>
              <a:rPr lang="en-NZ" sz="1000" b="1" dirty="0" smtClean="0"/>
              <a:t>28%</a:t>
            </a:r>
            <a:endParaRPr lang="en-NZ" sz="1000" b="1" dirty="0"/>
          </a:p>
        </p:txBody>
      </p:sp>
      <p:sp>
        <p:nvSpPr>
          <p:cNvPr id="27" name="TextBox 26"/>
          <p:cNvSpPr txBox="1"/>
          <p:nvPr/>
        </p:nvSpPr>
        <p:spPr>
          <a:xfrm>
            <a:off x="8305800" y="4782979"/>
            <a:ext cx="533400" cy="246221"/>
          </a:xfrm>
          <a:prstGeom prst="rect">
            <a:avLst/>
          </a:prstGeom>
          <a:noFill/>
        </p:spPr>
        <p:txBody>
          <a:bodyPr wrap="square" rtlCol="0">
            <a:spAutoFit/>
          </a:bodyPr>
          <a:lstStyle/>
          <a:p>
            <a:r>
              <a:rPr lang="en-NZ" sz="1000" b="1" dirty="0" smtClean="0"/>
              <a:t>34%</a:t>
            </a:r>
            <a:endParaRPr lang="en-NZ" sz="1000" b="1" dirty="0"/>
          </a:p>
        </p:txBody>
      </p:sp>
      <p:sp>
        <p:nvSpPr>
          <p:cNvPr id="28" name="TextBox 27"/>
          <p:cNvSpPr txBox="1"/>
          <p:nvPr/>
        </p:nvSpPr>
        <p:spPr>
          <a:xfrm>
            <a:off x="3429000" y="4935379"/>
            <a:ext cx="533400" cy="246221"/>
          </a:xfrm>
          <a:prstGeom prst="rect">
            <a:avLst/>
          </a:prstGeom>
          <a:noFill/>
        </p:spPr>
        <p:txBody>
          <a:bodyPr wrap="square" rtlCol="0">
            <a:spAutoFit/>
          </a:bodyPr>
          <a:lstStyle/>
          <a:p>
            <a:r>
              <a:rPr lang="en-NZ" sz="1000" b="1" dirty="0" smtClean="0"/>
              <a:t>28%</a:t>
            </a:r>
            <a:endParaRPr lang="en-NZ" sz="1000" b="1" dirty="0"/>
          </a:p>
        </p:txBody>
      </p:sp>
      <p:sp>
        <p:nvSpPr>
          <p:cNvPr id="29" name="TextBox 28"/>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Almost three in ten </a:t>
            </a: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(29%) stated that the overall state of the Tauranga Harbour over the last few years had become </a:t>
            </a:r>
            <a:r>
              <a:rPr lang="en-IE" sz="1100" i="1" dirty="0" smtClean="0">
                <a:solidFill>
                  <a:schemeClr val="bg1"/>
                </a:solidFill>
                <a:latin typeface="Arial" pitchFamily="34" charset="0"/>
                <a:cs typeface="Arial" pitchFamily="34" charset="0"/>
              </a:rPr>
              <a:t>A little better </a:t>
            </a:r>
            <a:r>
              <a:rPr lang="en-IE" sz="1100" dirty="0" smtClean="0">
                <a:solidFill>
                  <a:schemeClr val="bg1"/>
                </a:solidFill>
                <a:latin typeface="Arial" pitchFamily="34" charset="0"/>
                <a:cs typeface="Arial" pitchFamily="34" charset="0"/>
              </a:rPr>
              <a:t>or </a:t>
            </a:r>
            <a:r>
              <a:rPr lang="en-IE" sz="1100" i="1" dirty="0" smtClean="0">
                <a:solidFill>
                  <a:schemeClr val="bg1"/>
                </a:solidFill>
                <a:latin typeface="Arial" pitchFamily="34" charset="0"/>
                <a:cs typeface="Arial" pitchFamily="34" charset="0"/>
              </a:rPr>
              <a:t>A lot better, </a:t>
            </a:r>
            <a:r>
              <a:rPr lang="en-IE" sz="1100" dirty="0" smtClean="0">
                <a:solidFill>
                  <a:schemeClr val="bg1"/>
                </a:solidFill>
                <a:latin typeface="Arial" pitchFamily="34" charset="0"/>
                <a:cs typeface="Arial" pitchFamily="34" charset="0"/>
              </a:rPr>
              <a:t>compared with one quarter of </a:t>
            </a:r>
            <a:r>
              <a:rPr lang="en-IE" sz="1100" i="1" dirty="0" smtClean="0">
                <a:solidFill>
                  <a:schemeClr val="bg1"/>
                </a:solidFill>
                <a:latin typeface="Arial" pitchFamily="34" charset="0"/>
                <a:cs typeface="Arial" pitchFamily="34" charset="0"/>
              </a:rPr>
              <a:t>Recreational Users.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295400" y="6019800"/>
          <a:ext cx="7315200" cy="22860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tblGrid>
              <a:tr h="152400">
                <a:tc>
                  <a:txBody>
                    <a:bodyPr/>
                    <a:lstStyle/>
                    <a:p>
                      <a:pPr algn="ctr"/>
                      <a:r>
                        <a:rPr lang="en-NZ" sz="900" b="0" i="1" dirty="0" smtClean="0">
                          <a:solidFill>
                            <a:srgbClr val="FF0000"/>
                          </a:solidFill>
                        </a:rPr>
                        <a:t>n=563</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n=309</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n=232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n=197</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n=242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n=376</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n=186</a:t>
                      </a:r>
                      <a:endParaRPr lang="en-NZ" sz="900" i="1" dirty="0">
                        <a:solidFill>
                          <a:srgbClr val="FF0000"/>
                        </a:solidFill>
                      </a:endParaRPr>
                    </a:p>
                  </a:txBody>
                  <a:tcPr anchor="ctr">
                    <a:noFill/>
                  </a:tcPr>
                </a:tc>
              </a:tr>
            </a:tbl>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State of the Harbour</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43</a:t>
            </a:fld>
            <a:endParaRPr lang="en-US" sz="1000" b="1" dirty="0"/>
          </a:p>
        </p:txBody>
      </p:sp>
      <p:sp>
        <p:nvSpPr>
          <p:cNvPr id="6" name="TextBox 5"/>
          <p:cNvSpPr txBox="1"/>
          <p:nvPr/>
        </p:nvSpPr>
        <p:spPr>
          <a:xfrm>
            <a:off x="0" y="1219200"/>
            <a:ext cx="9144000" cy="307777"/>
          </a:xfrm>
          <a:prstGeom prst="rect">
            <a:avLst/>
          </a:prstGeom>
          <a:noFill/>
        </p:spPr>
        <p:txBody>
          <a:bodyPr wrap="square" rtlCol="0" anchor="ctr">
            <a:spAutoFit/>
          </a:bodyPr>
          <a:lstStyle/>
          <a:p>
            <a:pPr lvl="0" algn="ctr"/>
            <a:r>
              <a:rPr lang="en-NZ" sz="1400" b="1" dirty="0" smtClean="0"/>
              <a:t>Do you think the overall state of the </a:t>
            </a:r>
            <a:r>
              <a:rPr lang="en-NZ" sz="1400" b="1" dirty="0" err="1" smtClean="0"/>
              <a:t>Tauranga</a:t>
            </a:r>
            <a:r>
              <a:rPr lang="en-NZ" sz="1400" b="1" dirty="0" smtClean="0"/>
              <a:t> Harbour </a:t>
            </a:r>
            <a:r>
              <a:rPr lang="en-GB" sz="1400" b="1" dirty="0" smtClean="0"/>
              <a:t>over the last few years has become…</a:t>
            </a:r>
            <a:r>
              <a:rPr lang="en-NZ" sz="1400" b="1" dirty="0" smtClean="0"/>
              <a:t>?</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Q14</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1143000" y="1981200"/>
          <a:ext cx="7620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2286000" y="1447800"/>
            <a:ext cx="2133600" cy="276999"/>
          </a:xfrm>
          <a:prstGeom prst="rect">
            <a:avLst/>
          </a:prstGeom>
          <a:noFill/>
        </p:spPr>
        <p:txBody>
          <a:bodyPr wrap="square" rtlCol="0">
            <a:spAutoFit/>
          </a:bodyPr>
          <a:lstStyle/>
          <a:p>
            <a:pPr algn="ctr"/>
            <a:r>
              <a:rPr lang="en-NZ" sz="1200" b="1" dirty="0" smtClean="0"/>
              <a:t>Area</a:t>
            </a:r>
            <a:endParaRPr lang="en-NZ" sz="1200" b="1" dirty="0"/>
          </a:p>
        </p:txBody>
      </p:sp>
      <p:sp>
        <p:nvSpPr>
          <p:cNvPr id="17" name="TextBox 16"/>
          <p:cNvSpPr txBox="1"/>
          <p:nvPr/>
        </p:nvSpPr>
        <p:spPr>
          <a:xfrm>
            <a:off x="4800600" y="1475601"/>
            <a:ext cx="2133600" cy="276999"/>
          </a:xfrm>
          <a:prstGeom prst="rect">
            <a:avLst/>
          </a:prstGeom>
          <a:noFill/>
        </p:spPr>
        <p:txBody>
          <a:bodyPr wrap="square" rtlCol="0">
            <a:spAutoFit/>
          </a:bodyPr>
          <a:lstStyle/>
          <a:p>
            <a:pPr algn="ctr"/>
            <a:r>
              <a:rPr lang="en-NZ" sz="1200" b="1" dirty="0" smtClean="0"/>
              <a:t>Age</a:t>
            </a:r>
            <a:endParaRPr lang="en-NZ" sz="1200" b="1" dirty="0"/>
          </a:p>
        </p:txBody>
      </p:sp>
      <p:sp>
        <p:nvSpPr>
          <p:cNvPr id="18" name="TextBox 17"/>
          <p:cNvSpPr txBox="1"/>
          <p:nvPr/>
        </p:nvSpPr>
        <p:spPr>
          <a:xfrm>
            <a:off x="7162800" y="1447800"/>
            <a:ext cx="1371600" cy="276999"/>
          </a:xfrm>
          <a:prstGeom prst="rect">
            <a:avLst/>
          </a:prstGeom>
          <a:noFill/>
        </p:spPr>
        <p:txBody>
          <a:bodyPr wrap="square" rtlCol="0">
            <a:spAutoFit/>
          </a:bodyPr>
          <a:lstStyle/>
          <a:p>
            <a:pPr algn="ctr"/>
            <a:r>
              <a:rPr lang="en-NZ" sz="1200" b="1" dirty="0" smtClean="0"/>
              <a:t>Urban / Rural</a:t>
            </a:r>
            <a:endParaRPr lang="en-NZ" sz="1200" b="1" dirty="0"/>
          </a:p>
        </p:txBody>
      </p:sp>
      <p:sp>
        <p:nvSpPr>
          <p:cNvPr id="19" name="TextBox 18"/>
          <p:cNvSpPr txBox="1"/>
          <p:nvPr/>
        </p:nvSpPr>
        <p:spPr>
          <a:xfrm>
            <a:off x="1295400" y="1447800"/>
            <a:ext cx="838200" cy="276999"/>
          </a:xfrm>
          <a:prstGeom prst="rect">
            <a:avLst/>
          </a:prstGeom>
          <a:noFill/>
        </p:spPr>
        <p:txBody>
          <a:bodyPr wrap="square" rtlCol="0">
            <a:spAutoFit/>
          </a:bodyPr>
          <a:lstStyle/>
          <a:p>
            <a:pPr algn="ctr"/>
            <a:r>
              <a:rPr lang="en-NZ" sz="1200" b="1" dirty="0" smtClean="0"/>
              <a:t>Residents</a:t>
            </a:r>
            <a:endParaRPr lang="en-NZ" sz="1200" b="1" dirty="0"/>
          </a:p>
        </p:txBody>
      </p:sp>
      <p:graphicFrame>
        <p:nvGraphicFramePr>
          <p:cNvPr id="14" name="Table 13"/>
          <p:cNvGraphicFramePr>
            <a:graphicFrameLocks noGrp="1"/>
          </p:cNvGraphicFramePr>
          <p:nvPr/>
        </p:nvGraphicFramePr>
        <p:xfrm>
          <a:off x="-228600" y="2209800"/>
          <a:ext cx="1574800" cy="3581400"/>
        </p:xfrm>
        <a:graphic>
          <a:graphicData uri="http://schemas.openxmlformats.org/drawingml/2006/table">
            <a:tbl>
              <a:tblPr/>
              <a:tblGrid>
                <a:gridCol w="1574800"/>
              </a:tblGrid>
              <a:tr h="228600">
                <a:tc>
                  <a:txBody>
                    <a:bodyPr/>
                    <a:lstStyle/>
                    <a:p>
                      <a:pPr algn="r" fontAlgn="t"/>
                      <a:r>
                        <a:rPr lang="en-NZ" sz="1000" b="1" i="0" u="none" strike="noStrike" dirty="0" smtClean="0">
                          <a:solidFill>
                            <a:srgbClr val="000000"/>
                          </a:solidFill>
                          <a:latin typeface="+mn-lt"/>
                        </a:rPr>
                        <a:t>A  lot better</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2000">
                <a:tc>
                  <a:txBody>
                    <a:bodyPr/>
                    <a:lstStyle/>
                    <a:p>
                      <a:pPr algn="r" fontAlgn="t"/>
                      <a:r>
                        <a:rPr lang="en-NZ" sz="1000" b="1" i="0" u="none" strike="noStrike" dirty="0" smtClean="0">
                          <a:solidFill>
                            <a:srgbClr val="000000"/>
                          </a:solidFill>
                          <a:latin typeface="+mn-lt"/>
                        </a:rPr>
                        <a:t>A</a:t>
                      </a:r>
                      <a:r>
                        <a:rPr lang="en-NZ" sz="1000" b="1" i="0" u="none" strike="noStrike" baseline="0" dirty="0" smtClean="0">
                          <a:solidFill>
                            <a:srgbClr val="000000"/>
                          </a:solidFill>
                          <a:latin typeface="+mn-lt"/>
                        </a:rPr>
                        <a:t> little b</a:t>
                      </a:r>
                      <a:r>
                        <a:rPr lang="en-NZ" sz="1000" b="1" i="0" u="none" strike="noStrike" dirty="0" smtClean="0">
                          <a:solidFill>
                            <a:srgbClr val="000000"/>
                          </a:solidFill>
                          <a:latin typeface="+mn-lt"/>
                        </a:rPr>
                        <a:t>etter</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71600">
                <a:tc>
                  <a:txBody>
                    <a:bodyPr/>
                    <a:lstStyle/>
                    <a:p>
                      <a:pPr algn="r" fontAlgn="t"/>
                      <a:r>
                        <a:rPr lang="en-NZ" sz="1000" b="1" i="0" u="none" strike="noStrike" dirty="0" smtClean="0">
                          <a:solidFill>
                            <a:srgbClr val="000000"/>
                          </a:solidFill>
                          <a:latin typeface="+mn-lt"/>
                        </a:rPr>
                        <a:t>Neither</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38200">
                <a:tc>
                  <a:txBody>
                    <a:bodyPr/>
                    <a:lstStyle/>
                    <a:p>
                      <a:pPr algn="r" fontAlgn="t"/>
                      <a:r>
                        <a:rPr lang="en-NZ" sz="1000" b="1" i="0" u="none" strike="noStrike" dirty="0" smtClean="0">
                          <a:solidFill>
                            <a:srgbClr val="000000"/>
                          </a:solidFill>
                          <a:latin typeface="+mn-lt"/>
                        </a:rPr>
                        <a:t>A little worse</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400">
                <a:tc>
                  <a:txBody>
                    <a:bodyPr/>
                    <a:lstStyle/>
                    <a:p>
                      <a:pPr algn="r" fontAlgn="t"/>
                      <a:r>
                        <a:rPr lang="en-NZ" sz="1000" b="1" i="0" u="none" strike="noStrike" dirty="0" smtClean="0">
                          <a:solidFill>
                            <a:srgbClr val="000000"/>
                          </a:solidFill>
                          <a:latin typeface="+mn-lt"/>
                        </a:rPr>
                        <a:t>A lot worse</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9075">
                <a:tc>
                  <a:txBody>
                    <a:bodyPr/>
                    <a:lstStyle/>
                    <a:p>
                      <a:pPr algn="r" fontAlgn="t"/>
                      <a:r>
                        <a:rPr lang="en-NZ" sz="1000" b="1" i="0" u="none" strike="noStrike" dirty="0">
                          <a:solidFill>
                            <a:srgbClr val="000000"/>
                          </a:solidFill>
                          <a:latin typeface="+mn-lt"/>
                        </a:rPr>
                        <a:t>Don’t </a:t>
                      </a:r>
                      <a:r>
                        <a:rPr lang="en-NZ" sz="1000" b="1" i="0" u="none" strike="noStrike" dirty="0" smtClean="0">
                          <a:solidFill>
                            <a:srgbClr val="000000"/>
                          </a:solidFill>
                          <a:latin typeface="+mn-lt"/>
                        </a:rPr>
                        <a:t>know / Refused</a:t>
                      </a:r>
                      <a:endParaRPr lang="en-NZ" sz="10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nvGraphicFramePr>
        <p:xfrm>
          <a:off x="304740" y="1752600"/>
          <a:ext cx="8382060" cy="396240"/>
        </p:xfrm>
        <a:graphic>
          <a:graphicData uri="http://schemas.openxmlformats.org/drawingml/2006/table">
            <a:tbl>
              <a:tblPr firstRow="1" bandRow="1">
                <a:tableStyleId>{5C22544A-7EE6-4342-B048-85BDC9FD1C3A}</a:tableStyleId>
              </a:tblPr>
              <a:tblGrid>
                <a:gridCol w="1044000"/>
                <a:gridCol w="815340"/>
                <a:gridCol w="815340"/>
                <a:gridCol w="815340"/>
                <a:gridCol w="815340"/>
                <a:gridCol w="815340"/>
                <a:gridCol w="815340"/>
                <a:gridCol w="815340"/>
                <a:gridCol w="815340"/>
                <a:gridCol w="815340"/>
              </a:tblGrid>
              <a:tr h="228600">
                <a:tc>
                  <a:txBody>
                    <a:bodyPr/>
                    <a:lstStyle/>
                    <a:p>
                      <a:pPr algn="ctr"/>
                      <a:r>
                        <a:rPr lang="en-NZ" sz="1000" dirty="0" smtClean="0">
                          <a:solidFill>
                            <a:schemeClr val="tx1"/>
                          </a:solidFill>
                        </a:rPr>
                        <a:t>Mean rating (Max</a:t>
                      </a:r>
                      <a:r>
                        <a:rPr lang="en-NZ" sz="1000" baseline="0" dirty="0" smtClean="0">
                          <a:solidFill>
                            <a:schemeClr val="tx1"/>
                          </a:solidFill>
                        </a:rPr>
                        <a:t> 5)</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dirty="0" smtClean="0">
                          <a:solidFill>
                            <a:schemeClr val="tx1"/>
                          </a:solidFill>
                        </a:rPr>
                        <a:t>3.03</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3.06</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3.01</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2.83</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3.11</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2.92</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3.15</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3.09</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2.93</a:t>
                      </a:r>
                    </a:p>
                  </a:txBody>
                  <a:tcPr marL="9525" marR="9525" marT="9525"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cxnSp>
        <p:nvCxnSpPr>
          <p:cNvPr id="23" name="Straight Connector 22"/>
          <p:cNvCxnSpPr/>
          <p:nvPr/>
        </p:nvCxnSpPr>
        <p:spPr>
          <a:xfrm>
            <a:off x="7086600" y="1600200"/>
            <a:ext cx="0" cy="4648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48200" y="1676400"/>
            <a:ext cx="0" cy="4648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33600" y="1600200"/>
            <a:ext cx="0" cy="4648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srcRect/>
          <a:stretch>
            <a:fillRect/>
          </a:stretch>
        </p:blipFill>
        <p:spPr bwMode="auto">
          <a:xfrm>
            <a:off x="4267200" y="6053137"/>
            <a:ext cx="135415" cy="119063"/>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27" name="TextBox 26"/>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21" name="TextBox 20"/>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Significantly fewer </a:t>
            </a:r>
            <a:r>
              <a:rPr lang="en-IE" sz="1100" i="1" dirty="0" smtClean="0">
                <a:solidFill>
                  <a:schemeClr val="bg1"/>
                </a:solidFill>
                <a:latin typeface="Arial" pitchFamily="34" charset="0"/>
                <a:cs typeface="Arial" pitchFamily="34" charset="0"/>
              </a:rPr>
              <a:t>Residents </a:t>
            </a:r>
            <a:r>
              <a:rPr lang="en-IE" sz="1100" dirty="0" smtClean="0">
                <a:solidFill>
                  <a:schemeClr val="bg1"/>
                </a:solidFill>
                <a:latin typeface="Arial" pitchFamily="34" charset="0"/>
                <a:cs typeface="Arial" pitchFamily="34" charset="0"/>
              </a:rPr>
              <a:t>from </a:t>
            </a:r>
            <a:r>
              <a:rPr lang="en-IE" sz="1100" i="1" dirty="0" smtClean="0">
                <a:solidFill>
                  <a:schemeClr val="bg1"/>
                </a:solidFill>
                <a:latin typeface="Arial" pitchFamily="34" charset="0"/>
                <a:cs typeface="Arial" pitchFamily="34" charset="0"/>
              </a:rPr>
              <a:t>Outside WBOP </a:t>
            </a:r>
            <a:r>
              <a:rPr lang="en-IE" sz="1100" dirty="0" smtClean="0">
                <a:solidFill>
                  <a:schemeClr val="bg1"/>
                </a:solidFill>
                <a:latin typeface="Arial" pitchFamily="34" charset="0"/>
                <a:cs typeface="Arial" pitchFamily="34" charset="0"/>
              </a:rPr>
              <a:t>perceived the state of the harbour to be improving (13% compared to 30% in other areas), although care must be taken when interpreting data from such a small sample size as these findings may not be representative of the wider audience.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Biggest Issues</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44</a:t>
            </a:fld>
            <a:endParaRPr lang="en-US" sz="1000" b="1" dirty="0"/>
          </a:p>
        </p:txBody>
      </p:sp>
      <p:sp>
        <p:nvSpPr>
          <p:cNvPr id="6" name="TextBox 5"/>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do you think are the current biggest issues for the harbour? – Top 11</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Q24</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152400" y="1600200"/>
          <a:ext cx="8991600" cy="472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1447800" y="6172200"/>
          <a:ext cx="7391400" cy="228600"/>
        </p:xfrm>
        <a:graphic>
          <a:graphicData uri="http://schemas.openxmlformats.org/drawingml/2006/table">
            <a:tbl>
              <a:tblPr firstRow="1" bandRow="1">
                <a:tableStyleId>{5C22544A-7EE6-4342-B048-85BDC9FD1C3A}</a:tableStyleId>
              </a:tblPr>
              <a:tblGrid>
                <a:gridCol w="2463800"/>
                <a:gridCol w="2463800"/>
                <a:gridCol w="24638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3" name="Picture 2"/>
          <p:cNvPicPr>
            <a:picLocks noChangeAspect="1" noChangeArrowheads="1"/>
          </p:cNvPicPr>
          <p:nvPr/>
        </p:nvPicPr>
        <p:blipFill>
          <a:blip r:embed="rId3" cstate="print"/>
          <a:srcRect/>
          <a:stretch>
            <a:fillRect/>
          </a:stretch>
        </p:blipFill>
        <p:spPr bwMode="auto">
          <a:xfrm>
            <a:off x="7620000" y="57912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6" name="TextBox 15"/>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For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the main </a:t>
            </a:r>
            <a:r>
              <a:rPr lang="en-NZ" sz="1100" dirty="0" smtClean="0">
                <a:solidFill>
                  <a:schemeClr val="bg1"/>
                </a:solidFill>
                <a:latin typeface="Arial" pitchFamily="34" charset="0"/>
                <a:cs typeface="Arial" pitchFamily="34" charset="0"/>
              </a:rPr>
              <a:t>areas of concern for the health/management </a:t>
            </a:r>
            <a:r>
              <a:rPr lang="en-IE" sz="1100" dirty="0" smtClean="0">
                <a:solidFill>
                  <a:schemeClr val="bg1"/>
                </a:solidFill>
                <a:latin typeface="Arial" pitchFamily="34" charset="0"/>
                <a:cs typeface="Arial" pitchFamily="34" charset="0"/>
              </a:rPr>
              <a:t> of the harbour were </a:t>
            </a:r>
            <a:r>
              <a:rPr lang="en-IE" sz="1100" i="1" dirty="0" smtClean="0">
                <a:solidFill>
                  <a:schemeClr val="bg1"/>
                </a:solidFill>
                <a:latin typeface="Arial" pitchFamily="34" charset="0"/>
                <a:cs typeface="Arial" pitchFamily="34" charset="0"/>
              </a:rPr>
              <a:t>Pollution</a:t>
            </a:r>
            <a:r>
              <a:rPr lang="en-IE" sz="1100" dirty="0" smtClean="0">
                <a:solidFill>
                  <a:schemeClr val="bg1"/>
                </a:solidFill>
                <a:latin typeface="Arial" pitchFamily="34" charset="0"/>
                <a:cs typeface="Arial" pitchFamily="34" charset="0"/>
              </a:rPr>
              <a:t> (36%) and </a:t>
            </a:r>
            <a:r>
              <a:rPr lang="en-IE" sz="1100" i="1" dirty="0" smtClean="0">
                <a:solidFill>
                  <a:schemeClr val="bg1"/>
                </a:solidFill>
                <a:latin typeface="Arial" pitchFamily="34" charset="0"/>
                <a:cs typeface="Arial" pitchFamily="34" charset="0"/>
              </a:rPr>
              <a:t>Sea lettuce </a:t>
            </a:r>
            <a:r>
              <a:rPr lang="en-IE" sz="1100" dirty="0" smtClean="0">
                <a:solidFill>
                  <a:schemeClr val="bg1"/>
                </a:solidFill>
                <a:latin typeface="Arial" pitchFamily="34" charset="0"/>
                <a:cs typeface="Arial" pitchFamily="34" charset="0"/>
              </a:rPr>
              <a:t>(34%), however for </a:t>
            </a:r>
            <a:r>
              <a:rPr lang="en-IE" sz="1100" i="1" dirty="0" smtClean="0">
                <a:solidFill>
                  <a:schemeClr val="bg1"/>
                </a:solidFill>
                <a:latin typeface="Arial" pitchFamily="34" charset="0"/>
                <a:cs typeface="Arial" pitchFamily="34" charset="0"/>
              </a:rPr>
              <a:t>Recreational Users</a:t>
            </a:r>
            <a:r>
              <a:rPr lang="en-IE" sz="1100" dirty="0" smtClean="0">
                <a:solidFill>
                  <a:schemeClr val="bg1"/>
                </a:solidFill>
                <a:latin typeface="Arial" pitchFamily="34" charset="0"/>
                <a:cs typeface="Arial" pitchFamily="34" charset="0"/>
              </a:rPr>
              <a:t>, </a:t>
            </a:r>
            <a:r>
              <a:rPr lang="en-IE" sz="1100" i="1" dirty="0" smtClean="0">
                <a:solidFill>
                  <a:schemeClr val="bg1"/>
                </a:solidFill>
                <a:latin typeface="Arial" pitchFamily="34" charset="0"/>
                <a:cs typeface="Arial" pitchFamily="34" charset="0"/>
              </a:rPr>
              <a:t>Water Quality </a:t>
            </a:r>
            <a:r>
              <a:rPr lang="en-IE" sz="1100" dirty="0" smtClean="0">
                <a:solidFill>
                  <a:schemeClr val="bg1"/>
                </a:solidFill>
                <a:latin typeface="Arial" pitchFamily="34" charset="0"/>
                <a:cs typeface="Arial" pitchFamily="34" charset="0"/>
              </a:rPr>
              <a:t>(55%) and </a:t>
            </a:r>
            <a:r>
              <a:rPr lang="en-IE" sz="1100" i="1" dirty="0" smtClean="0">
                <a:solidFill>
                  <a:schemeClr val="bg1"/>
                </a:solidFill>
                <a:latin typeface="Arial" pitchFamily="34" charset="0"/>
                <a:cs typeface="Arial" pitchFamily="34" charset="0"/>
              </a:rPr>
              <a:t>Sedimentation/Silt</a:t>
            </a:r>
            <a:r>
              <a:rPr lang="en-IE" sz="1100" dirty="0" smtClean="0">
                <a:solidFill>
                  <a:schemeClr val="bg1"/>
                </a:solidFill>
                <a:latin typeface="Arial" pitchFamily="34" charset="0"/>
                <a:cs typeface="Arial" pitchFamily="34" charset="0"/>
              </a:rPr>
              <a:t> (55%) were the main areas of concern. </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nvGraphicFramePr>
        <p:xfrm>
          <a:off x="1219200" y="1828800"/>
          <a:ext cx="7086601" cy="4325479"/>
        </p:xfrm>
        <a:graphic>
          <a:graphicData uri="http://schemas.openxmlformats.org/drawingml/2006/table">
            <a:tbl>
              <a:tblPr/>
              <a:tblGrid>
                <a:gridCol w="3513064"/>
                <a:gridCol w="1191179"/>
                <a:gridCol w="1191179"/>
                <a:gridCol w="1191179"/>
              </a:tblGrid>
              <a:tr h="266099">
                <a:tc>
                  <a:txBody>
                    <a:bodyPr/>
                    <a:lstStyle/>
                    <a:p>
                      <a:pPr algn="l" fontAlgn="b"/>
                      <a:endParaRPr lang="en-NZ" sz="1100" b="0" i="0" u="none" strike="noStrike" dirty="0">
                        <a:solidFill>
                          <a:schemeClr val="tx1"/>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chemeClr val="tx1"/>
                          </a:solidFill>
                          <a:latin typeface="+mn-lt"/>
                        </a:rPr>
                        <a:t>Total Sample</a:t>
                      </a:r>
                      <a:endParaRPr lang="en-NZ" sz="1100" b="1" i="0" u="none" strike="noStrike" dirty="0">
                        <a:solidFill>
                          <a:schemeClr val="tx1"/>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chemeClr val="tx1"/>
                          </a:solidFill>
                          <a:latin typeface="+mn-lt"/>
                        </a:rPr>
                        <a:t>Residents</a:t>
                      </a:r>
                      <a:endParaRPr lang="en-NZ" sz="1100" b="1" i="0" u="none" strike="noStrike" dirty="0">
                        <a:solidFill>
                          <a:schemeClr val="tx1"/>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chemeClr val="tx1"/>
                          </a:solidFill>
                          <a:latin typeface="+mn-lt"/>
                        </a:rPr>
                        <a:t>Recreational Users</a:t>
                      </a:r>
                      <a:endParaRPr lang="en-NZ" sz="1100" b="1" i="0" u="none" strike="noStrike" dirty="0">
                        <a:solidFill>
                          <a:schemeClr val="tx1"/>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algn="l" fontAlgn="t"/>
                      <a:r>
                        <a:rPr lang="en-NZ" sz="1100" b="0" i="0" u="none" strike="noStrike" dirty="0">
                          <a:solidFill>
                            <a:schemeClr val="tx1"/>
                          </a:solidFill>
                          <a:latin typeface="+mn-lt"/>
                        </a:rPr>
                        <a:t>Black swans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chemeClr val="tx1"/>
                          </a:solidFill>
                          <a:latin typeface="+mn-lt"/>
                        </a:rPr>
                        <a:t>Lack of </a:t>
                      </a:r>
                      <a:r>
                        <a:rPr lang="en-NZ" sz="1100" b="0" i="0" u="none" strike="noStrike" dirty="0" smtClean="0">
                          <a:solidFill>
                            <a:schemeClr val="tx1"/>
                          </a:solidFill>
                          <a:latin typeface="+mn-lt"/>
                        </a:rPr>
                        <a:t>facilities*</a:t>
                      </a:r>
                      <a:endParaRPr lang="en-NZ" sz="1100" b="0" i="0" u="none" strike="noStrike" dirty="0">
                        <a:solidFill>
                          <a:schemeClr val="tx1"/>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chemeClr val="tx1"/>
                          </a:solidFill>
                          <a:latin typeface="+mn-lt"/>
                        </a:rPr>
                        <a:t>Rena</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a:solidFill>
                            <a:schemeClr val="tx1"/>
                          </a:solidFill>
                          <a:latin typeface="+mn-lt"/>
                        </a:rPr>
                        <a:t>Sea grass decline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dirty="0">
                          <a:solidFill>
                            <a:schemeClr val="tx1"/>
                          </a:solidFill>
                          <a:latin typeface="+mn-lt"/>
                        </a:rPr>
                        <a:t> </a:t>
                      </a:r>
                      <a:r>
                        <a:rPr lang="en-NZ" sz="1100" b="0" i="0" u="none" strike="noStrike" dirty="0" smtClean="0">
                          <a:solidFill>
                            <a:schemeClr val="tx1"/>
                          </a:solidFill>
                          <a:latin typeface="+mn-lt"/>
                        </a:rPr>
                        <a:t>0%</a:t>
                      </a:r>
                      <a:endParaRPr lang="en-NZ" sz="1100" b="0" i="0" u="none" strike="noStrike" dirty="0">
                        <a:solidFill>
                          <a:schemeClr val="tx1"/>
                        </a:solidFill>
                        <a:latin typeface="+mn-lt"/>
                      </a:endParaRP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a:solidFill>
                            <a:schemeClr val="tx1"/>
                          </a:solidFill>
                          <a:latin typeface="+mn-lt"/>
                        </a:rPr>
                        <a:t>Recreation use conflicts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chemeClr val="tx1"/>
                          </a:solidFill>
                          <a:latin typeface="+mn-lt"/>
                        </a:rPr>
                        <a:t>Dredging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dirty="0">
                          <a:solidFill>
                            <a:schemeClr val="tx1"/>
                          </a:solidFill>
                          <a:latin typeface="+mn-lt"/>
                        </a:rPr>
                        <a:t>Effluent/Farm </a:t>
                      </a:r>
                      <a:r>
                        <a:rPr lang="en-NZ" sz="1100" b="0" i="0" u="none" strike="noStrike" dirty="0" smtClean="0">
                          <a:solidFill>
                            <a:schemeClr val="tx1"/>
                          </a:solidFill>
                          <a:latin typeface="+mn-lt"/>
                        </a:rPr>
                        <a:t>runoff</a:t>
                      </a:r>
                      <a:endParaRPr lang="en-NZ" sz="1100" b="0" i="0" u="none" strike="noStrike" dirty="0">
                        <a:solidFill>
                          <a:schemeClr val="tx1"/>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a:solidFill>
                            <a:schemeClr val="tx1"/>
                          </a:solidFill>
                          <a:latin typeface="+mn-lt"/>
                        </a:rPr>
                        <a:t>Access for everyone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dirty="0">
                          <a:solidFill>
                            <a:schemeClr val="tx1"/>
                          </a:solidFill>
                          <a:latin typeface="+mn-lt"/>
                        </a:rPr>
                        <a:t> </a:t>
                      </a:r>
                      <a:r>
                        <a:rPr lang="en-NZ" sz="1100" b="0" i="0" u="none" strike="noStrike" dirty="0" smtClean="0">
                          <a:solidFill>
                            <a:schemeClr val="tx1"/>
                          </a:solidFill>
                          <a:latin typeface="+mn-lt"/>
                        </a:rPr>
                        <a:t>0%</a:t>
                      </a:r>
                      <a:endParaRPr lang="en-NZ" sz="1100" b="0" i="0" u="none" strike="noStrike" dirty="0">
                        <a:solidFill>
                          <a:schemeClr val="tx1"/>
                        </a:solidFill>
                        <a:latin typeface="+mn-lt"/>
                      </a:endParaRP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a:solidFill>
                            <a:schemeClr val="tx1"/>
                          </a:solidFill>
                          <a:latin typeface="+mn-lt"/>
                        </a:rPr>
                        <a:t>Overuse/Population growth</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a:solidFill>
                            <a:schemeClr val="tx1"/>
                          </a:solidFill>
                          <a:latin typeface="+mn-lt"/>
                        </a:rPr>
                        <a:t>Erosion</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dirty="0" smtClean="0">
                          <a:solidFill>
                            <a:schemeClr val="tx1"/>
                          </a:solidFill>
                          <a:latin typeface="+mn-lt"/>
                        </a:rPr>
                        <a:t>0%</a:t>
                      </a:r>
                      <a:r>
                        <a:rPr lang="en-NZ" sz="1100" b="0" i="0" u="none" strike="noStrike" dirty="0">
                          <a:solidFill>
                            <a:schemeClr val="tx1"/>
                          </a:solidFill>
                          <a:latin typeface="+mn-lt"/>
                        </a:rPr>
                        <a:t> </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a:solidFill>
                            <a:schemeClr val="tx1"/>
                          </a:solidFill>
                          <a:latin typeface="+mn-lt"/>
                        </a:rPr>
                        <a:t>Other </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chemeClr val="tx1"/>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chemeClr val="tx1"/>
                          </a:solidFill>
                          <a:latin typeface="+mn-lt"/>
                        </a:rPr>
                        <a:t>16%</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t"/>
                      <a:r>
                        <a:rPr lang="en-NZ" sz="1100" b="0" i="0" u="none" strike="noStrike">
                          <a:solidFill>
                            <a:schemeClr val="tx1"/>
                          </a:solidFill>
                          <a:latin typeface="+mn-lt"/>
                        </a:rPr>
                        <a:t>Don't know</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chemeClr val="tx1"/>
                          </a:solidFill>
                          <a:latin typeface="+mn-lt"/>
                        </a:rPr>
                        <a:t>9%</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chemeClr val="tx1"/>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chemeClr val="tx1"/>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marL="72000" algn="l" fontAlgn="t">
                        <a:spcBef>
                          <a:spcPts val="0"/>
                        </a:spcBef>
                      </a:pPr>
                      <a:endParaRPr lang="en-NZ" sz="1100" b="1" i="0" u="none" strike="noStrike" dirty="0">
                        <a:solidFill>
                          <a:schemeClr val="tx1"/>
                        </a:solidFill>
                        <a:latin typeface="+mn-lt"/>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1" u="none" strike="noStrike" dirty="0" smtClean="0">
                          <a:solidFill>
                            <a:srgbClr val="FF0000"/>
                          </a:solidFill>
                          <a:latin typeface="+mn-lt"/>
                        </a:rPr>
                        <a:t>n=607</a:t>
                      </a:r>
                      <a:endParaRPr lang="en-NZ" sz="1100" b="0" i="1" u="none" strike="noStrike" dirty="0">
                        <a:solidFill>
                          <a:srgbClr val="FF0000"/>
                        </a:solidFill>
                        <a:latin typeface="+mn-lt"/>
                      </a:endParaRPr>
                    </a:p>
                  </a:txBody>
                  <a:tcPr marL="7460" marR="7460" marT="7460" marB="0"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n=563</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n=44</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Biggest Issues</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45</a:t>
            </a:fld>
            <a:endParaRPr lang="en-US" sz="1000" b="1" dirty="0"/>
          </a:p>
        </p:txBody>
      </p:sp>
      <p:sp>
        <p:nvSpPr>
          <p:cNvPr id="6" name="TextBox 5"/>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do you think are the current biggest issues for the harbour? – Bottom 10</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Q24</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pic>
        <p:nvPicPr>
          <p:cNvPr id="13" name="Picture 2"/>
          <p:cNvPicPr>
            <a:picLocks noChangeAspect="1" noChangeArrowheads="1"/>
          </p:cNvPicPr>
          <p:nvPr/>
        </p:nvPicPr>
        <p:blipFill>
          <a:blip r:embed="rId2" cstate="print"/>
          <a:srcRect/>
          <a:stretch>
            <a:fillRect/>
          </a:stretch>
        </p:blipFill>
        <p:spPr bwMode="auto">
          <a:xfrm>
            <a:off x="8458200" y="59436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7" name="TextBox 16"/>
          <p:cNvSpPr txBox="1"/>
          <p:nvPr/>
        </p:nvSpPr>
        <p:spPr>
          <a:xfrm>
            <a:off x="0" y="5867400"/>
            <a:ext cx="4343400" cy="246221"/>
          </a:xfrm>
          <a:prstGeom prst="rect">
            <a:avLst/>
          </a:prstGeom>
          <a:noFill/>
        </p:spPr>
        <p:txBody>
          <a:bodyPr wrap="square" rtlCol="0">
            <a:spAutoFit/>
          </a:bodyPr>
          <a:lstStyle/>
          <a:p>
            <a:r>
              <a:rPr lang="en-NZ" sz="1000" i="1" dirty="0" smtClean="0">
                <a:solidFill>
                  <a:srgbClr val="000000"/>
                </a:solidFill>
              </a:rPr>
              <a:t>*Including toilets, boat ramps, walkways, </a:t>
            </a:r>
            <a:r>
              <a:rPr lang="en-NZ" sz="1000" i="1" dirty="0" err="1" smtClean="0">
                <a:solidFill>
                  <a:srgbClr val="000000"/>
                </a:solidFill>
              </a:rPr>
              <a:t>cycleways</a:t>
            </a:r>
            <a:r>
              <a:rPr lang="en-NZ" sz="1000" i="1" dirty="0" smtClean="0">
                <a:solidFill>
                  <a:srgbClr val="000000"/>
                </a:solidFill>
              </a:rPr>
              <a:t> and parking.</a:t>
            </a:r>
            <a:endParaRPr lang="en-NZ" sz="1000" i="1" dirty="0"/>
          </a:p>
        </p:txBody>
      </p:sp>
      <p:sp>
        <p:nvSpPr>
          <p:cNvPr id="12" name="TextBox 11"/>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i="1" dirty="0" smtClean="0">
                <a:solidFill>
                  <a:schemeClr val="bg1"/>
                </a:solidFill>
                <a:latin typeface="Arial" pitchFamily="34" charset="0"/>
                <a:cs typeface="Arial" pitchFamily="34" charset="0"/>
              </a:rPr>
              <a:t>Recreational Users </a:t>
            </a:r>
            <a:r>
              <a:rPr lang="en-IE" sz="1100" dirty="0" smtClean="0">
                <a:solidFill>
                  <a:schemeClr val="bg1"/>
                </a:solidFill>
                <a:latin typeface="Arial" pitchFamily="34" charset="0"/>
                <a:cs typeface="Arial" pitchFamily="34" charset="0"/>
              </a:rPr>
              <a:t>were significantly more likely to state </a:t>
            </a:r>
            <a:r>
              <a:rPr lang="en-IE" sz="1100" i="1" dirty="0" smtClean="0">
                <a:solidFill>
                  <a:schemeClr val="bg1"/>
                </a:solidFill>
                <a:latin typeface="Arial" pitchFamily="34" charset="0"/>
                <a:cs typeface="Arial" pitchFamily="34" charset="0"/>
              </a:rPr>
              <a:t>Lack of facilities </a:t>
            </a:r>
            <a:r>
              <a:rPr lang="en-IE" sz="1100" dirty="0" smtClean="0">
                <a:solidFill>
                  <a:schemeClr val="bg1"/>
                </a:solidFill>
                <a:latin typeface="Arial" pitchFamily="34" charset="0"/>
                <a:cs typeface="Arial" pitchFamily="34" charset="0"/>
              </a:rPr>
              <a:t>(14% compared to 7% for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a:t>
            </a:r>
            <a:r>
              <a:rPr lang="en-IE" sz="1100" i="1" dirty="0" smtClean="0">
                <a:solidFill>
                  <a:schemeClr val="bg1"/>
                </a:solidFill>
                <a:latin typeface="Arial" pitchFamily="34" charset="0"/>
                <a:cs typeface="Arial" pitchFamily="34" charset="0"/>
              </a:rPr>
              <a:t> </a:t>
            </a:r>
            <a:r>
              <a:rPr lang="en-IE" sz="1100" dirty="0" smtClean="0">
                <a:solidFill>
                  <a:schemeClr val="bg1"/>
                </a:solidFill>
                <a:latin typeface="Arial" pitchFamily="34" charset="0"/>
                <a:cs typeface="Arial" pitchFamily="34" charset="0"/>
              </a:rPr>
              <a:t>and </a:t>
            </a:r>
            <a:r>
              <a:rPr lang="en-IE" sz="1100" i="1" dirty="0" smtClean="0">
                <a:solidFill>
                  <a:schemeClr val="bg1"/>
                </a:solidFill>
                <a:latin typeface="Arial" pitchFamily="34" charset="0"/>
                <a:cs typeface="Arial" pitchFamily="34" charset="0"/>
              </a:rPr>
              <a:t>Recreation use conflicts </a:t>
            </a:r>
            <a:r>
              <a:rPr lang="en-IE" sz="1100" dirty="0" smtClean="0">
                <a:solidFill>
                  <a:schemeClr val="bg1"/>
                </a:solidFill>
                <a:latin typeface="Arial" pitchFamily="34" charset="0"/>
                <a:cs typeface="Arial" pitchFamily="34" charset="0"/>
              </a:rPr>
              <a:t>(11% compared to 3% of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as a concern for the harbour.  </a:t>
            </a:r>
            <a:endParaRPr lang="en-IE" sz="1100" dirty="0">
              <a:solidFill>
                <a:schemeClr val="bg1"/>
              </a:solidFill>
              <a:latin typeface="Arial" pitchFamily="34" charset="0"/>
              <a:cs typeface="Arial" pitchFamily="34" charset="0"/>
            </a:endParaRPr>
          </a:p>
        </p:txBody>
      </p:sp>
      <p:sp>
        <p:nvSpPr>
          <p:cNvPr id="18" name="Oval 17"/>
          <p:cNvSpPr/>
          <p:nvPr/>
        </p:nvSpPr>
        <p:spPr>
          <a:xfrm>
            <a:off x="7429500" y="24384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9" name="Oval 18"/>
          <p:cNvSpPr/>
          <p:nvPr/>
        </p:nvSpPr>
        <p:spPr>
          <a:xfrm>
            <a:off x="7429500" y="34290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46</a:t>
            </a:fld>
            <a:endParaRPr lang="en-US"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3" name="Table 12"/>
          <p:cNvGraphicFramePr>
            <a:graphicFrameLocks noGrp="1"/>
          </p:cNvGraphicFramePr>
          <p:nvPr/>
        </p:nvGraphicFramePr>
        <p:xfrm>
          <a:off x="381000" y="1506379"/>
          <a:ext cx="8488817" cy="4589612"/>
        </p:xfrm>
        <a:graphic>
          <a:graphicData uri="http://schemas.openxmlformats.org/drawingml/2006/table">
            <a:tbl>
              <a:tblPr/>
              <a:tblGrid>
                <a:gridCol w="2730500"/>
                <a:gridCol w="639813"/>
                <a:gridCol w="639813"/>
                <a:gridCol w="639813"/>
                <a:gridCol w="639813"/>
                <a:gridCol w="639813"/>
                <a:gridCol w="639813"/>
                <a:gridCol w="639813"/>
                <a:gridCol w="639813"/>
                <a:gridCol w="639813"/>
              </a:tblGrid>
              <a:tr h="164566">
                <a:tc>
                  <a:txBody>
                    <a:bodyPr/>
                    <a:lstStyle/>
                    <a:p>
                      <a:pPr algn="l" fontAlgn="b"/>
                      <a:endParaRPr lang="en-NZ" sz="10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rowSpan="2">
                  <a:txBody>
                    <a:bodyPr/>
                    <a:lstStyle/>
                    <a:p>
                      <a:pPr algn="ctr" fontAlgn="b"/>
                      <a:r>
                        <a:rPr lang="en-NZ" sz="1000" b="1" i="0" u="none" strike="noStrike" dirty="0" smtClean="0">
                          <a:solidFill>
                            <a:srgbClr val="000000"/>
                          </a:solidFill>
                          <a:latin typeface="+mn-lt"/>
                        </a:rPr>
                        <a:t>Residents</a:t>
                      </a:r>
                      <a:endParaRPr lang="en-NZ" sz="1000" b="1" i="0" u="none" strike="noStrike" dirty="0">
                        <a:solidFill>
                          <a:srgbClr val="000000"/>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b"/>
                      <a:r>
                        <a:rPr lang="en-NZ" sz="1000" b="1" i="0" u="none" strike="noStrike" dirty="0" smtClean="0">
                          <a:solidFill>
                            <a:srgbClr val="000000"/>
                          </a:solidFill>
                          <a:latin typeface="+mn-lt"/>
                        </a:rPr>
                        <a:t>Area</a:t>
                      </a:r>
                      <a:endParaRPr lang="en-NZ" sz="10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3">
                  <a:txBody>
                    <a:bodyPr/>
                    <a:lstStyle/>
                    <a:p>
                      <a:pPr algn="ctr" fontAlgn="b"/>
                      <a:r>
                        <a:rPr lang="en-NZ" sz="1000" b="1" i="0" u="none" strike="noStrike" dirty="0" smtClean="0">
                          <a:solidFill>
                            <a:srgbClr val="000000"/>
                          </a:solidFill>
                          <a:latin typeface="+mn-lt"/>
                        </a:rPr>
                        <a:t>Age</a:t>
                      </a:r>
                      <a:endParaRPr lang="en-NZ" sz="10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2">
                  <a:txBody>
                    <a:bodyPr/>
                    <a:lstStyle/>
                    <a:p>
                      <a:pPr algn="ctr" fontAlgn="b"/>
                      <a:r>
                        <a:rPr lang="en-NZ" sz="1000" b="1" i="0" u="none" strike="noStrike" dirty="0" smtClean="0">
                          <a:solidFill>
                            <a:srgbClr val="000000"/>
                          </a:solidFill>
                          <a:latin typeface="+mn-lt"/>
                        </a:rPr>
                        <a:t>Urban  / Rural</a:t>
                      </a:r>
                      <a:endParaRPr lang="en-NZ" sz="10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r>
              <a:tr h="321454">
                <a:tc>
                  <a:txBody>
                    <a:bodyPr/>
                    <a:lstStyle/>
                    <a:p>
                      <a:pPr algn="l" fontAlgn="b"/>
                      <a:endParaRPr lang="en-NZ" sz="10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vMerge="1">
                  <a:txBody>
                    <a:bodyPr/>
                    <a:lstStyle/>
                    <a:p>
                      <a:pPr algn="ctr"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a:txBody>
                    <a:bodyPr/>
                    <a:lstStyle/>
                    <a:p>
                      <a:pPr algn="ctr" fontAlgn="b"/>
                      <a:r>
                        <a:rPr lang="en-NZ" sz="1000" b="1" i="0" u="none" strike="noStrike" dirty="0" err="1">
                          <a:solidFill>
                            <a:srgbClr val="000000"/>
                          </a:solidFill>
                          <a:latin typeface="+mn-lt"/>
                        </a:rPr>
                        <a:t>Tauranga</a:t>
                      </a:r>
                      <a:r>
                        <a:rPr lang="en-NZ" sz="1000" b="1" i="0" u="none" strike="noStrike" dirty="0">
                          <a:solidFill>
                            <a:srgbClr val="000000"/>
                          </a:solidFill>
                          <a:latin typeface="+mn-lt"/>
                        </a:rPr>
                        <a:t> City Council</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WBOP DC</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Outside WBOP</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18-39</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40-64</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65+</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Urban</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Rural</a:t>
                      </a:r>
                    </a:p>
                  </a:txBody>
                  <a:tcPr marL="7460" marR="7460" marT="7460"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66692">
                <a:tc>
                  <a:txBody>
                    <a:bodyPr/>
                    <a:lstStyle/>
                    <a:p>
                      <a:pPr algn="l" fontAlgn="t"/>
                      <a:r>
                        <a:rPr lang="en-NZ" sz="1000" b="1" i="0" u="none" strike="noStrike" dirty="0">
                          <a:solidFill>
                            <a:srgbClr val="000000"/>
                          </a:solidFill>
                          <a:latin typeface="+mn-lt"/>
                        </a:rPr>
                        <a:t>Pollution (general)</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Sea lettuce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Water quality</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The port (pollution, expansion)</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Sedimentation / Silt</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Balancing economic growth and the environment</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18%</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a:solidFill>
                            <a:srgbClr val="000000"/>
                          </a:solidFill>
                          <a:latin typeface="+mn-lt"/>
                        </a:rPr>
                        <a:t>Mangroves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19%</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28%</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Sewage Discharges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19%</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78">
                <a:tc>
                  <a:txBody>
                    <a:bodyPr/>
                    <a:lstStyle/>
                    <a:p>
                      <a:pPr algn="l" fontAlgn="t"/>
                      <a:r>
                        <a:rPr lang="en-NZ" sz="1000" b="1" i="0" u="none" strike="noStrike">
                          <a:solidFill>
                            <a:srgbClr val="000000"/>
                          </a:solidFill>
                          <a:latin typeface="+mn-lt"/>
                        </a:rPr>
                        <a:t>Stormwater pollution</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a:solidFill>
                            <a:srgbClr val="000000"/>
                          </a:solidFill>
                          <a:latin typeface="+mn-lt"/>
                        </a:rPr>
                        <a:t>Dwindling fish stocks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19%</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a:solidFill>
                            <a:srgbClr val="000000"/>
                          </a:solidFill>
                          <a:latin typeface="+mn-lt"/>
                        </a:rPr>
                        <a:t>Dwindling shellfish stocks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a:solidFill>
                            <a:srgbClr val="000000"/>
                          </a:solidFill>
                          <a:latin typeface="+mn-lt"/>
                        </a:rPr>
                        <a:t>Black swans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Lack of </a:t>
                      </a:r>
                      <a:r>
                        <a:rPr lang="en-NZ" sz="1000" b="1" i="0" u="none" strike="noStrike" dirty="0" smtClean="0">
                          <a:solidFill>
                            <a:srgbClr val="000000"/>
                          </a:solidFill>
                          <a:latin typeface="+mn-lt"/>
                        </a:rPr>
                        <a:t>facilities*</a:t>
                      </a:r>
                      <a:endParaRPr lang="en-NZ" sz="1000" b="1"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Sea grass decline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Rena</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Dredging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Recreation use conflicts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Effluent/Farm </a:t>
                      </a:r>
                      <a:r>
                        <a:rPr lang="en-NZ" sz="1000" b="1" i="0" u="none" strike="noStrike" dirty="0" smtClean="0">
                          <a:solidFill>
                            <a:srgbClr val="000000"/>
                          </a:solidFill>
                          <a:latin typeface="+mn-lt"/>
                        </a:rPr>
                        <a:t>runoff</a:t>
                      </a:r>
                      <a:endParaRPr lang="en-NZ" sz="1000" b="1"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Access for everyone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Overuse/Population growth</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66692">
                <a:tc>
                  <a:txBody>
                    <a:bodyPr/>
                    <a:lstStyle/>
                    <a:p>
                      <a:pPr algn="l" fontAlgn="t"/>
                      <a:r>
                        <a:rPr lang="en-NZ" sz="1000" b="1" i="0" u="none" strike="noStrike" dirty="0">
                          <a:solidFill>
                            <a:srgbClr val="000000"/>
                          </a:solidFill>
                          <a:latin typeface="+mn-lt"/>
                        </a:rPr>
                        <a:t>Erosion</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000" b="0" i="0" u="none" strike="noStrike">
                          <a:solidFill>
                            <a:srgbClr val="000000"/>
                          </a:solidFill>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000" b="0" i="0" u="none" strike="noStrike">
                          <a:solidFill>
                            <a:srgbClr val="000000"/>
                          </a:solidFill>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r>
              <a:tr h="183882">
                <a:tc>
                  <a:txBody>
                    <a:bodyPr/>
                    <a:lstStyle/>
                    <a:p>
                      <a:pPr algn="l" fontAlgn="t"/>
                      <a:r>
                        <a:rPr lang="en-NZ" sz="1000" b="1" i="0" u="none" strike="noStrike" dirty="0">
                          <a:solidFill>
                            <a:srgbClr val="000000"/>
                          </a:solidFill>
                          <a:latin typeface="+mn-lt"/>
                        </a:rPr>
                        <a:t>Other </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00000"/>
                          </a:solidFill>
                          <a:latin typeface="+mn-lt"/>
                        </a:rPr>
                        <a:t>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000" b="0" i="0" u="none" strike="noStrike">
                          <a:latin typeface="+mn-lt"/>
                        </a:rPr>
                        <a:t>0%</a:t>
                      </a:r>
                    </a:p>
                  </a:txBody>
                  <a:tcPr marL="9525" marR="9525" marT="9525" marB="0" anchor="ctr">
                    <a:lnL w="12700" cap="flat" cmpd="sng" algn="ctr">
                      <a:solidFill>
                        <a:schemeClr val="bg1">
                          <a:lumMod val="75000"/>
                        </a:schemeClr>
                      </a:solidFill>
                      <a:prstDash val="lg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lg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lgDash"/>
                      <a:round/>
                      <a:headEnd type="none" w="med" len="med"/>
                      <a:tailEnd type="none" w="med" len="med"/>
                    </a:lnL>
                    <a:lnR>
                      <a:noFill/>
                    </a:lnR>
                    <a:lnT w="12700" cap="flat" cmpd="sng" algn="ctr">
                      <a:solidFill>
                        <a:schemeClr val="bg1">
                          <a:lumMod val="75000"/>
                        </a:schemeClr>
                      </a:solidFill>
                      <a:prstDash val="lgDash"/>
                      <a:round/>
                      <a:headEnd type="none" w="med" len="med"/>
                      <a:tailEnd type="none" w="med" len="med"/>
                    </a:lnT>
                    <a:lnB w="12700" cap="flat" cmpd="sng" algn="ctr">
                      <a:solidFill>
                        <a:schemeClr val="bg1">
                          <a:lumMod val="75000"/>
                        </a:schemeClr>
                      </a:solidFill>
                      <a:prstDash val="lgDash"/>
                      <a:round/>
                      <a:headEnd type="none" w="med" len="med"/>
                      <a:tailEnd type="none" w="med" len="med"/>
                    </a:lnB>
                    <a:lnTlToBr w="12700" cmpd="sng">
                      <a:noFill/>
                      <a:prstDash val="solid"/>
                    </a:lnTlToBr>
                    <a:lnBlToTr w="12700" cmpd="sng">
                      <a:noFill/>
                      <a:prstDash val="solid"/>
                    </a:lnBlToTr>
                  </a:tcPr>
                </a:tc>
              </a:tr>
              <a:tr h="183882">
                <a:tc>
                  <a:txBody>
                    <a:bodyPr/>
                    <a:lstStyle/>
                    <a:p>
                      <a:pPr algn="l" fontAlgn="t"/>
                      <a:r>
                        <a:rPr lang="en-NZ" sz="1000" b="1" i="0" u="none" strike="noStrike" dirty="0">
                          <a:solidFill>
                            <a:srgbClr val="000000"/>
                          </a:solidFill>
                          <a:latin typeface="+mn-lt"/>
                        </a:rPr>
                        <a:t>Don't know </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00000"/>
                          </a:solidFill>
                          <a:latin typeface="+mn-lt"/>
                        </a:rPr>
                        <a:t>10%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35%</a:t>
                      </a:r>
                    </a:p>
                  </a:txBody>
                  <a:tcPr marL="9525" marR="9525" marT="9525" marB="0" anchor="ctr">
                    <a:lnL w="12700" cap="flat" cmpd="sng" algn="ctr">
                      <a:solidFill>
                        <a:schemeClr val="bg1">
                          <a:lumMod val="75000"/>
                        </a:schemeClr>
                      </a:solidFill>
                      <a:prstDash val="lg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16%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8%</a:t>
                      </a:r>
                    </a:p>
                  </a:txBody>
                  <a:tcPr marL="9525" marR="9525" marT="9525" marB="0" anchor="ctr">
                    <a:lnL w="12700" cap="flat" cmpd="sng" algn="ctr">
                      <a:solidFill>
                        <a:schemeClr val="bg1">
                          <a:lumMod val="75000"/>
                        </a:schemeClr>
                      </a:solidFill>
                      <a:prstDash val="lg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000" b="0" i="0" u="none" strike="noStrike" dirty="0">
                          <a:solidFill>
                            <a:srgbClr val="000000"/>
                          </a:solidFill>
                          <a:latin typeface="+mn-lt"/>
                        </a:rPr>
                        <a:t>4%</a:t>
                      </a:r>
                    </a:p>
                  </a:txBody>
                  <a:tcPr marL="9525" marR="9525" marT="9525" marB="0" anchor="ctr">
                    <a:lnL w="12700" cap="flat" cmpd="sng" algn="ctr">
                      <a:solidFill>
                        <a:schemeClr val="bg1">
                          <a:lumMod val="75000"/>
                        </a:schemeClr>
                      </a:solidFill>
                      <a:prstDash val="lgDash"/>
                      <a:round/>
                      <a:headEnd type="none" w="med" len="med"/>
                      <a:tailEnd type="none" w="med" len="med"/>
                    </a:lnL>
                    <a:lnR>
                      <a:noFill/>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5310">
                <a:tc>
                  <a:txBody>
                    <a:bodyPr/>
                    <a:lstStyle/>
                    <a:p>
                      <a:pPr marL="0" algn="l" defTabSz="914400" rtl="0" eaLnBrk="1" fontAlgn="t" latinLnBrk="0" hangingPunct="1"/>
                      <a:endParaRPr lang="en-NZ" sz="1000" b="0" i="0" u="none" strike="noStrike" kern="1200" dirty="0">
                        <a:solidFill>
                          <a:srgbClr val="000000"/>
                        </a:solidFill>
                        <a:latin typeface="+mn-lt"/>
                        <a:ea typeface="+mn-ea"/>
                        <a:cs typeface="+mn-cs"/>
                      </a:endParaRPr>
                    </a:p>
                  </a:txBody>
                  <a:tcPr marL="9525" marR="9525" marT="9525"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n=563</a:t>
                      </a:r>
                      <a:endParaRPr lang="en-NZ" sz="900" b="0" i="1" dirty="0">
                        <a:solidFill>
                          <a:srgbClr val="FF0000"/>
                        </a:solidFill>
                      </a:endParaRPr>
                    </a:p>
                  </a:txBody>
                  <a:tcPr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n=309</a:t>
                      </a:r>
                      <a:endParaRPr lang="en-NZ" sz="900" i="1" dirty="0">
                        <a:solidFill>
                          <a:srgbClr val="FF0000"/>
                        </a:solidFill>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n=232</a:t>
                      </a:r>
                      <a:endParaRPr lang="en-NZ" sz="900" i="1" dirty="0">
                        <a:solidFill>
                          <a:srgbClr val="FF0000"/>
                        </a:solidFil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n=197</a:t>
                      </a:r>
                      <a:endParaRPr lang="en-NZ" sz="900" i="1" dirty="0">
                        <a:solidFill>
                          <a:srgbClr val="FF0000"/>
                        </a:solidFill>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n=242</a:t>
                      </a:r>
                      <a:endParaRPr lang="en-NZ" sz="900" i="1" dirty="0">
                        <a:solidFill>
                          <a:srgbClr val="FF0000"/>
                        </a:solidFil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n=376</a:t>
                      </a:r>
                      <a:endParaRPr lang="en-NZ" sz="900" i="1" dirty="0">
                        <a:solidFill>
                          <a:srgbClr val="FF0000"/>
                        </a:solidFill>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n=186</a:t>
                      </a:r>
                      <a:endParaRPr lang="en-NZ" sz="900" i="1" dirty="0">
                        <a:solidFill>
                          <a:srgbClr val="FF0000"/>
                        </a:solidFill>
                      </a:endParaRPr>
                    </a:p>
                  </a:txBody>
                  <a:tcPr anchor="ctr">
                    <a:lnL w="12700" cap="flat" cmpd="sng" algn="ctr">
                      <a:no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2"/>
          <p:cNvSpPr txBox="1">
            <a:spLocks noChangeArrowheads="1"/>
          </p:cNvSpPr>
          <p:nvPr/>
        </p:nvSpPr>
        <p:spPr>
          <a:xfrm>
            <a:off x="0" y="7620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Biggest Issues</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10" name="TextBox 9"/>
          <p:cNvSpPr txBox="1"/>
          <p:nvPr/>
        </p:nvSpPr>
        <p:spPr>
          <a:xfrm>
            <a:off x="0" y="1201579"/>
            <a:ext cx="9144000" cy="307777"/>
          </a:xfrm>
          <a:prstGeom prst="rect">
            <a:avLst/>
          </a:prstGeom>
          <a:noFill/>
        </p:spPr>
        <p:txBody>
          <a:bodyPr wrap="square" rtlCol="0" anchor="ctr">
            <a:spAutoFit/>
          </a:bodyPr>
          <a:lstStyle/>
          <a:p>
            <a:pPr lvl="0" algn="ctr"/>
            <a:r>
              <a:rPr lang="en-NZ" sz="1400" b="1" dirty="0" smtClean="0"/>
              <a:t>The What do you think are the current biggest issues for the harbour?</a:t>
            </a:r>
            <a:endParaRPr lang="en-NZ" sz="1400" dirty="0"/>
          </a:p>
        </p:txBody>
      </p:sp>
      <p:sp>
        <p:nvSpPr>
          <p:cNvPr id="11" name="TextBox 10"/>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Q24</a:t>
            </a:r>
            <a:endParaRPr lang="en-NZ" sz="1000" b="1" dirty="0"/>
          </a:p>
        </p:txBody>
      </p:sp>
      <p:sp>
        <p:nvSpPr>
          <p:cNvPr id="12" name="TextBox 11"/>
          <p:cNvSpPr txBox="1"/>
          <p:nvPr/>
        </p:nvSpPr>
        <p:spPr>
          <a:xfrm>
            <a:off x="0" y="6019800"/>
            <a:ext cx="4343400" cy="246221"/>
          </a:xfrm>
          <a:prstGeom prst="rect">
            <a:avLst/>
          </a:prstGeom>
          <a:noFill/>
        </p:spPr>
        <p:txBody>
          <a:bodyPr wrap="square" rtlCol="0">
            <a:spAutoFit/>
          </a:bodyPr>
          <a:lstStyle/>
          <a:p>
            <a:r>
              <a:rPr lang="en-NZ" sz="1000" i="1" dirty="0" smtClean="0">
                <a:solidFill>
                  <a:srgbClr val="000000"/>
                </a:solidFill>
              </a:rPr>
              <a:t>*Including toilets, boat ramps, walkways, </a:t>
            </a:r>
            <a:r>
              <a:rPr lang="en-NZ" sz="1000" i="1" dirty="0" err="1" smtClean="0">
                <a:solidFill>
                  <a:srgbClr val="000000"/>
                </a:solidFill>
              </a:rPr>
              <a:t>cycleways</a:t>
            </a:r>
            <a:r>
              <a:rPr lang="en-NZ" sz="1000" i="1" dirty="0" smtClean="0">
                <a:solidFill>
                  <a:srgbClr val="000000"/>
                </a:solidFill>
              </a:rPr>
              <a:t> and parking.</a:t>
            </a:r>
            <a:endParaRPr lang="en-NZ" sz="1000" i="1" dirty="0"/>
          </a:p>
        </p:txBody>
      </p:sp>
      <p:pic>
        <p:nvPicPr>
          <p:cNvPr id="14" name="Picture 2"/>
          <p:cNvPicPr>
            <a:picLocks noChangeAspect="1" noChangeArrowheads="1"/>
          </p:cNvPicPr>
          <p:nvPr/>
        </p:nvPicPr>
        <p:blipFill>
          <a:blip r:embed="rId2" cstate="print"/>
          <a:srcRect/>
          <a:stretch>
            <a:fillRect/>
          </a:stretch>
        </p:blipFill>
        <p:spPr bwMode="auto">
          <a:xfrm>
            <a:off x="5486400" y="6019800"/>
            <a:ext cx="135415" cy="119063"/>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6" name="TextBox 15"/>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7" name="TextBox 16"/>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in </a:t>
            </a:r>
            <a:r>
              <a:rPr lang="en-IE" sz="1100" i="1" dirty="0" smtClean="0">
                <a:solidFill>
                  <a:schemeClr val="bg1"/>
                </a:solidFill>
                <a:latin typeface="Arial" pitchFamily="34" charset="0"/>
                <a:cs typeface="Arial" pitchFamily="34" charset="0"/>
              </a:rPr>
              <a:t>Tauranga City Council </a:t>
            </a:r>
            <a:r>
              <a:rPr lang="en-IE" sz="1100" dirty="0" smtClean="0">
                <a:solidFill>
                  <a:schemeClr val="bg1"/>
                </a:solidFill>
                <a:latin typeface="Arial" pitchFamily="34" charset="0"/>
                <a:cs typeface="Arial" pitchFamily="34" charset="0"/>
              </a:rPr>
              <a:t>were least likely to state that </a:t>
            </a:r>
            <a:r>
              <a:rPr lang="en-IE" sz="1100" i="1" dirty="0" smtClean="0">
                <a:solidFill>
                  <a:schemeClr val="bg1"/>
                </a:solidFill>
                <a:latin typeface="Arial" pitchFamily="34" charset="0"/>
                <a:cs typeface="Arial" pitchFamily="34" charset="0"/>
              </a:rPr>
              <a:t>Sediment/Silt</a:t>
            </a:r>
            <a:r>
              <a:rPr lang="en-IE" sz="1100" dirty="0" smtClean="0">
                <a:solidFill>
                  <a:schemeClr val="bg1"/>
                </a:solidFill>
                <a:latin typeface="Arial" pitchFamily="34" charset="0"/>
                <a:cs typeface="Arial" pitchFamily="34" charset="0"/>
              </a:rPr>
              <a:t> (15%) and </a:t>
            </a:r>
            <a:r>
              <a:rPr lang="en-IE" sz="1100" i="1" dirty="0" smtClean="0">
                <a:solidFill>
                  <a:schemeClr val="bg1"/>
                </a:solidFill>
                <a:latin typeface="Arial" pitchFamily="34" charset="0"/>
                <a:cs typeface="Arial" pitchFamily="34" charset="0"/>
              </a:rPr>
              <a:t>Mangroves</a:t>
            </a:r>
            <a:r>
              <a:rPr lang="en-IE" sz="1100" dirty="0" smtClean="0">
                <a:solidFill>
                  <a:schemeClr val="bg1"/>
                </a:solidFill>
                <a:latin typeface="Arial" pitchFamily="34" charset="0"/>
                <a:cs typeface="Arial" pitchFamily="34" charset="0"/>
              </a:rPr>
              <a:t> (12%) as one of the </a:t>
            </a:r>
            <a:r>
              <a:rPr lang="en-NZ" sz="1100" dirty="0" smtClean="0">
                <a:solidFill>
                  <a:schemeClr val="bg1"/>
                </a:solidFill>
                <a:latin typeface="Arial" pitchFamily="34" charset="0"/>
                <a:cs typeface="Arial" pitchFamily="34" charset="0"/>
              </a:rPr>
              <a:t>main areas of concern for the health/management </a:t>
            </a:r>
            <a:r>
              <a:rPr lang="en-IE" sz="1100" dirty="0" smtClean="0">
                <a:solidFill>
                  <a:schemeClr val="bg1"/>
                </a:solidFill>
                <a:latin typeface="Arial" pitchFamily="34" charset="0"/>
                <a:cs typeface="Arial" pitchFamily="34" charset="0"/>
              </a:rPr>
              <a:t> of the harbour, whereas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in WBOP DC were most likely to state </a:t>
            </a:r>
            <a:r>
              <a:rPr lang="en-IE" sz="1100" i="1" dirty="0" smtClean="0">
                <a:solidFill>
                  <a:schemeClr val="bg1"/>
                </a:solidFill>
                <a:latin typeface="Arial" pitchFamily="34" charset="0"/>
                <a:cs typeface="Arial" pitchFamily="34" charset="0"/>
              </a:rPr>
              <a:t>Sea lettuce </a:t>
            </a:r>
            <a:r>
              <a:rPr lang="en-IE" sz="1100" dirty="0" smtClean="0">
                <a:solidFill>
                  <a:schemeClr val="bg1"/>
                </a:solidFill>
                <a:latin typeface="Arial" pitchFamily="34" charset="0"/>
                <a:cs typeface="Arial" pitchFamily="34" charset="0"/>
              </a:rPr>
              <a:t>(40%).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in the </a:t>
            </a:r>
            <a:r>
              <a:rPr lang="en-IE" sz="1100" i="1" dirty="0" smtClean="0">
                <a:solidFill>
                  <a:schemeClr val="bg1"/>
                </a:solidFill>
                <a:latin typeface="Arial" pitchFamily="34" charset="0"/>
                <a:cs typeface="Arial" pitchFamily="34" charset="0"/>
              </a:rPr>
              <a:t>18-39 year old </a:t>
            </a:r>
            <a:r>
              <a:rPr lang="en-IE" sz="1100" dirty="0" smtClean="0">
                <a:solidFill>
                  <a:schemeClr val="bg1"/>
                </a:solidFill>
                <a:latin typeface="Arial" pitchFamily="34" charset="0"/>
                <a:cs typeface="Arial" pitchFamily="34" charset="0"/>
              </a:rPr>
              <a:t>age range were the age group most  likely to state </a:t>
            </a:r>
            <a:r>
              <a:rPr lang="en-IE" sz="1100" i="1" dirty="0" smtClean="0">
                <a:solidFill>
                  <a:schemeClr val="bg1"/>
                </a:solidFill>
                <a:latin typeface="Arial" pitchFamily="34" charset="0"/>
                <a:cs typeface="Arial" pitchFamily="34" charset="0"/>
              </a:rPr>
              <a:t>The port (pollution, expansion) </a:t>
            </a:r>
            <a:r>
              <a:rPr lang="en-IE" sz="1100" dirty="0" smtClean="0">
                <a:solidFill>
                  <a:schemeClr val="bg1"/>
                </a:solidFill>
                <a:latin typeface="Arial" pitchFamily="34" charset="0"/>
                <a:cs typeface="Arial" pitchFamily="34" charset="0"/>
              </a:rPr>
              <a:t>as one of the main area of concern (27%). </a:t>
            </a:r>
            <a:endParaRPr lang="en-IE" sz="1100" dirty="0">
              <a:solidFill>
                <a:schemeClr val="bg1"/>
              </a:solidFill>
              <a:latin typeface="Arial" pitchFamily="34" charset="0"/>
              <a:cs typeface="Arial" pitchFamily="34" charset="0"/>
            </a:endParaRPr>
          </a:p>
        </p:txBody>
      </p:sp>
      <p:sp>
        <p:nvSpPr>
          <p:cNvPr id="18" name="Oval 17"/>
          <p:cNvSpPr/>
          <p:nvPr/>
        </p:nvSpPr>
        <p:spPr>
          <a:xfrm>
            <a:off x="5715000" y="24384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9" name="Oval 18"/>
          <p:cNvSpPr/>
          <p:nvPr/>
        </p:nvSpPr>
        <p:spPr>
          <a:xfrm>
            <a:off x="3810000" y="295275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20" name="Oval 19"/>
          <p:cNvSpPr/>
          <p:nvPr/>
        </p:nvSpPr>
        <p:spPr>
          <a:xfrm>
            <a:off x="4419600" y="21336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21" name="Oval 20"/>
          <p:cNvSpPr/>
          <p:nvPr/>
        </p:nvSpPr>
        <p:spPr>
          <a:xfrm>
            <a:off x="3810000" y="26289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22" name="Oval 21"/>
          <p:cNvSpPr/>
          <p:nvPr/>
        </p:nvSpPr>
        <p:spPr>
          <a:xfrm>
            <a:off x="7666512" y="2667000"/>
            <a:ext cx="533400" cy="1905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23" name="Oval 22"/>
          <p:cNvSpPr/>
          <p:nvPr/>
        </p:nvSpPr>
        <p:spPr>
          <a:xfrm>
            <a:off x="7667625" y="295275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0"/>
            <a:ext cx="9144000" cy="523875"/>
          </a:xfrm>
          <a:prstGeom prst="rect">
            <a:avLst/>
          </a:prstGeom>
          <a:solidFill>
            <a:schemeClr val="tx1"/>
          </a:solidFill>
          <a:ln w="28575">
            <a:solidFill>
              <a:srgbClr val="FF0000"/>
            </a:solidFill>
          </a:ln>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NZ" sz="3200" b="1" i="0" u="none" strike="noStrike" kern="1200" cap="none" spc="0" normalizeH="0" baseline="0" noProof="0" dirty="0" smtClean="0">
                <a:ln>
                  <a:noFill/>
                </a:ln>
                <a:solidFill>
                  <a:schemeClr val="bg1"/>
                </a:solidFill>
                <a:effectLst/>
                <a:uLnTx/>
                <a:uFillTx/>
                <a:latin typeface="+mn-lt"/>
                <a:ea typeface="+mn-ea"/>
                <a:cs typeface="+mn-cs"/>
              </a:rPr>
              <a:t>Satisfaction</a:t>
            </a:r>
            <a:endParaRPr kumimoji="0" lang="en-GB"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48</a:t>
            </a:fld>
            <a:endParaRPr lang="en-US" sz="1000" b="1" dirty="0"/>
          </a:p>
        </p:txBody>
      </p:sp>
      <p:sp>
        <p:nvSpPr>
          <p:cNvPr id="5" name="TextBox 4"/>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sp>
        <p:nvSpPr>
          <p:cNvPr id="6"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Satisfaction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1219200"/>
            <a:ext cx="9144000" cy="307777"/>
          </a:xfrm>
          <a:prstGeom prst="rect">
            <a:avLst/>
          </a:prstGeom>
          <a:noFill/>
        </p:spPr>
        <p:txBody>
          <a:bodyPr wrap="square" rtlCol="0" anchor="ctr">
            <a:spAutoFit/>
          </a:bodyPr>
          <a:lstStyle/>
          <a:p>
            <a:pPr algn="ctr"/>
            <a:r>
              <a:rPr lang="en-GB" sz="1400" b="1" dirty="0" smtClean="0"/>
              <a:t>How satisfied are you with the management of the following aspects?</a:t>
            </a:r>
            <a:endParaRPr lang="en-NZ" sz="1400" dirty="0"/>
          </a:p>
        </p:txBody>
      </p:sp>
      <p:sp>
        <p:nvSpPr>
          <p:cNvPr id="8" name="TextBox 7"/>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Q15</a:t>
            </a:r>
            <a:endParaRPr lang="en-NZ" sz="1000" b="1" dirty="0"/>
          </a:p>
        </p:txBody>
      </p:sp>
      <p:graphicFrame>
        <p:nvGraphicFramePr>
          <p:cNvPr id="9" name="Chart 8"/>
          <p:cNvGraphicFramePr/>
          <p:nvPr/>
        </p:nvGraphicFramePr>
        <p:xfrm>
          <a:off x="228600" y="1752600"/>
          <a:ext cx="8001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0" y="1084421"/>
            <a:ext cx="609600" cy="246221"/>
          </a:xfrm>
          <a:prstGeom prst="rect">
            <a:avLst/>
          </a:prstGeom>
          <a:noFill/>
        </p:spPr>
        <p:txBody>
          <a:bodyPr wrap="square" rtlCol="0">
            <a:spAutoFit/>
          </a:bodyPr>
          <a:lstStyle/>
          <a:p>
            <a:r>
              <a:rPr lang="en-NZ" sz="1000" dirty="0" smtClean="0">
                <a:solidFill>
                  <a:srgbClr val="FF0000"/>
                </a:solidFill>
              </a:rPr>
              <a:t>n=607</a:t>
            </a:r>
            <a:endParaRPr lang="en-NZ" sz="1000" dirty="0">
              <a:solidFill>
                <a:srgbClr val="FF0000"/>
              </a:solidFill>
            </a:endParaRPr>
          </a:p>
        </p:txBody>
      </p:sp>
      <p:graphicFrame>
        <p:nvGraphicFramePr>
          <p:cNvPr id="11" name="Table 10"/>
          <p:cNvGraphicFramePr>
            <a:graphicFrameLocks noGrp="1"/>
          </p:cNvGraphicFramePr>
          <p:nvPr/>
        </p:nvGraphicFramePr>
        <p:xfrm>
          <a:off x="8153400" y="1523998"/>
          <a:ext cx="838200" cy="4343403"/>
        </p:xfrm>
        <a:graphic>
          <a:graphicData uri="http://schemas.openxmlformats.org/drawingml/2006/table">
            <a:tbl>
              <a:tblPr firstRow="1" bandRow="1"/>
              <a:tblGrid>
                <a:gridCol w="838200"/>
              </a:tblGrid>
              <a:tr h="402532">
                <a:tc>
                  <a:txBody>
                    <a:bodyPr/>
                    <a:lstStyle/>
                    <a:p>
                      <a:pPr algn="ctr"/>
                      <a:r>
                        <a:rPr lang="en-NZ" sz="1000" b="1" dirty="0" smtClean="0"/>
                        <a:t>Mean rating</a:t>
                      </a:r>
                    </a:p>
                    <a:p>
                      <a:pPr algn="ctr"/>
                      <a:r>
                        <a:rPr lang="en-NZ" sz="1000" b="1" dirty="0" smtClean="0"/>
                        <a:t>(Max 10)</a:t>
                      </a:r>
                      <a:endParaRPr lang="en-NZ" sz="1000" b="1"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6.88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6.81</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6.64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6.58</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6.34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6.14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6.07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6.05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5.70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5.64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58261">
                <a:tc>
                  <a:txBody>
                    <a:bodyPr/>
                    <a:lstStyle/>
                    <a:p>
                      <a:pPr algn="ctr" fontAlgn="t"/>
                      <a:r>
                        <a:rPr lang="en-NZ" sz="1000" b="1" i="0" u="none" strike="noStrike" dirty="0">
                          <a:solidFill>
                            <a:srgbClr val="000000"/>
                          </a:solidFill>
                          <a:latin typeface="+mn-lt"/>
                        </a:rPr>
                        <a:t>5.55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12" name="TextBox 11"/>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Satisfaction was highest with </a:t>
            </a:r>
            <a:r>
              <a:rPr lang="en-NZ" sz="1100" i="1" dirty="0">
                <a:solidFill>
                  <a:schemeClr val="bg1"/>
                </a:solidFill>
                <a:latin typeface="Arial" pitchFamily="34" charset="0"/>
                <a:cs typeface="Arial" pitchFamily="34" charset="0"/>
              </a:rPr>
              <a:t>That commercial use of the harbour for Port and cruise ship activity can </a:t>
            </a:r>
            <a:r>
              <a:rPr lang="en-NZ" sz="1100" i="1" dirty="0" smtClean="0">
                <a:solidFill>
                  <a:schemeClr val="bg1"/>
                </a:solidFill>
                <a:latin typeface="Arial" pitchFamily="34" charset="0"/>
                <a:cs typeface="Arial" pitchFamily="34" charset="0"/>
              </a:rPr>
              <a:t>develop</a:t>
            </a:r>
            <a:r>
              <a:rPr lang="en-NZ" sz="1100" i="1" dirty="0">
                <a:solidFill>
                  <a:schemeClr val="bg1"/>
                </a:solidFill>
                <a:latin typeface="Arial" pitchFamily="34" charset="0"/>
                <a:cs typeface="Arial" pitchFamily="34" charset="0"/>
              </a:rPr>
              <a:t> </a:t>
            </a:r>
            <a:r>
              <a:rPr lang="en-NZ" sz="1100" dirty="0" smtClean="0">
                <a:solidFill>
                  <a:schemeClr val="bg1"/>
                </a:solidFill>
                <a:latin typeface="Arial" pitchFamily="34" charset="0"/>
                <a:cs typeface="Arial" pitchFamily="34" charset="0"/>
              </a:rPr>
              <a:t>and </a:t>
            </a:r>
            <a:r>
              <a:rPr lang="en-NZ" sz="1100" i="1" dirty="0">
                <a:solidFill>
                  <a:schemeClr val="bg1"/>
                </a:solidFill>
                <a:latin typeface="Arial" pitchFamily="34" charset="0"/>
                <a:cs typeface="Arial" pitchFamily="34" charset="0"/>
              </a:rPr>
              <a:t>The harbour and harbour foreshore looks visually </a:t>
            </a:r>
            <a:r>
              <a:rPr lang="en-NZ" sz="1100" i="1" dirty="0" smtClean="0">
                <a:solidFill>
                  <a:schemeClr val="bg1"/>
                </a:solidFill>
                <a:latin typeface="Arial" pitchFamily="34" charset="0"/>
                <a:cs typeface="Arial" pitchFamily="34" charset="0"/>
              </a:rPr>
              <a:t>appealing</a:t>
            </a:r>
            <a:r>
              <a:rPr lang="en-IE" sz="1100" dirty="0" smtClean="0">
                <a:solidFill>
                  <a:schemeClr val="bg1"/>
                </a:solidFill>
                <a:latin typeface="Arial" pitchFamily="34" charset="0"/>
                <a:cs typeface="Arial" pitchFamily="34" charset="0"/>
              </a:rPr>
              <a:t> and lowest with </a:t>
            </a:r>
            <a:r>
              <a:rPr lang="en-NZ" sz="1100" i="1" dirty="0">
                <a:solidFill>
                  <a:schemeClr val="bg1"/>
                </a:solidFill>
                <a:latin typeface="Arial" pitchFamily="34" charset="0"/>
                <a:cs typeface="Arial" pitchFamily="34" charset="0"/>
              </a:rPr>
              <a:t>Minimising the effects of industrial, </a:t>
            </a:r>
            <a:r>
              <a:rPr lang="en-NZ" sz="1100" i="1" dirty="0" err="1">
                <a:solidFill>
                  <a:schemeClr val="bg1"/>
                </a:solidFill>
                <a:latin typeface="Arial" pitchFamily="34" charset="0"/>
                <a:cs typeface="Arial" pitchFamily="34" charset="0"/>
              </a:rPr>
              <a:t>orcharding</a:t>
            </a:r>
            <a:r>
              <a:rPr lang="en-NZ" sz="1100" i="1" dirty="0">
                <a:solidFill>
                  <a:schemeClr val="bg1"/>
                </a:solidFill>
                <a:latin typeface="Arial" pitchFamily="34" charset="0"/>
                <a:cs typeface="Arial" pitchFamily="34" charset="0"/>
              </a:rPr>
              <a:t> and farming activities on the harbour</a:t>
            </a:r>
            <a:r>
              <a:rPr lang="en-NZ" sz="1100" dirty="0">
                <a:solidFill>
                  <a:schemeClr val="bg1"/>
                </a:solidFill>
                <a:latin typeface="Arial" pitchFamily="34" charset="0"/>
                <a:cs typeface="Arial" pitchFamily="34" charset="0"/>
              </a:rPr>
              <a:t>.</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49</a:t>
            </a:fld>
            <a:endParaRPr lang="en-US" sz="1000" b="1" dirty="0"/>
          </a:p>
        </p:txBody>
      </p:sp>
      <p:sp>
        <p:nvSpPr>
          <p:cNvPr id="6"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Satisfaction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1371599"/>
            <a:ext cx="9144000" cy="307777"/>
          </a:xfrm>
          <a:prstGeom prst="rect">
            <a:avLst/>
          </a:prstGeom>
          <a:noFill/>
        </p:spPr>
        <p:txBody>
          <a:bodyPr wrap="square" rtlCol="0" anchor="ctr">
            <a:spAutoFit/>
          </a:bodyPr>
          <a:lstStyle/>
          <a:p>
            <a:pPr algn="ctr"/>
            <a:r>
              <a:rPr lang="en-GB" sz="1400" b="1" dirty="0" smtClean="0"/>
              <a:t>How satisfied are you with the management of the following aspects to do with the </a:t>
            </a:r>
            <a:r>
              <a:rPr lang="en-GB" sz="1400" b="1" dirty="0" err="1" smtClean="0"/>
              <a:t>Tauranga</a:t>
            </a:r>
            <a:r>
              <a:rPr lang="en-GB" sz="1400" b="1" dirty="0" smtClean="0"/>
              <a:t> Harbour?</a:t>
            </a:r>
            <a:endParaRPr lang="en-NZ" sz="1400" dirty="0"/>
          </a:p>
        </p:txBody>
      </p:sp>
      <p:sp>
        <p:nvSpPr>
          <p:cNvPr id="8" name="TextBox 7"/>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Q15</a:t>
            </a:r>
            <a:endParaRPr lang="en-NZ" sz="1000" b="1" dirty="0"/>
          </a:p>
        </p:txBody>
      </p:sp>
      <p:sp>
        <p:nvSpPr>
          <p:cNvPr id="16" name="TextBox 15"/>
          <p:cNvSpPr txBox="1"/>
          <p:nvPr/>
        </p:nvSpPr>
        <p:spPr>
          <a:xfrm>
            <a:off x="7696200" y="990600"/>
            <a:ext cx="1447800" cy="246221"/>
          </a:xfrm>
          <a:prstGeom prst="rect">
            <a:avLst/>
          </a:prstGeom>
          <a:noFill/>
        </p:spPr>
        <p:txBody>
          <a:bodyPr wrap="square" rtlCol="0">
            <a:spAutoFit/>
          </a:bodyPr>
          <a:lstStyle/>
          <a:p>
            <a:pPr algn="r"/>
            <a:r>
              <a:rPr lang="en-NZ" sz="1000" dirty="0" smtClean="0"/>
              <a:t>Mean Rating (Max 10)</a:t>
            </a:r>
            <a:endParaRPr lang="en-NZ" sz="1000" dirty="0"/>
          </a:p>
        </p:txBody>
      </p:sp>
      <p:graphicFrame>
        <p:nvGraphicFramePr>
          <p:cNvPr id="17" name="Table 16"/>
          <p:cNvGraphicFramePr>
            <a:graphicFrameLocks noGrp="1"/>
          </p:cNvGraphicFramePr>
          <p:nvPr/>
        </p:nvGraphicFramePr>
        <p:xfrm>
          <a:off x="381000" y="1828800"/>
          <a:ext cx="8458201" cy="4110854"/>
        </p:xfrm>
        <a:graphic>
          <a:graphicData uri="http://schemas.openxmlformats.org/drawingml/2006/table">
            <a:tbl>
              <a:tblPr/>
              <a:tblGrid>
                <a:gridCol w="4884664"/>
                <a:gridCol w="1191179"/>
                <a:gridCol w="1191179"/>
                <a:gridCol w="1191179"/>
              </a:tblGrid>
              <a:tr h="266099">
                <a:tc>
                  <a:txBody>
                    <a:bodyPr/>
                    <a:lstStyle/>
                    <a:p>
                      <a:pPr algn="l" fontAlgn="b"/>
                      <a:endParaRPr lang="en-NZ" sz="11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rgbClr val="000000"/>
                          </a:solidFill>
                          <a:latin typeface="+mn-lt"/>
                        </a:rPr>
                        <a:t>Total Sample</a:t>
                      </a:r>
                      <a:endParaRPr lang="en-NZ" sz="1100" b="1" i="0" u="none" strike="noStrike" dirty="0">
                        <a:solidFill>
                          <a:srgbClr val="000000"/>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rgbClr val="000000"/>
                          </a:solidFill>
                          <a:latin typeface="+mn-lt"/>
                        </a:rPr>
                        <a:t>Residents</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smtClean="0">
                          <a:solidFill>
                            <a:srgbClr val="000000"/>
                          </a:solidFill>
                          <a:latin typeface="+mn-lt"/>
                        </a:rPr>
                        <a:t>Recreational Users</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algn="l" fontAlgn="b"/>
                      <a:r>
                        <a:rPr lang="en-NZ" sz="1100" b="0" i="0" u="none" strike="noStrike">
                          <a:solidFill>
                            <a:srgbClr val="000000"/>
                          </a:solidFill>
                          <a:latin typeface="Calibri"/>
                        </a:rPr>
                        <a:t>That commercial use of the harbour for Port and cruise ship activity can develop.  </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6.88</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6.95</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5.83</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The harbour and harbour foreshore looks visually appealing.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6.81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6.88</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5.95</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Using the harbour without conflict from other users.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6.64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6.73</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5.47</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dirty="0">
                          <a:solidFill>
                            <a:srgbClr val="000000"/>
                          </a:solidFill>
                          <a:latin typeface="Calibri"/>
                        </a:rPr>
                        <a:t>The harbour’s water and natural ecosystems are frequently monitored and studied. </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6.58</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6.63</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6.00</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Sustaining native plants, fish and animals in and around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6.34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6.40</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5.44</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dirty="0">
                          <a:solidFill>
                            <a:srgbClr val="000000"/>
                          </a:solidFill>
                          <a:latin typeface="Calibri"/>
                        </a:rPr>
                        <a:t>That traditional cultural practices and knowledge are sustained in and around the </a:t>
                      </a:r>
                      <a:r>
                        <a:rPr lang="en-NZ" sz="1100" b="0" i="0" u="none" strike="noStrike" dirty="0" smtClean="0">
                          <a:solidFill>
                            <a:srgbClr val="000000"/>
                          </a:solidFill>
                          <a:latin typeface="Calibri"/>
                        </a:rPr>
                        <a:t>harbour.</a:t>
                      </a:r>
                      <a:endParaRPr lang="en-NZ" sz="1100" b="0" i="0" u="none" strike="noStrike" dirty="0">
                        <a:solidFill>
                          <a:srgbClr val="000000"/>
                        </a:solidFill>
                        <a:latin typeface="Calibri"/>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6.14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6.23</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4.84</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Water quality in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6.07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6.12</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5.46</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Minimising modifications to the natural ecosystems, landscapes and seascapes of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6.05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6.11</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5.30</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Minimising contamination of the harbour from discharges, such as stormwater and sewage.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5.70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5.76</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4.92</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a:solidFill>
                            <a:srgbClr val="000000"/>
                          </a:solidFill>
                          <a:latin typeface="Calibri"/>
                        </a:rPr>
                        <a:t>Minimising sedimentation entering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5.64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5.68</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5.14</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12260">
                <a:tc>
                  <a:txBody>
                    <a:bodyPr/>
                    <a:lstStyle/>
                    <a:p>
                      <a:pPr algn="l" fontAlgn="b"/>
                      <a:r>
                        <a:rPr lang="en-NZ" sz="1100" b="0" i="0" u="none" strike="noStrike" dirty="0">
                          <a:solidFill>
                            <a:srgbClr val="000000"/>
                          </a:solidFill>
                          <a:latin typeface="Calibri"/>
                        </a:rPr>
                        <a:t>Minimising the effects of industrial, </a:t>
                      </a:r>
                      <a:r>
                        <a:rPr lang="en-NZ" sz="1100" b="0" i="0" u="none" strike="noStrike" dirty="0" err="1">
                          <a:solidFill>
                            <a:srgbClr val="000000"/>
                          </a:solidFill>
                          <a:latin typeface="Calibri"/>
                        </a:rPr>
                        <a:t>orcharding</a:t>
                      </a:r>
                      <a:r>
                        <a:rPr lang="en-NZ" sz="1100" b="0" i="0" u="none" strike="noStrike" dirty="0">
                          <a:solidFill>
                            <a:srgbClr val="000000"/>
                          </a:solidFill>
                          <a:latin typeface="Calibri"/>
                        </a:rPr>
                        <a:t> and farming activities on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5.55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5.57</a:t>
                      </a:r>
                    </a:p>
                  </a:txBody>
                  <a:tcPr marL="9525" marR="9525" marT="9525"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5.19</a:t>
                      </a:r>
                    </a:p>
                  </a:txBody>
                  <a:tcPr marL="9525" marR="9525" marT="9525" marB="0" anchor="ctr">
                    <a:lnL w="19050" cap="flat" cmpd="sng" algn="ctr">
                      <a:solidFill>
                        <a:srgbClr val="FF0000"/>
                      </a:solidFill>
                      <a:prstDash val="dash"/>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312260">
                <a:tc>
                  <a:txBody>
                    <a:bodyPr/>
                    <a:lstStyle/>
                    <a:p>
                      <a:pPr marL="72000" algn="l" fontAlgn="t">
                        <a:spcBef>
                          <a:spcPts val="0"/>
                        </a:spcBef>
                      </a:pPr>
                      <a:endParaRPr lang="en-NZ" sz="1100" b="1" i="0" u="none" strike="noStrike" dirty="0">
                        <a:solidFill>
                          <a:srgbClr val="000000"/>
                        </a:solidFill>
                        <a:latin typeface="+mn-lt"/>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1" u="none" strike="noStrike" dirty="0" smtClean="0">
                          <a:solidFill>
                            <a:srgbClr val="FF0000"/>
                          </a:solidFill>
                          <a:latin typeface="+mn-lt"/>
                        </a:rPr>
                        <a:t>n=607</a:t>
                      </a:r>
                      <a:endParaRPr lang="en-NZ" sz="1100" b="0" i="1" u="none" strike="noStrike" dirty="0">
                        <a:solidFill>
                          <a:srgbClr val="FF0000"/>
                        </a:solidFill>
                        <a:latin typeface="+mn-lt"/>
                      </a:endParaRPr>
                    </a:p>
                  </a:txBody>
                  <a:tcPr marL="7460" marR="7460" marT="7460" marB="0"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n=563</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n=44</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8" name="Picture 2"/>
          <p:cNvPicPr>
            <a:picLocks noChangeAspect="1" noChangeArrowheads="1"/>
          </p:cNvPicPr>
          <p:nvPr/>
        </p:nvPicPr>
        <p:blipFill>
          <a:blip r:embed="rId2" cstate="print"/>
          <a:srcRect/>
          <a:stretch>
            <a:fillRect/>
          </a:stretch>
        </p:blipFill>
        <p:spPr bwMode="auto">
          <a:xfrm>
            <a:off x="8458200" y="5715000"/>
            <a:ext cx="135415" cy="119063"/>
          </a:xfrm>
          <a:prstGeom prst="rect">
            <a:avLst/>
          </a:prstGeom>
          <a:noFill/>
          <a:ln w="9525">
            <a:noFill/>
            <a:miter lim="800000"/>
            <a:headEnd/>
            <a:tailEnd/>
          </a:ln>
        </p:spPr>
      </p:pic>
      <p:pic>
        <p:nvPicPr>
          <p:cNvPr id="19" name="Picture 2"/>
          <p:cNvPicPr>
            <a:picLocks noChangeAspect="1" noChangeArrowheads="1"/>
          </p:cNvPicPr>
          <p:nvPr/>
        </p:nvPicPr>
        <p:blipFill>
          <a:blip r:embed="rId2" cstate="print"/>
          <a:srcRect/>
          <a:stretch>
            <a:fillRect/>
          </a:stretch>
        </p:blipFill>
        <p:spPr bwMode="auto">
          <a:xfrm>
            <a:off x="0" y="1143000"/>
            <a:ext cx="173330" cy="152400"/>
          </a:xfrm>
          <a:prstGeom prst="rect">
            <a:avLst/>
          </a:prstGeom>
          <a:noFill/>
          <a:ln w="9525">
            <a:noFill/>
            <a:miter lim="800000"/>
            <a:headEnd/>
            <a:tailEnd/>
          </a:ln>
        </p:spPr>
      </p:pic>
      <p:sp>
        <p:nvSpPr>
          <p:cNvPr id="20" name="TextBox 19"/>
          <p:cNvSpPr txBox="1"/>
          <p:nvPr/>
        </p:nvSpPr>
        <p:spPr>
          <a:xfrm>
            <a:off x="762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1" name="TextBox 10"/>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For </a:t>
            </a:r>
            <a:r>
              <a:rPr lang="en-IE" sz="1100" i="1" dirty="0" smtClean="0">
                <a:solidFill>
                  <a:schemeClr val="bg1"/>
                </a:solidFill>
                <a:latin typeface="Arial" pitchFamily="34" charset="0"/>
                <a:cs typeface="Arial" pitchFamily="34" charset="0"/>
              </a:rPr>
              <a:t>Residents</a:t>
            </a:r>
            <a:r>
              <a:rPr lang="en-IE" sz="1100" dirty="0" smtClean="0">
                <a:solidFill>
                  <a:schemeClr val="bg1"/>
                </a:solidFill>
                <a:latin typeface="Arial" pitchFamily="34" charset="0"/>
                <a:cs typeface="Arial" pitchFamily="34" charset="0"/>
              </a:rPr>
              <a:t>, satisfaction was highest with </a:t>
            </a:r>
            <a:r>
              <a:rPr lang="en-NZ" sz="1100" i="1" dirty="0">
                <a:solidFill>
                  <a:schemeClr val="bg1"/>
                </a:solidFill>
                <a:latin typeface="Arial" pitchFamily="34" charset="0"/>
                <a:cs typeface="Arial" pitchFamily="34" charset="0"/>
              </a:rPr>
              <a:t>That commercial use of the harbour for Port and cruise ship activity can </a:t>
            </a:r>
            <a:r>
              <a:rPr lang="en-NZ" sz="1100" i="1" dirty="0" smtClean="0">
                <a:solidFill>
                  <a:schemeClr val="bg1"/>
                </a:solidFill>
                <a:latin typeface="Arial" pitchFamily="34" charset="0"/>
                <a:cs typeface="Arial" pitchFamily="34" charset="0"/>
              </a:rPr>
              <a:t>develop, </a:t>
            </a:r>
            <a:r>
              <a:rPr lang="en-NZ" sz="1100" dirty="0" smtClean="0">
                <a:solidFill>
                  <a:schemeClr val="bg1"/>
                </a:solidFill>
                <a:latin typeface="Arial" pitchFamily="34" charset="0"/>
                <a:cs typeface="Arial" pitchFamily="34" charset="0"/>
              </a:rPr>
              <a:t>while for </a:t>
            </a:r>
            <a:r>
              <a:rPr lang="en-NZ" sz="1100" i="1" dirty="0" smtClean="0">
                <a:solidFill>
                  <a:schemeClr val="bg1"/>
                </a:solidFill>
                <a:latin typeface="Arial" pitchFamily="34" charset="0"/>
                <a:cs typeface="Arial" pitchFamily="34" charset="0"/>
              </a:rPr>
              <a:t>Recreational Users</a:t>
            </a:r>
            <a:r>
              <a:rPr lang="en-NZ" sz="1100" dirty="0" smtClean="0">
                <a:solidFill>
                  <a:schemeClr val="bg1"/>
                </a:solidFill>
                <a:latin typeface="Arial" pitchFamily="34" charset="0"/>
                <a:cs typeface="Arial" pitchFamily="34" charset="0"/>
              </a:rPr>
              <a:t>, </a:t>
            </a:r>
            <a:r>
              <a:rPr lang="en-IE" sz="1100" dirty="0">
                <a:solidFill>
                  <a:schemeClr val="bg1"/>
                </a:solidFill>
                <a:latin typeface="Arial" pitchFamily="34" charset="0"/>
                <a:cs typeface="Arial" pitchFamily="34" charset="0"/>
              </a:rPr>
              <a:t>satisfaction was highest with </a:t>
            </a:r>
            <a:r>
              <a:rPr lang="en-NZ" sz="1100" i="1" dirty="0" smtClean="0">
                <a:solidFill>
                  <a:schemeClr val="bg1"/>
                </a:solidFill>
                <a:latin typeface="Arial" pitchFamily="34" charset="0"/>
                <a:cs typeface="Arial" pitchFamily="34" charset="0"/>
              </a:rPr>
              <a:t>The </a:t>
            </a:r>
            <a:r>
              <a:rPr lang="en-NZ" sz="1100" i="1" dirty="0">
                <a:solidFill>
                  <a:schemeClr val="bg1"/>
                </a:solidFill>
                <a:latin typeface="Arial" pitchFamily="34" charset="0"/>
                <a:cs typeface="Arial" pitchFamily="34" charset="0"/>
              </a:rPr>
              <a:t>harbour’s water and natural ecosystems are frequently monitored and studied. </a:t>
            </a:r>
          </a:p>
        </p:txBody>
      </p:sp>
      <p:sp>
        <p:nvSpPr>
          <p:cNvPr id="12" name="Oval 11"/>
          <p:cNvSpPr/>
          <p:nvPr/>
        </p:nvSpPr>
        <p:spPr>
          <a:xfrm>
            <a:off x="6781800" y="2124075"/>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3" name="Oval 12"/>
          <p:cNvSpPr/>
          <p:nvPr/>
        </p:nvSpPr>
        <p:spPr>
          <a:xfrm>
            <a:off x="7992507" y="30480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Tree>
    <p:extLst>
      <p:ext uri="{BB962C8B-B14F-4D97-AF65-F5344CB8AC3E}">
        <p14:creationId xmlns:p14="http://schemas.microsoft.com/office/powerpoint/2010/main" val="976545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Executive Summary</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Rectangle 1"/>
          <p:cNvSpPr>
            <a:spLocks noChangeArrowheads="1"/>
          </p:cNvSpPr>
          <p:nvPr/>
        </p:nvSpPr>
        <p:spPr bwMode="auto">
          <a:xfrm>
            <a:off x="0" y="1277824"/>
            <a:ext cx="9144000" cy="5019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lvl="0" indent="-266700" algn="ctr" eaLnBrk="0" fontAlgn="base" hangingPunct="0">
              <a:lnSpc>
                <a:spcPct val="120000"/>
              </a:lnSpc>
              <a:spcBef>
                <a:spcPts val="400"/>
              </a:spcBef>
            </a:pPr>
            <a:r>
              <a:rPr lang="en-IE" sz="1400" b="1" dirty="0" smtClean="0">
                <a:solidFill>
                  <a:srgbClr val="C00000"/>
                </a:solidFill>
              </a:rPr>
              <a:t>Actions for the management of Tauranga Harbour</a:t>
            </a:r>
          </a:p>
          <a:p>
            <a:pPr marL="266700" lvl="0" indent="-266700" algn="just" eaLnBrk="0" fontAlgn="base" hangingPunct="0">
              <a:lnSpc>
                <a:spcPct val="120000"/>
              </a:lnSpc>
              <a:spcBef>
                <a:spcPts val="400"/>
              </a:spcBef>
              <a:buFont typeface="Wingdings" pitchFamily="2" charset="2"/>
              <a:buChar char="§"/>
            </a:pPr>
            <a:r>
              <a:rPr lang="en-IE" sz="1100" dirty="0" smtClean="0">
                <a:latin typeface="Calibri" pitchFamily="34" charset="0"/>
                <a:ea typeface="Calibri" pitchFamily="34" charset="0"/>
                <a:cs typeface="Times New Roman" pitchFamily="18" charset="0"/>
              </a:rPr>
              <a:t>The most desired actions for ongoing management of </a:t>
            </a:r>
            <a:r>
              <a:rPr lang="en-IE" sz="1100" dirty="0" err="1" smtClean="0">
                <a:latin typeface="Calibri" pitchFamily="34" charset="0"/>
                <a:ea typeface="Calibri" pitchFamily="34" charset="0"/>
                <a:cs typeface="Times New Roman" pitchFamily="18" charset="0"/>
              </a:rPr>
              <a:t>Tauranga</a:t>
            </a:r>
            <a:r>
              <a:rPr lang="en-IE" sz="1100" dirty="0" smtClean="0">
                <a:latin typeface="Calibri" pitchFamily="34" charset="0"/>
                <a:ea typeface="Calibri" pitchFamily="34" charset="0"/>
                <a:cs typeface="Times New Roman" pitchFamily="18" charset="0"/>
              </a:rPr>
              <a:t> Harbour were:</a:t>
            </a:r>
            <a:endParaRPr lang="en-US" sz="1100" dirty="0" smtClean="0">
              <a:latin typeface="Calibri" pitchFamily="34" charset="0"/>
              <a:ea typeface="Calibri" pitchFamily="34" charset="0"/>
              <a:cs typeface="Times New Roman" pitchFamily="18" charset="0"/>
            </a:endParaRPr>
          </a:p>
          <a:p>
            <a:pPr marL="542925" lvl="1" indent="-266700" algn="just" eaLnBrk="0" fontAlgn="base" hangingPunct="0">
              <a:lnSpc>
                <a:spcPct val="120000"/>
              </a:lnSpc>
              <a:spcBef>
                <a:spcPts val="400"/>
              </a:spcBef>
              <a:buFont typeface="Wingdings" pitchFamily="2" charset="2"/>
              <a:buChar char="ü"/>
            </a:pPr>
            <a:r>
              <a:rPr lang="en-NZ" sz="1100" i="1" dirty="0" smtClean="0">
                <a:latin typeface="Calibri" pitchFamily="34" charset="0"/>
                <a:cs typeface="Times New Roman" pitchFamily="18" charset="0"/>
              </a:rPr>
              <a:t>Sustainability of the natural ecosystem, including management of the water quality, cleanliness, natural habitats, plants, wildlife, fish and shellfish;</a:t>
            </a:r>
          </a:p>
          <a:p>
            <a:pPr marL="542925" lvl="1" indent="-266700" algn="just" eaLnBrk="0" fontAlgn="base" hangingPunct="0">
              <a:lnSpc>
                <a:spcPct val="120000"/>
              </a:lnSpc>
              <a:spcBef>
                <a:spcPts val="400"/>
              </a:spcBef>
              <a:buFont typeface="Wingdings" pitchFamily="2" charset="2"/>
              <a:buChar char="ü"/>
            </a:pPr>
            <a:r>
              <a:rPr lang="en-NZ" sz="1100" i="1" dirty="0" smtClean="0">
                <a:latin typeface="Calibri" pitchFamily="34" charset="0"/>
                <a:cs typeface="Times New Roman" pitchFamily="18" charset="0"/>
              </a:rPr>
              <a:t>Management of sea lettuce, mangroves, black swans and silt;</a:t>
            </a:r>
          </a:p>
          <a:p>
            <a:pPr marL="542925" lvl="1" indent="-266700" algn="just" eaLnBrk="0" fontAlgn="base" hangingPunct="0">
              <a:lnSpc>
                <a:spcPct val="120000"/>
              </a:lnSpc>
              <a:spcBef>
                <a:spcPts val="400"/>
              </a:spcBef>
              <a:buFont typeface="Wingdings" pitchFamily="2" charset="2"/>
              <a:buChar char="ü"/>
            </a:pPr>
            <a:r>
              <a:rPr lang="en-NZ" sz="1100" i="1" dirty="0" smtClean="0">
                <a:latin typeface="Calibri" pitchFamily="34" charset="0"/>
                <a:cs typeface="Times New Roman" pitchFamily="18" charset="0"/>
              </a:rPr>
              <a:t>Management of discharge into the harbour, </a:t>
            </a:r>
            <a:r>
              <a:rPr lang="en-NZ" sz="1100" i="1" dirty="0" smtClean="0"/>
              <a:t>including management of sewage, effluent, farm runoff and pollution.</a:t>
            </a:r>
            <a:endParaRPr lang="en-NZ" sz="1100" i="1" dirty="0" smtClean="0">
              <a:latin typeface="Calibri" pitchFamily="34" charset="0"/>
              <a:cs typeface="Times New Roman" pitchFamily="18" charset="0"/>
            </a:endParaRPr>
          </a:p>
          <a:p>
            <a:pPr marL="266700" lvl="1" indent="-266700" algn="just" eaLnBrk="0" fontAlgn="base" hangingPunct="0">
              <a:lnSpc>
                <a:spcPct val="120000"/>
              </a:lnSpc>
              <a:spcBef>
                <a:spcPts val="400"/>
              </a:spcBef>
              <a:buFont typeface="Wingdings" pitchFamily="2" charset="2"/>
              <a:buChar char="§"/>
            </a:pPr>
            <a:r>
              <a:rPr lang="en-IE" sz="1100" dirty="0" smtClean="0">
                <a:latin typeface="Calibri" pitchFamily="34" charset="0"/>
                <a:ea typeface="Calibri" pitchFamily="34" charset="0"/>
                <a:cs typeface="Times New Roman" pitchFamily="18" charset="0"/>
              </a:rPr>
              <a:t>The </a:t>
            </a:r>
            <a:r>
              <a:rPr lang="en-IE" sz="1100" b="1" i="1" dirty="0" smtClean="0">
                <a:latin typeface="Calibri" pitchFamily="34" charset="0"/>
                <a:ea typeface="Calibri" pitchFamily="34" charset="0"/>
                <a:cs typeface="Times New Roman" pitchFamily="18" charset="0"/>
              </a:rPr>
              <a:t>Bay of Plenty Regional Council </a:t>
            </a:r>
            <a:r>
              <a:rPr lang="en-IE" sz="1100" dirty="0" smtClean="0">
                <a:latin typeface="Calibri" pitchFamily="34" charset="0"/>
                <a:ea typeface="Calibri" pitchFamily="34" charset="0"/>
                <a:cs typeface="Times New Roman" pitchFamily="18" charset="0"/>
              </a:rPr>
              <a:t>was the agency that the greatest proportion of respondents (32%) expected should take the lead in managing these actions. </a:t>
            </a:r>
          </a:p>
          <a:p>
            <a:pPr marL="266700" lvl="1" indent="-266700" algn="just" eaLnBrk="0" fontAlgn="base" hangingPunct="0">
              <a:lnSpc>
                <a:spcPct val="120000"/>
              </a:lnSpc>
              <a:spcBef>
                <a:spcPts val="400"/>
              </a:spcBef>
              <a:buFont typeface="Wingdings" pitchFamily="2" charset="2"/>
              <a:buChar char="§"/>
            </a:pPr>
            <a:r>
              <a:rPr lang="en-IE" sz="1100" dirty="0" smtClean="0">
                <a:latin typeface="Calibri" pitchFamily="34" charset="0"/>
                <a:ea typeface="Calibri" pitchFamily="34" charset="0"/>
                <a:cs typeface="Times New Roman" pitchFamily="18" charset="0"/>
              </a:rPr>
              <a:t>Almost three in ten </a:t>
            </a:r>
            <a:r>
              <a:rPr lang="en-IE" sz="1100" dirty="0" err="1" smtClean="0">
                <a:latin typeface="Calibri" pitchFamily="34" charset="0"/>
                <a:ea typeface="Calibri" pitchFamily="34" charset="0"/>
                <a:cs typeface="Times New Roman" pitchFamily="18" charset="0"/>
              </a:rPr>
              <a:t>Tauranga</a:t>
            </a:r>
            <a:r>
              <a:rPr lang="en-IE" sz="1100" dirty="0" smtClean="0">
                <a:latin typeface="Calibri" pitchFamily="34" charset="0"/>
                <a:ea typeface="Calibri" pitchFamily="34" charset="0"/>
                <a:cs typeface="Times New Roman" pitchFamily="18" charset="0"/>
              </a:rPr>
              <a:t> City respondents (28%) stated that the </a:t>
            </a:r>
            <a:r>
              <a:rPr lang="en-IE" sz="1100" b="1" i="1" dirty="0" smtClean="0">
                <a:latin typeface="Calibri" pitchFamily="34" charset="0"/>
                <a:ea typeface="Calibri" pitchFamily="34" charset="0"/>
                <a:cs typeface="Times New Roman" pitchFamily="18" charset="0"/>
              </a:rPr>
              <a:t>Bay of Plenty Regional Council </a:t>
            </a:r>
            <a:r>
              <a:rPr lang="en-IE" sz="1100" dirty="0" smtClean="0">
                <a:latin typeface="Calibri" pitchFamily="34" charset="0"/>
                <a:ea typeface="Calibri" pitchFamily="34" charset="0"/>
                <a:cs typeface="Times New Roman" pitchFamily="18" charset="0"/>
              </a:rPr>
              <a:t>should take the lead in managing these actions. However, one quarter of </a:t>
            </a:r>
            <a:r>
              <a:rPr lang="en-IE" sz="1100" dirty="0" err="1" smtClean="0">
                <a:latin typeface="Calibri" pitchFamily="34" charset="0"/>
                <a:ea typeface="Calibri" pitchFamily="34" charset="0"/>
                <a:cs typeface="Times New Roman" pitchFamily="18" charset="0"/>
              </a:rPr>
              <a:t>Tauranga</a:t>
            </a:r>
            <a:r>
              <a:rPr lang="en-IE" sz="1100" dirty="0" smtClean="0">
                <a:latin typeface="Calibri" pitchFamily="34" charset="0"/>
                <a:ea typeface="Calibri" pitchFamily="34" charset="0"/>
                <a:cs typeface="Times New Roman" pitchFamily="18" charset="0"/>
              </a:rPr>
              <a:t> City respondents (25%) stated that the </a:t>
            </a:r>
            <a:r>
              <a:rPr lang="en-IE" sz="1100" b="1" i="1" dirty="0" err="1" smtClean="0">
                <a:latin typeface="Calibri" pitchFamily="34" charset="0"/>
                <a:ea typeface="Calibri" pitchFamily="34" charset="0"/>
                <a:cs typeface="Times New Roman" pitchFamily="18" charset="0"/>
              </a:rPr>
              <a:t>Tauranga</a:t>
            </a:r>
            <a:r>
              <a:rPr lang="en-IE" sz="1100" b="1" i="1" dirty="0" smtClean="0">
                <a:latin typeface="Calibri" pitchFamily="34" charset="0"/>
                <a:ea typeface="Calibri" pitchFamily="34" charset="0"/>
                <a:cs typeface="Times New Roman" pitchFamily="18" charset="0"/>
              </a:rPr>
              <a:t> City Council </a:t>
            </a:r>
            <a:r>
              <a:rPr lang="en-IE" sz="1100" dirty="0" smtClean="0">
                <a:latin typeface="Calibri" pitchFamily="34" charset="0"/>
                <a:ea typeface="Calibri" pitchFamily="34" charset="0"/>
                <a:cs typeface="Times New Roman" pitchFamily="18" charset="0"/>
              </a:rPr>
              <a:t>should take the lead in managing these actions.</a:t>
            </a:r>
          </a:p>
          <a:p>
            <a:pPr marL="266700" lvl="1" indent="-266700" algn="ctr" eaLnBrk="0" fontAlgn="base" hangingPunct="0">
              <a:lnSpc>
                <a:spcPct val="120000"/>
              </a:lnSpc>
              <a:spcBef>
                <a:spcPts val="400"/>
              </a:spcBef>
            </a:pPr>
            <a:r>
              <a:rPr lang="en-IE" sz="1400" b="1" dirty="0" smtClean="0">
                <a:solidFill>
                  <a:srgbClr val="C00000"/>
                </a:solidFill>
              </a:rPr>
              <a:t>Communications preferences</a:t>
            </a:r>
          </a:p>
          <a:p>
            <a:pPr marL="266700" lvl="1" indent="-266700" algn="just" eaLnBrk="0" fontAlgn="base" hangingPunct="0">
              <a:lnSpc>
                <a:spcPct val="120000"/>
              </a:lnSpc>
              <a:spcBef>
                <a:spcPts val="400"/>
              </a:spcBef>
              <a:buFont typeface="Wingdings" pitchFamily="2" charset="2"/>
              <a:buChar char="§"/>
            </a:pPr>
            <a:r>
              <a:rPr lang="en-NZ" sz="1100" dirty="0" smtClean="0">
                <a:latin typeface="Calibri" pitchFamily="34" charset="0"/>
                <a:ea typeface="Calibri" pitchFamily="34" charset="0"/>
                <a:cs typeface="Times New Roman" pitchFamily="18" charset="0"/>
              </a:rPr>
              <a:t>Over one third of respondents (34%) stated that </a:t>
            </a:r>
            <a:r>
              <a:rPr lang="en-NZ" sz="1100" b="1" i="1" dirty="0" smtClean="0">
                <a:latin typeface="Calibri" pitchFamily="34" charset="0"/>
                <a:ea typeface="Calibri" pitchFamily="34" charset="0"/>
                <a:cs typeface="Times New Roman" pitchFamily="18" charset="0"/>
              </a:rPr>
              <a:t>They didn’t have enough information to make decisions and would like access to more information </a:t>
            </a:r>
            <a:r>
              <a:rPr lang="en-NZ" sz="1100" dirty="0" smtClean="0">
                <a:latin typeface="Calibri" pitchFamily="34" charset="0"/>
                <a:ea typeface="Calibri" pitchFamily="34" charset="0"/>
                <a:cs typeface="Times New Roman" pitchFamily="18" charset="0"/>
              </a:rPr>
              <a:t>about the state of the harbour</a:t>
            </a:r>
            <a:r>
              <a:rPr lang="en-NZ" sz="1100" b="1" i="1" dirty="0" smtClean="0">
                <a:latin typeface="Calibri" pitchFamily="34" charset="0"/>
                <a:ea typeface="Calibri" pitchFamily="34" charset="0"/>
                <a:cs typeface="Times New Roman" pitchFamily="18" charset="0"/>
              </a:rPr>
              <a:t>. </a:t>
            </a:r>
            <a:r>
              <a:rPr lang="en-NZ" sz="1100" dirty="0" smtClean="0">
                <a:latin typeface="Calibri" pitchFamily="34" charset="0"/>
                <a:ea typeface="Calibri" pitchFamily="34" charset="0"/>
                <a:cs typeface="Times New Roman" pitchFamily="18" charset="0"/>
              </a:rPr>
              <a:t>While a similar proportion (35%) stated that </a:t>
            </a:r>
            <a:r>
              <a:rPr lang="en-NZ" sz="1100" b="1" i="1" dirty="0" smtClean="0">
                <a:latin typeface="Calibri" pitchFamily="34" charset="0"/>
                <a:ea typeface="Calibri" pitchFamily="34" charset="0"/>
                <a:cs typeface="Times New Roman" pitchFamily="18" charset="0"/>
              </a:rPr>
              <a:t>They didn’t have enough information to make decisions and would like access to more information </a:t>
            </a:r>
            <a:r>
              <a:rPr lang="en-NZ" sz="1100" dirty="0" smtClean="0">
                <a:latin typeface="Calibri" pitchFamily="34" charset="0"/>
                <a:ea typeface="Calibri" pitchFamily="34" charset="0"/>
                <a:cs typeface="Times New Roman" pitchFamily="18" charset="0"/>
              </a:rPr>
              <a:t>about what the Bay of Plenty Regional Council is doing to improve the harbour</a:t>
            </a:r>
            <a:r>
              <a:rPr lang="en-NZ" sz="1100" b="1" i="1" dirty="0" smtClean="0">
                <a:latin typeface="Calibri" pitchFamily="34" charset="0"/>
                <a:ea typeface="Calibri" pitchFamily="34" charset="0"/>
                <a:cs typeface="Times New Roman" pitchFamily="18" charset="0"/>
              </a:rPr>
              <a:t>.</a:t>
            </a:r>
            <a:endParaRPr lang="en-IE" sz="1100" b="1" i="1" dirty="0" smtClean="0">
              <a:latin typeface="Calibri" pitchFamily="34" charset="0"/>
              <a:ea typeface="Calibri" pitchFamily="34" charset="0"/>
              <a:cs typeface="Times New Roman" pitchFamily="18" charset="0"/>
            </a:endParaRPr>
          </a:p>
          <a:p>
            <a:pPr marL="285750" indent="-285750" algn="just">
              <a:lnSpc>
                <a:spcPct val="120000"/>
              </a:lnSpc>
              <a:spcBef>
                <a:spcPts val="400"/>
              </a:spcBef>
              <a:buClr>
                <a:schemeClr val="tx1"/>
              </a:buClr>
              <a:buFont typeface="Wingdings" pitchFamily="2" charset="2"/>
              <a:buChar char="§"/>
            </a:pPr>
            <a:r>
              <a:rPr lang="en-IE" sz="1100" dirty="0" smtClean="0">
                <a:latin typeface="Calibri" pitchFamily="34" charset="0"/>
                <a:ea typeface="Calibri" pitchFamily="34" charset="0"/>
                <a:cs typeface="Times New Roman" pitchFamily="18" charset="0"/>
              </a:rPr>
              <a:t>Respondents from Western Bay of Plenty District were more likely than those from Tauranga City to require access to more information about the state of the harbour and actions</a:t>
            </a:r>
            <a:r>
              <a:rPr lang="en-NZ" sz="1100" dirty="0" smtClean="0">
                <a:latin typeface="Calibri" pitchFamily="34" charset="0"/>
                <a:ea typeface="Calibri" pitchFamily="34" charset="0"/>
                <a:cs typeface="Times New Roman" pitchFamily="18" charset="0"/>
              </a:rPr>
              <a:t> the Bay of Plenty Regional Council is taking to improve the harbour</a:t>
            </a:r>
            <a:r>
              <a:rPr lang="en-IE" sz="1100" dirty="0" smtClean="0">
                <a:latin typeface="Calibri" pitchFamily="34" charset="0"/>
                <a:ea typeface="Calibri" pitchFamily="34" charset="0"/>
                <a:cs typeface="Times New Roman" pitchFamily="18" charset="0"/>
              </a:rPr>
              <a:t>.</a:t>
            </a:r>
          </a:p>
          <a:p>
            <a:pPr marL="285750" indent="-285750" algn="just">
              <a:lnSpc>
                <a:spcPct val="120000"/>
              </a:lnSpc>
              <a:spcBef>
                <a:spcPts val="400"/>
              </a:spcBef>
              <a:buClr>
                <a:schemeClr val="tx1"/>
              </a:buClr>
              <a:buFont typeface="Wingdings" pitchFamily="2" charset="2"/>
              <a:buChar char="§"/>
            </a:pPr>
            <a:r>
              <a:rPr lang="en-IE" sz="1100" dirty="0" smtClean="0">
                <a:latin typeface="Calibri" pitchFamily="34" charset="0"/>
                <a:ea typeface="Calibri" pitchFamily="34" charset="0"/>
                <a:cs typeface="Times New Roman" pitchFamily="18" charset="0"/>
              </a:rPr>
              <a:t>The two most frequently stated specific types of information that respondents would like to access were information on the </a:t>
            </a:r>
            <a:r>
              <a:rPr lang="en-IE" sz="1100" b="1" i="1" dirty="0" smtClean="0">
                <a:latin typeface="Calibri" pitchFamily="34" charset="0"/>
                <a:ea typeface="Calibri" pitchFamily="34" charset="0"/>
                <a:cs typeface="Times New Roman" pitchFamily="18" charset="0"/>
              </a:rPr>
              <a:t>Health of the harbour,  </a:t>
            </a:r>
            <a:r>
              <a:rPr lang="en-NZ" sz="1100" b="1" i="1" dirty="0" smtClean="0"/>
              <a:t>including water quality, cleanliness, pollution, mangrove and sea lettuce management, sewage and farm runoff</a:t>
            </a:r>
            <a:r>
              <a:rPr lang="en-NZ" sz="1100" dirty="0" smtClean="0"/>
              <a:t>, and on </a:t>
            </a:r>
            <a:r>
              <a:rPr lang="en-NZ" sz="1100" dirty="0" smtClean="0">
                <a:solidFill>
                  <a:srgbClr val="000000"/>
                </a:solidFill>
              </a:rPr>
              <a:t>the </a:t>
            </a:r>
            <a:r>
              <a:rPr lang="en-NZ" sz="1100" b="1" i="1" dirty="0" smtClean="0">
                <a:solidFill>
                  <a:srgbClr val="000000"/>
                </a:solidFill>
              </a:rPr>
              <a:t>Monitoring and management that is in place and results of monitoring.</a:t>
            </a:r>
          </a:p>
          <a:p>
            <a:pPr marL="285750" indent="-285750" algn="just">
              <a:lnSpc>
                <a:spcPct val="120000"/>
              </a:lnSpc>
              <a:spcBef>
                <a:spcPts val="400"/>
              </a:spcBef>
              <a:buClr>
                <a:schemeClr val="tx1"/>
              </a:buClr>
              <a:buFont typeface="Wingdings" pitchFamily="2" charset="2"/>
              <a:buChar char="§"/>
            </a:pPr>
            <a:r>
              <a:rPr lang="en-NZ" sz="1100" dirty="0" smtClean="0">
                <a:latin typeface="Calibri" pitchFamily="34" charset="0"/>
                <a:ea typeface="Calibri" pitchFamily="34" charset="0"/>
                <a:cs typeface="Times New Roman" pitchFamily="18" charset="0"/>
              </a:rPr>
              <a:t>Respondents would most like to receive information via </a:t>
            </a:r>
            <a:r>
              <a:rPr lang="en-NZ" sz="1100" b="1" i="1" dirty="0" smtClean="0">
                <a:latin typeface="Calibri" pitchFamily="34" charset="0"/>
                <a:ea typeface="Calibri" pitchFamily="34" charset="0"/>
                <a:cs typeface="Times New Roman" pitchFamily="18" charset="0"/>
              </a:rPr>
              <a:t>Local Newspapers </a:t>
            </a:r>
            <a:r>
              <a:rPr lang="en-NZ" sz="1100" dirty="0" smtClean="0">
                <a:latin typeface="Calibri" pitchFamily="34" charset="0"/>
                <a:ea typeface="Calibri" pitchFamily="34" charset="0"/>
                <a:cs typeface="Times New Roman" pitchFamily="18" charset="0"/>
              </a:rPr>
              <a:t>(62%), followed by </a:t>
            </a:r>
            <a:r>
              <a:rPr lang="en-NZ" sz="1100" b="1" i="1" dirty="0" smtClean="0">
                <a:latin typeface="Calibri" pitchFamily="34" charset="0"/>
                <a:ea typeface="Calibri" pitchFamily="34" charset="0"/>
                <a:cs typeface="Times New Roman" pitchFamily="18" charset="0"/>
              </a:rPr>
              <a:t>Newsletters, (</a:t>
            </a:r>
            <a:r>
              <a:rPr lang="en-NZ" sz="1100" b="1" i="1" dirty="0" smtClean="0"/>
              <a:t>such as Coast Care and Council </a:t>
            </a:r>
            <a:r>
              <a:rPr lang="en-NZ" sz="1100" b="1" i="1" dirty="0" err="1" smtClean="0"/>
              <a:t>Catchup</a:t>
            </a:r>
            <a:r>
              <a:rPr lang="en-NZ" sz="1100" b="1" i="1" dirty="0" smtClean="0"/>
              <a:t>)</a:t>
            </a:r>
            <a:r>
              <a:rPr lang="en-NZ" sz="1100" dirty="0" smtClean="0">
                <a:latin typeface="Calibri" pitchFamily="34" charset="0"/>
                <a:ea typeface="Calibri" pitchFamily="34" charset="0"/>
                <a:cs typeface="Times New Roman" pitchFamily="18" charset="0"/>
              </a:rPr>
              <a:t> (46%), the </a:t>
            </a:r>
            <a:r>
              <a:rPr lang="en-NZ" sz="1100" b="1" i="1" dirty="0" smtClean="0">
                <a:latin typeface="Calibri" pitchFamily="34" charset="0"/>
                <a:ea typeface="Calibri" pitchFamily="34" charset="0"/>
                <a:cs typeface="Times New Roman" pitchFamily="18" charset="0"/>
              </a:rPr>
              <a:t>Regional Council’s website </a:t>
            </a:r>
            <a:r>
              <a:rPr lang="en-NZ" sz="1100" dirty="0" smtClean="0">
                <a:latin typeface="Calibri" pitchFamily="34" charset="0"/>
                <a:ea typeface="Calibri" pitchFamily="34" charset="0"/>
                <a:cs typeface="Times New Roman" pitchFamily="18" charset="0"/>
              </a:rPr>
              <a:t>(44%), </a:t>
            </a:r>
            <a:r>
              <a:rPr lang="en-NZ" sz="1100" b="1" i="1" dirty="0" smtClean="0">
                <a:latin typeface="Calibri" pitchFamily="34" charset="0"/>
                <a:ea typeface="Calibri" pitchFamily="34" charset="0"/>
                <a:cs typeface="Times New Roman" pitchFamily="18" charset="0"/>
              </a:rPr>
              <a:t>Brochures and publications </a:t>
            </a:r>
            <a:r>
              <a:rPr lang="en-NZ" sz="1100" dirty="0" smtClean="0">
                <a:latin typeface="Calibri" pitchFamily="34" charset="0"/>
                <a:ea typeface="Calibri" pitchFamily="34" charset="0"/>
                <a:cs typeface="Times New Roman" pitchFamily="18" charset="0"/>
              </a:rPr>
              <a:t>(42%) and the </a:t>
            </a:r>
            <a:r>
              <a:rPr lang="en-NZ" sz="1100" b="1" i="1" dirty="0" smtClean="0">
                <a:latin typeface="Calibri" pitchFamily="34" charset="0"/>
                <a:ea typeface="Calibri" pitchFamily="34" charset="0"/>
                <a:cs typeface="Times New Roman" pitchFamily="18" charset="0"/>
              </a:rPr>
              <a:t>Regional Council’s Backyard publication </a:t>
            </a:r>
            <a:r>
              <a:rPr lang="en-NZ" sz="1100" dirty="0" smtClean="0">
                <a:latin typeface="Calibri" pitchFamily="34" charset="0"/>
                <a:ea typeface="Calibri" pitchFamily="34" charset="0"/>
                <a:cs typeface="Times New Roman" pitchFamily="18" charset="0"/>
              </a:rPr>
              <a:t>(41%).</a:t>
            </a:r>
          </a:p>
        </p:txBody>
      </p:sp>
      <p:sp>
        <p:nvSpPr>
          <p:cNvPr id="6"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5</a:t>
            </a:fld>
            <a:endParaRPr lang="en-US" sz="10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1295400" y="5943600"/>
          <a:ext cx="7391400" cy="228600"/>
        </p:xfrm>
        <a:graphic>
          <a:graphicData uri="http://schemas.openxmlformats.org/drawingml/2006/table">
            <a:tbl>
              <a:tblPr firstRow="1" bandRow="1">
                <a:tableStyleId>{5C22544A-7EE6-4342-B048-85BDC9FD1C3A}</a:tableStyleId>
              </a:tblPr>
              <a:tblGrid>
                <a:gridCol w="2463800"/>
                <a:gridCol w="2463800"/>
                <a:gridCol w="24638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Satisfaction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50</a:t>
            </a:fld>
            <a:endParaRPr lang="en-US" sz="1000" b="1" dirty="0"/>
          </a:p>
        </p:txBody>
      </p:sp>
      <p:sp>
        <p:nvSpPr>
          <p:cNvPr id="6" name="TextBox 5"/>
          <p:cNvSpPr txBox="1"/>
          <p:nvPr/>
        </p:nvSpPr>
        <p:spPr>
          <a:xfrm>
            <a:off x="0" y="1219199"/>
            <a:ext cx="9144000" cy="307777"/>
          </a:xfrm>
          <a:prstGeom prst="rect">
            <a:avLst/>
          </a:prstGeom>
          <a:noFill/>
        </p:spPr>
        <p:txBody>
          <a:bodyPr wrap="square" rtlCol="0" anchor="ctr">
            <a:spAutoFit/>
          </a:bodyPr>
          <a:lstStyle/>
          <a:p>
            <a:pPr lvl="0" algn="ctr"/>
            <a:r>
              <a:rPr lang="en-NZ" sz="1400" b="1" dirty="0" smtClean="0"/>
              <a:t>How satisfied are you with the management of the </a:t>
            </a:r>
            <a:r>
              <a:rPr lang="en-NZ" sz="1400" b="1" dirty="0" err="1" smtClean="0"/>
              <a:t>Tauranga</a:t>
            </a:r>
            <a:r>
              <a:rPr lang="en-NZ" sz="1400" b="1" dirty="0" smtClean="0"/>
              <a:t> Harbour overall?</a:t>
            </a:r>
            <a:endParaRPr lang="en-NZ" sz="1400" dirty="0" smtClean="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Q17</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1219200" y="1981200"/>
          <a:ext cx="7620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228600" y="2190750"/>
          <a:ext cx="1574800" cy="3600450"/>
        </p:xfrm>
        <a:graphic>
          <a:graphicData uri="http://schemas.openxmlformats.org/drawingml/2006/table">
            <a:tbl>
              <a:tblPr/>
              <a:tblGrid>
                <a:gridCol w="1574800"/>
              </a:tblGrid>
              <a:tr h="304800">
                <a:tc>
                  <a:txBody>
                    <a:bodyPr/>
                    <a:lstStyle/>
                    <a:p>
                      <a:pPr algn="r" fontAlgn="b"/>
                      <a:r>
                        <a:rPr lang="en-NZ" sz="1000" b="1" i="0" u="none" strike="noStrike" dirty="0">
                          <a:solidFill>
                            <a:srgbClr val="000000"/>
                          </a:solidFill>
                          <a:latin typeface="Calibri"/>
                        </a:rPr>
                        <a:t>Very satisfied (9-10)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52600">
                <a:tc>
                  <a:txBody>
                    <a:bodyPr/>
                    <a:lstStyle/>
                    <a:p>
                      <a:pPr algn="r" fontAlgn="b"/>
                      <a:r>
                        <a:rPr lang="en-NZ" sz="1000" b="1" i="0" u="none" strike="noStrike">
                          <a:solidFill>
                            <a:srgbClr val="000000"/>
                          </a:solidFill>
                          <a:latin typeface="Calibri"/>
                        </a:rPr>
                        <a:t>Satisfied (7-8)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0600">
                <a:tc>
                  <a:txBody>
                    <a:bodyPr/>
                    <a:lstStyle/>
                    <a:p>
                      <a:pPr algn="r" fontAlgn="b"/>
                      <a:r>
                        <a:rPr lang="en-NZ" sz="1000" b="1" i="0" u="none" strike="noStrike">
                          <a:solidFill>
                            <a:srgbClr val="000000"/>
                          </a:solidFill>
                          <a:latin typeface="Calibri"/>
                        </a:rPr>
                        <a:t>Neither (5-6)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algn="r" fontAlgn="b"/>
                      <a:r>
                        <a:rPr lang="en-NZ" sz="1000" b="1" i="0" u="none" strike="noStrike">
                          <a:solidFill>
                            <a:srgbClr val="000000"/>
                          </a:solidFill>
                          <a:latin typeface="Calibri"/>
                        </a:rPr>
                        <a:t>Dissatisfied (3-4)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400">
                <a:tc>
                  <a:txBody>
                    <a:bodyPr/>
                    <a:lstStyle/>
                    <a:p>
                      <a:pPr algn="r" fontAlgn="b"/>
                      <a:r>
                        <a:rPr lang="en-NZ" sz="1000" b="1" i="0" u="none" strike="noStrike">
                          <a:solidFill>
                            <a:srgbClr val="000000"/>
                          </a:solidFill>
                          <a:latin typeface="Calibri"/>
                        </a:rPr>
                        <a:t>Very dissatisfied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2875">
                <a:tc>
                  <a:txBody>
                    <a:bodyPr/>
                    <a:lstStyle/>
                    <a:p>
                      <a:pPr algn="r" fontAlgn="b"/>
                      <a:r>
                        <a:rPr lang="en-NZ" sz="1000" b="1" i="0" u="none" strike="noStrike" dirty="0">
                          <a:solidFill>
                            <a:srgbClr val="000000"/>
                          </a:solidFill>
                          <a:latin typeface="Calibri"/>
                        </a:rPr>
                        <a:t>Don't know</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6" name="TextBox 15"/>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pic>
        <p:nvPicPr>
          <p:cNvPr id="17" name="Picture 2"/>
          <p:cNvPicPr>
            <a:picLocks noChangeAspect="1" noChangeArrowheads="1"/>
          </p:cNvPicPr>
          <p:nvPr/>
        </p:nvPicPr>
        <p:blipFill>
          <a:blip r:embed="rId3" cstate="print"/>
          <a:srcRect/>
          <a:stretch>
            <a:fillRect/>
          </a:stretch>
        </p:blipFill>
        <p:spPr bwMode="auto">
          <a:xfrm>
            <a:off x="7620000" y="6019800"/>
            <a:ext cx="135415" cy="119063"/>
          </a:xfrm>
          <a:prstGeom prst="rect">
            <a:avLst/>
          </a:prstGeom>
          <a:noFill/>
          <a:ln w="9525">
            <a:noFill/>
            <a:miter lim="800000"/>
            <a:headEnd/>
            <a:tailEnd/>
          </a:ln>
        </p:spPr>
      </p:pic>
      <p:graphicFrame>
        <p:nvGraphicFramePr>
          <p:cNvPr id="20" name="Table 19"/>
          <p:cNvGraphicFramePr>
            <a:graphicFrameLocks noGrp="1"/>
          </p:cNvGraphicFramePr>
          <p:nvPr/>
        </p:nvGraphicFramePr>
        <p:xfrm>
          <a:off x="228601" y="1752600"/>
          <a:ext cx="7924798" cy="304800"/>
        </p:xfrm>
        <a:graphic>
          <a:graphicData uri="http://schemas.openxmlformats.org/drawingml/2006/table">
            <a:tbl>
              <a:tblPr firstRow="1" bandRow="1">
                <a:tableStyleId>{5C22544A-7EE6-4342-B048-85BDC9FD1C3A}</a:tableStyleId>
              </a:tblPr>
              <a:tblGrid>
                <a:gridCol w="1132114"/>
                <a:gridCol w="544285"/>
                <a:gridCol w="1295400"/>
                <a:gridCol w="1143000"/>
                <a:gridCol w="1371600"/>
                <a:gridCol w="1143000"/>
                <a:gridCol w="1295399"/>
              </a:tblGrid>
              <a:tr h="304800">
                <a:tc>
                  <a:txBody>
                    <a:bodyPr/>
                    <a:lstStyle/>
                    <a:p>
                      <a:r>
                        <a:rPr lang="en-NZ" sz="1000" dirty="0" smtClean="0">
                          <a:solidFill>
                            <a:schemeClr val="tx1"/>
                          </a:solidFill>
                        </a:rPr>
                        <a:t>Mean (Max 10)</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NZ" sz="1000" dirty="0" smtClean="0">
                          <a:solidFill>
                            <a:schemeClr val="tx1"/>
                          </a:solidFill>
                        </a:rPr>
                        <a:t>6.73</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NZ" sz="1000" dirty="0" smtClean="0">
                          <a:solidFill>
                            <a:schemeClr val="tx1"/>
                          </a:solidFill>
                        </a:rPr>
                        <a:t>6.78</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NZ" sz="1000" dirty="0" smtClean="0">
                          <a:solidFill>
                            <a:schemeClr val="tx1"/>
                          </a:solidFill>
                        </a:rPr>
                        <a:t>6.07</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21" name="Right Brace 20"/>
          <p:cNvSpPr/>
          <p:nvPr/>
        </p:nvSpPr>
        <p:spPr>
          <a:xfrm>
            <a:off x="3276600" y="2209800"/>
            <a:ext cx="22860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2" name="Right Brace 21"/>
          <p:cNvSpPr/>
          <p:nvPr/>
        </p:nvSpPr>
        <p:spPr>
          <a:xfrm>
            <a:off x="5715000" y="2209800"/>
            <a:ext cx="152400" cy="2133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3" name="Right Brace 22"/>
          <p:cNvSpPr/>
          <p:nvPr/>
        </p:nvSpPr>
        <p:spPr>
          <a:xfrm>
            <a:off x="8153400" y="2209800"/>
            <a:ext cx="152400" cy="1524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4" name="Right Brace 23"/>
          <p:cNvSpPr/>
          <p:nvPr/>
        </p:nvSpPr>
        <p:spPr>
          <a:xfrm>
            <a:off x="8153400" y="4953000"/>
            <a:ext cx="152400" cy="533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5" name="Right Brace 24"/>
          <p:cNvSpPr/>
          <p:nvPr/>
        </p:nvSpPr>
        <p:spPr>
          <a:xfrm>
            <a:off x="5715000" y="5334000"/>
            <a:ext cx="152400" cy="30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6" name="Right Brace 25"/>
          <p:cNvSpPr/>
          <p:nvPr/>
        </p:nvSpPr>
        <p:spPr>
          <a:xfrm>
            <a:off x="3276600" y="5334000"/>
            <a:ext cx="152400" cy="228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7" name="TextBox 26"/>
          <p:cNvSpPr txBox="1"/>
          <p:nvPr/>
        </p:nvSpPr>
        <p:spPr>
          <a:xfrm>
            <a:off x="3505200" y="3124200"/>
            <a:ext cx="533400" cy="246221"/>
          </a:xfrm>
          <a:prstGeom prst="rect">
            <a:avLst/>
          </a:prstGeom>
          <a:noFill/>
        </p:spPr>
        <p:txBody>
          <a:bodyPr wrap="square" rtlCol="0">
            <a:spAutoFit/>
          </a:bodyPr>
          <a:lstStyle/>
          <a:p>
            <a:r>
              <a:rPr lang="en-NZ" sz="1000" b="1" dirty="0" smtClean="0"/>
              <a:t>60%</a:t>
            </a:r>
            <a:endParaRPr lang="en-NZ" sz="1000" b="1" dirty="0"/>
          </a:p>
        </p:txBody>
      </p:sp>
      <p:sp>
        <p:nvSpPr>
          <p:cNvPr id="28" name="TextBox 27"/>
          <p:cNvSpPr txBox="1"/>
          <p:nvPr/>
        </p:nvSpPr>
        <p:spPr>
          <a:xfrm>
            <a:off x="5867400" y="3182779"/>
            <a:ext cx="533400" cy="246221"/>
          </a:xfrm>
          <a:prstGeom prst="rect">
            <a:avLst/>
          </a:prstGeom>
          <a:noFill/>
        </p:spPr>
        <p:txBody>
          <a:bodyPr wrap="square" rtlCol="0">
            <a:spAutoFit/>
          </a:bodyPr>
          <a:lstStyle/>
          <a:p>
            <a:r>
              <a:rPr lang="en-NZ" sz="1000" b="1" dirty="0" smtClean="0"/>
              <a:t>61%</a:t>
            </a:r>
            <a:endParaRPr lang="en-NZ" sz="1000" b="1" dirty="0"/>
          </a:p>
        </p:txBody>
      </p:sp>
      <p:sp>
        <p:nvSpPr>
          <p:cNvPr id="29" name="TextBox 28"/>
          <p:cNvSpPr txBox="1"/>
          <p:nvPr/>
        </p:nvSpPr>
        <p:spPr>
          <a:xfrm>
            <a:off x="8305800" y="2877979"/>
            <a:ext cx="533400" cy="246221"/>
          </a:xfrm>
          <a:prstGeom prst="rect">
            <a:avLst/>
          </a:prstGeom>
          <a:noFill/>
        </p:spPr>
        <p:txBody>
          <a:bodyPr wrap="square" rtlCol="0">
            <a:spAutoFit/>
          </a:bodyPr>
          <a:lstStyle/>
          <a:p>
            <a:r>
              <a:rPr lang="en-NZ" sz="1000" b="1" dirty="0" smtClean="0"/>
              <a:t>43%</a:t>
            </a:r>
            <a:endParaRPr lang="en-NZ" sz="1000" b="1" dirty="0"/>
          </a:p>
        </p:txBody>
      </p:sp>
      <p:sp>
        <p:nvSpPr>
          <p:cNvPr id="30" name="TextBox 29"/>
          <p:cNvSpPr txBox="1"/>
          <p:nvPr/>
        </p:nvSpPr>
        <p:spPr>
          <a:xfrm>
            <a:off x="8458200" y="5163979"/>
            <a:ext cx="533400" cy="246221"/>
          </a:xfrm>
          <a:prstGeom prst="rect">
            <a:avLst/>
          </a:prstGeom>
          <a:noFill/>
        </p:spPr>
        <p:txBody>
          <a:bodyPr wrap="square" rtlCol="0">
            <a:spAutoFit/>
          </a:bodyPr>
          <a:lstStyle/>
          <a:p>
            <a:r>
              <a:rPr lang="en-NZ" sz="1000" b="1" dirty="0" smtClean="0"/>
              <a:t>14%</a:t>
            </a:r>
            <a:endParaRPr lang="en-NZ" sz="1000" b="1" dirty="0"/>
          </a:p>
        </p:txBody>
      </p:sp>
      <p:sp>
        <p:nvSpPr>
          <p:cNvPr id="31" name="TextBox 30"/>
          <p:cNvSpPr txBox="1"/>
          <p:nvPr/>
        </p:nvSpPr>
        <p:spPr>
          <a:xfrm>
            <a:off x="5791200" y="5392579"/>
            <a:ext cx="533400" cy="246221"/>
          </a:xfrm>
          <a:prstGeom prst="rect">
            <a:avLst/>
          </a:prstGeom>
          <a:noFill/>
        </p:spPr>
        <p:txBody>
          <a:bodyPr wrap="square" rtlCol="0">
            <a:spAutoFit/>
          </a:bodyPr>
          <a:lstStyle/>
          <a:p>
            <a:r>
              <a:rPr lang="en-NZ" sz="1000" b="1" dirty="0" smtClean="0"/>
              <a:t>8%</a:t>
            </a:r>
            <a:endParaRPr lang="en-NZ" sz="1000" b="1" dirty="0"/>
          </a:p>
        </p:txBody>
      </p:sp>
      <p:sp>
        <p:nvSpPr>
          <p:cNvPr id="32" name="TextBox 31"/>
          <p:cNvSpPr txBox="1"/>
          <p:nvPr/>
        </p:nvSpPr>
        <p:spPr>
          <a:xfrm>
            <a:off x="3429000" y="5334000"/>
            <a:ext cx="533400" cy="246221"/>
          </a:xfrm>
          <a:prstGeom prst="rect">
            <a:avLst/>
          </a:prstGeom>
          <a:noFill/>
        </p:spPr>
        <p:txBody>
          <a:bodyPr wrap="square" rtlCol="0">
            <a:spAutoFit/>
          </a:bodyPr>
          <a:lstStyle/>
          <a:p>
            <a:r>
              <a:rPr lang="en-NZ" sz="1000" b="1" dirty="0" smtClean="0"/>
              <a:t>8%</a:t>
            </a:r>
            <a:endParaRPr lang="en-NZ" sz="1000" b="1" dirty="0"/>
          </a:p>
        </p:txBody>
      </p:sp>
      <p:sp>
        <p:nvSpPr>
          <p:cNvPr id="33" name="TextBox 32"/>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NZ" sz="1100" dirty="0">
                <a:solidFill>
                  <a:schemeClr val="bg1"/>
                </a:solidFill>
                <a:latin typeface="Arial" pitchFamily="34" charset="0"/>
                <a:cs typeface="Arial" pitchFamily="34" charset="0"/>
              </a:rPr>
              <a:t>Just over six out of ten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a:t>
            </a:r>
            <a:r>
              <a:rPr lang="en-NZ" sz="1100" dirty="0">
                <a:solidFill>
                  <a:schemeClr val="bg1"/>
                </a:solidFill>
                <a:latin typeface="Arial" pitchFamily="34" charset="0"/>
                <a:cs typeface="Arial" pitchFamily="34" charset="0"/>
              </a:rPr>
              <a:t>(61%) were </a:t>
            </a:r>
            <a:r>
              <a:rPr lang="en-NZ" sz="1100" i="1" dirty="0">
                <a:solidFill>
                  <a:schemeClr val="bg1"/>
                </a:solidFill>
                <a:latin typeface="Arial" pitchFamily="34" charset="0"/>
                <a:cs typeface="Arial" pitchFamily="34" charset="0"/>
              </a:rPr>
              <a:t>Satisfied</a:t>
            </a:r>
            <a:r>
              <a:rPr lang="en-NZ" sz="1100" dirty="0">
                <a:solidFill>
                  <a:schemeClr val="bg1"/>
                </a:solidFill>
                <a:latin typeface="Arial" pitchFamily="34" charset="0"/>
                <a:cs typeface="Arial" pitchFamily="34" charset="0"/>
              </a:rPr>
              <a:t> or </a:t>
            </a:r>
            <a:r>
              <a:rPr lang="en-NZ" sz="1100" i="1" dirty="0">
                <a:solidFill>
                  <a:schemeClr val="bg1"/>
                </a:solidFill>
                <a:latin typeface="Arial" pitchFamily="34" charset="0"/>
                <a:cs typeface="Arial" pitchFamily="34" charset="0"/>
              </a:rPr>
              <a:t>Very satisfied </a:t>
            </a:r>
            <a:r>
              <a:rPr lang="en-NZ" sz="1100" dirty="0">
                <a:solidFill>
                  <a:schemeClr val="bg1"/>
                </a:solidFill>
                <a:latin typeface="Arial" pitchFamily="34" charset="0"/>
                <a:cs typeface="Arial" pitchFamily="34" charset="0"/>
              </a:rPr>
              <a:t>with the management of the Tauranga Harbour overall, compared with 43% of </a:t>
            </a:r>
            <a:r>
              <a:rPr lang="en-NZ" sz="1100" i="1" dirty="0">
                <a:solidFill>
                  <a:schemeClr val="bg1"/>
                </a:solidFill>
                <a:latin typeface="Arial" pitchFamily="34" charset="0"/>
                <a:cs typeface="Arial" pitchFamily="34" charset="0"/>
              </a:rPr>
              <a:t>Recreational Users</a:t>
            </a:r>
            <a:r>
              <a:rPr lang="en-NZ" sz="1100" dirty="0">
                <a:solidFill>
                  <a:schemeClr val="bg1"/>
                </a:solidFill>
                <a:latin typeface="Arial" pitchFamily="34" charset="0"/>
                <a:cs typeface="Arial" pitchFamily="34" charset="0"/>
              </a:rPr>
              <a:t>. </a:t>
            </a:r>
            <a:r>
              <a:rPr lang="en-NZ" sz="1100" dirty="0" smtClean="0">
                <a:solidFill>
                  <a:schemeClr val="bg1"/>
                </a:solidFill>
                <a:latin typeface="Arial" pitchFamily="34" charset="0"/>
                <a:cs typeface="Arial" pitchFamily="34" charset="0"/>
              </a:rPr>
              <a:t>A larger proportion of </a:t>
            </a:r>
            <a:r>
              <a:rPr lang="en-NZ" sz="1100" i="1" dirty="0" smtClean="0">
                <a:solidFill>
                  <a:schemeClr val="bg1"/>
                </a:solidFill>
                <a:latin typeface="Arial" pitchFamily="34" charset="0"/>
                <a:cs typeface="Arial" pitchFamily="34" charset="0"/>
              </a:rPr>
              <a:t>Recreational Users </a:t>
            </a:r>
            <a:r>
              <a:rPr lang="en-NZ" sz="1100" dirty="0" smtClean="0">
                <a:solidFill>
                  <a:schemeClr val="bg1"/>
                </a:solidFill>
                <a:latin typeface="Arial" pitchFamily="34" charset="0"/>
                <a:cs typeface="Arial" pitchFamily="34" charset="0"/>
              </a:rPr>
              <a:t>were </a:t>
            </a:r>
            <a:r>
              <a:rPr lang="en-NZ" sz="1100" i="1" dirty="0" smtClean="0">
                <a:solidFill>
                  <a:schemeClr val="bg1"/>
                </a:solidFill>
                <a:latin typeface="Arial" pitchFamily="34" charset="0"/>
                <a:cs typeface="Arial" pitchFamily="34" charset="0"/>
              </a:rPr>
              <a:t>Dissatisfied </a:t>
            </a:r>
            <a:r>
              <a:rPr lang="en-NZ" sz="1100" dirty="0" smtClean="0">
                <a:solidFill>
                  <a:schemeClr val="bg1"/>
                </a:solidFill>
                <a:latin typeface="Arial" pitchFamily="34" charset="0"/>
                <a:cs typeface="Arial" pitchFamily="34" charset="0"/>
              </a:rPr>
              <a:t>or </a:t>
            </a:r>
            <a:r>
              <a:rPr lang="en-NZ" sz="1100" i="1" dirty="0" smtClean="0">
                <a:solidFill>
                  <a:schemeClr val="bg1"/>
                </a:solidFill>
                <a:latin typeface="Arial" pitchFamily="34" charset="0"/>
                <a:cs typeface="Arial" pitchFamily="34" charset="0"/>
              </a:rPr>
              <a:t>Very dissatisfied </a:t>
            </a:r>
            <a:r>
              <a:rPr lang="en-NZ" sz="1100" dirty="0" smtClean="0">
                <a:solidFill>
                  <a:schemeClr val="bg1"/>
                </a:solidFill>
                <a:latin typeface="Arial" pitchFamily="34" charset="0"/>
                <a:cs typeface="Arial" pitchFamily="34" charset="0"/>
              </a:rPr>
              <a:t>with the management of the Tauranga Harbour overall (14% compared with only 8% of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a:t>
            </a:r>
            <a:endParaRPr lang="en-NZ"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Satisfaction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51</a:t>
            </a:fld>
            <a:endParaRPr lang="en-US" sz="1000" b="1" dirty="0"/>
          </a:p>
        </p:txBody>
      </p:sp>
      <p:sp>
        <p:nvSpPr>
          <p:cNvPr id="6" name="TextBox 5"/>
          <p:cNvSpPr txBox="1"/>
          <p:nvPr/>
        </p:nvSpPr>
        <p:spPr>
          <a:xfrm>
            <a:off x="0" y="1219200"/>
            <a:ext cx="9144000" cy="307777"/>
          </a:xfrm>
          <a:prstGeom prst="rect">
            <a:avLst/>
          </a:prstGeom>
          <a:noFill/>
        </p:spPr>
        <p:txBody>
          <a:bodyPr wrap="square" rtlCol="0" anchor="ctr">
            <a:spAutoFit/>
          </a:bodyPr>
          <a:lstStyle/>
          <a:p>
            <a:pPr algn="ctr"/>
            <a:r>
              <a:rPr lang="en-NZ" sz="1400" b="1" dirty="0" smtClean="0"/>
              <a:t>How satisfied are you with the management of the </a:t>
            </a:r>
            <a:r>
              <a:rPr lang="en-NZ" sz="1400" b="1" dirty="0" err="1" smtClean="0"/>
              <a:t>Tauranga</a:t>
            </a:r>
            <a:r>
              <a:rPr lang="en-NZ" sz="1400" b="1" dirty="0" smtClean="0"/>
              <a:t> Harbour overall?</a:t>
            </a:r>
            <a:endParaRPr lang="en-NZ" sz="1400" dirty="0" smtClean="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Q17</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4" name="Chart 13"/>
          <p:cNvGraphicFramePr/>
          <p:nvPr/>
        </p:nvGraphicFramePr>
        <p:xfrm>
          <a:off x="1143000" y="1981200"/>
          <a:ext cx="76200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Table 19"/>
          <p:cNvGraphicFramePr>
            <a:graphicFrameLocks noGrp="1"/>
          </p:cNvGraphicFramePr>
          <p:nvPr/>
        </p:nvGraphicFramePr>
        <p:xfrm>
          <a:off x="1295400" y="6096000"/>
          <a:ext cx="7315200" cy="22860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tblGrid>
              <a:tr h="152400">
                <a:tc>
                  <a:txBody>
                    <a:bodyPr/>
                    <a:lstStyle/>
                    <a:p>
                      <a:pPr algn="ctr"/>
                      <a:r>
                        <a:rPr lang="en-NZ" sz="900" b="0" i="1" dirty="0" smtClean="0">
                          <a:solidFill>
                            <a:srgbClr val="FF0000"/>
                          </a:solidFill>
                        </a:rPr>
                        <a:t>n=563</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n=309</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n=232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n=197</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n=242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n=376</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n=186</a:t>
                      </a:r>
                      <a:endParaRPr lang="en-NZ" sz="900" i="1" dirty="0">
                        <a:solidFill>
                          <a:srgbClr val="FF0000"/>
                        </a:solidFill>
                      </a:endParaRPr>
                    </a:p>
                  </a:txBody>
                  <a:tcPr anchor="ctr">
                    <a:noFill/>
                  </a:tcPr>
                </a:tc>
              </a:tr>
            </a:tbl>
          </a:graphicData>
        </a:graphic>
      </p:graphicFrame>
      <p:sp>
        <p:nvSpPr>
          <p:cNvPr id="21" name="TextBox 20"/>
          <p:cNvSpPr txBox="1"/>
          <p:nvPr/>
        </p:nvSpPr>
        <p:spPr>
          <a:xfrm>
            <a:off x="2286000" y="1447800"/>
            <a:ext cx="2133600" cy="276999"/>
          </a:xfrm>
          <a:prstGeom prst="rect">
            <a:avLst/>
          </a:prstGeom>
          <a:noFill/>
        </p:spPr>
        <p:txBody>
          <a:bodyPr wrap="square" rtlCol="0">
            <a:spAutoFit/>
          </a:bodyPr>
          <a:lstStyle/>
          <a:p>
            <a:pPr algn="ctr"/>
            <a:r>
              <a:rPr lang="en-NZ" sz="1200" b="1" dirty="0" smtClean="0"/>
              <a:t>Area</a:t>
            </a:r>
            <a:endParaRPr lang="en-NZ" sz="1200" b="1" dirty="0"/>
          </a:p>
        </p:txBody>
      </p:sp>
      <p:sp>
        <p:nvSpPr>
          <p:cNvPr id="22" name="TextBox 21"/>
          <p:cNvSpPr txBox="1"/>
          <p:nvPr/>
        </p:nvSpPr>
        <p:spPr>
          <a:xfrm>
            <a:off x="4800600" y="1475601"/>
            <a:ext cx="2133600" cy="276999"/>
          </a:xfrm>
          <a:prstGeom prst="rect">
            <a:avLst/>
          </a:prstGeom>
          <a:noFill/>
        </p:spPr>
        <p:txBody>
          <a:bodyPr wrap="square" rtlCol="0">
            <a:spAutoFit/>
          </a:bodyPr>
          <a:lstStyle/>
          <a:p>
            <a:pPr algn="ctr"/>
            <a:r>
              <a:rPr lang="en-NZ" sz="1200" b="1" dirty="0" smtClean="0"/>
              <a:t>Age</a:t>
            </a:r>
            <a:endParaRPr lang="en-NZ" sz="1200" b="1" dirty="0"/>
          </a:p>
        </p:txBody>
      </p:sp>
      <p:sp>
        <p:nvSpPr>
          <p:cNvPr id="23" name="TextBox 22"/>
          <p:cNvSpPr txBox="1"/>
          <p:nvPr/>
        </p:nvSpPr>
        <p:spPr>
          <a:xfrm>
            <a:off x="7162800" y="1447800"/>
            <a:ext cx="1371600" cy="276999"/>
          </a:xfrm>
          <a:prstGeom prst="rect">
            <a:avLst/>
          </a:prstGeom>
          <a:noFill/>
        </p:spPr>
        <p:txBody>
          <a:bodyPr wrap="square" rtlCol="0">
            <a:spAutoFit/>
          </a:bodyPr>
          <a:lstStyle/>
          <a:p>
            <a:pPr algn="ctr"/>
            <a:r>
              <a:rPr lang="en-NZ" sz="1200" b="1" dirty="0" smtClean="0"/>
              <a:t>Urban / Rural</a:t>
            </a:r>
            <a:endParaRPr lang="en-NZ" sz="1200" b="1" dirty="0"/>
          </a:p>
        </p:txBody>
      </p:sp>
      <p:sp>
        <p:nvSpPr>
          <p:cNvPr id="24" name="TextBox 23"/>
          <p:cNvSpPr txBox="1"/>
          <p:nvPr/>
        </p:nvSpPr>
        <p:spPr>
          <a:xfrm>
            <a:off x="1295400" y="1447800"/>
            <a:ext cx="838200" cy="276999"/>
          </a:xfrm>
          <a:prstGeom prst="rect">
            <a:avLst/>
          </a:prstGeom>
          <a:noFill/>
        </p:spPr>
        <p:txBody>
          <a:bodyPr wrap="square" rtlCol="0">
            <a:spAutoFit/>
          </a:bodyPr>
          <a:lstStyle/>
          <a:p>
            <a:pPr algn="ctr"/>
            <a:r>
              <a:rPr lang="en-NZ" sz="1200" b="1" dirty="0" smtClean="0"/>
              <a:t>Residents</a:t>
            </a:r>
            <a:endParaRPr lang="en-NZ" sz="1200" b="1" dirty="0"/>
          </a:p>
        </p:txBody>
      </p:sp>
      <p:graphicFrame>
        <p:nvGraphicFramePr>
          <p:cNvPr id="26" name="Table 25"/>
          <p:cNvGraphicFramePr>
            <a:graphicFrameLocks noGrp="1"/>
          </p:cNvGraphicFramePr>
          <p:nvPr/>
        </p:nvGraphicFramePr>
        <p:xfrm>
          <a:off x="228600" y="1752600"/>
          <a:ext cx="8382060" cy="396240"/>
        </p:xfrm>
        <a:graphic>
          <a:graphicData uri="http://schemas.openxmlformats.org/drawingml/2006/table">
            <a:tbl>
              <a:tblPr firstRow="1" bandRow="1">
                <a:tableStyleId>{5C22544A-7EE6-4342-B048-85BDC9FD1C3A}</a:tableStyleId>
              </a:tblPr>
              <a:tblGrid>
                <a:gridCol w="1044000"/>
                <a:gridCol w="815340"/>
                <a:gridCol w="815340"/>
                <a:gridCol w="815340"/>
                <a:gridCol w="815340"/>
                <a:gridCol w="815340"/>
                <a:gridCol w="815340"/>
                <a:gridCol w="815340"/>
                <a:gridCol w="815340"/>
                <a:gridCol w="815340"/>
              </a:tblGrid>
              <a:tr h="228600">
                <a:tc>
                  <a:txBody>
                    <a:bodyPr/>
                    <a:lstStyle/>
                    <a:p>
                      <a:pPr algn="ctr"/>
                      <a:r>
                        <a:rPr lang="en-NZ" sz="1000" dirty="0" smtClean="0">
                          <a:solidFill>
                            <a:schemeClr val="tx1"/>
                          </a:solidFill>
                        </a:rPr>
                        <a:t>Mean rating (Max</a:t>
                      </a:r>
                      <a:r>
                        <a:rPr lang="en-NZ" sz="1000" baseline="0" dirty="0" smtClean="0">
                          <a:solidFill>
                            <a:schemeClr val="tx1"/>
                          </a:solidFill>
                        </a:rPr>
                        <a:t> 10)</a:t>
                      </a:r>
                      <a:endParaRPr lang="en-NZ" sz="10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dirty="0" smtClean="0">
                          <a:solidFill>
                            <a:schemeClr val="tx1"/>
                          </a:solidFill>
                        </a:rPr>
                        <a:t>6.78</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6.77</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6.75</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7.21</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6.90</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6.61</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6.93</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6.80</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000" b="1" kern="1200" dirty="0" smtClean="0">
                          <a:solidFill>
                            <a:schemeClr val="tx1"/>
                          </a:solidFill>
                          <a:latin typeface="+mn-lt"/>
                          <a:ea typeface="+mn-ea"/>
                          <a:cs typeface="+mn-cs"/>
                        </a:rPr>
                        <a:t>6.75</a:t>
                      </a:r>
                    </a:p>
                  </a:txBody>
                  <a:tcPr marL="9525" marR="9525" marT="9525"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cxnSp>
        <p:nvCxnSpPr>
          <p:cNvPr id="27" name="Straight Connector 26"/>
          <p:cNvCxnSpPr/>
          <p:nvPr/>
        </p:nvCxnSpPr>
        <p:spPr>
          <a:xfrm>
            <a:off x="7086600" y="1600200"/>
            <a:ext cx="0" cy="4648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48200" y="1676400"/>
            <a:ext cx="0" cy="4648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33600" y="1600200"/>
            <a:ext cx="0" cy="4648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a:blip r:embed="rId3" cstate="print"/>
          <a:srcRect/>
          <a:stretch>
            <a:fillRect/>
          </a:stretch>
        </p:blipFill>
        <p:spPr bwMode="auto">
          <a:xfrm>
            <a:off x="4267200" y="6172200"/>
            <a:ext cx="135415" cy="119063"/>
          </a:xfrm>
          <a:prstGeom prst="rect">
            <a:avLst/>
          </a:prstGeom>
          <a:noFill/>
          <a:ln w="9525">
            <a:noFill/>
            <a:miter lim="800000"/>
            <a:headEnd/>
            <a:tailEnd/>
          </a:ln>
        </p:spPr>
      </p:pic>
      <p:pic>
        <p:nvPicPr>
          <p:cNvPr id="31"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32" name="TextBox 31"/>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graphicFrame>
        <p:nvGraphicFramePr>
          <p:cNvPr id="33" name="Table 32"/>
          <p:cNvGraphicFramePr>
            <a:graphicFrameLocks noGrp="1"/>
          </p:cNvGraphicFramePr>
          <p:nvPr/>
        </p:nvGraphicFramePr>
        <p:xfrm>
          <a:off x="-152400" y="2209800"/>
          <a:ext cx="1574800" cy="3600450"/>
        </p:xfrm>
        <a:graphic>
          <a:graphicData uri="http://schemas.openxmlformats.org/drawingml/2006/table">
            <a:tbl>
              <a:tblPr/>
              <a:tblGrid>
                <a:gridCol w="1574800"/>
              </a:tblGrid>
              <a:tr h="304800">
                <a:tc>
                  <a:txBody>
                    <a:bodyPr/>
                    <a:lstStyle/>
                    <a:p>
                      <a:pPr algn="r" fontAlgn="b"/>
                      <a:r>
                        <a:rPr lang="en-NZ" sz="1000" b="1" i="0" u="none" strike="noStrike" dirty="0">
                          <a:solidFill>
                            <a:srgbClr val="000000"/>
                          </a:solidFill>
                          <a:latin typeface="Calibri"/>
                        </a:rPr>
                        <a:t>Very satisfied (9-10)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52600">
                <a:tc>
                  <a:txBody>
                    <a:bodyPr/>
                    <a:lstStyle/>
                    <a:p>
                      <a:pPr algn="r" fontAlgn="b"/>
                      <a:r>
                        <a:rPr lang="en-NZ" sz="1000" b="1" i="0" u="none" strike="noStrike">
                          <a:solidFill>
                            <a:srgbClr val="000000"/>
                          </a:solidFill>
                          <a:latin typeface="Calibri"/>
                        </a:rPr>
                        <a:t>Satisfied (7-8)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0600">
                <a:tc>
                  <a:txBody>
                    <a:bodyPr/>
                    <a:lstStyle/>
                    <a:p>
                      <a:pPr algn="r" fontAlgn="b"/>
                      <a:r>
                        <a:rPr lang="en-NZ" sz="1000" b="1" i="0" u="none" strike="noStrike">
                          <a:solidFill>
                            <a:srgbClr val="000000"/>
                          </a:solidFill>
                          <a:latin typeface="Calibri"/>
                        </a:rPr>
                        <a:t>Neither (5-6)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algn="r" fontAlgn="b"/>
                      <a:r>
                        <a:rPr lang="en-NZ" sz="1000" b="1" i="0" u="none" strike="noStrike">
                          <a:solidFill>
                            <a:srgbClr val="000000"/>
                          </a:solidFill>
                          <a:latin typeface="Calibri"/>
                        </a:rPr>
                        <a:t>Dissatisfied (3-4)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400">
                <a:tc>
                  <a:txBody>
                    <a:bodyPr/>
                    <a:lstStyle/>
                    <a:p>
                      <a:pPr algn="r" fontAlgn="b"/>
                      <a:r>
                        <a:rPr lang="en-NZ" sz="1000" b="1" i="0" u="none" strike="noStrike">
                          <a:solidFill>
                            <a:srgbClr val="000000"/>
                          </a:solidFill>
                          <a:latin typeface="Calibri"/>
                        </a:rPr>
                        <a:t>Very dissatisfied (1-2)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2875">
                <a:tc>
                  <a:txBody>
                    <a:bodyPr/>
                    <a:lstStyle/>
                    <a:p>
                      <a:pPr algn="r" fontAlgn="b"/>
                      <a:r>
                        <a:rPr lang="en-NZ" sz="1000" b="1" i="0" u="none" strike="noStrike" dirty="0">
                          <a:solidFill>
                            <a:srgbClr val="000000"/>
                          </a:solidFill>
                          <a:latin typeface="Calibri"/>
                        </a:rPr>
                        <a:t>Don't know</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TextBox 24"/>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Satisfaction with the Tauranga Harbour overall was highest with the </a:t>
            </a:r>
            <a:r>
              <a:rPr lang="en-NZ" sz="1100" i="1" dirty="0" smtClean="0">
                <a:solidFill>
                  <a:schemeClr val="bg1"/>
                </a:solidFill>
                <a:latin typeface="Arial" pitchFamily="34" charset="0"/>
                <a:cs typeface="Arial" pitchFamily="34" charset="0"/>
              </a:rPr>
              <a:t>18-39 year old </a:t>
            </a:r>
            <a:r>
              <a:rPr lang="en-NZ" sz="1100" dirty="0" smtClean="0">
                <a:solidFill>
                  <a:schemeClr val="bg1"/>
                </a:solidFill>
                <a:latin typeface="Arial" pitchFamily="34" charset="0"/>
                <a:cs typeface="Arial" pitchFamily="34" charset="0"/>
              </a:rPr>
              <a:t>age group (69% </a:t>
            </a:r>
            <a:r>
              <a:rPr lang="en-NZ" sz="1100" i="1" dirty="0" smtClean="0">
                <a:solidFill>
                  <a:schemeClr val="bg1"/>
                </a:solidFill>
                <a:latin typeface="Arial" pitchFamily="34" charset="0"/>
                <a:cs typeface="Arial" pitchFamily="34" charset="0"/>
              </a:rPr>
              <a:t>Satisfied</a:t>
            </a:r>
            <a:r>
              <a:rPr lang="en-NZ" sz="1100" dirty="0" smtClean="0">
                <a:solidFill>
                  <a:schemeClr val="bg1"/>
                </a:solidFill>
                <a:latin typeface="Arial" pitchFamily="34" charset="0"/>
                <a:cs typeface="Arial" pitchFamily="34" charset="0"/>
              </a:rPr>
              <a:t> or </a:t>
            </a:r>
            <a:r>
              <a:rPr lang="en-NZ" sz="1100" i="1" dirty="0" smtClean="0">
                <a:solidFill>
                  <a:schemeClr val="bg1"/>
                </a:solidFill>
                <a:latin typeface="Arial" pitchFamily="34" charset="0"/>
                <a:cs typeface="Arial" pitchFamily="34" charset="0"/>
              </a:rPr>
              <a:t>Very satisfied</a:t>
            </a:r>
            <a:r>
              <a:rPr lang="en-NZ" sz="1100" dirty="0" smtClean="0">
                <a:solidFill>
                  <a:schemeClr val="bg1"/>
                </a:solidFill>
                <a:latin typeface="Arial" pitchFamily="34" charset="0"/>
                <a:cs typeface="Arial" pitchFamily="34" charset="0"/>
              </a:rPr>
              <a:t>) and lowest with the </a:t>
            </a:r>
            <a:r>
              <a:rPr lang="en-NZ" sz="1100" i="1" dirty="0" smtClean="0">
                <a:solidFill>
                  <a:schemeClr val="bg1"/>
                </a:solidFill>
                <a:latin typeface="Arial" pitchFamily="34" charset="0"/>
                <a:cs typeface="Arial" pitchFamily="34" charset="0"/>
              </a:rPr>
              <a:t>40-64 year old </a:t>
            </a:r>
            <a:r>
              <a:rPr lang="en-NZ" sz="1100" dirty="0" smtClean="0">
                <a:solidFill>
                  <a:schemeClr val="bg1"/>
                </a:solidFill>
                <a:latin typeface="Arial" pitchFamily="34" charset="0"/>
                <a:cs typeface="Arial" pitchFamily="34" charset="0"/>
              </a:rPr>
              <a:t>age group (54% </a:t>
            </a:r>
            <a:r>
              <a:rPr lang="en-NZ" sz="1100" i="1" dirty="0" smtClean="0">
                <a:solidFill>
                  <a:schemeClr val="bg1"/>
                </a:solidFill>
                <a:latin typeface="Arial" pitchFamily="34" charset="0"/>
                <a:cs typeface="Arial" pitchFamily="34" charset="0"/>
              </a:rPr>
              <a:t>Satisfied</a:t>
            </a:r>
            <a:r>
              <a:rPr lang="en-NZ" sz="1100" dirty="0" smtClean="0">
                <a:solidFill>
                  <a:schemeClr val="bg1"/>
                </a:solidFill>
                <a:latin typeface="Arial" pitchFamily="34" charset="0"/>
                <a:cs typeface="Arial" pitchFamily="34" charset="0"/>
              </a:rPr>
              <a:t> or </a:t>
            </a:r>
            <a:r>
              <a:rPr lang="en-NZ" sz="1100" i="1" dirty="0" smtClean="0">
                <a:solidFill>
                  <a:schemeClr val="bg1"/>
                </a:solidFill>
                <a:latin typeface="Arial" pitchFamily="34" charset="0"/>
                <a:cs typeface="Arial" pitchFamily="34" charset="0"/>
              </a:rPr>
              <a:t>Very satisfied</a:t>
            </a:r>
            <a:r>
              <a:rPr lang="en-NZ" sz="1100" dirty="0" smtClean="0">
                <a:solidFill>
                  <a:schemeClr val="bg1"/>
                </a:solidFill>
                <a:latin typeface="Arial" pitchFamily="34" charset="0"/>
                <a:cs typeface="Arial" pitchFamily="34" charset="0"/>
              </a:rPr>
              <a:t>). </a:t>
            </a:r>
            <a:endParaRPr lang="en-NZ"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0"/>
            <a:ext cx="9144000" cy="523875"/>
          </a:xfrm>
          <a:prstGeom prst="rect">
            <a:avLst/>
          </a:prstGeom>
          <a:solidFill>
            <a:schemeClr val="tx1"/>
          </a:solidFill>
          <a:ln w="28575">
            <a:solidFill>
              <a:srgbClr val="FF0000"/>
            </a:solidFill>
          </a:ln>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NZ" sz="3200" b="1" i="0" u="none" strike="noStrike" kern="1200" cap="none" spc="0" normalizeH="0" baseline="0" noProof="0" dirty="0" smtClean="0">
                <a:ln>
                  <a:noFill/>
                </a:ln>
                <a:solidFill>
                  <a:schemeClr val="bg1"/>
                </a:solidFill>
                <a:effectLst/>
                <a:uLnTx/>
                <a:uFillTx/>
                <a:latin typeface="+mn-lt"/>
                <a:ea typeface="+mn-ea"/>
                <a:cs typeface="+mn-cs"/>
              </a:rPr>
              <a:t>Management  </a:t>
            </a:r>
            <a:endParaRPr kumimoji="0" lang="en-GB"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Action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53</a:t>
            </a:fld>
            <a:endParaRPr lang="en-US" sz="1000" b="1" dirty="0"/>
          </a:p>
        </p:txBody>
      </p:sp>
      <p:sp>
        <p:nvSpPr>
          <p:cNvPr id="6" name="TextBox 5"/>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would be your most desired action for the ongoing management of </a:t>
            </a:r>
            <a:r>
              <a:rPr lang="en-NZ" sz="1400" b="1" dirty="0" err="1" smtClean="0"/>
              <a:t>Tauranga</a:t>
            </a:r>
            <a:r>
              <a:rPr lang="en-NZ" sz="1400" b="1" dirty="0" smtClean="0"/>
              <a:t> Harbour?</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Q18</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6" name="Chart 15"/>
          <p:cNvGraphicFramePr/>
          <p:nvPr/>
        </p:nvGraphicFramePr>
        <p:xfrm>
          <a:off x="152400" y="1600200"/>
          <a:ext cx="8991600"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p:cNvGraphicFramePr>
            <a:graphicFrameLocks noGrp="1"/>
          </p:cNvGraphicFramePr>
          <p:nvPr/>
        </p:nvGraphicFramePr>
        <p:xfrm>
          <a:off x="2819400" y="5791200"/>
          <a:ext cx="4495800" cy="228600"/>
        </p:xfrm>
        <a:graphic>
          <a:graphicData uri="http://schemas.openxmlformats.org/drawingml/2006/table">
            <a:tbl>
              <a:tblPr firstRow="1" bandRow="1">
                <a:tableStyleId>{5C22544A-7EE6-4342-B048-85BDC9FD1C3A}</a:tableStyleId>
              </a:tblPr>
              <a:tblGrid>
                <a:gridCol w="1498600"/>
                <a:gridCol w="1498600"/>
                <a:gridCol w="14986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8" name="Picture 2"/>
          <p:cNvPicPr>
            <a:picLocks noChangeAspect="1" noChangeArrowheads="1"/>
          </p:cNvPicPr>
          <p:nvPr/>
        </p:nvPicPr>
        <p:blipFill>
          <a:blip r:embed="rId3" cstate="print"/>
          <a:srcRect/>
          <a:stretch>
            <a:fillRect/>
          </a:stretch>
        </p:blipFill>
        <p:spPr bwMode="auto">
          <a:xfrm>
            <a:off x="6705600" y="5867400"/>
            <a:ext cx="135415" cy="119063"/>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20" name="TextBox 19"/>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3" name="Rectangle 12"/>
          <p:cNvSpPr/>
          <p:nvPr/>
        </p:nvSpPr>
        <p:spPr>
          <a:xfrm>
            <a:off x="0" y="6019800"/>
            <a:ext cx="9144000" cy="369332"/>
          </a:xfrm>
          <a:prstGeom prst="rect">
            <a:avLst/>
          </a:prstGeom>
        </p:spPr>
        <p:txBody>
          <a:bodyPr wrap="square">
            <a:spAutoFit/>
          </a:bodyPr>
          <a:lstStyle/>
          <a:p>
            <a:r>
              <a:rPr lang="en-NZ" sz="900" dirty="0" smtClean="0"/>
              <a:t>*Including the water quality, cleanliness, natural habitat, plants, wildlife, fish and shellfish. **Including sewage, effluent, farm runoff and pollution.  ***Including boats, jet skis, shipping, rules and regulations and safety. ****Including the Port, Mussel farm, fish farm, tourist boats and land development.  *****Including boat ramps, walkways, picnic areas and loading docks.</a:t>
            </a:r>
            <a:endParaRPr lang="en-NZ" sz="900" dirty="0"/>
          </a:p>
        </p:txBody>
      </p:sp>
      <p:sp>
        <p:nvSpPr>
          <p:cNvPr id="14" name="TextBox 13"/>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Almost two thirds of </a:t>
            </a:r>
            <a:r>
              <a:rPr lang="en-NZ" sz="1100" i="1" dirty="0" smtClean="0">
                <a:solidFill>
                  <a:schemeClr val="bg1"/>
                </a:solidFill>
                <a:latin typeface="Arial" pitchFamily="34" charset="0"/>
                <a:cs typeface="Arial" pitchFamily="34" charset="0"/>
              </a:rPr>
              <a:t>Recreational Users </a:t>
            </a:r>
            <a:r>
              <a:rPr lang="en-NZ" sz="1100" dirty="0" smtClean="0">
                <a:solidFill>
                  <a:schemeClr val="bg1"/>
                </a:solidFill>
                <a:latin typeface="Arial" pitchFamily="34" charset="0"/>
                <a:cs typeface="Arial" pitchFamily="34" charset="0"/>
              </a:rPr>
              <a:t>(32%) stated </a:t>
            </a:r>
            <a:r>
              <a:rPr lang="en-NZ" sz="1100" i="1" dirty="0" smtClean="0">
                <a:solidFill>
                  <a:schemeClr val="bg1"/>
                </a:solidFill>
                <a:latin typeface="Arial" pitchFamily="34" charset="0"/>
                <a:cs typeface="Arial" pitchFamily="34" charset="0"/>
              </a:rPr>
              <a:t>Sustainability of the natural eco system</a:t>
            </a:r>
            <a:r>
              <a:rPr lang="en-NZ" sz="1100" dirty="0" smtClean="0">
                <a:solidFill>
                  <a:schemeClr val="bg1"/>
                </a:solidFill>
                <a:latin typeface="Arial" pitchFamily="34" charset="0"/>
                <a:cs typeface="Arial" pitchFamily="34" charset="0"/>
              </a:rPr>
              <a:t> as their most desired action for ongoing management of Tauranga Harbour, as did 22% of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a:t>
            </a:r>
            <a:endParaRPr lang="en-NZ"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54</a:t>
            </a:fld>
            <a:endParaRPr lang="en-US"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3" name="Table 12"/>
          <p:cNvGraphicFramePr>
            <a:graphicFrameLocks noGrp="1"/>
          </p:cNvGraphicFramePr>
          <p:nvPr>
            <p:extLst>
              <p:ext uri="{D42A27DB-BD31-4B8C-83A1-F6EECF244321}">
                <p14:modId xmlns:p14="http://schemas.microsoft.com/office/powerpoint/2010/main" val="2583212050"/>
              </p:ext>
            </p:extLst>
          </p:nvPr>
        </p:nvGraphicFramePr>
        <p:xfrm>
          <a:off x="141469" y="1600200"/>
          <a:ext cx="8926331" cy="4360178"/>
        </p:xfrm>
        <a:graphic>
          <a:graphicData uri="http://schemas.openxmlformats.org/drawingml/2006/table">
            <a:tbl>
              <a:tblPr/>
              <a:tblGrid>
                <a:gridCol w="3692525"/>
                <a:gridCol w="581534"/>
                <a:gridCol w="581534"/>
                <a:gridCol w="581534"/>
                <a:gridCol w="581534"/>
                <a:gridCol w="581534"/>
                <a:gridCol w="581534"/>
                <a:gridCol w="581534"/>
                <a:gridCol w="581534"/>
                <a:gridCol w="581534"/>
              </a:tblGrid>
              <a:tr h="211815">
                <a:tc>
                  <a:txBody>
                    <a:bodyPr/>
                    <a:lstStyle/>
                    <a:p>
                      <a:pPr algn="l" fontAlgn="b"/>
                      <a:endParaRPr lang="en-NZ" sz="10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rowSpan="2">
                  <a:txBody>
                    <a:bodyPr/>
                    <a:lstStyle/>
                    <a:p>
                      <a:pPr algn="ctr" fontAlgn="b"/>
                      <a:r>
                        <a:rPr lang="en-NZ" sz="1000" b="1" i="0" u="none" strike="noStrike" dirty="0" smtClean="0">
                          <a:solidFill>
                            <a:srgbClr val="000000"/>
                          </a:solidFill>
                          <a:latin typeface="+mn-lt"/>
                        </a:rPr>
                        <a:t>Residents</a:t>
                      </a:r>
                      <a:endParaRPr lang="en-NZ" sz="1000" b="1" i="0" u="none" strike="noStrike" dirty="0">
                        <a:solidFill>
                          <a:srgbClr val="000000"/>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b"/>
                      <a:r>
                        <a:rPr lang="en-NZ" sz="1000" b="1" i="0" u="none" strike="noStrike" dirty="0" smtClean="0">
                          <a:solidFill>
                            <a:srgbClr val="000000"/>
                          </a:solidFill>
                          <a:latin typeface="+mn-lt"/>
                        </a:rPr>
                        <a:t>Area</a:t>
                      </a:r>
                      <a:endParaRPr lang="en-NZ" sz="10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3">
                  <a:txBody>
                    <a:bodyPr/>
                    <a:lstStyle/>
                    <a:p>
                      <a:pPr algn="ctr" fontAlgn="b"/>
                      <a:r>
                        <a:rPr lang="en-NZ" sz="1000" b="1" i="0" u="none" strike="noStrike" dirty="0" smtClean="0">
                          <a:solidFill>
                            <a:srgbClr val="000000"/>
                          </a:solidFill>
                          <a:latin typeface="+mn-lt"/>
                        </a:rPr>
                        <a:t>Age</a:t>
                      </a:r>
                      <a:endParaRPr lang="en-NZ" sz="10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2">
                  <a:txBody>
                    <a:bodyPr/>
                    <a:lstStyle/>
                    <a:p>
                      <a:pPr algn="ctr" fontAlgn="b"/>
                      <a:r>
                        <a:rPr lang="en-NZ" sz="1000" b="1" i="0" u="none" strike="noStrike" dirty="0" smtClean="0">
                          <a:solidFill>
                            <a:srgbClr val="000000"/>
                          </a:solidFill>
                          <a:latin typeface="+mn-lt"/>
                        </a:rPr>
                        <a:t>Urban  / Rural</a:t>
                      </a:r>
                      <a:endParaRPr lang="en-NZ" sz="10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r>
              <a:tr h="615677">
                <a:tc>
                  <a:txBody>
                    <a:bodyPr/>
                    <a:lstStyle/>
                    <a:p>
                      <a:pPr algn="l" fontAlgn="b"/>
                      <a:endParaRPr lang="en-NZ" sz="10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vMerge="1">
                  <a:txBody>
                    <a:bodyPr/>
                    <a:lstStyle/>
                    <a:p>
                      <a:pPr algn="ctr"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a:txBody>
                    <a:bodyPr/>
                    <a:lstStyle/>
                    <a:p>
                      <a:pPr algn="ctr" fontAlgn="b"/>
                      <a:r>
                        <a:rPr lang="en-NZ" sz="1000" b="1" i="0" u="none" strike="noStrike" dirty="0">
                          <a:solidFill>
                            <a:srgbClr val="000000"/>
                          </a:solidFill>
                          <a:latin typeface="+mn-lt"/>
                        </a:rPr>
                        <a:t>Tauranga City Council</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WBOP DC</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Outside WBOP</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18-39</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40-64</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65+</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Urban</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000" b="1" i="0" u="none" strike="noStrike" dirty="0">
                          <a:solidFill>
                            <a:srgbClr val="000000"/>
                          </a:solidFill>
                          <a:latin typeface="+mn-lt"/>
                        </a:rPr>
                        <a:t>Rural</a:t>
                      </a:r>
                    </a:p>
                  </a:txBody>
                  <a:tcPr marL="7460" marR="7460" marT="7460"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94358">
                <a:tc>
                  <a:txBody>
                    <a:bodyPr/>
                    <a:lstStyle/>
                    <a:p>
                      <a:pPr algn="l" fontAlgn="t"/>
                      <a:r>
                        <a:rPr lang="en-NZ" sz="1000" b="0" i="0" u="none" strike="noStrike" dirty="0">
                          <a:solidFill>
                            <a:srgbClr val="000000"/>
                          </a:solidFill>
                          <a:latin typeface="+mn-lt"/>
                        </a:rPr>
                        <a:t>Sustainability of the natural eco system </a:t>
                      </a:r>
                      <a:r>
                        <a:rPr lang="en-NZ" sz="1000" b="0" i="0" u="none" strike="noStrike" dirty="0" smtClean="0">
                          <a:solidFill>
                            <a:srgbClr val="000000"/>
                          </a:solidFill>
                          <a:latin typeface="+mn-lt"/>
                        </a:rPr>
                        <a:t>*</a:t>
                      </a:r>
                      <a:endParaRPr lang="en-NZ" sz="10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dirty="0">
                          <a:solidFill>
                            <a:srgbClr val="000000"/>
                          </a:solidFill>
                          <a:latin typeface="+mn-lt"/>
                        </a:rPr>
                        <a:t>Better management of sea lettuce / </a:t>
                      </a:r>
                      <a:r>
                        <a:rPr lang="en-NZ" sz="1000" b="0" i="0" u="none" strike="noStrike" dirty="0" smtClean="0">
                          <a:solidFill>
                            <a:srgbClr val="000000"/>
                          </a:solidFill>
                          <a:latin typeface="+mn-lt"/>
                        </a:rPr>
                        <a:t>Mangroves </a:t>
                      </a:r>
                      <a:r>
                        <a:rPr lang="en-NZ" sz="1000" b="0" i="0" u="none" strike="noStrike" dirty="0">
                          <a:solidFill>
                            <a:srgbClr val="000000"/>
                          </a:solidFill>
                          <a:latin typeface="+mn-lt"/>
                        </a:rPr>
                        <a:t>/ Black swans / Silt</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dirty="0">
                          <a:solidFill>
                            <a:srgbClr val="000000"/>
                          </a:solidFill>
                          <a:latin typeface="+mn-lt"/>
                        </a:rPr>
                        <a:t>Management of discharge into the </a:t>
                      </a:r>
                      <a:r>
                        <a:rPr lang="en-NZ" sz="1000" b="0" i="0" u="none" strike="noStrike" dirty="0" smtClean="0">
                          <a:solidFill>
                            <a:srgbClr val="000000"/>
                          </a:solidFill>
                          <a:latin typeface="+mn-lt"/>
                        </a:rPr>
                        <a:t>harbour**</a:t>
                      </a:r>
                      <a:endParaRPr lang="en-NZ" sz="10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dirty="0">
                          <a:solidFill>
                            <a:srgbClr val="000000"/>
                          </a:solidFill>
                          <a:latin typeface="+mn-lt"/>
                        </a:rPr>
                        <a:t>Continue as you are / Monitor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dirty="0">
                          <a:solidFill>
                            <a:srgbClr val="000000"/>
                          </a:solidFill>
                          <a:latin typeface="+mn-lt"/>
                        </a:rPr>
                        <a:t>Educate all users / Encourage use / Communication</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dirty="0">
                          <a:solidFill>
                            <a:srgbClr val="000000"/>
                          </a:solidFill>
                          <a:latin typeface="+mn-lt"/>
                        </a:rPr>
                        <a:t>Improved policing/monitoring of </a:t>
                      </a:r>
                      <a:r>
                        <a:rPr lang="en-NZ" sz="1000" b="0" i="0" u="none" strike="noStrike" dirty="0" smtClean="0">
                          <a:solidFill>
                            <a:srgbClr val="000000"/>
                          </a:solidFill>
                          <a:latin typeface="+mn-lt"/>
                        </a:rPr>
                        <a:t>users ***</a:t>
                      </a:r>
                      <a:endParaRPr lang="en-NZ" sz="10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dirty="0">
                          <a:solidFill>
                            <a:srgbClr val="000000"/>
                          </a:solidFill>
                          <a:latin typeface="+mn-lt"/>
                        </a:rPr>
                        <a:t>Commercial </a:t>
                      </a:r>
                      <a:r>
                        <a:rPr lang="en-NZ" sz="1000" b="0" i="0" u="none" strike="noStrike" dirty="0" smtClean="0">
                          <a:solidFill>
                            <a:srgbClr val="000000"/>
                          </a:solidFill>
                          <a:latin typeface="+mn-lt"/>
                        </a:rPr>
                        <a:t>expansion****</a:t>
                      </a:r>
                      <a:endParaRPr lang="en-NZ" sz="10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dirty="0">
                          <a:solidFill>
                            <a:srgbClr val="000000"/>
                          </a:solidFill>
                          <a:latin typeface="+mn-lt"/>
                        </a:rPr>
                        <a:t>Co management with </a:t>
                      </a:r>
                      <a:r>
                        <a:rPr lang="en-NZ" sz="1000" b="0" i="0" u="none" strike="noStrike" dirty="0" err="1">
                          <a:solidFill>
                            <a:srgbClr val="000000"/>
                          </a:solidFill>
                          <a:latin typeface="+mn-lt"/>
                        </a:rPr>
                        <a:t>iwi</a:t>
                      </a:r>
                      <a:r>
                        <a:rPr lang="en-NZ" sz="1000" b="0" i="0" u="none" strike="noStrike" dirty="0">
                          <a:solidFill>
                            <a:srgbClr val="000000"/>
                          </a:solidFill>
                          <a:latin typeface="+mn-lt"/>
                        </a:rPr>
                        <a:t> / others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a:solidFill>
                            <a:srgbClr val="000000"/>
                          </a:solidFill>
                          <a:latin typeface="+mn-lt"/>
                        </a:rPr>
                        <a:t>Have a good management plan</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a:solidFill>
                            <a:srgbClr val="000000"/>
                          </a:solidFill>
                          <a:latin typeface="+mn-lt"/>
                        </a:rPr>
                        <a:t>Improved access for all</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a:solidFill>
                            <a:srgbClr val="000000"/>
                          </a:solidFill>
                          <a:latin typeface="+mn-lt"/>
                        </a:rPr>
                        <a:t>The dredging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dirty="0">
                          <a:solidFill>
                            <a:srgbClr val="000000"/>
                          </a:solidFill>
                          <a:latin typeface="+mn-lt"/>
                        </a:rPr>
                        <a:t>Improved </a:t>
                      </a:r>
                      <a:r>
                        <a:rPr lang="en-NZ" sz="1000" b="0" i="0" u="none" strike="noStrike" dirty="0" smtClean="0">
                          <a:solidFill>
                            <a:srgbClr val="000000"/>
                          </a:solidFill>
                          <a:latin typeface="+mn-lt"/>
                        </a:rPr>
                        <a:t>facilities*****</a:t>
                      </a:r>
                      <a:endParaRPr lang="en-NZ" sz="10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a:solidFill>
                            <a:srgbClr val="000000"/>
                          </a:solidFill>
                          <a:latin typeface="+mn-lt"/>
                        </a:rPr>
                        <a:t>The balance between commercial and environmental wants and needs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a:solidFill>
                            <a:srgbClr val="000000"/>
                          </a:solidFill>
                          <a:latin typeface="+mn-lt"/>
                        </a:rPr>
                        <a:t>No commercial fishing in the harbour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a:solidFill>
                            <a:srgbClr val="000000"/>
                          </a:solidFill>
                          <a:latin typeface="+mn-lt"/>
                        </a:rPr>
                        <a:t>Beautification of the Strand / Aesthetically pleasing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a:solidFill>
                            <a:srgbClr val="000000"/>
                          </a:solidFill>
                          <a:latin typeface="+mn-lt"/>
                        </a:rPr>
                        <a:t>Other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dirty="0">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0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194358">
                <a:tc>
                  <a:txBody>
                    <a:bodyPr/>
                    <a:lstStyle/>
                    <a:p>
                      <a:pPr algn="l" fontAlgn="t"/>
                      <a:r>
                        <a:rPr lang="en-NZ" sz="1000" b="0" i="0" u="none" strike="noStrike">
                          <a:solidFill>
                            <a:srgbClr val="000000"/>
                          </a:solidFill>
                          <a:latin typeface="+mn-lt"/>
                        </a:rPr>
                        <a:t>Don't know</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dirty="0">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000" b="0" i="0" u="none" strike="noStrike" dirty="0">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211815">
                <a:tc>
                  <a:txBody>
                    <a:bodyPr/>
                    <a:lstStyle/>
                    <a:p>
                      <a:pPr marL="72000" algn="l" fontAlgn="t">
                        <a:spcBef>
                          <a:spcPts val="0"/>
                        </a:spcBef>
                      </a:pPr>
                      <a:endParaRPr lang="en-NZ" sz="1000" b="1" i="0" u="none" strike="noStrike" dirty="0">
                        <a:solidFill>
                          <a:srgbClr val="000000"/>
                        </a:solidFill>
                        <a:latin typeface="+mn-lt"/>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n=563</a:t>
                      </a:r>
                      <a:endParaRPr lang="en-NZ" sz="900" b="0" i="1" dirty="0">
                        <a:solidFill>
                          <a:srgbClr val="FF0000"/>
                        </a:solidFill>
                      </a:endParaRPr>
                    </a:p>
                  </a:txBody>
                  <a:tcPr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n=309</a:t>
                      </a:r>
                      <a:endParaRPr lang="en-NZ" sz="900" i="1" dirty="0">
                        <a:solidFill>
                          <a:srgbClr val="FF0000"/>
                        </a:solidFill>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n=232</a:t>
                      </a:r>
                      <a:endParaRPr lang="en-NZ" sz="900" i="1" dirty="0">
                        <a:solidFill>
                          <a:srgbClr val="FF0000"/>
                        </a:solidFil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n=197</a:t>
                      </a:r>
                      <a:endParaRPr lang="en-NZ" sz="900" i="1" dirty="0">
                        <a:solidFill>
                          <a:srgbClr val="FF0000"/>
                        </a:solidFill>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n=242</a:t>
                      </a:r>
                      <a:endParaRPr lang="en-NZ" sz="900" i="1" dirty="0">
                        <a:solidFill>
                          <a:srgbClr val="FF0000"/>
                        </a:solidFil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n=376</a:t>
                      </a:r>
                      <a:endParaRPr lang="en-NZ" sz="900" i="1" dirty="0">
                        <a:solidFill>
                          <a:srgbClr val="FF0000"/>
                        </a:solidFill>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n=186</a:t>
                      </a:r>
                      <a:endParaRPr lang="en-NZ" sz="900" i="1" dirty="0">
                        <a:solidFill>
                          <a:srgbClr val="FF0000"/>
                        </a:solidFill>
                      </a:endParaRPr>
                    </a:p>
                  </a:txBody>
                  <a:tcPr anchor="ctr">
                    <a:lnL w="12700" cap="flat" cmpd="sng" algn="ctr">
                      <a:no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Action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14" name="TextBox 13"/>
          <p:cNvSpPr txBox="1"/>
          <p:nvPr/>
        </p:nvSpPr>
        <p:spPr>
          <a:xfrm>
            <a:off x="0" y="1295400"/>
            <a:ext cx="9144000" cy="307777"/>
          </a:xfrm>
          <a:prstGeom prst="rect">
            <a:avLst/>
          </a:prstGeom>
          <a:noFill/>
        </p:spPr>
        <p:txBody>
          <a:bodyPr wrap="square" rtlCol="0" anchor="ctr">
            <a:spAutoFit/>
          </a:bodyPr>
          <a:lstStyle/>
          <a:p>
            <a:pPr lvl="0" algn="ctr"/>
            <a:r>
              <a:rPr lang="en-NZ" sz="1400" b="1" dirty="0" smtClean="0"/>
              <a:t>What would be your most desired action for the ongoing management of </a:t>
            </a:r>
            <a:r>
              <a:rPr lang="en-NZ" sz="1400" b="1" dirty="0" err="1" smtClean="0"/>
              <a:t>Tauranga</a:t>
            </a:r>
            <a:r>
              <a:rPr lang="en-NZ" sz="1400" b="1" dirty="0" smtClean="0"/>
              <a:t> Harbour?</a:t>
            </a:r>
            <a:endParaRPr lang="en-NZ" sz="1400" dirty="0"/>
          </a:p>
        </p:txBody>
      </p:sp>
      <p:sp>
        <p:nvSpPr>
          <p:cNvPr id="15" name="TextBox 14"/>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Q18</a:t>
            </a:r>
            <a:endParaRPr lang="en-NZ" sz="1000" b="1" dirty="0"/>
          </a:p>
        </p:txBody>
      </p:sp>
      <p:pic>
        <p:nvPicPr>
          <p:cNvPr id="10" name="Picture 2"/>
          <p:cNvPicPr>
            <a:picLocks noChangeAspect="1" noChangeArrowheads="1"/>
          </p:cNvPicPr>
          <p:nvPr/>
        </p:nvPicPr>
        <p:blipFill>
          <a:blip r:embed="rId2" cstate="print"/>
          <a:srcRect/>
          <a:stretch>
            <a:fillRect/>
          </a:stretch>
        </p:blipFill>
        <p:spPr bwMode="auto">
          <a:xfrm>
            <a:off x="6019800" y="5791200"/>
            <a:ext cx="135415" cy="119063"/>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6" name="TextBox 15"/>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7" name="Rectangle 16"/>
          <p:cNvSpPr/>
          <p:nvPr/>
        </p:nvSpPr>
        <p:spPr>
          <a:xfrm>
            <a:off x="0" y="5867400"/>
            <a:ext cx="9144000" cy="369332"/>
          </a:xfrm>
          <a:prstGeom prst="rect">
            <a:avLst/>
          </a:prstGeom>
        </p:spPr>
        <p:txBody>
          <a:bodyPr wrap="square">
            <a:spAutoFit/>
          </a:bodyPr>
          <a:lstStyle/>
          <a:p>
            <a:r>
              <a:rPr lang="en-NZ" sz="900" dirty="0" smtClean="0"/>
              <a:t>*Including the water quality, cleanliness, natural habitat, plants, wildlife, fish and shellfish. **Including sewage, effluent, farm runoff and pollution.  ***Including boats, jet skis, shipping, rules and regulations and safety. ****Including the Port, Mussel farm, fish farm, tourist boats and land development.  *****Including boat ramps, walkways, picnic areas and loading docks.</a:t>
            </a:r>
            <a:endParaRPr lang="en-NZ" sz="900" dirty="0"/>
          </a:p>
        </p:txBody>
      </p:sp>
      <p:sp>
        <p:nvSpPr>
          <p:cNvPr id="18" name="Oval 17"/>
          <p:cNvSpPr/>
          <p:nvPr/>
        </p:nvSpPr>
        <p:spPr>
          <a:xfrm>
            <a:off x="5563482" y="2596978"/>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9" name="Oval 18"/>
          <p:cNvSpPr/>
          <p:nvPr/>
        </p:nvSpPr>
        <p:spPr>
          <a:xfrm>
            <a:off x="4975761" y="24384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20" name="Oval 19"/>
          <p:cNvSpPr/>
          <p:nvPr/>
        </p:nvSpPr>
        <p:spPr>
          <a:xfrm>
            <a:off x="4419600" y="24384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21" name="TextBox 20"/>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Sustainability of the natural eco system  </a:t>
            </a:r>
            <a:r>
              <a:rPr lang="en-NZ" sz="1100" dirty="0" smtClean="0">
                <a:solidFill>
                  <a:schemeClr val="bg1"/>
                </a:solidFill>
                <a:latin typeface="Arial" pitchFamily="34" charset="0"/>
                <a:cs typeface="Arial" pitchFamily="34" charset="0"/>
              </a:rPr>
              <a:t>was the most desirable action for the </a:t>
            </a:r>
            <a:r>
              <a:rPr lang="en-NZ" sz="1100" dirty="0" err="1" smtClean="0">
                <a:solidFill>
                  <a:schemeClr val="bg1"/>
                </a:solidFill>
                <a:latin typeface="Arial" pitchFamily="34" charset="0"/>
                <a:cs typeface="Arial" pitchFamily="34" charset="0"/>
              </a:rPr>
              <a:t>ongoing</a:t>
            </a:r>
            <a:r>
              <a:rPr lang="en-NZ" sz="1100" dirty="0" smtClean="0">
                <a:solidFill>
                  <a:schemeClr val="bg1"/>
                </a:solidFill>
                <a:latin typeface="Arial" pitchFamily="34" charset="0"/>
                <a:cs typeface="Arial" pitchFamily="34" charset="0"/>
              </a:rPr>
              <a:t> management of Tauranga Harbour for </a:t>
            </a:r>
            <a:r>
              <a:rPr lang="en-NZ" sz="1100" i="1" dirty="0" smtClean="0">
                <a:solidFill>
                  <a:schemeClr val="bg1"/>
                </a:solidFill>
                <a:latin typeface="Arial" pitchFamily="34" charset="0"/>
                <a:cs typeface="Arial" pitchFamily="34" charset="0"/>
              </a:rPr>
              <a:t>Resident</a:t>
            </a:r>
            <a:r>
              <a:rPr lang="en-NZ" sz="1100" dirty="0" smtClean="0">
                <a:solidFill>
                  <a:schemeClr val="bg1"/>
                </a:solidFill>
                <a:latin typeface="Arial" pitchFamily="34" charset="0"/>
                <a:cs typeface="Arial" pitchFamily="34" charset="0"/>
              </a:rPr>
              <a:t>s in </a:t>
            </a:r>
            <a:r>
              <a:rPr lang="en-NZ" sz="1100" i="1" dirty="0" smtClean="0">
                <a:solidFill>
                  <a:schemeClr val="bg1"/>
                </a:solidFill>
                <a:latin typeface="Arial" pitchFamily="34" charset="0"/>
                <a:cs typeface="Arial" pitchFamily="34" charset="0"/>
              </a:rPr>
              <a:t>Tauranga City Council </a:t>
            </a:r>
            <a:r>
              <a:rPr lang="en-NZ" sz="1100" dirty="0" smtClean="0">
                <a:solidFill>
                  <a:schemeClr val="bg1"/>
                </a:solidFill>
                <a:latin typeface="Arial" pitchFamily="34" charset="0"/>
                <a:cs typeface="Arial" pitchFamily="34" charset="0"/>
              </a:rPr>
              <a:t>area (23%) and </a:t>
            </a:r>
            <a:r>
              <a:rPr lang="en-NZ" sz="1100" i="1" dirty="0" smtClean="0">
                <a:solidFill>
                  <a:schemeClr val="bg1"/>
                </a:solidFill>
                <a:latin typeface="Arial" pitchFamily="34" charset="0"/>
                <a:cs typeface="Arial" pitchFamily="34" charset="0"/>
              </a:rPr>
              <a:t>WBOP DC </a:t>
            </a:r>
            <a:r>
              <a:rPr lang="en-NZ" sz="1100" dirty="0" smtClean="0">
                <a:solidFill>
                  <a:schemeClr val="bg1"/>
                </a:solidFill>
                <a:latin typeface="Arial" pitchFamily="34" charset="0"/>
                <a:cs typeface="Arial" pitchFamily="34" charset="0"/>
              </a:rPr>
              <a:t>(20%), </a:t>
            </a:r>
            <a:r>
              <a:rPr lang="en-NZ" sz="1100" dirty="0">
                <a:solidFill>
                  <a:schemeClr val="bg1"/>
                </a:solidFill>
                <a:latin typeface="Arial" pitchFamily="34" charset="0"/>
                <a:cs typeface="Arial" pitchFamily="34" charset="0"/>
              </a:rPr>
              <a:t>while the most desirable action for the </a:t>
            </a:r>
            <a:r>
              <a:rPr lang="en-NZ" sz="1100" dirty="0" err="1">
                <a:solidFill>
                  <a:schemeClr val="bg1"/>
                </a:solidFill>
                <a:latin typeface="Arial" pitchFamily="34" charset="0"/>
                <a:cs typeface="Arial" pitchFamily="34" charset="0"/>
              </a:rPr>
              <a:t>ongoing</a:t>
            </a:r>
            <a:r>
              <a:rPr lang="en-NZ" sz="1100" dirty="0">
                <a:solidFill>
                  <a:schemeClr val="bg1"/>
                </a:solidFill>
                <a:latin typeface="Arial" pitchFamily="34" charset="0"/>
                <a:cs typeface="Arial" pitchFamily="34" charset="0"/>
              </a:rPr>
              <a:t> management of Tauranga Harbour for </a:t>
            </a:r>
            <a:r>
              <a:rPr lang="en-NZ" sz="1100" i="1" dirty="0" smtClean="0">
                <a:solidFill>
                  <a:schemeClr val="bg1"/>
                </a:solidFill>
                <a:latin typeface="Arial" pitchFamily="34" charset="0"/>
                <a:cs typeface="Arial" pitchFamily="34" charset="0"/>
              </a:rPr>
              <a:t>Resident</a:t>
            </a:r>
            <a:r>
              <a:rPr lang="en-NZ" sz="1100" dirty="0" smtClean="0">
                <a:solidFill>
                  <a:schemeClr val="bg1"/>
                </a:solidFill>
                <a:latin typeface="Arial" pitchFamily="34" charset="0"/>
                <a:cs typeface="Arial" pitchFamily="34" charset="0"/>
              </a:rPr>
              <a:t>s </a:t>
            </a:r>
            <a:r>
              <a:rPr lang="en-NZ" sz="1100" i="1" dirty="0" smtClean="0">
                <a:solidFill>
                  <a:schemeClr val="bg1"/>
                </a:solidFill>
                <a:latin typeface="Arial" pitchFamily="34" charset="0"/>
                <a:cs typeface="Arial" pitchFamily="34" charset="0"/>
              </a:rPr>
              <a:t>Outside WBOP </a:t>
            </a:r>
            <a:r>
              <a:rPr lang="en-NZ" sz="1100" dirty="0" smtClean="0">
                <a:solidFill>
                  <a:schemeClr val="bg1"/>
                </a:solidFill>
                <a:latin typeface="Arial" pitchFamily="34" charset="0"/>
                <a:cs typeface="Arial" pitchFamily="34" charset="0"/>
              </a:rPr>
              <a:t>was </a:t>
            </a:r>
            <a:r>
              <a:rPr lang="en-NZ" sz="1100" i="1" dirty="0" smtClean="0">
                <a:solidFill>
                  <a:schemeClr val="bg1"/>
                </a:solidFill>
                <a:latin typeface="Arial" pitchFamily="34" charset="0"/>
                <a:cs typeface="Arial" pitchFamily="34" charset="0"/>
              </a:rPr>
              <a:t>Better management of sea lettuce/Mangroves/Black swans/Silt </a:t>
            </a:r>
            <a:r>
              <a:rPr lang="en-NZ" sz="1100" dirty="0" smtClean="0">
                <a:solidFill>
                  <a:schemeClr val="bg1"/>
                </a:solidFill>
                <a:latin typeface="Arial" pitchFamily="34" charset="0"/>
                <a:cs typeface="Arial" pitchFamily="34" charset="0"/>
              </a:rPr>
              <a:t>(20%).</a:t>
            </a:r>
            <a:endParaRPr lang="en-NZ"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228600" y="1676400"/>
          <a:ext cx="8763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Management</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55</a:t>
            </a:fld>
            <a:endParaRPr lang="en-US" sz="1000" b="1" dirty="0"/>
          </a:p>
        </p:txBody>
      </p:sp>
      <p:sp>
        <p:nvSpPr>
          <p:cNvPr id="6" name="TextBox 5"/>
          <p:cNvSpPr txBox="1"/>
          <p:nvPr/>
        </p:nvSpPr>
        <p:spPr>
          <a:xfrm>
            <a:off x="0" y="1295400"/>
            <a:ext cx="9144000" cy="307777"/>
          </a:xfrm>
          <a:prstGeom prst="rect">
            <a:avLst/>
          </a:prstGeom>
          <a:noFill/>
        </p:spPr>
        <p:txBody>
          <a:bodyPr wrap="square" rtlCol="0" anchor="ctr">
            <a:spAutoFit/>
          </a:bodyPr>
          <a:lstStyle/>
          <a:p>
            <a:pPr lvl="0" algn="ctr"/>
            <a:r>
              <a:rPr lang="en-GB" sz="1400" b="1" dirty="0" smtClean="0"/>
              <a:t>Which agency should take the </a:t>
            </a:r>
            <a:r>
              <a:rPr lang="en-GB" sz="1400" b="1" u="sng" dirty="0" smtClean="0"/>
              <a:t>lead </a:t>
            </a:r>
            <a:r>
              <a:rPr lang="en-GB" sz="1400" b="1" dirty="0" smtClean="0"/>
              <a:t>in managing this action?</a:t>
            </a:r>
            <a:endParaRPr lang="en-NZ" sz="1400" dirty="0" smtClean="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Q19</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1" name="Table 10"/>
          <p:cNvGraphicFramePr>
            <a:graphicFrameLocks noGrp="1"/>
          </p:cNvGraphicFramePr>
          <p:nvPr/>
        </p:nvGraphicFramePr>
        <p:xfrm>
          <a:off x="1981200" y="5715000"/>
          <a:ext cx="7162800" cy="228600"/>
        </p:xfrm>
        <a:graphic>
          <a:graphicData uri="http://schemas.openxmlformats.org/drawingml/2006/table">
            <a:tbl>
              <a:tblPr firstRow="1" bandRow="1">
                <a:tableStyleId>{5C22544A-7EE6-4342-B048-85BDC9FD1C3A}</a:tableStyleId>
              </a:tblPr>
              <a:tblGrid>
                <a:gridCol w="2387600"/>
                <a:gridCol w="2387600"/>
                <a:gridCol w="23876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4" name="Picture 2"/>
          <p:cNvPicPr>
            <a:picLocks noChangeAspect="1" noChangeArrowheads="1"/>
          </p:cNvPicPr>
          <p:nvPr/>
        </p:nvPicPr>
        <p:blipFill>
          <a:blip r:embed="rId3" cstate="print"/>
          <a:srcRect/>
          <a:stretch>
            <a:fillRect/>
          </a:stretch>
        </p:blipFill>
        <p:spPr bwMode="auto">
          <a:xfrm>
            <a:off x="8077200" y="5791200"/>
            <a:ext cx="135415" cy="119063"/>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6" name="TextBox 15"/>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2" name="TextBox 11"/>
          <p:cNvSpPr txBox="1"/>
          <p:nvPr/>
        </p:nvSpPr>
        <p:spPr>
          <a:xfrm>
            <a:off x="0" y="6119336"/>
            <a:ext cx="9144000" cy="769441"/>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Almost one third of </a:t>
            </a:r>
            <a:r>
              <a:rPr lang="en-NZ" sz="1100" i="1" dirty="0" smtClean="0">
                <a:solidFill>
                  <a:schemeClr val="bg1"/>
                </a:solidFill>
                <a:latin typeface="Arial" pitchFamily="34" charset="0"/>
                <a:cs typeface="Arial" pitchFamily="34" charset="0"/>
              </a:rPr>
              <a:t>Residents </a:t>
            </a:r>
            <a:r>
              <a:rPr lang="en-NZ" sz="1100" dirty="0" smtClean="0">
                <a:solidFill>
                  <a:schemeClr val="bg1"/>
                </a:solidFill>
                <a:latin typeface="Arial" pitchFamily="34" charset="0"/>
                <a:cs typeface="Arial" pitchFamily="34" charset="0"/>
              </a:rPr>
              <a:t>(32%) stated that the </a:t>
            </a:r>
            <a:r>
              <a:rPr lang="en-NZ" sz="1100" i="1" dirty="0" smtClean="0">
                <a:solidFill>
                  <a:schemeClr val="bg1"/>
                </a:solidFill>
                <a:latin typeface="Arial" pitchFamily="34" charset="0"/>
                <a:cs typeface="Arial" pitchFamily="34" charset="0"/>
              </a:rPr>
              <a:t>Bay of Plenty Regional Council </a:t>
            </a:r>
            <a:r>
              <a:rPr lang="en-NZ" sz="1100" dirty="0" smtClean="0">
                <a:solidFill>
                  <a:schemeClr val="bg1"/>
                </a:solidFill>
                <a:latin typeface="Arial" pitchFamily="34" charset="0"/>
                <a:cs typeface="Arial" pitchFamily="34" charset="0"/>
              </a:rPr>
              <a:t>should take the lead in managing this action. Similarly, </a:t>
            </a:r>
            <a:r>
              <a:rPr lang="en-NZ" sz="1100" smtClean="0">
                <a:solidFill>
                  <a:schemeClr val="bg1"/>
                </a:solidFill>
                <a:latin typeface="Arial" pitchFamily="34" charset="0"/>
                <a:cs typeface="Arial" pitchFamily="34" charset="0"/>
              </a:rPr>
              <a:t>three out of </a:t>
            </a:r>
            <a:r>
              <a:rPr lang="en-NZ" sz="1100" dirty="0" smtClean="0">
                <a:solidFill>
                  <a:schemeClr val="bg1"/>
                </a:solidFill>
                <a:latin typeface="Arial" pitchFamily="34" charset="0"/>
                <a:cs typeface="Arial" pitchFamily="34" charset="0"/>
              </a:rPr>
              <a:t>ten </a:t>
            </a:r>
            <a:r>
              <a:rPr lang="en-NZ" sz="1100" i="1" dirty="0" smtClean="0">
                <a:solidFill>
                  <a:schemeClr val="bg1"/>
                </a:solidFill>
                <a:latin typeface="Arial" pitchFamily="34" charset="0"/>
                <a:cs typeface="Arial" pitchFamily="34" charset="0"/>
              </a:rPr>
              <a:t>Recreational Users </a:t>
            </a:r>
            <a:r>
              <a:rPr lang="en-NZ" sz="1100" dirty="0" smtClean="0">
                <a:solidFill>
                  <a:schemeClr val="bg1"/>
                </a:solidFill>
                <a:latin typeface="Arial" pitchFamily="34" charset="0"/>
                <a:cs typeface="Arial" pitchFamily="34" charset="0"/>
              </a:rPr>
              <a:t>(30%) stated </a:t>
            </a:r>
            <a:r>
              <a:rPr lang="en-NZ" sz="1100" dirty="0">
                <a:solidFill>
                  <a:schemeClr val="bg1"/>
                </a:solidFill>
                <a:latin typeface="Arial" pitchFamily="34" charset="0"/>
                <a:cs typeface="Arial" pitchFamily="34" charset="0"/>
              </a:rPr>
              <a:t>that the </a:t>
            </a:r>
            <a:r>
              <a:rPr lang="en-NZ" sz="1100" i="1" dirty="0">
                <a:solidFill>
                  <a:schemeClr val="bg1"/>
                </a:solidFill>
                <a:latin typeface="Arial" pitchFamily="34" charset="0"/>
                <a:cs typeface="Arial" pitchFamily="34" charset="0"/>
              </a:rPr>
              <a:t>Bay of Plenty Regional Council </a:t>
            </a:r>
            <a:r>
              <a:rPr lang="en-NZ" sz="1100" dirty="0">
                <a:solidFill>
                  <a:schemeClr val="bg1"/>
                </a:solidFill>
                <a:latin typeface="Arial" pitchFamily="34" charset="0"/>
                <a:cs typeface="Arial" pitchFamily="34" charset="0"/>
              </a:rPr>
              <a:t>should take the lead in managing this </a:t>
            </a:r>
            <a:r>
              <a:rPr lang="en-NZ" sz="1100" dirty="0" smtClean="0">
                <a:solidFill>
                  <a:schemeClr val="bg1"/>
                </a:solidFill>
                <a:latin typeface="Arial" pitchFamily="34" charset="0"/>
                <a:cs typeface="Arial" pitchFamily="34" charset="0"/>
              </a:rPr>
              <a:t>action. </a:t>
            </a:r>
            <a:r>
              <a:rPr lang="en-NZ" sz="1100" dirty="0">
                <a:solidFill>
                  <a:schemeClr val="bg1"/>
                </a:solidFill>
                <a:latin typeface="Arial" pitchFamily="34" charset="0"/>
                <a:cs typeface="Arial" pitchFamily="34" charset="0"/>
              </a:rPr>
              <a:t>H</a:t>
            </a:r>
            <a:r>
              <a:rPr lang="en-NZ" sz="1100" dirty="0" smtClean="0">
                <a:solidFill>
                  <a:schemeClr val="bg1"/>
                </a:solidFill>
                <a:latin typeface="Arial" pitchFamily="34" charset="0"/>
                <a:cs typeface="Arial" pitchFamily="34" charset="0"/>
              </a:rPr>
              <a:t>owever a significantly larger proportion of </a:t>
            </a:r>
            <a:r>
              <a:rPr lang="en-NZ" sz="1100" i="1" dirty="0" smtClean="0">
                <a:solidFill>
                  <a:schemeClr val="bg1"/>
                </a:solidFill>
                <a:latin typeface="Arial" pitchFamily="34" charset="0"/>
                <a:cs typeface="Arial" pitchFamily="34" charset="0"/>
              </a:rPr>
              <a:t>Recreational </a:t>
            </a:r>
            <a:r>
              <a:rPr lang="en-NZ" sz="1100" i="1" dirty="0">
                <a:solidFill>
                  <a:schemeClr val="bg1"/>
                </a:solidFill>
                <a:latin typeface="Arial" pitchFamily="34" charset="0"/>
                <a:cs typeface="Arial" pitchFamily="34" charset="0"/>
              </a:rPr>
              <a:t>Users </a:t>
            </a:r>
            <a:r>
              <a:rPr lang="en-NZ" sz="1100" dirty="0" smtClean="0">
                <a:solidFill>
                  <a:schemeClr val="bg1"/>
                </a:solidFill>
                <a:latin typeface="Arial" pitchFamily="34" charset="0"/>
                <a:cs typeface="Arial" pitchFamily="34" charset="0"/>
              </a:rPr>
              <a:t>stated that the </a:t>
            </a:r>
            <a:r>
              <a:rPr lang="en-NZ" sz="1100" i="1" dirty="0" smtClean="0">
                <a:solidFill>
                  <a:schemeClr val="bg1"/>
                </a:solidFill>
                <a:latin typeface="Arial" pitchFamily="34" charset="0"/>
                <a:cs typeface="Arial" pitchFamily="34" charset="0"/>
              </a:rPr>
              <a:t>Western Bay of Plenty District Council </a:t>
            </a:r>
            <a:r>
              <a:rPr lang="en-NZ" sz="1100" dirty="0" smtClean="0">
                <a:solidFill>
                  <a:schemeClr val="bg1"/>
                </a:solidFill>
                <a:latin typeface="Arial" pitchFamily="34" charset="0"/>
                <a:cs typeface="Arial" pitchFamily="34" charset="0"/>
              </a:rPr>
              <a:t>should lead in managing this action (16% compared to 3% of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a:t>
            </a:r>
            <a:endParaRPr lang="en-NZ"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56</a:t>
            </a:fld>
            <a:endParaRPr lang="en-US"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0" name="Chart 9"/>
          <p:cNvGraphicFramePr/>
          <p:nvPr/>
        </p:nvGraphicFramePr>
        <p:xfrm>
          <a:off x="228600" y="1676400"/>
          <a:ext cx="8610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3124200" y="1676400"/>
            <a:ext cx="2133600" cy="276999"/>
          </a:xfrm>
          <a:prstGeom prst="rect">
            <a:avLst/>
          </a:prstGeom>
          <a:noFill/>
        </p:spPr>
        <p:txBody>
          <a:bodyPr wrap="square" rtlCol="0">
            <a:spAutoFit/>
          </a:bodyPr>
          <a:lstStyle/>
          <a:p>
            <a:pPr algn="ctr"/>
            <a:r>
              <a:rPr lang="en-NZ" sz="1200" b="1" dirty="0" smtClean="0"/>
              <a:t>Area</a:t>
            </a:r>
            <a:endParaRPr lang="en-NZ" sz="1200" b="1" dirty="0"/>
          </a:p>
        </p:txBody>
      </p:sp>
      <p:sp>
        <p:nvSpPr>
          <p:cNvPr id="17" name="TextBox 16"/>
          <p:cNvSpPr txBox="1"/>
          <p:nvPr/>
        </p:nvSpPr>
        <p:spPr>
          <a:xfrm>
            <a:off x="5181600" y="1676400"/>
            <a:ext cx="2133600" cy="276999"/>
          </a:xfrm>
          <a:prstGeom prst="rect">
            <a:avLst/>
          </a:prstGeom>
          <a:noFill/>
        </p:spPr>
        <p:txBody>
          <a:bodyPr wrap="square" rtlCol="0">
            <a:spAutoFit/>
          </a:bodyPr>
          <a:lstStyle/>
          <a:p>
            <a:pPr algn="ctr"/>
            <a:r>
              <a:rPr lang="en-NZ" sz="1200" b="1" dirty="0" smtClean="0"/>
              <a:t>Age</a:t>
            </a:r>
            <a:endParaRPr lang="en-NZ" sz="1200" b="1" dirty="0"/>
          </a:p>
        </p:txBody>
      </p:sp>
      <p:sp>
        <p:nvSpPr>
          <p:cNvPr id="18" name="TextBox 17"/>
          <p:cNvSpPr txBox="1"/>
          <p:nvPr/>
        </p:nvSpPr>
        <p:spPr>
          <a:xfrm>
            <a:off x="7239000" y="1676400"/>
            <a:ext cx="1371600" cy="276999"/>
          </a:xfrm>
          <a:prstGeom prst="rect">
            <a:avLst/>
          </a:prstGeom>
          <a:noFill/>
        </p:spPr>
        <p:txBody>
          <a:bodyPr wrap="square" rtlCol="0">
            <a:spAutoFit/>
          </a:bodyPr>
          <a:lstStyle/>
          <a:p>
            <a:pPr algn="ctr"/>
            <a:r>
              <a:rPr lang="en-NZ" sz="1200" b="1" dirty="0" smtClean="0"/>
              <a:t>Urban / Rural</a:t>
            </a:r>
            <a:endParaRPr lang="en-NZ" sz="1200" b="1" dirty="0"/>
          </a:p>
        </p:txBody>
      </p:sp>
      <p:sp>
        <p:nvSpPr>
          <p:cNvPr id="19" name="TextBox 18"/>
          <p:cNvSpPr txBox="1"/>
          <p:nvPr/>
        </p:nvSpPr>
        <p:spPr>
          <a:xfrm>
            <a:off x="2286000" y="1676400"/>
            <a:ext cx="838200" cy="276999"/>
          </a:xfrm>
          <a:prstGeom prst="rect">
            <a:avLst/>
          </a:prstGeom>
          <a:noFill/>
        </p:spPr>
        <p:txBody>
          <a:bodyPr wrap="square" rtlCol="0">
            <a:spAutoFit/>
          </a:bodyPr>
          <a:lstStyle/>
          <a:p>
            <a:pPr algn="ctr"/>
            <a:r>
              <a:rPr lang="en-NZ" sz="1200" b="1" dirty="0" smtClean="0"/>
              <a:t>Residents</a:t>
            </a:r>
            <a:endParaRPr lang="en-NZ" sz="1200" b="1" dirty="0"/>
          </a:p>
        </p:txBody>
      </p:sp>
      <p:sp>
        <p:nvSpPr>
          <p:cNvPr id="1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Management</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15" name="TextBox 14"/>
          <p:cNvSpPr txBox="1"/>
          <p:nvPr/>
        </p:nvSpPr>
        <p:spPr>
          <a:xfrm>
            <a:off x="0" y="1295400"/>
            <a:ext cx="9144000" cy="307777"/>
          </a:xfrm>
          <a:prstGeom prst="rect">
            <a:avLst/>
          </a:prstGeom>
          <a:noFill/>
        </p:spPr>
        <p:txBody>
          <a:bodyPr wrap="square" rtlCol="0" anchor="ctr">
            <a:spAutoFit/>
          </a:bodyPr>
          <a:lstStyle/>
          <a:p>
            <a:pPr lvl="0" algn="ctr"/>
            <a:r>
              <a:rPr lang="en-GB" sz="1400" b="1" dirty="0" smtClean="0"/>
              <a:t>Which agency should take the </a:t>
            </a:r>
            <a:r>
              <a:rPr lang="en-GB" sz="1400" b="1" u="sng" dirty="0" smtClean="0"/>
              <a:t>lead </a:t>
            </a:r>
            <a:r>
              <a:rPr lang="en-GB" sz="1400" b="1" dirty="0" smtClean="0"/>
              <a:t>in managing this action?</a:t>
            </a:r>
            <a:endParaRPr lang="en-NZ" sz="1400" dirty="0" smtClean="0"/>
          </a:p>
        </p:txBody>
      </p:sp>
      <p:sp>
        <p:nvSpPr>
          <p:cNvPr id="20" name="TextBox 19"/>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Q19</a:t>
            </a:r>
            <a:endParaRPr lang="en-NZ" sz="1000" b="1" dirty="0"/>
          </a:p>
        </p:txBody>
      </p:sp>
      <p:graphicFrame>
        <p:nvGraphicFramePr>
          <p:cNvPr id="22" name="Table 21"/>
          <p:cNvGraphicFramePr>
            <a:graphicFrameLocks noGrp="1"/>
          </p:cNvGraphicFramePr>
          <p:nvPr/>
        </p:nvGraphicFramePr>
        <p:xfrm>
          <a:off x="2286000" y="5791200"/>
          <a:ext cx="6477003" cy="228600"/>
        </p:xfrm>
        <a:graphic>
          <a:graphicData uri="http://schemas.openxmlformats.org/drawingml/2006/table">
            <a:tbl>
              <a:tblPr firstRow="1" bandRow="1">
                <a:tableStyleId>{5C22544A-7EE6-4342-B048-85BDC9FD1C3A}</a:tableStyleId>
              </a:tblPr>
              <a:tblGrid>
                <a:gridCol w="719667"/>
                <a:gridCol w="719667"/>
                <a:gridCol w="719667"/>
                <a:gridCol w="719667"/>
                <a:gridCol w="719667"/>
                <a:gridCol w="719667"/>
                <a:gridCol w="719667"/>
                <a:gridCol w="719667"/>
                <a:gridCol w="719667"/>
              </a:tblGrid>
              <a:tr h="152400">
                <a:tc>
                  <a:txBody>
                    <a:bodyPr/>
                    <a:lstStyle/>
                    <a:p>
                      <a:pPr algn="ctr"/>
                      <a:r>
                        <a:rPr lang="en-NZ" sz="900" b="0" i="1" dirty="0" smtClean="0">
                          <a:solidFill>
                            <a:srgbClr val="FF0000"/>
                          </a:solidFill>
                        </a:rPr>
                        <a:t>n=563</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n=309</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n=232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n=197</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n=242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n=376</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n=186</a:t>
                      </a:r>
                      <a:endParaRPr lang="en-NZ" sz="900" i="1" dirty="0">
                        <a:solidFill>
                          <a:srgbClr val="FF0000"/>
                        </a:solidFill>
                      </a:endParaRPr>
                    </a:p>
                  </a:txBody>
                  <a:tcPr anchor="ctr">
                    <a:noFill/>
                  </a:tcPr>
                </a:tc>
              </a:tr>
            </a:tbl>
          </a:graphicData>
        </a:graphic>
      </p:graphicFrame>
      <p:pic>
        <p:nvPicPr>
          <p:cNvPr id="23" name="Picture 2"/>
          <p:cNvPicPr>
            <a:picLocks noChangeAspect="1" noChangeArrowheads="1"/>
          </p:cNvPicPr>
          <p:nvPr/>
        </p:nvPicPr>
        <p:blipFill>
          <a:blip r:embed="rId3" cstate="print"/>
          <a:srcRect/>
          <a:stretch>
            <a:fillRect/>
          </a:stretch>
        </p:blipFill>
        <p:spPr bwMode="auto">
          <a:xfrm>
            <a:off x="4953000" y="5867400"/>
            <a:ext cx="135415" cy="119063"/>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25" name="TextBox 2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21" name="TextBox 20"/>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While </a:t>
            </a:r>
            <a:r>
              <a:rPr lang="en-NZ" sz="1100" i="1" dirty="0" smtClean="0">
                <a:solidFill>
                  <a:schemeClr val="bg1"/>
                </a:solidFill>
                <a:latin typeface="Arial" pitchFamily="34" charset="0"/>
                <a:cs typeface="Arial" pitchFamily="34" charset="0"/>
              </a:rPr>
              <a:t>Residents </a:t>
            </a:r>
            <a:r>
              <a:rPr lang="en-NZ" sz="1100" dirty="0" smtClean="0">
                <a:solidFill>
                  <a:schemeClr val="bg1"/>
                </a:solidFill>
                <a:latin typeface="Arial" pitchFamily="34" charset="0"/>
                <a:cs typeface="Arial" pitchFamily="34" charset="0"/>
              </a:rPr>
              <a:t>in the </a:t>
            </a:r>
            <a:r>
              <a:rPr lang="en-NZ" sz="1100" i="1" dirty="0" smtClean="0">
                <a:solidFill>
                  <a:schemeClr val="bg1"/>
                </a:solidFill>
                <a:latin typeface="Arial" pitchFamily="34" charset="0"/>
                <a:cs typeface="Arial" pitchFamily="34" charset="0"/>
              </a:rPr>
              <a:t>Tauranga City Council and WBOP DC areas </a:t>
            </a:r>
            <a:r>
              <a:rPr lang="en-NZ" sz="1100" dirty="0" smtClean="0">
                <a:solidFill>
                  <a:schemeClr val="bg1"/>
                </a:solidFill>
                <a:latin typeface="Arial" pitchFamily="34" charset="0"/>
                <a:cs typeface="Arial" pitchFamily="34" charset="0"/>
              </a:rPr>
              <a:t>(28% and 39% respectively) were most likely to state that the </a:t>
            </a:r>
            <a:r>
              <a:rPr lang="en-NZ" sz="1100" i="1" dirty="0" smtClean="0">
                <a:solidFill>
                  <a:schemeClr val="bg1"/>
                </a:solidFill>
                <a:latin typeface="Arial" pitchFamily="34" charset="0"/>
                <a:cs typeface="Arial" pitchFamily="34" charset="0"/>
              </a:rPr>
              <a:t>Bay of Plenty Regional Council </a:t>
            </a:r>
            <a:r>
              <a:rPr lang="en-NZ" sz="1100" dirty="0" smtClean="0">
                <a:solidFill>
                  <a:schemeClr val="bg1"/>
                </a:solidFill>
                <a:latin typeface="Arial" pitchFamily="34" charset="0"/>
                <a:cs typeface="Arial" pitchFamily="34" charset="0"/>
              </a:rPr>
              <a:t>should take the lead in managing this action,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from </a:t>
            </a:r>
            <a:r>
              <a:rPr lang="en-NZ" sz="1100" i="1" dirty="0" smtClean="0">
                <a:solidFill>
                  <a:schemeClr val="bg1"/>
                </a:solidFill>
                <a:latin typeface="Arial" pitchFamily="34" charset="0"/>
                <a:cs typeface="Arial" pitchFamily="34" charset="0"/>
              </a:rPr>
              <a:t>Outside WBOP </a:t>
            </a:r>
            <a:r>
              <a:rPr lang="en-NZ" sz="1100" dirty="0" smtClean="0">
                <a:solidFill>
                  <a:schemeClr val="bg1"/>
                </a:solidFill>
                <a:latin typeface="Arial" pitchFamily="34" charset="0"/>
                <a:cs typeface="Arial" pitchFamily="34" charset="0"/>
              </a:rPr>
              <a:t>were most likely to state </a:t>
            </a:r>
            <a:r>
              <a:rPr lang="en-NZ" sz="1100" i="1" dirty="0" smtClean="0">
                <a:solidFill>
                  <a:schemeClr val="bg1"/>
                </a:solidFill>
                <a:latin typeface="Arial" pitchFamily="34" charset="0"/>
                <a:cs typeface="Arial" pitchFamily="34" charset="0"/>
              </a:rPr>
              <a:t>None of the above</a:t>
            </a:r>
            <a:r>
              <a:rPr lang="en-NZ" sz="1100" dirty="0" smtClean="0">
                <a:solidFill>
                  <a:schemeClr val="bg1"/>
                </a:solidFill>
                <a:latin typeface="Arial" pitchFamily="34" charset="0"/>
                <a:cs typeface="Arial" pitchFamily="34" charset="0"/>
              </a:rPr>
              <a:t> should take the lead in managing this action (45%).   </a:t>
            </a:r>
            <a:endParaRPr lang="en-NZ"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0"/>
            <a:ext cx="9144000" cy="523875"/>
          </a:xfrm>
          <a:prstGeom prst="rect">
            <a:avLst/>
          </a:prstGeom>
          <a:solidFill>
            <a:schemeClr val="tx1"/>
          </a:solidFill>
          <a:ln w="28575">
            <a:solidFill>
              <a:srgbClr val="FF0000"/>
            </a:solidFill>
          </a:ln>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NZ" sz="3200" b="1" i="0" u="none" strike="noStrike" kern="1200" cap="none" spc="0" normalizeH="0" baseline="0" noProof="0" dirty="0" smtClean="0">
                <a:ln>
                  <a:noFill/>
                </a:ln>
                <a:solidFill>
                  <a:schemeClr val="bg1"/>
                </a:solidFill>
                <a:effectLst/>
                <a:uLnTx/>
                <a:uFillTx/>
                <a:latin typeface="+mn-lt"/>
                <a:ea typeface="+mn-ea"/>
                <a:cs typeface="+mn-cs"/>
              </a:rPr>
              <a:t>Information</a:t>
            </a:r>
            <a:endParaRPr kumimoji="0" lang="en-GB"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58</a:t>
            </a:fld>
            <a:endParaRPr lang="en-US" sz="1000" b="1" dirty="0"/>
          </a:p>
        </p:txBody>
      </p:sp>
      <p:sp>
        <p:nvSpPr>
          <p:cNvPr id="5" name="TextBox 4"/>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sp>
        <p:nvSpPr>
          <p:cNvPr id="6"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1295400"/>
            <a:ext cx="9144000" cy="307777"/>
          </a:xfrm>
          <a:prstGeom prst="rect">
            <a:avLst/>
          </a:prstGeom>
          <a:noFill/>
        </p:spPr>
        <p:txBody>
          <a:bodyPr wrap="square" rtlCol="0" anchor="ctr">
            <a:spAutoFit/>
          </a:bodyPr>
          <a:lstStyle/>
          <a:p>
            <a:pPr lvl="0" algn="ctr"/>
            <a:r>
              <a:rPr lang="en-NZ" sz="1400" b="1" dirty="0" smtClean="0"/>
              <a:t>Do you have enough information to understand the state of the harbour?</a:t>
            </a:r>
            <a:endParaRPr lang="en-NZ" sz="1400" dirty="0"/>
          </a:p>
        </p:txBody>
      </p:sp>
      <p:sp>
        <p:nvSpPr>
          <p:cNvPr id="8" name="TextBox 7"/>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Q20</a:t>
            </a:r>
            <a:endParaRPr lang="en-NZ" sz="1000" b="1" dirty="0"/>
          </a:p>
        </p:txBody>
      </p:sp>
      <p:graphicFrame>
        <p:nvGraphicFramePr>
          <p:cNvPr id="9" name="Chart 8"/>
          <p:cNvGraphicFramePr/>
          <p:nvPr/>
        </p:nvGraphicFramePr>
        <p:xfrm>
          <a:off x="381000" y="1905000"/>
          <a:ext cx="8382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p:cNvGraphicFramePr>
            <a:graphicFrameLocks noGrp="1"/>
          </p:cNvGraphicFramePr>
          <p:nvPr/>
        </p:nvGraphicFramePr>
        <p:xfrm>
          <a:off x="2667000" y="5791200"/>
          <a:ext cx="5791200" cy="228600"/>
        </p:xfrm>
        <a:graphic>
          <a:graphicData uri="http://schemas.openxmlformats.org/drawingml/2006/table">
            <a:tbl>
              <a:tblPr firstRow="1" bandRow="1">
                <a:tableStyleId>{5C22544A-7EE6-4342-B048-85BDC9FD1C3A}</a:tableStyleId>
              </a:tblPr>
              <a:tblGrid>
                <a:gridCol w="1930400"/>
                <a:gridCol w="1930400"/>
                <a:gridCol w="19304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pic>
        <p:nvPicPr>
          <p:cNvPr id="15" name="Picture 2"/>
          <p:cNvPicPr>
            <a:picLocks noChangeAspect="1" noChangeArrowheads="1"/>
          </p:cNvPicPr>
          <p:nvPr/>
        </p:nvPicPr>
        <p:blipFill>
          <a:blip r:embed="rId3" cstate="print"/>
          <a:srcRect/>
          <a:stretch>
            <a:fillRect/>
          </a:stretch>
        </p:blipFill>
        <p:spPr bwMode="auto">
          <a:xfrm>
            <a:off x="7620000" y="5867400"/>
            <a:ext cx="142395" cy="119063"/>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7" name="TextBox 16"/>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8" name="TextBox 17"/>
          <p:cNvSpPr txBox="1"/>
          <p:nvPr/>
        </p:nvSpPr>
        <p:spPr>
          <a:xfrm>
            <a:off x="1752600" y="5334000"/>
            <a:ext cx="1295400" cy="246221"/>
          </a:xfrm>
          <a:prstGeom prst="rect">
            <a:avLst/>
          </a:prstGeom>
          <a:noFill/>
        </p:spPr>
        <p:txBody>
          <a:bodyPr wrap="square" rtlCol="0">
            <a:spAutoFit/>
          </a:bodyPr>
          <a:lstStyle/>
          <a:p>
            <a:pPr algn="r"/>
            <a:r>
              <a:rPr lang="en-NZ" sz="1000" b="1" dirty="0" smtClean="0"/>
              <a:t>Don’t know </a:t>
            </a:r>
            <a:endParaRPr lang="en-NZ" sz="1000" b="1" dirty="0"/>
          </a:p>
        </p:txBody>
      </p:sp>
      <p:sp>
        <p:nvSpPr>
          <p:cNvPr id="19" name="Right Brace 18"/>
          <p:cNvSpPr/>
          <p:nvPr/>
        </p:nvSpPr>
        <p:spPr>
          <a:xfrm>
            <a:off x="4038600" y="3200400"/>
            <a:ext cx="304800" cy="2133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0" name="Right Brace 19"/>
          <p:cNvSpPr/>
          <p:nvPr/>
        </p:nvSpPr>
        <p:spPr>
          <a:xfrm>
            <a:off x="6019800" y="3124200"/>
            <a:ext cx="304800" cy="2209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1" name="Right Brace 20"/>
          <p:cNvSpPr/>
          <p:nvPr/>
        </p:nvSpPr>
        <p:spPr>
          <a:xfrm>
            <a:off x="8001000" y="4038600"/>
            <a:ext cx="304800" cy="1447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2" name="TextBox 21"/>
          <p:cNvSpPr txBox="1"/>
          <p:nvPr/>
        </p:nvSpPr>
        <p:spPr>
          <a:xfrm>
            <a:off x="4343400" y="4191000"/>
            <a:ext cx="457200" cy="246221"/>
          </a:xfrm>
          <a:prstGeom prst="rect">
            <a:avLst/>
          </a:prstGeom>
          <a:noFill/>
        </p:spPr>
        <p:txBody>
          <a:bodyPr wrap="square" rtlCol="0">
            <a:spAutoFit/>
          </a:bodyPr>
          <a:lstStyle/>
          <a:p>
            <a:r>
              <a:rPr lang="en-NZ" sz="1000" b="1" dirty="0" smtClean="0"/>
              <a:t>60%</a:t>
            </a:r>
            <a:endParaRPr lang="en-NZ" sz="1000" b="1" dirty="0"/>
          </a:p>
        </p:txBody>
      </p:sp>
      <p:sp>
        <p:nvSpPr>
          <p:cNvPr id="23" name="TextBox 22"/>
          <p:cNvSpPr txBox="1"/>
          <p:nvPr/>
        </p:nvSpPr>
        <p:spPr>
          <a:xfrm>
            <a:off x="6324600" y="4114800"/>
            <a:ext cx="457200" cy="246221"/>
          </a:xfrm>
          <a:prstGeom prst="rect">
            <a:avLst/>
          </a:prstGeom>
          <a:noFill/>
        </p:spPr>
        <p:txBody>
          <a:bodyPr wrap="square" rtlCol="0">
            <a:spAutoFit/>
          </a:bodyPr>
          <a:lstStyle/>
          <a:p>
            <a:r>
              <a:rPr lang="en-NZ" sz="1000" b="1" dirty="0" smtClean="0"/>
              <a:t>62%</a:t>
            </a:r>
            <a:endParaRPr lang="en-NZ" sz="1000" b="1" dirty="0"/>
          </a:p>
        </p:txBody>
      </p:sp>
      <p:sp>
        <p:nvSpPr>
          <p:cNvPr id="24" name="TextBox 23"/>
          <p:cNvSpPr txBox="1"/>
          <p:nvPr/>
        </p:nvSpPr>
        <p:spPr>
          <a:xfrm>
            <a:off x="8305800" y="4648200"/>
            <a:ext cx="457200" cy="246221"/>
          </a:xfrm>
          <a:prstGeom prst="rect">
            <a:avLst/>
          </a:prstGeom>
          <a:noFill/>
        </p:spPr>
        <p:txBody>
          <a:bodyPr wrap="square" rtlCol="0">
            <a:spAutoFit/>
          </a:bodyPr>
          <a:lstStyle/>
          <a:p>
            <a:r>
              <a:rPr lang="en-NZ" sz="1000" b="1" dirty="0" smtClean="0"/>
              <a:t>41%</a:t>
            </a:r>
            <a:endParaRPr lang="en-NZ" sz="1000" b="1" dirty="0"/>
          </a:p>
        </p:txBody>
      </p:sp>
      <p:sp>
        <p:nvSpPr>
          <p:cNvPr id="25" name="TextBox 24"/>
          <p:cNvSpPr txBox="1"/>
          <p:nvPr/>
        </p:nvSpPr>
        <p:spPr>
          <a:xfrm>
            <a:off x="0" y="6248400"/>
            <a:ext cx="9144000" cy="600164"/>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Just over one third of </a:t>
            </a:r>
            <a:r>
              <a:rPr lang="en-NZ" sz="1100" i="1" dirty="0" smtClean="0">
                <a:solidFill>
                  <a:schemeClr val="bg1"/>
                </a:solidFill>
                <a:latin typeface="Arial" pitchFamily="34" charset="0"/>
                <a:cs typeface="Arial" pitchFamily="34" charset="0"/>
              </a:rPr>
              <a:t>Residents </a:t>
            </a:r>
            <a:r>
              <a:rPr lang="en-NZ" sz="1100" dirty="0" smtClean="0">
                <a:solidFill>
                  <a:schemeClr val="bg1"/>
                </a:solidFill>
                <a:latin typeface="Arial" pitchFamily="34" charset="0"/>
                <a:cs typeface="Arial" pitchFamily="34" charset="0"/>
              </a:rPr>
              <a:t>(34%) and almost six out of ten </a:t>
            </a:r>
            <a:r>
              <a:rPr lang="en-NZ" sz="1100" i="1" dirty="0" smtClean="0">
                <a:solidFill>
                  <a:schemeClr val="bg1"/>
                </a:solidFill>
                <a:latin typeface="Arial" pitchFamily="34" charset="0"/>
                <a:cs typeface="Arial" pitchFamily="34" charset="0"/>
              </a:rPr>
              <a:t>Recreational Users </a:t>
            </a:r>
            <a:r>
              <a:rPr lang="en-NZ" sz="1100" dirty="0" smtClean="0">
                <a:solidFill>
                  <a:schemeClr val="bg1"/>
                </a:solidFill>
                <a:latin typeface="Arial" pitchFamily="34" charset="0"/>
                <a:cs typeface="Arial" pitchFamily="34" charset="0"/>
              </a:rPr>
              <a:t>(</a:t>
            </a:r>
            <a:r>
              <a:rPr lang="en-NZ" sz="1100" dirty="0">
                <a:solidFill>
                  <a:schemeClr val="bg1"/>
                </a:solidFill>
                <a:latin typeface="Arial" pitchFamily="34" charset="0"/>
                <a:cs typeface="Arial" pitchFamily="34" charset="0"/>
              </a:rPr>
              <a:t>59%) stated that they have enough information to make </a:t>
            </a:r>
            <a:r>
              <a:rPr lang="en-NZ" sz="1100" dirty="0" smtClean="0">
                <a:solidFill>
                  <a:schemeClr val="bg1"/>
                </a:solidFill>
                <a:latin typeface="Arial" pitchFamily="34" charset="0"/>
                <a:cs typeface="Arial" pitchFamily="34" charset="0"/>
              </a:rPr>
              <a:t>decisions.</a:t>
            </a:r>
            <a:r>
              <a:rPr lang="en-NZ" sz="1100" i="1" dirty="0">
                <a:solidFill>
                  <a:schemeClr val="bg1"/>
                </a:solidFill>
                <a:latin typeface="Arial" pitchFamily="34" charset="0"/>
                <a:cs typeface="Arial" pitchFamily="34" charset="0"/>
              </a:rPr>
              <a:t> </a:t>
            </a:r>
            <a:r>
              <a:rPr lang="en-NZ" sz="1100" i="1" dirty="0" smtClean="0">
                <a:solidFill>
                  <a:schemeClr val="bg1"/>
                </a:solidFill>
                <a:latin typeface="Arial" pitchFamily="34" charset="0"/>
                <a:cs typeface="Arial" pitchFamily="34" charset="0"/>
              </a:rPr>
              <a:t> </a:t>
            </a:r>
            <a:r>
              <a:rPr lang="en-NZ" sz="1100" dirty="0" smtClean="0">
                <a:solidFill>
                  <a:schemeClr val="bg1"/>
                </a:solidFill>
                <a:latin typeface="Arial" pitchFamily="34" charset="0"/>
                <a:cs typeface="Arial" pitchFamily="34" charset="0"/>
              </a:rPr>
              <a:t>Around one third of respondents (34% of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and 32% of </a:t>
            </a:r>
            <a:r>
              <a:rPr lang="en-NZ" sz="1100" i="1" dirty="0" smtClean="0">
                <a:solidFill>
                  <a:schemeClr val="bg1"/>
                </a:solidFill>
                <a:latin typeface="Arial" pitchFamily="34" charset="0"/>
                <a:cs typeface="Arial" pitchFamily="34" charset="0"/>
              </a:rPr>
              <a:t>Recreational Users</a:t>
            </a:r>
            <a:r>
              <a:rPr lang="en-NZ" sz="1100" dirty="0" smtClean="0">
                <a:solidFill>
                  <a:schemeClr val="bg1"/>
                </a:solidFill>
                <a:latin typeface="Arial" pitchFamily="34" charset="0"/>
                <a:cs typeface="Arial" pitchFamily="34" charset="0"/>
              </a:rPr>
              <a:t>) stated that they didn’t have enough information to make decisions and would like access to more information.  </a:t>
            </a:r>
            <a:endParaRPr lang="en-NZ"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nvGraphicFramePr>
        <p:xfrm>
          <a:off x="228600" y="1905000"/>
          <a:ext cx="86868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59</a:t>
            </a:fld>
            <a:endParaRPr lang="en-US" sz="1000" b="1" dirty="0"/>
          </a:p>
        </p:txBody>
      </p:sp>
      <p:sp>
        <p:nvSpPr>
          <p:cNvPr id="5" name="TextBox 4"/>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sp>
        <p:nvSpPr>
          <p:cNvPr id="6"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1295400"/>
            <a:ext cx="9144000" cy="307777"/>
          </a:xfrm>
          <a:prstGeom prst="rect">
            <a:avLst/>
          </a:prstGeom>
          <a:noFill/>
        </p:spPr>
        <p:txBody>
          <a:bodyPr wrap="square" rtlCol="0" anchor="ctr">
            <a:spAutoFit/>
          </a:bodyPr>
          <a:lstStyle/>
          <a:p>
            <a:pPr lvl="0" algn="ctr"/>
            <a:r>
              <a:rPr lang="en-NZ" sz="1400" b="1" dirty="0" smtClean="0"/>
              <a:t>Do you have enough information to understand the state of the harbour?</a:t>
            </a:r>
            <a:endParaRPr lang="en-NZ" sz="1400" dirty="0"/>
          </a:p>
        </p:txBody>
      </p:sp>
      <p:sp>
        <p:nvSpPr>
          <p:cNvPr id="8" name="TextBox 7"/>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Q20</a:t>
            </a:r>
            <a:endParaRPr lang="en-NZ" sz="1000" b="1" dirty="0"/>
          </a:p>
        </p:txBody>
      </p:sp>
      <p:cxnSp>
        <p:nvCxnSpPr>
          <p:cNvPr id="14" name="Straight Connector 13"/>
          <p:cNvCxnSpPr/>
          <p:nvPr/>
        </p:nvCxnSpPr>
        <p:spPr>
          <a:xfrm>
            <a:off x="2514600" y="17526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76800" y="17526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39000" y="16764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90800" y="1752600"/>
            <a:ext cx="2133600" cy="276999"/>
          </a:xfrm>
          <a:prstGeom prst="rect">
            <a:avLst/>
          </a:prstGeom>
          <a:noFill/>
        </p:spPr>
        <p:txBody>
          <a:bodyPr wrap="square" rtlCol="0">
            <a:spAutoFit/>
          </a:bodyPr>
          <a:lstStyle/>
          <a:p>
            <a:pPr algn="ctr"/>
            <a:r>
              <a:rPr lang="en-NZ" sz="1200" b="1" dirty="0" smtClean="0"/>
              <a:t>Area</a:t>
            </a:r>
            <a:endParaRPr lang="en-NZ" sz="1200" b="1" dirty="0"/>
          </a:p>
        </p:txBody>
      </p:sp>
      <p:sp>
        <p:nvSpPr>
          <p:cNvPr id="23" name="TextBox 22"/>
          <p:cNvSpPr txBox="1"/>
          <p:nvPr/>
        </p:nvSpPr>
        <p:spPr>
          <a:xfrm>
            <a:off x="4876800" y="1752600"/>
            <a:ext cx="2133600" cy="276999"/>
          </a:xfrm>
          <a:prstGeom prst="rect">
            <a:avLst/>
          </a:prstGeom>
          <a:noFill/>
        </p:spPr>
        <p:txBody>
          <a:bodyPr wrap="square" rtlCol="0">
            <a:spAutoFit/>
          </a:bodyPr>
          <a:lstStyle/>
          <a:p>
            <a:pPr algn="ctr"/>
            <a:r>
              <a:rPr lang="en-NZ" sz="1200" b="1" dirty="0" smtClean="0"/>
              <a:t>Age</a:t>
            </a:r>
            <a:endParaRPr lang="en-NZ" sz="1200" b="1" dirty="0"/>
          </a:p>
        </p:txBody>
      </p:sp>
      <p:sp>
        <p:nvSpPr>
          <p:cNvPr id="24" name="TextBox 23"/>
          <p:cNvSpPr txBox="1"/>
          <p:nvPr/>
        </p:nvSpPr>
        <p:spPr>
          <a:xfrm>
            <a:off x="7239000" y="1752600"/>
            <a:ext cx="1371600" cy="276999"/>
          </a:xfrm>
          <a:prstGeom prst="rect">
            <a:avLst/>
          </a:prstGeom>
          <a:noFill/>
        </p:spPr>
        <p:txBody>
          <a:bodyPr wrap="square" rtlCol="0">
            <a:spAutoFit/>
          </a:bodyPr>
          <a:lstStyle/>
          <a:p>
            <a:pPr algn="ctr"/>
            <a:r>
              <a:rPr lang="en-NZ" sz="1200" b="1" dirty="0" smtClean="0"/>
              <a:t>Urban / Rural</a:t>
            </a:r>
            <a:endParaRPr lang="en-NZ" sz="1200" b="1" dirty="0"/>
          </a:p>
        </p:txBody>
      </p:sp>
      <p:sp>
        <p:nvSpPr>
          <p:cNvPr id="25" name="TextBox 24"/>
          <p:cNvSpPr txBox="1"/>
          <p:nvPr/>
        </p:nvSpPr>
        <p:spPr>
          <a:xfrm>
            <a:off x="1676400" y="1676400"/>
            <a:ext cx="838200" cy="276999"/>
          </a:xfrm>
          <a:prstGeom prst="rect">
            <a:avLst/>
          </a:prstGeom>
          <a:noFill/>
        </p:spPr>
        <p:txBody>
          <a:bodyPr wrap="square" rtlCol="0">
            <a:spAutoFit/>
          </a:bodyPr>
          <a:lstStyle/>
          <a:p>
            <a:pPr algn="ctr"/>
            <a:r>
              <a:rPr lang="en-NZ" sz="1200" b="1" dirty="0" smtClean="0"/>
              <a:t>Residents</a:t>
            </a:r>
            <a:endParaRPr lang="en-NZ" sz="1200" b="1" dirty="0"/>
          </a:p>
        </p:txBody>
      </p:sp>
      <p:graphicFrame>
        <p:nvGraphicFramePr>
          <p:cNvPr id="26" name="Table 25"/>
          <p:cNvGraphicFramePr>
            <a:graphicFrameLocks noGrp="1"/>
          </p:cNvGraphicFramePr>
          <p:nvPr/>
        </p:nvGraphicFramePr>
        <p:xfrm>
          <a:off x="1752600" y="5791200"/>
          <a:ext cx="6934203" cy="228600"/>
        </p:xfrm>
        <a:graphic>
          <a:graphicData uri="http://schemas.openxmlformats.org/drawingml/2006/table">
            <a:tbl>
              <a:tblPr firstRow="1" bandRow="1">
                <a:tableStyleId>{5C22544A-7EE6-4342-B048-85BDC9FD1C3A}</a:tableStyleId>
              </a:tblPr>
              <a:tblGrid>
                <a:gridCol w="770467"/>
                <a:gridCol w="770467"/>
                <a:gridCol w="770467"/>
                <a:gridCol w="770467"/>
                <a:gridCol w="770467"/>
                <a:gridCol w="770467"/>
                <a:gridCol w="770467"/>
                <a:gridCol w="770467"/>
                <a:gridCol w="770467"/>
              </a:tblGrid>
              <a:tr h="152400">
                <a:tc>
                  <a:txBody>
                    <a:bodyPr/>
                    <a:lstStyle/>
                    <a:p>
                      <a:pPr algn="ctr"/>
                      <a:r>
                        <a:rPr lang="en-NZ" sz="900" b="0" i="1" dirty="0" smtClean="0">
                          <a:solidFill>
                            <a:srgbClr val="FF0000"/>
                          </a:solidFill>
                        </a:rPr>
                        <a:t>n=563</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n=309</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n=232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n=197</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n=242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n=376</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n=186</a:t>
                      </a:r>
                      <a:endParaRPr lang="en-NZ" sz="900" i="1" dirty="0">
                        <a:solidFill>
                          <a:srgbClr val="FF0000"/>
                        </a:solidFill>
                      </a:endParaRPr>
                    </a:p>
                  </a:txBody>
                  <a:tcPr anchor="ctr">
                    <a:noFill/>
                  </a:tcPr>
                </a:tc>
              </a:tr>
            </a:tbl>
          </a:graphicData>
        </a:graphic>
      </p:graphicFrame>
      <p:pic>
        <p:nvPicPr>
          <p:cNvPr id="27" name="Picture 2"/>
          <p:cNvPicPr>
            <a:picLocks noChangeAspect="1" noChangeArrowheads="1"/>
          </p:cNvPicPr>
          <p:nvPr/>
        </p:nvPicPr>
        <p:blipFill>
          <a:blip r:embed="rId3" cstate="print"/>
          <a:srcRect/>
          <a:stretch>
            <a:fillRect/>
          </a:stretch>
        </p:blipFill>
        <p:spPr bwMode="auto">
          <a:xfrm>
            <a:off x="4572000" y="5867400"/>
            <a:ext cx="135415" cy="119063"/>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29" name="TextBox 28"/>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30" name="TextBox 29"/>
          <p:cNvSpPr txBox="1"/>
          <p:nvPr/>
        </p:nvSpPr>
        <p:spPr>
          <a:xfrm>
            <a:off x="609600" y="5181600"/>
            <a:ext cx="1295400" cy="246221"/>
          </a:xfrm>
          <a:prstGeom prst="rect">
            <a:avLst/>
          </a:prstGeom>
          <a:noFill/>
        </p:spPr>
        <p:txBody>
          <a:bodyPr wrap="square" rtlCol="0">
            <a:spAutoFit/>
          </a:bodyPr>
          <a:lstStyle/>
          <a:p>
            <a:pPr algn="r"/>
            <a:r>
              <a:rPr lang="en-NZ" sz="1000" b="1" dirty="0" smtClean="0"/>
              <a:t>Don’t know </a:t>
            </a:r>
            <a:endParaRPr lang="en-NZ" sz="1000" b="1" dirty="0"/>
          </a:p>
        </p:txBody>
      </p:sp>
      <p:sp>
        <p:nvSpPr>
          <p:cNvPr id="31" name="TextBox 30"/>
          <p:cNvSpPr txBox="1"/>
          <p:nvPr/>
        </p:nvSpPr>
        <p:spPr>
          <a:xfrm>
            <a:off x="0" y="6427113"/>
            <a:ext cx="9144000" cy="430887"/>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One third of </a:t>
            </a:r>
            <a:r>
              <a:rPr lang="en-NZ" sz="1100" i="1" dirty="0" smtClean="0">
                <a:solidFill>
                  <a:schemeClr val="bg1"/>
                </a:solidFill>
                <a:latin typeface="Arial" pitchFamily="34" charset="0"/>
                <a:cs typeface="Arial" pitchFamily="34" charset="0"/>
              </a:rPr>
              <a:t>Residents in the Tauranga City Council </a:t>
            </a:r>
            <a:r>
              <a:rPr lang="en-NZ" sz="1100" dirty="0" smtClean="0">
                <a:solidFill>
                  <a:schemeClr val="bg1"/>
                </a:solidFill>
                <a:latin typeface="Arial" pitchFamily="34" charset="0"/>
                <a:cs typeface="Arial" pitchFamily="34" charset="0"/>
              </a:rPr>
              <a:t>area (33%) stated that they don’t have enough information to make decisions but do not require access to more information, compared with 21% for </a:t>
            </a:r>
            <a:r>
              <a:rPr lang="en-NZ" sz="1100" i="1" dirty="0" smtClean="0">
                <a:solidFill>
                  <a:schemeClr val="bg1"/>
                </a:solidFill>
                <a:latin typeface="Arial" pitchFamily="34" charset="0"/>
                <a:cs typeface="Arial" pitchFamily="34" charset="0"/>
              </a:rPr>
              <a:t>WBOP DC </a:t>
            </a:r>
            <a:r>
              <a:rPr lang="en-NZ" sz="1100" dirty="0" smtClean="0">
                <a:solidFill>
                  <a:schemeClr val="bg1"/>
                </a:solidFill>
                <a:latin typeface="Arial" pitchFamily="34" charset="0"/>
                <a:cs typeface="Arial" pitchFamily="34" charset="0"/>
              </a:rPr>
              <a:t>and 23% for </a:t>
            </a:r>
            <a:r>
              <a:rPr lang="en-NZ" sz="1100" i="1" dirty="0" smtClean="0">
                <a:solidFill>
                  <a:schemeClr val="bg1"/>
                </a:solidFill>
                <a:latin typeface="Arial" pitchFamily="34" charset="0"/>
                <a:cs typeface="Arial" pitchFamily="34" charset="0"/>
              </a:rPr>
              <a:t>Outside WBOP</a:t>
            </a:r>
            <a:r>
              <a:rPr lang="en-NZ" sz="1100" dirty="0" smtClean="0">
                <a:solidFill>
                  <a:schemeClr val="bg1"/>
                </a:solidFill>
                <a:latin typeface="Arial" pitchFamily="34" charset="0"/>
                <a:cs typeface="Arial" pitchFamily="34" charset="0"/>
              </a:rPr>
              <a:t>. </a:t>
            </a:r>
            <a:endParaRPr lang="en-NZ" sz="11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8580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NZ" sz="2400" b="1" i="0" u="none" strike="noStrike" kern="1200" cap="none" spc="0" normalizeH="0" baseline="0" noProof="0" dirty="0" smtClean="0">
                <a:ln>
                  <a:noFill/>
                </a:ln>
                <a:solidFill>
                  <a:srgbClr val="CC0000"/>
                </a:solidFill>
                <a:effectLst/>
                <a:uLnTx/>
                <a:uFillTx/>
                <a:latin typeface="+mj-lt"/>
                <a:ea typeface="+mj-ea"/>
                <a:cs typeface="+mj-cs"/>
              </a:rPr>
              <a:t>Recommendations (I)</a:t>
            </a:r>
          </a:p>
          <a:p>
            <a:pPr marL="0" marR="0" lvl="0" indent="0" algn="ctr" defTabSz="914400" rtl="0" eaLnBrk="1" fontAlgn="auto" latinLnBrk="0" hangingPunct="1">
              <a:lnSpc>
                <a:spcPct val="100000"/>
              </a:lnSpc>
              <a:spcBef>
                <a:spcPct val="0"/>
              </a:spcBef>
              <a:spcAft>
                <a:spcPts val="0"/>
              </a:spcAft>
              <a:buClrTx/>
              <a:buSzTx/>
              <a:buFontTx/>
              <a:buNone/>
              <a:tabLst/>
              <a:defRPr/>
            </a:pPr>
            <a:r>
              <a:rPr lang="en-NZ" sz="1700" b="1" u="sng" dirty="0" smtClean="0">
                <a:solidFill>
                  <a:srgbClr val="CC0000"/>
                </a:solidFill>
                <a:latin typeface="+mj-lt"/>
                <a:ea typeface="+mj-ea"/>
                <a:cs typeface="+mj-cs"/>
              </a:rPr>
              <a:t>Communications Strategy</a:t>
            </a:r>
          </a:p>
        </p:txBody>
      </p:sp>
      <p:graphicFrame>
        <p:nvGraphicFramePr>
          <p:cNvPr id="5" name="Table 4"/>
          <p:cNvGraphicFramePr>
            <a:graphicFrameLocks noGrp="1"/>
          </p:cNvGraphicFramePr>
          <p:nvPr>
            <p:extLst>
              <p:ext uri="{D42A27DB-BD31-4B8C-83A1-F6EECF244321}">
                <p14:modId xmlns:p14="http://schemas.microsoft.com/office/powerpoint/2010/main" val="2356760306"/>
              </p:ext>
            </p:extLst>
          </p:nvPr>
        </p:nvGraphicFramePr>
        <p:xfrm>
          <a:off x="152399" y="1981201"/>
          <a:ext cx="8858254" cy="4550568"/>
        </p:xfrm>
        <a:graphic>
          <a:graphicData uri="http://schemas.openxmlformats.org/drawingml/2006/table">
            <a:tbl>
              <a:tblPr firstRow="1" bandRow="1">
                <a:tableStyleId>{073A0DAA-6AF3-43AB-8588-CEC1D06C72B9}</a:tableStyleId>
              </a:tblPr>
              <a:tblGrid>
                <a:gridCol w="1600201"/>
                <a:gridCol w="3276600"/>
                <a:gridCol w="1327151"/>
                <a:gridCol w="1327151"/>
                <a:gridCol w="1327151"/>
              </a:tblGrid>
              <a:tr h="204787">
                <a:tc>
                  <a:txBody>
                    <a:bodyPr/>
                    <a:lstStyle/>
                    <a:p>
                      <a:pPr algn="ctr"/>
                      <a:r>
                        <a:rPr lang="en-NZ" sz="1400" b="1" i="1" dirty="0" smtClean="0">
                          <a:solidFill>
                            <a:schemeClr val="bg1"/>
                          </a:solidFill>
                        </a:rPr>
                        <a:t>Angles</a:t>
                      </a:r>
                      <a:endParaRPr lang="en-NZ" sz="1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NZ" sz="1400" b="1" i="1" dirty="0" smtClean="0">
                          <a:solidFill>
                            <a:schemeClr val="bg1"/>
                          </a:solidFill>
                        </a:rPr>
                        <a:t>Priorities</a:t>
                      </a:r>
                      <a:endParaRPr lang="en-NZ" sz="1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NZ" sz="1400" b="1" i="1" dirty="0" smtClean="0">
                          <a:solidFill>
                            <a:schemeClr val="bg1"/>
                          </a:solidFill>
                        </a:rPr>
                        <a:t>18 – 39 years</a:t>
                      </a:r>
                      <a:endParaRPr lang="en-NZ" sz="1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NZ" sz="1400" b="1" i="1" dirty="0" smtClean="0">
                          <a:solidFill>
                            <a:schemeClr val="bg1"/>
                          </a:solidFill>
                        </a:rPr>
                        <a:t>40 – 64 years</a:t>
                      </a:r>
                      <a:endParaRPr lang="en-NZ" sz="1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NZ" sz="1400" b="1" i="1" dirty="0" smtClean="0">
                          <a:solidFill>
                            <a:schemeClr val="bg1"/>
                          </a:solidFill>
                        </a:rPr>
                        <a:t>64 + years</a:t>
                      </a:r>
                      <a:endParaRPr lang="en-NZ" sz="1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737235">
                <a:tc>
                  <a:txBody>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NZ" sz="11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Dealing with sea lettuce</a:t>
                      </a:r>
                    </a:p>
                    <a:p>
                      <a:pPr marL="228600" lvl="0" indent="-228600">
                        <a:buFont typeface="+mj-lt"/>
                        <a:buAutoNum type="arabicPeriod"/>
                      </a:pPr>
                      <a:r>
                        <a:rPr lang="en-US" sz="1100" b="1" i="1" kern="1200" dirty="0" smtClean="0">
                          <a:solidFill>
                            <a:schemeClr val="dk1"/>
                          </a:solidFill>
                          <a:latin typeface="+mn-lt"/>
                          <a:ea typeface="+mn-ea"/>
                          <a:cs typeface="+mn-cs"/>
                        </a:rPr>
                        <a:t>Improving facilities</a:t>
                      </a:r>
                    </a:p>
                    <a:p>
                      <a:pPr marL="228600" lvl="0" indent="-228600">
                        <a:buFont typeface="+mj-lt"/>
                        <a:buAutoNum type="arabicPeriod"/>
                      </a:pPr>
                      <a:r>
                        <a:rPr lang="en-US" sz="1100" b="1" i="1" kern="1200" dirty="0" smtClean="0">
                          <a:solidFill>
                            <a:schemeClr val="dk1"/>
                          </a:solidFill>
                          <a:latin typeface="+mn-lt"/>
                          <a:ea typeface="+mn-ea"/>
                          <a:cs typeface="+mn-cs"/>
                        </a:rPr>
                        <a:t>Keeping the </a:t>
                      </a:r>
                      <a:r>
                        <a:rPr lang="en-US" sz="1100" b="1" i="1" kern="1200" dirty="0" err="1" smtClean="0">
                          <a:solidFill>
                            <a:schemeClr val="dk1"/>
                          </a:solidFill>
                          <a:latin typeface="+mn-lt"/>
                          <a:ea typeface="+mn-ea"/>
                          <a:cs typeface="+mn-cs"/>
                        </a:rPr>
                        <a:t>harbour</a:t>
                      </a:r>
                      <a:r>
                        <a:rPr lang="en-US" sz="1100" b="1" i="1" kern="1200" dirty="0" smtClean="0">
                          <a:solidFill>
                            <a:schemeClr val="dk1"/>
                          </a:solidFill>
                          <a:latin typeface="+mn-lt"/>
                          <a:ea typeface="+mn-ea"/>
                          <a:cs typeface="+mn-cs"/>
                        </a:rPr>
                        <a:t> clean and pollution free</a:t>
                      </a:r>
                    </a:p>
                    <a:p>
                      <a:pPr marL="228600" lvl="0" indent="-228600">
                        <a:buFont typeface="+mj-lt"/>
                        <a:buAutoNum type="arabicPeriod"/>
                      </a:pPr>
                      <a:r>
                        <a:rPr lang="en-US" sz="1100" b="1" i="1" kern="1200" dirty="0" smtClean="0">
                          <a:solidFill>
                            <a:schemeClr val="dk1"/>
                          </a:solidFill>
                          <a:latin typeface="+mn-lt"/>
                          <a:ea typeface="+mn-ea"/>
                          <a:cs typeface="+mn-cs"/>
                        </a:rPr>
                        <a:t>Access to the </a:t>
                      </a:r>
                      <a:r>
                        <a:rPr lang="en-US" sz="1100" b="1" i="1" kern="1200" dirty="0" err="1" smtClean="0">
                          <a:solidFill>
                            <a:schemeClr val="dk1"/>
                          </a:solidFill>
                          <a:latin typeface="+mn-lt"/>
                          <a:ea typeface="+mn-ea"/>
                          <a:cs typeface="+mn-cs"/>
                        </a:rPr>
                        <a:t>harbour</a:t>
                      </a:r>
                      <a:r>
                        <a:rPr lang="en-US" sz="1100" b="1" i="1" kern="1200" dirty="0" smtClean="0">
                          <a:solidFill>
                            <a:schemeClr val="dk1"/>
                          </a:solidFill>
                          <a:latin typeface="+mn-lt"/>
                          <a:ea typeface="+mn-ea"/>
                          <a:cs typeface="+mn-cs"/>
                        </a:rPr>
                        <a:t> for recreational use</a:t>
                      </a:r>
                    </a:p>
                    <a:p>
                      <a:pPr marL="228600" indent="-228600">
                        <a:buFont typeface="+mj-lt"/>
                        <a:buAutoNum type="arabicPeriod"/>
                      </a:pPr>
                      <a:r>
                        <a:rPr lang="en-US" sz="1100" b="1" i="1" kern="1200" dirty="0" smtClean="0">
                          <a:solidFill>
                            <a:schemeClr val="dk1"/>
                          </a:solidFill>
                          <a:latin typeface="+mn-lt"/>
                          <a:ea typeface="+mn-ea"/>
                          <a:cs typeface="+mn-cs"/>
                        </a:rPr>
                        <a:t>Improved water quality</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Local newspapers</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Regional Council website</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Regional Council</a:t>
                      </a:r>
                      <a:r>
                        <a:rPr lang="en-US" sz="1100" b="0" i="0" kern="1200" baseline="0" dirty="0" smtClean="0">
                          <a:solidFill>
                            <a:schemeClr val="dk1"/>
                          </a:solidFill>
                          <a:latin typeface="+mn-lt"/>
                          <a:ea typeface="+mn-ea"/>
                          <a:cs typeface="+mn-cs"/>
                        </a:rPr>
                        <a:t> n</a:t>
                      </a:r>
                      <a:r>
                        <a:rPr lang="en-US" sz="1100" b="0" i="0" kern="1200" dirty="0" smtClean="0">
                          <a:solidFill>
                            <a:schemeClr val="dk1"/>
                          </a:solidFill>
                          <a:latin typeface="+mn-lt"/>
                          <a:ea typeface="+mn-ea"/>
                          <a:cs typeface="+mn-cs"/>
                        </a:rPr>
                        <a:t>ewsletters, </a:t>
                      </a:r>
                      <a:r>
                        <a:rPr lang="en-NZ" sz="1100" b="0" i="0" kern="1200" dirty="0" smtClean="0">
                          <a:solidFill>
                            <a:schemeClr val="dk1"/>
                          </a:solidFill>
                          <a:latin typeface="+mn-lt"/>
                          <a:ea typeface="+mn-ea"/>
                          <a:cs typeface="+mn-cs"/>
                        </a:rPr>
                        <a:t>such as Coast Care</a:t>
                      </a:r>
                      <a:r>
                        <a:rPr lang="en-NZ" sz="1100" b="0" i="0" kern="1200" baseline="0" dirty="0" smtClean="0">
                          <a:solidFill>
                            <a:schemeClr val="dk1"/>
                          </a:solidFill>
                          <a:latin typeface="+mn-lt"/>
                          <a:ea typeface="+mn-ea"/>
                          <a:cs typeface="+mn-cs"/>
                        </a:rPr>
                        <a:t> and </a:t>
                      </a:r>
                      <a:r>
                        <a:rPr lang="en-NZ" sz="1100" b="0" i="0" kern="1200" dirty="0" smtClean="0">
                          <a:solidFill>
                            <a:schemeClr val="dk1"/>
                          </a:solidFill>
                          <a:latin typeface="+mn-lt"/>
                          <a:ea typeface="+mn-ea"/>
                          <a:cs typeface="+mn-cs"/>
                        </a:rPr>
                        <a:t>Council </a:t>
                      </a:r>
                      <a:r>
                        <a:rPr lang="en-NZ" sz="1100" b="0" i="0" kern="1200" dirty="0" err="1" smtClean="0">
                          <a:solidFill>
                            <a:schemeClr val="dk1"/>
                          </a:solidFill>
                          <a:latin typeface="+mn-lt"/>
                          <a:ea typeface="+mn-ea"/>
                          <a:cs typeface="+mn-cs"/>
                        </a:rPr>
                        <a:t>Catchup</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NZ" sz="1100" b="0" i="0" kern="1200" dirty="0" smtClean="0">
                          <a:solidFill>
                            <a:schemeClr val="dk1"/>
                          </a:solidFill>
                          <a:latin typeface="+mn-lt"/>
                          <a:ea typeface="+mn-ea"/>
                          <a:cs typeface="+mn-cs"/>
                        </a:rPr>
                        <a:t>Brochures and other publications</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NZ" sz="1100" b="0" i="0" kern="1200" dirty="0" smtClean="0">
                          <a:solidFill>
                            <a:schemeClr val="dk1"/>
                          </a:solidFill>
                          <a:latin typeface="+mn-lt"/>
                          <a:ea typeface="+mn-ea"/>
                          <a:cs typeface="+mn-cs"/>
                        </a:rPr>
                        <a:t>Backyard publication</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NZ" sz="1100" b="0" i="0" kern="1200" dirty="0" smtClean="0">
                          <a:solidFill>
                            <a:schemeClr val="dk1"/>
                          </a:solidFill>
                          <a:latin typeface="+mn-lt"/>
                          <a:ea typeface="+mn-ea"/>
                          <a:cs typeface="+mn-cs"/>
                        </a:rPr>
                        <a:t>Email</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NZ" sz="1100" b="0" i="0" kern="1200" dirty="0" smtClean="0">
                          <a:solidFill>
                            <a:schemeClr val="dk1"/>
                          </a:solidFill>
                          <a:latin typeface="+mn-lt"/>
                          <a:ea typeface="+mn-ea"/>
                          <a:cs typeface="+mn-cs"/>
                        </a:rPr>
                        <a:t>Field days or working bees</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NZ" sz="1100" b="0" i="0" kern="1200" dirty="0" smtClean="0">
                          <a:solidFill>
                            <a:schemeClr val="dk1"/>
                          </a:solidFill>
                          <a:latin typeface="+mn-lt"/>
                          <a:ea typeface="+mn-ea"/>
                          <a:cs typeface="+mn-cs"/>
                        </a:rPr>
                        <a:t>Social Media</a:t>
                      </a:r>
                      <a:endParaRPr lang="en-US" sz="1100" b="0" i="0" kern="1200" dirty="0" smtClean="0">
                        <a:solidFill>
                          <a:schemeClr val="dk1"/>
                        </a:solidFill>
                        <a:latin typeface="+mn-lt"/>
                        <a:ea typeface="+mn-ea"/>
                        <a:cs typeface="+mn-cs"/>
                      </a:endParaRPr>
                    </a:p>
                    <a:p>
                      <a:pPr marL="228600" indent="-228600">
                        <a:spcBef>
                          <a:spcPts val="600"/>
                        </a:spcBef>
                        <a:buFont typeface="+mj-lt"/>
                        <a:buAutoNum type="alphaUcPeriod"/>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Local newspapers</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Regional Council</a:t>
                      </a:r>
                      <a:r>
                        <a:rPr lang="en-US" sz="1100" b="0" i="0" kern="1200" baseline="0" dirty="0" smtClean="0">
                          <a:solidFill>
                            <a:schemeClr val="dk1"/>
                          </a:solidFill>
                          <a:latin typeface="+mn-lt"/>
                          <a:ea typeface="+mn-ea"/>
                          <a:cs typeface="+mn-cs"/>
                        </a:rPr>
                        <a:t> n</a:t>
                      </a:r>
                      <a:r>
                        <a:rPr lang="en-US" sz="1100" b="0" i="0" kern="1200" dirty="0" smtClean="0">
                          <a:solidFill>
                            <a:schemeClr val="dk1"/>
                          </a:solidFill>
                          <a:latin typeface="+mn-lt"/>
                          <a:ea typeface="+mn-ea"/>
                          <a:cs typeface="+mn-cs"/>
                        </a:rPr>
                        <a:t>ewsletters, </a:t>
                      </a:r>
                      <a:r>
                        <a:rPr lang="en-NZ" sz="1100" b="0" i="0" kern="1200" dirty="0" smtClean="0">
                          <a:solidFill>
                            <a:schemeClr val="dk1"/>
                          </a:solidFill>
                          <a:latin typeface="+mn-lt"/>
                          <a:ea typeface="+mn-ea"/>
                          <a:cs typeface="+mn-cs"/>
                        </a:rPr>
                        <a:t>such as Coast Care</a:t>
                      </a:r>
                      <a:r>
                        <a:rPr lang="en-NZ" sz="1100" b="0" i="0" kern="1200" baseline="0" dirty="0" smtClean="0">
                          <a:solidFill>
                            <a:schemeClr val="dk1"/>
                          </a:solidFill>
                          <a:latin typeface="+mn-lt"/>
                          <a:ea typeface="+mn-ea"/>
                          <a:cs typeface="+mn-cs"/>
                        </a:rPr>
                        <a:t> and </a:t>
                      </a:r>
                      <a:r>
                        <a:rPr lang="en-NZ" sz="1100" b="0" i="0" kern="1200" dirty="0" smtClean="0">
                          <a:solidFill>
                            <a:schemeClr val="dk1"/>
                          </a:solidFill>
                          <a:latin typeface="+mn-lt"/>
                          <a:ea typeface="+mn-ea"/>
                          <a:cs typeface="+mn-cs"/>
                        </a:rPr>
                        <a:t>Council </a:t>
                      </a:r>
                      <a:r>
                        <a:rPr lang="en-NZ" sz="1100" b="0" i="0" kern="1200" dirty="0" err="1" smtClean="0">
                          <a:solidFill>
                            <a:schemeClr val="dk1"/>
                          </a:solidFill>
                          <a:latin typeface="+mn-lt"/>
                          <a:ea typeface="+mn-ea"/>
                          <a:cs typeface="+mn-cs"/>
                        </a:rPr>
                        <a:t>Catchup</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Regional Council website</a:t>
                      </a:r>
                    </a:p>
                    <a:p>
                      <a:pPr marL="228600" lvl="0" indent="-228600">
                        <a:spcBef>
                          <a:spcPts val="600"/>
                        </a:spcBef>
                        <a:buFont typeface="+mj-lt"/>
                        <a:buAutoNum type="alphaUcPeriod"/>
                      </a:pPr>
                      <a:r>
                        <a:rPr lang="en-NZ" sz="1100" b="0" i="0" kern="1200" dirty="0" smtClean="0">
                          <a:solidFill>
                            <a:schemeClr val="dk1"/>
                          </a:solidFill>
                          <a:latin typeface="+mn-lt"/>
                          <a:ea typeface="+mn-ea"/>
                          <a:cs typeface="+mn-cs"/>
                        </a:rPr>
                        <a:t>Brochures and other publications</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NZ" sz="1100" b="0" i="0" kern="1200" dirty="0" smtClean="0">
                          <a:solidFill>
                            <a:schemeClr val="dk1"/>
                          </a:solidFill>
                          <a:latin typeface="+mn-lt"/>
                          <a:ea typeface="+mn-ea"/>
                          <a:cs typeface="+mn-cs"/>
                        </a:rPr>
                        <a:t>Backyard publication</a:t>
                      </a:r>
                      <a:endParaRPr lang="en-US" sz="1100" b="0" i="0" kern="1200" dirty="0" smtClean="0">
                        <a:solidFill>
                          <a:schemeClr val="dk1"/>
                        </a:solidFill>
                        <a:latin typeface="+mn-lt"/>
                        <a:ea typeface="+mn-ea"/>
                        <a:cs typeface="+mn-cs"/>
                      </a:endParaRPr>
                    </a:p>
                    <a:p>
                      <a:pPr marL="228600" indent="-228600">
                        <a:spcBef>
                          <a:spcPts val="600"/>
                        </a:spcBef>
                        <a:buFont typeface="+mj-lt"/>
                        <a:buAutoNum type="alphaUcPeriod"/>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Local newspapers</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Regional Council</a:t>
                      </a:r>
                      <a:r>
                        <a:rPr lang="en-US" sz="1100" b="0" i="0" kern="1200" baseline="0" dirty="0" smtClean="0">
                          <a:solidFill>
                            <a:schemeClr val="dk1"/>
                          </a:solidFill>
                          <a:latin typeface="+mn-lt"/>
                          <a:ea typeface="+mn-ea"/>
                          <a:cs typeface="+mn-cs"/>
                        </a:rPr>
                        <a:t> n</a:t>
                      </a:r>
                      <a:r>
                        <a:rPr lang="en-US" sz="1100" b="0" i="0" kern="1200" dirty="0" smtClean="0">
                          <a:solidFill>
                            <a:schemeClr val="dk1"/>
                          </a:solidFill>
                          <a:latin typeface="+mn-lt"/>
                          <a:ea typeface="+mn-ea"/>
                          <a:cs typeface="+mn-cs"/>
                        </a:rPr>
                        <a:t>ewsletters, </a:t>
                      </a:r>
                      <a:r>
                        <a:rPr lang="en-NZ" sz="1100" b="0" i="0" kern="1200" dirty="0" smtClean="0">
                          <a:solidFill>
                            <a:schemeClr val="dk1"/>
                          </a:solidFill>
                          <a:latin typeface="+mn-lt"/>
                          <a:ea typeface="+mn-ea"/>
                          <a:cs typeface="+mn-cs"/>
                        </a:rPr>
                        <a:t>such as Coast Care</a:t>
                      </a:r>
                      <a:r>
                        <a:rPr lang="en-NZ" sz="1100" b="0" i="0" kern="1200" baseline="0" dirty="0" smtClean="0">
                          <a:solidFill>
                            <a:schemeClr val="dk1"/>
                          </a:solidFill>
                          <a:latin typeface="+mn-lt"/>
                          <a:ea typeface="+mn-ea"/>
                          <a:cs typeface="+mn-cs"/>
                        </a:rPr>
                        <a:t> and </a:t>
                      </a:r>
                      <a:r>
                        <a:rPr lang="en-NZ" sz="1100" b="0" i="0" kern="1200" dirty="0" smtClean="0">
                          <a:solidFill>
                            <a:schemeClr val="dk1"/>
                          </a:solidFill>
                          <a:latin typeface="+mn-lt"/>
                          <a:ea typeface="+mn-ea"/>
                          <a:cs typeface="+mn-cs"/>
                        </a:rPr>
                        <a:t>Council </a:t>
                      </a:r>
                      <a:r>
                        <a:rPr lang="en-NZ" sz="1100" b="0" i="0" kern="1200" dirty="0" err="1" smtClean="0">
                          <a:solidFill>
                            <a:schemeClr val="dk1"/>
                          </a:solidFill>
                          <a:latin typeface="+mn-lt"/>
                          <a:ea typeface="+mn-ea"/>
                          <a:cs typeface="+mn-cs"/>
                        </a:rPr>
                        <a:t>Catchup</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NZ" sz="1100" b="0" i="0" kern="1200" dirty="0" smtClean="0">
                          <a:solidFill>
                            <a:schemeClr val="dk1"/>
                          </a:solidFill>
                          <a:latin typeface="+mn-lt"/>
                          <a:ea typeface="+mn-ea"/>
                          <a:cs typeface="+mn-cs"/>
                        </a:rPr>
                        <a:t>Brochures and other publications</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NZ" sz="1100" b="0" i="0" kern="1200" dirty="0" smtClean="0">
                          <a:solidFill>
                            <a:schemeClr val="dk1"/>
                          </a:solidFill>
                          <a:latin typeface="+mn-lt"/>
                          <a:ea typeface="+mn-ea"/>
                          <a:cs typeface="+mn-cs"/>
                        </a:rPr>
                        <a:t>Backyard publication</a:t>
                      </a:r>
                      <a:endParaRPr lang="en-US" sz="1100" b="0" i="0" kern="1200" dirty="0" smtClean="0">
                        <a:solidFill>
                          <a:schemeClr val="dk1"/>
                        </a:solidFill>
                        <a:latin typeface="+mn-lt"/>
                        <a:ea typeface="+mn-ea"/>
                        <a:cs typeface="+mn-cs"/>
                      </a:endParaRPr>
                    </a:p>
                    <a:p>
                      <a:pPr marL="228600" indent="-228600">
                        <a:spcBef>
                          <a:spcPts val="600"/>
                        </a:spcBef>
                        <a:buFont typeface="+mj-lt"/>
                        <a:buAutoNum type="alphaUcPeriod"/>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159">
                <a:tc>
                  <a:txBody>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NZ" sz="11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Jet skis, jet boats and water skiers</a:t>
                      </a:r>
                    </a:p>
                    <a:p>
                      <a:pPr marL="228600" indent="-228600">
                        <a:buFont typeface="+mj-lt"/>
                        <a:buAutoNum type="arabicPeriod"/>
                      </a:pPr>
                      <a:r>
                        <a:rPr lang="en-US" sz="1100" b="1" i="1" kern="1200" dirty="0" smtClean="0">
                          <a:solidFill>
                            <a:schemeClr val="dk1"/>
                          </a:solidFill>
                          <a:latin typeface="+mn-lt"/>
                          <a:ea typeface="+mn-ea"/>
                          <a:cs typeface="+mn-cs"/>
                        </a:rPr>
                        <a:t>Commercial fishing and fish farms</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28600" indent="-228600">
                        <a:buFont typeface="+mj-lt"/>
                        <a:buAutoNum type="arabicPeriod"/>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1969">
                <a:tc>
                  <a:txBody>
                    <a:bodyPr/>
                    <a:lstStyle/>
                    <a:p>
                      <a:pPr marL="228600" indent="-228600">
                        <a:buFont typeface="+mj-lt"/>
                        <a:buNone/>
                      </a:pP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Keeping the </a:t>
                      </a:r>
                      <a:r>
                        <a:rPr lang="en-US" sz="1100" b="1" i="1" kern="1200" dirty="0" err="1" smtClean="0">
                          <a:solidFill>
                            <a:schemeClr val="dk1"/>
                          </a:solidFill>
                          <a:latin typeface="+mn-lt"/>
                          <a:ea typeface="+mn-ea"/>
                          <a:cs typeface="+mn-cs"/>
                        </a:rPr>
                        <a:t>harbour</a:t>
                      </a:r>
                      <a:r>
                        <a:rPr lang="en-US" sz="1100" b="1" i="1" kern="1200" dirty="0" smtClean="0">
                          <a:solidFill>
                            <a:schemeClr val="dk1"/>
                          </a:solidFill>
                          <a:latin typeface="+mn-lt"/>
                          <a:ea typeface="+mn-ea"/>
                          <a:cs typeface="+mn-cs"/>
                        </a:rPr>
                        <a:t> clean and pollution free</a:t>
                      </a:r>
                    </a:p>
                    <a:p>
                      <a:pPr marL="228600" indent="-228600">
                        <a:buFont typeface="+mj-lt"/>
                        <a:buAutoNum type="arabicPeriod"/>
                      </a:pPr>
                      <a:r>
                        <a:rPr lang="en-US" sz="1100" b="1" i="1" kern="1200" dirty="0" smtClean="0">
                          <a:solidFill>
                            <a:schemeClr val="dk1"/>
                          </a:solidFill>
                          <a:latin typeface="+mn-lt"/>
                          <a:ea typeface="+mn-ea"/>
                          <a:cs typeface="+mn-cs"/>
                        </a:rPr>
                        <a:t>Access to the </a:t>
                      </a:r>
                      <a:r>
                        <a:rPr lang="en-US" sz="1100" b="1" i="1" kern="1200" dirty="0" err="1" smtClean="0">
                          <a:solidFill>
                            <a:schemeClr val="dk1"/>
                          </a:solidFill>
                          <a:latin typeface="+mn-lt"/>
                          <a:ea typeface="+mn-ea"/>
                          <a:cs typeface="+mn-cs"/>
                        </a:rPr>
                        <a:t>harbour</a:t>
                      </a:r>
                      <a:r>
                        <a:rPr lang="en-US" sz="1100" b="1" i="1" kern="1200" dirty="0" smtClean="0">
                          <a:solidFill>
                            <a:schemeClr val="dk1"/>
                          </a:solidFill>
                          <a:latin typeface="+mn-lt"/>
                          <a:ea typeface="+mn-ea"/>
                          <a:cs typeface="+mn-cs"/>
                        </a:rPr>
                        <a:t> for all and recreational use</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28600" indent="-228600">
                        <a:buFont typeface="+mj-lt"/>
                        <a:buAutoNum type="arabicPeriod"/>
                      </a:pPr>
                      <a:endParaRPr lang="en-US" sz="1100" b="0" i="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None/>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4602">
                <a:tc>
                  <a:txBody>
                    <a:bodyPr/>
                    <a:lstStyle/>
                    <a:p>
                      <a:pPr marL="228600" indent="-228600">
                        <a:buFont typeface="+mj-lt"/>
                        <a:buAutoNum type="arabicPeriod"/>
                      </a:pP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Pollution to  the </a:t>
                      </a:r>
                      <a:r>
                        <a:rPr lang="en-US" sz="1100" b="1" i="1" kern="1200" dirty="0" err="1" smtClean="0">
                          <a:solidFill>
                            <a:schemeClr val="dk1"/>
                          </a:solidFill>
                          <a:latin typeface="+mn-lt"/>
                          <a:ea typeface="+mn-ea"/>
                          <a:cs typeface="+mn-cs"/>
                        </a:rPr>
                        <a:t>harbour</a:t>
                      </a:r>
                      <a:endParaRPr lang="en-US" sz="1100" b="1" i="1" kern="1200" dirty="0" smtClean="0">
                        <a:solidFill>
                          <a:schemeClr val="dk1"/>
                        </a:solidFill>
                        <a:latin typeface="+mn-lt"/>
                        <a:ea typeface="+mn-ea"/>
                        <a:cs typeface="+mn-cs"/>
                      </a:endParaRPr>
                    </a:p>
                    <a:p>
                      <a:pPr marL="228600" lvl="0" indent="-228600">
                        <a:buFont typeface="+mj-lt"/>
                        <a:buAutoNum type="arabicPeriod"/>
                      </a:pPr>
                      <a:r>
                        <a:rPr lang="en-US" sz="1100" b="1" i="1" kern="1200" dirty="0" smtClean="0">
                          <a:solidFill>
                            <a:schemeClr val="dk1"/>
                          </a:solidFill>
                          <a:latin typeface="+mn-lt"/>
                          <a:ea typeface="+mn-ea"/>
                          <a:cs typeface="+mn-cs"/>
                        </a:rPr>
                        <a:t>Sea lettuce</a:t>
                      </a:r>
                    </a:p>
                    <a:p>
                      <a:pPr marL="228600" lvl="0" indent="-228600">
                        <a:buFont typeface="+mj-lt"/>
                        <a:buAutoNum type="arabicPeriod"/>
                      </a:pPr>
                      <a:r>
                        <a:rPr lang="en-US" sz="1100" b="1" i="1" kern="1200" dirty="0" smtClean="0">
                          <a:solidFill>
                            <a:schemeClr val="dk1"/>
                          </a:solidFill>
                          <a:latin typeface="+mn-lt"/>
                          <a:ea typeface="+mn-ea"/>
                          <a:cs typeface="+mn-cs"/>
                        </a:rPr>
                        <a:t>Water quality</a:t>
                      </a:r>
                    </a:p>
                    <a:p>
                      <a:pPr marL="228600" lvl="0" indent="-228600">
                        <a:buFont typeface="+mj-lt"/>
                        <a:buAutoNum type="arabicPeriod"/>
                      </a:pPr>
                      <a:r>
                        <a:rPr lang="en-US" sz="1100" b="1" i="1" kern="1200" dirty="0" smtClean="0">
                          <a:solidFill>
                            <a:schemeClr val="dk1"/>
                          </a:solidFill>
                          <a:latin typeface="+mn-lt"/>
                          <a:ea typeface="+mn-ea"/>
                          <a:cs typeface="+mn-cs"/>
                        </a:rPr>
                        <a:t>Sedimentation and silt</a:t>
                      </a:r>
                    </a:p>
                    <a:p>
                      <a:pPr marL="228600" indent="-228600">
                        <a:buFont typeface="+mj-lt"/>
                        <a:buAutoNum type="arabicPeriod"/>
                      </a:pPr>
                      <a:r>
                        <a:rPr lang="en-US" sz="1100" b="1" i="1" kern="1200" dirty="0" smtClean="0">
                          <a:solidFill>
                            <a:schemeClr val="dk1"/>
                          </a:solidFill>
                          <a:latin typeface="+mn-lt"/>
                          <a:ea typeface="+mn-ea"/>
                          <a:cs typeface="+mn-cs"/>
                        </a:rPr>
                        <a:t>Mangroves</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None/>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1969">
                <a:tc>
                  <a:txBody>
                    <a:bodyPr/>
                    <a:lstStyle/>
                    <a:p>
                      <a:pPr marL="228600" indent="-228600">
                        <a:buFont typeface="+mj-lt"/>
                        <a:buAutoNum type="arabicPeriod"/>
                      </a:pP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Sustainability of natural ecosystems</a:t>
                      </a:r>
                    </a:p>
                    <a:p>
                      <a:pPr marL="228600" lvl="0" indent="-228600">
                        <a:buFont typeface="+mj-lt"/>
                        <a:buAutoNum type="arabicPeriod"/>
                      </a:pPr>
                      <a:r>
                        <a:rPr lang="en-US" sz="1100" b="1" i="1" kern="1200" dirty="0" smtClean="0">
                          <a:solidFill>
                            <a:schemeClr val="dk1"/>
                          </a:solidFill>
                          <a:latin typeface="+mn-lt"/>
                          <a:ea typeface="+mn-ea"/>
                          <a:cs typeface="+mn-cs"/>
                        </a:rPr>
                        <a:t>Better management of sea lettuce, mangroves, black swans and silt</a:t>
                      </a:r>
                    </a:p>
                    <a:p>
                      <a:pPr marL="228600" indent="-228600">
                        <a:buFont typeface="+mj-lt"/>
                        <a:buAutoNum type="arabicPeriod"/>
                      </a:pPr>
                      <a:r>
                        <a:rPr lang="en-US" sz="1100" b="1" i="1" kern="1200" dirty="0" smtClean="0">
                          <a:solidFill>
                            <a:schemeClr val="dk1"/>
                          </a:solidFill>
                          <a:latin typeface="+mn-lt"/>
                          <a:ea typeface="+mn-ea"/>
                          <a:cs typeface="+mn-cs"/>
                        </a:rPr>
                        <a:t>Management of discharges into the </a:t>
                      </a:r>
                      <a:r>
                        <a:rPr lang="en-US" sz="1100" b="1" i="1" kern="1200" dirty="0" err="1" smtClean="0">
                          <a:solidFill>
                            <a:schemeClr val="dk1"/>
                          </a:solidFill>
                          <a:latin typeface="+mn-lt"/>
                          <a:ea typeface="+mn-ea"/>
                          <a:cs typeface="+mn-cs"/>
                        </a:rPr>
                        <a:t>harbour</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None/>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9336">
                <a:tc>
                  <a:txBody>
                    <a:bodyPr/>
                    <a:lstStyle/>
                    <a:p>
                      <a:pPr marL="228600" indent="-228600">
                        <a:buFont typeface="+mj-lt"/>
                        <a:buAutoNum type="arabicPeriod"/>
                      </a:pP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The health of the </a:t>
                      </a:r>
                      <a:r>
                        <a:rPr lang="en-US" sz="1100" b="1" i="1" kern="1200" dirty="0" err="1" smtClean="0">
                          <a:solidFill>
                            <a:schemeClr val="dk1"/>
                          </a:solidFill>
                          <a:latin typeface="+mn-lt"/>
                          <a:ea typeface="+mn-ea"/>
                          <a:cs typeface="+mn-cs"/>
                        </a:rPr>
                        <a:t>harbour</a:t>
                      </a:r>
                      <a:endParaRPr lang="en-US" sz="1100" b="1" i="1" kern="1200" dirty="0" smtClean="0">
                        <a:solidFill>
                          <a:schemeClr val="dk1"/>
                        </a:solidFill>
                        <a:latin typeface="+mn-lt"/>
                        <a:ea typeface="+mn-ea"/>
                        <a:cs typeface="+mn-cs"/>
                      </a:endParaRPr>
                    </a:p>
                    <a:p>
                      <a:pPr marL="228600" indent="-228600">
                        <a:buFont typeface="+mj-lt"/>
                        <a:buAutoNum type="arabicPeriod"/>
                      </a:pPr>
                      <a:r>
                        <a:rPr lang="en-US" sz="1100" b="1" i="1" kern="1200" dirty="0" smtClean="0">
                          <a:solidFill>
                            <a:schemeClr val="dk1"/>
                          </a:solidFill>
                          <a:latin typeface="+mn-lt"/>
                          <a:ea typeface="+mn-ea"/>
                          <a:cs typeface="+mn-cs"/>
                        </a:rPr>
                        <a:t>Monitoring and management that is in place and the results of monitoring</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None/>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80000" indent="-180000">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Rectangle 5"/>
          <p:cNvSpPr/>
          <p:nvPr/>
        </p:nvSpPr>
        <p:spPr>
          <a:xfrm>
            <a:off x="152400" y="1219200"/>
            <a:ext cx="1421222" cy="461665"/>
          </a:xfrm>
          <a:prstGeom prst="rect">
            <a:avLst/>
          </a:prstGeom>
        </p:spPr>
        <p:txBody>
          <a:bodyPr wrap="none">
            <a:spAutoFit/>
          </a:bodyPr>
          <a:lstStyle/>
          <a:p>
            <a:pPr algn="ctr"/>
            <a:r>
              <a:rPr lang="en-NZ" sz="2400" b="1" u="sng" dirty="0" smtClean="0"/>
              <a:t>Residents</a:t>
            </a:r>
            <a:endParaRPr lang="en-NZ" sz="2400" b="1" u="sng" dirty="0"/>
          </a:p>
        </p:txBody>
      </p:sp>
      <p:sp>
        <p:nvSpPr>
          <p:cNvPr id="7" name="TextBox 6"/>
          <p:cNvSpPr txBox="1"/>
          <p:nvPr/>
        </p:nvSpPr>
        <p:spPr>
          <a:xfrm>
            <a:off x="2362200" y="1371600"/>
            <a:ext cx="2286000" cy="369332"/>
          </a:xfrm>
          <a:prstGeom prst="rect">
            <a:avLst/>
          </a:prstGeom>
          <a:noFill/>
        </p:spPr>
        <p:txBody>
          <a:bodyPr wrap="square" rtlCol="0">
            <a:spAutoFit/>
          </a:bodyPr>
          <a:lstStyle/>
          <a:p>
            <a:pPr algn="ctr"/>
            <a:r>
              <a:rPr lang="en-NZ" b="1" dirty="0" smtClean="0"/>
              <a:t>Messaging</a:t>
            </a:r>
            <a:endParaRPr lang="en-US" b="1" dirty="0"/>
          </a:p>
        </p:txBody>
      </p:sp>
      <p:sp>
        <p:nvSpPr>
          <p:cNvPr id="8" name="TextBox 7"/>
          <p:cNvSpPr txBox="1"/>
          <p:nvPr/>
        </p:nvSpPr>
        <p:spPr>
          <a:xfrm>
            <a:off x="5867400" y="1371600"/>
            <a:ext cx="2286000" cy="369332"/>
          </a:xfrm>
          <a:prstGeom prst="rect">
            <a:avLst/>
          </a:prstGeom>
          <a:noFill/>
        </p:spPr>
        <p:txBody>
          <a:bodyPr wrap="square" rtlCol="0">
            <a:spAutoFit/>
          </a:bodyPr>
          <a:lstStyle/>
          <a:p>
            <a:pPr algn="ctr"/>
            <a:r>
              <a:rPr lang="en-NZ" b="1" dirty="0" smtClean="0"/>
              <a:t>Medium</a:t>
            </a:r>
            <a:endParaRPr lang="en-US" b="1" dirty="0"/>
          </a:p>
        </p:txBody>
      </p:sp>
      <p:sp>
        <p:nvSpPr>
          <p:cNvPr id="9" name="Left Brace 8"/>
          <p:cNvSpPr/>
          <p:nvPr/>
        </p:nvSpPr>
        <p:spPr>
          <a:xfrm rot="16200000">
            <a:off x="3238500" y="190502"/>
            <a:ext cx="381002" cy="3200398"/>
          </a:xfrm>
          <a:prstGeom prst="leftBrace">
            <a:avLst>
              <a:gd name="adj1" fmla="val 8333"/>
              <a:gd name="adj2" fmla="val 495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152400" y="2514600"/>
            <a:ext cx="15240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To enhance experience</a:t>
            </a:r>
            <a:endParaRPr lang="en-NZ" sz="1200" b="1" dirty="0">
              <a:solidFill>
                <a:schemeClr val="tx1"/>
              </a:solidFill>
            </a:endParaRPr>
          </a:p>
        </p:txBody>
      </p:sp>
      <p:sp>
        <p:nvSpPr>
          <p:cNvPr id="13" name="Oval 12"/>
          <p:cNvSpPr/>
          <p:nvPr/>
        </p:nvSpPr>
        <p:spPr>
          <a:xfrm>
            <a:off x="152400" y="5334000"/>
            <a:ext cx="15240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Most desired actions</a:t>
            </a:r>
            <a:endParaRPr lang="en-NZ" sz="1200" b="1" dirty="0">
              <a:solidFill>
                <a:schemeClr val="tx1"/>
              </a:solidFill>
            </a:endParaRPr>
          </a:p>
        </p:txBody>
      </p:sp>
      <p:sp>
        <p:nvSpPr>
          <p:cNvPr id="15" name="Oval 14"/>
          <p:cNvSpPr/>
          <p:nvPr/>
        </p:nvSpPr>
        <p:spPr>
          <a:xfrm>
            <a:off x="152400" y="3810000"/>
            <a:ext cx="1524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Most important</a:t>
            </a:r>
            <a:endParaRPr lang="en-NZ" sz="1200" b="1" dirty="0">
              <a:solidFill>
                <a:schemeClr val="tx1"/>
              </a:solidFill>
            </a:endParaRPr>
          </a:p>
        </p:txBody>
      </p:sp>
      <p:sp>
        <p:nvSpPr>
          <p:cNvPr id="16" name="Oval 15"/>
          <p:cNvSpPr/>
          <p:nvPr/>
        </p:nvSpPr>
        <p:spPr>
          <a:xfrm>
            <a:off x="152400" y="4495800"/>
            <a:ext cx="15240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Biggest issues</a:t>
            </a:r>
            <a:endParaRPr lang="en-NZ" sz="1200" b="1" dirty="0">
              <a:solidFill>
                <a:schemeClr val="tx1"/>
              </a:solidFill>
            </a:endParaRPr>
          </a:p>
        </p:txBody>
      </p:sp>
      <p:sp>
        <p:nvSpPr>
          <p:cNvPr id="17" name="Oval 16"/>
          <p:cNvSpPr/>
          <p:nvPr/>
        </p:nvSpPr>
        <p:spPr>
          <a:xfrm>
            <a:off x="152400" y="6019800"/>
            <a:ext cx="15240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Types of information</a:t>
            </a:r>
            <a:endParaRPr lang="en-NZ" sz="1200" b="1" dirty="0">
              <a:solidFill>
                <a:schemeClr val="tx1"/>
              </a:solidFill>
            </a:endParaRPr>
          </a:p>
        </p:txBody>
      </p:sp>
      <p:sp>
        <p:nvSpPr>
          <p:cNvPr id="18" name="Oval 17"/>
          <p:cNvSpPr/>
          <p:nvPr/>
        </p:nvSpPr>
        <p:spPr>
          <a:xfrm>
            <a:off x="152400" y="3276600"/>
            <a:ext cx="1524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Disapproval</a:t>
            </a:r>
            <a:endParaRPr lang="en-NZ" sz="1200" b="1" dirty="0">
              <a:solidFill>
                <a:schemeClr val="tx1"/>
              </a:solidFill>
            </a:endParaRPr>
          </a:p>
        </p:txBody>
      </p:sp>
      <p:sp>
        <p:nvSpPr>
          <p:cNvPr id="19" name="Left Brace 18"/>
          <p:cNvSpPr/>
          <p:nvPr/>
        </p:nvSpPr>
        <p:spPr>
          <a:xfrm rot="16200000">
            <a:off x="6819900" y="-190502"/>
            <a:ext cx="381002" cy="3962400"/>
          </a:xfrm>
          <a:prstGeom prst="leftBrace">
            <a:avLst>
              <a:gd name="adj1" fmla="val 8333"/>
              <a:gd name="adj2" fmla="val 495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228600" y="1676400"/>
            <a:ext cx="575799" cy="276999"/>
          </a:xfrm>
          <a:prstGeom prst="rect">
            <a:avLst/>
          </a:prstGeom>
        </p:spPr>
        <p:txBody>
          <a:bodyPr wrap="none">
            <a:spAutoFit/>
          </a:bodyPr>
          <a:lstStyle/>
          <a:p>
            <a:pPr algn="ctr"/>
            <a:r>
              <a:rPr lang="en-NZ" sz="1200" i="1" dirty="0" smtClean="0">
                <a:solidFill>
                  <a:srgbClr val="FF0000"/>
                </a:solidFill>
              </a:rPr>
              <a:t>n=563</a:t>
            </a:r>
            <a:endParaRPr lang="en-NZ" sz="1200" i="1" dirty="0">
              <a:solidFill>
                <a:srgbClr val="FF0000"/>
              </a:solidFill>
            </a:endParaRPr>
          </a:p>
        </p:txBody>
      </p:sp>
      <p:sp>
        <p:nvSpPr>
          <p:cNvPr id="21"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a:t>
            </a:fld>
            <a:endParaRPr lang="en-US" sz="10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2895600" y="5943600"/>
          <a:ext cx="4495800" cy="228600"/>
        </p:xfrm>
        <a:graphic>
          <a:graphicData uri="http://schemas.openxmlformats.org/drawingml/2006/table">
            <a:tbl>
              <a:tblPr firstRow="1" bandRow="1">
                <a:tableStyleId>{5C22544A-7EE6-4342-B048-85BDC9FD1C3A}</a:tableStyleId>
              </a:tblPr>
              <a:tblGrid>
                <a:gridCol w="1498600"/>
                <a:gridCol w="1498600"/>
                <a:gridCol w="1498600"/>
              </a:tblGrid>
              <a:tr h="152400">
                <a:tc>
                  <a:txBody>
                    <a:bodyPr/>
                    <a:lstStyle/>
                    <a:p>
                      <a:pPr algn="ctr"/>
                      <a:r>
                        <a:rPr lang="en-NZ" sz="900" b="0" i="1" dirty="0" smtClean="0">
                          <a:solidFill>
                            <a:srgbClr val="FF0000"/>
                          </a:solidFill>
                        </a:rPr>
                        <a:t>n=207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n=195</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n=12</a:t>
                      </a:r>
                      <a:endParaRPr lang="en-NZ" sz="900" i="1" dirty="0">
                        <a:solidFill>
                          <a:srgbClr val="FF0000"/>
                        </a:solidFill>
                      </a:endParaRPr>
                    </a:p>
                  </a:txBody>
                  <a:tcPr anchor="ctr">
                    <a:noFill/>
                  </a:tcPr>
                </a:tc>
              </a:tr>
            </a:tbl>
          </a:graphicData>
        </a:graphic>
      </p:graphicFrame>
      <p:graphicFrame>
        <p:nvGraphicFramePr>
          <p:cNvPr id="16" name="Chart 15"/>
          <p:cNvGraphicFramePr/>
          <p:nvPr/>
        </p:nvGraphicFramePr>
        <p:xfrm>
          <a:off x="152400" y="1600200"/>
          <a:ext cx="8991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60</a:t>
            </a:fld>
            <a:endParaRPr lang="en-US" sz="1000" b="1" dirty="0"/>
          </a:p>
        </p:txBody>
      </p:sp>
      <p:sp>
        <p:nvSpPr>
          <p:cNvPr id="6" name="TextBox 5"/>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types of information would you like to access?</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Q21</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pic>
        <p:nvPicPr>
          <p:cNvPr id="13" name="Picture 2"/>
          <p:cNvPicPr>
            <a:picLocks noChangeAspect="1" noChangeArrowheads="1"/>
          </p:cNvPicPr>
          <p:nvPr/>
        </p:nvPicPr>
        <p:blipFill>
          <a:blip r:embed="rId3" cstate="print"/>
          <a:srcRect/>
          <a:stretch>
            <a:fillRect/>
          </a:stretch>
        </p:blipFill>
        <p:spPr bwMode="auto">
          <a:xfrm>
            <a:off x="6781800" y="60198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8" name="Rectangle 17"/>
          <p:cNvSpPr/>
          <p:nvPr/>
        </p:nvSpPr>
        <p:spPr>
          <a:xfrm>
            <a:off x="0" y="6172200"/>
            <a:ext cx="6096000" cy="246221"/>
          </a:xfrm>
          <a:prstGeom prst="rect">
            <a:avLst/>
          </a:prstGeom>
        </p:spPr>
        <p:txBody>
          <a:bodyPr wrap="square">
            <a:spAutoFit/>
          </a:bodyPr>
          <a:lstStyle/>
          <a:p>
            <a:r>
              <a:rPr lang="en-NZ" sz="1000" dirty="0" smtClean="0"/>
              <a:t>*Including water quality, cleanliness, pollution, mangrove/sea lettuce management, sewage and farm runoff.</a:t>
            </a:r>
            <a:endParaRPr lang="en-NZ" sz="1000" dirty="0"/>
          </a:p>
        </p:txBody>
      </p:sp>
      <p:sp>
        <p:nvSpPr>
          <p:cNvPr id="17" name="TextBox 16"/>
          <p:cNvSpPr txBox="1"/>
          <p:nvPr/>
        </p:nvSpPr>
        <p:spPr>
          <a:xfrm>
            <a:off x="-9525" y="6427113"/>
            <a:ext cx="9144000" cy="430887"/>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One third of </a:t>
            </a:r>
            <a:r>
              <a:rPr lang="en-NZ" sz="1100" i="1" dirty="0" smtClean="0">
                <a:solidFill>
                  <a:schemeClr val="bg1"/>
                </a:solidFill>
                <a:latin typeface="Arial" pitchFamily="34" charset="0"/>
                <a:cs typeface="Arial" pitchFamily="34" charset="0"/>
              </a:rPr>
              <a:t>Recreational Users </a:t>
            </a:r>
            <a:r>
              <a:rPr lang="en-NZ" sz="1100" dirty="0" smtClean="0">
                <a:solidFill>
                  <a:schemeClr val="bg1"/>
                </a:solidFill>
                <a:latin typeface="Arial" pitchFamily="34" charset="0"/>
                <a:cs typeface="Arial" pitchFamily="34" charset="0"/>
              </a:rPr>
              <a:t>(33%) and 29% of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would like more information on </a:t>
            </a:r>
            <a:r>
              <a:rPr lang="en-NZ" sz="1100" i="1" dirty="0" smtClean="0">
                <a:solidFill>
                  <a:schemeClr val="bg1"/>
                </a:solidFill>
                <a:latin typeface="Arial" pitchFamily="34" charset="0"/>
                <a:cs typeface="Arial" pitchFamily="34" charset="0"/>
              </a:rPr>
              <a:t>The health of the harbour</a:t>
            </a:r>
            <a:r>
              <a:rPr lang="en-NZ" sz="1100" dirty="0" smtClean="0">
                <a:solidFill>
                  <a:schemeClr val="bg1"/>
                </a:solidFill>
                <a:latin typeface="Arial" pitchFamily="34" charset="0"/>
                <a:cs typeface="Arial" pitchFamily="34" charset="0"/>
              </a:rPr>
              <a:t>, and over four out of ten </a:t>
            </a:r>
            <a:r>
              <a:rPr lang="en-NZ" sz="1100" i="1" dirty="0" smtClean="0">
                <a:solidFill>
                  <a:schemeClr val="bg1"/>
                </a:solidFill>
                <a:latin typeface="Arial" pitchFamily="34" charset="0"/>
                <a:cs typeface="Arial" pitchFamily="34" charset="0"/>
              </a:rPr>
              <a:t>Recreational Users </a:t>
            </a:r>
            <a:r>
              <a:rPr lang="en-NZ" sz="1100" dirty="0" smtClean="0">
                <a:solidFill>
                  <a:schemeClr val="bg1"/>
                </a:solidFill>
                <a:latin typeface="Arial" pitchFamily="34" charset="0"/>
                <a:cs typeface="Arial" pitchFamily="34" charset="0"/>
              </a:rPr>
              <a:t>(42%) would like more information on </a:t>
            </a:r>
            <a:r>
              <a:rPr lang="en-NZ" sz="1100" i="1" dirty="0" smtClean="0">
                <a:solidFill>
                  <a:schemeClr val="bg1"/>
                </a:solidFill>
                <a:latin typeface="Arial" pitchFamily="34" charset="0"/>
                <a:cs typeface="Arial" pitchFamily="34" charset="0"/>
              </a:rPr>
              <a:t>Everything/General information</a:t>
            </a:r>
            <a:r>
              <a:rPr lang="en-NZ" sz="1100" dirty="0" smtClean="0">
                <a:solidFill>
                  <a:schemeClr val="bg1"/>
                </a:solidFill>
                <a:latin typeface="Arial" pitchFamily="34" charset="0"/>
                <a:cs typeface="Arial" pitchFamily="34" charset="0"/>
              </a:rPr>
              <a:t>. </a:t>
            </a:r>
            <a:endParaRPr lang="en-NZ" sz="11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61</a:t>
            </a:fld>
            <a:endParaRPr lang="en-US"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3" name="Table 12"/>
          <p:cNvGraphicFramePr>
            <a:graphicFrameLocks noGrp="1"/>
          </p:cNvGraphicFramePr>
          <p:nvPr/>
        </p:nvGraphicFramePr>
        <p:xfrm>
          <a:off x="381000" y="1676400"/>
          <a:ext cx="8381996" cy="4392102"/>
        </p:xfrm>
        <a:graphic>
          <a:graphicData uri="http://schemas.openxmlformats.org/drawingml/2006/table">
            <a:tbl>
              <a:tblPr/>
              <a:tblGrid>
                <a:gridCol w="2623679"/>
                <a:gridCol w="639813"/>
                <a:gridCol w="639813"/>
                <a:gridCol w="639813"/>
                <a:gridCol w="639813"/>
                <a:gridCol w="639813"/>
                <a:gridCol w="639813"/>
                <a:gridCol w="639813"/>
                <a:gridCol w="639813"/>
                <a:gridCol w="639813"/>
              </a:tblGrid>
              <a:tr h="304628">
                <a:tc>
                  <a:txBody>
                    <a:bodyPr/>
                    <a:lstStyle/>
                    <a:p>
                      <a:pPr algn="l" fontAlgn="b"/>
                      <a:endParaRPr lang="en-NZ" sz="1100" b="0" i="0" u="none" strike="noStrike" dirty="0">
                        <a:solidFill>
                          <a:srgbClr val="000000"/>
                        </a:solidFill>
                        <a:latin typeface="Calibri"/>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rowSpan="2">
                  <a:txBody>
                    <a:bodyPr/>
                    <a:lstStyle/>
                    <a:p>
                      <a:pPr algn="ctr" fontAlgn="b"/>
                      <a:r>
                        <a:rPr lang="en-NZ" sz="1100" b="1" i="0" u="none" strike="noStrike" dirty="0" smtClean="0">
                          <a:solidFill>
                            <a:srgbClr val="000000"/>
                          </a:solidFill>
                          <a:latin typeface="Calibri"/>
                        </a:rPr>
                        <a:t>Residents</a:t>
                      </a:r>
                      <a:endParaRPr lang="en-NZ" sz="1100" b="1" i="0" u="none" strike="noStrike" dirty="0">
                        <a:solidFill>
                          <a:srgbClr val="000000"/>
                        </a:solidFill>
                        <a:latin typeface="Calibri"/>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b"/>
                      <a:r>
                        <a:rPr lang="en-NZ" sz="1100" b="1" i="0" u="none" strike="noStrike" dirty="0" smtClean="0">
                          <a:solidFill>
                            <a:srgbClr val="000000"/>
                          </a:solidFill>
                          <a:latin typeface="Calibri"/>
                        </a:rPr>
                        <a:t>Area</a:t>
                      </a:r>
                      <a:endParaRPr lang="en-NZ" sz="1100" b="1" i="0" u="none" strike="noStrike" dirty="0">
                        <a:solidFill>
                          <a:srgbClr val="000000"/>
                        </a:solidFill>
                        <a:latin typeface="Calibri"/>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3">
                  <a:txBody>
                    <a:bodyPr/>
                    <a:lstStyle/>
                    <a:p>
                      <a:pPr algn="ctr" fontAlgn="b"/>
                      <a:r>
                        <a:rPr lang="en-NZ" sz="1100" b="1" i="0" u="none" strike="noStrike" dirty="0" smtClean="0">
                          <a:solidFill>
                            <a:srgbClr val="000000"/>
                          </a:solidFill>
                          <a:latin typeface="Calibri"/>
                        </a:rPr>
                        <a:t>Age</a:t>
                      </a:r>
                      <a:endParaRPr lang="en-NZ" sz="1100" b="1" i="0" u="none" strike="noStrike" dirty="0">
                        <a:solidFill>
                          <a:srgbClr val="000000"/>
                        </a:solidFill>
                        <a:latin typeface="Calibri"/>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2">
                  <a:txBody>
                    <a:bodyPr/>
                    <a:lstStyle/>
                    <a:p>
                      <a:pPr algn="ctr" fontAlgn="b"/>
                      <a:r>
                        <a:rPr lang="en-NZ" sz="1100" b="1" i="0" u="none" strike="noStrike" dirty="0" smtClean="0">
                          <a:solidFill>
                            <a:srgbClr val="000000"/>
                          </a:solidFill>
                          <a:latin typeface="Calibri"/>
                        </a:rPr>
                        <a:t>Urban  / Rural</a:t>
                      </a:r>
                      <a:endParaRPr lang="en-NZ" sz="1100" b="1" i="0" u="none" strike="noStrike" dirty="0">
                        <a:solidFill>
                          <a:srgbClr val="000000"/>
                        </a:solidFill>
                        <a:latin typeface="Calibri"/>
                      </a:endParaRPr>
                    </a:p>
                  </a:txBody>
                  <a:tcPr marL="7460" marR="7460" marT="7460" marB="0" anchor="ctr">
                    <a:lnL w="19050" cap="flat" cmpd="sng" algn="ctr">
                      <a:solidFill>
                        <a:srgbClr val="FF0000"/>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r>
              <a:tr h="385474">
                <a:tc>
                  <a:txBody>
                    <a:bodyPr/>
                    <a:lstStyle/>
                    <a:p>
                      <a:pPr algn="l" fontAlgn="b"/>
                      <a:endParaRPr lang="en-NZ" sz="1100" b="0" i="0" u="none" strike="noStrike" dirty="0">
                        <a:solidFill>
                          <a:srgbClr val="000000"/>
                        </a:solidFill>
                        <a:latin typeface="Calibri"/>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vMerge="1">
                  <a:txBody>
                    <a:bodyPr/>
                    <a:lstStyle/>
                    <a:p>
                      <a:pPr algn="ctr"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a:txBody>
                    <a:bodyPr/>
                    <a:lstStyle/>
                    <a:p>
                      <a:pPr algn="ctr" fontAlgn="b"/>
                      <a:r>
                        <a:rPr lang="en-NZ" sz="1100" b="1" i="0" u="none" strike="noStrike" dirty="0" err="1">
                          <a:solidFill>
                            <a:srgbClr val="000000"/>
                          </a:solidFill>
                          <a:latin typeface="Calibri"/>
                        </a:rPr>
                        <a:t>Tauranga</a:t>
                      </a:r>
                      <a:r>
                        <a:rPr lang="en-NZ" sz="1100" b="1" i="0" u="none" strike="noStrike" dirty="0">
                          <a:solidFill>
                            <a:srgbClr val="000000"/>
                          </a:solidFill>
                          <a:latin typeface="Calibri"/>
                        </a:rPr>
                        <a:t> City Council</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Calibri"/>
                        </a:rPr>
                        <a:t>WBOP DC</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Calibri"/>
                        </a:rPr>
                        <a:t>Outside WBOP</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Calibri"/>
                        </a:rPr>
                        <a:t>18-39</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Calibri"/>
                        </a:rPr>
                        <a:t>40-64</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Calibri"/>
                        </a:rPr>
                        <a:t>65+</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Calibri"/>
                        </a:rPr>
                        <a:t>Urban</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Calibri"/>
                        </a:rPr>
                        <a:t>Rural</a:t>
                      </a:r>
                    </a:p>
                  </a:txBody>
                  <a:tcPr marL="7460" marR="7460" marT="7460"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57473">
                <a:tc>
                  <a:txBody>
                    <a:bodyPr/>
                    <a:lstStyle/>
                    <a:p>
                      <a:pPr algn="l" fontAlgn="t"/>
                      <a:r>
                        <a:rPr lang="en-NZ" sz="1100" b="0" i="0" u="none" strike="noStrike" dirty="0">
                          <a:solidFill>
                            <a:srgbClr val="000000"/>
                          </a:solidFill>
                          <a:latin typeface="+mn-lt"/>
                        </a:rPr>
                        <a:t>The health of the </a:t>
                      </a:r>
                      <a:r>
                        <a:rPr lang="en-NZ" sz="1100" b="0" i="0" u="none" strike="noStrike" dirty="0" smtClean="0">
                          <a:solidFill>
                            <a:srgbClr val="000000"/>
                          </a:solidFill>
                          <a:latin typeface="+mn-lt"/>
                        </a:rPr>
                        <a:t>harbour*</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29%</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59837">
                <a:tc>
                  <a:txBody>
                    <a:bodyPr/>
                    <a:lstStyle/>
                    <a:p>
                      <a:pPr algn="l" fontAlgn="t"/>
                      <a:r>
                        <a:rPr lang="en-NZ" sz="1100" b="0" i="0" u="none" strike="noStrike" dirty="0">
                          <a:solidFill>
                            <a:srgbClr val="000000"/>
                          </a:solidFill>
                          <a:latin typeface="+mn-lt"/>
                        </a:rPr>
                        <a:t>What monitoring / management is  in place / Results of monitoring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19%</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57473">
                <a:tc>
                  <a:txBody>
                    <a:bodyPr/>
                    <a:lstStyle/>
                    <a:p>
                      <a:pPr algn="l" fontAlgn="t"/>
                      <a:r>
                        <a:rPr lang="en-NZ" sz="1100" b="0" i="0" u="none" strike="noStrike">
                          <a:solidFill>
                            <a:srgbClr val="000000"/>
                          </a:solidFill>
                          <a:latin typeface="+mn-lt"/>
                        </a:rPr>
                        <a:t>What is actually happening now</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57473">
                <a:tc>
                  <a:txBody>
                    <a:bodyPr/>
                    <a:lstStyle/>
                    <a:p>
                      <a:pPr algn="l" fontAlgn="t"/>
                      <a:r>
                        <a:rPr lang="en-NZ" sz="1100" b="0" i="0" u="none" strike="noStrike" dirty="0">
                          <a:solidFill>
                            <a:srgbClr val="000000"/>
                          </a:solidFill>
                          <a:latin typeface="+mn-lt"/>
                        </a:rPr>
                        <a:t>Everything / </a:t>
                      </a:r>
                      <a:r>
                        <a:rPr lang="en-NZ" sz="1100" b="0" i="0" u="none" strike="noStrike" dirty="0" smtClean="0">
                          <a:solidFill>
                            <a:srgbClr val="000000"/>
                          </a:solidFill>
                          <a:latin typeface="+mn-lt"/>
                        </a:rPr>
                        <a:t>General </a:t>
                      </a:r>
                      <a:r>
                        <a:rPr lang="en-NZ" sz="1100" b="0" i="0" u="none" strike="noStrike" dirty="0">
                          <a:solidFill>
                            <a:srgbClr val="000000"/>
                          </a:solidFill>
                          <a:latin typeface="+mn-lt"/>
                        </a:rPr>
                        <a:t>information</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57473">
                <a:tc>
                  <a:txBody>
                    <a:bodyPr/>
                    <a:lstStyle/>
                    <a:p>
                      <a:pPr algn="l" fontAlgn="t"/>
                      <a:r>
                        <a:rPr lang="en-NZ" sz="1100" b="0" i="0" u="none" strike="noStrike">
                          <a:solidFill>
                            <a:srgbClr val="000000"/>
                          </a:solidFill>
                          <a:latin typeface="+mn-lt"/>
                        </a:rPr>
                        <a:t>In newspapers / mail outs / pamphlets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57473">
                <a:tc>
                  <a:txBody>
                    <a:bodyPr/>
                    <a:lstStyle/>
                    <a:p>
                      <a:pPr algn="l" fontAlgn="t"/>
                      <a:r>
                        <a:rPr lang="en-NZ" sz="1100" b="0" i="0" u="none" strike="noStrike">
                          <a:solidFill>
                            <a:srgbClr val="000000"/>
                          </a:solidFill>
                          <a:latin typeface="+mn-lt"/>
                        </a:rPr>
                        <a:t>About new projects / developments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57473">
                <a:tc>
                  <a:txBody>
                    <a:bodyPr/>
                    <a:lstStyle/>
                    <a:p>
                      <a:pPr algn="l" fontAlgn="t"/>
                      <a:r>
                        <a:rPr lang="en-NZ" sz="1100" b="0" i="0" u="none" strike="noStrike">
                          <a:solidFill>
                            <a:srgbClr val="000000"/>
                          </a:solidFill>
                          <a:latin typeface="+mn-lt"/>
                        </a:rPr>
                        <a:t>Online / emails updates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57473">
                <a:tc>
                  <a:txBody>
                    <a:bodyPr/>
                    <a:lstStyle/>
                    <a:p>
                      <a:pPr algn="l" fontAlgn="t"/>
                      <a:r>
                        <a:rPr lang="en-NZ" sz="1100" b="0" i="0" u="none" strike="noStrike">
                          <a:solidFill>
                            <a:srgbClr val="000000"/>
                          </a:solidFill>
                          <a:latin typeface="+mn-lt"/>
                        </a:rPr>
                        <a:t>Other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57473">
                <a:tc>
                  <a:txBody>
                    <a:bodyPr/>
                    <a:lstStyle/>
                    <a:p>
                      <a:pPr algn="l" fontAlgn="t"/>
                      <a:r>
                        <a:rPr lang="en-NZ" sz="1100" b="0" i="0" u="none" strike="noStrike">
                          <a:solidFill>
                            <a:srgbClr val="000000"/>
                          </a:solidFill>
                          <a:latin typeface="+mn-lt"/>
                        </a:rPr>
                        <a:t>Don't know</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0" i="0" u="none" strike="noStrike" dirty="0"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0" i="0" u="none" strike="noStrike" dirty="0" smtClean="0">
                          <a:latin typeface="+mn-lt"/>
                        </a:rPr>
                        <a:t>0%</a:t>
                      </a:r>
                      <a:r>
                        <a:rPr lang="en-NZ" sz="1100" b="0" i="0" u="none" strike="noStrike" dirty="0">
                          <a:latin typeface="+mn-lt"/>
                        </a:rPr>
                        <a:t> </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dirty="0">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357473">
                <a:tc>
                  <a:txBody>
                    <a:bodyPr/>
                    <a:lstStyle/>
                    <a:p>
                      <a:pPr marL="72000" algn="l" fontAlgn="t">
                        <a:spcBef>
                          <a:spcPts val="0"/>
                        </a:spcBef>
                      </a:pPr>
                      <a:endParaRPr lang="en-NZ" sz="1100" b="1" i="0" u="none" strike="noStrike" dirty="0">
                        <a:solidFill>
                          <a:srgbClr val="000000"/>
                        </a:solidFill>
                        <a:latin typeface="Calibri"/>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1" u="none" strike="noStrike" dirty="0" smtClean="0">
                          <a:solidFill>
                            <a:srgbClr val="FF0000"/>
                          </a:solidFill>
                          <a:latin typeface="Calibri"/>
                        </a:rPr>
                        <a:t>n=195</a:t>
                      </a:r>
                      <a:endParaRPr lang="en-NZ" sz="1100" b="0" i="1" u="none" strike="noStrike" dirty="0">
                        <a:solidFill>
                          <a:srgbClr val="FF0000"/>
                        </a:solidFill>
                        <a:latin typeface="Calibri"/>
                      </a:endParaRPr>
                    </a:p>
                  </a:txBody>
                  <a:tcPr marL="7460" marR="7460" marT="7460" marB="0"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n=88</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n=103</a:t>
                      </a:r>
                    </a:p>
                  </a:txBody>
                  <a:tcPr marL="7460" marR="7460" marT="746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n=4</a:t>
                      </a:r>
                    </a:p>
                  </a:txBody>
                  <a:tcPr marL="7460" marR="7460" marT="7460"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n=65</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n=90</a:t>
                      </a:r>
                    </a:p>
                  </a:txBody>
                  <a:tcPr marL="7460" marR="7460" marT="746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n=39</a:t>
                      </a:r>
                    </a:p>
                  </a:txBody>
                  <a:tcPr marL="7460" marR="7460" marT="7460"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n=124</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n=71</a:t>
                      </a:r>
                    </a:p>
                  </a:txBody>
                  <a:tcPr marL="7460" marR="7460" marT="7460" marB="0" anchor="ctr">
                    <a:lnL w="12700" cap="flat" cmpd="sng" algn="ctr">
                      <a:no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10" name="TextBox 9"/>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types of information would you like to access?</a:t>
            </a:r>
            <a:endParaRPr lang="en-NZ" sz="1400" dirty="0"/>
          </a:p>
        </p:txBody>
      </p:sp>
      <p:sp>
        <p:nvSpPr>
          <p:cNvPr id="11" name="TextBox 10"/>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Q21</a:t>
            </a:r>
            <a:endParaRPr lang="en-NZ" sz="1000" b="1" dirty="0"/>
          </a:p>
        </p:txBody>
      </p:sp>
      <p:sp>
        <p:nvSpPr>
          <p:cNvPr id="12" name="Rectangle 11"/>
          <p:cNvSpPr/>
          <p:nvPr/>
        </p:nvSpPr>
        <p:spPr>
          <a:xfrm>
            <a:off x="0" y="5943600"/>
            <a:ext cx="6096000" cy="246221"/>
          </a:xfrm>
          <a:prstGeom prst="rect">
            <a:avLst/>
          </a:prstGeom>
        </p:spPr>
        <p:txBody>
          <a:bodyPr wrap="square">
            <a:spAutoFit/>
          </a:bodyPr>
          <a:lstStyle/>
          <a:p>
            <a:r>
              <a:rPr lang="en-NZ" sz="1000" dirty="0" smtClean="0"/>
              <a:t>*Including water quality, cleanliness, pollution, mangrove/sea lettuce management, sewage and farm runoff.</a:t>
            </a:r>
            <a:endParaRPr lang="en-NZ" sz="1000" dirty="0"/>
          </a:p>
        </p:txBody>
      </p:sp>
      <p:pic>
        <p:nvPicPr>
          <p:cNvPr id="14" name="Picture 2"/>
          <p:cNvPicPr>
            <a:picLocks noChangeAspect="1" noChangeArrowheads="1"/>
          </p:cNvPicPr>
          <p:nvPr/>
        </p:nvPicPr>
        <p:blipFill>
          <a:blip r:embed="rId2" cstate="print"/>
          <a:srcRect/>
          <a:stretch>
            <a:fillRect/>
          </a:stretch>
        </p:blipFill>
        <p:spPr bwMode="auto">
          <a:xfrm>
            <a:off x="7315200" y="5867400"/>
            <a:ext cx="135415" cy="119063"/>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6" name="TextBox 15"/>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pic>
        <p:nvPicPr>
          <p:cNvPr id="17" name="Picture 2"/>
          <p:cNvPicPr>
            <a:picLocks noChangeAspect="1" noChangeArrowheads="1"/>
          </p:cNvPicPr>
          <p:nvPr/>
        </p:nvPicPr>
        <p:blipFill>
          <a:blip r:embed="rId2" cstate="print"/>
          <a:srcRect/>
          <a:stretch>
            <a:fillRect/>
          </a:stretch>
        </p:blipFill>
        <p:spPr bwMode="auto">
          <a:xfrm>
            <a:off x="5410200" y="5867400"/>
            <a:ext cx="135415" cy="119063"/>
          </a:xfrm>
          <a:prstGeom prst="rect">
            <a:avLst/>
          </a:prstGeom>
          <a:noFill/>
          <a:ln w="9525">
            <a:noFill/>
            <a:miter lim="800000"/>
            <a:headEnd/>
            <a:tailEnd/>
          </a:ln>
        </p:spPr>
      </p:pic>
      <p:sp>
        <p:nvSpPr>
          <p:cNvPr id="18" name="TextBox 17"/>
          <p:cNvSpPr txBox="1"/>
          <p:nvPr/>
        </p:nvSpPr>
        <p:spPr>
          <a:xfrm>
            <a:off x="-9525" y="6596390"/>
            <a:ext cx="9144000" cy="261610"/>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The health of the harbour </a:t>
            </a:r>
            <a:r>
              <a:rPr lang="en-NZ" sz="1100" dirty="0" smtClean="0">
                <a:solidFill>
                  <a:schemeClr val="bg1"/>
                </a:solidFill>
                <a:latin typeface="Arial" pitchFamily="34" charset="0"/>
                <a:cs typeface="Arial" pitchFamily="34" charset="0"/>
              </a:rPr>
              <a:t>was the most frequently stated type of information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would like access to (across all areas and age groups). </a:t>
            </a:r>
            <a:endParaRPr lang="en-NZ" sz="11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nvGraphicFramePr>
        <p:xfrm>
          <a:off x="381000" y="1905000"/>
          <a:ext cx="8382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18"/>
          <p:cNvGraphicFramePr>
            <a:graphicFrameLocks noGrp="1"/>
          </p:cNvGraphicFramePr>
          <p:nvPr/>
        </p:nvGraphicFramePr>
        <p:xfrm>
          <a:off x="2667000" y="5791200"/>
          <a:ext cx="5791200" cy="228600"/>
        </p:xfrm>
        <a:graphic>
          <a:graphicData uri="http://schemas.openxmlformats.org/drawingml/2006/table">
            <a:tbl>
              <a:tblPr firstRow="1" bandRow="1">
                <a:tableStyleId>{5C22544A-7EE6-4342-B048-85BDC9FD1C3A}</a:tableStyleId>
              </a:tblPr>
              <a:tblGrid>
                <a:gridCol w="1930400"/>
                <a:gridCol w="1930400"/>
                <a:gridCol w="19304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62</a:t>
            </a:fld>
            <a:endParaRPr lang="en-US" sz="1000" b="1" dirty="0"/>
          </a:p>
        </p:txBody>
      </p:sp>
      <p:sp>
        <p:nvSpPr>
          <p:cNvPr id="5" name="TextBox 4"/>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sp>
        <p:nvSpPr>
          <p:cNvPr id="6"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1295399"/>
            <a:ext cx="9144000" cy="307777"/>
          </a:xfrm>
          <a:prstGeom prst="rect">
            <a:avLst/>
          </a:prstGeom>
          <a:noFill/>
        </p:spPr>
        <p:txBody>
          <a:bodyPr wrap="square" rtlCol="0" anchor="ctr">
            <a:spAutoFit/>
          </a:bodyPr>
          <a:lstStyle/>
          <a:p>
            <a:pPr lvl="0" algn="ctr"/>
            <a:r>
              <a:rPr lang="en-NZ" sz="1400" b="1" dirty="0" smtClean="0"/>
              <a:t>Do you have enough information to understand what the Bay of Plenty Regional Council is doing to improve the harbour?</a:t>
            </a:r>
            <a:endParaRPr lang="en-NZ" sz="1400" dirty="0"/>
          </a:p>
        </p:txBody>
      </p:sp>
      <p:sp>
        <p:nvSpPr>
          <p:cNvPr id="8" name="TextBox 7"/>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Q22</a:t>
            </a:r>
            <a:endParaRPr lang="en-NZ" sz="1000" b="1" dirty="0"/>
          </a:p>
        </p:txBody>
      </p:sp>
      <p:pic>
        <p:nvPicPr>
          <p:cNvPr id="15" name="Picture 2"/>
          <p:cNvPicPr>
            <a:picLocks noChangeAspect="1" noChangeArrowheads="1"/>
          </p:cNvPicPr>
          <p:nvPr/>
        </p:nvPicPr>
        <p:blipFill>
          <a:blip r:embed="rId3" cstate="print"/>
          <a:srcRect/>
          <a:stretch>
            <a:fillRect/>
          </a:stretch>
        </p:blipFill>
        <p:spPr bwMode="auto">
          <a:xfrm>
            <a:off x="7620000" y="5867400"/>
            <a:ext cx="135415" cy="119063"/>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7" name="TextBox 16"/>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20" name="TextBox 19"/>
          <p:cNvSpPr txBox="1"/>
          <p:nvPr/>
        </p:nvSpPr>
        <p:spPr>
          <a:xfrm>
            <a:off x="1752600" y="5334000"/>
            <a:ext cx="1295400" cy="246221"/>
          </a:xfrm>
          <a:prstGeom prst="rect">
            <a:avLst/>
          </a:prstGeom>
          <a:noFill/>
        </p:spPr>
        <p:txBody>
          <a:bodyPr wrap="square" rtlCol="0">
            <a:spAutoFit/>
          </a:bodyPr>
          <a:lstStyle/>
          <a:p>
            <a:pPr algn="r"/>
            <a:r>
              <a:rPr lang="en-NZ" sz="1000" b="1" dirty="0" smtClean="0"/>
              <a:t>Don’t know </a:t>
            </a:r>
            <a:endParaRPr lang="en-NZ" sz="1000" b="1" dirty="0"/>
          </a:p>
        </p:txBody>
      </p:sp>
      <p:sp>
        <p:nvSpPr>
          <p:cNvPr id="21" name="Right Brace 20"/>
          <p:cNvSpPr/>
          <p:nvPr/>
        </p:nvSpPr>
        <p:spPr>
          <a:xfrm>
            <a:off x="3962400" y="3276600"/>
            <a:ext cx="22860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2" name="Right Brace 21"/>
          <p:cNvSpPr/>
          <p:nvPr/>
        </p:nvSpPr>
        <p:spPr>
          <a:xfrm>
            <a:off x="5943600" y="3276600"/>
            <a:ext cx="228600"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3" name="Right Brace 22"/>
          <p:cNvSpPr/>
          <p:nvPr/>
        </p:nvSpPr>
        <p:spPr>
          <a:xfrm>
            <a:off x="8001000" y="3505200"/>
            <a:ext cx="228600" cy="1905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4" name="TextBox 23"/>
          <p:cNvSpPr txBox="1"/>
          <p:nvPr/>
        </p:nvSpPr>
        <p:spPr>
          <a:xfrm>
            <a:off x="8229600" y="4325779"/>
            <a:ext cx="457200" cy="246221"/>
          </a:xfrm>
          <a:prstGeom prst="rect">
            <a:avLst/>
          </a:prstGeom>
          <a:noFill/>
        </p:spPr>
        <p:txBody>
          <a:bodyPr wrap="square" rtlCol="0">
            <a:spAutoFit/>
          </a:bodyPr>
          <a:lstStyle/>
          <a:p>
            <a:r>
              <a:rPr lang="en-NZ" sz="1000" b="1" dirty="0" smtClean="0"/>
              <a:t>52%</a:t>
            </a:r>
            <a:endParaRPr lang="en-NZ" sz="1000" b="1" dirty="0"/>
          </a:p>
        </p:txBody>
      </p:sp>
      <p:sp>
        <p:nvSpPr>
          <p:cNvPr id="25" name="TextBox 24"/>
          <p:cNvSpPr txBox="1"/>
          <p:nvPr/>
        </p:nvSpPr>
        <p:spPr>
          <a:xfrm>
            <a:off x="6172200" y="4191000"/>
            <a:ext cx="457200" cy="246221"/>
          </a:xfrm>
          <a:prstGeom prst="rect">
            <a:avLst/>
          </a:prstGeom>
          <a:noFill/>
        </p:spPr>
        <p:txBody>
          <a:bodyPr wrap="square" rtlCol="0">
            <a:spAutoFit/>
          </a:bodyPr>
          <a:lstStyle/>
          <a:p>
            <a:r>
              <a:rPr lang="en-NZ" sz="1000" b="1" dirty="0" smtClean="0"/>
              <a:t>59%</a:t>
            </a:r>
            <a:endParaRPr lang="en-NZ" sz="1000" b="1" dirty="0"/>
          </a:p>
        </p:txBody>
      </p:sp>
      <p:sp>
        <p:nvSpPr>
          <p:cNvPr id="26" name="TextBox 25"/>
          <p:cNvSpPr txBox="1"/>
          <p:nvPr/>
        </p:nvSpPr>
        <p:spPr>
          <a:xfrm>
            <a:off x="4114800" y="4191000"/>
            <a:ext cx="457200" cy="246221"/>
          </a:xfrm>
          <a:prstGeom prst="rect">
            <a:avLst/>
          </a:prstGeom>
          <a:noFill/>
        </p:spPr>
        <p:txBody>
          <a:bodyPr wrap="square" rtlCol="0">
            <a:spAutoFit/>
          </a:bodyPr>
          <a:lstStyle/>
          <a:p>
            <a:r>
              <a:rPr lang="en-NZ" sz="1000" b="1" dirty="0" smtClean="0"/>
              <a:t>59%</a:t>
            </a:r>
            <a:endParaRPr lang="en-NZ" sz="1000" b="1" dirty="0"/>
          </a:p>
        </p:txBody>
      </p:sp>
      <p:sp>
        <p:nvSpPr>
          <p:cNvPr id="27" name="TextBox 26"/>
          <p:cNvSpPr txBox="1"/>
          <p:nvPr/>
        </p:nvSpPr>
        <p:spPr>
          <a:xfrm>
            <a:off x="9525" y="6218932"/>
            <a:ext cx="9144000" cy="600164"/>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A significant proportion of </a:t>
            </a:r>
            <a:r>
              <a:rPr lang="en-NZ" sz="1100" i="1" dirty="0" smtClean="0">
                <a:solidFill>
                  <a:schemeClr val="bg1"/>
                </a:solidFill>
                <a:latin typeface="Arial" pitchFamily="34" charset="0"/>
                <a:cs typeface="Arial" pitchFamily="34" charset="0"/>
              </a:rPr>
              <a:t>Recreational Users </a:t>
            </a:r>
            <a:r>
              <a:rPr lang="en-NZ" sz="1100" dirty="0" smtClean="0">
                <a:solidFill>
                  <a:schemeClr val="bg1"/>
                </a:solidFill>
                <a:latin typeface="Arial" pitchFamily="34" charset="0"/>
                <a:cs typeface="Arial" pitchFamily="34" charset="0"/>
              </a:rPr>
              <a:t>(45%) stated that they don’t have enough information to make decisions and would like access to more information, compared with 34% of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One quarter of </a:t>
            </a:r>
            <a:r>
              <a:rPr lang="en-NZ" sz="1100" i="1" dirty="0" smtClean="0">
                <a:solidFill>
                  <a:schemeClr val="bg1"/>
                </a:solidFill>
                <a:latin typeface="Arial" pitchFamily="34" charset="0"/>
                <a:cs typeface="Arial" pitchFamily="34" charset="0"/>
              </a:rPr>
              <a:t>Residents </a:t>
            </a:r>
            <a:r>
              <a:rPr lang="en-NZ" sz="1100" dirty="0" smtClean="0">
                <a:solidFill>
                  <a:schemeClr val="bg1"/>
                </a:solidFill>
                <a:latin typeface="Arial" pitchFamily="34" charset="0"/>
                <a:cs typeface="Arial" pitchFamily="34" charset="0"/>
              </a:rPr>
              <a:t>(25%) </a:t>
            </a:r>
            <a:r>
              <a:rPr lang="en-NZ" sz="1100" dirty="0">
                <a:solidFill>
                  <a:schemeClr val="bg1"/>
                </a:solidFill>
                <a:latin typeface="Arial" pitchFamily="34" charset="0"/>
                <a:cs typeface="Arial" pitchFamily="34" charset="0"/>
              </a:rPr>
              <a:t>stated that they don’t have enough information to make decisions but do not require access to more information, compared </a:t>
            </a:r>
            <a:r>
              <a:rPr lang="en-NZ" sz="1100" dirty="0" smtClean="0">
                <a:solidFill>
                  <a:schemeClr val="bg1"/>
                </a:solidFill>
                <a:latin typeface="Arial" pitchFamily="34" charset="0"/>
                <a:cs typeface="Arial" pitchFamily="34" charset="0"/>
              </a:rPr>
              <a:t>with only 7% of </a:t>
            </a:r>
            <a:r>
              <a:rPr lang="en-NZ" sz="1100" i="1" dirty="0" smtClean="0">
                <a:solidFill>
                  <a:schemeClr val="bg1"/>
                </a:solidFill>
                <a:latin typeface="Arial" pitchFamily="34" charset="0"/>
                <a:cs typeface="Arial" pitchFamily="34" charset="0"/>
              </a:rPr>
              <a:t>Recreational Users.   </a:t>
            </a:r>
            <a:endParaRPr lang="en-NZ" sz="1100"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63</a:t>
            </a:fld>
            <a:endParaRPr lang="en-US" sz="1000" b="1" dirty="0"/>
          </a:p>
        </p:txBody>
      </p:sp>
      <p:sp>
        <p:nvSpPr>
          <p:cNvPr id="5" name="TextBox 4"/>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sp>
        <p:nvSpPr>
          <p:cNvPr id="6"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TextBox 6"/>
          <p:cNvSpPr txBox="1"/>
          <p:nvPr/>
        </p:nvSpPr>
        <p:spPr>
          <a:xfrm>
            <a:off x="0" y="1295400"/>
            <a:ext cx="9144000" cy="307777"/>
          </a:xfrm>
          <a:prstGeom prst="rect">
            <a:avLst/>
          </a:prstGeom>
          <a:noFill/>
        </p:spPr>
        <p:txBody>
          <a:bodyPr wrap="square" rtlCol="0" anchor="ctr">
            <a:spAutoFit/>
          </a:bodyPr>
          <a:lstStyle/>
          <a:p>
            <a:pPr lvl="0" algn="ctr"/>
            <a:r>
              <a:rPr lang="en-NZ" sz="1400" b="1" dirty="0" smtClean="0"/>
              <a:t>Do you have enough information to understand what the Bay of Plenty Regional Council is doing to improve the harbour?</a:t>
            </a:r>
            <a:endParaRPr lang="en-NZ" sz="1400" dirty="0"/>
          </a:p>
        </p:txBody>
      </p:sp>
      <p:sp>
        <p:nvSpPr>
          <p:cNvPr id="8" name="TextBox 7"/>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Q22</a:t>
            </a:r>
            <a:endParaRPr lang="en-NZ" sz="1000" b="1" dirty="0"/>
          </a:p>
        </p:txBody>
      </p:sp>
      <p:graphicFrame>
        <p:nvGraphicFramePr>
          <p:cNvPr id="26" name="Chart 25"/>
          <p:cNvGraphicFramePr/>
          <p:nvPr/>
        </p:nvGraphicFramePr>
        <p:xfrm>
          <a:off x="228600" y="1905000"/>
          <a:ext cx="86868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Connector 26"/>
          <p:cNvCxnSpPr/>
          <p:nvPr/>
        </p:nvCxnSpPr>
        <p:spPr>
          <a:xfrm>
            <a:off x="2514600" y="17526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76800" y="17526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39000" y="1676400"/>
            <a:ext cx="0" cy="426720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90800" y="1752600"/>
            <a:ext cx="2133600" cy="276999"/>
          </a:xfrm>
          <a:prstGeom prst="rect">
            <a:avLst/>
          </a:prstGeom>
          <a:noFill/>
        </p:spPr>
        <p:txBody>
          <a:bodyPr wrap="square" rtlCol="0">
            <a:spAutoFit/>
          </a:bodyPr>
          <a:lstStyle/>
          <a:p>
            <a:pPr algn="ctr"/>
            <a:r>
              <a:rPr lang="en-NZ" sz="1200" b="1" dirty="0" smtClean="0"/>
              <a:t>Area</a:t>
            </a:r>
            <a:endParaRPr lang="en-NZ" sz="1200" b="1" dirty="0"/>
          </a:p>
        </p:txBody>
      </p:sp>
      <p:sp>
        <p:nvSpPr>
          <p:cNvPr id="31" name="TextBox 30"/>
          <p:cNvSpPr txBox="1"/>
          <p:nvPr/>
        </p:nvSpPr>
        <p:spPr>
          <a:xfrm>
            <a:off x="4876800" y="1752600"/>
            <a:ext cx="2133600" cy="276999"/>
          </a:xfrm>
          <a:prstGeom prst="rect">
            <a:avLst/>
          </a:prstGeom>
          <a:noFill/>
        </p:spPr>
        <p:txBody>
          <a:bodyPr wrap="square" rtlCol="0">
            <a:spAutoFit/>
          </a:bodyPr>
          <a:lstStyle/>
          <a:p>
            <a:pPr algn="ctr"/>
            <a:r>
              <a:rPr lang="en-NZ" sz="1200" b="1" dirty="0" smtClean="0"/>
              <a:t>Age</a:t>
            </a:r>
            <a:endParaRPr lang="en-NZ" sz="1200" b="1" dirty="0"/>
          </a:p>
        </p:txBody>
      </p:sp>
      <p:sp>
        <p:nvSpPr>
          <p:cNvPr id="32" name="TextBox 31"/>
          <p:cNvSpPr txBox="1"/>
          <p:nvPr/>
        </p:nvSpPr>
        <p:spPr>
          <a:xfrm>
            <a:off x="7239000" y="1752600"/>
            <a:ext cx="1371600" cy="276999"/>
          </a:xfrm>
          <a:prstGeom prst="rect">
            <a:avLst/>
          </a:prstGeom>
          <a:noFill/>
        </p:spPr>
        <p:txBody>
          <a:bodyPr wrap="square" rtlCol="0">
            <a:spAutoFit/>
          </a:bodyPr>
          <a:lstStyle/>
          <a:p>
            <a:pPr algn="ctr"/>
            <a:r>
              <a:rPr lang="en-NZ" sz="1200" b="1" dirty="0" smtClean="0"/>
              <a:t>Urban / Rural</a:t>
            </a:r>
            <a:endParaRPr lang="en-NZ" sz="1200" b="1" dirty="0"/>
          </a:p>
        </p:txBody>
      </p:sp>
      <p:sp>
        <p:nvSpPr>
          <p:cNvPr id="33" name="TextBox 32"/>
          <p:cNvSpPr txBox="1"/>
          <p:nvPr/>
        </p:nvSpPr>
        <p:spPr>
          <a:xfrm>
            <a:off x="1676400" y="1676400"/>
            <a:ext cx="838200" cy="276999"/>
          </a:xfrm>
          <a:prstGeom prst="rect">
            <a:avLst/>
          </a:prstGeom>
          <a:noFill/>
        </p:spPr>
        <p:txBody>
          <a:bodyPr wrap="square" rtlCol="0">
            <a:spAutoFit/>
          </a:bodyPr>
          <a:lstStyle/>
          <a:p>
            <a:pPr algn="ctr"/>
            <a:r>
              <a:rPr lang="en-NZ" sz="1200" b="1" dirty="0" smtClean="0"/>
              <a:t>Residents</a:t>
            </a:r>
            <a:endParaRPr lang="en-NZ" sz="1200" b="1" dirty="0"/>
          </a:p>
        </p:txBody>
      </p:sp>
      <p:graphicFrame>
        <p:nvGraphicFramePr>
          <p:cNvPr id="34" name="Table 33"/>
          <p:cNvGraphicFramePr>
            <a:graphicFrameLocks noGrp="1"/>
          </p:cNvGraphicFramePr>
          <p:nvPr/>
        </p:nvGraphicFramePr>
        <p:xfrm>
          <a:off x="1752600" y="5791200"/>
          <a:ext cx="6934203" cy="228600"/>
        </p:xfrm>
        <a:graphic>
          <a:graphicData uri="http://schemas.openxmlformats.org/drawingml/2006/table">
            <a:tbl>
              <a:tblPr firstRow="1" bandRow="1">
                <a:tableStyleId>{5C22544A-7EE6-4342-B048-85BDC9FD1C3A}</a:tableStyleId>
              </a:tblPr>
              <a:tblGrid>
                <a:gridCol w="770467"/>
                <a:gridCol w="770467"/>
                <a:gridCol w="770467"/>
                <a:gridCol w="770467"/>
                <a:gridCol w="770467"/>
                <a:gridCol w="770467"/>
                <a:gridCol w="770467"/>
                <a:gridCol w="770467"/>
                <a:gridCol w="770467"/>
              </a:tblGrid>
              <a:tr h="152400">
                <a:tc>
                  <a:txBody>
                    <a:bodyPr/>
                    <a:lstStyle/>
                    <a:p>
                      <a:pPr algn="ctr"/>
                      <a:r>
                        <a:rPr lang="en-NZ" sz="900" b="0" i="1" dirty="0" smtClean="0">
                          <a:solidFill>
                            <a:srgbClr val="FF0000"/>
                          </a:solidFill>
                        </a:rPr>
                        <a:t>n=563</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n=309</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n=232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n=197</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n=242</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n=376</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n=186</a:t>
                      </a:r>
                      <a:endParaRPr lang="en-NZ" sz="900" i="1" dirty="0">
                        <a:solidFill>
                          <a:srgbClr val="FF0000"/>
                        </a:solidFill>
                      </a:endParaRPr>
                    </a:p>
                  </a:txBody>
                  <a:tcPr anchor="ctr">
                    <a:noFill/>
                  </a:tcPr>
                </a:tc>
              </a:tr>
            </a:tbl>
          </a:graphicData>
        </a:graphic>
      </p:graphicFrame>
      <p:pic>
        <p:nvPicPr>
          <p:cNvPr id="35" name="Picture 2"/>
          <p:cNvPicPr>
            <a:picLocks noChangeAspect="1" noChangeArrowheads="1"/>
          </p:cNvPicPr>
          <p:nvPr/>
        </p:nvPicPr>
        <p:blipFill>
          <a:blip r:embed="rId3" cstate="print"/>
          <a:srcRect/>
          <a:stretch>
            <a:fillRect/>
          </a:stretch>
        </p:blipFill>
        <p:spPr bwMode="auto">
          <a:xfrm>
            <a:off x="4572000" y="5867400"/>
            <a:ext cx="135415" cy="119063"/>
          </a:xfrm>
          <a:prstGeom prst="rect">
            <a:avLst/>
          </a:prstGeom>
          <a:noFill/>
          <a:ln w="9525">
            <a:noFill/>
            <a:miter lim="800000"/>
            <a:headEnd/>
            <a:tailEnd/>
          </a:ln>
        </p:spPr>
      </p:pic>
      <p:sp>
        <p:nvSpPr>
          <p:cNvPr id="36" name="TextBox 35"/>
          <p:cNvSpPr txBox="1"/>
          <p:nvPr/>
        </p:nvSpPr>
        <p:spPr>
          <a:xfrm>
            <a:off x="609600" y="5181600"/>
            <a:ext cx="1295400" cy="246221"/>
          </a:xfrm>
          <a:prstGeom prst="rect">
            <a:avLst/>
          </a:prstGeom>
          <a:noFill/>
        </p:spPr>
        <p:txBody>
          <a:bodyPr wrap="square" rtlCol="0">
            <a:spAutoFit/>
          </a:bodyPr>
          <a:lstStyle/>
          <a:p>
            <a:pPr algn="r"/>
            <a:r>
              <a:rPr lang="en-NZ" sz="1000" b="1" dirty="0" smtClean="0"/>
              <a:t>Don’t know </a:t>
            </a:r>
            <a:endParaRPr lang="en-NZ" sz="1000" b="1" dirty="0"/>
          </a:p>
        </p:txBody>
      </p:sp>
      <p:sp>
        <p:nvSpPr>
          <p:cNvPr id="18" name="TextBox 17"/>
          <p:cNvSpPr txBox="1"/>
          <p:nvPr/>
        </p:nvSpPr>
        <p:spPr>
          <a:xfrm>
            <a:off x="9525" y="6427113"/>
            <a:ext cx="9144000" cy="430887"/>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Less than three out of ten </a:t>
            </a:r>
            <a:r>
              <a:rPr lang="en-NZ" sz="1100" i="1" dirty="0" smtClean="0">
                <a:solidFill>
                  <a:schemeClr val="bg1"/>
                </a:solidFill>
                <a:latin typeface="Arial" pitchFamily="34" charset="0"/>
                <a:cs typeface="Arial" pitchFamily="34" charset="0"/>
              </a:rPr>
              <a:t>Residents </a:t>
            </a:r>
            <a:r>
              <a:rPr lang="en-NZ" sz="1100" dirty="0" smtClean="0">
                <a:solidFill>
                  <a:schemeClr val="bg1"/>
                </a:solidFill>
                <a:latin typeface="Arial" pitchFamily="34" charset="0"/>
                <a:cs typeface="Arial" pitchFamily="34" charset="0"/>
              </a:rPr>
              <a:t>(28%) in the </a:t>
            </a:r>
            <a:r>
              <a:rPr lang="en-NZ" sz="1100" i="1" dirty="0" smtClean="0">
                <a:solidFill>
                  <a:schemeClr val="bg1"/>
                </a:solidFill>
                <a:latin typeface="Arial" pitchFamily="34" charset="0"/>
                <a:cs typeface="Arial" pitchFamily="34" charset="0"/>
              </a:rPr>
              <a:t>Tauranga City </a:t>
            </a:r>
            <a:r>
              <a:rPr lang="en-NZ" sz="1100" i="1" dirty="0">
                <a:solidFill>
                  <a:schemeClr val="bg1"/>
                </a:solidFill>
                <a:latin typeface="Arial" pitchFamily="34" charset="0"/>
                <a:cs typeface="Arial" pitchFamily="34" charset="0"/>
              </a:rPr>
              <a:t>Council </a:t>
            </a:r>
            <a:r>
              <a:rPr lang="en-NZ" sz="1100" dirty="0">
                <a:solidFill>
                  <a:schemeClr val="bg1"/>
                </a:solidFill>
                <a:latin typeface="Arial" pitchFamily="34" charset="0"/>
                <a:cs typeface="Arial" pitchFamily="34" charset="0"/>
              </a:rPr>
              <a:t>area stated that they don’t have enough information to make decisions and would like access to more information, compared </a:t>
            </a:r>
            <a:r>
              <a:rPr lang="en-NZ" sz="1100" dirty="0" smtClean="0">
                <a:solidFill>
                  <a:schemeClr val="bg1"/>
                </a:solidFill>
                <a:latin typeface="Arial" pitchFamily="34" charset="0"/>
                <a:cs typeface="Arial" pitchFamily="34" charset="0"/>
              </a:rPr>
              <a:t>with over four out of ten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in the WBOP DC (42%) and Outside WBOP (43%)</a:t>
            </a:r>
            <a:r>
              <a:rPr lang="en-NZ" sz="1100" i="1" dirty="0" smtClean="0">
                <a:solidFill>
                  <a:schemeClr val="bg1"/>
                </a:solidFill>
                <a:latin typeface="Arial" pitchFamily="34" charset="0"/>
                <a:cs typeface="Arial" pitchFamily="34" charset="0"/>
              </a:rPr>
              <a:t>.   </a:t>
            </a:r>
            <a:endParaRPr lang="en-NZ" sz="1100"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4038600" y="5867400"/>
          <a:ext cx="3810000" cy="228600"/>
        </p:xfrm>
        <a:graphic>
          <a:graphicData uri="http://schemas.openxmlformats.org/drawingml/2006/table">
            <a:tbl>
              <a:tblPr firstRow="1" bandRow="1">
                <a:tableStyleId>{5C22544A-7EE6-4342-B048-85BDC9FD1C3A}</a:tableStyleId>
              </a:tblPr>
              <a:tblGrid>
                <a:gridCol w="1270000"/>
                <a:gridCol w="1270000"/>
                <a:gridCol w="1270000"/>
              </a:tblGrid>
              <a:tr h="152400">
                <a:tc>
                  <a:txBody>
                    <a:bodyPr/>
                    <a:lstStyle/>
                    <a:p>
                      <a:pPr algn="ctr"/>
                      <a:r>
                        <a:rPr lang="en-NZ" sz="900" b="0" i="1" dirty="0" smtClean="0">
                          <a:solidFill>
                            <a:srgbClr val="FF0000"/>
                          </a:solidFill>
                        </a:rPr>
                        <a:t>n=214</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n=200</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n=14</a:t>
                      </a:r>
                      <a:endParaRPr lang="en-NZ" sz="900" i="1" dirty="0">
                        <a:solidFill>
                          <a:srgbClr val="FF0000"/>
                        </a:solidFill>
                      </a:endParaRPr>
                    </a:p>
                  </a:txBody>
                  <a:tcPr anchor="ctr">
                    <a:noFill/>
                  </a:tcPr>
                </a:tc>
              </a:tr>
            </a:tbl>
          </a:graphicData>
        </a:graphic>
      </p:graphicFrame>
      <p:graphicFrame>
        <p:nvGraphicFramePr>
          <p:cNvPr id="16" name="Chart 15"/>
          <p:cNvGraphicFramePr/>
          <p:nvPr/>
        </p:nvGraphicFramePr>
        <p:xfrm>
          <a:off x="152400" y="1600200"/>
          <a:ext cx="8991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64</a:t>
            </a:fld>
            <a:endParaRPr lang="en-US" sz="1000" b="1" dirty="0"/>
          </a:p>
        </p:txBody>
      </p:sp>
      <p:sp>
        <p:nvSpPr>
          <p:cNvPr id="6" name="TextBox 5"/>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types of information would you like to access?</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Q23</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pic>
        <p:nvPicPr>
          <p:cNvPr id="13" name="Picture 2"/>
          <p:cNvPicPr>
            <a:picLocks noChangeAspect="1" noChangeArrowheads="1"/>
          </p:cNvPicPr>
          <p:nvPr/>
        </p:nvPicPr>
        <p:blipFill>
          <a:blip r:embed="rId3" cstate="print"/>
          <a:srcRect/>
          <a:stretch>
            <a:fillRect/>
          </a:stretch>
        </p:blipFill>
        <p:spPr bwMode="auto">
          <a:xfrm>
            <a:off x="7467600" y="59436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8" name="Rectangle 17"/>
          <p:cNvSpPr/>
          <p:nvPr/>
        </p:nvSpPr>
        <p:spPr>
          <a:xfrm>
            <a:off x="0" y="6324600"/>
            <a:ext cx="6096000" cy="246221"/>
          </a:xfrm>
          <a:prstGeom prst="rect">
            <a:avLst/>
          </a:prstGeom>
        </p:spPr>
        <p:txBody>
          <a:bodyPr wrap="square">
            <a:spAutoFit/>
          </a:bodyPr>
          <a:lstStyle/>
          <a:p>
            <a:r>
              <a:rPr lang="en-NZ" sz="1000" dirty="0" smtClean="0"/>
              <a:t>*Including water quality, cleanliness, pollution, mangrove/sea lettuce management, sewage and farm runoff.</a:t>
            </a:r>
            <a:endParaRPr lang="en-NZ" sz="1000" dirty="0"/>
          </a:p>
        </p:txBody>
      </p:sp>
      <p:sp>
        <p:nvSpPr>
          <p:cNvPr id="17" name="TextBox 16"/>
          <p:cNvSpPr txBox="1"/>
          <p:nvPr/>
        </p:nvSpPr>
        <p:spPr>
          <a:xfrm>
            <a:off x="0" y="6596390"/>
            <a:ext cx="9144000" cy="261610"/>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One half of </a:t>
            </a:r>
            <a:r>
              <a:rPr lang="en-NZ" sz="1100" i="1" dirty="0" smtClean="0">
                <a:solidFill>
                  <a:schemeClr val="bg1"/>
                </a:solidFill>
                <a:latin typeface="Arial" pitchFamily="34" charset="0"/>
                <a:cs typeface="Arial" pitchFamily="34" charset="0"/>
              </a:rPr>
              <a:t>Recreational Users </a:t>
            </a:r>
            <a:r>
              <a:rPr lang="en-NZ" sz="1100" dirty="0" smtClean="0">
                <a:solidFill>
                  <a:schemeClr val="bg1"/>
                </a:solidFill>
                <a:latin typeface="Arial" pitchFamily="34" charset="0"/>
                <a:cs typeface="Arial" pitchFamily="34" charset="0"/>
              </a:rPr>
              <a:t>and one quarter of </a:t>
            </a: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would like more information on </a:t>
            </a:r>
            <a:r>
              <a:rPr lang="en-NZ" sz="1100" i="1" dirty="0" smtClean="0">
                <a:solidFill>
                  <a:schemeClr val="bg1"/>
                </a:solidFill>
                <a:latin typeface="Arial" pitchFamily="34" charset="0"/>
                <a:cs typeface="Arial" pitchFamily="34" charset="0"/>
              </a:rPr>
              <a:t>Everything/General information</a:t>
            </a:r>
            <a:r>
              <a:rPr lang="en-NZ" sz="1100" dirty="0" smtClean="0">
                <a:solidFill>
                  <a:schemeClr val="bg1"/>
                </a:solidFill>
                <a:latin typeface="Arial" pitchFamily="34" charset="0"/>
                <a:cs typeface="Arial" pitchFamily="34" charset="0"/>
              </a:rPr>
              <a:t>. </a:t>
            </a:r>
            <a:endParaRPr lang="en-NZ" sz="11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65</a:t>
            </a:fld>
            <a:endParaRPr lang="en-US"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3" name="Table 12"/>
          <p:cNvGraphicFramePr>
            <a:graphicFrameLocks noGrp="1"/>
          </p:cNvGraphicFramePr>
          <p:nvPr/>
        </p:nvGraphicFramePr>
        <p:xfrm>
          <a:off x="381000" y="1676400"/>
          <a:ext cx="8381996" cy="4190997"/>
        </p:xfrm>
        <a:graphic>
          <a:graphicData uri="http://schemas.openxmlformats.org/drawingml/2006/table">
            <a:tbl>
              <a:tblPr/>
              <a:tblGrid>
                <a:gridCol w="2623679"/>
                <a:gridCol w="639813"/>
                <a:gridCol w="639813"/>
                <a:gridCol w="639813"/>
                <a:gridCol w="639813"/>
                <a:gridCol w="639813"/>
                <a:gridCol w="639813"/>
                <a:gridCol w="639813"/>
                <a:gridCol w="639813"/>
                <a:gridCol w="639813"/>
              </a:tblGrid>
              <a:tr h="283654">
                <a:tc>
                  <a:txBody>
                    <a:bodyPr/>
                    <a:lstStyle/>
                    <a:p>
                      <a:pPr algn="l" fontAlgn="b"/>
                      <a:endParaRPr lang="en-NZ" sz="11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rowSpan="2">
                  <a:txBody>
                    <a:bodyPr/>
                    <a:lstStyle/>
                    <a:p>
                      <a:pPr algn="ctr" fontAlgn="b"/>
                      <a:r>
                        <a:rPr lang="en-NZ" sz="1100" b="1" i="0" u="none" strike="noStrike" dirty="0" smtClean="0">
                          <a:solidFill>
                            <a:srgbClr val="000000"/>
                          </a:solidFill>
                          <a:latin typeface="+mn-lt"/>
                        </a:rPr>
                        <a:t>Residents</a:t>
                      </a:r>
                      <a:endParaRPr lang="en-NZ" sz="1100" b="1" i="0" u="none" strike="noStrike" dirty="0">
                        <a:solidFill>
                          <a:srgbClr val="000000"/>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b"/>
                      <a:r>
                        <a:rPr lang="en-NZ" sz="1100" b="1" i="0" u="none" strike="noStrike" dirty="0" smtClean="0">
                          <a:solidFill>
                            <a:srgbClr val="000000"/>
                          </a:solidFill>
                          <a:latin typeface="+mn-lt"/>
                        </a:rPr>
                        <a:t>Area</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3">
                  <a:txBody>
                    <a:bodyPr/>
                    <a:lstStyle/>
                    <a:p>
                      <a:pPr algn="ctr" fontAlgn="b"/>
                      <a:r>
                        <a:rPr lang="en-NZ" sz="1100" b="1" i="0" u="none" strike="noStrike" dirty="0" smtClean="0">
                          <a:solidFill>
                            <a:srgbClr val="000000"/>
                          </a:solidFill>
                          <a:latin typeface="+mn-lt"/>
                        </a:rPr>
                        <a:t>Age</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2">
                  <a:txBody>
                    <a:bodyPr/>
                    <a:lstStyle/>
                    <a:p>
                      <a:pPr algn="ctr" fontAlgn="b"/>
                      <a:r>
                        <a:rPr lang="en-NZ" sz="1100" b="1" i="0" u="none" strike="noStrike" dirty="0" smtClean="0">
                          <a:solidFill>
                            <a:srgbClr val="000000"/>
                          </a:solidFill>
                          <a:latin typeface="+mn-lt"/>
                        </a:rPr>
                        <a:t>Urban  / Rural</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r>
              <a:tr h="544051">
                <a:tc>
                  <a:txBody>
                    <a:bodyPr/>
                    <a:lstStyle/>
                    <a:p>
                      <a:pPr algn="l" fontAlgn="b"/>
                      <a:endParaRPr lang="en-NZ" sz="11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vMerge="1">
                  <a:txBody>
                    <a:bodyPr/>
                    <a:lstStyle/>
                    <a:p>
                      <a:pPr algn="ctr"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a:txBody>
                    <a:bodyPr/>
                    <a:lstStyle/>
                    <a:p>
                      <a:pPr algn="ctr" fontAlgn="b"/>
                      <a:r>
                        <a:rPr lang="en-NZ" sz="1100" b="1" i="0" u="none" strike="noStrike" dirty="0" err="1">
                          <a:solidFill>
                            <a:srgbClr val="000000"/>
                          </a:solidFill>
                          <a:latin typeface="+mn-lt"/>
                        </a:rPr>
                        <a:t>Tauranga</a:t>
                      </a:r>
                      <a:r>
                        <a:rPr lang="en-NZ" sz="1100" b="1" i="0" u="none" strike="noStrike" dirty="0">
                          <a:solidFill>
                            <a:srgbClr val="000000"/>
                          </a:solidFill>
                          <a:latin typeface="+mn-lt"/>
                        </a:rPr>
                        <a:t> City Council</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WBOP DC</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Outside WBOP</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18-39</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40-64</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65+</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Urban</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Rural</a:t>
                      </a:r>
                    </a:p>
                  </a:txBody>
                  <a:tcPr marL="7460" marR="7460" marT="7460"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32860">
                <a:tc>
                  <a:txBody>
                    <a:bodyPr/>
                    <a:lstStyle/>
                    <a:p>
                      <a:pPr algn="l" fontAlgn="t"/>
                      <a:r>
                        <a:rPr lang="en-NZ" sz="1100" b="0" i="0" u="none" strike="noStrike" dirty="0">
                          <a:solidFill>
                            <a:srgbClr val="000000"/>
                          </a:solidFill>
                          <a:latin typeface="+mn-lt"/>
                        </a:rPr>
                        <a:t>Everything / </a:t>
                      </a:r>
                      <a:r>
                        <a:rPr lang="en-NZ" sz="1100" b="0" i="0" u="none" strike="noStrike" dirty="0" smtClean="0">
                          <a:solidFill>
                            <a:srgbClr val="000000"/>
                          </a:solidFill>
                          <a:latin typeface="+mn-lt"/>
                        </a:rPr>
                        <a:t>General </a:t>
                      </a:r>
                      <a:r>
                        <a:rPr lang="en-NZ" sz="1100" b="0" i="0" u="none" strike="noStrike" dirty="0">
                          <a:solidFill>
                            <a:srgbClr val="000000"/>
                          </a:solidFill>
                          <a:latin typeface="+mn-lt"/>
                        </a:rPr>
                        <a:t>information</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0" u="none" strike="noStrike" dirty="0" smtClean="0">
                          <a:latin typeface="+mn-lt"/>
                        </a:rPr>
                        <a:t>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27%</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32860">
                <a:tc>
                  <a:txBody>
                    <a:bodyPr/>
                    <a:lstStyle/>
                    <a:p>
                      <a:pPr algn="l" fontAlgn="t"/>
                      <a:r>
                        <a:rPr lang="en-NZ" sz="1100" b="0" i="0" u="none" strike="noStrike" dirty="0">
                          <a:solidFill>
                            <a:srgbClr val="000000"/>
                          </a:solidFill>
                          <a:latin typeface="+mn-lt"/>
                        </a:rPr>
                        <a:t>The health of the harbour </a:t>
                      </a:r>
                      <a:r>
                        <a:rPr lang="en-NZ" sz="1100" b="0" i="0" u="none" strike="noStrike" dirty="0" smtClean="0">
                          <a:solidFill>
                            <a:srgbClr val="000000"/>
                          </a:solidFill>
                          <a:latin typeface="+mn-lt"/>
                        </a:rPr>
                        <a:t>*</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44%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67552">
                <a:tc>
                  <a:txBody>
                    <a:bodyPr/>
                    <a:lstStyle/>
                    <a:p>
                      <a:pPr algn="l" fontAlgn="t"/>
                      <a:r>
                        <a:rPr lang="en-NZ" sz="1100" b="0" i="0" u="none" strike="noStrike">
                          <a:solidFill>
                            <a:srgbClr val="000000"/>
                          </a:solidFill>
                          <a:latin typeface="+mn-lt"/>
                        </a:rPr>
                        <a:t>What monitoring / management is  in place / Results of monitoring</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32860">
                <a:tc>
                  <a:txBody>
                    <a:bodyPr/>
                    <a:lstStyle/>
                    <a:p>
                      <a:pPr algn="l" fontAlgn="t"/>
                      <a:r>
                        <a:rPr lang="en-NZ" sz="1100" b="0" i="0" u="none" strike="noStrike">
                          <a:solidFill>
                            <a:srgbClr val="000000"/>
                          </a:solidFill>
                          <a:latin typeface="+mn-lt"/>
                        </a:rPr>
                        <a:t>In newspapers / mail outs / pamphlets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dirty="0"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32860">
                <a:tc>
                  <a:txBody>
                    <a:bodyPr/>
                    <a:lstStyle/>
                    <a:p>
                      <a:pPr algn="l" fontAlgn="t"/>
                      <a:r>
                        <a:rPr lang="en-NZ" sz="1100" b="0" i="0" u="none" strike="noStrike">
                          <a:solidFill>
                            <a:srgbClr val="000000"/>
                          </a:solidFill>
                          <a:latin typeface="+mn-lt"/>
                        </a:rPr>
                        <a:t>What is actually happening now</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dirty="0" smtClean="0">
                          <a:latin typeface="+mn-lt"/>
                        </a:rPr>
                        <a:t>0%</a:t>
                      </a:r>
                      <a:r>
                        <a:rPr lang="en-NZ" sz="1100" b="0" i="0" u="none" strike="noStrike" dirty="0">
                          <a:latin typeface="+mn-lt"/>
                        </a:rPr>
                        <a:t> </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10%</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32860">
                <a:tc>
                  <a:txBody>
                    <a:bodyPr/>
                    <a:lstStyle/>
                    <a:p>
                      <a:pPr algn="l" fontAlgn="t"/>
                      <a:r>
                        <a:rPr lang="en-NZ" sz="1100" b="0" i="0" u="none" strike="noStrike">
                          <a:solidFill>
                            <a:srgbClr val="000000"/>
                          </a:solidFill>
                          <a:latin typeface="+mn-lt"/>
                        </a:rPr>
                        <a:t>About new projects / developments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32860">
                <a:tc>
                  <a:txBody>
                    <a:bodyPr/>
                    <a:lstStyle/>
                    <a:p>
                      <a:pPr algn="l" fontAlgn="t"/>
                      <a:r>
                        <a:rPr lang="en-NZ" sz="1100" b="0" i="0" u="none" strike="noStrike">
                          <a:solidFill>
                            <a:srgbClr val="000000"/>
                          </a:solidFill>
                          <a:latin typeface="+mn-lt"/>
                        </a:rPr>
                        <a:t>Online / emails updates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dirty="0">
                          <a:latin typeface="+mn-lt"/>
                        </a:rPr>
                        <a:t> </a:t>
                      </a:r>
                      <a:r>
                        <a:rPr lang="en-NZ" sz="1100" b="0" i="0" u="none" strike="noStrike" dirty="0"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9%</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32860">
                <a:tc>
                  <a:txBody>
                    <a:bodyPr/>
                    <a:lstStyle/>
                    <a:p>
                      <a:pPr algn="l" fontAlgn="t"/>
                      <a:r>
                        <a:rPr lang="en-NZ" sz="1100" b="0" i="0" u="none" strike="noStrike">
                          <a:solidFill>
                            <a:srgbClr val="000000"/>
                          </a:solidFill>
                          <a:latin typeface="+mn-lt"/>
                        </a:rPr>
                        <a:t>Other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dirty="0"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b"/>
                      <a:r>
                        <a:rPr lang="en-NZ" sz="1100" b="0" i="0" u="none" strike="noStrike" dirty="0">
                          <a:latin typeface="+mn-lt"/>
                        </a:rPr>
                        <a:t> </a:t>
                      </a:r>
                      <a:r>
                        <a:rPr lang="en-NZ" sz="1100" b="0" i="0" u="none" strike="noStrike" dirty="0"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332860">
                <a:tc>
                  <a:txBody>
                    <a:bodyPr/>
                    <a:lstStyle/>
                    <a:p>
                      <a:pPr algn="l" fontAlgn="t"/>
                      <a:r>
                        <a:rPr lang="en-NZ" sz="1100" b="0" i="0" u="none" strike="noStrike">
                          <a:solidFill>
                            <a:srgbClr val="000000"/>
                          </a:solidFill>
                          <a:latin typeface="+mn-lt"/>
                        </a:rPr>
                        <a:t>Don't know</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0" i="0" u="none" strike="noStrike" dirty="0"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0" i="0" u="none" strike="noStrike" dirty="0" smtClean="0">
                          <a:latin typeface="+mn-lt"/>
                        </a:rPr>
                        <a:t>0%</a:t>
                      </a:r>
                      <a:r>
                        <a:rPr lang="en-NZ" sz="1100" b="0" i="0" u="none" strike="noStrike" dirty="0">
                          <a:latin typeface="+mn-lt"/>
                        </a:rPr>
                        <a:t> </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0" i="0" u="none" strike="noStrike" dirty="0">
                          <a:latin typeface="+mn-lt"/>
                        </a:rPr>
                        <a:t> </a:t>
                      </a:r>
                      <a:r>
                        <a:rPr lang="en-NZ" sz="1100" b="0" i="0" u="none" strike="noStrike" dirty="0" smtClean="0">
                          <a:latin typeface="+mn-lt"/>
                        </a:rPr>
                        <a:t>0%</a:t>
                      </a:r>
                      <a:endParaRPr lang="en-NZ" sz="1100" b="0" i="0" u="none" strike="noStrike" dirty="0">
                        <a:latin typeface="+mn-lt"/>
                      </a:endParaRP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9050" cap="flat" cmpd="sng" algn="ctr">
                      <a:solidFill>
                        <a:schemeClr val="tx1"/>
                      </a:solidFill>
                      <a:prstDash val="solid"/>
                      <a:round/>
                      <a:headEnd type="none" w="med" len="med"/>
                      <a:tailEnd type="none" w="med" len="med"/>
                    </a:lnB>
                  </a:tcPr>
                </a:tc>
              </a:tr>
              <a:tr h="332860">
                <a:tc>
                  <a:txBody>
                    <a:bodyPr/>
                    <a:lstStyle/>
                    <a:p>
                      <a:pPr marL="72000" algn="l" fontAlgn="t">
                        <a:spcBef>
                          <a:spcPts val="0"/>
                        </a:spcBef>
                      </a:pPr>
                      <a:endParaRPr lang="en-NZ" sz="1100" b="1" i="0" u="none" strike="noStrike" dirty="0">
                        <a:solidFill>
                          <a:srgbClr val="000000"/>
                        </a:solidFill>
                        <a:latin typeface="+mn-lt"/>
                      </a:endParaRPr>
                    </a:p>
                  </a:txBody>
                  <a:tcPr marL="7460" marR="7460" marT="7460"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1" u="none" strike="noStrike" dirty="0" smtClean="0">
                          <a:solidFill>
                            <a:srgbClr val="FF0000"/>
                          </a:solidFill>
                          <a:latin typeface="+mn-lt"/>
                        </a:rPr>
                        <a:t>n=200</a:t>
                      </a:r>
                      <a:endParaRPr lang="en-NZ" sz="1100" b="0" i="1" u="none" strike="noStrike" dirty="0">
                        <a:solidFill>
                          <a:srgbClr val="FF0000"/>
                        </a:solidFill>
                        <a:latin typeface="+mn-lt"/>
                      </a:endParaRPr>
                    </a:p>
                  </a:txBody>
                  <a:tcPr marL="7460" marR="7460" marT="7460" marB="0"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n=96</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n=99</a:t>
                      </a:r>
                    </a:p>
                  </a:txBody>
                  <a:tcPr marL="7460" marR="7460" marT="746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n=4</a:t>
                      </a:r>
                    </a:p>
                  </a:txBody>
                  <a:tcPr marL="7460" marR="7460" marT="7460"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n=70</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n=89</a:t>
                      </a:r>
                    </a:p>
                  </a:txBody>
                  <a:tcPr marL="7460" marR="7460" marT="7460" marB="0"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n=41</a:t>
                      </a:r>
                      <a:endParaRPr lang="en-NZ" sz="1100" b="0" i="1" u="none" strike="noStrike" dirty="0">
                        <a:solidFill>
                          <a:srgbClr val="FF0000"/>
                        </a:solidFill>
                        <a:latin typeface="+mn-lt"/>
                      </a:endParaRPr>
                    </a:p>
                  </a:txBody>
                  <a:tcPr marL="7460" marR="7460" marT="7460" marB="0"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n=128</a:t>
                      </a:r>
                    </a:p>
                  </a:txBody>
                  <a:tcPr marL="7460" marR="7460" marT="7460" marB="0"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1" u="none" strike="noStrike" dirty="0" smtClean="0">
                          <a:solidFill>
                            <a:srgbClr val="FF0000"/>
                          </a:solidFill>
                          <a:latin typeface="+mn-lt"/>
                        </a:rPr>
                        <a:t>n=72</a:t>
                      </a:r>
                    </a:p>
                  </a:txBody>
                  <a:tcPr marL="7460" marR="7460" marT="7460" marB="0" anchor="ctr">
                    <a:lnL w="12700" cap="flat" cmpd="sng" algn="ctr">
                      <a:no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10" name="TextBox 9"/>
          <p:cNvSpPr txBox="1"/>
          <p:nvPr/>
        </p:nvSpPr>
        <p:spPr>
          <a:xfrm>
            <a:off x="0" y="1371600"/>
            <a:ext cx="9144000" cy="307777"/>
          </a:xfrm>
          <a:prstGeom prst="rect">
            <a:avLst/>
          </a:prstGeom>
          <a:noFill/>
        </p:spPr>
        <p:txBody>
          <a:bodyPr wrap="square" rtlCol="0" anchor="ctr">
            <a:spAutoFit/>
          </a:bodyPr>
          <a:lstStyle/>
          <a:p>
            <a:pPr lvl="0" algn="ctr"/>
            <a:r>
              <a:rPr lang="en-NZ" sz="1400" b="1" dirty="0" smtClean="0"/>
              <a:t>What types of information would you like to access?</a:t>
            </a:r>
            <a:endParaRPr lang="en-NZ" sz="1400" dirty="0"/>
          </a:p>
        </p:txBody>
      </p:sp>
      <p:sp>
        <p:nvSpPr>
          <p:cNvPr id="11" name="TextBox 10"/>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Q23</a:t>
            </a:r>
            <a:endParaRPr lang="en-NZ" sz="1000" b="1" dirty="0"/>
          </a:p>
        </p:txBody>
      </p:sp>
      <p:sp>
        <p:nvSpPr>
          <p:cNvPr id="12" name="Rectangle 11"/>
          <p:cNvSpPr/>
          <p:nvPr/>
        </p:nvSpPr>
        <p:spPr>
          <a:xfrm>
            <a:off x="0" y="6324600"/>
            <a:ext cx="6096000" cy="246221"/>
          </a:xfrm>
          <a:prstGeom prst="rect">
            <a:avLst/>
          </a:prstGeom>
        </p:spPr>
        <p:txBody>
          <a:bodyPr wrap="square">
            <a:spAutoFit/>
          </a:bodyPr>
          <a:lstStyle/>
          <a:p>
            <a:r>
              <a:rPr lang="en-NZ" sz="1000" dirty="0" smtClean="0"/>
              <a:t>*Including water quality, cleanliness, pollution, mangrove/sea lettuce management, sewage and farm runoff.</a:t>
            </a:r>
            <a:endParaRPr lang="en-NZ" sz="1000" dirty="0"/>
          </a:p>
        </p:txBody>
      </p:sp>
      <p:pic>
        <p:nvPicPr>
          <p:cNvPr id="14" name="Picture 2"/>
          <p:cNvPicPr>
            <a:picLocks noChangeAspect="1" noChangeArrowheads="1"/>
          </p:cNvPicPr>
          <p:nvPr/>
        </p:nvPicPr>
        <p:blipFill>
          <a:blip r:embed="rId2" cstate="print"/>
          <a:srcRect/>
          <a:stretch>
            <a:fillRect/>
          </a:stretch>
        </p:blipFill>
        <p:spPr bwMode="auto">
          <a:xfrm>
            <a:off x="7315200" y="5638800"/>
            <a:ext cx="135415" cy="119063"/>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a:stretch>
            <a:fillRect/>
          </a:stretch>
        </p:blipFill>
        <p:spPr bwMode="auto">
          <a:xfrm>
            <a:off x="48750" y="1143001"/>
            <a:ext cx="173330" cy="152400"/>
          </a:xfrm>
          <a:prstGeom prst="rect">
            <a:avLst/>
          </a:prstGeom>
          <a:noFill/>
          <a:ln w="9525">
            <a:noFill/>
            <a:miter lim="800000"/>
            <a:headEnd/>
            <a:tailEnd/>
          </a:ln>
        </p:spPr>
      </p:pic>
      <p:sp>
        <p:nvSpPr>
          <p:cNvPr id="16" name="TextBox 15"/>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pic>
        <p:nvPicPr>
          <p:cNvPr id="17" name="Picture 2"/>
          <p:cNvPicPr>
            <a:picLocks noChangeAspect="1" noChangeArrowheads="1"/>
          </p:cNvPicPr>
          <p:nvPr/>
        </p:nvPicPr>
        <p:blipFill>
          <a:blip r:embed="rId2" cstate="print"/>
          <a:srcRect/>
          <a:stretch>
            <a:fillRect/>
          </a:stretch>
        </p:blipFill>
        <p:spPr bwMode="auto">
          <a:xfrm>
            <a:off x="5410200" y="5638800"/>
            <a:ext cx="135415" cy="119063"/>
          </a:xfrm>
          <a:prstGeom prst="rect">
            <a:avLst/>
          </a:prstGeom>
          <a:noFill/>
          <a:ln w="9525">
            <a:noFill/>
            <a:miter lim="800000"/>
            <a:headEnd/>
            <a:tailEnd/>
          </a:ln>
        </p:spPr>
      </p:pic>
      <p:sp>
        <p:nvSpPr>
          <p:cNvPr id="18" name="TextBox 17"/>
          <p:cNvSpPr txBox="1"/>
          <p:nvPr/>
        </p:nvSpPr>
        <p:spPr>
          <a:xfrm>
            <a:off x="0" y="6596390"/>
            <a:ext cx="9144000" cy="261610"/>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Everything/General information </a:t>
            </a:r>
            <a:r>
              <a:rPr lang="en-NZ" sz="1100" dirty="0" smtClean="0">
                <a:solidFill>
                  <a:schemeClr val="bg1"/>
                </a:solidFill>
                <a:latin typeface="Arial" pitchFamily="34" charset="0"/>
                <a:cs typeface="Arial" pitchFamily="34" charset="0"/>
              </a:rPr>
              <a:t>and </a:t>
            </a:r>
            <a:r>
              <a:rPr lang="en-NZ" sz="1100" i="1" dirty="0" smtClean="0">
                <a:solidFill>
                  <a:schemeClr val="bg1"/>
                </a:solidFill>
                <a:latin typeface="Arial" pitchFamily="34" charset="0"/>
                <a:cs typeface="Arial" pitchFamily="34" charset="0"/>
              </a:rPr>
              <a:t>The health of the harbour </a:t>
            </a:r>
            <a:r>
              <a:rPr lang="en-NZ" sz="1100" dirty="0" smtClean="0">
                <a:solidFill>
                  <a:schemeClr val="bg1"/>
                </a:solidFill>
                <a:latin typeface="Arial" pitchFamily="34" charset="0"/>
                <a:cs typeface="Arial" pitchFamily="34" charset="0"/>
              </a:rPr>
              <a:t>were the two most frequently stated types of information by all age groups.  </a:t>
            </a:r>
            <a:endParaRPr lang="en-NZ" sz="1100" dirty="0">
              <a:solidFill>
                <a:srgbClr val="FF0000"/>
              </a:solidFill>
              <a:latin typeface="Arial" pitchFamily="34" charset="0"/>
              <a:cs typeface="Arial" pitchFamily="34" charset="0"/>
            </a:endParaRPr>
          </a:p>
        </p:txBody>
      </p:sp>
      <p:sp>
        <p:nvSpPr>
          <p:cNvPr id="19" name="Oval 18"/>
          <p:cNvSpPr/>
          <p:nvPr/>
        </p:nvSpPr>
        <p:spPr>
          <a:xfrm>
            <a:off x="5562600" y="2565054"/>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20" name="Oval 19"/>
          <p:cNvSpPr/>
          <p:nvPr/>
        </p:nvSpPr>
        <p:spPr>
          <a:xfrm>
            <a:off x="6248400" y="2870882"/>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21" name="Oval 20"/>
          <p:cNvSpPr/>
          <p:nvPr/>
        </p:nvSpPr>
        <p:spPr>
          <a:xfrm>
            <a:off x="6875250" y="2565054"/>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4038600" y="6096000"/>
          <a:ext cx="4800600" cy="228600"/>
        </p:xfrm>
        <a:graphic>
          <a:graphicData uri="http://schemas.openxmlformats.org/drawingml/2006/table">
            <a:tbl>
              <a:tblPr firstRow="1" bandRow="1">
                <a:tableStyleId>{5C22544A-7EE6-4342-B048-85BDC9FD1C3A}</a:tableStyleId>
              </a:tblPr>
              <a:tblGrid>
                <a:gridCol w="1600200"/>
                <a:gridCol w="1600200"/>
                <a:gridCol w="1600200"/>
              </a:tblGrid>
              <a:tr h="152400">
                <a:tc>
                  <a:txBody>
                    <a:bodyPr/>
                    <a:lstStyle/>
                    <a:p>
                      <a:pPr algn="ctr"/>
                      <a:r>
                        <a:rPr lang="en-NZ" sz="900" b="0" i="1" dirty="0" smtClean="0">
                          <a:solidFill>
                            <a:srgbClr val="FF0000"/>
                          </a:solidFill>
                        </a:rPr>
                        <a:t>n=607</a:t>
                      </a:r>
                      <a:endParaRPr lang="en-NZ" sz="900" b="0" i="1" dirty="0">
                        <a:solidFill>
                          <a:srgbClr val="FF0000"/>
                        </a:solidFill>
                      </a:endParaRPr>
                    </a:p>
                  </a:txBody>
                  <a:tcPr anchor="ctr">
                    <a:noFill/>
                  </a:tcPr>
                </a:tc>
                <a:tc>
                  <a:txBody>
                    <a:bodyPr/>
                    <a:lstStyle/>
                    <a:p>
                      <a:pPr algn="ctr"/>
                      <a:r>
                        <a:rPr lang="en-NZ" sz="900" b="0" i="1" dirty="0" smtClean="0">
                          <a:solidFill>
                            <a:srgbClr val="FF0000"/>
                          </a:solidFill>
                        </a:rPr>
                        <a:t>n=563</a:t>
                      </a:r>
                      <a:endParaRPr lang="en-NZ" sz="900" i="1" dirty="0">
                        <a:solidFill>
                          <a:srgbClr val="FF0000"/>
                        </a:solidFill>
                      </a:endParaRPr>
                    </a:p>
                  </a:txBody>
                  <a:tcPr anchor="ctr">
                    <a:noFill/>
                  </a:tcPr>
                </a:tc>
                <a:tc>
                  <a:txBody>
                    <a:bodyPr/>
                    <a:lstStyle/>
                    <a:p>
                      <a:pPr algn="ctr"/>
                      <a:r>
                        <a:rPr lang="en-NZ" sz="900" b="0" i="1" dirty="0" smtClean="0">
                          <a:solidFill>
                            <a:srgbClr val="FF0000"/>
                          </a:solidFill>
                        </a:rPr>
                        <a:t>n=44</a:t>
                      </a:r>
                      <a:endParaRPr lang="en-NZ" sz="900" i="1" dirty="0">
                        <a:solidFill>
                          <a:srgbClr val="FF0000"/>
                        </a:solidFill>
                      </a:endParaRPr>
                    </a:p>
                  </a:txBody>
                  <a:tcPr anchor="ctr">
                    <a:noFill/>
                  </a:tcPr>
                </a:tc>
              </a:tr>
            </a:tbl>
          </a:graphicData>
        </a:graphic>
      </p:graphicFrame>
      <p:graphicFrame>
        <p:nvGraphicFramePr>
          <p:cNvPr id="16" name="Chart 15"/>
          <p:cNvGraphicFramePr/>
          <p:nvPr/>
        </p:nvGraphicFramePr>
        <p:xfrm>
          <a:off x="152400" y="1752600"/>
          <a:ext cx="8991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66</a:t>
            </a:fld>
            <a:endParaRPr lang="en-US" sz="1000" b="1" dirty="0"/>
          </a:p>
        </p:txBody>
      </p:sp>
      <p:sp>
        <p:nvSpPr>
          <p:cNvPr id="6" name="TextBox 5"/>
          <p:cNvSpPr txBox="1"/>
          <p:nvPr/>
        </p:nvSpPr>
        <p:spPr>
          <a:xfrm>
            <a:off x="0" y="1263879"/>
            <a:ext cx="9144000" cy="523220"/>
          </a:xfrm>
          <a:prstGeom prst="rect">
            <a:avLst/>
          </a:prstGeom>
          <a:noFill/>
        </p:spPr>
        <p:txBody>
          <a:bodyPr wrap="square" rtlCol="0" anchor="ctr">
            <a:spAutoFit/>
          </a:bodyPr>
          <a:lstStyle/>
          <a:p>
            <a:pPr lvl="0" algn="ctr"/>
            <a:r>
              <a:rPr lang="en-NZ" sz="1400" b="1" dirty="0" smtClean="0"/>
              <a:t>The Bay of Plenty Regional Council uses a variety of methods of communication to tell people of the projects and other work being done to improve the harbour.</a:t>
            </a:r>
            <a:r>
              <a:rPr lang="en-NZ" sz="1400" dirty="0" smtClean="0"/>
              <a:t> </a:t>
            </a:r>
            <a:r>
              <a:rPr lang="en-NZ" sz="1400" b="1" dirty="0" smtClean="0"/>
              <a:t>Would you like to receive information via</a:t>
            </a:r>
            <a:r>
              <a:rPr lang="en-NZ" sz="1400" dirty="0" smtClean="0"/>
              <a:t> </a:t>
            </a:r>
            <a:r>
              <a:rPr lang="en-NZ" sz="1400" b="1" dirty="0" smtClean="0"/>
              <a:t>... ? </a:t>
            </a:r>
            <a:endParaRPr lang="en-NZ" sz="1400" dirty="0"/>
          </a:p>
        </p:txBody>
      </p:sp>
      <p:sp>
        <p:nvSpPr>
          <p:cNvPr id="7" name="TextBox 6"/>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Q25</a:t>
            </a:r>
            <a:endParaRPr lang="en-NZ"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pic>
        <p:nvPicPr>
          <p:cNvPr id="13" name="Picture 2"/>
          <p:cNvPicPr>
            <a:picLocks noChangeAspect="1" noChangeArrowheads="1"/>
          </p:cNvPicPr>
          <p:nvPr/>
        </p:nvPicPr>
        <p:blipFill>
          <a:blip r:embed="rId3" cstate="print"/>
          <a:srcRect/>
          <a:stretch>
            <a:fillRect/>
          </a:stretch>
        </p:blipFill>
        <p:spPr bwMode="auto">
          <a:xfrm>
            <a:off x="8153400" y="6172200"/>
            <a:ext cx="135415" cy="119063"/>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8750" y="1143001"/>
            <a:ext cx="173330" cy="152400"/>
          </a:xfrm>
          <a:prstGeom prst="rect">
            <a:avLst/>
          </a:prstGeom>
          <a:noFill/>
          <a:ln w="9525">
            <a:noFill/>
            <a:miter lim="800000"/>
            <a:headEnd/>
            <a:tailEnd/>
          </a:ln>
        </p:spPr>
      </p:pic>
      <p:sp>
        <p:nvSpPr>
          <p:cNvPr id="15" name="TextBox 14"/>
          <p:cNvSpPr txBox="1"/>
          <p:nvPr/>
        </p:nvSpPr>
        <p:spPr>
          <a:xfrm>
            <a:off x="15240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
        <p:nvSpPr>
          <p:cNvPr id="18" name="Rectangle 17"/>
          <p:cNvSpPr/>
          <p:nvPr/>
        </p:nvSpPr>
        <p:spPr>
          <a:xfrm>
            <a:off x="0" y="5943600"/>
            <a:ext cx="4572000" cy="369332"/>
          </a:xfrm>
          <a:prstGeom prst="rect">
            <a:avLst/>
          </a:prstGeom>
        </p:spPr>
        <p:txBody>
          <a:bodyPr>
            <a:spAutoFit/>
          </a:bodyPr>
          <a:lstStyle/>
          <a:p>
            <a:r>
              <a:rPr lang="en-NZ" sz="900" dirty="0" smtClean="0"/>
              <a:t>*Such as Coast Care, RPS, OSET, schools and Council catch up</a:t>
            </a:r>
          </a:p>
          <a:p>
            <a:r>
              <a:rPr lang="en-NZ" sz="900" dirty="0" smtClean="0"/>
              <a:t>**Such as Twitter, </a:t>
            </a:r>
            <a:r>
              <a:rPr lang="en-NZ" sz="900" dirty="0" err="1" smtClean="0"/>
              <a:t>Facebook</a:t>
            </a:r>
            <a:r>
              <a:rPr lang="en-NZ" sz="900" dirty="0" smtClean="0"/>
              <a:t> or </a:t>
            </a:r>
            <a:r>
              <a:rPr lang="en-NZ" sz="900" dirty="0" err="1" smtClean="0"/>
              <a:t>Youtube</a:t>
            </a:r>
            <a:endParaRPr lang="en-NZ" sz="900" dirty="0"/>
          </a:p>
        </p:txBody>
      </p:sp>
      <p:sp>
        <p:nvSpPr>
          <p:cNvPr id="17" name="TextBox 16"/>
          <p:cNvSpPr txBox="1"/>
          <p:nvPr/>
        </p:nvSpPr>
        <p:spPr>
          <a:xfrm>
            <a:off x="-9525" y="6257836"/>
            <a:ext cx="9144000" cy="600164"/>
          </a:xfrm>
          <a:prstGeom prst="rect">
            <a:avLst/>
          </a:prstGeom>
          <a:solidFill>
            <a:schemeClr val="tx1"/>
          </a:solidFill>
        </p:spPr>
        <p:txBody>
          <a:bodyPr wrap="square" rtlCol="0">
            <a:spAutoFit/>
          </a:bodyPr>
          <a:lstStyle/>
          <a:p>
            <a:pPr marL="285750" indent="-285750" algn="ctr">
              <a:buClr>
                <a:schemeClr val="tx1"/>
              </a:buClr>
            </a:pPr>
            <a:r>
              <a:rPr lang="en-NZ" sz="1100" i="1" dirty="0" smtClean="0">
                <a:solidFill>
                  <a:schemeClr val="bg1"/>
                </a:solidFill>
                <a:latin typeface="Arial" pitchFamily="34" charset="0"/>
                <a:cs typeface="Arial" pitchFamily="34" charset="0"/>
              </a:rPr>
              <a:t>Residents</a:t>
            </a:r>
            <a:r>
              <a:rPr lang="en-NZ" sz="1100" dirty="0" smtClean="0">
                <a:solidFill>
                  <a:schemeClr val="bg1"/>
                </a:solidFill>
                <a:latin typeface="Arial" pitchFamily="34" charset="0"/>
                <a:cs typeface="Arial" pitchFamily="34" charset="0"/>
              </a:rPr>
              <a:t> would most like to receive information via </a:t>
            </a:r>
            <a:r>
              <a:rPr lang="en-NZ" sz="1100" i="1" dirty="0" smtClean="0">
                <a:solidFill>
                  <a:schemeClr val="bg1"/>
                </a:solidFill>
                <a:latin typeface="Arial" pitchFamily="34" charset="0"/>
                <a:cs typeface="Arial" pitchFamily="34" charset="0"/>
              </a:rPr>
              <a:t>Local Newspapers </a:t>
            </a:r>
            <a:r>
              <a:rPr lang="en-NZ" sz="1100" dirty="0" smtClean="0">
                <a:solidFill>
                  <a:schemeClr val="bg1"/>
                </a:solidFill>
                <a:latin typeface="Arial" pitchFamily="34" charset="0"/>
                <a:cs typeface="Arial" pitchFamily="34" charset="0"/>
              </a:rPr>
              <a:t>(62%), followed by </a:t>
            </a:r>
            <a:r>
              <a:rPr lang="en-NZ" sz="1100" i="1" dirty="0" smtClean="0">
                <a:solidFill>
                  <a:schemeClr val="bg1"/>
                </a:solidFill>
                <a:latin typeface="Arial" pitchFamily="34" charset="0"/>
                <a:cs typeface="Arial" pitchFamily="34" charset="0"/>
              </a:rPr>
              <a:t>Newsletters </a:t>
            </a:r>
            <a:r>
              <a:rPr lang="en-NZ" sz="1100" dirty="0" smtClean="0">
                <a:solidFill>
                  <a:schemeClr val="bg1"/>
                </a:solidFill>
                <a:latin typeface="Arial" pitchFamily="34" charset="0"/>
                <a:cs typeface="Arial" pitchFamily="34" charset="0"/>
              </a:rPr>
              <a:t>(45%), and then </a:t>
            </a:r>
            <a:r>
              <a:rPr lang="en-NZ" sz="1100" i="1" dirty="0" smtClean="0">
                <a:solidFill>
                  <a:schemeClr val="bg1"/>
                </a:solidFill>
                <a:latin typeface="Arial" pitchFamily="34" charset="0"/>
                <a:cs typeface="Arial" pitchFamily="34" charset="0"/>
              </a:rPr>
              <a:t>Regional council website </a:t>
            </a:r>
            <a:r>
              <a:rPr lang="en-NZ" sz="1100" dirty="0" smtClean="0">
                <a:solidFill>
                  <a:schemeClr val="bg1"/>
                </a:solidFill>
                <a:latin typeface="Arial" pitchFamily="34" charset="0"/>
                <a:cs typeface="Arial" pitchFamily="34" charset="0"/>
              </a:rPr>
              <a:t>(41%).  However, </a:t>
            </a:r>
            <a:r>
              <a:rPr lang="en-NZ" sz="1100" i="1" dirty="0" smtClean="0">
                <a:solidFill>
                  <a:schemeClr val="bg1"/>
                </a:solidFill>
                <a:latin typeface="Arial" pitchFamily="34" charset="0"/>
                <a:cs typeface="Arial" pitchFamily="34" charset="0"/>
              </a:rPr>
              <a:t>Recreational Users </a:t>
            </a:r>
            <a:r>
              <a:rPr lang="en-NZ" sz="1100" dirty="0" smtClean="0">
                <a:solidFill>
                  <a:schemeClr val="bg1"/>
                </a:solidFill>
                <a:latin typeface="Arial" pitchFamily="34" charset="0"/>
                <a:cs typeface="Arial" pitchFamily="34" charset="0"/>
              </a:rPr>
              <a:t>would most like to receive information via </a:t>
            </a:r>
            <a:r>
              <a:rPr lang="en-NZ" sz="1100" i="1" dirty="0" smtClean="0">
                <a:solidFill>
                  <a:schemeClr val="bg1"/>
                </a:solidFill>
                <a:latin typeface="Arial" pitchFamily="34" charset="0"/>
                <a:cs typeface="Arial" pitchFamily="34" charset="0"/>
              </a:rPr>
              <a:t>Regional council website </a:t>
            </a:r>
            <a:r>
              <a:rPr lang="en-NZ" sz="1100" dirty="0" smtClean="0">
                <a:solidFill>
                  <a:schemeClr val="bg1"/>
                </a:solidFill>
                <a:latin typeface="Arial" pitchFamily="34" charset="0"/>
                <a:cs typeface="Arial" pitchFamily="34" charset="0"/>
              </a:rPr>
              <a:t>(80%), </a:t>
            </a:r>
            <a:r>
              <a:rPr lang="en-NZ" sz="1100" i="1" dirty="0" smtClean="0">
                <a:solidFill>
                  <a:schemeClr val="bg1"/>
                </a:solidFill>
                <a:latin typeface="Arial" pitchFamily="34" charset="0"/>
                <a:cs typeface="Arial" pitchFamily="34" charset="0"/>
              </a:rPr>
              <a:t>BOPRC Backyard publication </a:t>
            </a:r>
            <a:r>
              <a:rPr lang="en-NZ" sz="1100" dirty="0" smtClean="0">
                <a:solidFill>
                  <a:schemeClr val="bg1"/>
                </a:solidFill>
                <a:latin typeface="Arial" pitchFamily="34" charset="0"/>
                <a:cs typeface="Arial" pitchFamily="34" charset="0"/>
              </a:rPr>
              <a:t>(75%), and </a:t>
            </a:r>
            <a:r>
              <a:rPr lang="en-NZ" sz="1100" i="1" dirty="0" smtClean="0">
                <a:solidFill>
                  <a:schemeClr val="bg1"/>
                </a:solidFill>
                <a:latin typeface="Arial" pitchFamily="34" charset="0"/>
                <a:cs typeface="Arial" pitchFamily="34" charset="0"/>
              </a:rPr>
              <a:t>Local Newspaper </a:t>
            </a:r>
            <a:r>
              <a:rPr lang="en-NZ" sz="1100" dirty="0" smtClean="0">
                <a:solidFill>
                  <a:schemeClr val="bg1"/>
                </a:solidFill>
                <a:latin typeface="Arial" pitchFamily="34" charset="0"/>
                <a:cs typeface="Arial" pitchFamily="34" charset="0"/>
              </a:rPr>
              <a:t>(70%). </a:t>
            </a:r>
            <a:endParaRPr lang="en-NZ" sz="11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67</a:t>
            </a:fld>
            <a:endParaRPr lang="en-US" sz="1000" b="1" dirty="0"/>
          </a:p>
        </p:txBody>
      </p:sp>
      <p:sp>
        <p:nvSpPr>
          <p:cNvPr id="9" name="TextBox 8"/>
          <p:cNvSpPr txBox="1"/>
          <p:nvPr/>
        </p:nvSpPr>
        <p:spPr>
          <a:xfrm>
            <a:off x="7696200" y="990600"/>
            <a:ext cx="1447800" cy="246221"/>
          </a:xfrm>
          <a:prstGeom prst="rect">
            <a:avLst/>
          </a:prstGeom>
          <a:noFill/>
        </p:spPr>
        <p:txBody>
          <a:bodyPr wrap="square" rtlCol="0">
            <a:spAutoFit/>
          </a:bodyPr>
          <a:lstStyle/>
          <a:p>
            <a:pPr algn="r"/>
            <a:r>
              <a:rPr lang="en-NZ" sz="1000" dirty="0" smtClean="0"/>
              <a:t>% of respondents</a:t>
            </a:r>
            <a:endParaRPr lang="en-NZ" sz="1000" dirty="0"/>
          </a:p>
        </p:txBody>
      </p:sp>
      <p:graphicFrame>
        <p:nvGraphicFramePr>
          <p:cNvPr id="13" name="Table 12"/>
          <p:cNvGraphicFramePr>
            <a:graphicFrameLocks noGrp="1"/>
          </p:cNvGraphicFramePr>
          <p:nvPr/>
        </p:nvGraphicFramePr>
        <p:xfrm>
          <a:off x="381000" y="1828800"/>
          <a:ext cx="8381996" cy="4244569"/>
        </p:xfrm>
        <a:graphic>
          <a:graphicData uri="http://schemas.openxmlformats.org/drawingml/2006/table">
            <a:tbl>
              <a:tblPr/>
              <a:tblGrid>
                <a:gridCol w="2623679"/>
                <a:gridCol w="639813"/>
                <a:gridCol w="639813"/>
                <a:gridCol w="639813"/>
                <a:gridCol w="639813"/>
                <a:gridCol w="639813"/>
                <a:gridCol w="639813"/>
                <a:gridCol w="639813"/>
                <a:gridCol w="639813"/>
                <a:gridCol w="639813"/>
              </a:tblGrid>
              <a:tr h="233864">
                <a:tc>
                  <a:txBody>
                    <a:bodyPr/>
                    <a:lstStyle/>
                    <a:p>
                      <a:pPr algn="l" fontAlgn="b"/>
                      <a:endParaRPr lang="en-NZ" sz="11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rowSpan="2">
                  <a:txBody>
                    <a:bodyPr/>
                    <a:lstStyle/>
                    <a:p>
                      <a:pPr algn="ctr" fontAlgn="b"/>
                      <a:r>
                        <a:rPr lang="en-NZ" sz="1100" b="1" i="0" u="none" strike="noStrike" dirty="0" smtClean="0">
                          <a:solidFill>
                            <a:srgbClr val="000000"/>
                          </a:solidFill>
                          <a:latin typeface="+mn-lt"/>
                        </a:rPr>
                        <a:t>Residents</a:t>
                      </a:r>
                      <a:endParaRPr lang="en-NZ" sz="1100" b="1" i="0" u="none" strike="noStrike" dirty="0">
                        <a:solidFill>
                          <a:srgbClr val="000000"/>
                        </a:solidFill>
                        <a:latin typeface="+mn-lt"/>
                      </a:endParaRPr>
                    </a:p>
                  </a:txBody>
                  <a:tcPr marL="7460" marR="7460" marT="7460"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3">
                  <a:txBody>
                    <a:bodyPr/>
                    <a:lstStyle/>
                    <a:p>
                      <a:pPr algn="ctr" fontAlgn="b"/>
                      <a:r>
                        <a:rPr lang="en-NZ" sz="1100" b="1" i="0" u="none" strike="noStrike" dirty="0" smtClean="0">
                          <a:solidFill>
                            <a:srgbClr val="000000"/>
                          </a:solidFill>
                          <a:latin typeface="+mn-lt"/>
                        </a:rPr>
                        <a:t>Area</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3">
                  <a:txBody>
                    <a:bodyPr/>
                    <a:lstStyle/>
                    <a:p>
                      <a:pPr algn="ctr" fontAlgn="b"/>
                      <a:r>
                        <a:rPr lang="en-NZ" sz="1100" b="1" i="0" u="none" strike="noStrike" dirty="0" smtClean="0">
                          <a:solidFill>
                            <a:srgbClr val="000000"/>
                          </a:solidFill>
                          <a:latin typeface="+mn-lt"/>
                        </a:rPr>
                        <a:t>Age</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gridSpan="2">
                  <a:txBody>
                    <a:bodyPr/>
                    <a:lstStyle/>
                    <a:p>
                      <a:pPr algn="ctr" fontAlgn="b"/>
                      <a:r>
                        <a:rPr lang="en-NZ" sz="1100" b="1" i="0" u="none" strike="noStrike" dirty="0" smtClean="0">
                          <a:solidFill>
                            <a:srgbClr val="000000"/>
                          </a:solidFill>
                          <a:latin typeface="+mn-lt"/>
                        </a:rPr>
                        <a:t>Urban  / Rural</a:t>
                      </a:r>
                      <a:endParaRPr lang="en-NZ" sz="1100" b="1" i="0" u="none" strike="noStrike" dirty="0">
                        <a:solidFill>
                          <a:srgbClr val="000000"/>
                        </a:solidFill>
                        <a:latin typeface="+mn-lt"/>
                      </a:endParaRPr>
                    </a:p>
                  </a:txBody>
                  <a:tcPr marL="7460" marR="7460" marT="7460" marB="0" anchor="ctr">
                    <a:lnL w="19050" cap="flat" cmpd="sng" algn="ctr">
                      <a:solidFill>
                        <a:srgbClr val="FF0000"/>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hMerge="1">
                  <a:txBody>
                    <a:bodyPr/>
                    <a:lstStyle/>
                    <a:p>
                      <a:pPr algn="l"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r>
              <a:tr h="456814">
                <a:tc>
                  <a:txBody>
                    <a:bodyPr/>
                    <a:lstStyle/>
                    <a:p>
                      <a:pPr algn="l" fontAlgn="b"/>
                      <a:endParaRPr lang="en-NZ" sz="1100" b="0" i="0" u="none" strike="noStrike" dirty="0">
                        <a:solidFill>
                          <a:srgbClr val="000000"/>
                        </a:solidFill>
                        <a:latin typeface="+mn-lt"/>
                      </a:endParaRPr>
                    </a:p>
                  </a:txBody>
                  <a:tcPr marL="7460" marR="7460" marT="7460" marB="0" anchor="ctr">
                    <a:lnL>
                      <a:noFill/>
                    </a:lnL>
                    <a:lnR w="19050" cap="flat" cmpd="sng" algn="ctr">
                      <a:solidFill>
                        <a:schemeClr val="bg1">
                          <a:lumMod val="75000"/>
                        </a:schemeClr>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vMerge="1">
                  <a:txBody>
                    <a:bodyPr/>
                    <a:lstStyle/>
                    <a:p>
                      <a:pPr algn="ctr" fontAlgn="b"/>
                      <a:endParaRPr lang="en-NZ" sz="1000" b="0" i="0" u="none" strike="noStrike" dirty="0">
                        <a:solidFill>
                          <a:srgbClr val="000000"/>
                        </a:solidFill>
                        <a:latin typeface="Calibri"/>
                      </a:endParaRPr>
                    </a:p>
                  </a:txBody>
                  <a:tcPr marL="7460" marR="7460" marT="7460" marB="0" anchor="ctr">
                    <a:lnL>
                      <a:noFill/>
                    </a:lnL>
                    <a:lnR>
                      <a:noFill/>
                    </a:lnR>
                    <a:lnT>
                      <a:noFill/>
                    </a:lnT>
                    <a:lnB>
                      <a:noFill/>
                    </a:lnB>
                  </a:tcPr>
                </a:tc>
                <a:tc>
                  <a:txBody>
                    <a:bodyPr/>
                    <a:lstStyle/>
                    <a:p>
                      <a:pPr algn="ctr" fontAlgn="b"/>
                      <a:r>
                        <a:rPr lang="en-NZ" sz="1100" b="1" i="0" u="none" strike="noStrike" dirty="0" err="1">
                          <a:solidFill>
                            <a:srgbClr val="000000"/>
                          </a:solidFill>
                          <a:latin typeface="+mn-lt"/>
                        </a:rPr>
                        <a:t>Tauranga</a:t>
                      </a:r>
                      <a:r>
                        <a:rPr lang="en-NZ" sz="1100" b="1" i="0" u="none" strike="noStrike" dirty="0">
                          <a:solidFill>
                            <a:srgbClr val="000000"/>
                          </a:solidFill>
                          <a:latin typeface="+mn-lt"/>
                        </a:rPr>
                        <a:t> City Council</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WBOP DC</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Outside WBOP</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18-39</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40-64</a:t>
                      </a:r>
                    </a:p>
                  </a:txBody>
                  <a:tcPr marL="7460" marR="7460" marT="746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65+</a:t>
                      </a:r>
                    </a:p>
                  </a:txBody>
                  <a:tcPr marL="7460" marR="7460" marT="7460"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Urban</a:t>
                      </a:r>
                    </a:p>
                  </a:txBody>
                  <a:tcPr marL="7460" marR="7460" marT="7460"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NZ" sz="1100" b="1" i="0" u="none" strike="noStrike" dirty="0">
                          <a:solidFill>
                            <a:srgbClr val="000000"/>
                          </a:solidFill>
                          <a:latin typeface="+mn-lt"/>
                        </a:rPr>
                        <a:t>Rural</a:t>
                      </a:r>
                    </a:p>
                  </a:txBody>
                  <a:tcPr marL="7460" marR="7460" marT="7460"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14590">
                <a:tc>
                  <a:txBody>
                    <a:bodyPr/>
                    <a:lstStyle/>
                    <a:p>
                      <a:pPr algn="l" fontAlgn="t"/>
                      <a:r>
                        <a:rPr lang="en-NZ" sz="1100" b="0" i="0" u="none" strike="noStrike" dirty="0">
                          <a:solidFill>
                            <a:srgbClr val="000000"/>
                          </a:solidFill>
                          <a:latin typeface="+mn-lt"/>
                        </a:rPr>
                        <a:t>Local newspapers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61%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59%</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dirty="0" smtClean="0">
                          <a:solidFill>
                            <a:srgbClr val="000000"/>
                          </a:solidFill>
                          <a:latin typeface="+mn-lt"/>
                        </a:rPr>
                        <a:t>Newsletters*</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37%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48%</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dirty="0">
                          <a:solidFill>
                            <a:srgbClr val="000000"/>
                          </a:solidFill>
                          <a:latin typeface="+mn-lt"/>
                        </a:rPr>
                        <a:t>Regional council website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18%</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dirty="0">
                          <a:solidFill>
                            <a:srgbClr val="000000"/>
                          </a:solidFill>
                          <a:latin typeface="+mn-lt"/>
                        </a:rPr>
                        <a:t>Brochures and other </a:t>
                      </a:r>
                      <a:r>
                        <a:rPr lang="en-NZ" sz="1100" b="0" i="0" u="none" strike="noStrike" dirty="0" smtClean="0">
                          <a:solidFill>
                            <a:srgbClr val="000000"/>
                          </a:solidFill>
                          <a:latin typeface="+mn-lt"/>
                        </a:rPr>
                        <a:t>publications</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54%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48%</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a:solidFill>
                            <a:srgbClr val="000000"/>
                          </a:solidFill>
                          <a:latin typeface="+mn-lt"/>
                        </a:rPr>
                        <a:t>BOPRC Backyard  publication</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39%</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40%</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47%</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36%</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a:solidFill>
                            <a:srgbClr val="000000"/>
                          </a:solidFill>
                          <a:latin typeface="+mn-lt"/>
                        </a:rPr>
                        <a:t>Email</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28%</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36%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37%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29%</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29%</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dirty="0">
                          <a:solidFill>
                            <a:srgbClr val="000000"/>
                          </a:solidFill>
                          <a:latin typeface="+mn-lt"/>
                        </a:rPr>
                        <a:t>Field days or working </a:t>
                      </a:r>
                      <a:r>
                        <a:rPr lang="en-NZ" sz="1100" b="0" i="0" u="none" strike="noStrike" dirty="0" smtClean="0">
                          <a:solidFill>
                            <a:srgbClr val="000000"/>
                          </a:solidFill>
                          <a:latin typeface="+mn-lt"/>
                        </a:rPr>
                        <a:t>bees</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26%</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40%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30%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26%</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a:solidFill>
                            <a:srgbClr val="000000"/>
                          </a:solidFill>
                          <a:latin typeface="+mn-lt"/>
                        </a:rPr>
                        <a:t>Mail</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20%</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19%</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a:solidFill>
                            <a:srgbClr val="000000"/>
                          </a:solidFill>
                          <a:latin typeface="+mn-lt"/>
                        </a:rPr>
                        <a:t>Public meetings</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18%</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20%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17%</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dirty="0">
                          <a:solidFill>
                            <a:srgbClr val="000000"/>
                          </a:solidFill>
                          <a:latin typeface="+mn-lt"/>
                        </a:rPr>
                        <a:t>Social </a:t>
                      </a:r>
                      <a:r>
                        <a:rPr lang="en-NZ" sz="1100" b="0" i="0" u="none" strike="noStrike" dirty="0" smtClean="0">
                          <a:solidFill>
                            <a:srgbClr val="000000"/>
                          </a:solidFill>
                          <a:latin typeface="+mn-lt"/>
                        </a:rPr>
                        <a:t>media**</a:t>
                      </a:r>
                      <a:endParaRPr lang="en-NZ" sz="1100" b="0" i="0" u="none" strike="noStrike" dirty="0">
                        <a:solidFill>
                          <a:srgbClr val="000000"/>
                        </a:solidFill>
                        <a:latin typeface="+mn-lt"/>
                      </a:endParaRP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17%</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18%</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31%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19%</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12%</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a:solidFill>
                            <a:srgbClr val="000000"/>
                          </a:solidFill>
                          <a:latin typeface="+mn-lt"/>
                        </a:rPr>
                        <a:t>Face to face meetings with council staff</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25%</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13%</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a:solidFill>
                            <a:srgbClr val="000000"/>
                          </a:solidFill>
                          <a:latin typeface="+mn-lt"/>
                        </a:rPr>
                        <a:t>Telephone</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6%</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16%</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14590">
                <a:tc>
                  <a:txBody>
                    <a:bodyPr/>
                    <a:lstStyle/>
                    <a:p>
                      <a:pPr algn="l" fontAlgn="t"/>
                      <a:r>
                        <a:rPr lang="en-NZ" sz="1100" b="0" i="0" u="none" strike="noStrike">
                          <a:solidFill>
                            <a:srgbClr val="000000"/>
                          </a:solidFill>
                          <a:latin typeface="+mn-lt"/>
                        </a:rPr>
                        <a:t>Don't want to receive information </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11%</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15%</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23%</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7%</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dirty="0">
                          <a:solidFill>
                            <a:srgbClr val="000000"/>
                          </a:solidFill>
                          <a:latin typeface="+mn-lt"/>
                        </a:rPr>
                        <a:t>14%</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c>
                  <a:txBody>
                    <a:bodyPr/>
                    <a:lstStyle/>
                    <a:p>
                      <a:pPr algn="ctr" fontAlgn="t"/>
                      <a:r>
                        <a:rPr lang="en-NZ" sz="1100" b="0" i="0" u="none" strike="noStrike">
                          <a:solidFill>
                            <a:srgbClr val="000000"/>
                          </a:solidFill>
                          <a:latin typeface="+mn-lt"/>
                        </a:rPr>
                        <a:t>5%</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dash"/>
                      <a:round/>
                      <a:headEnd type="none" w="med" len="med"/>
                      <a:tailEnd type="none" w="med" len="med"/>
                    </a:lnB>
                  </a:tcPr>
                </a:tc>
              </a:tr>
              <a:tr h="236885">
                <a:tc>
                  <a:txBody>
                    <a:bodyPr/>
                    <a:lstStyle/>
                    <a:p>
                      <a:pPr algn="l" fontAlgn="t"/>
                      <a:r>
                        <a:rPr lang="en-NZ" sz="1100" b="0" i="0" u="none" strike="noStrike">
                          <a:solidFill>
                            <a:srgbClr val="000000"/>
                          </a:solidFill>
                          <a:latin typeface="+mn-lt"/>
                        </a:rPr>
                        <a:t>Other</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100" b="0" i="0" u="none" strike="noStrike">
                          <a:solidFill>
                            <a:srgbClr val="000000"/>
                          </a:solidFill>
                          <a:latin typeface="+mn-lt"/>
                        </a:rPr>
                        <a:t>4%</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b"/>
                      <a:r>
                        <a:rPr lang="en-NZ" sz="1100" b="0" i="0" u="none" strike="noStrike" smtClean="0">
                          <a:solidFill>
                            <a:srgbClr val="000000"/>
                          </a:solidFill>
                          <a:latin typeface="+mn-lt"/>
                        </a:rPr>
                        <a:t>0%</a:t>
                      </a:r>
                      <a:endParaRPr lang="en-NZ" sz="1100" b="0" i="0" u="none" strike="noStrike">
                        <a:latin typeface="+mn-lt"/>
                      </a:endParaRP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100" b="0" i="0" u="none" strike="noStrike">
                          <a:solidFill>
                            <a:srgbClr val="000000"/>
                          </a:solidFill>
                          <a:latin typeface="+mn-lt"/>
                        </a:rPr>
                        <a:t>3%</a:t>
                      </a:r>
                    </a:p>
                  </a:txBody>
                  <a:tcPr marL="9525" marR="9525" marT="9525"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100" b="0" i="0" u="none" strike="noStrike">
                          <a:solidFill>
                            <a:srgbClr val="000000"/>
                          </a:solidFill>
                          <a:latin typeface="+mn-lt"/>
                        </a:rPr>
                        <a:t>2%</a:t>
                      </a:r>
                    </a:p>
                  </a:txBody>
                  <a:tcPr marL="9525" marR="9525" marT="9525" marB="0" anchor="ctr">
                    <a:lnL w="12700" cap="flat" cmpd="sng" algn="ctr">
                      <a:solidFill>
                        <a:schemeClr val="bg1">
                          <a:lumMod val="75000"/>
                        </a:schemeClr>
                      </a:solidFill>
                      <a:prstDash val="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100" b="0" i="0" u="none" strike="noStrike" dirty="0">
                          <a:solidFill>
                            <a:srgbClr val="000000"/>
                          </a:solidFill>
                          <a:latin typeface="+mn-lt"/>
                        </a:rPr>
                        <a:t>2%</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c>
                  <a:txBody>
                    <a:bodyPr/>
                    <a:lstStyle/>
                    <a:p>
                      <a:pPr algn="ctr" fontAlgn="t"/>
                      <a:r>
                        <a:rPr lang="en-NZ" sz="11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dash"/>
                      <a:round/>
                      <a:headEnd type="none" w="med" len="med"/>
                      <a:tailEnd type="none" w="med" len="med"/>
                    </a:lnL>
                    <a:lnR>
                      <a:noFill/>
                    </a:lnR>
                    <a:lnT w="12700" cap="flat" cmpd="sng" algn="ctr">
                      <a:solidFill>
                        <a:schemeClr val="bg1">
                          <a:lumMod val="75000"/>
                        </a:schemeClr>
                      </a:solidFill>
                      <a:prstDash val="dash"/>
                      <a:round/>
                      <a:headEnd type="none" w="med" len="med"/>
                      <a:tailEnd type="none" w="med" len="med"/>
                    </a:lnT>
                    <a:lnB w="12700" cap="flat" cmpd="sng" algn="ctr">
                      <a:solidFill>
                        <a:schemeClr val="bg1">
                          <a:lumMod val="75000"/>
                        </a:schemeClr>
                      </a:solidFill>
                      <a:prstDash val="lgDash"/>
                      <a:round/>
                      <a:headEnd type="none" w="med" len="med"/>
                      <a:tailEnd type="none" w="med" len="med"/>
                    </a:lnB>
                  </a:tcPr>
                </a:tc>
              </a:tr>
              <a:tr h="236885">
                <a:tc>
                  <a:txBody>
                    <a:bodyPr/>
                    <a:lstStyle/>
                    <a:p>
                      <a:pPr algn="l" fontAlgn="t"/>
                      <a:r>
                        <a:rPr lang="en-NZ" sz="1100" b="0" i="0" u="none" strike="noStrike">
                          <a:solidFill>
                            <a:srgbClr val="000000"/>
                          </a:solidFill>
                          <a:latin typeface="+mn-lt"/>
                        </a:rPr>
                        <a:t>Don't know</a:t>
                      </a:r>
                    </a:p>
                  </a:txBody>
                  <a:tcPr marL="9525" marR="9525" marT="9525" marB="0" anchor="ctr">
                    <a:lnL>
                      <a:noFill/>
                    </a:lnL>
                    <a:lnR w="1905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100" b="0" i="0" u="none" strike="noStrike" dirty="0">
                          <a:solidFill>
                            <a:srgbClr val="000000"/>
                          </a:solidFill>
                          <a:latin typeface="+mn-lt"/>
                        </a:rPr>
                        <a:t>0%</a:t>
                      </a:r>
                    </a:p>
                  </a:txBody>
                  <a:tcPr marL="9525" marR="9525" marT="9525" marB="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0" u="none" strike="noStrike" dirty="0" smtClean="0">
                          <a:solidFill>
                            <a:srgbClr val="000000"/>
                          </a:solidFill>
                          <a:latin typeface="+mn-lt"/>
                        </a:rPr>
                        <a:t>0%</a:t>
                      </a: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1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NZ" sz="1100" b="0" i="0" u="none" strike="noStrike" dirty="0" smtClean="0">
                          <a:solidFill>
                            <a:srgbClr val="000000"/>
                          </a:solidFill>
                          <a:latin typeface="+mn-lt"/>
                        </a:rPr>
                        <a:t>0%</a:t>
                      </a:r>
                    </a:p>
                  </a:txBody>
                  <a:tcPr marL="9525" marR="9525" marT="9525" marB="0" anchor="ctr">
                    <a:lnL w="12700" cap="flat" cmpd="sng" algn="ctr">
                      <a:solidFill>
                        <a:schemeClr val="bg1">
                          <a:lumMod val="75000"/>
                        </a:schemeClr>
                      </a:solidFill>
                      <a:prstDash val="lg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100" b="0" i="0" u="none" strike="noStrike" dirty="0" smtClean="0">
                          <a:solidFill>
                            <a:srgbClr val="000000"/>
                          </a:solidFill>
                          <a:latin typeface="+mn-lt"/>
                        </a:rPr>
                        <a:t>0%</a:t>
                      </a:r>
                      <a:endParaRPr lang="en-NZ" sz="1100" b="0" i="0" u="none" strike="noStrike" dirty="0">
                        <a:solidFill>
                          <a:srgbClr val="000000"/>
                        </a:solidFill>
                        <a:latin typeface="+mn-lt"/>
                      </a:endParaRP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100" b="0" i="0" u="none" strike="noStrike">
                          <a:solidFill>
                            <a:srgbClr val="000000"/>
                          </a:solidFill>
                          <a:latin typeface="+mn-lt"/>
                        </a:rPr>
                        <a:t>0%</a:t>
                      </a:r>
                    </a:p>
                  </a:txBody>
                  <a:tcPr marL="9525" marR="9525" marT="9525" marB="0" anchor="ctr">
                    <a:lnL w="12700" cap="flat" cmpd="sng" algn="ctr">
                      <a:solidFill>
                        <a:schemeClr val="bg1">
                          <a:lumMod val="75000"/>
                        </a:schemeClr>
                      </a:solidFill>
                      <a:prstDash val="lg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100" b="0" i="0" u="none" strike="noStrike">
                          <a:solidFill>
                            <a:srgbClr val="000000"/>
                          </a:solidFill>
                          <a:latin typeface="+mn-lt"/>
                        </a:rPr>
                        <a:t>1%</a:t>
                      </a:r>
                    </a:p>
                  </a:txBody>
                  <a:tcPr marL="9525" marR="9525" marT="9525" marB="0" anchor="ctr">
                    <a:lnL w="12700" cap="flat" cmpd="sng" algn="ctr">
                      <a:solidFill>
                        <a:schemeClr val="bg1">
                          <a:lumMod val="75000"/>
                        </a:schemeClr>
                      </a:solidFill>
                      <a:prstDash val="lgDash"/>
                      <a:round/>
                      <a:headEnd type="none" w="med" len="med"/>
                      <a:tailEnd type="none" w="med" len="med"/>
                    </a:lnL>
                    <a:lnR w="19050" cap="flat" cmpd="sng" algn="ctr">
                      <a:solidFill>
                        <a:srgbClr val="FF0000"/>
                      </a:solidFill>
                      <a:prstDash val="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NZ" sz="1100" b="0" i="0" u="none" strike="noStrike" dirty="0" smtClean="0">
                          <a:solidFill>
                            <a:srgbClr val="000000"/>
                          </a:solidFill>
                          <a:latin typeface="+mn-lt"/>
                        </a:rPr>
                        <a:t>0%</a:t>
                      </a:r>
                      <a:endParaRPr lang="en-NZ" sz="1100" b="0" i="0" u="none" strike="noStrike" dirty="0">
                        <a:latin typeface="+mn-lt"/>
                      </a:endParaRPr>
                    </a:p>
                  </a:txBody>
                  <a:tcPr marL="9525" marR="9525" marT="9525" marB="0" anchor="ctr">
                    <a:lnL w="19050" cap="flat" cmpd="sng" algn="ctr">
                      <a:solidFill>
                        <a:srgbClr val="FF0000"/>
                      </a:solidFill>
                      <a:prstDash val="dash"/>
                      <a:round/>
                      <a:headEnd type="none" w="med" len="med"/>
                      <a:tailEnd type="none" w="med" len="med"/>
                    </a:lnL>
                    <a:lnR w="12700" cap="flat" cmpd="sng" algn="ctr">
                      <a:solidFill>
                        <a:schemeClr val="bg1">
                          <a:lumMod val="75000"/>
                        </a:schemeClr>
                      </a:solidFill>
                      <a:prstDash val="lgDash"/>
                      <a:round/>
                      <a:headEnd type="none" w="med" len="med"/>
                      <a:tailEnd type="none" w="med" len="med"/>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NZ" sz="1100" b="0" i="0" u="none" strike="noStrike" dirty="0">
                          <a:solidFill>
                            <a:srgbClr val="000000"/>
                          </a:solidFill>
                          <a:latin typeface="+mn-lt"/>
                        </a:rPr>
                        <a:t>1%</a:t>
                      </a:r>
                    </a:p>
                  </a:txBody>
                  <a:tcPr marL="9525" marR="9525" marT="9525" marB="0" anchor="ctr">
                    <a:lnL w="12700" cap="flat" cmpd="sng" algn="ctr">
                      <a:solidFill>
                        <a:schemeClr val="bg1">
                          <a:lumMod val="75000"/>
                        </a:schemeClr>
                      </a:solidFill>
                      <a:prstDash val="lgDash"/>
                      <a:round/>
                      <a:headEnd type="none" w="med" len="med"/>
                      <a:tailEnd type="none" w="med" len="med"/>
                    </a:lnL>
                    <a:lnR>
                      <a:noFill/>
                    </a:lnR>
                    <a:lnT w="12700" cap="flat" cmpd="sng" algn="ctr">
                      <a:solidFill>
                        <a:schemeClr val="bg1">
                          <a:lumMod val="75000"/>
                        </a:schemeClr>
                      </a:solidFill>
                      <a:prstDash val="lgDash"/>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6885">
                <a:tc>
                  <a:txBody>
                    <a:bodyPr/>
                    <a:lstStyle/>
                    <a:p>
                      <a:pPr algn="l" fontAlgn="t"/>
                      <a:endParaRPr lang="en-NZ" sz="1100" b="1" i="0" u="none" strike="noStrike" dirty="0">
                        <a:solidFill>
                          <a:srgbClr val="000000"/>
                        </a:solidFill>
                        <a:latin typeface="+mn-lt"/>
                      </a:endParaRPr>
                    </a:p>
                  </a:txBody>
                  <a:tcPr marL="9525" marR="9525" marT="9525"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n=563</a:t>
                      </a:r>
                      <a:endParaRPr lang="en-NZ" sz="900" b="0" i="1" dirty="0">
                        <a:solidFill>
                          <a:srgbClr val="FF0000"/>
                        </a:solidFill>
                      </a:endParaRPr>
                    </a:p>
                  </a:txBody>
                  <a:tcPr anchor="ctr">
                    <a:lnL w="19050" cap="flat" cmpd="sng" algn="ctr">
                      <a:noFill/>
                      <a:prstDash val="solid"/>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n=309</a:t>
                      </a:r>
                      <a:endParaRPr lang="en-NZ" sz="900" i="1" dirty="0">
                        <a:solidFill>
                          <a:srgbClr val="FF0000"/>
                        </a:solidFill>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n=232</a:t>
                      </a:r>
                      <a:endParaRPr lang="en-NZ" sz="900" i="1" dirty="0">
                        <a:solidFill>
                          <a:srgbClr val="FF0000"/>
                        </a:solidFil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n=22</a:t>
                      </a:r>
                      <a:endParaRPr lang="en-NZ" sz="900" b="0" i="1" dirty="0">
                        <a:solidFill>
                          <a:srgbClr val="FF0000"/>
                        </a:solidFill>
                      </a:endParaRPr>
                    </a:p>
                  </a:txBody>
                  <a:tcPr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n=197</a:t>
                      </a:r>
                      <a:endParaRPr lang="en-NZ" sz="900" i="1" dirty="0">
                        <a:solidFill>
                          <a:srgbClr val="FF0000"/>
                        </a:solidFill>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n=242</a:t>
                      </a:r>
                      <a:endParaRPr lang="en-NZ" sz="900" i="1" dirty="0">
                        <a:solidFill>
                          <a:srgbClr val="FF0000"/>
                        </a:solidFill>
                      </a:endParaRPr>
                    </a:p>
                  </a:txBody>
                  <a:tcPr anchor="ctr">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n=124</a:t>
                      </a:r>
                      <a:endParaRPr lang="en-NZ" sz="900" b="0" i="1" dirty="0">
                        <a:solidFill>
                          <a:srgbClr val="FF0000"/>
                        </a:solidFill>
                      </a:endParaRPr>
                    </a:p>
                  </a:txBody>
                  <a:tcPr anchor="ctr">
                    <a:lnL w="12700" cap="flat" cmpd="sng" algn="ctr">
                      <a:noFill/>
                      <a:prstDash val="dash"/>
                      <a:round/>
                      <a:headEnd type="none" w="med" len="med"/>
                      <a:tailEnd type="none" w="med" len="med"/>
                    </a:lnL>
                    <a:lnR w="1905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n=376</a:t>
                      </a:r>
                      <a:endParaRPr lang="en-NZ" sz="900" i="1" dirty="0">
                        <a:solidFill>
                          <a:srgbClr val="FF0000"/>
                        </a:solidFill>
                      </a:endParaRPr>
                    </a:p>
                  </a:txBody>
                  <a:tcPr anchor="ctr">
                    <a:lnL w="1905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900" b="0" i="1" dirty="0" smtClean="0">
                          <a:solidFill>
                            <a:srgbClr val="FF0000"/>
                          </a:solidFill>
                        </a:rPr>
                        <a:t>n=186</a:t>
                      </a:r>
                      <a:endParaRPr lang="en-NZ" sz="900" i="1" dirty="0">
                        <a:solidFill>
                          <a:srgbClr val="FF0000"/>
                        </a:solidFill>
                      </a:endParaRPr>
                    </a:p>
                  </a:txBody>
                  <a:tcPr anchor="ctr">
                    <a:lnL w="12700" cap="flat" cmpd="sng" algn="ctr">
                      <a:noFill/>
                      <a:prstDash val="dash"/>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noProof="0" dirty="0" smtClean="0">
                <a:solidFill>
                  <a:srgbClr val="C00000"/>
                </a:solidFill>
              </a:rPr>
              <a:t>Information</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10" name="TextBox 9"/>
          <p:cNvSpPr txBox="1"/>
          <p:nvPr/>
        </p:nvSpPr>
        <p:spPr>
          <a:xfrm>
            <a:off x="0" y="1263879"/>
            <a:ext cx="9144000" cy="523220"/>
          </a:xfrm>
          <a:prstGeom prst="rect">
            <a:avLst/>
          </a:prstGeom>
          <a:noFill/>
        </p:spPr>
        <p:txBody>
          <a:bodyPr wrap="square" rtlCol="0" anchor="ctr">
            <a:spAutoFit/>
          </a:bodyPr>
          <a:lstStyle/>
          <a:p>
            <a:pPr lvl="0" algn="ctr"/>
            <a:r>
              <a:rPr lang="en-NZ" sz="1400" b="1" dirty="0" smtClean="0"/>
              <a:t>The Bay of Plenty Regional Council uses a variety of methods of communication to tell people of the projects and other work being done to improve the harbour.</a:t>
            </a:r>
            <a:r>
              <a:rPr lang="en-NZ" sz="1400" dirty="0" smtClean="0"/>
              <a:t> </a:t>
            </a:r>
            <a:r>
              <a:rPr lang="en-NZ" sz="1400" b="1" dirty="0" smtClean="0"/>
              <a:t>Would you like to receive information via</a:t>
            </a:r>
            <a:r>
              <a:rPr lang="en-NZ" sz="1400" dirty="0" smtClean="0"/>
              <a:t> </a:t>
            </a:r>
            <a:r>
              <a:rPr lang="en-NZ" sz="1400" b="1" dirty="0" smtClean="0"/>
              <a:t>... ? </a:t>
            </a:r>
            <a:endParaRPr lang="en-NZ" sz="1400" dirty="0"/>
          </a:p>
        </p:txBody>
      </p:sp>
      <p:sp>
        <p:nvSpPr>
          <p:cNvPr id="11" name="TextBox 10"/>
          <p:cNvSpPr txBox="1"/>
          <p:nvPr/>
        </p:nvSpPr>
        <p:spPr>
          <a:xfrm>
            <a:off x="0" y="838200"/>
            <a:ext cx="5334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Q25</a:t>
            </a:r>
            <a:endParaRPr lang="en-NZ" sz="1000" b="1" dirty="0"/>
          </a:p>
        </p:txBody>
      </p:sp>
      <p:sp>
        <p:nvSpPr>
          <p:cNvPr id="12" name="Rectangle 11"/>
          <p:cNvSpPr/>
          <p:nvPr/>
        </p:nvSpPr>
        <p:spPr>
          <a:xfrm>
            <a:off x="0" y="5867400"/>
            <a:ext cx="4572000" cy="369332"/>
          </a:xfrm>
          <a:prstGeom prst="rect">
            <a:avLst/>
          </a:prstGeom>
        </p:spPr>
        <p:txBody>
          <a:bodyPr>
            <a:spAutoFit/>
          </a:bodyPr>
          <a:lstStyle/>
          <a:p>
            <a:r>
              <a:rPr lang="en-NZ" sz="900" dirty="0" smtClean="0"/>
              <a:t>*Such as Coast Care, RPS, OSET, schools and Council catch up</a:t>
            </a:r>
          </a:p>
          <a:p>
            <a:r>
              <a:rPr lang="en-NZ" sz="900" dirty="0" smtClean="0"/>
              <a:t>**Such as Twitter, </a:t>
            </a:r>
            <a:r>
              <a:rPr lang="en-NZ" sz="900" dirty="0" err="1" smtClean="0"/>
              <a:t>Facebook</a:t>
            </a:r>
            <a:r>
              <a:rPr lang="en-NZ" sz="900" dirty="0" smtClean="0"/>
              <a:t> or </a:t>
            </a:r>
            <a:r>
              <a:rPr lang="en-NZ" sz="900" dirty="0" err="1" smtClean="0"/>
              <a:t>Youtube</a:t>
            </a:r>
            <a:endParaRPr lang="en-NZ" sz="900" dirty="0"/>
          </a:p>
        </p:txBody>
      </p:sp>
      <p:sp>
        <p:nvSpPr>
          <p:cNvPr id="14" name="TextBox 13"/>
          <p:cNvSpPr txBox="1"/>
          <p:nvPr/>
        </p:nvSpPr>
        <p:spPr>
          <a:xfrm>
            <a:off x="-9525" y="6257836"/>
            <a:ext cx="9144000" cy="600164"/>
          </a:xfrm>
          <a:prstGeom prst="rect">
            <a:avLst/>
          </a:prstGeom>
          <a:solidFill>
            <a:schemeClr val="tx1"/>
          </a:solidFill>
        </p:spPr>
        <p:txBody>
          <a:bodyPr wrap="square" rtlCol="0">
            <a:spAutoFit/>
          </a:bodyPr>
          <a:lstStyle/>
          <a:p>
            <a:pPr marL="285750" indent="-285750" algn="ctr">
              <a:buClr>
                <a:schemeClr val="tx1"/>
              </a:buClr>
            </a:pPr>
            <a:r>
              <a:rPr lang="en-NZ" sz="1100" dirty="0" smtClean="0">
                <a:solidFill>
                  <a:schemeClr val="bg1"/>
                </a:solidFill>
                <a:latin typeface="Arial" pitchFamily="34" charset="0"/>
                <a:cs typeface="Arial" pitchFamily="34" charset="0"/>
              </a:rPr>
              <a:t>Over half of the </a:t>
            </a:r>
            <a:r>
              <a:rPr lang="en-NZ" sz="1100" i="1" dirty="0" smtClean="0">
                <a:solidFill>
                  <a:schemeClr val="bg1"/>
                </a:solidFill>
                <a:latin typeface="Arial" pitchFamily="34" charset="0"/>
                <a:cs typeface="Arial" pitchFamily="34" charset="0"/>
              </a:rPr>
              <a:t>Residents </a:t>
            </a:r>
            <a:r>
              <a:rPr lang="en-NZ" sz="1100" dirty="0" smtClean="0">
                <a:solidFill>
                  <a:schemeClr val="bg1"/>
                </a:solidFill>
                <a:latin typeface="Arial" pitchFamily="34" charset="0"/>
                <a:cs typeface="Arial" pitchFamily="34" charset="0"/>
              </a:rPr>
              <a:t>in</a:t>
            </a:r>
            <a:r>
              <a:rPr lang="en-NZ" sz="1100" i="1" dirty="0" smtClean="0">
                <a:solidFill>
                  <a:schemeClr val="bg1"/>
                </a:solidFill>
                <a:latin typeface="Arial" pitchFamily="34" charset="0"/>
                <a:cs typeface="Arial" pitchFamily="34" charset="0"/>
              </a:rPr>
              <a:t> WBOP DC </a:t>
            </a:r>
            <a:r>
              <a:rPr lang="en-NZ" sz="1100" dirty="0" smtClean="0">
                <a:solidFill>
                  <a:schemeClr val="bg1"/>
                </a:solidFill>
                <a:latin typeface="Arial" pitchFamily="34" charset="0"/>
                <a:cs typeface="Arial" pitchFamily="34" charset="0"/>
              </a:rPr>
              <a:t>(54%) and </a:t>
            </a:r>
            <a:r>
              <a:rPr lang="en-NZ" sz="1100" i="1" dirty="0" smtClean="0">
                <a:solidFill>
                  <a:schemeClr val="bg1"/>
                </a:solidFill>
                <a:latin typeface="Arial" pitchFamily="34" charset="0"/>
                <a:cs typeface="Arial" pitchFamily="34" charset="0"/>
              </a:rPr>
              <a:t>Outside WBOP </a:t>
            </a:r>
            <a:r>
              <a:rPr lang="en-NZ" sz="1100" dirty="0" smtClean="0">
                <a:solidFill>
                  <a:schemeClr val="bg1"/>
                </a:solidFill>
                <a:latin typeface="Arial" pitchFamily="34" charset="0"/>
                <a:cs typeface="Arial" pitchFamily="34" charset="0"/>
              </a:rPr>
              <a:t>(52%) would like to receive information via </a:t>
            </a:r>
            <a:r>
              <a:rPr lang="en-NZ" sz="1100" i="1" dirty="0" smtClean="0">
                <a:solidFill>
                  <a:schemeClr val="bg1"/>
                </a:solidFill>
                <a:latin typeface="Arial" pitchFamily="34" charset="0"/>
                <a:cs typeface="Arial" pitchFamily="34" charset="0"/>
              </a:rPr>
              <a:t>Newsletters</a:t>
            </a:r>
            <a:r>
              <a:rPr lang="en-NZ" sz="1100" dirty="0" smtClean="0">
                <a:solidFill>
                  <a:schemeClr val="bg1"/>
                </a:solidFill>
                <a:latin typeface="Arial" pitchFamily="34" charset="0"/>
                <a:cs typeface="Arial" pitchFamily="34" charset="0"/>
              </a:rPr>
              <a:t>.  Over half of the residents in the </a:t>
            </a:r>
            <a:r>
              <a:rPr lang="en-NZ" sz="1100" i="1" dirty="0" smtClean="0">
                <a:solidFill>
                  <a:schemeClr val="bg1"/>
                </a:solidFill>
                <a:latin typeface="Arial" pitchFamily="34" charset="0"/>
                <a:cs typeface="Arial" pitchFamily="34" charset="0"/>
              </a:rPr>
              <a:t>18-39 year old age </a:t>
            </a:r>
            <a:r>
              <a:rPr lang="en-NZ" sz="1100" dirty="0" smtClean="0">
                <a:solidFill>
                  <a:schemeClr val="bg1"/>
                </a:solidFill>
                <a:latin typeface="Arial" pitchFamily="34" charset="0"/>
                <a:cs typeface="Arial" pitchFamily="34" charset="0"/>
              </a:rPr>
              <a:t>range </a:t>
            </a:r>
            <a:r>
              <a:rPr lang="en-NZ" sz="1100" dirty="0">
                <a:solidFill>
                  <a:schemeClr val="bg1"/>
                </a:solidFill>
                <a:latin typeface="Arial" pitchFamily="34" charset="0"/>
                <a:cs typeface="Arial" pitchFamily="34" charset="0"/>
              </a:rPr>
              <a:t>(52%) would </a:t>
            </a:r>
            <a:r>
              <a:rPr lang="en-NZ" sz="1100" dirty="0" smtClean="0">
                <a:solidFill>
                  <a:schemeClr val="bg1"/>
                </a:solidFill>
                <a:latin typeface="Arial" pitchFamily="34" charset="0"/>
                <a:cs typeface="Arial" pitchFamily="34" charset="0"/>
              </a:rPr>
              <a:t>like to receive information via </a:t>
            </a:r>
            <a:r>
              <a:rPr lang="en-NZ" sz="1100" i="1" dirty="0" smtClean="0">
                <a:solidFill>
                  <a:schemeClr val="bg1"/>
                </a:solidFill>
                <a:latin typeface="Arial" pitchFamily="34" charset="0"/>
                <a:cs typeface="Arial" pitchFamily="34" charset="0"/>
              </a:rPr>
              <a:t>Regional Council </a:t>
            </a:r>
            <a:r>
              <a:rPr lang="en-NZ" sz="1100" i="1" dirty="0">
                <a:solidFill>
                  <a:schemeClr val="bg1"/>
                </a:solidFill>
                <a:latin typeface="Arial" pitchFamily="34" charset="0"/>
                <a:cs typeface="Arial" pitchFamily="34" charset="0"/>
              </a:rPr>
              <a:t>Website </a:t>
            </a:r>
            <a:r>
              <a:rPr lang="en-NZ" sz="1100" dirty="0" smtClean="0">
                <a:solidFill>
                  <a:schemeClr val="bg1"/>
                </a:solidFill>
                <a:latin typeface="Arial" pitchFamily="34" charset="0"/>
                <a:cs typeface="Arial" pitchFamily="34" charset="0"/>
              </a:rPr>
              <a:t>and 37% of this age group would like to receive information via </a:t>
            </a:r>
            <a:r>
              <a:rPr lang="en-NZ" sz="1100" i="1" dirty="0" smtClean="0">
                <a:solidFill>
                  <a:schemeClr val="bg1"/>
                </a:solidFill>
                <a:latin typeface="Arial" pitchFamily="34" charset="0"/>
                <a:cs typeface="Arial" pitchFamily="34" charset="0"/>
              </a:rPr>
              <a:t>Email.  </a:t>
            </a:r>
            <a:endParaRPr lang="en-NZ" sz="1100" i="1" dirty="0">
              <a:solidFill>
                <a:schemeClr val="bg1"/>
              </a:solidFill>
              <a:latin typeface="Arial" pitchFamily="34" charset="0"/>
              <a:cs typeface="Arial" pitchFamily="34" charset="0"/>
            </a:endParaRPr>
          </a:p>
        </p:txBody>
      </p:sp>
      <p:sp>
        <p:nvSpPr>
          <p:cNvPr id="15" name="Oval 14"/>
          <p:cNvSpPr/>
          <p:nvPr/>
        </p:nvSpPr>
        <p:spPr>
          <a:xfrm>
            <a:off x="4305300" y="27813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6" name="Oval 15"/>
          <p:cNvSpPr/>
          <p:nvPr/>
        </p:nvSpPr>
        <p:spPr>
          <a:xfrm>
            <a:off x="5638800" y="3657600"/>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7" name="Oval 16"/>
          <p:cNvSpPr/>
          <p:nvPr/>
        </p:nvSpPr>
        <p:spPr>
          <a:xfrm>
            <a:off x="4953000" y="2790825"/>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8" name="Oval 17"/>
          <p:cNvSpPr/>
          <p:nvPr/>
        </p:nvSpPr>
        <p:spPr>
          <a:xfrm>
            <a:off x="5638800" y="3000375"/>
            <a:ext cx="533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pic>
        <p:nvPicPr>
          <p:cNvPr id="21" name="Picture 2"/>
          <p:cNvPicPr>
            <a:picLocks noChangeAspect="1" noChangeArrowheads="1"/>
          </p:cNvPicPr>
          <p:nvPr/>
        </p:nvPicPr>
        <p:blipFill>
          <a:blip r:embed="rId2" cstate="print"/>
          <a:srcRect/>
          <a:stretch>
            <a:fillRect/>
          </a:stretch>
        </p:blipFill>
        <p:spPr bwMode="auto">
          <a:xfrm>
            <a:off x="5427185" y="5867400"/>
            <a:ext cx="135415" cy="119063"/>
          </a:xfrm>
          <a:prstGeom prst="rect">
            <a:avLst/>
          </a:prstGeom>
          <a:noFill/>
          <a:ln w="9525">
            <a:noFill/>
            <a:miter lim="800000"/>
            <a:headEnd/>
            <a:tailEnd/>
          </a:ln>
        </p:spPr>
      </p:pic>
      <p:pic>
        <p:nvPicPr>
          <p:cNvPr id="22" name="Picture 2"/>
          <p:cNvPicPr>
            <a:picLocks noChangeAspect="1" noChangeArrowheads="1"/>
          </p:cNvPicPr>
          <p:nvPr/>
        </p:nvPicPr>
        <p:blipFill>
          <a:blip r:embed="rId2" cstate="print"/>
          <a:srcRect/>
          <a:stretch>
            <a:fillRect/>
          </a:stretch>
        </p:blipFill>
        <p:spPr bwMode="auto">
          <a:xfrm>
            <a:off x="0" y="1143001"/>
            <a:ext cx="173330" cy="152400"/>
          </a:xfrm>
          <a:prstGeom prst="rect">
            <a:avLst/>
          </a:prstGeom>
          <a:noFill/>
          <a:ln w="9525">
            <a:noFill/>
            <a:miter lim="800000"/>
            <a:headEnd/>
            <a:tailEnd/>
          </a:ln>
        </p:spPr>
      </p:pic>
      <p:sp>
        <p:nvSpPr>
          <p:cNvPr id="23" name="TextBox 22"/>
          <p:cNvSpPr txBox="1"/>
          <p:nvPr/>
        </p:nvSpPr>
        <p:spPr>
          <a:xfrm>
            <a:off x="103650" y="1066800"/>
            <a:ext cx="1066800" cy="246221"/>
          </a:xfrm>
          <a:prstGeom prst="rect">
            <a:avLst/>
          </a:prstGeom>
          <a:noFill/>
        </p:spPr>
        <p:txBody>
          <a:bodyPr wrap="square" rtlCol="0">
            <a:spAutoFit/>
          </a:bodyPr>
          <a:lstStyle/>
          <a:p>
            <a:pPr algn="r"/>
            <a:r>
              <a:rPr lang="en-NZ" sz="1000" dirty="0" smtClean="0"/>
              <a:t>= small base size </a:t>
            </a:r>
            <a:endParaRPr lang="en-NZ" sz="1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0"/>
            <a:ext cx="9144000" cy="523875"/>
          </a:xfrm>
          <a:prstGeom prst="rect">
            <a:avLst/>
          </a:prstGeom>
          <a:solidFill>
            <a:schemeClr val="tx1"/>
          </a:solidFill>
          <a:ln w="28575">
            <a:solidFill>
              <a:srgbClr val="FF0000"/>
            </a:solidFill>
          </a:ln>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NZ" sz="3200" b="1" i="0" u="none" strike="noStrike" kern="1200" cap="none" spc="0" normalizeH="0" baseline="0" noProof="0" dirty="0" smtClean="0">
                <a:ln>
                  <a:noFill/>
                </a:ln>
                <a:solidFill>
                  <a:schemeClr val="bg1"/>
                </a:solidFill>
                <a:effectLst/>
                <a:uLnTx/>
                <a:uFillTx/>
                <a:latin typeface="+mn-lt"/>
                <a:ea typeface="+mn-ea"/>
                <a:cs typeface="+mn-cs"/>
              </a:rPr>
              <a:t>Sample Profile</a:t>
            </a:r>
            <a:endParaRPr kumimoji="0" lang="en-GB"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nvGraphicFramePr>
        <p:xfrm>
          <a:off x="4038600" y="1676400"/>
          <a:ext cx="1600200"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Sample Profile</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69</a:t>
            </a:fld>
            <a:endParaRPr lang="en-US" sz="1000" b="1" dirty="0"/>
          </a:p>
        </p:txBody>
      </p:sp>
      <p:graphicFrame>
        <p:nvGraphicFramePr>
          <p:cNvPr id="6" name="Chart 5"/>
          <p:cNvGraphicFramePr/>
          <p:nvPr/>
        </p:nvGraphicFramePr>
        <p:xfrm>
          <a:off x="-381000" y="1447800"/>
          <a:ext cx="29718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533400" y="3886200"/>
          <a:ext cx="2984400" cy="251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2590800" y="1701800"/>
          <a:ext cx="1600200" cy="4622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p:cNvGraphicFramePr>
            <a:graphicFrameLocks noGrp="1"/>
          </p:cNvGraphicFramePr>
          <p:nvPr/>
        </p:nvGraphicFramePr>
        <p:xfrm>
          <a:off x="2057400" y="1828800"/>
          <a:ext cx="900000" cy="4106685"/>
        </p:xfrm>
        <a:graphic>
          <a:graphicData uri="http://schemas.openxmlformats.org/drawingml/2006/table">
            <a:tbl>
              <a:tblPr/>
              <a:tblGrid>
                <a:gridCol w="900000"/>
              </a:tblGrid>
              <a:tr h="108000">
                <a:tc>
                  <a:txBody>
                    <a:bodyPr/>
                    <a:lstStyle/>
                    <a:p>
                      <a:pPr algn="r" fontAlgn="b"/>
                      <a:r>
                        <a:rPr lang="en-NZ" sz="900" b="1" i="0" u="none" strike="noStrike" dirty="0">
                          <a:solidFill>
                            <a:srgbClr val="000000"/>
                          </a:solidFill>
                          <a:latin typeface="Calibri"/>
                        </a:rPr>
                        <a:t>Less than 2 years</a:t>
                      </a:r>
                    </a:p>
                  </a:txBody>
                  <a:tcPr marL="9525" marR="9525" marT="9525" marB="0" anchor="ctr">
                    <a:lnL>
                      <a:noFill/>
                    </a:lnL>
                    <a:lnR>
                      <a:noFill/>
                    </a:lnR>
                    <a:lnT>
                      <a:noFill/>
                    </a:lnT>
                    <a:lnB>
                      <a:noFill/>
                    </a:lnB>
                  </a:tcPr>
                </a:tc>
              </a:tr>
              <a:tr h="288000">
                <a:tc>
                  <a:txBody>
                    <a:bodyPr/>
                    <a:lstStyle/>
                    <a:p>
                      <a:pPr algn="r" fontAlgn="b"/>
                      <a:r>
                        <a:rPr lang="en-NZ" sz="900" b="1" i="0" u="none" strike="noStrike" dirty="0">
                          <a:solidFill>
                            <a:srgbClr val="000000"/>
                          </a:solidFill>
                          <a:latin typeface="Calibri"/>
                        </a:rPr>
                        <a:t>2-5 years</a:t>
                      </a:r>
                    </a:p>
                  </a:txBody>
                  <a:tcPr marL="9525" marR="9525" marT="9525" marB="0" anchor="ctr">
                    <a:lnL>
                      <a:noFill/>
                    </a:lnL>
                    <a:lnR>
                      <a:noFill/>
                    </a:lnR>
                    <a:lnT>
                      <a:noFill/>
                    </a:lnT>
                    <a:lnB>
                      <a:noFill/>
                    </a:lnB>
                  </a:tcPr>
                </a:tc>
              </a:tr>
              <a:tr h="3672000">
                <a:tc>
                  <a:txBody>
                    <a:bodyPr/>
                    <a:lstStyle/>
                    <a:p>
                      <a:pPr algn="r" fontAlgn="b"/>
                      <a:r>
                        <a:rPr lang="en-NZ" sz="900" b="1" i="0" u="none" strike="noStrike" dirty="0" smtClean="0">
                          <a:solidFill>
                            <a:srgbClr val="000000"/>
                          </a:solidFill>
                          <a:latin typeface="Calibri"/>
                        </a:rPr>
                        <a:t>More </a:t>
                      </a:r>
                      <a:r>
                        <a:rPr lang="en-NZ" sz="900" b="1" i="0" u="none" strike="noStrike" dirty="0">
                          <a:solidFill>
                            <a:srgbClr val="000000"/>
                          </a:solidFill>
                          <a:latin typeface="Calibri"/>
                        </a:rPr>
                        <a:t>than 5 years</a:t>
                      </a:r>
                    </a:p>
                  </a:txBody>
                  <a:tcPr marL="9525" marR="9525" marT="9525" marB="0" anchor="ctr">
                    <a:lnL>
                      <a:noFill/>
                    </a:lnL>
                    <a:lnR>
                      <a:noFill/>
                    </a:lnR>
                    <a:lnT>
                      <a:noFill/>
                    </a:lnT>
                    <a:lnB>
                      <a:noFill/>
                    </a:lnB>
                  </a:tcPr>
                </a:tc>
              </a:tr>
            </a:tbl>
          </a:graphicData>
        </a:graphic>
      </p:graphicFrame>
      <p:graphicFrame>
        <p:nvGraphicFramePr>
          <p:cNvPr id="11" name="Table 10"/>
          <p:cNvGraphicFramePr>
            <a:graphicFrameLocks noGrp="1"/>
          </p:cNvGraphicFramePr>
          <p:nvPr/>
        </p:nvGraphicFramePr>
        <p:xfrm>
          <a:off x="3886200" y="1828800"/>
          <a:ext cx="468000" cy="4140000"/>
        </p:xfrm>
        <a:graphic>
          <a:graphicData uri="http://schemas.openxmlformats.org/drawingml/2006/table">
            <a:tbl>
              <a:tblPr/>
              <a:tblGrid>
                <a:gridCol w="468000"/>
              </a:tblGrid>
              <a:tr h="1404000">
                <a:tc>
                  <a:txBody>
                    <a:bodyPr/>
                    <a:lstStyle/>
                    <a:p>
                      <a:pPr algn="r" fontAlgn="b"/>
                      <a:r>
                        <a:rPr lang="en-NZ" sz="900" b="1" i="0" u="none" strike="noStrike" dirty="0" smtClean="0">
                          <a:solidFill>
                            <a:srgbClr val="000000"/>
                          </a:solidFill>
                          <a:latin typeface="Calibri"/>
                        </a:rPr>
                        <a:t>18-39</a:t>
                      </a:r>
                      <a:endParaRPr lang="en-NZ" sz="900" b="1" i="0" u="none" strike="noStrike" dirty="0">
                        <a:solidFill>
                          <a:srgbClr val="000000"/>
                        </a:solidFill>
                        <a:latin typeface="Calibri"/>
                      </a:endParaRPr>
                    </a:p>
                  </a:txBody>
                  <a:tcPr marL="9525" marR="9525" marT="9525" marB="0" anchor="ctr">
                    <a:lnL>
                      <a:noFill/>
                    </a:lnL>
                    <a:lnR>
                      <a:noFill/>
                    </a:lnR>
                    <a:lnT>
                      <a:noFill/>
                    </a:lnT>
                    <a:lnB>
                      <a:noFill/>
                    </a:lnB>
                  </a:tcPr>
                </a:tc>
              </a:tr>
              <a:tr h="1908000">
                <a:tc>
                  <a:txBody>
                    <a:bodyPr/>
                    <a:lstStyle/>
                    <a:p>
                      <a:pPr algn="r" fontAlgn="b"/>
                      <a:r>
                        <a:rPr lang="en-NZ" sz="900" b="1" i="0" u="none" strike="noStrike" dirty="0" smtClean="0">
                          <a:solidFill>
                            <a:srgbClr val="000000"/>
                          </a:solidFill>
                          <a:latin typeface="Calibri"/>
                        </a:rPr>
                        <a:t>40-64</a:t>
                      </a:r>
                      <a:endParaRPr lang="en-NZ" sz="900" b="1" i="0" u="none" strike="noStrike" dirty="0">
                        <a:solidFill>
                          <a:srgbClr val="000000"/>
                        </a:solidFill>
                        <a:latin typeface="Calibri"/>
                      </a:endParaRPr>
                    </a:p>
                  </a:txBody>
                  <a:tcPr marL="9525" marR="9525" marT="9525" marB="0" anchor="ctr">
                    <a:lnL>
                      <a:noFill/>
                    </a:lnL>
                    <a:lnR>
                      <a:noFill/>
                    </a:lnR>
                    <a:lnT>
                      <a:noFill/>
                    </a:lnT>
                    <a:lnB>
                      <a:noFill/>
                    </a:lnB>
                  </a:tcPr>
                </a:tc>
              </a:tr>
              <a:tr h="828000">
                <a:tc>
                  <a:txBody>
                    <a:bodyPr/>
                    <a:lstStyle/>
                    <a:p>
                      <a:pPr algn="r" fontAlgn="b"/>
                      <a:r>
                        <a:rPr lang="en-NZ" sz="900" b="1" i="0" u="none" strike="noStrike" dirty="0" smtClean="0">
                          <a:solidFill>
                            <a:srgbClr val="000000"/>
                          </a:solidFill>
                          <a:latin typeface="Calibri"/>
                        </a:rPr>
                        <a:t>65+</a:t>
                      </a:r>
                      <a:endParaRPr lang="en-NZ" sz="900" b="1" i="0" u="none" strike="noStrike" dirty="0">
                        <a:solidFill>
                          <a:srgbClr val="000000"/>
                        </a:solidFill>
                        <a:latin typeface="Calibri"/>
                      </a:endParaRPr>
                    </a:p>
                  </a:txBody>
                  <a:tcPr marL="9525" marR="9525" marT="9525" marB="0" anchor="ctr">
                    <a:lnL>
                      <a:noFill/>
                    </a:lnL>
                    <a:lnR>
                      <a:noFill/>
                    </a:lnR>
                    <a:lnT>
                      <a:noFill/>
                    </a:lnT>
                    <a:lnB>
                      <a:noFill/>
                    </a:lnB>
                  </a:tcPr>
                </a:tc>
              </a:tr>
            </a:tbl>
          </a:graphicData>
        </a:graphic>
      </p:graphicFrame>
      <p:graphicFrame>
        <p:nvGraphicFramePr>
          <p:cNvPr id="17" name="Table 16"/>
          <p:cNvGraphicFramePr>
            <a:graphicFrameLocks noGrp="1"/>
          </p:cNvGraphicFramePr>
          <p:nvPr/>
        </p:nvGraphicFramePr>
        <p:xfrm>
          <a:off x="5105400" y="1905000"/>
          <a:ext cx="1128600" cy="4212000"/>
        </p:xfrm>
        <a:graphic>
          <a:graphicData uri="http://schemas.openxmlformats.org/drawingml/2006/table">
            <a:tbl>
              <a:tblPr/>
              <a:tblGrid>
                <a:gridCol w="1128600"/>
              </a:tblGrid>
              <a:tr h="2052000">
                <a:tc>
                  <a:txBody>
                    <a:bodyPr/>
                    <a:lstStyle/>
                    <a:p>
                      <a:pPr marL="0" algn="r" defTabSz="914400" rtl="0" eaLnBrk="1" fontAlgn="b" latinLnBrk="0" hangingPunct="1">
                        <a:spcAft>
                          <a:spcPts val="0"/>
                        </a:spcAft>
                      </a:pPr>
                      <a:r>
                        <a:rPr lang="en-GB" sz="900" b="1" i="0" u="none" strike="noStrike" kern="1200" dirty="0" err="1" smtClean="0">
                          <a:solidFill>
                            <a:srgbClr val="000000"/>
                          </a:solidFill>
                          <a:latin typeface="+mn-lt"/>
                          <a:ea typeface="+mn-ea"/>
                          <a:cs typeface="+mn-cs"/>
                        </a:rPr>
                        <a:t>Tauranga</a:t>
                      </a:r>
                      <a:r>
                        <a:rPr lang="en-GB" sz="900" b="1" i="0" u="none" strike="noStrike" kern="1200" dirty="0" smtClean="0">
                          <a:solidFill>
                            <a:srgbClr val="000000"/>
                          </a:solidFill>
                          <a:latin typeface="+mn-lt"/>
                          <a:ea typeface="+mn-ea"/>
                          <a:cs typeface="+mn-cs"/>
                        </a:rPr>
                        <a:t> City Council area </a:t>
                      </a:r>
                      <a:endParaRPr lang="en-NZ" sz="900" b="1" i="0" u="none" strike="noStrike" kern="1200" dirty="0" smtClean="0">
                        <a:solidFill>
                          <a:srgbClr val="000000"/>
                        </a:solidFill>
                        <a:latin typeface="+mn-lt"/>
                        <a:ea typeface="+mn-ea"/>
                        <a:cs typeface="+mn-cs"/>
                      </a:endParaRPr>
                    </a:p>
                  </a:txBody>
                  <a:tcPr marL="68580" marR="68580" marT="0" marB="0" anchor="ctr">
                    <a:lnL>
                      <a:noFill/>
                    </a:lnL>
                    <a:lnR>
                      <a:noFill/>
                    </a:lnR>
                    <a:lnT>
                      <a:noFill/>
                    </a:lnT>
                    <a:lnB>
                      <a:noFill/>
                    </a:lnB>
                  </a:tcPr>
                </a:tc>
              </a:tr>
              <a:tr h="1728000">
                <a:tc>
                  <a:txBody>
                    <a:bodyPr/>
                    <a:lstStyle/>
                    <a:p>
                      <a:pPr marL="0" algn="r" defTabSz="914400" rtl="0" eaLnBrk="1" fontAlgn="b" latinLnBrk="0" hangingPunct="1">
                        <a:spcAft>
                          <a:spcPts val="0"/>
                        </a:spcAft>
                      </a:pPr>
                      <a:r>
                        <a:rPr lang="en-GB" sz="900" b="1" i="0" u="none" strike="noStrike" kern="1200" dirty="0" smtClean="0">
                          <a:solidFill>
                            <a:srgbClr val="000000"/>
                          </a:solidFill>
                          <a:latin typeface="+mn-lt"/>
                          <a:ea typeface="+mn-ea"/>
                          <a:cs typeface="+mn-cs"/>
                        </a:rPr>
                        <a:t>Western Bay of Plenty District Council area</a:t>
                      </a:r>
                      <a:endParaRPr lang="en-NZ" sz="900" b="1" i="0" u="none" strike="noStrike" kern="1200" dirty="0" smtClean="0">
                        <a:solidFill>
                          <a:srgbClr val="000000"/>
                        </a:solidFill>
                        <a:latin typeface="+mn-lt"/>
                        <a:ea typeface="+mn-ea"/>
                        <a:cs typeface="+mn-cs"/>
                      </a:endParaRPr>
                    </a:p>
                  </a:txBody>
                  <a:tcPr marL="68580" marR="68580" marT="0" marB="0" anchor="ctr">
                    <a:lnL>
                      <a:noFill/>
                    </a:lnL>
                    <a:lnR>
                      <a:noFill/>
                    </a:lnR>
                    <a:lnT>
                      <a:noFill/>
                    </a:lnT>
                    <a:lnB>
                      <a:noFill/>
                    </a:lnB>
                  </a:tcPr>
                </a:tc>
              </a:tr>
              <a:tr h="432000">
                <a:tc>
                  <a:txBody>
                    <a:bodyPr/>
                    <a:lstStyle/>
                    <a:p>
                      <a:pPr marL="0" algn="r" defTabSz="914400" rtl="0" eaLnBrk="1" fontAlgn="b" latinLnBrk="0" hangingPunct="1">
                        <a:spcAft>
                          <a:spcPts val="0"/>
                        </a:spcAft>
                      </a:pPr>
                      <a:r>
                        <a:rPr lang="en-GB" sz="900" b="1" i="0" u="none" strike="noStrike" kern="1200" dirty="0" err="1" smtClean="0">
                          <a:solidFill>
                            <a:srgbClr val="000000"/>
                          </a:solidFill>
                          <a:latin typeface="+mn-lt"/>
                          <a:ea typeface="+mn-ea"/>
                          <a:cs typeface="+mn-cs"/>
                        </a:rPr>
                        <a:t>Rotorua</a:t>
                      </a:r>
                      <a:endParaRPr lang="en-NZ" sz="900" b="1" i="0" u="none" strike="noStrike" kern="1200" dirty="0" smtClean="0">
                        <a:solidFill>
                          <a:srgbClr val="000000"/>
                        </a:solidFill>
                        <a:latin typeface="+mn-lt"/>
                        <a:ea typeface="+mn-ea"/>
                        <a:cs typeface="+mn-cs"/>
                      </a:endParaRPr>
                    </a:p>
                    <a:p>
                      <a:pPr marL="0" algn="r" defTabSz="914400" rtl="0" eaLnBrk="1" fontAlgn="b" latinLnBrk="0" hangingPunct="1">
                        <a:spcAft>
                          <a:spcPts val="0"/>
                        </a:spcAft>
                      </a:pPr>
                      <a:r>
                        <a:rPr lang="en-GB" sz="900" b="1" i="0" u="none" strike="noStrike" kern="1200" dirty="0" err="1" smtClean="0">
                          <a:solidFill>
                            <a:srgbClr val="000000"/>
                          </a:solidFill>
                          <a:latin typeface="+mn-lt"/>
                          <a:ea typeface="+mn-ea"/>
                          <a:cs typeface="+mn-cs"/>
                        </a:rPr>
                        <a:t>Whakatane</a:t>
                      </a:r>
                      <a:endParaRPr lang="en-NZ" sz="900" b="1" i="0" u="none" strike="noStrike" kern="1200" dirty="0" smtClean="0">
                        <a:solidFill>
                          <a:srgbClr val="000000"/>
                        </a:solidFill>
                        <a:latin typeface="+mn-lt"/>
                        <a:ea typeface="+mn-ea"/>
                        <a:cs typeface="+mn-cs"/>
                      </a:endParaRPr>
                    </a:p>
                    <a:p>
                      <a:pPr marL="0" algn="r" defTabSz="914400" rtl="0" eaLnBrk="1" fontAlgn="b" latinLnBrk="0" hangingPunct="1">
                        <a:spcAft>
                          <a:spcPts val="0"/>
                        </a:spcAft>
                      </a:pPr>
                      <a:r>
                        <a:rPr lang="en-GB" sz="900" b="1" i="0" u="none" strike="noStrike" kern="1200" dirty="0" err="1" smtClean="0">
                          <a:solidFill>
                            <a:srgbClr val="000000"/>
                          </a:solidFill>
                          <a:latin typeface="+mn-lt"/>
                          <a:ea typeface="+mn-ea"/>
                          <a:cs typeface="+mn-cs"/>
                        </a:rPr>
                        <a:t>Waihi</a:t>
                      </a:r>
                      <a:r>
                        <a:rPr lang="en-GB" sz="900" b="1" i="0" u="none" strike="noStrike" kern="1200" dirty="0" smtClean="0">
                          <a:solidFill>
                            <a:srgbClr val="000000"/>
                          </a:solidFill>
                          <a:latin typeface="+mn-lt"/>
                          <a:ea typeface="+mn-ea"/>
                          <a:cs typeface="+mn-cs"/>
                        </a:rPr>
                        <a:t> area</a:t>
                      </a:r>
                      <a:endParaRPr lang="en-NZ" sz="900" b="1" i="0" u="none" strike="noStrike" kern="1200" dirty="0" smtClean="0">
                        <a:solidFill>
                          <a:srgbClr val="000000"/>
                        </a:solidFill>
                        <a:latin typeface="+mn-lt"/>
                        <a:ea typeface="+mn-ea"/>
                        <a:cs typeface="+mn-cs"/>
                      </a:endParaRPr>
                    </a:p>
                  </a:txBody>
                  <a:tcPr marL="68580" marR="68580" marT="0" marB="0" anchor="ctr">
                    <a:lnL>
                      <a:noFill/>
                    </a:lnL>
                    <a:lnR>
                      <a:noFill/>
                    </a:lnR>
                    <a:lnT>
                      <a:noFill/>
                    </a:lnT>
                    <a:lnB>
                      <a:noFill/>
                    </a:lnB>
                  </a:tcPr>
                </a:tc>
              </a:tr>
            </a:tbl>
          </a:graphicData>
        </a:graphic>
      </p:graphicFrame>
      <p:graphicFrame>
        <p:nvGraphicFramePr>
          <p:cNvPr id="18" name="Chart 17"/>
          <p:cNvGraphicFramePr/>
          <p:nvPr/>
        </p:nvGraphicFramePr>
        <p:xfrm>
          <a:off x="5943600" y="1676400"/>
          <a:ext cx="1600200" cy="4622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p:nvPr/>
        </p:nvGraphicFramePr>
        <p:xfrm>
          <a:off x="7772400" y="1676400"/>
          <a:ext cx="1600200" cy="462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Table 20"/>
          <p:cNvGraphicFramePr>
            <a:graphicFrameLocks noGrp="1"/>
          </p:cNvGraphicFramePr>
          <p:nvPr/>
        </p:nvGraphicFramePr>
        <p:xfrm>
          <a:off x="7239000" y="1641569"/>
          <a:ext cx="914400" cy="4622071"/>
        </p:xfrm>
        <a:graphic>
          <a:graphicData uri="http://schemas.openxmlformats.org/drawingml/2006/table">
            <a:tbl>
              <a:tblPr/>
              <a:tblGrid>
                <a:gridCol w="914400"/>
              </a:tblGrid>
              <a:tr h="3692431">
                <a:tc>
                  <a:txBody>
                    <a:bodyPr/>
                    <a:lstStyle/>
                    <a:p>
                      <a:pPr marL="0" algn="r" defTabSz="914400" rtl="0" eaLnBrk="1" fontAlgn="b" latinLnBrk="0" hangingPunct="1">
                        <a:spcBef>
                          <a:spcPts val="100"/>
                        </a:spcBef>
                        <a:spcAft>
                          <a:spcPts val="100"/>
                        </a:spcAft>
                      </a:pPr>
                      <a:r>
                        <a:rPr lang="en-GB" sz="900" b="1" i="0" u="none" strike="noStrike" kern="1200" dirty="0">
                          <a:solidFill>
                            <a:srgbClr val="000000"/>
                          </a:solidFill>
                          <a:latin typeface="Calibri"/>
                          <a:ea typeface="+mn-ea"/>
                          <a:cs typeface="+mn-cs"/>
                        </a:rPr>
                        <a:t>European</a:t>
                      </a:r>
                      <a:endParaRPr lang="en-NZ" sz="900" b="1" i="0" u="none" strike="noStrike" kern="1200" dirty="0">
                        <a:solidFill>
                          <a:srgbClr val="000000"/>
                        </a:solidFill>
                        <a:latin typeface="Calibri"/>
                        <a:ea typeface="+mn-ea"/>
                        <a:cs typeface="+mn-cs"/>
                      </a:endParaRPr>
                    </a:p>
                  </a:txBody>
                  <a:tcPr marL="68580" marR="68580" marT="0" marB="0" anchor="ctr">
                    <a:lnL>
                      <a:noFill/>
                    </a:lnL>
                    <a:lnR>
                      <a:noFill/>
                    </a:lnR>
                    <a:lnT>
                      <a:noFill/>
                    </a:lnT>
                    <a:lnB>
                      <a:noFill/>
                    </a:lnB>
                  </a:tcPr>
                </a:tc>
              </a:tr>
              <a:tr h="381000">
                <a:tc>
                  <a:txBody>
                    <a:bodyPr/>
                    <a:lstStyle/>
                    <a:p>
                      <a:pPr marL="0" algn="r" defTabSz="914400" rtl="0" eaLnBrk="1" fontAlgn="b" latinLnBrk="0" hangingPunct="1">
                        <a:spcBef>
                          <a:spcPts val="100"/>
                        </a:spcBef>
                        <a:spcAft>
                          <a:spcPts val="100"/>
                        </a:spcAft>
                      </a:pPr>
                      <a:r>
                        <a:rPr lang="en-GB" sz="900" b="1" i="0" u="none" strike="noStrike" kern="1200" dirty="0">
                          <a:solidFill>
                            <a:srgbClr val="000000"/>
                          </a:solidFill>
                          <a:latin typeface="Calibri"/>
                          <a:ea typeface="+mn-ea"/>
                          <a:cs typeface="+mn-cs"/>
                        </a:rPr>
                        <a:t>Maori </a:t>
                      </a:r>
                      <a:endParaRPr lang="en-NZ" sz="900" b="1" i="0" u="none" strike="noStrike" kern="1200" dirty="0">
                        <a:solidFill>
                          <a:srgbClr val="000000"/>
                        </a:solidFill>
                        <a:latin typeface="Calibri"/>
                        <a:ea typeface="+mn-ea"/>
                        <a:cs typeface="+mn-cs"/>
                      </a:endParaRPr>
                    </a:p>
                  </a:txBody>
                  <a:tcPr marL="68580" marR="68580" marT="0" marB="0" anchor="ctr">
                    <a:lnL>
                      <a:noFill/>
                    </a:lnL>
                    <a:lnR>
                      <a:noFill/>
                    </a:lnR>
                    <a:lnT>
                      <a:noFill/>
                    </a:lnT>
                    <a:lnB>
                      <a:noFill/>
                    </a:lnB>
                  </a:tcPr>
                </a:tc>
              </a:tr>
              <a:tr h="70255">
                <a:tc>
                  <a:txBody>
                    <a:bodyPr/>
                    <a:lstStyle/>
                    <a:p>
                      <a:pPr marL="0" algn="r" defTabSz="914400" rtl="0" eaLnBrk="1" fontAlgn="b" latinLnBrk="0" hangingPunct="1">
                        <a:spcBef>
                          <a:spcPts val="100"/>
                        </a:spcBef>
                        <a:spcAft>
                          <a:spcPts val="100"/>
                        </a:spcAft>
                      </a:pPr>
                      <a:r>
                        <a:rPr lang="en-GB" sz="900" b="1" i="0" u="none" strike="noStrike" kern="1200" dirty="0">
                          <a:solidFill>
                            <a:srgbClr val="000000"/>
                          </a:solidFill>
                          <a:latin typeface="Calibri"/>
                          <a:ea typeface="+mn-ea"/>
                          <a:cs typeface="+mn-cs"/>
                        </a:rPr>
                        <a:t>Pacific Islander </a:t>
                      </a:r>
                      <a:endParaRPr lang="en-NZ" sz="900" b="1" i="0" u="none" strike="noStrike" kern="1200" dirty="0">
                        <a:solidFill>
                          <a:srgbClr val="000000"/>
                        </a:solidFill>
                        <a:latin typeface="Calibri"/>
                        <a:ea typeface="+mn-ea"/>
                        <a:cs typeface="+mn-cs"/>
                      </a:endParaRPr>
                    </a:p>
                  </a:txBody>
                  <a:tcPr marL="68580" marR="68580" marT="0" marB="0" anchor="ctr">
                    <a:lnL>
                      <a:noFill/>
                    </a:lnL>
                    <a:lnR>
                      <a:noFill/>
                    </a:lnR>
                    <a:lnT>
                      <a:noFill/>
                    </a:lnT>
                    <a:lnB>
                      <a:noFill/>
                    </a:lnB>
                  </a:tcPr>
                </a:tc>
              </a:tr>
              <a:tr h="70255">
                <a:tc>
                  <a:txBody>
                    <a:bodyPr/>
                    <a:lstStyle/>
                    <a:p>
                      <a:pPr marL="0" algn="r" defTabSz="914400" rtl="0" eaLnBrk="1" fontAlgn="b" latinLnBrk="0" hangingPunct="1">
                        <a:spcBef>
                          <a:spcPts val="100"/>
                        </a:spcBef>
                        <a:spcAft>
                          <a:spcPts val="100"/>
                        </a:spcAft>
                      </a:pPr>
                      <a:r>
                        <a:rPr lang="en-GB" sz="900" b="1" i="0" u="none" strike="noStrike" kern="1200" dirty="0">
                          <a:solidFill>
                            <a:srgbClr val="000000"/>
                          </a:solidFill>
                          <a:latin typeface="Calibri"/>
                          <a:ea typeface="+mn-ea"/>
                          <a:cs typeface="+mn-cs"/>
                        </a:rPr>
                        <a:t>Asian / Indian</a:t>
                      </a:r>
                      <a:endParaRPr lang="en-NZ" sz="900" b="1" i="0" u="none" strike="noStrike" kern="1200" dirty="0">
                        <a:solidFill>
                          <a:srgbClr val="000000"/>
                        </a:solidFill>
                        <a:latin typeface="Calibri"/>
                        <a:ea typeface="+mn-ea"/>
                        <a:cs typeface="+mn-cs"/>
                      </a:endParaRPr>
                    </a:p>
                  </a:txBody>
                  <a:tcPr marL="68580" marR="68580" marT="0" marB="0" anchor="ctr">
                    <a:lnL>
                      <a:noFill/>
                    </a:lnL>
                    <a:lnR>
                      <a:noFill/>
                    </a:lnR>
                    <a:lnT>
                      <a:noFill/>
                    </a:lnT>
                    <a:lnB>
                      <a:noFill/>
                    </a:lnB>
                  </a:tcPr>
                </a:tc>
              </a:tr>
              <a:tr h="70255">
                <a:tc>
                  <a:txBody>
                    <a:bodyPr/>
                    <a:lstStyle/>
                    <a:p>
                      <a:pPr marL="0" algn="r" defTabSz="914400" rtl="0" eaLnBrk="1" fontAlgn="b" latinLnBrk="0" hangingPunct="1">
                        <a:spcBef>
                          <a:spcPts val="100"/>
                        </a:spcBef>
                        <a:spcAft>
                          <a:spcPts val="100"/>
                        </a:spcAft>
                      </a:pPr>
                      <a:r>
                        <a:rPr lang="en-GB" sz="900" b="1" i="0" u="none" strike="noStrike" kern="1200" dirty="0" smtClean="0">
                          <a:solidFill>
                            <a:srgbClr val="000000"/>
                          </a:solidFill>
                          <a:latin typeface="Calibri"/>
                          <a:ea typeface="+mn-ea"/>
                          <a:cs typeface="+mn-cs"/>
                        </a:rPr>
                        <a:t>New Zealander</a:t>
                      </a:r>
                      <a:endParaRPr lang="en-NZ" sz="900" b="1" i="0" u="none" strike="noStrike" kern="1200" dirty="0">
                        <a:solidFill>
                          <a:srgbClr val="000000"/>
                        </a:solidFill>
                        <a:latin typeface="Calibri"/>
                        <a:ea typeface="+mn-ea"/>
                        <a:cs typeface="+mn-cs"/>
                      </a:endParaRPr>
                    </a:p>
                  </a:txBody>
                  <a:tcPr marL="68580" marR="68580" marT="0" marB="0" anchor="ctr">
                    <a:lnL>
                      <a:noFill/>
                    </a:lnL>
                    <a:lnR>
                      <a:noFill/>
                    </a:lnR>
                    <a:lnT>
                      <a:noFill/>
                    </a:lnT>
                    <a:lnB>
                      <a:noFill/>
                    </a:lnB>
                  </a:tcPr>
                </a:tc>
              </a:tr>
              <a:tr h="70255">
                <a:tc>
                  <a:txBody>
                    <a:bodyPr/>
                    <a:lstStyle/>
                    <a:p>
                      <a:pPr marL="0" algn="r" defTabSz="914400" rtl="0" eaLnBrk="1" fontAlgn="b" latinLnBrk="0" hangingPunct="1">
                        <a:spcBef>
                          <a:spcPts val="100"/>
                        </a:spcBef>
                        <a:spcAft>
                          <a:spcPts val="100"/>
                        </a:spcAft>
                      </a:pPr>
                      <a:r>
                        <a:rPr lang="en-NZ" sz="900" b="1" i="0" u="none" strike="noStrike" kern="1200" dirty="0" smtClean="0">
                          <a:solidFill>
                            <a:srgbClr val="000000"/>
                          </a:solidFill>
                          <a:latin typeface="Calibri"/>
                          <a:ea typeface="+mn-ea"/>
                          <a:cs typeface="+mn-cs"/>
                        </a:rPr>
                        <a:t>Don’t know</a:t>
                      </a:r>
                      <a:endParaRPr lang="en-NZ" sz="900" b="1" i="0" u="none" strike="noStrike" kern="1200" dirty="0">
                        <a:solidFill>
                          <a:srgbClr val="000000"/>
                        </a:solidFill>
                        <a:latin typeface="Calibri"/>
                        <a:ea typeface="+mn-ea"/>
                        <a:cs typeface="+mn-cs"/>
                      </a:endParaRPr>
                    </a:p>
                  </a:txBody>
                  <a:tcPr marL="68580" marR="68580" marT="0" marB="0" anchor="ctr">
                    <a:lnL>
                      <a:noFill/>
                    </a:lnL>
                    <a:lnR>
                      <a:noFill/>
                    </a:lnR>
                    <a:lnT>
                      <a:noFill/>
                    </a:lnT>
                    <a:lnB>
                      <a:noFill/>
                    </a:lnB>
                  </a:tcPr>
                </a:tc>
              </a:tr>
            </a:tbl>
          </a:graphicData>
        </a:graphic>
      </p:graphicFrame>
      <p:sp>
        <p:nvSpPr>
          <p:cNvPr id="22" name="TextBox 21"/>
          <p:cNvSpPr txBox="1"/>
          <p:nvPr/>
        </p:nvSpPr>
        <p:spPr>
          <a:xfrm>
            <a:off x="0" y="838200"/>
            <a:ext cx="609600" cy="246221"/>
          </a:xfrm>
          <a:prstGeom prst="rect">
            <a:avLst/>
          </a:prstGeom>
          <a:noFill/>
        </p:spPr>
        <p:txBody>
          <a:bodyPr wrap="square" rtlCol="0">
            <a:spAutoFit/>
          </a:bodyPr>
          <a:lstStyle/>
          <a:p>
            <a:r>
              <a:rPr lang="en-NZ" sz="1000" i="1" dirty="0" smtClean="0">
                <a:solidFill>
                  <a:srgbClr val="FF0000"/>
                </a:solidFill>
              </a:rPr>
              <a:t>n=607</a:t>
            </a:r>
            <a:endParaRPr lang="en-NZ" sz="1000" i="1" dirty="0">
              <a:solidFill>
                <a:srgbClr val="FF0000"/>
              </a:solidFill>
            </a:endParaRPr>
          </a:p>
        </p:txBody>
      </p:sp>
      <p:sp>
        <p:nvSpPr>
          <p:cNvPr id="23" name="TextBox 22"/>
          <p:cNvSpPr txBox="1"/>
          <p:nvPr/>
        </p:nvSpPr>
        <p:spPr>
          <a:xfrm>
            <a:off x="0" y="990600"/>
            <a:ext cx="1447800" cy="246221"/>
          </a:xfrm>
          <a:prstGeom prst="rect">
            <a:avLst/>
          </a:prstGeom>
          <a:noFill/>
        </p:spPr>
        <p:txBody>
          <a:bodyPr wrap="square" rtlCol="0">
            <a:spAutoFit/>
          </a:bodyPr>
          <a:lstStyle/>
          <a:p>
            <a:r>
              <a:rPr lang="en-NZ" sz="1000" dirty="0" smtClean="0"/>
              <a:t>% of respondents</a:t>
            </a:r>
            <a:endParaRPr lang="en-NZ"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85800"/>
            <a:ext cx="91440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NZ" sz="2400" b="1" i="0" u="none" strike="noStrike" kern="1200" cap="none" spc="0" normalizeH="0" baseline="0" noProof="0" dirty="0" smtClean="0">
                <a:ln>
                  <a:noFill/>
                </a:ln>
                <a:solidFill>
                  <a:srgbClr val="CC0000"/>
                </a:solidFill>
                <a:effectLst/>
                <a:uLnTx/>
                <a:uFillTx/>
                <a:latin typeface="+mj-lt"/>
                <a:ea typeface="+mj-ea"/>
                <a:cs typeface="+mj-cs"/>
              </a:rPr>
              <a:t>Recommendations (II)</a:t>
            </a:r>
          </a:p>
          <a:p>
            <a:pPr marL="0" marR="0" lvl="0" indent="0" algn="ctr" defTabSz="914400" rtl="0" eaLnBrk="1" fontAlgn="auto" latinLnBrk="0" hangingPunct="1">
              <a:lnSpc>
                <a:spcPct val="100000"/>
              </a:lnSpc>
              <a:spcBef>
                <a:spcPct val="0"/>
              </a:spcBef>
              <a:spcAft>
                <a:spcPts val="0"/>
              </a:spcAft>
              <a:buClrTx/>
              <a:buSzTx/>
              <a:buFontTx/>
              <a:buNone/>
              <a:tabLst/>
              <a:defRPr/>
            </a:pPr>
            <a:r>
              <a:rPr lang="en-NZ" sz="1700" b="1" u="sng" dirty="0" smtClean="0">
                <a:solidFill>
                  <a:srgbClr val="CC0000"/>
                </a:solidFill>
                <a:latin typeface="+mj-lt"/>
                <a:ea typeface="+mj-ea"/>
                <a:cs typeface="+mj-cs"/>
              </a:rPr>
              <a:t>Communications Strategy</a:t>
            </a:r>
          </a:p>
        </p:txBody>
      </p:sp>
      <p:graphicFrame>
        <p:nvGraphicFramePr>
          <p:cNvPr id="5" name="Table 4"/>
          <p:cNvGraphicFramePr>
            <a:graphicFrameLocks noGrp="1"/>
          </p:cNvGraphicFramePr>
          <p:nvPr>
            <p:extLst>
              <p:ext uri="{D42A27DB-BD31-4B8C-83A1-F6EECF244321}">
                <p14:modId xmlns:p14="http://schemas.microsoft.com/office/powerpoint/2010/main" val="140917181"/>
              </p:ext>
            </p:extLst>
          </p:nvPr>
        </p:nvGraphicFramePr>
        <p:xfrm>
          <a:off x="152400" y="2438400"/>
          <a:ext cx="8858254" cy="3875760"/>
        </p:xfrm>
        <a:graphic>
          <a:graphicData uri="http://schemas.openxmlformats.org/drawingml/2006/table">
            <a:tbl>
              <a:tblPr firstRow="1" bandRow="1">
                <a:tableStyleId>{073A0DAA-6AF3-43AB-8588-CEC1D06C72B9}</a:tableStyleId>
              </a:tblPr>
              <a:tblGrid>
                <a:gridCol w="1752600"/>
                <a:gridCol w="3880004"/>
                <a:gridCol w="3225650"/>
              </a:tblGrid>
              <a:tr h="375099">
                <a:tc>
                  <a:txBody>
                    <a:bodyPr/>
                    <a:lstStyle/>
                    <a:p>
                      <a:pPr algn="ctr"/>
                      <a:r>
                        <a:rPr lang="en-NZ" sz="1400" b="1" i="1" dirty="0" smtClean="0">
                          <a:solidFill>
                            <a:schemeClr val="bg1"/>
                          </a:solidFill>
                        </a:rPr>
                        <a:t>Angles</a:t>
                      </a:r>
                      <a:endParaRPr lang="en-NZ" sz="1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NZ" sz="1400" b="1" i="1" dirty="0" smtClean="0">
                          <a:solidFill>
                            <a:schemeClr val="bg1"/>
                          </a:solidFill>
                        </a:rPr>
                        <a:t>Priorities</a:t>
                      </a:r>
                      <a:endParaRPr lang="en-NZ" sz="1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NZ" sz="1400" b="1" i="1" dirty="0" smtClean="0">
                          <a:solidFill>
                            <a:schemeClr val="bg1"/>
                          </a:solidFill>
                        </a:rPr>
                        <a:t>Most</a:t>
                      </a:r>
                      <a:r>
                        <a:rPr lang="en-NZ" sz="1400" b="1" i="1" baseline="0" dirty="0" smtClean="0">
                          <a:solidFill>
                            <a:schemeClr val="bg1"/>
                          </a:solidFill>
                        </a:rPr>
                        <a:t> preferred communication channels</a:t>
                      </a:r>
                      <a:endParaRPr lang="en-NZ" sz="1400"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733106">
                <a:tc>
                  <a:txBody>
                    <a:bodyPr/>
                    <a:lstStyle/>
                    <a:p>
                      <a:pPr marL="228600" indent="-228600">
                        <a:buFont typeface="+mj-lt"/>
                        <a:buAutoNum type="arabicPeriod"/>
                      </a:pP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If it was cleaner</a:t>
                      </a:r>
                    </a:p>
                    <a:p>
                      <a:pPr marL="228600" lvl="0" indent="-228600">
                        <a:buFont typeface="+mj-lt"/>
                        <a:buAutoNum type="arabicPeriod"/>
                      </a:pPr>
                      <a:r>
                        <a:rPr lang="en-US" sz="1100" b="1" i="1" kern="1200" dirty="0" smtClean="0">
                          <a:solidFill>
                            <a:schemeClr val="dk1"/>
                          </a:solidFill>
                          <a:latin typeface="+mn-lt"/>
                          <a:ea typeface="+mn-ea"/>
                          <a:cs typeface="+mn-cs"/>
                        </a:rPr>
                        <a:t>Better control of the mangroves</a:t>
                      </a:r>
                    </a:p>
                    <a:p>
                      <a:pPr marL="228600" indent="-228600">
                        <a:buFont typeface="+mj-lt"/>
                        <a:buAutoNum type="arabicPeriod"/>
                      </a:pPr>
                      <a:r>
                        <a:rPr lang="en-US" sz="1100" b="1" i="1" kern="1200" dirty="0" smtClean="0">
                          <a:solidFill>
                            <a:schemeClr val="dk1"/>
                          </a:solidFill>
                          <a:latin typeface="+mn-lt"/>
                          <a:ea typeface="+mn-ea"/>
                          <a:cs typeface="+mn-cs"/>
                        </a:rPr>
                        <a:t>Improve facilities</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Regional Council website</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Backyard publication</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Local newspapers</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Field days and working bees</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Brochures and other publications</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Regional Council newsletters, </a:t>
                      </a:r>
                      <a:r>
                        <a:rPr lang="en-NZ" sz="1100" b="0" i="0" kern="1200" dirty="0" smtClean="0">
                          <a:solidFill>
                            <a:schemeClr val="dk1"/>
                          </a:solidFill>
                          <a:latin typeface="+mn-lt"/>
                          <a:ea typeface="+mn-ea"/>
                          <a:cs typeface="+mn-cs"/>
                        </a:rPr>
                        <a:t>such as Coast Care, Regional Policy Statement (RPS), On-Site Effluent Treatment (OSET) Regional Plan, schools and Council </a:t>
                      </a:r>
                      <a:r>
                        <a:rPr lang="en-NZ" sz="1100" b="0" i="0" kern="1200" dirty="0" err="1" smtClean="0">
                          <a:solidFill>
                            <a:schemeClr val="dk1"/>
                          </a:solidFill>
                          <a:latin typeface="+mn-lt"/>
                          <a:ea typeface="+mn-ea"/>
                          <a:cs typeface="+mn-cs"/>
                        </a:rPr>
                        <a:t>Catchup</a:t>
                      </a:r>
                      <a:endParaRPr lang="en-US" sz="1100" b="0" i="0" kern="1200" dirty="0" smtClean="0">
                        <a:solidFill>
                          <a:schemeClr val="dk1"/>
                        </a:solidFill>
                        <a:latin typeface="+mn-lt"/>
                        <a:ea typeface="+mn-ea"/>
                        <a:cs typeface="+mn-cs"/>
                      </a:endParaRP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Face-to-face meetings with Council staff</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Public meetings</a:t>
                      </a:r>
                    </a:p>
                    <a:p>
                      <a:pPr marL="228600" lvl="0" indent="-228600">
                        <a:spcBef>
                          <a:spcPts val="600"/>
                        </a:spcBef>
                        <a:buFont typeface="+mj-lt"/>
                        <a:buAutoNum type="alphaUcPeriod"/>
                      </a:pPr>
                      <a:r>
                        <a:rPr lang="en-US" sz="1100" b="0" i="0" kern="1200" dirty="0" smtClean="0">
                          <a:solidFill>
                            <a:schemeClr val="dk1"/>
                          </a:solidFill>
                          <a:latin typeface="+mn-lt"/>
                          <a:ea typeface="+mn-ea"/>
                          <a:cs typeface="+mn-cs"/>
                        </a:rPr>
                        <a:t>Email</a:t>
                      </a:r>
                    </a:p>
                    <a:p>
                      <a:pPr marL="180000" indent="-180000">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68195">
                <a:tc>
                  <a:txBody>
                    <a:bodyPr/>
                    <a:lstStyle/>
                    <a:p>
                      <a:pPr marL="228600" lvl="0" indent="-228600">
                        <a:buFont typeface="+mj-lt"/>
                        <a:buAutoNum type="arabicPeriod"/>
                      </a:pPr>
                      <a:endParaRPr lang="en-US" sz="1100" b="1" i="1" kern="1200" dirty="0" smtClean="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Jet skis, jet boats and water skiers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28600" indent="-228600">
                        <a:buFont typeface="+mj-lt"/>
                        <a:buAutoNum type="arabicPeriod"/>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4923">
                <a:tc>
                  <a:txBody>
                    <a:bodyPr/>
                    <a:lstStyle/>
                    <a:p>
                      <a:pPr marL="228600" indent="-228600">
                        <a:buFont typeface="+mj-lt"/>
                        <a:buAutoNum type="arabicPeriod"/>
                      </a:pP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Access to the </a:t>
                      </a:r>
                      <a:r>
                        <a:rPr lang="en-US" sz="1100" b="1" i="1" kern="1200" dirty="0" err="1" smtClean="0">
                          <a:solidFill>
                            <a:schemeClr val="dk1"/>
                          </a:solidFill>
                          <a:latin typeface="+mn-lt"/>
                          <a:ea typeface="+mn-ea"/>
                          <a:cs typeface="+mn-cs"/>
                        </a:rPr>
                        <a:t>harbour</a:t>
                      </a:r>
                      <a:r>
                        <a:rPr lang="en-US" sz="1100" b="1" i="1" kern="1200" dirty="0" smtClean="0">
                          <a:solidFill>
                            <a:schemeClr val="dk1"/>
                          </a:solidFill>
                          <a:latin typeface="+mn-lt"/>
                          <a:ea typeface="+mn-ea"/>
                          <a:cs typeface="+mn-cs"/>
                        </a:rPr>
                        <a:t> for all and recreational use</a:t>
                      </a:r>
                    </a:p>
                    <a:p>
                      <a:pPr marL="228600" lvl="0" indent="-228600">
                        <a:buFont typeface="+mj-lt"/>
                        <a:buAutoNum type="arabicPeriod"/>
                      </a:pPr>
                      <a:r>
                        <a:rPr lang="en-US" sz="1100" b="1" i="1" kern="1200" dirty="0" smtClean="0">
                          <a:solidFill>
                            <a:schemeClr val="dk1"/>
                          </a:solidFill>
                          <a:latin typeface="+mn-lt"/>
                          <a:ea typeface="+mn-ea"/>
                          <a:cs typeface="+mn-cs"/>
                        </a:rPr>
                        <a:t>Keeping the </a:t>
                      </a:r>
                      <a:r>
                        <a:rPr lang="en-US" sz="1100" b="1" i="1" kern="1200" dirty="0" err="1" smtClean="0">
                          <a:solidFill>
                            <a:schemeClr val="dk1"/>
                          </a:solidFill>
                          <a:latin typeface="+mn-lt"/>
                          <a:ea typeface="+mn-ea"/>
                          <a:cs typeface="+mn-cs"/>
                        </a:rPr>
                        <a:t>harbour</a:t>
                      </a:r>
                      <a:r>
                        <a:rPr lang="en-US" sz="1100" b="1" i="1" kern="1200" dirty="0" smtClean="0">
                          <a:solidFill>
                            <a:schemeClr val="dk1"/>
                          </a:solidFill>
                          <a:latin typeface="+mn-lt"/>
                          <a:ea typeface="+mn-ea"/>
                          <a:cs typeface="+mn-cs"/>
                        </a:rPr>
                        <a:t> clean and pollution free</a:t>
                      </a:r>
                    </a:p>
                    <a:p>
                      <a:pPr marL="228600" indent="-228600">
                        <a:buFont typeface="+mj-lt"/>
                        <a:buAutoNum type="arabicPeriod"/>
                      </a:pPr>
                      <a:r>
                        <a:rPr lang="en-US" sz="1100" b="1" i="1" kern="1200" dirty="0" smtClean="0">
                          <a:solidFill>
                            <a:schemeClr val="dk1"/>
                          </a:solidFill>
                          <a:latin typeface="+mn-lt"/>
                          <a:ea typeface="+mn-ea"/>
                          <a:cs typeface="+mn-cs"/>
                        </a:rPr>
                        <a:t>Water quality / kept healthy for the sea life and wildlife</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28600" indent="-228600">
                        <a:buFont typeface="+mj-lt"/>
                        <a:buAutoNum type="arabicPeriod"/>
                      </a:pPr>
                      <a:endParaRPr lang="en-US" sz="1100" b="0" i="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1479">
                <a:tc>
                  <a:txBody>
                    <a:bodyPr/>
                    <a:lstStyle/>
                    <a:p>
                      <a:pPr marL="228600" indent="-228600">
                        <a:buFont typeface="+mj-lt"/>
                        <a:buAutoNum type="arabicPeriod"/>
                      </a:pP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Water quality</a:t>
                      </a:r>
                    </a:p>
                    <a:p>
                      <a:pPr marL="228600" indent="-228600">
                        <a:buFont typeface="+mj-lt"/>
                        <a:buAutoNum type="arabicPeriod"/>
                      </a:pPr>
                      <a:r>
                        <a:rPr lang="en-US" sz="1100" b="1" i="1" kern="1200" dirty="0" smtClean="0">
                          <a:solidFill>
                            <a:schemeClr val="dk1"/>
                          </a:solidFill>
                          <a:latin typeface="+mn-lt"/>
                          <a:ea typeface="+mn-ea"/>
                          <a:cs typeface="+mn-cs"/>
                        </a:rPr>
                        <a:t>Sedimentation and silt</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1479">
                <a:tc>
                  <a:txBody>
                    <a:bodyPr/>
                    <a:lstStyle/>
                    <a:p>
                      <a:pPr marL="228600" indent="-228600">
                        <a:buFont typeface="+mj-lt"/>
                        <a:buAutoNum type="arabicPeriod"/>
                      </a:pPr>
                      <a:endParaRPr lang="en-US"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228600">
                        <a:buFont typeface="+mj-lt"/>
                        <a:buAutoNum type="arabicPeriod"/>
                      </a:pPr>
                      <a:r>
                        <a:rPr lang="en-US" sz="1100" b="1" i="1" kern="1200" dirty="0" smtClean="0">
                          <a:solidFill>
                            <a:schemeClr val="dk1"/>
                          </a:solidFill>
                          <a:latin typeface="+mn-lt"/>
                          <a:ea typeface="+mn-ea"/>
                          <a:cs typeface="+mn-cs"/>
                        </a:rPr>
                        <a:t>Sustainability of natural ecosystems</a:t>
                      </a:r>
                      <a:endParaRPr lang="en-US"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1479">
                <a:tc>
                  <a:txBody>
                    <a:bodyPr/>
                    <a:lstStyle/>
                    <a:p>
                      <a:pPr marL="228600" lvl="0" indent="-228600">
                        <a:buFont typeface="+mj-lt"/>
                        <a:buAutoNum type="arabicPeriod"/>
                      </a:pP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lvl="0" indent="-228600">
                        <a:buFont typeface="+mj-lt"/>
                        <a:buAutoNum type="arabicPeriod"/>
                      </a:pPr>
                      <a:r>
                        <a:rPr lang="en-US" sz="1100" b="1" i="1" kern="1200" dirty="0" smtClean="0">
                          <a:solidFill>
                            <a:schemeClr val="dk1"/>
                          </a:solidFill>
                          <a:latin typeface="+mn-lt"/>
                          <a:ea typeface="+mn-ea"/>
                          <a:cs typeface="+mn-cs"/>
                        </a:rPr>
                        <a:t>Everything</a:t>
                      </a:r>
                      <a:endParaRPr lang="en-NZ" sz="1100" b="1" i="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buFont typeface="Arial" pitchFamily="34" charset="0"/>
                        <a:buChar char="•"/>
                      </a:pPr>
                      <a:endParaRPr lang="en-NZ" sz="1100" i="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Rectangle 5"/>
          <p:cNvSpPr/>
          <p:nvPr/>
        </p:nvSpPr>
        <p:spPr>
          <a:xfrm>
            <a:off x="-43062" y="1150203"/>
            <a:ext cx="2633862" cy="830997"/>
          </a:xfrm>
          <a:prstGeom prst="rect">
            <a:avLst/>
          </a:prstGeom>
        </p:spPr>
        <p:txBody>
          <a:bodyPr wrap="none">
            <a:spAutoFit/>
          </a:bodyPr>
          <a:lstStyle/>
          <a:p>
            <a:pPr algn="ctr"/>
            <a:r>
              <a:rPr lang="en-NZ" sz="2400" b="1" u="sng" dirty="0" smtClean="0"/>
              <a:t>Recreational Users </a:t>
            </a:r>
          </a:p>
          <a:p>
            <a:pPr algn="ctr"/>
            <a:r>
              <a:rPr lang="en-NZ" sz="2400" b="1" u="sng" dirty="0" smtClean="0"/>
              <a:t>Forum</a:t>
            </a:r>
            <a:endParaRPr lang="en-NZ" sz="2400" b="1" u="sng" dirty="0"/>
          </a:p>
        </p:txBody>
      </p:sp>
      <p:sp>
        <p:nvSpPr>
          <p:cNvPr id="7" name="TextBox 6"/>
          <p:cNvSpPr txBox="1"/>
          <p:nvPr/>
        </p:nvSpPr>
        <p:spPr>
          <a:xfrm>
            <a:off x="2362200" y="1688068"/>
            <a:ext cx="2286000" cy="369332"/>
          </a:xfrm>
          <a:prstGeom prst="rect">
            <a:avLst/>
          </a:prstGeom>
          <a:noFill/>
        </p:spPr>
        <p:txBody>
          <a:bodyPr wrap="square" rtlCol="0">
            <a:spAutoFit/>
          </a:bodyPr>
          <a:lstStyle/>
          <a:p>
            <a:pPr algn="ctr"/>
            <a:r>
              <a:rPr lang="en-NZ" b="1" dirty="0" smtClean="0"/>
              <a:t>Messaging</a:t>
            </a:r>
            <a:endParaRPr lang="en-US" b="1" dirty="0"/>
          </a:p>
        </p:txBody>
      </p:sp>
      <p:sp>
        <p:nvSpPr>
          <p:cNvPr id="8" name="TextBox 7"/>
          <p:cNvSpPr txBox="1"/>
          <p:nvPr/>
        </p:nvSpPr>
        <p:spPr>
          <a:xfrm>
            <a:off x="5867400" y="1688068"/>
            <a:ext cx="2286000" cy="369332"/>
          </a:xfrm>
          <a:prstGeom prst="rect">
            <a:avLst/>
          </a:prstGeom>
          <a:noFill/>
        </p:spPr>
        <p:txBody>
          <a:bodyPr wrap="square" rtlCol="0">
            <a:spAutoFit/>
          </a:bodyPr>
          <a:lstStyle/>
          <a:p>
            <a:pPr algn="ctr"/>
            <a:r>
              <a:rPr lang="en-NZ" b="1" dirty="0" smtClean="0"/>
              <a:t>Medium</a:t>
            </a:r>
            <a:endParaRPr lang="en-US" b="1" dirty="0"/>
          </a:p>
        </p:txBody>
      </p:sp>
      <p:sp>
        <p:nvSpPr>
          <p:cNvPr id="9" name="Left Brace 8"/>
          <p:cNvSpPr/>
          <p:nvPr/>
        </p:nvSpPr>
        <p:spPr>
          <a:xfrm rot="16200000">
            <a:off x="3619502" y="266700"/>
            <a:ext cx="457199" cy="3886200"/>
          </a:xfrm>
          <a:prstGeom prst="leftBrace">
            <a:avLst>
              <a:gd name="adj1" fmla="val 8333"/>
              <a:gd name="adj2" fmla="val 495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228600" y="2971800"/>
            <a:ext cx="15240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To enhance experience</a:t>
            </a:r>
            <a:endParaRPr lang="en-NZ" sz="1200" b="1" dirty="0">
              <a:solidFill>
                <a:schemeClr val="tx1"/>
              </a:solidFill>
            </a:endParaRPr>
          </a:p>
        </p:txBody>
      </p:sp>
      <p:sp>
        <p:nvSpPr>
          <p:cNvPr id="13" name="Oval 12"/>
          <p:cNvSpPr/>
          <p:nvPr/>
        </p:nvSpPr>
        <p:spPr>
          <a:xfrm>
            <a:off x="228600" y="5334000"/>
            <a:ext cx="1524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Most desired actions</a:t>
            </a:r>
            <a:endParaRPr lang="en-NZ" sz="1200" b="1" dirty="0">
              <a:solidFill>
                <a:schemeClr val="tx1"/>
              </a:solidFill>
            </a:endParaRPr>
          </a:p>
        </p:txBody>
      </p:sp>
      <p:sp>
        <p:nvSpPr>
          <p:cNvPr id="15" name="Oval 14"/>
          <p:cNvSpPr/>
          <p:nvPr/>
        </p:nvSpPr>
        <p:spPr>
          <a:xfrm>
            <a:off x="228600" y="4191000"/>
            <a:ext cx="15240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Most important</a:t>
            </a:r>
            <a:endParaRPr lang="en-NZ" sz="1200" b="1" dirty="0">
              <a:solidFill>
                <a:schemeClr val="tx1"/>
              </a:solidFill>
            </a:endParaRPr>
          </a:p>
        </p:txBody>
      </p:sp>
      <p:sp>
        <p:nvSpPr>
          <p:cNvPr id="16" name="Oval 15"/>
          <p:cNvSpPr/>
          <p:nvPr/>
        </p:nvSpPr>
        <p:spPr>
          <a:xfrm>
            <a:off x="228600" y="4876800"/>
            <a:ext cx="15240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Biggest issues</a:t>
            </a:r>
            <a:endParaRPr lang="en-NZ" sz="1200" b="1" dirty="0">
              <a:solidFill>
                <a:schemeClr val="tx1"/>
              </a:solidFill>
            </a:endParaRPr>
          </a:p>
        </p:txBody>
      </p:sp>
      <p:sp>
        <p:nvSpPr>
          <p:cNvPr id="17" name="Oval 16"/>
          <p:cNvSpPr/>
          <p:nvPr/>
        </p:nvSpPr>
        <p:spPr>
          <a:xfrm>
            <a:off x="228600" y="5867400"/>
            <a:ext cx="1524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b="1" dirty="0" smtClean="0">
                <a:solidFill>
                  <a:schemeClr val="tx1"/>
                </a:solidFill>
              </a:rPr>
              <a:t>Types of information</a:t>
            </a:r>
            <a:endParaRPr lang="en-NZ" sz="1200" b="1" dirty="0">
              <a:solidFill>
                <a:schemeClr val="tx1"/>
              </a:solidFill>
            </a:endParaRPr>
          </a:p>
        </p:txBody>
      </p:sp>
      <p:sp>
        <p:nvSpPr>
          <p:cNvPr id="18" name="Oval 17"/>
          <p:cNvSpPr/>
          <p:nvPr/>
        </p:nvSpPr>
        <p:spPr>
          <a:xfrm>
            <a:off x="228600" y="3657600"/>
            <a:ext cx="1524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Disapproval</a:t>
            </a:r>
            <a:endParaRPr lang="en-NZ" sz="1200" b="1" dirty="0">
              <a:solidFill>
                <a:schemeClr val="tx1"/>
              </a:solidFill>
            </a:endParaRPr>
          </a:p>
        </p:txBody>
      </p:sp>
      <p:sp>
        <p:nvSpPr>
          <p:cNvPr id="19" name="Left Brace 18"/>
          <p:cNvSpPr/>
          <p:nvPr/>
        </p:nvSpPr>
        <p:spPr>
          <a:xfrm rot="16200000">
            <a:off x="7162800" y="609600"/>
            <a:ext cx="457199" cy="3200399"/>
          </a:xfrm>
          <a:prstGeom prst="leftBrace">
            <a:avLst>
              <a:gd name="adj1" fmla="val 8333"/>
              <a:gd name="adj2" fmla="val 495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306345" y="1981200"/>
            <a:ext cx="497252" cy="276999"/>
          </a:xfrm>
          <a:prstGeom prst="rect">
            <a:avLst/>
          </a:prstGeom>
        </p:spPr>
        <p:txBody>
          <a:bodyPr wrap="none">
            <a:spAutoFit/>
          </a:bodyPr>
          <a:lstStyle/>
          <a:p>
            <a:pPr algn="ctr"/>
            <a:r>
              <a:rPr lang="en-NZ" sz="1200" i="1" dirty="0" smtClean="0">
                <a:solidFill>
                  <a:srgbClr val="FF0000"/>
                </a:solidFill>
              </a:rPr>
              <a:t>n=44</a:t>
            </a:r>
            <a:endParaRPr lang="en-NZ" sz="1200" i="1" dirty="0">
              <a:solidFill>
                <a:srgbClr val="FF0000"/>
              </a:solidFill>
            </a:endParaRPr>
          </a:p>
        </p:txBody>
      </p:sp>
      <p:sp>
        <p:nvSpPr>
          <p:cNvPr id="21"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7</a:t>
            </a:fld>
            <a:endParaRPr lang="en-US" sz="1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Dashboard</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8</a:t>
            </a:fld>
            <a:endParaRPr lang="en-US" sz="1000" b="1" dirty="0"/>
          </a:p>
        </p:txBody>
      </p:sp>
      <p:sp>
        <p:nvSpPr>
          <p:cNvPr id="6" name="TextBox 5"/>
          <p:cNvSpPr txBox="1"/>
          <p:nvPr/>
        </p:nvSpPr>
        <p:spPr>
          <a:xfrm>
            <a:off x="4648200" y="1219200"/>
            <a:ext cx="3962400" cy="307777"/>
          </a:xfrm>
          <a:prstGeom prst="rect">
            <a:avLst/>
          </a:prstGeom>
          <a:noFill/>
        </p:spPr>
        <p:txBody>
          <a:bodyPr wrap="square" rtlCol="0" anchor="ctr">
            <a:spAutoFit/>
          </a:bodyPr>
          <a:lstStyle/>
          <a:p>
            <a:pPr lvl="0" algn="ctr"/>
            <a:r>
              <a:rPr lang="en-NZ" sz="1400" b="1" dirty="0" smtClean="0"/>
              <a:t>Importance vs. Satisfaction</a:t>
            </a:r>
            <a:endParaRPr lang="en-NZ" sz="1400" dirty="0" smtClean="0"/>
          </a:p>
        </p:txBody>
      </p:sp>
      <p:sp>
        <p:nvSpPr>
          <p:cNvPr id="7" name="TextBox 6"/>
          <p:cNvSpPr txBox="1"/>
          <p:nvPr/>
        </p:nvSpPr>
        <p:spPr>
          <a:xfrm>
            <a:off x="0" y="838200"/>
            <a:ext cx="6096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a:t>
            </a:r>
            <a:endParaRPr lang="en-NZ" sz="1000" b="1" dirty="0"/>
          </a:p>
        </p:txBody>
      </p:sp>
      <p:sp>
        <p:nvSpPr>
          <p:cNvPr id="9" name="TextBox 8"/>
          <p:cNvSpPr txBox="1"/>
          <p:nvPr/>
        </p:nvSpPr>
        <p:spPr>
          <a:xfrm>
            <a:off x="0" y="1066800"/>
            <a:ext cx="1752600" cy="246221"/>
          </a:xfrm>
          <a:prstGeom prst="rect">
            <a:avLst/>
          </a:prstGeom>
          <a:noFill/>
        </p:spPr>
        <p:txBody>
          <a:bodyPr wrap="square" rtlCol="0">
            <a:spAutoFit/>
          </a:bodyPr>
          <a:lstStyle/>
          <a:p>
            <a:r>
              <a:rPr lang="en-NZ" sz="1000" dirty="0" smtClean="0"/>
              <a:t>Mean Rating (-2 to +2)</a:t>
            </a:r>
            <a:endParaRPr lang="en-NZ" sz="1000" dirty="0"/>
          </a:p>
        </p:txBody>
      </p:sp>
      <p:graphicFrame>
        <p:nvGraphicFramePr>
          <p:cNvPr id="17" name="Chart 16"/>
          <p:cNvGraphicFramePr/>
          <p:nvPr/>
        </p:nvGraphicFramePr>
        <p:xfrm>
          <a:off x="4800600" y="1560488"/>
          <a:ext cx="4343400" cy="4840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0" y="1560488"/>
          <a:ext cx="4572000" cy="4840312"/>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a:stCxn id="4" idx="2"/>
          </p:cNvCxnSpPr>
          <p:nvPr/>
        </p:nvCxnSpPr>
        <p:spPr>
          <a:xfrm>
            <a:off x="4572000" y="1362075"/>
            <a:ext cx="0" cy="5114925"/>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 y="1219200"/>
            <a:ext cx="3962400" cy="307777"/>
          </a:xfrm>
          <a:prstGeom prst="rect">
            <a:avLst/>
          </a:prstGeom>
          <a:noFill/>
        </p:spPr>
        <p:txBody>
          <a:bodyPr wrap="square" rtlCol="0" anchor="ctr">
            <a:spAutoFit/>
          </a:bodyPr>
          <a:lstStyle/>
          <a:p>
            <a:pPr lvl="0" algn="ctr"/>
            <a:r>
              <a:rPr lang="en-NZ" sz="1400" b="1" dirty="0" smtClean="0"/>
              <a:t>Perceived state of the Harbour</a:t>
            </a:r>
            <a:endParaRPr lang="en-NZ" sz="1400" dirty="0" smtClean="0"/>
          </a:p>
        </p:txBody>
      </p:sp>
      <p:graphicFrame>
        <p:nvGraphicFramePr>
          <p:cNvPr id="16" name="Table 15"/>
          <p:cNvGraphicFramePr>
            <a:graphicFrameLocks noGrp="1"/>
          </p:cNvGraphicFramePr>
          <p:nvPr/>
        </p:nvGraphicFramePr>
        <p:xfrm>
          <a:off x="6248400" y="1524000"/>
          <a:ext cx="1447800" cy="243840"/>
        </p:xfrm>
        <a:graphic>
          <a:graphicData uri="http://schemas.openxmlformats.org/drawingml/2006/table">
            <a:tbl>
              <a:tblPr firstRow="1" bandRow="1"/>
              <a:tblGrid>
                <a:gridCol w="723900"/>
                <a:gridCol w="723900"/>
              </a:tblGrid>
              <a:tr h="243840">
                <a:tc>
                  <a:txBody>
                    <a:bodyPr/>
                    <a:lstStyle/>
                    <a:p>
                      <a:r>
                        <a:rPr lang="en-NZ" sz="1000" b="1" dirty="0" smtClean="0"/>
                        <a:t>Negative</a:t>
                      </a:r>
                      <a:endParaRPr lang="en-NZ" sz="1000" b="1" dirty="0"/>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NZ" sz="1000" b="1" dirty="0" smtClean="0"/>
                        <a:t>Positive</a:t>
                      </a:r>
                      <a:endParaRPr lang="en-NZ" sz="1000" b="1" dirty="0"/>
                    </a:p>
                  </a:txBody>
                  <a:tcP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18" name="TextBox 17"/>
          <p:cNvSpPr txBox="1"/>
          <p:nvPr/>
        </p:nvSpPr>
        <p:spPr>
          <a:xfrm>
            <a:off x="8305800" y="1049179"/>
            <a:ext cx="8382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Q11 &amp; Q15</a:t>
            </a:r>
            <a:endParaRPr lang="en-NZ" sz="1000" b="1" dirty="0"/>
          </a:p>
        </p:txBody>
      </p:sp>
      <p:sp>
        <p:nvSpPr>
          <p:cNvPr id="19" name="TextBox 18"/>
          <p:cNvSpPr txBox="1"/>
          <p:nvPr/>
        </p:nvSpPr>
        <p:spPr>
          <a:xfrm>
            <a:off x="7696200" y="1295400"/>
            <a:ext cx="1447800" cy="246221"/>
          </a:xfrm>
          <a:prstGeom prst="rect">
            <a:avLst/>
          </a:prstGeom>
          <a:noFill/>
        </p:spPr>
        <p:txBody>
          <a:bodyPr wrap="square" rtlCol="0">
            <a:spAutoFit/>
          </a:bodyPr>
          <a:lstStyle/>
          <a:p>
            <a:pPr algn="r"/>
            <a:r>
              <a:rPr lang="en-NZ" sz="1000" dirty="0" smtClean="0"/>
              <a:t>Mean Rating (Max 10)</a:t>
            </a:r>
            <a:endParaRPr lang="en-NZ" sz="1000" dirty="0"/>
          </a:p>
        </p:txBody>
      </p:sp>
      <p:sp>
        <p:nvSpPr>
          <p:cNvPr id="20" name="TextBox 19"/>
          <p:cNvSpPr txBox="1"/>
          <p:nvPr/>
        </p:nvSpPr>
        <p:spPr>
          <a:xfrm>
            <a:off x="609600" y="838200"/>
            <a:ext cx="1447800" cy="246221"/>
          </a:xfrm>
          <a:prstGeom prst="rect">
            <a:avLst/>
          </a:prstGeom>
          <a:noFill/>
        </p:spPr>
        <p:txBody>
          <a:bodyPr wrap="square" rtlCol="0">
            <a:spAutoFit/>
          </a:bodyPr>
          <a:lstStyle/>
          <a:p>
            <a:r>
              <a:rPr lang="en-NZ" sz="1000" dirty="0" smtClean="0"/>
              <a:t>In order of Importance</a:t>
            </a:r>
            <a:endParaRPr lang="en-NZ" sz="1000" dirty="0"/>
          </a:p>
        </p:txBody>
      </p:sp>
      <p:graphicFrame>
        <p:nvGraphicFramePr>
          <p:cNvPr id="21" name="Table 20"/>
          <p:cNvGraphicFramePr>
            <a:graphicFrameLocks noGrp="1"/>
          </p:cNvGraphicFramePr>
          <p:nvPr>
            <p:extLst>
              <p:ext uri="{D42A27DB-BD31-4B8C-83A1-F6EECF244321}">
                <p14:modId xmlns:p14="http://schemas.microsoft.com/office/powerpoint/2010/main" val="3116855156"/>
              </p:ext>
            </p:extLst>
          </p:nvPr>
        </p:nvGraphicFramePr>
        <p:xfrm>
          <a:off x="2133600" y="1524000"/>
          <a:ext cx="1447800" cy="243840"/>
        </p:xfrm>
        <a:graphic>
          <a:graphicData uri="http://schemas.openxmlformats.org/drawingml/2006/table">
            <a:tbl>
              <a:tblPr firstRow="1" bandRow="1"/>
              <a:tblGrid>
                <a:gridCol w="723900"/>
                <a:gridCol w="723900"/>
              </a:tblGrid>
              <a:tr h="243840">
                <a:tc>
                  <a:txBody>
                    <a:bodyPr/>
                    <a:lstStyle/>
                    <a:p>
                      <a:r>
                        <a:rPr lang="en-NZ" sz="1000" b="1" dirty="0" smtClean="0"/>
                        <a:t>Worse</a:t>
                      </a:r>
                      <a:endParaRPr lang="en-NZ" sz="1000" b="1" dirty="0"/>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NZ" sz="1000" b="1" dirty="0" smtClean="0"/>
                        <a:t>Better</a:t>
                      </a:r>
                      <a:endParaRPr lang="en-NZ" sz="1000" b="1" dirty="0"/>
                    </a:p>
                  </a:txBody>
                  <a:tcP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22" name="TextBox 21"/>
          <p:cNvSpPr txBox="1"/>
          <p:nvPr/>
        </p:nvSpPr>
        <p:spPr>
          <a:xfrm>
            <a:off x="0" y="6257836"/>
            <a:ext cx="9144000" cy="600164"/>
          </a:xfrm>
          <a:prstGeom prst="rect">
            <a:avLst/>
          </a:prstGeom>
          <a:solidFill>
            <a:schemeClr val="tx1"/>
          </a:solidFill>
        </p:spPr>
        <p:txBody>
          <a:bodyPr wrap="square" rtlCol="0">
            <a:spAutoFit/>
          </a:bodyPr>
          <a:lstStyle/>
          <a:p>
            <a:pPr marL="285750" indent="-285750" algn="ctr">
              <a:buClr>
                <a:schemeClr val="tx1"/>
              </a:buClr>
            </a:pPr>
            <a:r>
              <a:rPr lang="en-IE" sz="1100" dirty="0" smtClean="0">
                <a:solidFill>
                  <a:schemeClr val="bg1"/>
                </a:solidFill>
                <a:latin typeface="Arial" pitchFamily="34" charset="0"/>
                <a:cs typeface="Arial" pitchFamily="34" charset="0"/>
              </a:rPr>
              <a:t>The most significant gap between </a:t>
            </a:r>
            <a:r>
              <a:rPr lang="en-IE" sz="1100" i="1" dirty="0" smtClean="0">
                <a:solidFill>
                  <a:schemeClr val="bg1"/>
                </a:solidFill>
                <a:latin typeface="Arial" pitchFamily="34" charset="0"/>
                <a:cs typeface="Arial" pitchFamily="34" charset="0"/>
              </a:rPr>
              <a:t>Importance</a:t>
            </a:r>
            <a:r>
              <a:rPr lang="en-IE" sz="1100" dirty="0" smtClean="0">
                <a:solidFill>
                  <a:schemeClr val="bg1"/>
                </a:solidFill>
                <a:latin typeface="Arial" pitchFamily="34" charset="0"/>
                <a:cs typeface="Arial" pitchFamily="34" charset="0"/>
              </a:rPr>
              <a:t> and </a:t>
            </a:r>
            <a:r>
              <a:rPr lang="en-IE" sz="1100" i="1" dirty="0" smtClean="0">
                <a:solidFill>
                  <a:schemeClr val="bg1"/>
                </a:solidFill>
                <a:latin typeface="Arial" pitchFamily="34" charset="0"/>
                <a:cs typeface="Arial" pitchFamily="34" charset="0"/>
              </a:rPr>
              <a:t>Performance</a:t>
            </a:r>
            <a:r>
              <a:rPr lang="en-IE" sz="1100" dirty="0" smtClean="0">
                <a:solidFill>
                  <a:schemeClr val="bg1"/>
                </a:solidFill>
                <a:latin typeface="Arial" pitchFamily="34" charset="0"/>
                <a:cs typeface="Arial" pitchFamily="34" charset="0"/>
              </a:rPr>
              <a:t> was for </a:t>
            </a:r>
            <a:r>
              <a:rPr lang="en-IE" sz="1100" i="1" dirty="0" smtClean="0">
                <a:solidFill>
                  <a:schemeClr val="bg1"/>
                </a:solidFill>
                <a:latin typeface="Arial" pitchFamily="34" charset="0"/>
                <a:cs typeface="Arial" pitchFamily="34" charset="0"/>
              </a:rPr>
              <a:t>Minimising contamination of the harbour from discharges, such as </a:t>
            </a:r>
            <a:r>
              <a:rPr lang="en-IE" sz="1100" i="1" dirty="0" err="1" smtClean="0">
                <a:solidFill>
                  <a:schemeClr val="bg1"/>
                </a:solidFill>
                <a:latin typeface="Arial" pitchFamily="34" charset="0"/>
                <a:cs typeface="Arial" pitchFamily="34" charset="0"/>
              </a:rPr>
              <a:t>stormwater</a:t>
            </a:r>
            <a:r>
              <a:rPr lang="en-IE" sz="1100" i="1" dirty="0" smtClean="0">
                <a:solidFill>
                  <a:schemeClr val="bg1"/>
                </a:solidFill>
                <a:latin typeface="Arial" pitchFamily="34" charset="0"/>
                <a:cs typeface="Arial" pitchFamily="34" charset="0"/>
              </a:rPr>
              <a:t> and sewage </a:t>
            </a:r>
            <a:r>
              <a:rPr lang="en-IE" sz="1100" dirty="0" smtClean="0">
                <a:solidFill>
                  <a:schemeClr val="bg1"/>
                </a:solidFill>
                <a:latin typeface="Arial" pitchFamily="34" charset="0"/>
                <a:cs typeface="Arial" pitchFamily="34" charset="0"/>
              </a:rPr>
              <a:t>(-3.6) and </a:t>
            </a:r>
            <a:r>
              <a:rPr lang="en-IE" sz="1100" i="1" dirty="0" smtClean="0">
                <a:solidFill>
                  <a:schemeClr val="bg1"/>
                </a:solidFill>
                <a:latin typeface="Arial" pitchFamily="34" charset="0"/>
                <a:cs typeface="Arial" pitchFamily="34" charset="0"/>
              </a:rPr>
              <a:t>Water quality in the harbour </a:t>
            </a:r>
            <a:r>
              <a:rPr lang="en-IE" sz="1100" dirty="0" smtClean="0">
                <a:solidFill>
                  <a:schemeClr val="bg1"/>
                </a:solidFill>
                <a:latin typeface="Arial" pitchFamily="34" charset="0"/>
                <a:cs typeface="Arial" pitchFamily="34" charset="0"/>
              </a:rPr>
              <a:t>(-3.3).  These were also rated as the two most important aspects of the Tauranga Harbour, and the overall perception was that both of these aspects were deteriorating.</a:t>
            </a:r>
            <a:endParaRPr lang="en-IE" sz="11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105400" y="3256800"/>
            <a:ext cx="3348000" cy="1620000"/>
          </a:xfrm>
          <a:prstGeom prst="rect">
            <a:avLst/>
          </a:prstGeom>
          <a:solidFill>
            <a:srgbClr val="FF0000">
              <a:alpha val="3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aphicFrame>
        <p:nvGraphicFramePr>
          <p:cNvPr id="22" name="Chart 21"/>
          <p:cNvGraphicFramePr/>
          <p:nvPr>
            <p:extLst>
              <p:ext uri="{D42A27DB-BD31-4B8C-83A1-F6EECF244321}">
                <p14:modId xmlns:p14="http://schemas.microsoft.com/office/powerpoint/2010/main" val="417339835"/>
              </p:ext>
            </p:extLst>
          </p:nvPr>
        </p:nvGraphicFramePr>
        <p:xfrm>
          <a:off x="304800" y="1524000"/>
          <a:ext cx="8352928"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a:xfrm>
            <a:off x="0" y="838200"/>
            <a:ext cx="9144000" cy="523875"/>
          </a:xfrm>
          <a:prstGeom prst="rect">
            <a:avLst/>
          </a:prstGeom>
        </p:spPr>
        <p:txBody>
          <a:bodyPr vert="horz" lIns="91440" tIns="45720" rIns="91440" bIns="45720" rtlCol="0" anchor="ctr">
            <a:no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lang="en-NZ" sz="3200" b="1" dirty="0" smtClean="0">
                <a:solidFill>
                  <a:srgbClr val="C00000"/>
                </a:solidFill>
              </a:rPr>
              <a:t>Priority Areas for Focus</a:t>
            </a:r>
            <a:endParaRPr kumimoji="0" lang="en-GB"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Text Box 17"/>
          <p:cNvSpPr txBox="1">
            <a:spLocks noChangeArrowheads="1"/>
          </p:cNvSpPr>
          <p:nvPr/>
        </p:nvSpPr>
        <p:spPr bwMode="auto">
          <a:xfrm>
            <a:off x="8382000" y="838200"/>
            <a:ext cx="762000" cy="246221"/>
          </a:xfrm>
          <a:prstGeom prst="rect">
            <a:avLst/>
          </a:prstGeom>
          <a:noFill/>
          <a:ln w="9525" algn="ctr">
            <a:noFill/>
            <a:miter lim="800000"/>
            <a:headEnd/>
            <a:tailEnd/>
          </a:ln>
          <a:effectLst/>
        </p:spPr>
        <p:txBody>
          <a:bodyPr wrap="square">
            <a:spAutoFit/>
          </a:bodyPr>
          <a:lstStyle/>
          <a:p>
            <a:pPr algn="r">
              <a:spcBef>
                <a:spcPct val="50000"/>
              </a:spcBef>
              <a:defRPr/>
            </a:pPr>
            <a:r>
              <a:rPr lang="en-US" sz="1000" b="1" dirty="0" smtClean="0"/>
              <a:t>Page </a:t>
            </a:r>
            <a:fld id="{CF484D4E-39F3-44D6-BA27-104167FA2DB5}" type="slidenum">
              <a:rPr lang="en-US" sz="1000" b="1" smtClean="0"/>
              <a:pPr algn="r">
                <a:spcBef>
                  <a:spcPct val="50000"/>
                </a:spcBef>
                <a:defRPr/>
              </a:pPr>
              <a:t>9</a:t>
            </a:fld>
            <a:endParaRPr lang="en-US" sz="1000" b="1" dirty="0"/>
          </a:p>
        </p:txBody>
      </p:sp>
      <p:sp>
        <p:nvSpPr>
          <p:cNvPr id="18" name="TextBox 17"/>
          <p:cNvSpPr txBox="1"/>
          <p:nvPr/>
        </p:nvSpPr>
        <p:spPr>
          <a:xfrm>
            <a:off x="0" y="838200"/>
            <a:ext cx="1143000" cy="24622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NZ" sz="1000" b="1" dirty="0" smtClean="0"/>
              <a:t>Q13, Q11 &amp; Q15</a:t>
            </a:r>
            <a:endParaRPr lang="en-NZ" sz="1000" b="1" dirty="0"/>
          </a:p>
        </p:txBody>
      </p:sp>
      <p:sp>
        <p:nvSpPr>
          <p:cNvPr id="24" name="TextBox 14"/>
          <p:cNvSpPr txBox="1">
            <a:spLocks noChangeArrowheads="1"/>
          </p:cNvSpPr>
          <p:nvPr/>
        </p:nvSpPr>
        <p:spPr bwMode="auto">
          <a:xfrm>
            <a:off x="2743200" y="5410200"/>
            <a:ext cx="1728787" cy="230188"/>
          </a:xfrm>
          <a:prstGeom prst="rect">
            <a:avLst/>
          </a:prstGeom>
          <a:noFill/>
          <a:ln w="9525">
            <a:noFill/>
            <a:miter lim="800000"/>
            <a:headEnd/>
            <a:tailEnd/>
          </a:ln>
        </p:spPr>
        <p:txBody>
          <a:bodyPr>
            <a:spAutoFit/>
          </a:bodyPr>
          <a:lstStyle/>
          <a:p>
            <a:r>
              <a:rPr lang="en-NZ" sz="900" dirty="0" smtClean="0"/>
              <a:t>Perception Better</a:t>
            </a:r>
            <a:endParaRPr lang="en-NZ" sz="900" dirty="0"/>
          </a:p>
        </p:txBody>
      </p:sp>
      <p:sp>
        <p:nvSpPr>
          <p:cNvPr id="26" name="TextBox 16"/>
          <p:cNvSpPr txBox="1">
            <a:spLocks noChangeArrowheads="1"/>
          </p:cNvSpPr>
          <p:nvPr/>
        </p:nvSpPr>
        <p:spPr bwMode="auto">
          <a:xfrm>
            <a:off x="4419600" y="5410200"/>
            <a:ext cx="1800225" cy="230188"/>
          </a:xfrm>
          <a:prstGeom prst="rect">
            <a:avLst/>
          </a:prstGeom>
          <a:noFill/>
          <a:ln w="9525">
            <a:noFill/>
            <a:miter lim="800000"/>
            <a:headEnd/>
            <a:tailEnd/>
          </a:ln>
        </p:spPr>
        <p:txBody>
          <a:bodyPr>
            <a:spAutoFit/>
          </a:bodyPr>
          <a:lstStyle/>
          <a:p>
            <a:r>
              <a:rPr lang="en-NZ" sz="900" dirty="0" smtClean="0"/>
              <a:t>Perception Worse</a:t>
            </a:r>
            <a:endParaRPr lang="en-NZ" sz="900" dirty="0"/>
          </a:p>
        </p:txBody>
      </p:sp>
      <p:sp>
        <p:nvSpPr>
          <p:cNvPr id="28" name="Rectangle 27"/>
          <p:cNvSpPr/>
          <p:nvPr/>
        </p:nvSpPr>
        <p:spPr>
          <a:xfrm>
            <a:off x="2590800" y="5486400"/>
            <a:ext cx="108000" cy="108000"/>
          </a:xfrm>
          <a:prstGeom prst="rect">
            <a:avLst/>
          </a:prstGeom>
          <a:solidFill>
            <a:srgbClr val="008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NZ" dirty="0"/>
          </a:p>
        </p:txBody>
      </p:sp>
      <p:sp>
        <p:nvSpPr>
          <p:cNvPr id="29" name="Oval 28"/>
          <p:cNvSpPr/>
          <p:nvPr/>
        </p:nvSpPr>
        <p:spPr>
          <a:xfrm>
            <a:off x="4343400" y="5486400"/>
            <a:ext cx="108000" cy="108000"/>
          </a:xfrm>
          <a:prstGeom prst="ellipse">
            <a:avLst/>
          </a:prstGeom>
          <a:solidFill>
            <a:srgbClr val="FF0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NZ" dirty="0"/>
          </a:p>
        </p:txBody>
      </p:sp>
      <p:sp>
        <p:nvSpPr>
          <p:cNvPr id="31" name="TextBox 30"/>
          <p:cNvSpPr txBox="1"/>
          <p:nvPr/>
        </p:nvSpPr>
        <p:spPr>
          <a:xfrm>
            <a:off x="0" y="5688449"/>
            <a:ext cx="9144000" cy="1169551"/>
          </a:xfrm>
          <a:prstGeom prst="rect">
            <a:avLst/>
          </a:prstGeom>
          <a:solidFill>
            <a:schemeClr val="tx1"/>
          </a:solidFill>
        </p:spPr>
        <p:txBody>
          <a:bodyPr wrap="square" numCol="3" spcCol="108000" rtlCol="0">
            <a:spAutoFit/>
          </a:bodyPr>
          <a:lstStyle/>
          <a:p>
            <a:pPr marL="342900" lvl="0" indent="-342900">
              <a:buFont typeface="+mj-lt"/>
              <a:buAutoNum type="arabicPeriod"/>
            </a:pPr>
            <a:r>
              <a:rPr lang="en-NZ" sz="1000" dirty="0" smtClean="0">
                <a:solidFill>
                  <a:schemeClr val="bg1"/>
                </a:solidFill>
              </a:rPr>
              <a:t>Water quality in the harbour</a:t>
            </a:r>
          </a:p>
          <a:p>
            <a:pPr marL="342900" lvl="0" indent="-342900">
              <a:buFont typeface="+mj-lt"/>
              <a:buAutoNum type="arabicPeriod"/>
            </a:pPr>
            <a:r>
              <a:rPr lang="en-NZ" sz="1000" dirty="0" smtClean="0">
                <a:solidFill>
                  <a:schemeClr val="bg1"/>
                </a:solidFill>
              </a:rPr>
              <a:t>Minimising contamination of the harbour from discharges, such as </a:t>
            </a:r>
            <a:r>
              <a:rPr lang="en-NZ" sz="1000" dirty="0" err="1" smtClean="0">
                <a:solidFill>
                  <a:schemeClr val="bg1"/>
                </a:solidFill>
              </a:rPr>
              <a:t>stormwater</a:t>
            </a:r>
            <a:r>
              <a:rPr lang="en-NZ" sz="1000" dirty="0" smtClean="0">
                <a:solidFill>
                  <a:schemeClr val="bg1"/>
                </a:solidFill>
              </a:rPr>
              <a:t> and sewage</a:t>
            </a:r>
          </a:p>
          <a:p>
            <a:pPr marL="342900" lvl="0" indent="-342900">
              <a:buFont typeface="+mj-lt"/>
              <a:buAutoNum type="arabicPeriod"/>
            </a:pPr>
            <a:r>
              <a:rPr lang="en-NZ" sz="1000" dirty="0" smtClean="0">
                <a:solidFill>
                  <a:schemeClr val="bg1"/>
                </a:solidFill>
              </a:rPr>
              <a:t>Sustaining native plants, fish and animals in and around the harbour</a:t>
            </a:r>
          </a:p>
          <a:p>
            <a:pPr marL="342900" lvl="0" indent="-342900">
              <a:buFont typeface="+mj-lt"/>
              <a:buAutoNum type="arabicPeriod"/>
            </a:pPr>
            <a:r>
              <a:rPr lang="en-NZ" sz="1000" dirty="0" smtClean="0">
                <a:solidFill>
                  <a:schemeClr val="bg1"/>
                </a:solidFill>
              </a:rPr>
              <a:t>Monitoring and study of the harbour’s water and natural ecosystems</a:t>
            </a:r>
          </a:p>
          <a:p>
            <a:pPr marL="342900" lvl="0" indent="-342900">
              <a:buFont typeface="+mj-lt"/>
              <a:buAutoNum type="arabicPeriod"/>
            </a:pPr>
            <a:r>
              <a:rPr lang="en-NZ" sz="1000" dirty="0" smtClean="0">
                <a:solidFill>
                  <a:schemeClr val="bg1"/>
                </a:solidFill>
              </a:rPr>
              <a:t>Minimising sedimentation entering the harbour</a:t>
            </a:r>
          </a:p>
          <a:p>
            <a:pPr marL="342900" lvl="0" indent="-342900">
              <a:buFont typeface="+mj-lt"/>
              <a:buAutoNum type="arabicPeriod"/>
            </a:pPr>
            <a:r>
              <a:rPr lang="en-NZ" sz="1000" dirty="0" smtClean="0">
                <a:solidFill>
                  <a:schemeClr val="bg1"/>
                </a:solidFill>
              </a:rPr>
              <a:t>The visually appealing look of the harbour and harbour foreshore</a:t>
            </a:r>
          </a:p>
          <a:p>
            <a:pPr marL="342900" lvl="0" indent="-342900">
              <a:buFont typeface="+mj-lt"/>
              <a:buAutoNum type="arabicPeriod"/>
            </a:pPr>
            <a:r>
              <a:rPr lang="en-NZ" sz="1000" dirty="0" smtClean="0">
                <a:solidFill>
                  <a:schemeClr val="bg1"/>
                </a:solidFill>
              </a:rPr>
              <a:t>Minimising the effects of industrial, </a:t>
            </a:r>
            <a:r>
              <a:rPr lang="en-NZ" sz="1000" dirty="0" err="1" smtClean="0">
                <a:solidFill>
                  <a:schemeClr val="bg1"/>
                </a:solidFill>
              </a:rPr>
              <a:t>orcharding</a:t>
            </a:r>
            <a:r>
              <a:rPr lang="en-NZ" sz="1000" dirty="0" smtClean="0">
                <a:solidFill>
                  <a:schemeClr val="bg1"/>
                </a:solidFill>
              </a:rPr>
              <a:t> and farming activities on the harbour</a:t>
            </a:r>
          </a:p>
          <a:p>
            <a:pPr marL="342900" lvl="0" indent="-342900">
              <a:buFont typeface="+mj-lt"/>
              <a:buAutoNum type="arabicPeriod"/>
            </a:pPr>
            <a:r>
              <a:rPr lang="en-NZ" sz="1000" dirty="0" smtClean="0">
                <a:solidFill>
                  <a:schemeClr val="bg1"/>
                </a:solidFill>
              </a:rPr>
              <a:t>Using the harbour without conflict from other users</a:t>
            </a:r>
          </a:p>
          <a:p>
            <a:pPr marL="342900" lvl="0" indent="-342900">
              <a:buFont typeface="+mj-lt"/>
              <a:buAutoNum type="arabicPeriod"/>
            </a:pPr>
            <a:r>
              <a:rPr lang="en-NZ" sz="1000" dirty="0" smtClean="0">
                <a:solidFill>
                  <a:schemeClr val="bg1"/>
                </a:solidFill>
              </a:rPr>
              <a:t>Minimising modifications to the natural ecosystems, landscapes and seascapes of the harbour</a:t>
            </a:r>
          </a:p>
          <a:p>
            <a:pPr marL="342900" lvl="0" indent="-342900">
              <a:buFont typeface="+mj-lt"/>
              <a:buAutoNum type="arabicPeriod"/>
            </a:pPr>
            <a:r>
              <a:rPr lang="en-NZ" sz="1000" dirty="0" smtClean="0">
                <a:solidFill>
                  <a:schemeClr val="bg1"/>
                </a:solidFill>
              </a:rPr>
              <a:t>Commercial use of the harbour for Port and cruise ship activity</a:t>
            </a:r>
          </a:p>
          <a:p>
            <a:pPr marL="342900" lvl="0" indent="-342900">
              <a:buFont typeface="+mj-lt"/>
              <a:buAutoNum type="arabicPeriod"/>
            </a:pPr>
            <a:r>
              <a:rPr lang="en-NZ" sz="1000" dirty="0" smtClean="0">
                <a:solidFill>
                  <a:schemeClr val="bg1"/>
                </a:solidFill>
              </a:rPr>
              <a:t>Sustaining traditional cultural practices and knowledge in and around the harbour</a:t>
            </a:r>
            <a:endParaRPr lang="en-NZ" sz="1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xml.rels>&#65279;<?xml version="1.0" encoding="utf-8"?><Relationships xmlns="http://schemas.openxmlformats.org/package/2006/relationships"><Relationship Type="http://schemas.openxmlformats.org/officeDocument/2006/relationships/customXmlProps" Target="/customXML/itemProps.xml" Id="Rd3c4172d526e4b2384ade4b889302c76" /></Relationships>
</file>

<file path=customXML/item.xml><?xml version="1.0" encoding="utf-8"?>
<metadata xmlns="http://www.objective.com/ecm/document/metadata/BFB6F7442CDB4D47AAEFFE50118F3370" version="1.0.0">
  <systemFields>
    <field name="Objective-Id">
      <value order="0">A3888683</value>
    </field>
    <field name="Objective-Title">
      <value order="0">tauranga-harbour-perceptions-study-final-report.pptx</value>
    </field>
    <field name="Objective-Description">
      <value order="0"/>
    </field>
    <field name="Objective-CreationStamp">
      <value order="0">2021-07-28T00:37:55Z</value>
    </field>
    <field name="Objective-IsApproved">
      <value order="0">false</value>
    </field>
    <field name="Objective-IsPublished">
      <value order="0">true</value>
    </field>
    <field name="Objective-DatePublished">
      <value order="0">2021-07-28T00:37:55Z</value>
    </field>
    <field name="Objective-ModificationStamp">
      <value order="0">2021-07-28T00:37:56Z</value>
    </field>
    <field name="Objective-Owner">
      <value order="0">Chris Mahoney Administrator</value>
    </field>
    <field name="Objective-Path">
      <value order="0">EasyInfo Global Folder:'Virtual Filing Cabinet':Relationship Engagement:Communications Planning and Delivery:Communication Technology**:Content management system - Umbraco - Website Management (including BOPRC corporate site and Sam intranet site):Migrated Publications on Public Website *</value>
    </field>
    <field name="Objective-Parent">
      <value order="0">Migrated Publications on Public Website *</value>
    </field>
    <field name="Objective-State">
      <value order="0">Published</value>
    </field>
    <field name="Objective-VersionId">
      <value order="0">vA5881189</value>
    </field>
    <field name="Objective-Version">
      <value order="0">1.0</value>
    </field>
    <field name="Objective-VersionNumber">
      <value order="0">1</value>
    </field>
    <field name="Objective-VersionComment">
      <value order="0">First version</value>
    </field>
    <field name="Objective-FileNumber">
      <value order="0">5.01238</value>
    </field>
    <field name="Objective-Classification">
      <value order="0">Public Access</value>
    </field>
    <field name="Objective-Caveats">
      <value order="0"/>
    </field>
  </systemFields>
  <catalogues>
    <catalogue name="Backcapture / Migrated Type Catalogue" type="type" ori="id:cA9">
      <field name="Objective-Previous File Number">
        <value order="0"/>
      </field>
      <field name="Objective-Accela Key">
        <value order="0"/>
      </field>
    </catalogue>
  </catalogues>
</metadata>
</file>

<file path=customXML/itemProps.xml><?xml version="1.0" encoding="utf-8"?>
<ds:datastoreItem xmlns:ds="http://schemas.openxmlformats.org/officeDocument/2006/customXml" ds:itemID="{5745109E-2DDF-40CB-AC2B-FF9B10C90820}">
  <ds:schemaRefs>
    <ds:schemaRef ds:uri="http://www.objective.com/ecm/document/metadata/BFB6F7442CDB4D47AAEFFE50118F3370"/>
  </ds:schemaRefs>
</ds:datastoreItem>
</file>

<file path=docProps/app.xml><?xml version="1.0" encoding="utf-8"?>
<Properties xmlns="http://schemas.openxmlformats.org/officeDocument/2006/extended-properties" xmlns:vt="http://schemas.openxmlformats.org/officeDocument/2006/docPropsVTypes">
  <TotalTime>1817</TotalTime>
  <Words>10831</Words>
  <Application>Microsoft Office PowerPoint</Application>
  <PresentationFormat>On-screen Show (4:3)</PresentationFormat>
  <Paragraphs>2525</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Maia Warren</dc:creator>
  <cp:lastModifiedBy>Elizabeth Jarrett</cp:lastModifiedBy>
  <cp:revision>233</cp:revision>
  <cp:lastPrinted>2012-08-20T23:02:02Z</cp:lastPrinted>
  <dcterms:created xsi:type="dcterms:W3CDTF">2006-08-16T00:00:00Z</dcterms:created>
  <dcterms:modified xsi:type="dcterms:W3CDTF">2014-06-10T03:32:39Z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A3888683</vt:lpwstr>
  </property>
  <property fmtid="{D5CDD505-2E9C-101B-9397-08002B2CF9AE}" pid="4" name="Objective-Title">
    <vt:lpwstr>tauranga-harbour-perceptions-study-final-report.pptx</vt:lpwstr>
  </property>
  <property fmtid="{D5CDD505-2E9C-101B-9397-08002B2CF9AE}" pid="5" name="Objective-Comment">
    <vt:lpwstr/>
  </property>
  <property fmtid="{D5CDD505-2E9C-101B-9397-08002B2CF9AE}" pid="6" name="Objective-CreationStamp">
    <vt:filetime>2021-07-28T00:37:55Z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2021-07-28T00:37:55Z</vt:filetime>
  </property>
  <property fmtid="{D5CDD505-2E9C-101B-9397-08002B2CF9AE}" pid="10" name="Objective-ModificationStamp">
    <vt:filetime>2021-07-28T00:37:56Z</vt:filetime>
  </property>
  <property fmtid="{D5CDD505-2E9C-101B-9397-08002B2CF9AE}" pid="11" name="Objective-Owner">
    <vt:lpwstr>Chris Mahoney Administrator</vt:lpwstr>
  </property>
  <property fmtid="{D5CDD505-2E9C-101B-9397-08002B2CF9AE}" pid="12" name="Objective-Path">
    <vt:lpwstr>EasyInfo Global Folder:'Virtual Filing Cabinet':Relationship Engagement:Communications Planning and Delivery:Communication Technology**:Content management system - Umbraco - Website Management (including BOPRC corporate site and Sam intranet site):Migrated Publications on Public Website *</vt:lpwstr>
  </property>
  <property fmtid="{D5CDD505-2E9C-101B-9397-08002B2CF9AE}" pid="13" name="Objective-Parent">
    <vt:lpwstr>Migrated Publications on Public Website *</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5.01238</vt:lpwstr>
  </property>
  <property fmtid="{D5CDD505-2E9C-101B-9397-08002B2CF9AE}" pid="19" name="Objective-Classification">
    <vt:lpwstr>Public Access</vt:lpwstr>
  </property>
  <property fmtid="{D5CDD505-2E9C-101B-9397-08002B2CF9AE}" pid="20" name="Objective-Caveats">
    <vt:lpwstr/>
  </property>
  <property fmtid="{D5CDD505-2E9C-101B-9397-08002B2CF9AE}" pid="21" name="Objective-Publication Type [system]">
    <vt:lpwstr>Survey/Questionnaire</vt:lpwstr>
  </property>
  <property fmtid="{D5CDD505-2E9C-101B-9397-08002B2CF9AE}" pid="22" name="Objective-On Behalf Of [system]">
    <vt:lpwstr/>
  </property>
  <property fmtid="{D5CDD505-2E9C-101B-9397-08002B2CF9AE}" pid="23" name="Objective-GIS Location [system]">
    <vt:lpwstr/>
  </property>
  <property fmtid="{D5CDD505-2E9C-101B-9397-08002B2CF9AE}" pid="42" name="Objective-Library Item Type [system]">
    <vt:lpwstr>Powerpoint</vt:lpwstr>
  </property>
  <property fmtid="{D5CDD505-2E9C-101B-9397-08002B2CF9AE}" pid="43" name="Objective-Author [system]">
    <vt:lpwstr>Key Research</vt:lpwstr>
  </property>
  <property fmtid="{D5CDD505-2E9C-101B-9397-08002B2CF9AE}" pid="44" name="Objective-Classification (Library) [system]">
    <vt:lpwstr/>
  </property>
  <property fmtid="{D5CDD505-2E9C-101B-9397-08002B2CF9AE}" pid="45" name="Objective-Edition (Library) [system]">
    <vt:lpwstr>Final</vt:lpwstr>
  </property>
  <property fmtid="{D5CDD505-2E9C-101B-9397-08002B2CF9AE}" pid="46" name="Objective-Publisher (Library) [system]">
    <vt:lpwstr>KEY RESEARCH &amp; MARKETING LTD</vt:lpwstr>
  </property>
  <property fmtid="{D5CDD505-2E9C-101B-9397-08002B2CF9AE}" pid="47" name="Objective-Publication Date [system]">
    <vt:filetime>2012-07-31T12:00:00Z</vt:filetime>
  </property>
  <property fmtid="{D5CDD505-2E9C-101B-9397-08002B2CF9AE}" pid="48" name="Objective-Pages [system]">
    <vt:lpwstr>69</vt:lpwstr>
  </property>
  <property fmtid="{D5CDD505-2E9C-101B-9397-08002B2CF9AE}" pid="49" name="Objective-ISSN [system]">
    <vt:lpwstr/>
  </property>
  <property fmtid="{D5CDD505-2E9C-101B-9397-08002B2CF9AE}" pid="50" name="Objective-ISBN [system]">
    <vt:lpwstr/>
  </property>
  <property fmtid="{D5CDD505-2E9C-101B-9397-08002B2CF9AE}" pid="51" name="Objective-Series Number [system]">
    <vt:lpwstr/>
  </property>
  <property fmtid="{D5CDD505-2E9C-101B-9397-08002B2CF9AE}" pid="52" name="Objective-Series Name [system]">
    <vt:lpwstr/>
  </property>
  <property fmtid="{D5CDD505-2E9C-101B-9397-08002B2CF9AE}" pid="53" name="Objective-Description">
    <vt:lpwstr/>
  </property>
  <property fmtid="{D5CDD505-2E9C-101B-9397-08002B2CF9AE}" pid="54" name="Objective-VersionId">
    <vt:lpwstr>vA5881189</vt:lpwstr>
  </property>
  <property fmtid="{D5CDD505-2E9C-101B-9397-08002B2CF9AE}" pid="55" name="Objective-Previous File Number">
    <vt:lpwstr/>
  </property>
  <property fmtid="{D5CDD505-2E9C-101B-9397-08002B2CF9AE}" pid="56" name="Objective-Accela Key">
    <vt:lpwstr/>
  </property>
</Properties>
</file>