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8" r:id="rId4"/>
    <p:sldId id="259" r:id="rId5"/>
    <p:sldId id="262" r:id="rId6"/>
    <p:sldId id="263" r:id="rId7"/>
    <p:sldId id="261" r:id="rId8"/>
    <p:sldId id="260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42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viewProps" Target="viewProps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presProps" Target="presProps.xml" Id="rId12" /><Relationship Type="http://schemas.openxmlformats.org/officeDocument/2006/relationships/slideMaster" Target="slideMasters/slideMaster1.xml" Id="rId2" /><Relationship Type="http://schemas.openxmlformats.org/officeDocument/2006/relationships/customXml" Target="../customXml/item1.xml" Id="rId1" /><Relationship Type="http://schemas.openxmlformats.org/officeDocument/2006/relationships/slide" Target="slides/slide4.xml" Id="rId6" /><Relationship Type="http://schemas.openxmlformats.org/officeDocument/2006/relationships/handoutMaster" Target="handoutMasters/handoutMaster1.xml" Id="rId11" /><Relationship Type="http://schemas.openxmlformats.org/officeDocument/2006/relationships/slide" Target="slides/slide3.xml" Id="rId5" /><Relationship Type="http://schemas.openxmlformats.org/officeDocument/2006/relationships/tableStyles" Target="tableStyles.xml" Id="rId15" /><Relationship Type="http://schemas.openxmlformats.org/officeDocument/2006/relationships/notesMaster" Target="notesMasters/notesMaster1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theme" Target="theme/theme1.xml" Id="rId14" /><Relationship Type="http://schemas.openxmlformats.org/officeDocument/2006/relationships/customXml" Target="/customXML/item2.xml" Id="Rbdb5ee1db35d4c71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4F9B-7B9C-48DE-8774-B76D5A747B6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BFAA-A800-46DA-9B76-08F97CF6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3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F1E1-8B31-F042-86FF-8CBF164A5F3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E116-3477-A949-953D-30372248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0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186"/>
            <a:ext cx="12192000" cy="2038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49329" y="5337441"/>
            <a:ext cx="8066071" cy="713485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1623" y="6296453"/>
            <a:ext cx="7949592" cy="43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date month year and/or meeting name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6"/>
            <a:ext cx="12192000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36995" y="2301409"/>
            <a:ext cx="6695621" cy="713485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510" y="3145309"/>
            <a:ext cx="6667923" cy="32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Day, date month year and/or meeting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5135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imag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926335"/>
            <a:ext cx="10515600" cy="395799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220"/>
            <a:ext cx="12192000" cy="89916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4542" y="6252924"/>
            <a:ext cx="7102593" cy="43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date month year and/or meeting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67452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/or image: vari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82211"/>
            <a:ext cx="10515600" cy="14677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096002" y="3482604"/>
            <a:ext cx="5257799" cy="2410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insert object</a:t>
            </a:r>
            <a:endParaRPr lang="en-NZ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>
          <a:xfrm rot="10800000" flipV="1">
            <a:off x="838198" y="3489776"/>
            <a:ext cx="4995727" cy="2403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685800" indent="-22860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220"/>
            <a:ext cx="12192000" cy="899160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4542" y="6252924"/>
            <a:ext cx="7102593" cy="43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date month year and/or meeting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953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/or imag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3717" y="1926337"/>
            <a:ext cx="6172200" cy="393471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26336"/>
            <a:ext cx="3932767" cy="3942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220"/>
            <a:ext cx="12192000" cy="899160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4542" y="6252924"/>
            <a:ext cx="7102593" cy="43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date month year and/or meeting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401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9328" y="1914144"/>
            <a:ext cx="5094271" cy="39653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600" baseline="0"/>
            </a:lvl1pPr>
            <a:lvl2pPr marL="457200" indent="0">
              <a:buNone/>
              <a:defRPr sz="2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Column 1: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29867" y="1914144"/>
            <a:ext cx="5223933" cy="3963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600" baseline="0"/>
            </a:lvl1pPr>
            <a:lvl2pPr marL="457200" indent="0">
              <a:buNone/>
              <a:defRPr sz="2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Column 2: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220"/>
            <a:ext cx="12192000" cy="89916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4542" y="6252924"/>
            <a:ext cx="7102593" cy="43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date month year and/or meeting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38230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image: thi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94728"/>
            <a:ext cx="12192000" cy="3632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9210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08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_logo_inversed.png (500Ã466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227137"/>
            <a:ext cx="4762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9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2" r:id="rId3"/>
    <p:sldLayoutId id="2147483667" r:id="rId4"/>
    <p:sldLayoutId id="2147483683" r:id="rId5"/>
    <p:sldLayoutId id="2147483662" r:id="rId6"/>
    <p:sldLayoutId id="214748366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36" y="5209425"/>
            <a:ext cx="8066071" cy="713485"/>
          </a:xfrm>
        </p:spPr>
        <p:txBody>
          <a:bodyPr/>
          <a:lstStyle/>
          <a:p>
            <a:r>
              <a:rPr lang="en-US" dirty="0"/>
              <a:t>Mount Air Quality Working Party meeting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4736" y="6330884"/>
            <a:ext cx="7949592" cy="438127"/>
          </a:xfrm>
        </p:spPr>
        <p:txBody>
          <a:bodyPr/>
          <a:lstStyle/>
          <a:p>
            <a:r>
              <a:rPr lang="en-US" dirty="0"/>
              <a:t>Wednesday 3</a:t>
            </a:r>
            <a:r>
              <a:rPr lang="en-US" baseline="30000" dirty="0"/>
              <a:t>rd</a:t>
            </a:r>
            <a:r>
              <a:rPr lang="en-US" dirty="0"/>
              <a:t> March 2021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46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3E56D-2824-4F6E-A69D-9F483CABF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41" y="1267968"/>
            <a:ext cx="11090283" cy="310400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31 Functions of territorial authorities under this Act</a:t>
            </a:r>
          </a:p>
          <a:p>
            <a:pPr marL="0" indent="0">
              <a:buNone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(1) Every territorial authority shall have the following functions for the purpose of giving effect to this Act in its district:</a:t>
            </a:r>
          </a:p>
          <a:p>
            <a:pPr marL="457200" lvl="1" indent="0">
              <a:buNone/>
            </a:pPr>
            <a:r>
              <a:rPr lang="en-US" sz="1400" dirty="0"/>
              <a:t>(a) the establishment, implementation, and review of </a:t>
            </a:r>
            <a:r>
              <a:rPr lang="en-US" sz="1400" b="1" dirty="0"/>
              <a:t>objectives, policies, and methods to achieve integrated management of the effects of the use, development, or protection of land and associated natural and physical resources of the district:</a:t>
            </a:r>
          </a:p>
          <a:p>
            <a:pPr marL="457200" lvl="1" indent="0">
              <a:buNone/>
            </a:pPr>
            <a:r>
              <a:rPr lang="en-US" sz="1400" dirty="0"/>
              <a:t>(aa) the establishment, implementation, and review of </a:t>
            </a:r>
            <a:r>
              <a:rPr lang="en-US" sz="1400" b="1" dirty="0"/>
              <a:t>objectives, policies, and methods to ensure that there is sufficient development capacity in respect of housing and business land </a:t>
            </a:r>
            <a:r>
              <a:rPr lang="en-US" sz="1400" dirty="0"/>
              <a:t>to meet the expected demands of the district:</a:t>
            </a:r>
          </a:p>
          <a:p>
            <a:pPr marL="457200" lvl="1" indent="0">
              <a:buNone/>
            </a:pPr>
            <a:r>
              <a:rPr lang="en-US" sz="1400" dirty="0"/>
              <a:t>(b) the </a:t>
            </a:r>
            <a:r>
              <a:rPr lang="en-US" sz="1400" b="1" dirty="0"/>
              <a:t>control of any actual or potential effects of the use, development</a:t>
            </a:r>
            <a:r>
              <a:rPr lang="en-US" sz="1400" dirty="0"/>
              <a:t>, or protection of land, including for the purpose of—</a:t>
            </a:r>
          </a:p>
          <a:p>
            <a:pPr marL="914400" lvl="2" indent="0">
              <a:buNone/>
            </a:pPr>
            <a:r>
              <a:rPr lang="en-US" sz="1400" dirty="0"/>
              <a:t>(</a:t>
            </a:r>
            <a:r>
              <a:rPr lang="en-US" sz="1400" dirty="0" err="1"/>
              <a:t>i</a:t>
            </a:r>
            <a:r>
              <a:rPr lang="en-US" sz="1400" dirty="0"/>
              <a:t>) the avoidance or mitigation of natural hazards; and</a:t>
            </a:r>
          </a:p>
          <a:p>
            <a:pPr marL="914400" lvl="2" indent="0">
              <a:buNone/>
            </a:pPr>
            <a:r>
              <a:rPr lang="en-US" sz="1400" dirty="0"/>
              <a:t>(ii) </a:t>
            </a:r>
            <a:r>
              <a:rPr lang="en-US" sz="1400" i="1" dirty="0"/>
              <a:t>[Repealed]</a:t>
            </a:r>
          </a:p>
          <a:p>
            <a:pPr marL="914400" lvl="2" indent="0">
              <a:buNone/>
            </a:pPr>
            <a:r>
              <a:rPr lang="en-US" sz="1400" dirty="0"/>
              <a:t>(</a:t>
            </a:r>
            <a:r>
              <a:rPr lang="en-US" sz="1400" dirty="0" err="1"/>
              <a:t>iia</a:t>
            </a:r>
            <a:r>
              <a:rPr lang="en-US" sz="1400" dirty="0"/>
              <a:t>) the prevention or mitigation of any adverse effects of the development, subdivision, or use of contaminated land:</a:t>
            </a:r>
          </a:p>
          <a:p>
            <a:pPr marL="914400" lvl="2" indent="0">
              <a:buNone/>
            </a:pPr>
            <a:r>
              <a:rPr lang="en-US" sz="1400" dirty="0"/>
              <a:t>(iii) the maintenance of indigenous biological diversity:</a:t>
            </a:r>
          </a:p>
          <a:p>
            <a:pPr marL="457200" lvl="1" indent="0">
              <a:buNone/>
            </a:pPr>
            <a:r>
              <a:rPr lang="en-US" sz="1400" dirty="0"/>
              <a:t>(c) </a:t>
            </a:r>
            <a:r>
              <a:rPr lang="en-US" sz="1400" i="1" dirty="0"/>
              <a:t>[Repealed]</a:t>
            </a:r>
          </a:p>
          <a:p>
            <a:pPr marL="457200" lvl="1" indent="0">
              <a:buNone/>
            </a:pPr>
            <a:r>
              <a:rPr lang="en-US" sz="1400" dirty="0"/>
              <a:t>(d) the control of the </a:t>
            </a:r>
            <a:r>
              <a:rPr lang="en-US" sz="1400" b="1" dirty="0"/>
              <a:t>emission of noise and the mitigation of the effects of noise</a:t>
            </a:r>
            <a:r>
              <a:rPr lang="en-US" sz="1400" dirty="0"/>
              <a:t>:</a:t>
            </a:r>
          </a:p>
          <a:p>
            <a:pPr marL="457200" lvl="1" indent="0">
              <a:buNone/>
            </a:pPr>
            <a:r>
              <a:rPr lang="en-US" sz="1400" dirty="0"/>
              <a:t>(e) the control of any actual or potential effects of activities in relation to the </a:t>
            </a:r>
            <a:r>
              <a:rPr lang="en-US" sz="1400" b="1" dirty="0"/>
              <a:t>surface of water in rivers and lakes</a:t>
            </a:r>
            <a:r>
              <a:rPr lang="en-US" sz="1400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FCD1A-7BC2-459F-AAE3-E590BCB4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841"/>
          </a:xfrm>
        </p:spPr>
        <p:txBody>
          <a:bodyPr/>
          <a:lstStyle/>
          <a:p>
            <a:r>
              <a:rPr lang="en-US" dirty="0"/>
              <a:t>Section 31 of the RMA – our functions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BCC6-52D0-4BF8-8E2E-0A205C25A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6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FDA357-718E-4943-83DC-F6052127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41"/>
            <a:ext cx="10515600" cy="3957997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Develop, consult and adopt a City Plan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Amend as required (selected plan changes)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Undertake a full review of the Plan every ten Year (working on 2024 review)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Consider and grant Resource Consents in accordance with the City Plan and other planning documents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9612EA-AC02-4720-BEE5-4CFDEA0B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DO WE DELIVER ON OUR RESPONSIBILITIES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568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5F278B-E8E9-4079-B32C-B36DF58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Hierocracy of Planning Documents </a:t>
            </a:r>
            <a:endParaRPr lang="en-NZ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051F73F7-2568-4844-B912-C21AA5EA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957" y="1586590"/>
            <a:ext cx="5068936" cy="3959225"/>
          </a:xfrm>
        </p:spPr>
      </p:pic>
    </p:spTree>
    <p:extLst>
      <p:ext uri="{BB962C8B-B14F-4D97-AF65-F5344CB8AC3E}">
        <p14:creationId xmlns:p14="http://schemas.microsoft.com/office/powerpoint/2010/main" val="110636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AFD43-0DB2-48E6-9A38-529F103A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573"/>
            <a:ext cx="10515600" cy="48288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With regards to managing discharges to air, this sits with the Regional Council under s30(1)(f) of the RMA.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When considering truck movements, it is in terms of the design standards for road classification and strategic function. Impact of air emissions is out of scope.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Our existing Industrial zone rules are relatively permissive for heavy industry. Our consideration of the effects of heavy industry is constrained to whether the </a:t>
            </a:r>
            <a:r>
              <a:rPr lang="en-NZ" dirty="0" err="1"/>
              <a:t>landuse</a:t>
            </a:r>
            <a:r>
              <a:rPr lang="en-NZ" dirty="0"/>
              <a:t> is suitable within the relevant zoning. Our plan does acknowledge potential offsite impacts as a result of a significant event (e.g. chemical fire).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2FD93-75B4-478D-A753-B472F326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Air Quality issues/ City and District Plans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622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D7224-17B3-41C4-ADB1-0E665932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42" y="1729501"/>
            <a:ext cx="10515600" cy="395799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TCC Environmental Monitoring Team is responsible for monitoring the City Plan and conditions of </a:t>
            </a:r>
            <a:r>
              <a:rPr lang="en-US" sz="2000" dirty="0" err="1"/>
              <a:t>landuse</a:t>
            </a:r>
            <a:r>
              <a:rPr lang="en-US" sz="2000" dirty="0"/>
              <a:t> and subdivision resource consents issued by TCC.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C26A4-F1DE-41EA-A709-EA8654CF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TCC Environmental Monitoring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364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8B812-C6CF-43DE-A5C2-F7EE9929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42" y="1670778"/>
            <a:ext cx="10515600" cy="3957997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Tauranga City Council’s Environmental Health Team have some responsibilities under the Health Act Section 29 (h),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 relation to the Health Act EHO would only be required to respond to nuisance complaints, example would be nuisances from residential fires creating smoke issues.</a:t>
            </a:r>
          </a:p>
          <a:p>
            <a:r>
              <a:rPr lang="en-US" sz="1800" dirty="0"/>
              <a:t>The Environmental Health team would refer any larger scale complaints to the relevant authority such as:</a:t>
            </a:r>
          </a:p>
          <a:p>
            <a:pPr lvl="1"/>
            <a:r>
              <a:rPr lang="en-US" sz="1800" dirty="0"/>
              <a:t>Regional Council</a:t>
            </a:r>
          </a:p>
          <a:p>
            <a:pPr lvl="1"/>
            <a:r>
              <a:rPr lang="en-US" sz="1800" dirty="0"/>
              <a:t>Ministry of Health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96BF7-25A0-4B7C-A85B-F54B937F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Act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2897439"/>
      </p:ext>
    </p:extLst>
  </p:cSld>
  <p:clrMapOvr>
    <a:masterClrMapping/>
  </p:clrMapOvr>
</p:sld>
</file>

<file path=ppt/theme/theme1.xml><?xml version="1.0" encoding="utf-8"?>
<a:theme xmlns:a="http://schemas.openxmlformats.org/drawingml/2006/main" name="TCC Theme">
  <a:themeElements>
    <a:clrScheme name="TCC Colour">
      <a:dk1>
        <a:srgbClr val="000000"/>
      </a:dk1>
      <a:lt1>
        <a:srgbClr val="FFFFFF"/>
      </a:lt1>
      <a:dk2>
        <a:srgbClr val="0082CA"/>
      </a:dk2>
      <a:lt2>
        <a:srgbClr val="80BC00"/>
      </a:lt2>
      <a:accent1>
        <a:srgbClr val="61A60E"/>
      </a:accent1>
      <a:accent2>
        <a:srgbClr val="F7BE00"/>
      </a:accent2>
      <a:accent3>
        <a:srgbClr val="69488E"/>
      </a:accent3>
      <a:accent4>
        <a:srgbClr val="E53E51"/>
      </a:accent4>
      <a:accent5>
        <a:srgbClr val="F88D2B"/>
      </a:accent5>
      <a:accent6>
        <a:srgbClr val="00ACD8"/>
      </a:accent6>
      <a:hlink>
        <a:srgbClr val="7F7F7F"/>
      </a:hlink>
      <a:folHlink>
        <a:srgbClr val="0082CA"/>
      </a:folHlink>
    </a:clrScheme>
    <a:fontScheme name="TCC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C Powerpoint Corporate Template - 2018 - Wide Screen" id="{92BBD894-7143-4636-A1BE-84812C983CF9}" vid="{C65AC074-7D89-4FAD-B70B-7E4A050591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A3747407</value>
    </field>
    <field name="Objective-Title">
      <value order="0">TCC PowerPoint</value>
    </field>
    <field name="Objective-Description">
      <value order="0"/>
    </field>
    <field name="Objective-CreationStamp">
      <value order="0">2021-03-01T19:40:50Z</value>
    </field>
    <field name="Objective-IsApproved">
      <value order="0">false</value>
    </field>
    <field name="Objective-IsPublished">
      <value order="0">true</value>
    </field>
    <field name="Objective-DatePublished">
      <value order="0">2023-09-27T23:06:13Z</value>
    </field>
    <field name="Objective-ModificationStamp">
      <value order="0">2024-07-18T02:48:25Z</value>
    </field>
    <field name="Objective-Owner">
      <value order="0">Reece Irving</value>
    </field>
    <field name="Objective-Path">
      <value order="0">EasyInfo Global Folder:'Virtual Filing Cabinet':Natural Resource Management:Integrated Catchments Programme Management:Mount Industrial Programme *:Mount Industrial Programme:Mount Maunganui Air Quality *:Stakeholder Group Meetings:Mount Maunganui Air Quality Working Party*:2021-03-03 Whareroa Marae Mount Maunganui Air Quality Working Party Meeting:2021-03-03 Mount Maungaui Air Quality Working Party Presentations</value>
    </field>
    <field name="Objective-Parent">
      <value order="0">2021-03-03 Mount Maungaui Air Quality Working Party Presentations</value>
    </field>
    <field name="Objective-State">
      <value order="0">Published</value>
    </field>
    <field name="Objective-VersionId">
      <value order="0">vA5669591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E1033FFEF2A344D5AAFC45AA6EE3561E" version="1.0.0">
  <systemFields>
    <field name="Objective-Id">
      <value order="0">A9369545</value>
    </field>
    <field name="Objective-Title">
      <value order="0">TCC PowerPoint Corporate template - 2018 - widescreen</value>
    </field>
    <field name="Objective-Description">
      <value order="0"/>
    </field>
    <field name="Objective-CreationStamp">
      <value order="0">2018-10-10T21:20:38Z</value>
    </field>
    <field name="Objective-IsApproved">
      <value order="0">false</value>
    </field>
    <field name="Objective-IsPublished">
      <value order="0">true</value>
    </field>
    <field name="Objective-DatePublished">
      <value order="0">2020-01-16T19:12:06Z</value>
    </field>
    <field name="Objective-ModificationStamp">
      <value order="0">2020-01-16T19:12:06Z</value>
    </field>
    <field name="Objective-Owner">
      <value order="0">CO - Bushra Iftekhar</value>
    </field>
    <field name="Objective-Path">
      <value order="0">TCC Global Folder:TCC Tools:.Templates:Commonly Used Templates</value>
    </field>
    <field name="Objective-Parent">
      <value order="0">Classified Object</value>
    </field>
    <field name="Objective-State">
      <value order="0">Published</value>
    </field>
    <field name="Objective-VersionId">
      <value order="0">vA11535138</value>
    </field>
    <field name="Objective-Version">
      <value order="0">4.0</value>
    </field>
    <field name="Objective-VersionNumber">
      <value order="0">4</value>
    </field>
    <field name="Objective-VersionComment">
      <value order="0"/>
    </field>
    <field name="Objective-FileNumber">
      <value order="0"/>
    </field>
    <field name="Objective-Classification">
      <value order="0">Staff</value>
    </field>
    <field name="Objective-Caveats">
      <value order="0"/>
    </field>
  </systemFields>
  <catalogues>
    <catalogue name="Business Document Type Catalogue" type="type" ori="id:cA25">
      <field name="Objective-Business Type">
        <value order="0">Template</value>
      </field>
      <field name="Objective-Date on Document">
        <value order="0"/>
      </field>
      <field name="Objective-Date Received">
        <value order="0"/>
      </field>
      <field name="Objective-Ozone Contact">
        <value order="0"/>
      </field>
      <field name="Objective-Internal Reference">
        <value order="0"/>
      </field>
      <field name="Objective-Hardcopy Location">
        <value order="0"/>
      </field>
      <field name="Objective-User Disposed">
        <value order="0"/>
      </field>
      <field name="Objective-AssetID">
        <value order="0"/>
      </field>
      <field name="Objective-OzoneID">
        <value order="0"/>
      </field>
      <field name="Objective-EsriAttachmentId">
        <value order="0"/>
      </field>
      <field name="Objective-EsriId">
        <value order="0"/>
      </field>
      <field name="Objective-WorkOrderID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E1033FFEF2A344D5AAFC45AA6EE356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TCC PowerPoint Corporate template - 2018 - widescreen</Template>
  <TotalTime>419</TotalTime>
  <Words>532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TCC Theme</vt:lpstr>
      <vt:lpstr>Mount Air Quality Working Party meeting</vt:lpstr>
      <vt:lpstr>Section 31 of the RMA – our functions</vt:lpstr>
      <vt:lpstr>HOW DO WE DELIVER ON OUR RESPONSIBILITIES</vt:lpstr>
      <vt:lpstr>Hierocracy of Planning Documents </vt:lpstr>
      <vt:lpstr>Air Quality issues/ City and District Plans </vt:lpstr>
      <vt:lpstr>TCC Environmental Monitoring</vt:lpstr>
      <vt:lpstr>Health Act</vt:lpstr>
    </vt:vector>
  </TitlesOfParts>
  <Company>Tauranga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Air Quality Working Party meeting</dc:title>
  <dc:creator>Jade Griffiths</dc:creator>
  <cp:lastModifiedBy>Reece Irving</cp:lastModifiedBy>
  <cp:revision>17</cp:revision>
  <dcterms:created xsi:type="dcterms:W3CDTF">2021-02-24T00:18:59Z</dcterms:created>
  <dcterms:modified xsi:type="dcterms:W3CDTF">2021-03-01T18:40:50Z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A3747407</vt:lpwstr>
  </property>
  <property fmtid="{D5CDD505-2E9C-101B-9397-08002B2CF9AE}" pid="4" name="Objective-Title">
    <vt:lpwstr>TCC PowerPoint</vt:lpwstr>
  </property>
  <property fmtid="{D5CDD505-2E9C-101B-9397-08002B2CF9AE}" pid="5" name="Objective-Description">
    <vt:lpwstr/>
  </property>
  <property fmtid="{D5CDD505-2E9C-101B-9397-08002B2CF9AE}" pid="6" name="Objective-CreationStamp">
    <vt:filetime>2021-03-01T19:40:50Z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2023-09-27T23:06:13Z</vt:filetime>
  </property>
  <property fmtid="{D5CDD505-2E9C-101B-9397-08002B2CF9AE}" pid="10" name="Objective-ModificationStamp">
    <vt:filetime>2024-07-18T02:48:25Z</vt:filetime>
  </property>
  <property fmtid="{D5CDD505-2E9C-101B-9397-08002B2CF9AE}" pid="11" name="Objective-Owner">
    <vt:lpwstr>Reece Irving</vt:lpwstr>
  </property>
  <property fmtid="{D5CDD505-2E9C-101B-9397-08002B2CF9AE}" pid="12" name="Objective-Path">
    <vt:lpwstr>EasyInfo Global Folder:'Virtual Filing Cabinet':Natural Resource Management:Integrated Catchments Programme Management:Mount Industrial Programme *:Mount Industrial Programme:Mount Maunganui Air Quality *:Stakeholder Group Meetings:Mount Maunganui Air Quality Working Party*:2021-03-03 Whareroa Marae Mount Maunganui Air Quality Working Party Meeting:2021-03-03 Mount Maungaui Air Quality Working Party Presentations</vt:lpwstr>
  </property>
  <property fmtid="{D5CDD505-2E9C-101B-9397-08002B2CF9AE}" pid="13" name="Objective-Parent">
    <vt:lpwstr>2021-03-03 Mount Maungaui Air Quality Working Party 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vA5669591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4.22597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Business Type">
    <vt:lpwstr>Template</vt:lpwstr>
  </property>
  <property fmtid="{D5CDD505-2E9C-101B-9397-08002B2CF9AE}" pid="23" name="Objective-Date on Document">
    <vt:lpwstr/>
  </property>
  <property fmtid="{D5CDD505-2E9C-101B-9397-08002B2CF9AE}" pid="24" name="Objective-Date Received">
    <vt:lpwstr/>
  </property>
  <property fmtid="{D5CDD505-2E9C-101B-9397-08002B2CF9AE}" pid="25" name="Objective-Ozone Contact">
    <vt:lpwstr/>
  </property>
  <property fmtid="{D5CDD505-2E9C-101B-9397-08002B2CF9AE}" pid="26" name="Objective-Internal Reference">
    <vt:lpwstr/>
  </property>
  <property fmtid="{D5CDD505-2E9C-101B-9397-08002B2CF9AE}" pid="27" name="Objective-Hardcopy Location">
    <vt:lpwstr/>
  </property>
  <property fmtid="{D5CDD505-2E9C-101B-9397-08002B2CF9AE}" pid="28" name="Objective-User Disposed">
    <vt:lpwstr/>
  </property>
  <property fmtid="{D5CDD505-2E9C-101B-9397-08002B2CF9AE}" pid="29" name="Objective-AssetID">
    <vt:lpwstr/>
  </property>
  <property fmtid="{D5CDD505-2E9C-101B-9397-08002B2CF9AE}" pid="30" name="Objective-OzoneID">
    <vt:lpwstr/>
  </property>
  <property fmtid="{D5CDD505-2E9C-101B-9397-08002B2CF9AE}" pid="31" name="Objective-EsriAttachmentId">
    <vt:lpwstr/>
  </property>
  <property fmtid="{D5CDD505-2E9C-101B-9397-08002B2CF9AE}" pid="32" name="Objective-EsriId">
    <vt:lpwstr/>
  </property>
  <property fmtid="{D5CDD505-2E9C-101B-9397-08002B2CF9AE}" pid="33" name="Objective-WorkOrderID">
    <vt:lpwstr/>
  </property>
  <property fmtid="{D5CDD505-2E9C-101B-9397-08002B2CF9AE}" pid="34" name="Objective-Connect Creator">
    <vt:lpwstr/>
  </property>
  <property fmtid="{D5CDD505-2E9C-101B-9397-08002B2CF9AE}" pid="35" name="Objective-Comment">
    <vt:lpwstr/>
  </property>
  <property fmtid="{D5CDD505-2E9C-101B-9397-08002B2CF9AE}" pid="36" name="Objective-Reference">
    <vt:lpwstr/>
  </property>
  <property fmtid="{D5CDD505-2E9C-101B-9397-08002B2CF9AE}" pid="37" name="Objective-Reference Source">
    <vt:lpwstr/>
  </property>
  <property fmtid="{D5CDD505-2E9C-101B-9397-08002B2CF9AE}" pid="38" name="Objective-On Behalf Of">
    <vt:lpwstr/>
  </property>
  <property fmtid="{D5CDD505-2E9C-101B-9397-08002B2CF9AE}" pid="39" name="Objective-Accela Key">
    <vt:lpwstr/>
  </property>
</Properties>
</file>