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382" r:id="rId3"/>
    <p:sldId id="323" r:id="rId4"/>
    <p:sldId id="448" r:id="rId5"/>
    <p:sldId id="472" r:id="rId6"/>
    <p:sldId id="451" r:id="rId7"/>
    <p:sldId id="473" r:id="rId8"/>
    <p:sldId id="488" r:id="rId9"/>
    <p:sldId id="489" r:id="rId10"/>
    <p:sldId id="471" r:id="rId11"/>
    <p:sldId id="474" r:id="rId12"/>
    <p:sldId id="475" r:id="rId13"/>
    <p:sldId id="477" r:id="rId14"/>
    <p:sldId id="480" r:id="rId15"/>
    <p:sldId id="481" r:id="rId16"/>
    <p:sldId id="482" r:id="rId17"/>
    <p:sldId id="483" r:id="rId18"/>
    <p:sldId id="484" r:id="rId19"/>
    <p:sldId id="485" r:id="rId20"/>
    <p:sldId id="478" r:id="rId21"/>
    <p:sldId id="479" r:id="rId22"/>
    <p:sldId id="486" r:id="rId23"/>
    <p:sldId id="487" r:id="rId24"/>
    <p:sldId id="455" r:id="rId2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D"/>
    <a:srgbClr val="0064A3"/>
    <a:srgbClr val="1F497D"/>
    <a:srgbClr val="00A2FF"/>
    <a:srgbClr val="62BD19"/>
    <a:srgbClr val="2E2E2E"/>
    <a:srgbClr val="333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6" autoAdjust="0"/>
    <p:restoredTop sz="94947" autoAdjust="0"/>
  </p:normalViewPr>
  <p:slideViewPr>
    <p:cSldViewPr>
      <p:cViewPr varScale="1">
        <p:scale>
          <a:sx n="71" d="100"/>
          <a:sy n="71" d="100"/>
        </p:scale>
        <p:origin x="15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notesMaster" Target="notesMasters/notesMaster1.xml" Id="rId26" /><Relationship Type="http://schemas.openxmlformats.org/officeDocument/2006/relationships/slide" Target="slides/slide2.xml" Id="rId3" /><Relationship Type="http://schemas.openxmlformats.org/officeDocument/2006/relationships/slide" Target="slides/slide20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viewProps" Target="viewProps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presProps" Target="presProps.xml" Id="rId28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tableStyles" Target="tableStyles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handoutMaster" Target="handoutMasters/handoutMaster1.xml" Id="rId27" /><Relationship Type="http://schemas.openxmlformats.org/officeDocument/2006/relationships/theme" Target="theme/theme1.xml" Id="rId30" /><Relationship Type="http://schemas.openxmlformats.org/officeDocument/2006/relationships/customXml" Target="/customXML/item.xml" Id="Rdbd70cc733bc4534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70ACE-0D23-44AB-A0B1-7F3A2D335956}" type="datetimeFigureOut">
              <a:rPr lang="en-NZ" smtClean="0"/>
              <a:t>10/09/2020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F93BE-728B-4064-B741-5AD893547DF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0772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AF01-35DF-497C-B5B6-42EFA9F00686}" type="datetimeFigureOut">
              <a:rPr lang="en-NZ" smtClean="0"/>
              <a:t>10/09/2020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B4D2B-F1B5-4B21-9526-A0E68D545A9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909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77559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9135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6659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049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4161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9358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2694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85452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984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5419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269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068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8480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8025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dirty="0"/>
              <a:t>To significantly increase the volume of water (particularly fresh water) flowing from the Kaituna River into Ongatoro/Maketu Estuary by 2018 in a way that maximises the ecological and cultural benefits (particularly wetlands and kaimoana) while limiting the economic cost and adverse environmental effects to acceptable levels</a:t>
            </a:r>
          </a:p>
          <a:p>
            <a:endParaRPr lang="en-NZ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200" dirty="0"/>
              <a:t>20% of river flow + 20 ha new wetlands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881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1 open gate is approx. equivalent in flow to the four old round culverts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330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1 open gate is approx. equivalent in flow to the four old round culverts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7890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1 open gate is approx. equivalent in flow to the four old round culverts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523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61341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4576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4D2B-F1B5-4B21-9526-A0E68D545A90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601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980729"/>
            <a:ext cx="7772400" cy="792087"/>
          </a:xfrm>
          <a:prstGeom prst="rect">
            <a:avLst/>
          </a:prstGeom>
        </p:spPr>
        <p:txBody>
          <a:bodyPr anchor="t" anchorCtr="0"/>
          <a:lstStyle>
            <a:lvl1pPr>
              <a:defRPr sz="4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heading 1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844824"/>
            <a:ext cx="7776864" cy="5760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0064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heading 2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0888" y="5907682"/>
            <a:ext cx="2133600" cy="401638"/>
          </a:xfrm>
          <a:prstGeom prst="rect">
            <a:avLst/>
          </a:prstGeom>
        </p:spPr>
        <p:txBody>
          <a:bodyPr/>
          <a:lstStyle>
            <a:lvl1pPr>
              <a:defRPr i="1">
                <a:latin typeface="Myriad Pro" pitchFamily="34" charset="0"/>
              </a:defRPr>
            </a:lvl1pPr>
          </a:lstStyle>
          <a:p>
            <a:fld id="{546926A0-09AD-42B8-A536-303420AD9040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2" y="2492896"/>
            <a:ext cx="7776220" cy="3384376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body copy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07255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824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7504" y="6428184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6F5-E053-413B-9FBF-DB98ACE9B44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331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15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002F5D"/>
          </a:solidFill>
          <a:latin typeface="Myriad Pro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b="0" kern="1200">
          <a:solidFill>
            <a:srgbClr val="0064A3"/>
          </a:solidFill>
          <a:latin typeface="Myriad Pr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7772400" cy="4752528"/>
          </a:xfrm>
        </p:spPr>
        <p:txBody>
          <a:bodyPr anchor="ctr" anchorCtr="0"/>
          <a:lstStyle/>
          <a:p>
            <a:pPr algn="ctr"/>
            <a:r>
              <a:rPr lang="en-NZ" sz="3600" dirty="0">
                <a:solidFill>
                  <a:schemeClr val="bg1"/>
                </a:solidFill>
              </a:rPr>
              <a:t>Kaituna </a:t>
            </a:r>
            <a:r>
              <a:rPr lang="en-NZ" sz="3600" dirty="0" err="1">
                <a:solidFill>
                  <a:schemeClr val="bg1"/>
                </a:solidFill>
              </a:rPr>
              <a:t>Rediversion</a:t>
            </a:r>
            <a:r>
              <a:rPr lang="en-NZ" sz="3600" dirty="0">
                <a:solidFill>
                  <a:schemeClr val="bg1"/>
                </a:solidFill>
              </a:rPr>
              <a:t> Update</a:t>
            </a:r>
            <a:r>
              <a:rPr lang="en-NZ" sz="28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NZ" sz="2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400" b="0" dirty="0"/>
              <a:t> </a:t>
            </a:r>
            <a:br>
              <a:rPr lang="en-NZ" sz="2400" b="0" dirty="0"/>
            </a:br>
            <a:r>
              <a:rPr lang="en-NZ" sz="2400" b="0" dirty="0"/>
              <a:t/>
            </a:r>
            <a:br>
              <a:rPr lang="en-NZ" sz="2400" b="0" dirty="0"/>
            </a:br>
            <a:r>
              <a:rPr lang="en-NZ" sz="2400" b="0" dirty="0" err="1"/>
              <a:t>Tangata</a:t>
            </a:r>
            <a:r>
              <a:rPr lang="en-NZ" sz="2400" b="0" dirty="0"/>
              <a:t> Whenua Hui</a:t>
            </a:r>
            <a:r>
              <a:rPr lang="en-NZ" sz="2800" b="0" dirty="0"/>
              <a:t/>
            </a:r>
            <a:br>
              <a:rPr lang="en-NZ" sz="2800" b="0" dirty="0"/>
            </a:br>
            <a:r>
              <a:rPr lang="en-NZ" sz="2800" b="0" dirty="0"/>
              <a:t>21 July 2020</a:t>
            </a:r>
            <a:endParaRPr lang="en-NZ" sz="2000" b="0" dirty="0"/>
          </a:p>
        </p:txBody>
      </p:sp>
    </p:spTree>
    <p:extLst>
      <p:ext uri="{BB962C8B-B14F-4D97-AF65-F5344CB8AC3E}">
        <p14:creationId xmlns:p14="http://schemas.microsoft.com/office/powerpoint/2010/main" val="8781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Where are we monitoring?</a:t>
            </a:r>
          </a:p>
        </p:txBody>
      </p:sp>
      <p:pic>
        <p:nvPicPr>
          <p:cNvPr id="6" name="Picture 5" descr="C:\Users\Stephen\Pictures\Maketu eco sites.JPG">
            <a:extLst>
              <a:ext uri="{FF2B5EF4-FFF2-40B4-BE49-F238E27FC236}">
                <a16:creationId xmlns:a16="http://schemas.microsoft.com/office/drawing/2014/main" id="{512D2E2B-09A4-485E-9B5C-168BAA1BF13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7" y="1428495"/>
            <a:ext cx="8134672" cy="45770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6A177-6D40-4A2C-9D51-CCC6C6A1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56" y="1340768"/>
            <a:ext cx="3814192" cy="2376264"/>
          </a:xfrm>
        </p:spPr>
        <p:txBody>
          <a:bodyPr/>
          <a:lstStyle/>
          <a:p>
            <a:r>
              <a:rPr lang="en-NZ" sz="2000" dirty="0"/>
              <a:t>Pink dots = ecology</a:t>
            </a:r>
          </a:p>
          <a:p>
            <a:r>
              <a:rPr lang="en-NZ" sz="2000" dirty="0"/>
              <a:t>Yellow squares = sediment rates</a:t>
            </a:r>
          </a:p>
        </p:txBody>
      </p:sp>
    </p:spTree>
    <p:extLst>
      <p:ext uri="{BB962C8B-B14F-4D97-AF65-F5344CB8AC3E}">
        <p14:creationId xmlns:p14="http://schemas.microsoft.com/office/powerpoint/2010/main" val="13369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64309"/>
            <a:ext cx="8206680" cy="1143000"/>
          </a:xfrm>
        </p:spPr>
        <p:txBody>
          <a:bodyPr/>
          <a:lstStyle/>
          <a:p>
            <a:r>
              <a:rPr lang="en-NZ" dirty="0" err="1"/>
              <a:t>Papahikahawai</a:t>
            </a:r>
            <a:r>
              <a:rPr lang="en-NZ" dirty="0"/>
              <a:t> Creek-Causeway area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6A177-6D40-4A2C-9D51-CCC6C6A1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120" y="1124744"/>
            <a:ext cx="3168352" cy="576064"/>
          </a:xfrm>
        </p:spPr>
        <p:txBody>
          <a:bodyPr/>
          <a:lstStyle/>
          <a:p>
            <a:r>
              <a:rPr lang="en-NZ" sz="2000" dirty="0"/>
              <a:t>Flows restored June 2017</a:t>
            </a:r>
          </a:p>
          <a:p>
            <a:endParaRPr lang="en-NZ" sz="2000" dirty="0"/>
          </a:p>
        </p:txBody>
      </p:sp>
      <p:pic>
        <p:nvPicPr>
          <p:cNvPr id="5" name="Picture 4" descr="C:\Users\Stephen\Pictures\Maketu eco sites.JPG">
            <a:extLst>
              <a:ext uri="{FF2B5EF4-FFF2-40B4-BE49-F238E27FC236}">
                <a16:creationId xmlns:a16="http://schemas.microsoft.com/office/drawing/2014/main" id="{58EBBEC4-550C-496A-BCB2-8F912F1084B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21" y="1988840"/>
            <a:ext cx="7342584" cy="40303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526DAB5-0D76-4F3A-891A-74084C72571F}"/>
              </a:ext>
            </a:extLst>
          </p:cNvPr>
          <p:cNvSpPr/>
          <p:nvPr/>
        </p:nvSpPr>
        <p:spPr>
          <a:xfrm>
            <a:off x="1573160" y="2408901"/>
            <a:ext cx="2244686" cy="843211"/>
          </a:xfrm>
          <a:custGeom>
            <a:avLst/>
            <a:gdLst>
              <a:gd name="connsiteX0" fmla="*/ 58994 w 3765755"/>
              <a:gd name="connsiteY0" fmla="*/ 0 h 1288026"/>
              <a:gd name="connsiteX1" fmla="*/ 1691149 w 3765755"/>
              <a:gd name="connsiteY1" fmla="*/ 530942 h 1288026"/>
              <a:gd name="connsiteX2" fmla="*/ 3716594 w 3765755"/>
              <a:gd name="connsiteY2" fmla="*/ 1179871 h 1288026"/>
              <a:gd name="connsiteX3" fmla="*/ 3765755 w 3765755"/>
              <a:gd name="connsiteY3" fmla="*/ 1288026 h 1288026"/>
              <a:gd name="connsiteX4" fmla="*/ 3372465 w 3765755"/>
              <a:gd name="connsiteY4" fmla="*/ 1199536 h 1288026"/>
              <a:gd name="connsiteX5" fmla="*/ 1986116 w 3765755"/>
              <a:gd name="connsiteY5" fmla="*/ 688258 h 1288026"/>
              <a:gd name="connsiteX6" fmla="*/ 1415845 w 3765755"/>
              <a:gd name="connsiteY6" fmla="*/ 619432 h 1288026"/>
              <a:gd name="connsiteX7" fmla="*/ 1278194 w 3765755"/>
              <a:gd name="connsiteY7" fmla="*/ 806245 h 1288026"/>
              <a:gd name="connsiteX8" fmla="*/ 1396181 w 3765755"/>
              <a:gd name="connsiteY8" fmla="*/ 1052052 h 1288026"/>
              <a:gd name="connsiteX9" fmla="*/ 1425678 w 3765755"/>
              <a:gd name="connsiteY9" fmla="*/ 1238865 h 1288026"/>
              <a:gd name="connsiteX10" fmla="*/ 845574 w 3765755"/>
              <a:gd name="connsiteY10" fmla="*/ 1091381 h 1288026"/>
              <a:gd name="connsiteX11" fmla="*/ 0 w 3765755"/>
              <a:gd name="connsiteY11" fmla="*/ 39329 h 1288026"/>
              <a:gd name="connsiteX0" fmla="*/ 58994 w 3765755"/>
              <a:gd name="connsiteY0" fmla="*/ 0 h 1288026"/>
              <a:gd name="connsiteX1" fmla="*/ 1691149 w 3765755"/>
              <a:gd name="connsiteY1" fmla="*/ 530942 h 1288026"/>
              <a:gd name="connsiteX2" fmla="*/ 3716594 w 3765755"/>
              <a:gd name="connsiteY2" fmla="*/ 1179871 h 1288026"/>
              <a:gd name="connsiteX3" fmla="*/ 3765755 w 3765755"/>
              <a:gd name="connsiteY3" fmla="*/ 1288026 h 1288026"/>
              <a:gd name="connsiteX4" fmla="*/ 3372465 w 3765755"/>
              <a:gd name="connsiteY4" fmla="*/ 1199536 h 1288026"/>
              <a:gd name="connsiteX5" fmla="*/ 1986116 w 3765755"/>
              <a:gd name="connsiteY5" fmla="*/ 688258 h 1288026"/>
              <a:gd name="connsiteX6" fmla="*/ 1415845 w 3765755"/>
              <a:gd name="connsiteY6" fmla="*/ 619432 h 1288026"/>
              <a:gd name="connsiteX7" fmla="*/ 1278194 w 3765755"/>
              <a:gd name="connsiteY7" fmla="*/ 806245 h 1288026"/>
              <a:gd name="connsiteX8" fmla="*/ 1396181 w 3765755"/>
              <a:gd name="connsiteY8" fmla="*/ 1052052 h 1288026"/>
              <a:gd name="connsiteX9" fmla="*/ 1038817 w 3765755"/>
              <a:gd name="connsiteY9" fmla="*/ 781665 h 1288026"/>
              <a:gd name="connsiteX10" fmla="*/ 845574 w 3765755"/>
              <a:gd name="connsiteY10" fmla="*/ 1091381 h 1288026"/>
              <a:gd name="connsiteX11" fmla="*/ 0 w 3765755"/>
              <a:gd name="connsiteY11" fmla="*/ 39329 h 1288026"/>
              <a:gd name="connsiteX0" fmla="*/ 58994 w 3765755"/>
              <a:gd name="connsiteY0" fmla="*/ 0 h 1288026"/>
              <a:gd name="connsiteX1" fmla="*/ 1691149 w 3765755"/>
              <a:gd name="connsiteY1" fmla="*/ 530942 h 1288026"/>
              <a:gd name="connsiteX2" fmla="*/ 3716594 w 3765755"/>
              <a:gd name="connsiteY2" fmla="*/ 1179871 h 1288026"/>
              <a:gd name="connsiteX3" fmla="*/ 3765755 w 3765755"/>
              <a:gd name="connsiteY3" fmla="*/ 1288026 h 1288026"/>
              <a:gd name="connsiteX4" fmla="*/ 3372465 w 3765755"/>
              <a:gd name="connsiteY4" fmla="*/ 1199536 h 1288026"/>
              <a:gd name="connsiteX5" fmla="*/ 1986116 w 3765755"/>
              <a:gd name="connsiteY5" fmla="*/ 688258 h 1288026"/>
              <a:gd name="connsiteX6" fmla="*/ 1415845 w 3765755"/>
              <a:gd name="connsiteY6" fmla="*/ 619432 h 1288026"/>
              <a:gd name="connsiteX7" fmla="*/ 1278194 w 3765755"/>
              <a:gd name="connsiteY7" fmla="*/ 806245 h 1288026"/>
              <a:gd name="connsiteX8" fmla="*/ 1396181 w 3765755"/>
              <a:gd name="connsiteY8" fmla="*/ 1052052 h 1288026"/>
              <a:gd name="connsiteX9" fmla="*/ 1038817 w 3765755"/>
              <a:gd name="connsiteY9" fmla="*/ 781665 h 1288026"/>
              <a:gd name="connsiteX10" fmla="*/ 810404 w 3765755"/>
              <a:gd name="connsiteY10" fmla="*/ 1012250 h 1288026"/>
              <a:gd name="connsiteX11" fmla="*/ 0 w 3765755"/>
              <a:gd name="connsiteY11" fmla="*/ 39329 h 1288026"/>
              <a:gd name="connsiteX0" fmla="*/ 58994 w 3765755"/>
              <a:gd name="connsiteY0" fmla="*/ 0 h 1288026"/>
              <a:gd name="connsiteX1" fmla="*/ 1691149 w 3765755"/>
              <a:gd name="connsiteY1" fmla="*/ 530942 h 1288026"/>
              <a:gd name="connsiteX2" fmla="*/ 3716594 w 3765755"/>
              <a:gd name="connsiteY2" fmla="*/ 1179871 h 1288026"/>
              <a:gd name="connsiteX3" fmla="*/ 3765755 w 3765755"/>
              <a:gd name="connsiteY3" fmla="*/ 1288026 h 1288026"/>
              <a:gd name="connsiteX4" fmla="*/ 3372465 w 3765755"/>
              <a:gd name="connsiteY4" fmla="*/ 1199536 h 1288026"/>
              <a:gd name="connsiteX5" fmla="*/ 1986116 w 3765755"/>
              <a:gd name="connsiteY5" fmla="*/ 688258 h 1288026"/>
              <a:gd name="connsiteX6" fmla="*/ 1415845 w 3765755"/>
              <a:gd name="connsiteY6" fmla="*/ 619432 h 1288026"/>
              <a:gd name="connsiteX7" fmla="*/ 1278194 w 3765755"/>
              <a:gd name="connsiteY7" fmla="*/ 806245 h 1288026"/>
              <a:gd name="connsiteX8" fmla="*/ 1211543 w 3765755"/>
              <a:gd name="connsiteY8" fmla="*/ 814660 h 1288026"/>
              <a:gd name="connsiteX9" fmla="*/ 1038817 w 3765755"/>
              <a:gd name="connsiteY9" fmla="*/ 781665 h 1288026"/>
              <a:gd name="connsiteX10" fmla="*/ 810404 w 3765755"/>
              <a:gd name="connsiteY10" fmla="*/ 1012250 h 1288026"/>
              <a:gd name="connsiteX11" fmla="*/ 0 w 3765755"/>
              <a:gd name="connsiteY11" fmla="*/ 39329 h 1288026"/>
              <a:gd name="connsiteX0" fmla="*/ 58994 w 3765755"/>
              <a:gd name="connsiteY0" fmla="*/ 0 h 1288026"/>
              <a:gd name="connsiteX1" fmla="*/ 1691149 w 3765755"/>
              <a:gd name="connsiteY1" fmla="*/ 530942 h 1288026"/>
              <a:gd name="connsiteX2" fmla="*/ 3716594 w 3765755"/>
              <a:gd name="connsiteY2" fmla="*/ 1179871 h 1288026"/>
              <a:gd name="connsiteX3" fmla="*/ 3765755 w 3765755"/>
              <a:gd name="connsiteY3" fmla="*/ 1288026 h 1288026"/>
              <a:gd name="connsiteX4" fmla="*/ 3372465 w 3765755"/>
              <a:gd name="connsiteY4" fmla="*/ 1199536 h 1288026"/>
              <a:gd name="connsiteX5" fmla="*/ 1986116 w 3765755"/>
              <a:gd name="connsiteY5" fmla="*/ 688258 h 1288026"/>
              <a:gd name="connsiteX6" fmla="*/ 1415845 w 3765755"/>
              <a:gd name="connsiteY6" fmla="*/ 619432 h 1288026"/>
              <a:gd name="connsiteX7" fmla="*/ 1278194 w 3765755"/>
              <a:gd name="connsiteY7" fmla="*/ 806245 h 1288026"/>
              <a:gd name="connsiteX8" fmla="*/ 1211543 w 3765755"/>
              <a:gd name="connsiteY8" fmla="*/ 814660 h 1288026"/>
              <a:gd name="connsiteX9" fmla="*/ 986063 w 3765755"/>
              <a:gd name="connsiteY9" fmla="*/ 843211 h 1288026"/>
              <a:gd name="connsiteX10" fmla="*/ 810404 w 3765755"/>
              <a:gd name="connsiteY10" fmla="*/ 1012250 h 1288026"/>
              <a:gd name="connsiteX11" fmla="*/ 0 w 3765755"/>
              <a:gd name="connsiteY11" fmla="*/ 39329 h 1288026"/>
              <a:gd name="connsiteX0" fmla="*/ 58994 w 3765755"/>
              <a:gd name="connsiteY0" fmla="*/ 0 h 1288026"/>
              <a:gd name="connsiteX1" fmla="*/ 1269118 w 3765755"/>
              <a:gd name="connsiteY1" fmla="*/ 416642 h 1288026"/>
              <a:gd name="connsiteX2" fmla="*/ 3716594 w 3765755"/>
              <a:gd name="connsiteY2" fmla="*/ 1179871 h 1288026"/>
              <a:gd name="connsiteX3" fmla="*/ 3765755 w 3765755"/>
              <a:gd name="connsiteY3" fmla="*/ 1288026 h 1288026"/>
              <a:gd name="connsiteX4" fmla="*/ 3372465 w 3765755"/>
              <a:gd name="connsiteY4" fmla="*/ 1199536 h 1288026"/>
              <a:gd name="connsiteX5" fmla="*/ 1986116 w 3765755"/>
              <a:gd name="connsiteY5" fmla="*/ 688258 h 1288026"/>
              <a:gd name="connsiteX6" fmla="*/ 1415845 w 3765755"/>
              <a:gd name="connsiteY6" fmla="*/ 619432 h 1288026"/>
              <a:gd name="connsiteX7" fmla="*/ 1278194 w 3765755"/>
              <a:gd name="connsiteY7" fmla="*/ 806245 h 1288026"/>
              <a:gd name="connsiteX8" fmla="*/ 1211543 w 3765755"/>
              <a:gd name="connsiteY8" fmla="*/ 814660 h 1288026"/>
              <a:gd name="connsiteX9" fmla="*/ 986063 w 3765755"/>
              <a:gd name="connsiteY9" fmla="*/ 843211 h 1288026"/>
              <a:gd name="connsiteX10" fmla="*/ 810404 w 3765755"/>
              <a:gd name="connsiteY10" fmla="*/ 1012250 h 1288026"/>
              <a:gd name="connsiteX11" fmla="*/ 0 w 3765755"/>
              <a:gd name="connsiteY11" fmla="*/ 39329 h 1288026"/>
              <a:gd name="connsiteX0" fmla="*/ 58994 w 3716594"/>
              <a:gd name="connsiteY0" fmla="*/ 0 h 1199536"/>
              <a:gd name="connsiteX1" fmla="*/ 1269118 w 3716594"/>
              <a:gd name="connsiteY1" fmla="*/ 416642 h 1199536"/>
              <a:gd name="connsiteX2" fmla="*/ 3716594 w 3716594"/>
              <a:gd name="connsiteY2" fmla="*/ 1179871 h 1199536"/>
              <a:gd name="connsiteX3" fmla="*/ 3211840 w 3716594"/>
              <a:gd name="connsiteY3" fmla="*/ 1041841 h 1199536"/>
              <a:gd name="connsiteX4" fmla="*/ 3372465 w 3716594"/>
              <a:gd name="connsiteY4" fmla="*/ 1199536 h 1199536"/>
              <a:gd name="connsiteX5" fmla="*/ 1986116 w 3716594"/>
              <a:gd name="connsiteY5" fmla="*/ 688258 h 1199536"/>
              <a:gd name="connsiteX6" fmla="*/ 1415845 w 3716594"/>
              <a:gd name="connsiteY6" fmla="*/ 619432 h 1199536"/>
              <a:gd name="connsiteX7" fmla="*/ 1278194 w 3716594"/>
              <a:gd name="connsiteY7" fmla="*/ 806245 h 1199536"/>
              <a:gd name="connsiteX8" fmla="*/ 1211543 w 3716594"/>
              <a:gd name="connsiteY8" fmla="*/ 814660 h 1199536"/>
              <a:gd name="connsiteX9" fmla="*/ 986063 w 3716594"/>
              <a:gd name="connsiteY9" fmla="*/ 843211 h 1199536"/>
              <a:gd name="connsiteX10" fmla="*/ 810404 w 3716594"/>
              <a:gd name="connsiteY10" fmla="*/ 1012250 h 1199536"/>
              <a:gd name="connsiteX11" fmla="*/ 0 w 3716594"/>
              <a:gd name="connsiteY11" fmla="*/ 39329 h 1199536"/>
              <a:gd name="connsiteX0" fmla="*/ 58994 w 3372465"/>
              <a:gd name="connsiteY0" fmla="*/ 0 h 1199536"/>
              <a:gd name="connsiteX1" fmla="*/ 1269118 w 3372465"/>
              <a:gd name="connsiteY1" fmla="*/ 416642 h 1199536"/>
              <a:gd name="connsiteX2" fmla="*/ 2037263 w 3372465"/>
              <a:gd name="connsiteY2" fmla="*/ 634748 h 1199536"/>
              <a:gd name="connsiteX3" fmla="*/ 3211840 w 3372465"/>
              <a:gd name="connsiteY3" fmla="*/ 1041841 h 1199536"/>
              <a:gd name="connsiteX4" fmla="*/ 3372465 w 3372465"/>
              <a:gd name="connsiteY4" fmla="*/ 1199536 h 1199536"/>
              <a:gd name="connsiteX5" fmla="*/ 1986116 w 3372465"/>
              <a:gd name="connsiteY5" fmla="*/ 688258 h 1199536"/>
              <a:gd name="connsiteX6" fmla="*/ 1415845 w 3372465"/>
              <a:gd name="connsiteY6" fmla="*/ 619432 h 1199536"/>
              <a:gd name="connsiteX7" fmla="*/ 1278194 w 3372465"/>
              <a:gd name="connsiteY7" fmla="*/ 806245 h 1199536"/>
              <a:gd name="connsiteX8" fmla="*/ 1211543 w 3372465"/>
              <a:gd name="connsiteY8" fmla="*/ 814660 h 1199536"/>
              <a:gd name="connsiteX9" fmla="*/ 986063 w 3372465"/>
              <a:gd name="connsiteY9" fmla="*/ 843211 h 1199536"/>
              <a:gd name="connsiteX10" fmla="*/ 810404 w 3372465"/>
              <a:gd name="connsiteY10" fmla="*/ 1012250 h 1199536"/>
              <a:gd name="connsiteX11" fmla="*/ 0 w 3372465"/>
              <a:gd name="connsiteY11" fmla="*/ 39329 h 1199536"/>
              <a:gd name="connsiteX0" fmla="*/ 58994 w 3372465"/>
              <a:gd name="connsiteY0" fmla="*/ 0 h 1199536"/>
              <a:gd name="connsiteX1" fmla="*/ 1040518 w 3372465"/>
              <a:gd name="connsiteY1" fmla="*/ 328719 h 1199536"/>
              <a:gd name="connsiteX2" fmla="*/ 2037263 w 3372465"/>
              <a:gd name="connsiteY2" fmla="*/ 634748 h 1199536"/>
              <a:gd name="connsiteX3" fmla="*/ 3211840 w 3372465"/>
              <a:gd name="connsiteY3" fmla="*/ 1041841 h 1199536"/>
              <a:gd name="connsiteX4" fmla="*/ 3372465 w 3372465"/>
              <a:gd name="connsiteY4" fmla="*/ 1199536 h 1199536"/>
              <a:gd name="connsiteX5" fmla="*/ 1986116 w 3372465"/>
              <a:gd name="connsiteY5" fmla="*/ 688258 h 1199536"/>
              <a:gd name="connsiteX6" fmla="*/ 1415845 w 3372465"/>
              <a:gd name="connsiteY6" fmla="*/ 619432 h 1199536"/>
              <a:gd name="connsiteX7" fmla="*/ 1278194 w 3372465"/>
              <a:gd name="connsiteY7" fmla="*/ 806245 h 1199536"/>
              <a:gd name="connsiteX8" fmla="*/ 1211543 w 3372465"/>
              <a:gd name="connsiteY8" fmla="*/ 814660 h 1199536"/>
              <a:gd name="connsiteX9" fmla="*/ 986063 w 3372465"/>
              <a:gd name="connsiteY9" fmla="*/ 843211 h 1199536"/>
              <a:gd name="connsiteX10" fmla="*/ 810404 w 3372465"/>
              <a:gd name="connsiteY10" fmla="*/ 1012250 h 1199536"/>
              <a:gd name="connsiteX11" fmla="*/ 0 w 3372465"/>
              <a:gd name="connsiteY11" fmla="*/ 39329 h 1199536"/>
              <a:gd name="connsiteX0" fmla="*/ 58994 w 3211840"/>
              <a:gd name="connsiteY0" fmla="*/ 0 h 1041841"/>
              <a:gd name="connsiteX1" fmla="*/ 1040518 w 3211840"/>
              <a:gd name="connsiteY1" fmla="*/ 328719 h 1041841"/>
              <a:gd name="connsiteX2" fmla="*/ 2037263 w 3211840"/>
              <a:gd name="connsiteY2" fmla="*/ 634748 h 1041841"/>
              <a:gd name="connsiteX3" fmla="*/ 3211840 w 3211840"/>
              <a:gd name="connsiteY3" fmla="*/ 1041841 h 1041841"/>
              <a:gd name="connsiteX4" fmla="*/ 2264634 w 3211840"/>
              <a:gd name="connsiteY4" fmla="*/ 803883 h 1041841"/>
              <a:gd name="connsiteX5" fmla="*/ 1986116 w 3211840"/>
              <a:gd name="connsiteY5" fmla="*/ 688258 h 1041841"/>
              <a:gd name="connsiteX6" fmla="*/ 1415845 w 3211840"/>
              <a:gd name="connsiteY6" fmla="*/ 619432 h 1041841"/>
              <a:gd name="connsiteX7" fmla="*/ 1278194 w 3211840"/>
              <a:gd name="connsiteY7" fmla="*/ 806245 h 1041841"/>
              <a:gd name="connsiteX8" fmla="*/ 1211543 w 3211840"/>
              <a:gd name="connsiteY8" fmla="*/ 814660 h 1041841"/>
              <a:gd name="connsiteX9" fmla="*/ 986063 w 3211840"/>
              <a:gd name="connsiteY9" fmla="*/ 843211 h 1041841"/>
              <a:gd name="connsiteX10" fmla="*/ 810404 w 3211840"/>
              <a:gd name="connsiteY10" fmla="*/ 1012250 h 1041841"/>
              <a:gd name="connsiteX11" fmla="*/ 0 w 3211840"/>
              <a:gd name="connsiteY11" fmla="*/ 39329 h 1041841"/>
              <a:gd name="connsiteX0" fmla="*/ 58994 w 3211840"/>
              <a:gd name="connsiteY0" fmla="*/ 0 h 1041841"/>
              <a:gd name="connsiteX1" fmla="*/ 1040518 w 3211840"/>
              <a:gd name="connsiteY1" fmla="*/ 328719 h 1041841"/>
              <a:gd name="connsiteX2" fmla="*/ 2037263 w 3211840"/>
              <a:gd name="connsiteY2" fmla="*/ 634748 h 1041841"/>
              <a:gd name="connsiteX3" fmla="*/ 3211840 w 3211840"/>
              <a:gd name="connsiteY3" fmla="*/ 1041841 h 1041841"/>
              <a:gd name="connsiteX4" fmla="*/ 2264634 w 3211840"/>
              <a:gd name="connsiteY4" fmla="*/ 803883 h 1041841"/>
              <a:gd name="connsiteX5" fmla="*/ 1783893 w 3211840"/>
              <a:gd name="connsiteY5" fmla="*/ 653089 h 1041841"/>
              <a:gd name="connsiteX6" fmla="*/ 1415845 w 3211840"/>
              <a:gd name="connsiteY6" fmla="*/ 619432 h 1041841"/>
              <a:gd name="connsiteX7" fmla="*/ 1278194 w 3211840"/>
              <a:gd name="connsiteY7" fmla="*/ 806245 h 1041841"/>
              <a:gd name="connsiteX8" fmla="*/ 1211543 w 3211840"/>
              <a:gd name="connsiteY8" fmla="*/ 814660 h 1041841"/>
              <a:gd name="connsiteX9" fmla="*/ 986063 w 3211840"/>
              <a:gd name="connsiteY9" fmla="*/ 843211 h 1041841"/>
              <a:gd name="connsiteX10" fmla="*/ 810404 w 3211840"/>
              <a:gd name="connsiteY10" fmla="*/ 1012250 h 1041841"/>
              <a:gd name="connsiteX11" fmla="*/ 0 w 3211840"/>
              <a:gd name="connsiteY11" fmla="*/ 39329 h 1041841"/>
              <a:gd name="connsiteX0" fmla="*/ 58994 w 2264634"/>
              <a:gd name="connsiteY0" fmla="*/ 0 h 1012250"/>
              <a:gd name="connsiteX1" fmla="*/ 1040518 w 2264634"/>
              <a:gd name="connsiteY1" fmla="*/ 328719 h 1012250"/>
              <a:gd name="connsiteX2" fmla="*/ 2037263 w 2264634"/>
              <a:gd name="connsiteY2" fmla="*/ 634748 h 1012250"/>
              <a:gd name="connsiteX3" fmla="*/ 2244686 w 2264634"/>
              <a:gd name="connsiteY3" fmla="*/ 734110 h 1012250"/>
              <a:gd name="connsiteX4" fmla="*/ 2264634 w 2264634"/>
              <a:gd name="connsiteY4" fmla="*/ 803883 h 1012250"/>
              <a:gd name="connsiteX5" fmla="*/ 1783893 w 2264634"/>
              <a:gd name="connsiteY5" fmla="*/ 653089 h 1012250"/>
              <a:gd name="connsiteX6" fmla="*/ 1415845 w 2264634"/>
              <a:gd name="connsiteY6" fmla="*/ 619432 h 1012250"/>
              <a:gd name="connsiteX7" fmla="*/ 1278194 w 2264634"/>
              <a:gd name="connsiteY7" fmla="*/ 806245 h 1012250"/>
              <a:gd name="connsiteX8" fmla="*/ 1211543 w 2264634"/>
              <a:gd name="connsiteY8" fmla="*/ 814660 h 1012250"/>
              <a:gd name="connsiteX9" fmla="*/ 986063 w 2264634"/>
              <a:gd name="connsiteY9" fmla="*/ 843211 h 1012250"/>
              <a:gd name="connsiteX10" fmla="*/ 810404 w 2264634"/>
              <a:gd name="connsiteY10" fmla="*/ 1012250 h 1012250"/>
              <a:gd name="connsiteX11" fmla="*/ 0 w 2264634"/>
              <a:gd name="connsiteY11" fmla="*/ 39329 h 1012250"/>
              <a:gd name="connsiteX0" fmla="*/ 58994 w 2244686"/>
              <a:gd name="connsiteY0" fmla="*/ 0 h 1012250"/>
              <a:gd name="connsiteX1" fmla="*/ 1040518 w 2244686"/>
              <a:gd name="connsiteY1" fmla="*/ 328719 h 1012250"/>
              <a:gd name="connsiteX2" fmla="*/ 2037263 w 2244686"/>
              <a:gd name="connsiteY2" fmla="*/ 634748 h 1012250"/>
              <a:gd name="connsiteX3" fmla="*/ 2244686 w 2244686"/>
              <a:gd name="connsiteY3" fmla="*/ 734110 h 1012250"/>
              <a:gd name="connsiteX4" fmla="*/ 2141542 w 2244686"/>
              <a:gd name="connsiteY4" fmla="*/ 786298 h 1012250"/>
              <a:gd name="connsiteX5" fmla="*/ 1783893 w 2244686"/>
              <a:gd name="connsiteY5" fmla="*/ 653089 h 1012250"/>
              <a:gd name="connsiteX6" fmla="*/ 1415845 w 2244686"/>
              <a:gd name="connsiteY6" fmla="*/ 619432 h 1012250"/>
              <a:gd name="connsiteX7" fmla="*/ 1278194 w 2244686"/>
              <a:gd name="connsiteY7" fmla="*/ 806245 h 1012250"/>
              <a:gd name="connsiteX8" fmla="*/ 1211543 w 2244686"/>
              <a:gd name="connsiteY8" fmla="*/ 814660 h 1012250"/>
              <a:gd name="connsiteX9" fmla="*/ 986063 w 2244686"/>
              <a:gd name="connsiteY9" fmla="*/ 843211 h 1012250"/>
              <a:gd name="connsiteX10" fmla="*/ 810404 w 2244686"/>
              <a:gd name="connsiteY10" fmla="*/ 1012250 h 1012250"/>
              <a:gd name="connsiteX11" fmla="*/ 0 w 2244686"/>
              <a:gd name="connsiteY11" fmla="*/ 39329 h 1012250"/>
              <a:gd name="connsiteX0" fmla="*/ 58994 w 2244686"/>
              <a:gd name="connsiteY0" fmla="*/ 0 h 843211"/>
              <a:gd name="connsiteX1" fmla="*/ 1040518 w 2244686"/>
              <a:gd name="connsiteY1" fmla="*/ 328719 h 843211"/>
              <a:gd name="connsiteX2" fmla="*/ 2037263 w 2244686"/>
              <a:gd name="connsiteY2" fmla="*/ 634748 h 843211"/>
              <a:gd name="connsiteX3" fmla="*/ 2244686 w 2244686"/>
              <a:gd name="connsiteY3" fmla="*/ 734110 h 843211"/>
              <a:gd name="connsiteX4" fmla="*/ 2141542 w 2244686"/>
              <a:gd name="connsiteY4" fmla="*/ 786298 h 843211"/>
              <a:gd name="connsiteX5" fmla="*/ 1783893 w 2244686"/>
              <a:gd name="connsiteY5" fmla="*/ 653089 h 843211"/>
              <a:gd name="connsiteX6" fmla="*/ 1415845 w 2244686"/>
              <a:gd name="connsiteY6" fmla="*/ 619432 h 843211"/>
              <a:gd name="connsiteX7" fmla="*/ 1278194 w 2244686"/>
              <a:gd name="connsiteY7" fmla="*/ 806245 h 843211"/>
              <a:gd name="connsiteX8" fmla="*/ 1211543 w 2244686"/>
              <a:gd name="connsiteY8" fmla="*/ 814660 h 843211"/>
              <a:gd name="connsiteX9" fmla="*/ 986063 w 2244686"/>
              <a:gd name="connsiteY9" fmla="*/ 843211 h 843211"/>
              <a:gd name="connsiteX10" fmla="*/ 423543 w 2244686"/>
              <a:gd name="connsiteY10" fmla="*/ 396789 h 843211"/>
              <a:gd name="connsiteX11" fmla="*/ 0 w 2244686"/>
              <a:gd name="connsiteY11" fmla="*/ 39329 h 843211"/>
              <a:gd name="connsiteX0" fmla="*/ 58994 w 2244686"/>
              <a:gd name="connsiteY0" fmla="*/ 0 h 843211"/>
              <a:gd name="connsiteX1" fmla="*/ 1040518 w 2244686"/>
              <a:gd name="connsiteY1" fmla="*/ 328719 h 843211"/>
              <a:gd name="connsiteX2" fmla="*/ 2037263 w 2244686"/>
              <a:gd name="connsiteY2" fmla="*/ 634748 h 843211"/>
              <a:gd name="connsiteX3" fmla="*/ 2244686 w 2244686"/>
              <a:gd name="connsiteY3" fmla="*/ 734110 h 843211"/>
              <a:gd name="connsiteX4" fmla="*/ 2141542 w 2244686"/>
              <a:gd name="connsiteY4" fmla="*/ 786298 h 843211"/>
              <a:gd name="connsiteX5" fmla="*/ 1783893 w 2244686"/>
              <a:gd name="connsiteY5" fmla="*/ 653089 h 843211"/>
              <a:gd name="connsiteX6" fmla="*/ 1415845 w 2244686"/>
              <a:gd name="connsiteY6" fmla="*/ 619432 h 843211"/>
              <a:gd name="connsiteX7" fmla="*/ 1278194 w 2244686"/>
              <a:gd name="connsiteY7" fmla="*/ 806245 h 843211"/>
              <a:gd name="connsiteX8" fmla="*/ 1211543 w 2244686"/>
              <a:gd name="connsiteY8" fmla="*/ 814660 h 843211"/>
              <a:gd name="connsiteX9" fmla="*/ 986063 w 2244686"/>
              <a:gd name="connsiteY9" fmla="*/ 843211 h 843211"/>
              <a:gd name="connsiteX10" fmla="*/ 423543 w 2244686"/>
              <a:gd name="connsiteY10" fmla="*/ 396789 h 843211"/>
              <a:gd name="connsiteX11" fmla="*/ 0 w 2244686"/>
              <a:gd name="connsiteY11" fmla="*/ 39329 h 843211"/>
              <a:gd name="connsiteX0" fmla="*/ 58994 w 2244686"/>
              <a:gd name="connsiteY0" fmla="*/ 0 h 843211"/>
              <a:gd name="connsiteX1" fmla="*/ 1040518 w 2244686"/>
              <a:gd name="connsiteY1" fmla="*/ 328719 h 843211"/>
              <a:gd name="connsiteX2" fmla="*/ 2037263 w 2244686"/>
              <a:gd name="connsiteY2" fmla="*/ 634748 h 843211"/>
              <a:gd name="connsiteX3" fmla="*/ 2244686 w 2244686"/>
              <a:gd name="connsiteY3" fmla="*/ 734110 h 843211"/>
              <a:gd name="connsiteX4" fmla="*/ 2141542 w 2244686"/>
              <a:gd name="connsiteY4" fmla="*/ 786298 h 843211"/>
              <a:gd name="connsiteX5" fmla="*/ 1783893 w 2244686"/>
              <a:gd name="connsiteY5" fmla="*/ 653089 h 843211"/>
              <a:gd name="connsiteX6" fmla="*/ 1415845 w 2244686"/>
              <a:gd name="connsiteY6" fmla="*/ 619432 h 843211"/>
              <a:gd name="connsiteX7" fmla="*/ 1278194 w 2244686"/>
              <a:gd name="connsiteY7" fmla="*/ 806245 h 843211"/>
              <a:gd name="connsiteX8" fmla="*/ 1211543 w 2244686"/>
              <a:gd name="connsiteY8" fmla="*/ 814660 h 843211"/>
              <a:gd name="connsiteX9" fmla="*/ 986063 w 2244686"/>
              <a:gd name="connsiteY9" fmla="*/ 843211 h 843211"/>
              <a:gd name="connsiteX10" fmla="*/ 449920 w 2244686"/>
              <a:gd name="connsiteY10" fmla="*/ 396789 h 843211"/>
              <a:gd name="connsiteX11" fmla="*/ 0 w 2244686"/>
              <a:gd name="connsiteY11" fmla="*/ 39329 h 84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44686" h="843211">
                <a:moveTo>
                  <a:pt x="58994" y="0"/>
                </a:moveTo>
                <a:lnTo>
                  <a:pt x="1040518" y="328719"/>
                </a:lnTo>
                <a:lnTo>
                  <a:pt x="2037263" y="634748"/>
                </a:lnTo>
                <a:lnTo>
                  <a:pt x="2244686" y="734110"/>
                </a:lnTo>
                <a:lnTo>
                  <a:pt x="2141542" y="786298"/>
                </a:lnTo>
                <a:lnTo>
                  <a:pt x="1783893" y="653089"/>
                </a:lnTo>
                <a:lnTo>
                  <a:pt x="1415845" y="619432"/>
                </a:lnTo>
                <a:lnTo>
                  <a:pt x="1278194" y="806245"/>
                </a:lnTo>
                <a:lnTo>
                  <a:pt x="1211543" y="814660"/>
                </a:lnTo>
                <a:lnTo>
                  <a:pt x="986063" y="843211"/>
                </a:lnTo>
                <a:cubicBezTo>
                  <a:pt x="798556" y="694404"/>
                  <a:pt x="778104" y="906081"/>
                  <a:pt x="449920" y="396789"/>
                </a:cubicBezTo>
                <a:lnTo>
                  <a:pt x="0" y="39329"/>
                </a:lnTo>
              </a:path>
            </a:pathLst>
          </a:custGeom>
          <a:noFill/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88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Macroalgae &amp; sediment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6A177-6D40-4A2C-9D51-CCC6C6A1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80" y="1160723"/>
            <a:ext cx="7846640" cy="4320480"/>
          </a:xfrm>
        </p:spPr>
        <p:txBody>
          <a:bodyPr/>
          <a:lstStyle/>
          <a:p>
            <a:r>
              <a:rPr lang="en-NZ" sz="2400" dirty="0"/>
              <a:t>Macroalgae cover reduced from 100% to near 0%</a:t>
            </a:r>
          </a:p>
          <a:p>
            <a:endParaRPr lang="en-NZ" dirty="0"/>
          </a:p>
          <a:p>
            <a:endParaRPr lang="en-NZ" sz="2000" dirty="0"/>
          </a:p>
          <a:p>
            <a:endParaRPr lang="en-NZ" sz="2000" dirty="0"/>
          </a:p>
          <a:p>
            <a:endParaRPr lang="en-NZ" sz="2000" dirty="0"/>
          </a:p>
          <a:p>
            <a:endParaRPr lang="en-NZ" sz="2000" dirty="0"/>
          </a:p>
          <a:p>
            <a:endParaRPr lang="en-NZ" sz="2000" dirty="0"/>
          </a:p>
          <a:p>
            <a:endParaRPr lang="en-NZ" sz="2000" dirty="0"/>
          </a:p>
          <a:p>
            <a:endParaRPr lang="en-NZ" sz="2000" dirty="0"/>
          </a:p>
          <a:p>
            <a:endParaRPr lang="en-NZ" sz="2000" dirty="0"/>
          </a:p>
          <a:p>
            <a:r>
              <a:rPr lang="en-NZ" sz="2000" dirty="0"/>
              <a:t>December 2016					Jan 2020</a:t>
            </a:r>
          </a:p>
          <a:p>
            <a:r>
              <a:rPr lang="en-NZ" sz="2400" dirty="0"/>
              <a:t>Amount of mud in sediments reducing but recovery will be very slow</a:t>
            </a:r>
          </a:p>
          <a:p>
            <a:endParaRPr lang="en-NZ" sz="2000" dirty="0"/>
          </a:p>
        </p:txBody>
      </p:sp>
      <p:pic>
        <p:nvPicPr>
          <p:cNvPr id="5" name="Picture 4" descr="C:\Users\Stephen\objective-8008-Stephen\Objects\IMG_0077.JPG">
            <a:extLst>
              <a:ext uri="{FF2B5EF4-FFF2-40B4-BE49-F238E27FC236}">
                <a16:creationId xmlns:a16="http://schemas.microsoft.com/office/drawing/2014/main" id="{35F3EB4C-4B15-473C-8AF6-DF72DBE2535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32048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Stephen\objective-8008-Stephen\Objects\P1300100.JPG">
            <a:extLst>
              <a:ext uri="{FF2B5EF4-FFF2-40B4-BE49-F238E27FC236}">
                <a16:creationId xmlns:a16="http://schemas.microsoft.com/office/drawing/2014/main" id="{1B5BBEDA-B19A-4971-BDCA-70745FE58BD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4176464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52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Benthic </a:t>
            </a:r>
            <a:r>
              <a:rPr lang="en-NZ" dirty="0" err="1"/>
              <a:t>macrofauna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6A177-6D40-4A2C-9D51-CCC6C6A1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352928" cy="4320480"/>
          </a:xfrm>
        </p:spPr>
        <p:txBody>
          <a:bodyPr/>
          <a:lstStyle/>
          <a:p>
            <a:r>
              <a:rPr lang="en-NZ" dirty="0"/>
              <a:t>Increase in species diversity as habitat has improved</a:t>
            </a:r>
          </a:p>
          <a:p>
            <a:pPr marL="342900" indent="-342900">
              <a:buFontTx/>
              <a:buChar char="-"/>
            </a:pPr>
            <a:r>
              <a:rPr lang="en-NZ" sz="2000" dirty="0"/>
              <a:t>Measured by looking at the number of species per sample</a:t>
            </a:r>
          </a:p>
          <a:p>
            <a:pPr marL="342900" indent="-342900">
              <a:buFontTx/>
              <a:buChar char="-"/>
            </a:pPr>
            <a:endParaRPr lang="en-NZ" sz="2000" dirty="0"/>
          </a:p>
          <a:p>
            <a:pPr marL="342900" indent="-342900">
              <a:buFontTx/>
              <a:buChar char="-"/>
            </a:pPr>
            <a:endParaRPr lang="en-NZ" sz="2000" dirty="0"/>
          </a:p>
          <a:p>
            <a:endParaRPr lang="en-NZ" sz="2000" dirty="0"/>
          </a:p>
          <a:p>
            <a:endParaRPr lang="en-NZ" sz="2000" dirty="0"/>
          </a:p>
          <a:p>
            <a:endParaRPr lang="en-NZ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F64BE-185E-4052-90C4-58F80E4DC5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7992888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57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Tuangi</a:t>
            </a:r>
            <a:r>
              <a:rPr lang="en-NZ" dirty="0"/>
              <a:t> and crabs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6A177-6D40-4A2C-9D51-CCC6C6A1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84784"/>
            <a:ext cx="7846640" cy="4320480"/>
          </a:xfrm>
        </p:spPr>
        <p:txBody>
          <a:bodyPr/>
          <a:lstStyle/>
          <a:p>
            <a:r>
              <a:rPr lang="en-NZ" dirty="0" err="1"/>
              <a:t>Tuangi</a:t>
            </a:r>
            <a:r>
              <a:rPr lang="en-NZ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Causeway 2: some have reached sizes of 25-30mm, average 18mm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Upper areas of </a:t>
            </a:r>
            <a:r>
              <a:rPr lang="en-NZ" sz="2400" dirty="0" err="1"/>
              <a:t>Papahikahawai</a:t>
            </a:r>
            <a:r>
              <a:rPr lang="en-NZ" sz="2400" dirty="0"/>
              <a:t> Creek have also recorded some recruitment of </a:t>
            </a:r>
            <a:r>
              <a:rPr lang="en-NZ" sz="2400" dirty="0" err="1"/>
              <a:t>tuangi</a:t>
            </a:r>
            <a:r>
              <a:rPr lang="en-NZ" sz="2400" dirty="0"/>
              <a:t> but not to the same extent as the habitat is not as suitable</a:t>
            </a:r>
          </a:p>
          <a:p>
            <a:endParaRPr lang="en-NZ" sz="2000" dirty="0"/>
          </a:p>
          <a:p>
            <a:r>
              <a:rPr lang="en-NZ" dirty="0"/>
              <a:t>Increase in number of crabs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46E7E-F932-41E7-8CA1-0F64785C8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8"/>
          <a:stretch/>
        </p:blipFill>
        <p:spPr>
          <a:xfrm>
            <a:off x="7668344" y="1436417"/>
            <a:ext cx="1259992" cy="1191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0799C6-2F87-4AD7-974B-B7E467F3E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20" y="4077072"/>
            <a:ext cx="3787895" cy="222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Fish, birds &amp; vegetation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6A177-6D40-4A2C-9D51-CCC6C6A1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84784"/>
            <a:ext cx="7846640" cy="4320480"/>
          </a:xfrm>
        </p:spPr>
        <p:txBody>
          <a:bodyPr/>
          <a:lstStyle/>
          <a:p>
            <a:r>
              <a:rPr lang="en-NZ" dirty="0"/>
              <a:t>Productivity of area has improved </a:t>
            </a:r>
            <a:endParaRPr lang="en-N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000" dirty="0"/>
              <a:t>Reflected in increased fish and bird numbers </a:t>
            </a:r>
          </a:p>
          <a:p>
            <a:endParaRPr lang="en-NZ" dirty="0"/>
          </a:p>
          <a:p>
            <a:r>
              <a:rPr lang="en-NZ" dirty="0"/>
              <a:t>Only adverse effect has been die back in rush around the margins – will expand in time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9718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Wider Estuary area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6A177-6D40-4A2C-9D51-CCC6C6A1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8532440" cy="4824536"/>
          </a:xfrm>
        </p:spPr>
        <p:txBody>
          <a:bodyPr/>
          <a:lstStyle/>
          <a:p>
            <a:r>
              <a:rPr lang="en-NZ" dirty="0"/>
              <a:t>Significant reduction in macroalgal and cyanobacteria cover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r>
              <a:rPr lang="en-NZ" sz="2000" dirty="0"/>
              <a:t>	January 2018				2020</a:t>
            </a:r>
          </a:p>
          <a:p>
            <a:r>
              <a:rPr lang="en-NZ" sz="2400" dirty="0"/>
              <a:t>					   </a:t>
            </a:r>
            <a:r>
              <a:rPr lang="en-NZ" sz="2400" dirty="0" err="1"/>
              <a:t>Titiko</a:t>
            </a:r>
            <a:r>
              <a:rPr lang="en-NZ" sz="2400" dirty="0"/>
              <a:t> present</a:t>
            </a:r>
          </a:p>
          <a:p>
            <a:endParaRPr lang="en-NZ" sz="2000" dirty="0"/>
          </a:p>
          <a:p>
            <a:endParaRPr lang="en-NZ" sz="2000" dirty="0"/>
          </a:p>
          <a:p>
            <a:endParaRPr lang="en-NZ" dirty="0"/>
          </a:p>
          <a:p>
            <a:endParaRPr lang="en-NZ" dirty="0"/>
          </a:p>
        </p:txBody>
      </p:sp>
      <p:pic>
        <p:nvPicPr>
          <p:cNvPr id="5" name="Picture 4" descr="C:\Users\Stephen\objective-8008-Stephen\Objects\IMG_1101.JPG">
            <a:extLst>
              <a:ext uri="{FF2B5EF4-FFF2-40B4-BE49-F238E27FC236}">
                <a16:creationId xmlns:a16="http://schemas.microsoft.com/office/drawing/2014/main" id="{6CE1528C-D391-408F-9C10-7F348BF2E81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3744416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Stephen\objective-8008-Stephen\Objects\P1300089.JPG">
            <a:extLst>
              <a:ext uri="{FF2B5EF4-FFF2-40B4-BE49-F238E27FC236}">
                <a16:creationId xmlns:a16="http://schemas.microsoft.com/office/drawing/2014/main" id="{A45747E8-E764-4F90-98E8-CDD67BFA8B1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3814192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Wider Estuary area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6A177-6D40-4A2C-9D51-CCC6C6A1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84784"/>
            <a:ext cx="8136904" cy="43204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Increase in </a:t>
            </a:r>
            <a:r>
              <a:rPr lang="en-NZ" dirty="0" err="1"/>
              <a:t>tuangi</a:t>
            </a:r>
            <a:r>
              <a:rPr lang="en-NZ" dirty="0"/>
              <a:t> numbers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Some improvement in oxygen levels but still 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Drop in salinity levels, will see more change with all 12 gates open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Too early to see any changes in sediment accumulation of lower estuary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r>
              <a:rPr lang="en-NZ" sz="2000" dirty="0"/>
              <a:t>					</a:t>
            </a:r>
          </a:p>
          <a:p>
            <a:endParaRPr lang="en-NZ" sz="2000" dirty="0"/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569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Te Pa </a:t>
            </a:r>
            <a:r>
              <a:rPr lang="en-NZ" dirty="0" err="1"/>
              <a:t>Ika</a:t>
            </a:r>
            <a:r>
              <a:rPr lang="en-NZ" dirty="0"/>
              <a:t> wetland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6A177-6D40-4A2C-9D51-CCC6C6A1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84784"/>
            <a:ext cx="8136904" cy="43204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Plantings from 2019 have established well, further planting occurred in June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Estuarine macrofauna have established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Sediments are still quite muddy and have moderate nutrient and organic content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r>
              <a:rPr lang="en-NZ" sz="2000" dirty="0"/>
              <a:t>					</a:t>
            </a:r>
          </a:p>
          <a:p>
            <a:endParaRPr lang="en-NZ" sz="2000" dirty="0"/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337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6A177-6D40-4A2C-9D51-CCC6C6A1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84784"/>
            <a:ext cx="8136904" cy="43204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A range of physical parameters are being monitored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No notable adverse consequences for the ecology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Very obvious improvement to the previously cut-off section of </a:t>
            </a:r>
            <a:r>
              <a:rPr lang="en-NZ" dirty="0" err="1"/>
              <a:t>Papahikahawai</a:t>
            </a:r>
            <a:r>
              <a:rPr lang="en-NZ" dirty="0"/>
              <a:t> Creek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Mid &amp; lower estuary: some changes in ecology have been observed but these are more likely the result of natural cycles of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r>
              <a:rPr lang="en-NZ" sz="2000" dirty="0"/>
              <a:t>					</a:t>
            </a:r>
          </a:p>
          <a:p>
            <a:endParaRPr lang="en-NZ" sz="2000" dirty="0"/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173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CC9578-07A2-470D-A362-D1D8930BD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Meeting 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Kaituna River re-diversion update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Estuary monitoring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Reclamation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Te </a:t>
            </a:r>
            <a:r>
              <a:rPr lang="en-NZ" dirty="0" err="1"/>
              <a:t>Pourepo</a:t>
            </a:r>
            <a:r>
              <a:rPr lang="en-NZ" dirty="0"/>
              <a:t> o Kaituna – Wetland Extn update</a:t>
            </a:r>
          </a:p>
        </p:txBody>
      </p:sp>
    </p:spTree>
    <p:extLst>
      <p:ext uri="{BB962C8B-B14F-4D97-AF65-F5344CB8AC3E}">
        <p14:creationId xmlns:p14="http://schemas.microsoft.com/office/powerpoint/2010/main" val="29846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Reclamation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6A177-6D40-4A2C-9D51-CCC6C6A1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84784"/>
            <a:ext cx="7846640" cy="4320480"/>
          </a:xfrm>
        </p:spPr>
        <p:txBody>
          <a:bodyPr/>
          <a:lstStyle/>
          <a:p>
            <a:r>
              <a:rPr lang="en-NZ" sz="2000" dirty="0" err="1"/>
              <a:t>BoPRC</a:t>
            </a:r>
            <a:r>
              <a:rPr lang="en-NZ" sz="2000" dirty="0"/>
              <a:t> in the process of applying for freehold interest over the salinity block.</a:t>
            </a:r>
          </a:p>
          <a:p>
            <a:r>
              <a:rPr lang="en-NZ" sz="2000" dirty="0"/>
              <a:t>Process: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NZ" sz="2000" dirty="0"/>
              <a:t>Resource consents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NZ" sz="2000" dirty="0"/>
              <a:t>Certificate of reclamation from the Regional Council</a:t>
            </a:r>
          </a:p>
          <a:p>
            <a:r>
              <a:rPr lang="en-NZ" sz="2000" dirty="0"/>
              <a:t>Apply to the Minister for Land Information</a:t>
            </a:r>
          </a:p>
          <a:p>
            <a:r>
              <a:rPr lang="en-NZ" sz="2000" dirty="0"/>
              <a:t>Application considered including cultural values</a:t>
            </a:r>
          </a:p>
          <a:p>
            <a:endParaRPr lang="en-NZ" sz="2000" dirty="0"/>
          </a:p>
          <a:p>
            <a:endParaRPr lang="en-NZ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9FCB3-2D92-4DF5-8945-65539D73A0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t="14857" r="7299" b="28548"/>
          <a:stretch/>
        </p:blipFill>
        <p:spPr>
          <a:xfrm>
            <a:off x="5364088" y="4293096"/>
            <a:ext cx="345638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134672" cy="1143000"/>
          </a:xfrm>
        </p:spPr>
        <p:txBody>
          <a:bodyPr/>
          <a:lstStyle/>
          <a:p>
            <a:r>
              <a:rPr lang="en-NZ" dirty="0"/>
              <a:t>Te </a:t>
            </a:r>
            <a:r>
              <a:rPr lang="en-NZ" dirty="0" err="1"/>
              <a:t>Pourepo</a:t>
            </a:r>
            <a:r>
              <a:rPr lang="en-NZ" dirty="0"/>
              <a:t> o Kaituna wetland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026FD9-A2F1-4F14-8024-2D44A5DEF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50" y="1484313"/>
            <a:ext cx="7682088" cy="4321175"/>
          </a:xfrm>
        </p:spPr>
      </p:pic>
    </p:spTree>
    <p:extLst>
      <p:ext uri="{BB962C8B-B14F-4D97-AF65-F5344CB8AC3E}">
        <p14:creationId xmlns:p14="http://schemas.microsoft.com/office/powerpoint/2010/main" val="10007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664" y="116632"/>
            <a:ext cx="8134672" cy="1143000"/>
          </a:xfrm>
        </p:spPr>
        <p:txBody>
          <a:bodyPr/>
          <a:lstStyle/>
          <a:p>
            <a:r>
              <a:rPr lang="en-NZ" dirty="0"/>
              <a:t>Kaituna Mole Renewal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B77D2-FBE5-491C-B432-F0012D30D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830DBA-5781-410B-AC85-0314DF06A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885601"/>
            <a:ext cx="6503916" cy="53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664" y="116632"/>
            <a:ext cx="8134672" cy="1143000"/>
          </a:xfrm>
        </p:spPr>
        <p:txBody>
          <a:bodyPr/>
          <a:lstStyle/>
          <a:p>
            <a:r>
              <a:rPr lang="en-NZ" dirty="0"/>
              <a:t>Kaituna Mole Renewal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B77D2-FBE5-491C-B432-F0012D30D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46896-8262-4CB9-B9C3-237519377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721"/>
            <a:ext cx="9144000" cy="60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000" y="246535"/>
            <a:ext cx="68355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NZ" sz="4400" b="1" dirty="0">
                <a:solidFill>
                  <a:schemeClr val="tx2"/>
                </a:solidFill>
                <a:latin typeface="Myriad Pro"/>
                <a:cs typeface="Arial" panose="020B0604020202020204" pitchFamily="34" charset="0"/>
              </a:rPr>
              <a:t>He </a:t>
            </a:r>
            <a:r>
              <a:rPr lang="en-NZ" sz="4400" b="1" dirty="0" err="1">
                <a:solidFill>
                  <a:schemeClr val="tx2"/>
                </a:solidFill>
                <a:latin typeface="Myriad Pro"/>
                <a:cs typeface="Arial" panose="020B0604020202020204" pitchFamily="34" charset="0"/>
              </a:rPr>
              <a:t>patai</a:t>
            </a:r>
            <a:r>
              <a:rPr lang="en-NZ" sz="4400" b="1" dirty="0">
                <a:solidFill>
                  <a:schemeClr val="tx2"/>
                </a:solidFill>
                <a:latin typeface="Myriad Pro"/>
                <a:cs typeface="Arial" panose="020B0604020202020204" pitchFamily="34" charset="0"/>
              </a:rPr>
              <a:t>, any questions?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EE392F-2476-438D-91C3-8C5D3F528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3006"/>
            <a:ext cx="9144000" cy="379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4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050" name="Picture 2" descr="C:\Users\MonchyP\Documents\Kaituna reference files\Kaituna River Re-diversion_300dp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06" y="-78258"/>
            <a:ext cx="9147005" cy="64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52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Progress since February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8424936" cy="411209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Salinity block completed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Construction of Coastguard pontoon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Gate testing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Regular inspections of project works commenced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Additional planting at Te Pa </a:t>
            </a:r>
            <a:r>
              <a:rPr lang="en-NZ" dirty="0" err="1"/>
              <a:t>Ika</a:t>
            </a:r>
            <a:endParaRPr lang="en-NZ" dirty="0"/>
          </a:p>
          <a:p>
            <a:endParaRPr lang="en-NZ" dirty="0"/>
          </a:p>
          <a:p>
            <a:r>
              <a:rPr lang="en-NZ" dirty="0"/>
              <a:t>Covid-19 works stopped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2153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Gate operation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F03E0B-DCC5-4927-A630-F22DFE735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412776"/>
            <a:ext cx="7772400" cy="382406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Until Feb 2021 – 9 out of 12 gates operating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Gates used get rotated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00648-BB71-400E-A6B6-4947DB327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8" b="13789"/>
          <a:stretch/>
        </p:blipFill>
        <p:spPr>
          <a:xfrm>
            <a:off x="951620" y="3068960"/>
            <a:ext cx="7380312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 work is remaining?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13172F-B255-42C9-A68B-F889056B1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6792"/>
            <a:ext cx="8062664" cy="48440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Move the commercial fisherman &amp; remove current wharfs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‘Tidy up’ along the river edge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Relocate Hoe Waka club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 err="1"/>
              <a:t>Papahikahawai</a:t>
            </a:r>
            <a:r>
              <a:rPr lang="en-NZ" dirty="0"/>
              <a:t> Island bridge protection works </a:t>
            </a:r>
          </a:p>
        </p:txBody>
      </p:sp>
    </p:spTree>
    <p:extLst>
      <p:ext uri="{BB962C8B-B14F-4D97-AF65-F5344CB8AC3E}">
        <p14:creationId xmlns:p14="http://schemas.microsoft.com/office/powerpoint/2010/main" val="293443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455216-7917-4AC8-AE39-942C9A06CA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08"/>
          <a:stretch/>
        </p:blipFill>
        <p:spPr>
          <a:xfrm>
            <a:off x="0" y="0"/>
            <a:ext cx="9574444" cy="6381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2061"/>
            <a:ext cx="7772400" cy="114300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Estuary monitoring</a:t>
            </a:r>
          </a:p>
        </p:txBody>
      </p:sp>
    </p:spTree>
    <p:extLst>
      <p:ext uri="{BB962C8B-B14F-4D97-AF65-F5344CB8AC3E}">
        <p14:creationId xmlns:p14="http://schemas.microsoft.com/office/powerpoint/2010/main" val="14122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Cross sections</a:t>
            </a:r>
          </a:p>
        </p:txBody>
      </p:sp>
      <p:pic>
        <p:nvPicPr>
          <p:cNvPr id="4" name="Content Placeholder 3" descr="Screen Clipping">
            <a:extLst>
              <a:ext uri="{FF2B5EF4-FFF2-40B4-BE49-F238E27FC236}">
                <a16:creationId xmlns:a16="http://schemas.microsoft.com/office/drawing/2014/main" id="{BF05FCC9-0A5E-465A-9E13-25E18544148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7188659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NZ" dirty="0"/>
              <a:t>Cross sections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346BEB-6C9D-4E52-A2CD-6B8A9181A87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-3386" r="99" b="18112"/>
          <a:stretch/>
        </p:blipFill>
        <p:spPr bwMode="auto">
          <a:xfrm>
            <a:off x="179512" y="550579"/>
            <a:ext cx="5943600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F136CE-7B0E-4D9D-9A78-E4F11C404CC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40" y="3033247"/>
            <a:ext cx="5380177" cy="3824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74878D-F266-4DC7-A723-59919C154AA0}"/>
              </a:ext>
            </a:extLst>
          </p:cNvPr>
          <p:cNvSpPr/>
          <p:nvPr/>
        </p:nvSpPr>
        <p:spPr>
          <a:xfrm>
            <a:off x="6228184" y="764704"/>
            <a:ext cx="26253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Spit 1 &amp; 2 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consistent on the estuary side 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ocean side both aggradation and erosion </a:t>
            </a:r>
            <a:endParaRPr lang="en-NZ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NZ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PRC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.xml.rels>&#65279;<?xml version="1.0" encoding="utf-8"?><Relationships xmlns="http://schemas.openxmlformats.org/package/2006/relationships"><Relationship Type="http://schemas.openxmlformats.org/officeDocument/2006/relationships/customXmlProps" Target="/customXML/itemProps.xml" Id="Rd3c4172d526e4b2384ade4b889302c76" /></Relationships>
</file>

<file path=customXML/item.xml><?xml version="1.0" encoding="utf-8"?>
<metadata xmlns="http://www.objective.com/ecm/document/metadata/BFB6F7442CDB4D47AAEFFE50118F3370" version="1.0.0">
  <systemFields>
    <field name="Objective-Id">
      <value order="0">A3624752</value>
    </field>
    <field name="Objective-Title">
      <value order="0">2020 07 21 Kaituna Re-diversion hui_final</value>
    </field>
    <field name="Objective-Description">
      <value order="0"/>
    </field>
    <field name="Objective-CreationStamp">
      <value order="0">2020-09-09T21:35:31Z</value>
    </field>
    <field name="Objective-IsApproved">
      <value order="0">false</value>
    </field>
    <field name="Objective-IsPublished">
      <value order="0">true</value>
    </field>
    <field name="Objective-DatePublished">
      <value order="0">2020-09-09T21:37:08Z</value>
    </field>
    <field name="Objective-ModificationStamp">
      <value order="0">2023-05-12T00:40:45Z</value>
    </field>
    <field name="Objective-Owner">
      <value order="0">Pim de Monchy</value>
    </field>
    <field name="Objective-Path">
      <value order="0">EasyInfo Global Folder:'Virtual Filing Cabinet':Natural Resource Management:Integrated Catchments Programme Management:.Operation SharePoint - New File Structure:Project Management - Environmental Projects - Coastal Catchments Programmes:Kaituna River and Ongatoro / Maketu Estuary Strategy *:Kaituna River, Ongatoro &amp; Maketu Estuary Strategy Administration Management *:. Communications and engagement - Kaituna River, Ongatoro &amp; Maketu Estuary:. Presentations</value>
    </field>
    <field name="Objective-Parent">
      <value order="0">. Presentations</value>
    </field>
    <field name="Objective-State">
      <value order="0">Published</value>
    </field>
    <field name="Objective-VersionId">
      <value order="0">vA5475752</value>
    </field>
    <field name="Objective-Version">
      <value order="0">1.0</value>
    </field>
    <field name="Objective-VersionNumber">
      <value order="0">2</value>
    </field>
    <field name="Objective-VersionComment">
      <value order="0">Version 2</value>
    </field>
    <field name="Objective-FileNumber">
      <value order="0">4.01623</value>
    </field>
    <field name="Objective-Classification">
      <value order="0">Public Access</value>
    </field>
    <field name="Objective-Caveats">
      <value order="0"/>
    </field>
  </systemFields>
  <catalogues>
    <catalogue name="Publication Type Catalogue" type="type" ori="id:cA14">
      <field name="Objective-Publication Type">
        <value order="0">Presentation</value>
      </field>
      <field name="Objective-On Behalf Of">
        <value order="0"/>
      </field>
      <field name="Objective-Accela Key">
        <value order="0"/>
      </field>
    </catalogue>
  </catalogues>
</metadata>
</file>

<file path=customXML/itemProps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BFB6F7442CDB4D47AAEFFE50118F33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BOPRC PPT</Template>
  <TotalTime>15262</TotalTime>
  <Words>628</Words>
  <Application>Microsoft Office PowerPoint</Application>
  <PresentationFormat>On-screen Show (4:3)</PresentationFormat>
  <Paragraphs>153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Myriad Pro</vt:lpstr>
      <vt:lpstr>Times New Roman</vt:lpstr>
      <vt:lpstr>Wingdings</vt:lpstr>
      <vt:lpstr>BOPRC PPT</vt:lpstr>
      <vt:lpstr>Kaituna Rediversion Update    Tangata Whenua Hui 21 July 2020</vt:lpstr>
      <vt:lpstr>Meeting Agenda</vt:lpstr>
      <vt:lpstr>PowerPoint Presentation</vt:lpstr>
      <vt:lpstr>Progress since February</vt:lpstr>
      <vt:lpstr>Gate operation</vt:lpstr>
      <vt:lpstr>What work is remaining?</vt:lpstr>
      <vt:lpstr>Estuary monitoring</vt:lpstr>
      <vt:lpstr>Cross sections</vt:lpstr>
      <vt:lpstr>Cross sections</vt:lpstr>
      <vt:lpstr>Where are we monitoring?</vt:lpstr>
      <vt:lpstr>Papahikahawai Creek-Causeway area</vt:lpstr>
      <vt:lpstr>Macroalgae &amp; sediment</vt:lpstr>
      <vt:lpstr>Benthic macrofauna</vt:lpstr>
      <vt:lpstr>Tuangi and crabs</vt:lpstr>
      <vt:lpstr>Fish, birds &amp; vegetation</vt:lpstr>
      <vt:lpstr>Wider Estuary area</vt:lpstr>
      <vt:lpstr>Wider Estuary area</vt:lpstr>
      <vt:lpstr>Te Pa Ika wetland</vt:lpstr>
      <vt:lpstr>Summary</vt:lpstr>
      <vt:lpstr>Reclamation</vt:lpstr>
      <vt:lpstr>Te Pourepo o Kaituna wetland</vt:lpstr>
      <vt:lpstr>Kaituna Mole Renewal</vt:lpstr>
      <vt:lpstr>Kaituna Mole Renewal</vt:lpstr>
      <vt:lpstr>PowerPoint Presentation</vt:lpstr>
    </vt:vector>
  </TitlesOfParts>
  <Company>Bay of Plenty Regional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Kaituna River Re-diversion Te Arawa Tukutai Moana Kaumatua update        Pim de Monchy, 19 January 2017</dc:title>
  <dc:creator>Pim De Monchy</dc:creator>
  <cp:lastModifiedBy>Pim De Monchy</cp:lastModifiedBy>
  <cp:revision>183</cp:revision>
  <cp:lastPrinted>2017-01-30T19:31:47Z</cp:lastPrinted>
  <dcterms:created xsi:type="dcterms:W3CDTF">2017-01-18T18:59:31Z</dcterms:created>
  <dcterms:modified xsi:type="dcterms:W3CDTF">2020-09-09T22:35:32Z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A3624752</vt:lpwstr>
  </property>
  <property fmtid="{D5CDD505-2E9C-101B-9397-08002B2CF9AE}" pid="4" name="Objective-Title">
    <vt:lpwstr>2020 07 21 Kaituna Re-diversion hui_final</vt:lpwstr>
  </property>
  <property fmtid="{D5CDD505-2E9C-101B-9397-08002B2CF9AE}" pid="5" name="Objective-Comment">
    <vt:lpwstr/>
  </property>
  <property fmtid="{D5CDD505-2E9C-101B-9397-08002B2CF9AE}" pid="6" name="Objective-CreationStamp">
    <vt:filetime>2020-09-09T21:35:31Z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2020-09-09T21:37:08Z</vt:filetime>
  </property>
  <property fmtid="{D5CDD505-2E9C-101B-9397-08002B2CF9AE}" pid="10" name="Objective-ModificationStamp">
    <vt:filetime>2023-05-12T00:40:45Z</vt:filetime>
  </property>
  <property fmtid="{D5CDD505-2E9C-101B-9397-08002B2CF9AE}" pid="11" name="Objective-Owner">
    <vt:lpwstr>Pim de Monchy</vt:lpwstr>
  </property>
  <property fmtid="{D5CDD505-2E9C-101B-9397-08002B2CF9AE}" pid="12" name="Objective-Path">
    <vt:lpwstr>EasyInfo Global Folder:'Virtual Filing Cabinet':Natural Resource Management:Integrated Catchments Programme Management:.Operation SharePoint - New File Structure:Project Management - Environmental Projects - Coastal Catchments Programmes:Kaituna River and Ongatoro / Maketu Estuary Strategy *:Kaituna River, Ongatoro &amp; Maketu Estuary Strategy Administration Management *:. Communications and engagement - Kaituna River, Ongatoro &amp; Maketu Estuary:. Presentations</vt:lpwstr>
  </property>
  <property fmtid="{D5CDD505-2E9C-101B-9397-08002B2CF9AE}" pid="13" name="Objective-Parent">
    <vt:lpwstr>. Presentations</vt:lpwstr>
  </property>
  <property fmtid="{D5CDD505-2E9C-101B-9397-08002B2CF9AE}" pid="14" name="Objective-State">
    <vt:lpwstr>Published</vt:lpwstr>
  </property>
  <property fmtid="{D5CDD505-2E9C-101B-9397-08002B2CF9AE}" pid="15" name="Objective-Version">
    <vt:lpwstr>1.0</vt:lpwstr>
  </property>
  <property fmtid="{D5CDD505-2E9C-101B-9397-08002B2CF9AE}" pid="16" name="Objective-VersionNumber">
    <vt:r8>2</vt:r8>
  </property>
  <property fmtid="{D5CDD505-2E9C-101B-9397-08002B2CF9AE}" pid="17" name="Objective-VersionComment">
    <vt:lpwstr>Version 2</vt:lpwstr>
  </property>
  <property fmtid="{D5CDD505-2E9C-101B-9397-08002B2CF9AE}" pid="18" name="Objective-FileNumber">
    <vt:lpwstr>4.01623</vt:lpwstr>
  </property>
  <property fmtid="{D5CDD505-2E9C-101B-9397-08002B2CF9AE}" pid="19" name="Objective-Classification">
    <vt:lpwstr>Public Access</vt:lpwstr>
  </property>
  <property fmtid="{D5CDD505-2E9C-101B-9397-08002B2CF9AE}" pid="20" name="Objective-Caveats">
    <vt:lpwstr/>
  </property>
  <property fmtid="{D5CDD505-2E9C-101B-9397-08002B2CF9AE}" pid="21" name="Objective-Operative Date [system]">
    <vt:lpwstr/>
  </property>
  <property fmtid="{D5CDD505-2E9C-101B-9397-08002B2CF9AE}" pid="22" name="Objective-Author [system]">
    <vt:lpwstr/>
  </property>
  <property fmtid="{D5CDD505-2E9C-101B-9397-08002B2CF9AE}" pid="23" name="Objective-On Behalf Of [system]">
    <vt:lpwstr/>
  </property>
  <property fmtid="{D5CDD505-2E9C-101B-9397-08002B2CF9AE}" pid="24" name="Objective-GIS Location [system]">
    <vt:lpwstr/>
  </property>
  <property fmtid="{D5CDD505-2E9C-101B-9397-08002B2CF9AE}" pid="25" name="Objective-Publication Type [system]">
    <vt:lpwstr>Presentation</vt:lpwstr>
  </property>
  <property fmtid="{D5CDD505-2E9C-101B-9397-08002B2CF9AE}" pid="26" name="Objective-Accela Key [system]">
    <vt:lpwstr/>
  </property>
  <property fmtid="{D5CDD505-2E9C-101B-9397-08002B2CF9AE}" pid="27" name="Objective-Description">
    <vt:lpwstr/>
  </property>
  <property fmtid="{D5CDD505-2E9C-101B-9397-08002B2CF9AE}" pid="28" name="Objective-VersionId">
    <vt:lpwstr>vA5475752</vt:lpwstr>
  </property>
  <property fmtid="{D5CDD505-2E9C-101B-9397-08002B2CF9AE}" pid="29" name="Objective-Publication Type">
    <vt:lpwstr>Presentation</vt:lpwstr>
  </property>
  <property fmtid="{D5CDD505-2E9C-101B-9397-08002B2CF9AE}" pid="30" name="Objective-On Behalf Of">
    <vt:lpwstr/>
  </property>
  <property fmtid="{D5CDD505-2E9C-101B-9397-08002B2CF9AE}" pid="31" name="Objective-Accela Key">
    <vt:lpwstr/>
  </property>
</Properties>
</file>