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70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2BA"/>
    <a:srgbClr val="0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notesMaster" Target="notesMasters/notesMaster1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tableStyles" Target="tableStyles.xml" Id="rId17" /><Relationship Type="http://schemas.openxmlformats.org/officeDocument/2006/relationships/slideMaster" Target="slideMasters/slideMaster1.xml" Id="rId2" /><Relationship Type="http://schemas.openxmlformats.org/officeDocument/2006/relationships/theme" Target="theme/theme1.xml" Id="rId16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viewProps" Target="viewProps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presProps" Target="presProps.xml" Id="rId14" /><Relationship Type="http://schemas.openxmlformats.org/officeDocument/2006/relationships/customXml" Target="/customXML/item2.xml" Id="R4de4eb1866c0403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A737-388D-4552-9E1C-C69FAACC64AA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6B896-348D-454B-B980-E0474A42BF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585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40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230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228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282BA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>
              <a:defRPr>
                <a:latin typeface="Gotham Office" panose="02000000000000000000" pitchFamily="2" charset="0"/>
              </a:defRPr>
            </a:lvl3pPr>
            <a:lvl4pPr>
              <a:defRPr>
                <a:latin typeface="Gotham Office" panose="02000000000000000000" pitchFamily="2" charset="0"/>
              </a:defRPr>
            </a:lvl4pPr>
            <a:lvl5pPr>
              <a:defRPr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504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73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2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4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59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6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10/06/2020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7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282BA"/>
                </a:solidFill>
              </a:defRPr>
            </a:lvl1pPr>
          </a:lstStyle>
          <a:p>
            <a:fld id="{7AE04615-ECCE-401A-A0FF-7DEE31D6F0B3}" type="datetimeFigureOut">
              <a:rPr lang="en-NZ" smtClean="0"/>
              <a:pPr/>
              <a:t>10/06/2020</a:t>
            </a:fld>
            <a:endParaRPr lang="en-NZ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1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82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33017">
            <a:off x="5103311" y="3715389"/>
            <a:ext cx="6587749" cy="959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50" y="942975"/>
            <a:ext cx="7919787" cy="325203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3282BA"/>
                </a:solidFill>
                <a:latin typeface="Gotham Office" panose="02000000000000000000" pitchFamily="2" charset="0"/>
                <a:cs typeface="Gotham Book" pitchFamily="50" charset="0"/>
              </a:rPr>
              <a:t>Post-COVID projects</a:t>
            </a:r>
            <a:r>
              <a:rPr lang="en-NZ" b="1" dirty="0" smtClean="0">
                <a:solidFill>
                  <a:srgbClr val="3282BA"/>
                </a:solidFill>
                <a:latin typeface="Gotham Book" pitchFamily="50" charset="0"/>
                <a:cs typeface="Gotham Book" pitchFamily="50" charset="0"/>
              </a:rPr>
              <a:t/>
            </a:r>
            <a:br>
              <a:rPr lang="en-NZ" b="1" dirty="0" smtClean="0">
                <a:solidFill>
                  <a:srgbClr val="3282BA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NZ" sz="32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opportunities for winning Central government co-funding for stimulating local employment in the Bay of Plenty</a:t>
            </a:r>
            <a:r>
              <a:rPr lang="en-NZ" b="1" dirty="0" smtClean="0">
                <a:solidFill>
                  <a:srgbClr val="00A2FF"/>
                </a:solidFill>
                <a:latin typeface="Gotham Book" pitchFamily="50" charset="0"/>
                <a:cs typeface="Gotham Book" pitchFamily="50" charset="0"/>
              </a:rPr>
              <a:t/>
            </a:r>
            <a:br>
              <a:rPr lang="en-NZ" b="1" dirty="0" smtClean="0">
                <a:solidFill>
                  <a:srgbClr val="00A2FF"/>
                </a:solidFill>
                <a:latin typeface="Gotham Book" pitchFamily="50" charset="0"/>
                <a:cs typeface="Gotham Book" pitchFamily="50" charset="0"/>
              </a:rPr>
            </a:br>
            <a:endParaRPr lang="en-NZ" b="1" dirty="0">
              <a:solidFill>
                <a:srgbClr val="3282BA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815" y="3274695"/>
            <a:ext cx="2448859" cy="10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699" y="5111808"/>
            <a:ext cx="2101132" cy="1490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925" y="3274695"/>
            <a:ext cx="3016907" cy="10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One Billion Trees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Council has recently been awarded a $700k partnership agreement through Te </a:t>
            </a:r>
            <a:r>
              <a:rPr lang="en-NZ" sz="2000" dirty="0" err="1" smtClean="0"/>
              <a:t>Uru</a:t>
            </a:r>
            <a:r>
              <a:rPr lang="en-NZ" sz="2000" dirty="0" smtClean="0"/>
              <a:t> </a:t>
            </a:r>
            <a:r>
              <a:rPr lang="en-NZ" sz="2000" dirty="0" err="1" smtClean="0"/>
              <a:t>Rakau’s</a:t>
            </a:r>
            <a:r>
              <a:rPr lang="en-NZ" sz="2000" dirty="0" smtClean="0"/>
              <a:t> 1BT programme</a:t>
            </a:r>
          </a:p>
          <a:p>
            <a:r>
              <a:rPr lang="en-NZ" sz="2000" dirty="0" smtClean="0"/>
              <a:t>This will increase as the number and scale of planting projects rise in the region.</a:t>
            </a:r>
            <a:endParaRPr lang="en-N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614" y="3092847"/>
            <a:ext cx="44767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3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64" y="69560"/>
            <a:ext cx="10515600" cy="1325563"/>
          </a:xfrm>
        </p:spPr>
        <p:txBody>
          <a:bodyPr/>
          <a:lstStyle/>
          <a:p>
            <a:r>
              <a:rPr lang="en-NZ" dirty="0" smtClean="0"/>
              <a:t>Regional Recovery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997528"/>
            <a:ext cx="10004651" cy="5627616"/>
          </a:xfrm>
        </p:spPr>
      </p:pic>
    </p:spTree>
    <p:extLst>
      <p:ext uri="{BB962C8B-B14F-4D97-AF65-F5344CB8AC3E}">
        <p14:creationId xmlns:p14="http://schemas.microsoft.com/office/powerpoint/2010/main" val="62490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328" y="584581"/>
            <a:ext cx="9125712" cy="1325563"/>
          </a:xfrm>
        </p:spPr>
        <p:txBody>
          <a:bodyPr>
            <a:normAutofit/>
          </a:bodyPr>
          <a:lstStyle/>
          <a:p>
            <a:r>
              <a:rPr lang="en-NZ" dirty="0" smtClean="0"/>
              <a:t>Various funding categories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736" y="1825625"/>
            <a:ext cx="8894064" cy="3980815"/>
          </a:xfrm>
        </p:spPr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Provincial </a:t>
            </a:r>
            <a:r>
              <a:rPr lang="en-NZ" dirty="0" smtClean="0"/>
              <a:t>Development Unit </a:t>
            </a:r>
            <a:r>
              <a:rPr lang="en-NZ" dirty="0" smtClean="0"/>
              <a:t>Funding</a:t>
            </a:r>
            <a:r>
              <a:rPr lang="en-NZ" dirty="0" smtClean="0"/>
              <a:t> </a:t>
            </a:r>
            <a:endParaRPr lang="en-NZ" dirty="0"/>
          </a:p>
          <a:p>
            <a:r>
              <a:rPr lang="en-NZ" dirty="0" smtClean="0"/>
              <a:t>Crown Infrastructure Partners bids</a:t>
            </a:r>
          </a:p>
          <a:p>
            <a:r>
              <a:rPr lang="en-NZ" dirty="0" smtClean="0">
                <a:solidFill>
                  <a:srgbClr val="00B050"/>
                </a:solidFill>
              </a:rPr>
              <a:t>Green Projects</a:t>
            </a:r>
            <a:r>
              <a:rPr lang="en-NZ" dirty="0" smtClean="0"/>
              <a:t>, </a:t>
            </a:r>
            <a:r>
              <a:rPr lang="en-NZ" dirty="0" smtClean="0"/>
              <a:t>bids coordinated </a:t>
            </a:r>
            <a:r>
              <a:rPr lang="en-NZ" dirty="0" smtClean="0"/>
              <a:t>by </a:t>
            </a:r>
            <a:r>
              <a:rPr lang="en-NZ" dirty="0" err="1" smtClean="0"/>
              <a:t>MfE</a:t>
            </a:r>
            <a:endParaRPr lang="en-NZ" dirty="0" smtClean="0"/>
          </a:p>
          <a:p>
            <a:r>
              <a:rPr lang="en-NZ" dirty="0" smtClean="0"/>
              <a:t>One Billion Trees </a:t>
            </a:r>
            <a:r>
              <a:rPr lang="en-NZ" dirty="0" smtClean="0"/>
              <a:t>programme funding</a:t>
            </a:r>
            <a:endParaRPr lang="en-NZ" dirty="0" smtClean="0"/>
          </a:p>
          <a:p>
            <a:r>
              <a:rPr lang="en-NZ" dirty="0" smtClean="0"/>
              <a:t>PDU “riparian enhancement” </a:t>
            </a:r>
            <a:r>
              <a:rPr lang="en-NZ" dirty="0" smtClean="0"/>
              <a:t>fund</a:t>
            </a:r>
            <a:endParaRPr lang="en-NZ" dirty="0" smtClean="0"/>
          </a:p>
          <a:p>
            <a:r>
              <a:rPr lang="mi-NZ" dirty="0" smtClean="0"/>
              <a:t>Department of Conservation programme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7" y="157162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522" y="365125"/>
            <a:ext cx="9547670" cy="1325563"/>
          </a:xfrm>
        </p:spPr>
        <p:txBody>
          <a:bodyPr/>
          <a:lstStyle/>
          <a:p>
            <a:r>
              <a:rPr lang="en-NZ" dirty="0" smtClean="0"/>
              <a:t>Provincial </a:t>
            </a:r>
            <a:r>
              <a:rPr lang="en-NZ" dirty="0" smtClean="0"/>
              <a:t>Development Unit </a:t>
            </a:r>
            <a:r>
              <a:rPr lang="en-NZ" dirty="0"/>
              <a:t>F</a:t>
            </a:r>
            <a:r>
              <a:rPr lang="en-NZ" dirty="0" smtClean="0"/>
              <a:t>unding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522" y="1690688"/>
            <a:ext cx="8877110" cy="4511167"/>
          </a:xfrm>
        </p:spPr>
        <p:txBody>
          <a:bodyPr>
            <a:noAutofit/>
          </a:bodyPr>
          <a:lstStyle/>
          <a:p>
            <a:r>
              <a:rPr lang="en-NZ" sz="2000" dirty="0" smtClean="0"/>
              <a:t>Council </a:t>
            </a:r>
            <a:r>
              <a:rPr lang="en-NZ" sz="2000" dirty="0" smtClean="0"/>
              <a:t>CEOs were asked for ideas in March on what work might be </a:t>
            </a:r>
            <a:r>
              <a:rPr lang="en-NZ" sz="2000" dirty="0" smtClean="0"/>
              <a:t>offered to </a:t>
            </a:r>
            <a:r>
              <a:rPr lang="en-NZ" sz="2000" dirty="0" smtClean="0"/>
              <a:t>local forestry crews, who were affected earlier than most sectors</a:t>
            </a:r>
          </a:p>
          <a:p>
            <a:r>
              <a:rPr lang="en-NZ" sz="2000" dirty="0" smtClean="0"/>
              <a:t>WDC invited BOPRC to co-submit ideas</a:t>
            </a:r>
          </a:p>
          <a:p>
            <a:r>
              <a:rPr lang="en-NZ" sz="2000" dirty="0" smtClean="0"/>
              <a:t>BOPRC projects are regional - not just in Whakatāne District</a:t>
            </a:r>
          </a:p>
          <a:p>
            <a:r>
              <a:rPr lang="en-NZ" sz="2000" dirty="0" smtClean="0"/>
              <a:t>BOPRC projects include track </a:t>
            </a:r>
            <a:r>
              <a:rPr lang="en-NZ" sz="2000" dirty="0" smtClean="0"/>
              <a:t>clearance and pest plant work mainly, including coast-care, wilding trees etc.</a:t>
            </a:r>
          </a:p>
          <a:p>
            <a:r>
              <a:rPr lang="en-NZ" sz="2000" dirty="0" smtClean="0"/>
              <a:t>Any funds approved must be spent in the following six months: pre-qualified panel contractors would engage COVID-impacted workers where possible. </a:t>
            </a:r>
          </a:p>
          <a:p>
            <a:r>
              <a:rPr lang="mi-NZ" sz="2000" dirty="0" smtClean="0"/>
              <a:t>Social Procurement requirements to be applied</a:t>
            </a:r>
            <a:endParaRPr lang="mi-NZ" sz="2000" dirty="0"/>
          </a:p>
          <a:p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" y="771524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r>
              <a:rPr lang="en-NZ" dirty="0" smtClean="0"/>
              <a:t>Crown Infrastructure Partners</a:t>
            </a:r>
            <a:endParaRPr lang="en-N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57535"/>
              </p:ext>
            </p:extLst>
          </p:nvPr>
        </p:nvGraphicFramePr>
        <p:xfrm>
          <a:off x="647700" y="2063349"/>
          <a:ext cx="10485119" cy="782828"/>
        </p:xfrm>
        <a:graphic>
          <a:graphicData uri="http://schemas.openxmlformats.org/drawingml/2006/table">
            <a:tbl>
              <a:tblPr firstRow="1" firstCol="1" bandRow="1"/>
              <a:tblGrid>
                <a:gridCol w="3177540">
                  <a:extLst>
                    <a:ext uri="{9D8B030D-6E8A-4147-A177-3AD203B41FA5}">
                      <a16:colId xmlns:a16="http://schemas.microsoft.com/office/drawing/2014/main" val="2439600899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1829002383"/>
                    </a:ext>
                  </a:extLst>
                </a:gridCol>
                <a:gridCol w="1322904">
                  <a:extLst>
                    <a:ext uri="{9D8B030D-6E8A-4147-A177-3AD203B41FA5}">
                      <a16:colId xmlns:a16="http://schemas.microsoft.com/office/drawing/2014/main" val="593290859"/>
                    </a:ext>
                  </a:extLst>
                </a:gridCol>
                <a:gridCol w="3348155">
                  <a:extLst>
                    <a:ext uri="{9D8B030D-6E8A-4147-A177-3AD203B41FA5}">
                      <a16:colId xmlns:a16="http://schemas.microsoft.com/office/drawing/2014/main" val="2230387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Project 1</a:t>
                      </a:r>
                      <a:endParaRPr lang="en-NZ" sz="1200" dirty="0">
                        <a:effectLst/>
                        <a:latin typeface="Lucida Sans"/>
                        <a:ea typeface="Lucida Sans"/>
                        <a:cs typeface="Lucida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benefit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05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Rangitāiki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River Community Resilience and Flood Protection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$13.7M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FTEs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Whakatāne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556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07670"/>
              </p:ext>
            </p:extLst>
          </p:nvPr>
        </p:nvGraphicFramePr>
        <p:xfrm>
          <a:off x="647700" y="2828905"/>
          <a:ext cx="10485120" cy="2134703"/>
        </p:xfrm>
        <a:graphic>
          <a:graphicData uri="http://schemas.openxmlformats.org/drawingml/2006/table">
            <a:tbl>
              <a:tblPr firstRow="1" firstCol="1" bandRow="1"/>
              <a:tblGrid>
                <a:gridCol w="3175054">
                  <a:extLst>
                    <a:ext uri="{9D8B030D-6E8A-4147-A177-3AD203B41FA5}">
                      <a16:colId xmlns:a16="http://schemas.microsoft.com/office/drawing/2014/main" val="249180714"/>
                    </a:ext>
                  </a:extLst>
                </a:gridCol>
                <a:gridCol w="2633923">
                  <a:extLst>
                    <a:ext uri="{9D8B030D-6E8A-4147-A177-3AD203B41FA5}">
                      <a16:colId xmlns:a16="http://schemas.microsoft.com/office/drawing/2014/main" val="3722774795"/>
                    </a:ext>
                  </a:extLst>
                </a:gridCol>
                <a:gridCol w="1330963">
                  <a:extLst>
                    <a:ext uri="{9D8B030D-6E8A-4147-A177-3AD203B41FA5}">
                      <a16:colId xmlns:a16="http://schemas.microsoft.com/office/drawing/2014/main" val="2865570544"/>
                    </a:ext>
                  </a:extLst>
                </a:gridCol>
                <a:gridCol w="3345180">
                  <a:extLst>
                    <a:ext uri="{9D8B030D-6E8A-4147-A177-3AD203B41FA5}">
                      <a16:colId xmlns:a16="http://schemas.microsoft.com/office/drawing/2014/main" val="2993261148"/>
                    </a:ext>
                  </a:extLst>
                </a:gridCol>
              </a:tblGrid>
              <a:tr h="623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Project 2</a:t>
                      </a:r>
                      <a:endParaRPr lang="en-NZ" sz="1200" dirty="0">
                        <a:effectLst/>
                        <a:latin typeface="Lucida Sans"/>
                        <a:ea typeface="Lucida Sans"/>
                        <a:cs typeface="Lucida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benefit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634951"/>
                  </a:ext>
                </a:extLst>
              </a:tr>
              <a:tr h="609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Implementing </a:t>
                      </a: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Ngongotahā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 Stream Independent Review</a:t>
                      </a:r>
                      <a:endParaRPr lang="en-NZ" sz="1200" dirty="0">
                        <a:effectLst/>
                        <a:latin typeface="Lucida Sans"/>
                        <a:ea typeface="Lucida Sans"/>
                        <a:cs typeface="Lucida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works $1-2M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Detainment bunds $0.7M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risk tree removal $1M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 80 FTEs across all five projects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Ngongotahā Stream in Rotorua District.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553494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Kaituna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Mole Upgrade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Western Bay of Plenty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499788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Whakatāne River stopbank raising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Whakatāne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394730"/>
                  </a:ext>
                </a:extLst>
              </a:tr>
              <a:tr h="291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Waioeka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Estuary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Ōpōtiki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184015"/>
                  </a:ext>
                </a:extLst>
              </a:tr>
              <a:tr h="203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Rangitāiki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Floodwalls resilience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 $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Whakatāne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57415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28517"/>
              </p:ext>
            </p:extLst>
          </p:nvPr>
        </p:nvGraphicFramePr>
        <p:xfrm>
          <a:off x="647700" y="4963607"/>
          <a:ext cx="10485119" cy="782828"/>
        </p:xfrm>
        <a:graphic>
          <a:graphicData uri="http://schemas.openxmlformats.org/drawingml/2006/table">
            <a:tbl>
              <a:tblPr firstRow="1" firstCol="1" bandRow="1"/>
              <a:tblGrid>
                <a:gridCol w="3166577">
                  <a:extLst>
                    <a:ext uri="{9D8B030D-6E8A-4147-A177-3AD203B41FA5}">
                      <a16:colId xmlns:a16="http://schemas.microsoft.com/office/drawing/2014/main" val="1687885410"/>
                    </a:ext>
                  </a:extLst>
                </a:gridCol>
                <a:gridCol w="2643673">
                  <a:extLst>
                    <a:ext uri="{9D8B030D-6E8A-4147-A177-3AD203B41FA5}">
                      <a16:colId xmlns:a16="http://schemas.microsoft.com/office/drawing/2014/main" val="250784179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877978296"/>
                    </a:ext>
                  </a:extLst>
                </a:gridCol>
                <a:gridCol w="3347719">
                  <a:extLst>
                    <a:ext uri="{9D8B030D-6E8A-4147-A177-3AD203B41FA5}">
                      <a16:colId xmlns:a16="http://schemas.microsoft.com/office/drawing/2014/main" val="911579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Lucida Sans"/>
                          <a:cs typeface="Lucida Sans"/>
                        </a:rPr>
                        <a:t>Project 3</a:t>
                      </a:r>
                      <a:endParaRPr lang="en-NZ" sz="1200" dirty="0">
                        <a:effectLst/>
                        <a:latin typeface="Lucida Sans"/>
                        <a:ea typeface="Lucida Sans"/>
                        <a:cs typeface="Lucida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benefit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419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Modernising our scheme drains to best practice standards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 $20M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~30-40 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FTEs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Kaituna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plains, </a:t>
                      </a: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Rangitaki-Whakatāne</a:t>
                      </a:r>
                      <a:r>
                        <a:rPr lang="en-N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plains and </a:t>
                      </a:r>
                      <a:r>
                        <a:rPr lang="en-NZ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Opotiki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58513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50396" y="1430422"/>
            <a:ext cx="3315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Summary of the </a:t>
            </a:r>
            <a:r>
              <a:rPr lang="en-NZ" alt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three BOPRC bids</a:t>
            </a:r>
            <a:endParaRPr kumimoji="0" lang="en-NZ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9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888" y="365125"/>
            <a:ext cx="8820912" cy="1325563"/>
          </a:xfrm>
        </p:spPr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Green Projects </a:t>
            </a:r>
            <a:r>
              <a:rPr lang="en-NZ" dirty="0" smtClean="0"/>
              <a:t>(</a:t>
            </a:r>
            <a:r>
              <a:rPr lang="en-NZ" dirty="0" err="1" smtClean="0"/>
              <a:t>Regionwide</a:t>
            </a:r>
            <a:r>
              <a:rPr lang="en-NZ" dirty="0" smtClean="0"/>
              <a:t>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60" y="1690688"/>
            <a:ext cx="8473440" cy="3906594"/>
          </a:xfrm>
        </p:spPr>
        <p:txBody>
          <a:bodyPr>
            <a:normAutofit/>
          </a:bodyPr>
          <a:lstStyle/>
          <a:p>
            <a:r>
              <a:rPr lang="en-NZ" sz="2200" dirty="0"/>
              <a:t>Modernising scheme drains to best practice</a:t>
            </a:r>
          </a:p>
          <a:p>
            <a:r>
              <a:rPr lang="en-NZ" sz="2200" dirty="0" smtClean="0"/>
              <a:t>Fish </a:t>
            </a:r>
            <a:r>
              <a:rPr lang="en-NZ" sz="2200" dirty="0"/>
              <a:t>Care </a:t>
            </a:r>
            <a:r>
              <a:rPr lang="en-NZ" sz="2200" dirty="0" smtClean="0"/>
              <a:t>BOP (improving fish passage in streams)</a:t>
            </a:r>
            <a:endParaRPr lang="en-NZ" sz="2200" dirty="0"/>
          </a:p>
          <a:p>
            <a:r>
              <a:rPr lang="en-NZ" sz="2200" dirty="0"/>
              <a:t>Upgrading Bay of Plenty </a:t>
            </a:r>
            <a:r>
              <a:rPr lang="en-NZ" sz="2200" dirty="0" err="1"/>
              <a:t>Marae</a:t>
            </a:r>
            <a:r>
              <a:rPr lang="en-NZ" sz="2200" dirty="0"/>
              <a:t> On-Site Wastewater Systems</a:t>
            </a:r>
          </a:p>
          <a:p>
            <a:r>
              <a:rPr lang="en-NZ" sz="2200" dirty="0"/>
              <a:t>Bay Conservation </a:t>
            </a:r>
            <a:r>
              <a:rPr lang="en-NZ" sz="2200" dirty="0" smtClean="0"/>
              <a:t>Cadets programme</a:t>
            </a:r>
            <a:endParaRPr lang="en-NZ" sz="2200" dirty="0"/>
          </a:p>
          <a:p>
            <a:r>
              <a:rPr lang="en-NZ" sz="2200" dirty="0"/>
              <a:t>Coastal Bay of Plenty Pest Plant Service Delivery</a:t>
            </a:r>
          </a:p>
          <a:p>
            <a:r>
              <a:rPr lang="en-NZ" sz="2200" dirty="0"/>
              <a:t>Priority Ecosystem Management (Priority </a:t>
            </a:r>
            <a:r>
              <a:rPr lang="en-NZ" sz="2200" dirty="0" smtClean="0"/>
              <a:t>Biodiversity Sites on private land)</a:t>
            </a:r>
          </a:p>
          <a:p>
            <a:r>
              <a:rPr lang="en-NZ" sz="2200" dirty="0"/>
              <a:t>Japanese walnut control </a:t>
            </a:r>
            <a:r>
              <a:rPr lang="en-NZ" sz="2200" dirty="0" smtClean="0"/>
              <a:t>and other weeds - </a:t>
            </a:r>
            <a:r>
              <a:rPr lang="en-NZ" sz="2200" dirty="0"/>
              <a:t>region </a:t>
            </a:r>
            <a:r>
              <a:rPr lang="en-NZ" sz="2200" dirty="0" smtClean="0"/>
              <a:t>wide to improve floodplain areas alongside rivers.</a:t>
            </a:r>
            <a:endParaRPr lang="en-NZ" sz="2200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63" y="689252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Green Projects </a:t>
            </a:r>
            <a:r>
              <a:rPr lang="en-NZ" dirty="0" smtClean="0"/>
              <a:t>(Mauao)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736" y="1481683"/>
            <a:ext cx="9299448" cy="4226786"/>
          </a:xfrm>
        </p:spPr>
        <p:txBody>
          <a:bodyPr>
            <a:noAutofit/>
          </a:bodyPr>
          <a:lstStyle/>
          <a:p>
            <a:r>
              <a:rPr lang="en-NZ" sz="2000" dirty="0"/>
              <a:t>Clean Up Tauranga Moana: </a:t>
            </a:r>
            <a:r>
              <a:rPr lang="en-NZ" sz="2000" dirty="0" smtClean="0"/>
              <a:t>removing dumped </a:t>
            </a:r>
            <a:r>
              <a:rPr lang="en-NZ" sz="2000" dirty="0"/>
              <a:t>materials and derelict </a:t>
            </a:r>
            <a:r>
              <a:rPr lang="en-NZ" sz="2000" dirty="0" smtClean="0"/>
              <a:t>structures;</a:t>
            </a:r>
            <a:endParaRPr lang="en-NZ" sz="2000" dirty="0"/>
          </a:p>
          <a:p>
            <a:r>
              <a:rPr lang="en-NZ" sz="2000" dirty="0" err="1"/>
              <a:t>Toitu</a:t>
            </a:r>
            <a:r>
              <a:rPr lang="en-NZ" sz="2000" dirty="0"/>
              <a:t> Te </a:t>
            </a:r>
            <a:r>
              <a:rPr lang="en-NZ" sz="2000" dirty="0" err="1" smtClean="0"/>
              <a:t>Awanui</a:t>
            </a:r>
            <a:r>
              <a:rPr lang="en-NZ" sz="2000" dirty="0" smtClean="0"/>
              <a:t>;</a:t>
            </a:r>
            <a:endParaRPr lang="en-NZ" sz="2000" dirty="0"/>
          </a:p>
          <a:p>
            <a:r>
              <a:rPr lang="en-NZ" sz="2000" dirty="0"/>
              <a:t>Te </a:t>
            </a:r>
            <a:r>
              <a:rPr lang="en-NZ" sz="2000" dirty="0" err="1"/>
              <a:t>Maru</a:t>
            </a:r>
            <a:r>
              <a:rPr lang="en-NZ" sz="2000" dirty="0"/>
              <a:t> O Kaituna River Authority Action Plan </a:t>
            </a:r>
            <a:r>
              <a:rPr lang="en-NZ" sz="2000" dirty="0" smtClean="0"/>
              <a:t>Implementation;</a:t>
            </a:r>
            <a:endParaRPr lang="en-NZ" sz="2000" dirty="0"/>
          </a:p>
          <a:p>
            <a:r>
              <a:rPr lang="en-NZ" sz="2000" dirty="0"/>
              <a:t>Tauranga Moana Coastal Wetlands </a:t>
            </a:r>
            <a:r>
              <a:rPr lang="en-NZ" sz="2000" dirty="0" smtClean="0"/>
              <a:t>Restoration;</a:t>
            </a:r>
          </a:p>
          <a:p>
            <a:r>
              <a:rPr lang="en-NZ" sz="2000" dirty="0" err="1" smtClean="0"/>
              <a:t>Maketū</a:t>
            </a:r>
            <a:r>
              <a:rPr lang="en-NZ" sz="2000" dirty="0" smtClean="0"/>
              <a:t> </a:t>
            </a:r>
            <a:r>
              <a:rPr lang="en-NZ" sz="2000" dirty="0"/>
              <a:t>estuary and lowland biodiversity </a:t>
            </a:r>
            <a:r>
              <a:rPr lang="en-NZ" sz="2000" dirty="0" smtClean="0"/>
              <a:t>initiatives;</a:t>
            </a:r>
          </a:p>
          <a:p>
            <a:r>
              <a:rPr lang="en-NZ" sz="2000" dirty="0" err="1" smtClean="0"/>
              <a:t>Waihī</a:t>
            </a:r>
            <a:r>
              <a:rPr lang="en-NZ" sz="2000" dirty="0" smtClean="0"/>
              <a:t> </a:t>
            </a:r>
            <a:r>
              <a:rPr lang="en-NZ" sz="2000" dirty="0"/>
              <a:t>Estuary enhancement </a:t>
            </a:r>
            <a:r>
              <a:rPr lang="en-NZ" sz="2000" dirty="0" smtClean="0"/>
              <a:t>initiatives;</a:t>
            </a:r>
            <a:endParaRPr lang="en-NZ" sz="2000" dirty="0"/>
          </a:p>
          <a:p>
            <a:r>
              <a:rPr lang="en-NZ" sz="2000" dirty="0"/>
              <a:t>Habitat Enhancement &amp; </a:t>
            </a:r>
            <a:r>
              <a:rPr lang="en-NZ" sz="2000" dirty="0" err="1"/>
              <a:t>Landcare</a:t>
            </a:r>
            <a:r>
              <a:rPr lang="en-NZ" sz="2000" dirty="0"/>
              <a:t> </a:t>
            </a:r>
            <a:r>
              <a:rPr lang="en-NZ" sz="2000" dirty="0" smtClean="0"/>
              <a:t>Partnership (</a:t>
            </a:r>
            <a:r>
              <a:rPr lang="en-NZ" sz="2000" dirty="0" err="1"/>
              <a:t>Katikati</a:t>
            </a:r>
            <a:r>
              <a:rPr lang="en-NZ" sz="2000" dirty="0" smtClean="0"/>
              <a:t>);</a:t>
            </a:r>
            <a:endParaRPr lang="en-NZ" sz="2000" dirty="0"/>
          </a:p>
          <a:p>
            <a:r>
              <a:rPr lang="en-NZ" sz="2000" dirty="0"/>
              <a:t>Kauri Dieback surveillance: Soil </a:t>
            </a:r>
            <a:r>
              <a:rPr lang="en-NZ" sz="2000" dirty="0" smtClean="0"/>
              <a:t>sampling;</a:t>
            </a:r>
            <a:endParaRPr lang="en-NZ" sz="2000" dirty="0"/>
          </a:p>
          <a:p>
            <a:r>
              <a:rPr lang="en-NZ" sz="2000" dirty="0" err="1" smtClean="0"/>
              <a:t>Kaimai</a:t>
            </a:r>
            <a:r>
              <a:rPr lang="en-NZ" sz="2000" dirty="0" smtClean="0"/>
              <a:t> </a:t>
            </a:r>
            <a:r>
              <a:rPr lang="en-NZ" sz="2000" dirty="0" err="1" smtClean="0"/>
              <a:t>Mamaku</a:t>
            </a:r>
            <a:r>
              <a:rPr lang="en-NZ" sz="2000" dirty="0" smtClean="0"/>
              <a:t> </a:t>
            </a:r>
            <a:r>
              <a:rPr lang="en-NZ" sz="2000" dirty="0"/>
              <a:t>Ranges Integrated Animal Pest Control </a:t>
            </a:r>
            <a:r>
              <a:rPr lang="en-NZ" sz="2000" dirty="0" smtClean="0"/>
              <a:t>Plan.</a:t>
            </a:r>
            <a:endParaRPr lang="en-N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365125"/>
            <a:ext cx="9204960" cy="1325563"/>
          </a:xfrm>
        </p:spPr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Green Projects </a:t>
            </a:r>
            <a:r>
              <a:rPr lang="en-NZ" dirty="0" smtClean="0"/>
              <a:t>(</a:t>
            </a:r>
            <a:r>
              <a:rPr lang="en-NZ" dirty="0" err="1" smtClean="0"/>
              <a:t>Okurei</a:t>
            </a:r>
            <a:r>
              <a:rPr lang="en-NZ" dirty="0" smtClean="0"/>
              <a:t>)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59152" y="1507808"/>
            <a:ext cx="8994648" cy="4351338"/>
          </a:xfrm>
        </p:spPr>
        <p:txBody>
          <a:bodyPr>
            <a:normAutofit fontScale="70000" lnSpcReduction="20000"/>
          </a:bodyPr>
          <a:lstStyle/>
          <a:p>
            <a:r>
              <a:rPr lang="en-NZ" dirty="0" err="1" smtClean="0"/>
              <a:t>Tarawera</a:t>
            </a:r>
            <a:r>
              <a:rPr lang="en-NZ" dirty="0" smtClean="0"/>
              <a:t> </a:t>
            </a:r>
            <a:r>
              <a:rPr lang="en-NZ" dirty="0"/>
              <a:t>Catchments </a:t>
            </a:r>
            <a:r>
              <a:rPr lang="en-NZ" dirty="0" smtClean="0"/>
              <a:t>Pest and Weed Control and </a:t>
            </a:r>
            <a:r>
              <a:rPr lang="en-NZ" dirty="0" err="1" smtClean="0"/>
              <a:t>Ka</a:t>
            </a:r>
            <a:r>
              <a:rPr lang="en-NZ" dirty="0" smtClean="0"/>
              <a:t> </a:t>
            </a:r>
            <a:r>
              <a:rPr lang="en-NZ" dirty="0" err="1"/>
              <a:t>whakamōtī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Ka</a:t>
            </a:r>
            <a:r>
              <a:rPr lang="en-NZ" dirty="0"/>
              <a:t> </a:t>
            </a:r>
            <a:r>
              <a:rPr lang="en-NZ" dirty="0" err="1"/>
              <a:t>poti</a:t>
            </a:r>
            <a:r>
              <a:rPr lang="en-NZ" dirty="0"/>
              <a:t> - Catfish </a:t>
            </a:r>
            <a:r>
              <a:rPr lang="en-NZ" dirty="0" smtClean="0"/>
              <a:t>eradication;</a:t>
            </a:r>
            <a:endParaRPr lang="en-NZ" dirty="0"/>
          </a:p>
          <a:p>
            <a:r>
              <a:rPr lang="en-NZ" dirty="0" err="1"/>
              <a:t>Aukatia</a:t>
            </a:r>
            <a:r>
              <a:rPr lang="en-NZ" dirty="0"/>
              <a:t> </a:t>
            </a:r>
            <a:r>
              <a:rPr lang="en-NZ" dirty="0" err="1"/>
              <a:t>te</a:t>
            </a:r>
            <a:r>
              <a:rPr lang="en-NZ" dirty="0"/>
              <a:t> Hora - Stop the </a:t>
            </a:r>
            <a:r>
              <a:rPr lang="en-NZ" dirty="0" smtClean="0"/>
              <a:t>Spread and </a:t>
            </a:r>
            <a:r>
              <a:rPr lang="en-NZ" dirty="0" err="1" smtClean="0"/>
              <a:t>Ngakia</a:t>
            </a:r>
            <a:r>
              <a:rPr lang="en-NZ" dirty="0" smtClean="0"/>
              <a:t> </a:t>
            </a:r>
            <a:r>
              <a:rPr lang="en-NZ" dirty="0" err="1"/>
              <a:t>ngā</a:t>
            </a:r>
            <a:r>
              <a:rPr lang="en-NZ" dirty="0"/>
              <a:t> </a:t>
            </a:r>
            <a:r>
              <a:rPr lang="en-NZ" dirty="0" err="1"/>
              <a:t>taru</a:t>
            </a:r>
            <a:r>
              <a:rPr lang="en-NZ" dirty="0"/>
              <a:t> </a:t>
            </a:r>
            <a:r>
              <a:rPr lang="en-NZ" dirty="0" err="1"/>
              <a:t>wai</a:t>
            </a:r>
            <a:r>
              <a:rPr lang="en-NZ" dirty="0"/>
              <a:t> - Aquatic weed </a:t>
            </a:r>
            <a:r>
              <a:rPr lang="en-NZ" dirty="0" smtClean="0"/>
              <a:t>Management;</a:t>
            </a:r>
            <a:endParaRPr lang="en-NZ" dirty="0"/>
          </a:p>
          <a:p>
            <a:r>
              <a:rPr lang="en-NZ" dirty="0" err="1"/>
              <a:t>Ka</a:t>
            </a:r>
            <a:r>
              <a:rPr lang="en-NZ" dirty="0"/>
              <a:t> </a:t>
            </a:r>
            <a:r>
              <a:rPr lang="en-NZ" dirty="0" err="1"/>
              <a:t>Tāmatatia</a:t>
            </a:r>
            <a:r>
              <a:rPr lang="en-NZ" dirty="0"/>
              <a:t> </a:t>
            </a:r>
            <a:r>
              <a:rPr lang="en-NZ" dirty="0" err="1"/>
              <a:t>nga</a:t>
            </a:r>
            <a:r>
              <a:rPr lang="en-NZ" dirty="0"/>
              <a:t> Kūkūwai - Wetland </a:t>
            </a:r>
            <a:r>
              <a:rPr lang="en-NZ" dirty="0" smtClean="0"/>
              <a:t>Restoration and </a:t>
            </a:r>
            <a:r>
              <a:rPr lang="en-NZ" dirty="0" err="1" smtClean="0"/>
              <a:t>Nga</a:t>
            </a:r>
            <a:r>
              <a:rPr lang="en-NZ" dirty="0" smtClean="0"/>
              <a:t> </a:t>
            </a:r>
            <a:r>
              <a:rPr lang="en-NZ" dirty="0" err="1"/>
              <a:t>Kaiwhakahaere</a:t>
            </a:r>
            <a:r>
              <a:rPr lang="en-NZ" dirty="0"/>
              <a:t> - Management </a:t>
            </a:r>
            <a:r>
              <a:rPr lang="en-NZ" dirty="0" smtClean="0"/>
              <a:t>Team;</a:t>
            </a:r>
            <a:endParaRPr lang="en-NZ" dirty="0"/>
          </a:p>
          <a:p>
            <a:r>
              <a:rPr lang="en-NZ" dirty="0" smtClean="0"/>
              <a:t>Wallaby </a:t>
            </a:r>
            <a:r>
              <a:rPr lang="en-NZ" dirty="0"/>
              <a:t>Containment </a:t>
            </a:r>
            <a:r>
              <a:rPr lang="en-NZ" dirty="0" smtClean="0"/>
              <a:t>Fence;</a:t>
            </a:r>
            <a:endParaRPr lang="en-NZ" dirty="0"/>
          </a:p>
          <a:p>
            <a:r>
              <a:rPr lang="en-NZ" dirty="0" smtClean="0"/>
              <a:t>Ngongotahā </a:t>
            </a:r>
            <a:r>
              <a:rPr lang="en-NZ" dirty="0"/>
              <a:t>Stream </a:t>
            </a:r>
            <a:r>
              <a:rPr lang="en-NZ" dirty="0" smtClean="0"/>
              <a:t>at-risk </a:t>
            </a:r>
            <a:r>
              <a:rPr lang="en-NZ" dirty="0"/>
              <a:t>tree </a:t>
            </a:r>
            <a:r>
              <a:rPr lang="en-NZ" dirty="0" smtClean="0"/>
              <a:t>removal &amp; </a:t>
            </a:r>
            <a:r>
              <a:rPr lang="en-NZ" dirty="0"/>
              <a:t>upper </a:t>
            </a:r>
            <a:r>
              <a:rPr lang="en-NZ" dirty="0" smtClean="0"/>
              <a:t>catchment </a:t>
            </a:r>
            <a:r>
              <a:rPr lang="en-NZ" dirty="0"/>
              <a:t>d</a:t>
            </a:r>
            <a:r>
              <a:rPr lang="en-NZ" dirty="0" smtClean="0"/>
              <a:t>etainment </a:t>
            </a:r>
            <a:r>
              <a:rPr lang="en-NZ" dirty="0"/>
              <a:t>b</a:t>
            </a:r>
            <a:r>
              <a:rPr lang="en-NZ" dirty="0" smtClean="0"/>
              <a:t>und </a:t>
            </a:r>
            <a:r>
              <a:rPr lang="en-NZ" dirty="0"/>
              <a:t>c</a:t>
            </a:r>
            <a:r>
              <a:rPr lang="en-NZ" dirty="0" smtClean="0"/>
              <a:t>onstruction;</a:t>
            </a:r>
            <a:endParaRPr lang="en-NZ" dirty="0"/>
          </a:p>
          <a:p>
            <a:r>
              <a:rPr lang="en-NZ" dirty="0"/>
              <a:t>Mt </a:t>
            </a:r>
            <a:r>
              <a:rPr lang="en-NZ" dirty="0" err="1"/>
              <a:t>Tarawera</a:t>
            </a:r>
            <a:r>
              <a:rPr lang="en-NZ" dirty="0"/>
              <a:t> wilding pines &amp; Te Ariki Isthmus wattle </a:t>
            </a:r>
            <a:r>
              <a:rPr lang="en-NZ" dirty="0" smtClean="0"/>
              <a:t>control;</a:t>
            </a:r>
            <a:endParaRPr lang="en-NZ" dirty="0"/>
          </a:p>
          <a:p>
            <a:r>
              <a:rPr lang="en-NZ" dirty="0" smtClean="0"/>
              <a:t>Rejuvenating </a:t>
            </a:r>
            <a:r>
              <a:rPr lang="en-NZ" dirty="0"/>
              <a:t>historic </a:t>
            </a:r>
            <a:r>
              <a:rPr lang="en-NZ" dirty="0" smtClean="0"/>
              <a:t>streamside retirement </a:t>
            </a:r>
            <a:r>
              <a:rPr lang="en-NZ" dirty="0"/>
              <a:t>areas in the Rotorua </a:t>
            </a:r>
            <a:r>
              <a:rPr lang="en-NZ" dirty="0" smtClean="0"/>
              <a:t>Lakes Catchments;</a:t>
            </a:r>
            <a:endParaRPr lang="en-NZ" dirty="0"/>
          </a:p>
          <a:p>
            <a:r>
              <a:rPr lang="en-NZ" dirty="0"/>
              <a:t>Restoration of the banks of the urban reaches of the </a:t>
            </a:r>
            <a:r>
              <a:rPr lang="en-NZ" dirty="0" err="1"/>
              <a:t>Puarenga</a:t>
            </a:r>
            <a:r>
              <a:rPr lang="en-NZ" dirty="0"/>
              <a:t> and </a:t>
            </a:r>
            <a:r>
              <a:rPr lang="en-NZ" dirty="0" err="1"/>
              <a:t>Utuhina</a:t>
            </a:r>
            <a:r>
              <a:rPr lang="en-NZ" dirty="0"/>
              <a:t> </a:t>
            </a:r>
            <a:r>
              <a:rPr lang="en-NZ" dirty="0" smtClean="0"/>
              <a:t>Streams.</a:t>
            </a:r>
            <a:endParaRPr lang="en-NZ" dirty="0"/>
          </a:p>
          <a:p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365125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1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4" y="365125"/>
            <a:ext cx="9210675" cy="1325563"/>
          </a:xfrm>
        </p:spPr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Green Projects </a:t>
            </a:r>
            <a:r>
              <a:rPr lang="en-NZ" dirty="0" smtClean="0"/>
              <a:t>(</a:t>
            </a:r>
            <a:r>
              <a:rPr lang="en-NZ" dirty="0" err="1" smtClean="0"/>
              <a:t>Kohi</a:t>
            </a:r>
            <a:r>
              <a:rPr lang="en-NZ" dirty="0" smtClean="0"/>
              <a:t>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040" y="1507808"/>
            <a:ext cx="8570422" cy="4030843"/>
          </a:xfrm>
        </p:spPr>
        <p:txBody>
          <a:bodyPr>
            <a:normAutofit/>
          </a:bodyPr>
          <a:lstStyle/>
          <a:p>
            <a:r>
              <a:rPr lang="en-NZ" sz="2000" dirty="0" err="1"/>
              <a:t>Raukūmara</a:t>
            </a:r>
            <a:r>
              <a:rPr lang="en-NZ" sz="2000" dirty="0"/>
              <a:t> </a:t>
            </a:r>
            <a:r>
              <a:rPr lang="en-NZ" sz="2000" dirty="0" err="1"/>
              <a:t>Pae</a:t>
            </a:r>
            <a:r>
              <a:rPr lang="en-NZ" sz="2000" dirty="0"/>
              <a:t> </a:t>
            </a:r>
            <a:r>
              <a:rPr lang="en-NZ" sz="2000" dirty="0" err="1"/>
              <a:t>Maunga</a:t>
            </a:r>
            <a:r>
              <a:rPr lang="en-NZ" sz="2000" dirty="0"/>
              <a:t> Project</a:t>
            </a:r>
          </a:p>
          <a:p>
            <a:r>
              <a:rPr lang="en-NZ" sz="2000" dirty="0"/>
              <a:t>Te </a:t>
            </a:r>
            <a:r>
              <a:rPr lang="en-NZ" sz="2000" dirty="0" err="1"/>
              <a:t>Whānau</a:t>
            </a:r>
            <a:r>
              <a:rPr lang="en-NZ" sz="2000" dirty="0"/>
              <a:t> </a:t>
            </a:r>
            <a:r>
              <a:rPr lang="en-NZ" sz="2000" dirty="0" err="1"/>
              <a:t>Apanui</a:t>
            </a:r>
            <a:r>
              <a:rPr lang="en-NZ" sz="2000" dirty="0"/>
              <a:t> Biodiversity Hub</a:t>
            </a:r>
          </a:p>
          <a:p>
            <a:r>
              <a:rPr lang="en-NZ" sz="2000" dirty="0" err="1" smtClean="0"/>
              <a:t>Minginui</a:t>
            </a:r>
            <a:r>
              <a:rPr lang="en-NZ" sz="2000" dirty="0" smtClean="0"/>
              <a:t> plant </a:t>
            </a:r>
            <a:r>
              <a:rPr lang="en-NZ" sz="2000" dirty="0"/>
              <a:t>pest clearance and native planting</a:t>
            </a:r>
          </a:p>
          <a:p>
            <a:r>
              <a:rPr lang="en-NZ" sz="2000" dirty="0" err="1"/>
              <a:t>Waioeka</a:t>
            </a:r>
            <a:r>
              <a:rPr lang="en-NZ" sz="2000" dirty="0"/>
              <a:t> Estuary </a:t>
            </a:r>
            <a:r>
              <a:rPr lang="en-NZ" sz="2000" dirty="0" smtClean="0"/>
              <a:t>concept </a:t>
            </a:r>
            <a:endParaRPr lang="en-NZ" sz="2000" dirty="0"/>
          </a:p>
          <a:p>
            <a:r>
              <a:rPr lang="en-NZ" sz="2000" dirty="0" smtClean="0"/>
              <a:t>Otara River Whitebait enhancement proposal</a:t>
            </a:r>
            <a:endParaRPr lang="en-NZ" sz="2000" dirty="0"/>
          </a:p>
          <a:p>
            <a:r>
              <a:rPr lang="en-NZ" sz="2000" dirty="0" smtClean="0"/>
              <a:t>Priority </a:t>
            </a:r>
            <a:r>
              <a:rPr lang="en-NZ" sz="2000" dirty="0"/>
              <a:t>Ecosystem </a:t>
            </a:r>
            <a:r>
              <a:rPr lang="en-NZ" sz="2000" dirty="0" smtClean="0"/>
              <a:t>Management projects</a:t>
            </a:r>
          </a:p>
          <a:p>
            <a:r>
              <a:rPr lang="en-NZ" sz="2000" dirty="0" smtClean="0"/>
              <a:t>Whakatāne PDU projects (track work, pest control)</a:t>
            </a:r>
            <a:endParaRPr lang="en-NZ" sz="2000" dirty="0"/>
          </a:p>
          <a:p>
            <a:r>
              <a:rPr lang="en-NZ" sz="2000" dirty="0"/>
              <a:t>Japanese walnut control and other </a:t>
            </a:r>
            <a:r>
              <a:rPr lang="en-NZ" sz="2000" dirty="0" smtClean="0"/>
              <a:t>woody weeds </a:t>
            </a:r>
            <a:r>
              <a:rPr lang="en-NZ" sz="2000" dirty="0"/>
              <a:t>- </a:t>
            </a:r>
            <a:r>
              <a:rPr lang="en-NZ" sz="2000" dirty="0" smtClean="0"/>
              <a:t>reducing </a:t>
            </a:r>
            <a:r>
              <a:rPr lang="en-NZ" sz="2000" dirty="0"/>
              <a:t>floodplain </a:t>
            </a:r>
            <a:r>
              <a:rPr lang="en-NZ" sz="2000" dirty="0" smtClean="0"/>
              <a:t>risks </a:t>
            </a:r>
            <a:r>
              <a:rPr lang="en-NZ" sz="2000" dirty="0"/>
              <a:t>alongside rivers</a:t>
            </a:r>
            <a:r>
              <a:rPr lang="en-NZ" sz="2000" dirty="0" smtClean="0"/>
              <a:t>.</a:t>
            </a:r>
            <a:endParaRPr lang="en-N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365125"/>
            <a:ext cx="21431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9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PRC">
      <a:dk1>
        <a:sysClr val="windowText" lastClr="000000"/>
      </a:dk1>
      <a:lt1>
        <a:srgbClr val="3282B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3589E2-9B4B-4CE4-B734-B8A171E92CBB}" vid="{9E586B3C-6A44-415E-953F-66E8D045F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A3560812</value>
    </field>
    <field name="Objective-Title">
      <value order="0">Presentation Regional Green Projects -  Mayoral Forum 12 June 2020</value>
    </field>
    <field name="Objective-Description">
      <value order="0"/>
    </field>
    <field name="Objective-CreationStamp">
      <value order="0">2020-06-22T02:09:47Z</value>
    </field>
    <field name="Objective-IsApproved">
      <value order="0">false</value>
    </field>
    <field name="Objective-IsPublished">
      <value order="0">true</value>
    </field>
    <field name="Objective-DatePublished">
      <value order="0">2020-06-22T02:10:33Z</value>
    </field>
    <field name="Objective-ModificationStamp">
      <value order="0">2020-06-30T03:13:54Z</value>
    </field>
    <field name="Objective-Owner">
      <value order="0">Tone Nerdrum Smith</value>
    </field>
    <field name="Objective-Path">
      <value order="0">EasyInfo Global Folder:'Virtual Filing Cabinet':Democratic Process and Stakeholdings:Council Committee Meetings:* Council Committees:Bay of Plenty Mayoral Forum (Triennial Meetings) KEEP ALL FOLDERS:3 | BOP Mayoral Forum Meetings *:BOP Mayoral Forum (nee Triennial Meeting) Agenda *:2020 Bay of Plenty Mayoral Forum Agenda:2020-06-12 Bay of Plenty Mayoral Forum Agenda - 12 June 2020:Presentations and Tabled Items</value>
    </field>
    <field name="Objective-Parent">
      <value order="0">Presentations and Tabled Items</value>
    </field>
    <field name="Objective-State">
      <value order="0">Published</value>
    </field>
    <field name="Objective-VersionId">
      <value order="0">vA5372421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2.00773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>2020-06-11T11:00:00Z</value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PPT</Template>
  <TotalTime>892</TotalTime>
  <Words>615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Gotham Book</vt:lpstr>
      <vt:lpstr>Gotham Office</vt:lpstr>
      <vt:lpstr>Lucida Sans</vt:lpstr>
      <vt:lpstr>Times New Roman</vt:lpstr>
      <vt:lpstr>Office Theme</vt:lpstr>
      <vt:lpstr>Post-COVID projects opportunities for winning Central government co-funding for stimulating local employment in the Bay of Plenty </vt:lpstr>
      <vt:lpstr>Regional Recovery</vt:lpstr>
      <vt:lpstr>Various funding categories</vt:lpstr>
      <vt:lpstr>Provincial Development Unit Funding</vt:lpstr>
      <vt:lpstr>Crown Infrastructure Partners</vt:lpstr>
      <vt:lpstr>Green Projects (Regionwide)</vt:lpstr>
      <vt:lpstr>Green Projects (Mauao)</vt:lpstr>
      <vt:lpstr>Green Projects (Okurei)</vt:lpstr>
      <vt:lpstr>Green Projects (Kohi)</vt:lpstr>
      <vt:lpstr>One Billion Trees</vt:lpstr>
    </vt:vector>
  </TitlesOfParts>
  <Company>Bay of Plenty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Post-COVID projects S</dc:title>
  <dc:creator>Pim De Monchy</dc:creator>
  <cp:lastModifiedBy>Chris Ingle</cp:lastModifiedBy>
  <cp:revision>56</cp:revision>
  <dcterms:created xsi:type="dcterms:W3CDTF">2020-05-25T21:14:43Z</dcterms:created>
  <dcterms:modified xsi:type="dcterms:W3CDTF">2020-06-10T05:27:06Z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A3560812</vt:lpwstr>
  </property>
  <property fmtid="{D5CDD505-2E9C-101B-9397-08002B2CF9AE}" pid="4" name="Objective-Title">
    <vt:lpwstr>Presentation Regional Green Projects -  Mayoral Forum 12 June 2020</vt:lpwstr>
  </property>
  <property fmtid="{D5CDD505-2E9C-101B-9397-08002B2CF9AE}" pid="5" name="Objective-Description">
    <vt:lpwstr/>
  </property>
  <property fmtid="{D5CDD505-2E9C-101B-9397-08002B2CF9AE}" pid="6" name="Objective-CreationStamp">
    <vt:filetime>2020-06-22T02:09:47Z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2020-06-22T02:10:33Z</vt:filetime>
  </property>
  <property fmtid="{D5CDD505-2E9C-101B-9397-08002B2CF9AE}" pid="10" name="Objective-ModificationStamp">
    <vt:filetime>2020-06-30T03:13:54Z</vt:filetime>
  </property>
  <property fmtid="{D5CDD505-2E9C-101B-9397-08002B2CF9AE}" pid="11" name="Objective-Owner">
    <vt:lpwstr>Tone Nerdrum Smith</vt:lpwstr>
  </property>
  <property fmtid="{D5CDD505-2E9C-101B-9397-08002B2CF9AE}" pid="12" name="Objective-Path">
    <vt:lpwstr>EasyInfo Global Folder:'Virtual Filing Cabinet':Democratic Process and Stakeholdings:Council Committee Meetings:* Council Committees:Bay of Plenty Mayoral Forum (Triennial Meetings) KEEP ALL FOLDERS:3 | BOP Mayoral Forum Meetings *:BOP Mayoral Forum (nee Triennial Meeting) Agenda *:2020 Bay of Plenty Mayoral Forum Agenda:2020-06-12 Bay of Plenty Mayoral Forum Agenda - 12 June 2020:Presentations and Tabled Items</vt:lpwstr>
  </property>
  <property fmtid="{D5CDD505-2E9C-101B-9397-08002B2CF9AE}" pid="13" name="Objective-Parent">
    <vt:lpwstr>Presentations and Tabled Items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vA5372421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2.00773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Reference">
    <vt:lpwstr/>
  </property>
  <property fmtid="{D5CDD505-2E9C-101B-9397-08002B2CF9AE}" pid="23" name="Objective-Reference Sourc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mment">
    <vt:lpwstr/>
  </property>
  <property fmtid="{D5CDD505-2E9C-101B-9397-08002B2CF9AE}" pid="27" name="Objective-Meeting and Hearing Type">
    <vt:lpwstr>Presentation</vt:lpwstr>
  </property>
  <property fmtid="{D5CDD505-2E9C-101B-9397-08002B2CF9AE}" pid="28" name="Objective-Meeting Date">
    <vt:filetime>2020-06-11T11:00:00Z</vt:filetime>
  </property>
</Properties>
</file>