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c6fcfd03fc6541d5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tableStyles" Target="tableStyle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theme" Target="theme/theme1.xml" Id="rId11" /><Relationship Type="http://schemas.openxmlformats.org/officeDocument/2006/relationships/slide" Target="slides/slide4.xml" Id="rId5" /><Relationship Type="http://schemas.openxmlformats.org/officeDocument/2006/relationships/viewProps" Target="viewProps.xml" Id="rId10" /><Relationship Type="http://schemas.openxmlformats.org/officeDocument/2006/relationships/slide" Target="slides/slide3.xml" Id="rId4" /><Relationship Type="http://schemas.openxmlformats.org/officeDocument/2006/relationships/presProps" Target="presProps.xml" Id="rId9" /><Relationship Type="http://schemas.openxmlformats.org/officeDocument/2006/relationships/customXml" Target="/customXML/item.xml" Id="Rfd79dcaf202149b2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accent5">
              <a:lumMod val="50000"/>
            </a:schemeClr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Regional Recovery Project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Confirmation of Direction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0" dirty="0"/>
              <a:t>Two streams of </a:t>
            </a:r>
            <a:r>
              <a:rPr lang="en-NZ" sz="2800" b="0" dirty="0" smtClean="0"/>
              <a:t>work:</a:t>
            </a:r>
          </a:p>
          <a:p>
            <a:pPr marL="0" indent="0">
              <a:buNone/>
            </a:pPr>
            <a:endParaRPr lang="en-NZ" sz="2800" b="0" dirty="0"/>
          </a:p>
          <a:p>
            <a:r>
              <a:rPr lang="en-NZ" sz="2800" b="0" dirty="0" smtClean="0"/>
              <a:t>A BOC- led strategy </a:t>
            </a:r>
            <a:r>
              <a:rPr lang="en-NZ" sz="2800" b="0" dirty="0"/>
              <a:t>that looks across </a:t>
            </a:r>
            <a:r>
              <a:rPr lang="en-NZ" sz="2800" b="0" dirty="0" smtClean="0"/>
              <a:t>and supports </a:t>
            </a:r>
            <a:r>
              <a:rPr lang="en-NZ" sz="2800" b="0" dirty="0"/>
              <a:t>the wider region (including </a:t>
            </a:r>
            <a:r>
              <a:rPr lang="en-NZ" sz="2800" b="0" dirty="0" err="1"/>
              <a:t>Taupō</a:t>
            </a:r>
            <a:r>
              <a:rPr lang="en-NZ" sz="2800" b="0" dirty="0"/>
              <a:t>). </a:t>
            </a:r>
            <a:endParaRPr lang="en-NZ" sz="2800" b="0" dirty="0" smtClean="0"/>
          </a:p>
          <a:p>
            <a:pPr marL="0" indent="0">
              <a:buNone/>
            </a:pPr>
            <a:endParaRPr lang="en-NZ" sz="2800" b="0" dirty="0"/>
          </a:p>
          <a:p>
            <a:r>
              <a:rPr lang="en-NZ" sz="2800" b="0" dirty="0" smtClean="0"/>
              <a:t>A BOPRC-specific </a:t>
            </a:r>
            <a:r>
              <a:rPr lang="en-NZ" sz="2800" b="0" dirty="0"/>
              <a:t>Recovery Programme focusing on immediate </a:t>
            </a:r>
            <a:r>
              <a:rPr lang="en-NZ" sz="2800" b="0" dirty="0" smtClean="0"/>
              <a:t>job creation.</a:t>
            </a:r>
          </a:p>
          <a:p>
            <a:endParaRPr lang="en-NZ" sz="2800" b="0" dirty="0"/>
          </a:p>
          <a:p>
            <a:pPr marL="0" indent="0">
              <a:buNone/>
            </a:pPr>
            <a:endParaRPr lang="en-NZ" sz="2800" b="0" dirty="0" smtClean="0"/>
          </a:p>
          <a:p>
            <a:endParaRPr lang="en-NZ" sz="28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Regional Recovery Project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5718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3982" y="372534"/>
            <a:ext cx="9437511" cy="6348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23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NZ" sz="2800" b="0" dirty="0" smtClean="0"/>
              <a:t>Confirmed Approach and noted that: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1</a:t>
            </a:r>
            <a:r>
              <a:rPr lang="en-NZ" sz="2800" b="0" dirty="0" smtClean="0"/>
              <a:t>. BOPRC’s </a:t>
            </a:r>
            <a:r>
              <a:rPr lang="en-NZ" sz="2800" b="0" dirty="0"/>
              <a:t>role in regional recovery is to seek where it can add value, </a:t>
            </a:r>
            <a:r>
              <a:rPr lang="en-NZ" sz="2800" b="0" dirty="0" smtClean="0"/>
              <a:t>integrate;</a:t>
            </a:r>
          </a:p>
          <a:p>
            <a:pPr marL="0" indent="0">
              <a:buNone/>
            </a:pPr>
            <a:r>
              <a:rPr lang="en-NZ" sz="2800" b="0" dirty="0" smtClean="0"/>
              <a:t> </a:t>
            </a:r>
          </a:p>
          <a:p>
            <a:pPr marL="0" indent="0">
              <a:buNone/>
            </a:pPr>
            <a:r>
              <a:rPr lang="en-NZ" sz="2800" b="0" dirty="0" smtClean="0"/>
              <a:t>and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2</a:t>
            </a:r>
            <a:r>
              <a:rPr lang="en-NZ" sz="2800" b="0" dirty="0" smtClean="0"/>
              <a:t>. Demonstrate </a:t>
            </a:r>
            <a:r>
              <a:rPr lang="en-NZ" sz="2800" b="0" dirty="0"/>
              <a:t>leadership by doing what it does </a:t>
            </a:r>
            <a:r>
              <a:rPr lang="en-NZ" sz="2800" b="0" dirty="0" smtClean="0"/>
              <a:t>well.</a:t>
            </a:r>
            <a:endParaRPr lang="en-NZ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Workshop 9 June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73357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Direction</a:t>
            </a:r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800" b="0" dirty="0"/>
              <a:t>a) </a:t>
            </a:r>
            <a:r>
              <a:rPr lang="en-NZ" sz="2800" b="0" dirty="0" smtClean="0"/>
              <a:t>support </a:t>
            </a:r>
            <a:r>
              <a:rPr lang="en-NZ" sz="2800" b="0" dirty="0"/>
              <a:t>local programmes and democratic local decision-making by and behalf </a:t>
            </a:r>
            <a:r>
              <a:rPr lang="en-NZ" sz="2800" b="0" dirty="0" smtClean="0"/>
              <a:t>of local </a:t>
            </a:r>
            <a:r>
              <a:rPr lang="en-NZ" sz="2800" b="0" dirty="0"/>
              <a:t>communities</a:t>
            </a:r>
            <a:r>
              <a:rPr lang="en-NZ" sz="2800" b="0" dirty="0" smtClean="0"/>
              <a:t>;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b) </a:t>
            </a:r>
            <a:r>
              <a:rPr lang="en-NZ" sz="2800" b="0" dirty="0" smtClean="0"/>
              <a:t>support </a:t>
            </a:r>
            <a:r>
              <a:rPr lang="en-NZ" sz="2800" b="0" dirty="0"/>
              <a:t>Bay of Connections and Māori Economic Development</a:t>
            </a:r>
            <a:r>
              <a:rPr lang="en-NZ" sz="2800" b="0" dirty="0" smtClean="0"/>
              <a:t>.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c) </a:t>
            </a:r>
            <a:r>
              <a:rPr lang="en-NZ" sz="2800" b="0" dirty="0" smtClean="0"/>
              <a:t>demonstrate </a:t>
            </a:r>
            <a:r>
              <a:rPr lang="en-NZ" sz="2800" b="0" dirty="0"/>
              <a:t>value for money by establishing clear outcomes and deliverables </a:t>
            </a:r>
            <a:r>
              <a:rPr lang="en-NZ" sz="2800" b="0" dirty="0" smtClean="0"/>
              <a:t>to measure </a:t>
            </a:r>
            <a:r>
              <a:rPr lang="en-NZ" sz="2800" b="0" dirty="0"/>
              <a:t>success</a:t>
            </a:r>
            <a:r>
              <a:rPr lang="en-NZ" sz="2800" b="0" dirty="0" smtClean="0"/>
              <a:t>;</a:t>
            </a:r>
            <a:br>
              <a:rPr lang="en-NZ" sz="2800" b="0" dirty="0" smtClean="0"/>
            </a:b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d) </a:t>
            </a:r>
            <a:r>
              <a:rPr lang="en-NZ" sz="2800" b="0" dirty="0" smtClean="0"/>
              <a:t>work </a:t>
            </a:r>
            <a:r>
              <a:rPr lang="en-NZ" sz="2800" b="0" dirty="0"/>
              <a:t>closely with partners, central government agencies, and key stakeholders</a:t>
            </a:r>
            <a:r>
              <a:rPr lang="en-NZ" sz="2800" b="0" dirty="0" smtClean="0"/>
              <a:t>;</a:t>
            </a:r>
            <a:endParaRPr lang="en-NZ" sz="2800" b="0" dirty="0"/>
          </a:p>
        </p:txBody>
      </p:sp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NZ" sz="2800" b="0" dirty="0"/>
              <a:t>e) </a:t>
            </a:r>
            <a:r>
              <a:rPr lang="en-NZ" sz="2800" b="0" dirty="0" smtClean="0"/>
              <a:t>be </a:t>
            </a:r>
            <a:r>
              <a:rPr lang="en-NZ" sz="2800" b="0" dirty="0"/>
              <a:t>agile and nimble to pivot and align to central government priorities and the needs of partners, key stakeholders and the community</a:t>
            </a:r>
            <a:r>
              <a:rPr lang="en-NZ" sz="2800" b="0" dirty="0" smtClean="0"/>
              <a:t>;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f) </a:t>
            </a:r>
            <a:r>
              <a:rPr lang="en-NZ" sz="2800" b="0" dirty="0" smtClean="0"/>
              <a:t>build </a:t>
            </a:r>
            <a:r>
              <a:rPr lang="en-NZ" sz="2800" b="0" dirty="0"/>
              <a:t>understanding of what is important for our community when prioritising recovery expenditure and efforts</a:t>
            </a:r>
            <a:r>
              <a:rPr lang="en-NZ" sz="2800" b="0" dirty="0" smtClean="0"/>
              <a:t>;</a:t>
            </a:r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g) </a:t>
            </a:r>
            <a:r>
              <a:rPr lang="en-NZ" sz="2800" b="0" dirty="0" smtClean="0"/>
              <a:t>align </a:t>
            </a:r>
            <a:r>
              <a:rPr lang="en-NZ" sz="2800" b="0" dirty="0"/>
              <a:t>engagement opportunities with other parts of Council </a:t>
            </a:r>
            <a:r>
              <a:rPr lang="en-NZ" sz="2800" b="0" dirty="0" smtClean="0"/>
              <a:t>work</a:t>
            </a:r>
            <a:r>
              <a:rPr lang="en-NZ" sz="2800" b="0" dirty="0"/>
              <a:t>;</a:t>
            </a:r>
            <a:endParaRPr lang="en-NZ" sz="2800" b="0" dirty="0" smtClean="0"/>
          </a:p>
          <a:p>
            <a:pPr marL="0" indent="0">
              <a:buNone/>
            </a:pPr>
            <a:endParaRPr lang="en-NZ" sz="2800" b="0" dirty="0"/>
          </a:p>
          <a:p>
            <a:pPr marL="0" indent="0">
              <a:buNone/>
            </a:pPr>
            <a:r>
              <a:rPr lang="en-NZ" sz="2800" b="0" dirty="0"/>
              <a:t>h) youth engagement is particularly important.</a:t>
            </a:r>
            <a:endParaRPr lang="en-NZ" sz="2800" dirty="0"/>
          </a:p>
          <a:p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Committee Direction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247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1. Receives </a:t>
            </a:r>
            <a:r>
              <a:rPr lang="en-NZ" dirty="0"/>
              <a:t>the </a:t>
            </a:r>
            <a:r>
              <a:rPr lang="en-NZ" dirty="0" smtClean="0"/>
              <a:t>report.</a:t>
            </a:r>
          </a:p>
          <a:p>
            <a:pPr marL="0" indent="0">
              <a:buNone/>
            </a:pPr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2. Confirms </a:t>
            </a:r>
            <a:r>
              <a:rPr lang="en-NZ" dirty="0"/>
              <a:t>the key directions set out in this report.</a:t>
            </a:r>
            <a:endParaRPr lang="en-N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Recommendation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0468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A3557728</value>
    </field>
    <field name="Objective-Title">
      <value order="0">Regional Recovery Project S&amp;P Meeting 18 June</value>
    </field>
    <field name="Objective-Description">
      <value order="0"/>
    </field>
    <field name="Objective-CreationStamp">
      <value order="0">2020-06-17T03:40:58Z</value>
    </field>
    <field name="Objective-IsApproved">
      <value order="0">false</value>
    </field>
    <field name="Objective-IsPublished">
      <value order="0">true</value>
    </field>
    <field name="Objective-DatePublished">
      <value order="0">2020-07-01T20:56:51Z</value>
    </field>
    <field name="Objective-ModificationStamp">
      <value order="0">2020-07-01T21:39:34Z</value>
    </field>
    <field name="Objective-Owner">
      <value order="0">Annika Lane</value>
    </field>
    <field name="Objective-Path">
      <value order="0">EasyInfo Global Folder:'Virtual Filing Cabinet':Democratic Process and Stakeholdings:Council Committee Meetings:* Council Committees:Strategy and Policy Committee:4 | Strategy and Policy Committee Meetings:Strategy and Policy Committee Agenda:2020 Strategy and Policy Committee Agenda:2020-06-18 Stategy and Policy Committee Agenda:Presentations</value>
    </field>
    <field name="Objective-Parent">
      <value order="0">Classified Object</value>
    </field>
    <field name="Objective-State">
      <value order="0">Published</value>
    </field>
    <field name="Objective-VersionId">
      <value order="0">vA5367556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Planning, Control And Reporting Type Catalogue" type="type" ori="id:cA23">
      <field name="Objective-Operative Date">
        <value order="0"/>
      </field>
      <field name="Objective-Author">
        <value order="0"/>
      </field>
      <field name="Objective-On Behalf Of">
        <value order="0"/>
      </field>
      <field name="Objective-Accela Key">
        <value order="0"/>
      </field>
      <field name="Objective-Connect Creator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Blue BOPRC Powerpoint Template</Template>
  <TotalTime>37</TotalTime>
  <Words>229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Gotham Office</vt:lpstr>
      <vt:lpstr>Office Theme</vt:lpstr>
      <vt:lpstr>Regional Recovery Project</vt:lpstr>
      <vt:lpstr>Regional Recovery Project</vt:lpstr>
      <vt:lpstr>PowerPoint Presentation</vt:lpstr>
      <vt:lpstr>Committee Workshop 9 June</vt:lpstr>
      <vt:lpstr>Committee Direction</vt:lpstr>
      <vt:lpstr>Committee Direction</vt:lpstr>
      <vt:lpstr>Recommendation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Recovery Project</dc:title>
  <dc:creator>Annika Lane</dc:creator>
  <cp:lastModifiedBy>Annika Lane</cp:lastModifiedBy>
  <cp:revision>4</cp:revision>
  <dcterms:created xsi:type="dcterms:W3CDTF">2020-06-17T03:03:20Z</dcterms:created>
  <dcterms:modified xsi:type="dcterms:W3CDTF">2020-06-17T03:40:59Z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A3557728</vt:lpwstr>
  </property>
  <property fmtid="{D5CDD505-2E9C-101B-9397-08002B2CF9AE}" pid="4" name="Objective-Title">
    <vt:lpwstr>Regional Recovery Project S&amp;P Meeting 18 June</vt:lpwstr>
  </property>
  <property fmtid="{D5CDD505-2E9C-101B-9397-08002B2CF9AE}" pid="5" name="Objective-Description">
    <vt:lpwstr/>
  </property>
  <property fmtid="{D5CDD505-2E9C-101B-9397-08002B2CF9AE}" pid="6" name="Objective-CreationStamp">
    <vt:filetime>2020-06-17T03:40:58Z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2020-07-01T20:56:51Z</vt:filetime>
  </property>
  <property fmtid="{D5CDD505-2E9C-101B-9397-08002B2CF9AE}" pid="10" name="Objective-ModificationStamp">
    <vt:filetime>2020-07-01T21:39:34Z</vt:filetime>
  </property>
  <property fmtid="{D5CDD505-2E9C-101B-9397-08002B2CF9AE}" pid="11" name="Objective-Owner">
    <vt:lpwstr>Annika Lane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Committee:4 | Strategy and Policy Committee Meetings:Strategy and Policy Committee Agenda:2020 Strategy and Policy Committee Agenda:2020-06-18 Stategy and Policy Committee Agenda:Presentations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vA5367556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2.01029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Operative Date">
    <vt:lpwstr/>
  </property>
  <property fmtid="{D5CDD505-2E9C-101B-9397-08002B2CF9AE}" pid="23" name="Objective-Author">
    <vt:lpwstr/>
  </property>
  <property fmtid="{D5CDD505-2E9C-101B-9397-08002B2CF9AE}" pid="24" name="Objective-On Behalf Of">
    <vt:lpwstr/>
  </property>
  <property fmtid="{D5CDD505-2E9C-101B-9397-08002B2CF9AE}" pid="25" name="Objective-Accela Key">
    <vt:lpwstr/>
  </property>
  <property fmtid="{D5CDD505-2E9C-101B-9397-08002B2CF9AE}" pid="26" name="Objective-Connect Creator">
    <vt:lpwstr/>
  </property>
</Properties>
</file>