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.xml" ContentType="application/vnd.openxmlformats-officedocument.customXml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Relationship Type="http://schemas.openxmlformats.org/officeDocument/2006/relationships/custom-properties" Target="/docProps/custom.xml" Id="Rdbcf4c7b5f434a3b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13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tableStyles" Target="tableStyles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theme" Target="theme/theme1.xml" Id="rId11" /><Relationship Type="http://schemas.openxmlformats.org/officeDocument/2006/relationships/slide" Target="slides/slide4.xml" Id="rId5" /><Relationship Type="http://schemas.openxmlformats.org/officeDocument/2006/relationships/viewProps" Target="viewProps.xml" Id="rId10" /><Relationship Type="http://schemas.openxmlformats.org/officeDocument/2006/relationships/slide" Target="slides/slide3.xml" Id="rId4" /><Relationship Type="http://schemas.openxmlformats.org/officeDocument/2006/relationships/presProps" Target="presProps.xml" Id="rId9" /><Relationship Type="http://schemas.openxmlformats.org/officeDocument/2006/relationships/customXml" Target="/customXML/item.xml" Id="R6da3ed8f55454df2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89013"/>
            <a:ext cx="7991476" cy="1944687"/>
          </a:xfrm>
        </p:spPr>
        <p:txBody>
          <a:bodyPr anchor="b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89263"/>
            <a:ext cx="7991476" cy="9540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627880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61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225" y="1412875"/>
            <a:ext cx="9725025" cy="5308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788274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890" userDrawn="1">
          <p15:clr>
            <a:srgbClr val="FBAE40"/>
          </p15:clr>
        </p15:guide>
        <p15:guide id="2" pos="41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1709738"/>
            <a:ext cx="95472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4" y="4589463"/>
            <a:ext cx="95472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6330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0225" y="1495425"/>
            <a:ext cx="4680000" cy="5226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724" y="1495425"/>
            <a:ext cx="4680000" cy="5226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8399099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3069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3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457200"/>
            <a:ext cx="3514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57850" y="987425"/>
            <a:ext cx="5697538" cy="5734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0224" y="2057399"/>
            <a:ext cx="3514725" cy="46640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8791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5" y="1428750"/>
            <a:ext cx="9725025" cy="5292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0225" y="365126"/>
            <a:ext cx="9725025" cy="87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74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Regional Recovery Project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Confirmation of Direction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0889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2800" b="0" dirty="0"/>
              <a:t>Two streams of </a:t>
            </a:r>
            <a:r>
              <a:rPr lang="en-NZ" sz="2800" b="0" dirty="0" smtClean="0"/>
              <a:t>work:</a:t>
            </a:r>
          </a:p>
          <a:p>
            <a:pPr marL="0" indent="0">
              <a:buNone/>
            </a:pPr>
            <a:endParaRPr lang="en-NZ" sz="2800" b="0" dirty="0"/>
          </a:p>
          <a:p>
            <a:r>
              <a:rPr lang="en-NZ" sz="2800" b="0" dirty="0" smtClean="0"/>
              <a:t>A BOC- led strategy </a:t>
            </a:r>
            <a:r>
              <a:rPr lang="en-NZ" sz="2800" b="0" dirty="0"/>
              <a:t>that looks across </a:t>
            </a:r>
            <a:r>
              <a:rPr lang="en-NZ" sz="2800" b="0" dirty="0" smtClean="0"/>
              <a:t>and supports </a:t>
            </a:r>
            <a:r>
              <a:rPr lang="en-NZ" sz="2800" b="0" dirty="0"/>
              <a:t>the wider region (including </a:t>
            </a:r>
            <a:r>
              <a:rPr lang="en-NZ" sz="2800" b="0" dirty="0" err="1"/>
              <a:t>Taupō</a:t>
            </a:r>
            <a:r>
              <a:rPr lang="en-NZ" sz="2800" b="0" dirty="0"/>
              <a:t>). </a:t>
            </a:r>
            <a:endParaRPr lang="en-NZ" sz="2800" b="0" dirty="0" smtClean="0"/>
          </a:p>
          <a:p>
            <a:pPr marL="0" indent="0">
              <a:buNone/>
            </a:pPr>
            <a:endParaRPr lang="en-NZ" sz="2800" b="0" dirty="0"/>
          </a:p>
          <a:p>
            <a:r>
              <a:rPr lang="en-NZ" sz="2800" b="0" dirty="0" smtClean="0"/>
              <a:t>A BOPRC-specific </a:t>
            </a:r>
            <a:r>
              <a:rPr lang="en-NZ" sz="2800" b="0" dirty="0"/>
              <a:t>Recovery Programme focusing on immediate </a:t>
            </a:r>
            <a:r>
              <a:rPr lang="en-NZ" sz="2800" b="0" dirty="0" smtClean="0"/>
              <a:t>job creation.</a:t>
            </a:r>
          </a:p>
          <a:p>
            <a:endParaRPr lang="en-NZ" sz="2800" b="0" dirty="0"/>
          </a:p>
          <a:p>
            <a:pPr marL="0" indent="0">
              <a:buNone/>
            </a:pPr>
            <a:endParaRPr lang="en-NZ" sz="2800" b="0" dirty="0" smtClean="0"/>
          </a:p>
          <a:p>
            <a:endParaRPr lang="en-NZ" sz="2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Regional Recovery Project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5718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3982" y="372534"/>
            <a:ext cx="9437511" cy="634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2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2800" b="0" dirty="0" smtClean="0"/>
              <a:t>Confirmed Approach and noted that:</a:t>
            </a:r>
          </a:p>
          <a:p>
            <a:pPr marL="0" indent="0">
              <a:buNone/>
            </a:pP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1</a:t>
            </a:r>
            <a:r>
              <a:rPr lang="en-NZ" sz="2800" b="0" dirty="0" smtClean="0"/>
              <a:t>. BOPRC’s </a:t>
            </a:r>
            <a:r>
              <a:rPr lang="en-NZ" sz="2800" b="0" dirty="0"/>
              <a:t>role in regional recovery is to seek where it can add value, </a:t>
            </a:r>
            <a:r>
              <a:rPr lang="en-NZ" sz="2800" b="0" dirty="0" smtClean="0"/>
              <a:t>integrate;</a:t>
            </a:r>
          </a:p>
          <a:p>
            <a:pPr marL="0" indent="0">
              <a:buNone/>
            </a:pPr>
            <a:r>
              <a:rPr lang="en-NZ" sz="2800" b="0" dirty="0" smtClean="0"/>
              <a:t> </a:t>
            </a:r>
          </a:p>
          <a:p>
            <a:pPr marL="0" indent="0">
              <a:buNone/>
            </a:pPr>
            <a:r>
              <a:rPr lang="en-NZ" sz="2800" b="0" dirty="0" smtClean="0"/>
              <a:t>and</a:t>
            </a:r>
          </a:p>
          <a:p>
            <a:pPr marL="0" indent="0">
              <a:buNone/>
            </a:pP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2</a:t>
            </a:r>
            <a:r>
              <a:rPr lang="en-NZ" sz="2800" b="0" dirty="0" smtClean="0"/>
              <a:t>. Demonstrate </a:t>
            </a:r>
            <a:r>
              <a:rPr lang="en-NZ" sz="2800" b="0" dirty="0"/>
              <a:t>leadership by doing what it does </a:t>
            </a:r>
            <a:r>
              <a:rPr lang="en-NZ" sz="2800" b="0" dirty="0" smtClean="0"/>
              <a:t>well.</a:t>
            </a:r>
            <a:endParaRPr lang="en-NZ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Committee Workshop 9 June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73357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Committee Direction</a:t>
            </a:r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800" b="0" dirty="0"/>
              <a:t>a) </a:t>
            </a:r>
            <a:r>
              <a:rPr lang="en-NZ" sz="2800" b="0" dirty="0" smtClean="0"/>
              <a:t>support </a:t>
            </a:r>
            <a:r>
              <a:rPr lang="en-NZ" sz="2800" b="0" dirty="0"/>
              <a:t>local programmes and democratic local decision-making by and behalf </a:t>
            </a:r>
            <a:r>
              <a:rPr lang="en-NZ" sz="2800" b="0" dirty="0" smtClean="0"/>
              <a:t>of local </a:t>
            </a:r>
            <a:r>
              <a:rPr lang="en-NZ" sz="2800" b="0" dirty="0"/>
              <a:t>communities</a:t>
            </a:r>
            <a:r>
              <a:rPr lang="en-NZ" sz="2800" b="0" dirty="0" smtClean="0"/>
              <a:t>;</a:t>
            </a:r>
            <a:br>
              <a:rPr lang="en-NZ" sz="2800" b="0" dirty="0" smtClean="0"/>
            </a:b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b) </a:t>
            </a:r>
            <a:r>
              <a:rPr lang="en-NZ" sz="2800" b="0" dirty="0" smtClean="0"/>
              <a:t>support </a:t>
            </a:r>
            <a:r>
              <a:rPr lang="en-NZ" sz="2800" b="0" dirty="0"/>
              <a:t>Bay of Connections and Māori Economic Development</a:t>
            </a:r>
            <a:r>
              <a:rPr lang="en-NZ" sz="2800" b="0" dirty="0" smtClean="0"/>
              <a:t>.</a:t>
            </a:r>
            <a:br>
              <a:rPr lang="en-NZ" sz="2800" b="0" dirty="0" smtClean="0"/>
            </a:b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c) </a:t>
            </a:r>
            <a:r>
              <a:rPr lang="en-NZ" sz="2800" b="0" dirty="0" smtClean="0"/>
              <a:t>demonstrate </a:t>
            </a:r>
            <a:r>
              <a:rPr lang="en-NZ" sz="2800" b="0" dirty="0"/>
              <a:t>value for money by establishing clear outcomes and deliverables </a:t>
            </a:r>
            <a:r>
              <a:rPr lang="en-NZ" sz="2800" b="0" dirty="0" smtClean="0"/>
              <a:t>to measure </a:t>
            </a:r>
            <a:r>
              <a:rPr lang="en-NZ" sz="2800" b="0" dirty="0"/>
              <a:t>success</a:t>
            </a:r>
            <a:r>
              <a:rPr lang="en-NZ" sz="2800" b="0" dirty="0" smtClean="0"/>
              <a:t>;</a:t>
            </a:r>
            <a:br>
              <a:rPr lang="en-NZ" sz="2800" b="0" dirty="0" smtClean="0"/>
            </a:b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d) </a:t>
            </a:r>
            <a:r>
              <a:rPr lang="en-NZ" sz="2800" b="0" dirty="0" smtClean="0"/>
              <a:t>work </a:t>
            </a:r>
            <a:r>
              <a:rPr lang="en-NZ" sz="2800" b="0" dirty="0"/>
              <a:t>closely with partners, central government agencies, and key stakeholders</a:t>
            </a:r>
            <a:r>
              <a:rPr lang="en-NZ" sz="2800" b="0" dirty="0" smtClean="0"/>
              <a:t>;</a:t>
            </a:r>
            <a:endParaRPr lang="en-NZ" sz="2800" b="0" dirty="0"/>
          </a:p>
        </p:txBody>
      </p:sp>
    </p:spTree>
    <p:extLst>
      <p:ext uri="{BB962C8B-B14F-4D97-AF65-F5344CB8AC3E}">
        <p14:creationId xmlns:p14="http://schemas.microsoft.com/office/powerpoint/2010/main" val="167411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800" b="0" dirty="0"/>
              <a:t>e) </a:t>
            </a:r>
            <a:r>
              <a:rPr lang="en-NZ" sz="2800" b="0" dirty="0" smtClean="0"/>
              <a:t>be </a:t>
            </a:r>
            <a:r>
              <a:rPr lang="en-NZ" sz="2800" b="0" dirty="0"/>
              <a:t>agile and nimble to pivot and align to central government priorities and the needs of partners, key stakeholders and the community</a:t>
            </a:r>
            <a:r>
              <a:rPr lang="en-NZ" sz="2800" b="0" dirty="0" smtClean="0"/>
              <a:t>;</a:t>
            </a:r>
          </a:p>
          <a:p>
            <a:pPr marL="0" indent="0">
              <a:buNone/>
            </a:pP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f) </a:t>
            </a:r>
            <a:r>
              <a:rPr lang="en-NZ" sz="2800" b="0" dirty="0" smtClean="0"/>
              <a:t>build </a:t>
            </a:r>
            <a:r>
              <a:rPr lang="en-NZ" sz="2800" b="0" dirty="0"/>
              <a:t>understanding of what is important for our community when prioritising recovery expenditure and efforts</a:t>
            </a:r>
            <a:r>
              <a:rPr lang="en-NZ" sz="2800" b="0" dirty="0" smtClean="0"/>
              <a:t>;</a:t>
            </a:r>
          </a:p>
          <a:p>
            <a:pPr marL="0" indent="0">
              <a:buNone/>
            </a:pP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g) </a:t>
            </a:r>
            <a:r>
              <a:rPr lang="en-NZ" sz="2800" b="0" dirty="0" smtClean="0"/>
              <a:t>align </a:t>
            </a:r>
            <a:r>
              <a:rPr lang="en-NZ" sz="2800" b="0" dirty="0"/>
              <a:t>engagement opportunities with other parts of Council </a:t>
            </a:r>
            <a:r>
              <a:rPr lang="en-NZ" sz="2800" b="0" dirty="0" smtClean="0"/>
              <a:t>work</a:t>
            </a:r>
            <a:r>
              <a:rPr lang="en-NZ" sz="2800" b="0" dirty="0"/>
              <a:t>;</a:t>
            </a:r>
            <a:endParaRPr lang="en-NZ" sz="2800" b="0" dirty="0" smtClean="0"/>
          </a:p>
          <a:p>
            <a:pPr marL="0" indent="0">
              <a:buNone/>
            </a:pPr>
            <a:endParaRPr lang="en-NZ" sz="2800" b="0" dirty="0"/>
          </a:p>
          <a:p>
            <a:pPr marL="0" indent="0">
              <a:buNone/>
            </a:pPr>
            <a:r>
              <a:rPr lang="en-NZ" sz="2800" b="0" dirty="0"/>
              <a:t>h) youth engagement is particularly important.</a:t>
            </a:r>
            <a:endParaRPr lang="en-NZ" sz="2800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Committee Direction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2247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1. Receives </a:t>
            </a:r>
            <a:r>
              <a:rPr lang="en-NZ" dirty="0"/>
              <a:t>the </a:t>
            </a:r>
            <a:r>
              <a:rPr lang="en-NZ" dirty="0" smtClean="0"/>
              <a:t>report.</a:t>
            </a:r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2. Confirms </a:t>
            </a:r>
            <a:r>
              <a:rPr lang="en-NZ" dirty="0"/>
              <a:t>the key directions set out in this report.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Recommendation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04687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.xml.rels>&#65279;<?xml version="1.0" encoding="utf-8"?><Relationships xmlns="http://schemas.openxmlformats.org/package/2006/relationships"><Relationship Type="http://schemas.openxmlformats.org/officeDocument/2006/relationships/customXmlProps" Target="/customXML/itemProps.xml" Id="Rd3c4172d526e4b2384ade4b889302c76" /></Relationships>
</file>

<file path=customXML/item.xml><?xml version="1.0" encoding="utf-8"?>
<metadata xmlns="http://www.objective.com/ecm/document/metadata/BFB6F7442CDB4D47AAEFFE50118F3370" version="1.0.0">
  <systemFields>
    <field name="Objective-Id">
      <value order="0">A3557728</value>
    </field>
    <field name="Objective-Title">
      <value order="0">Regional Recovery Project S&amp;P Meeting 18 June</value>
    </field>
    <field name="Objective-Description">
      <value order="0"/>
    </field>
    <field name="Objective-CreationStamp">
      <value order="0">2020-06-17T02:40:58Z</value>
    </field>
    <field name="Objective-IsApproved">
      <value order="0">false</value>
    </field>
    <field name="Objective-IsPublished">
      <value order="0">true</value>
    </field>
    <field name="Objective-DatePublished">
      <value order="0">2020-07-01T19:56:51Z</value>
    </field>
    <field name="Objective-ModificationStamp">
      <value order="0">2020-07-01T20:39:34Z</value>
    </field>
    <field name="Objective-Owner">
      <value order="0">Annika Lane</value>
    </field>
    <field name="Objective-Path">
      <value order="0">EasyInfo Global Folder:'Virtual Filing Cabinet':Democratic Process and Stakeholdings:Council Committee Meetings:* Council Committees:Strategy and Policy Committee (KEEP ALL FOLDERS):4 | Strategy and Policy Committee Meetings:Strategy and Policy Committee Agenda *:2020 Strategy and Policy Committee Agenda:2020-06-18 Stategy and Policy Committee Agenda:Presentations</value>
    </field>
    <field name="Objective-Parent">
      <value order="0">Classified Object</value>
    </field>
    <field name="Objective-State">
      <value order="0">Published</value>
    </field>
    <field name="Objective-VersionId">
      <value order="0">vA5367556</value>
    </field>
    <field name="Objective-Version">
      <value order="0">1.0</value>
    </field>
    <field name="Objective-VersionNumber">
      <value order="0">1</value>
    </field>
    <field name="Objective-VersionComment">
      <value order="0">First version</value>
    </field>
    <field name="Objective-FileNumber">
      <value order="0">2.01029</value>
    </field>
    <field name="Objective-Classification">
      <value order="0">Public Access</value>
    </field>
    <field name="Objective-Caveats">
      <value order="0"/>
    </field>
  </systemFields>
  <catalogues>
    <catalogue name="Planning, Control And Reporting Type Catalogue" type="type" ori="id:cA23">
      <field name="Objective-Operative Date">
        <value order="0"/>
      </field>
      <field name="Objective-Author">
        <value order="0"/>
      </field>
      <field name="Objective-On Behalf Of">
        <value order="0"/>
      </field>
      <field name="Objective-Accela Key">
        <value order="0"/>
      </field>
      <field name="Objective-Connect Creator">
        <value order="0"/>
      </field>
    </catalogue>
  </catalogues>
</metadata>
</file>

<file path=customXML/itemProps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BFB6F7442CDB4D47AAEFFE50118F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BOPRC Powerpoint Template</Template>
  <TotalTime>37</TotalTime>
  <Words>229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Gotham Office</vt:lpstr>
      <vt:lpstr>Office Theme</vt:lpstr>
      <vt:lpstr>Regional Recovery Project</vt:lpstr>
      <vt:lpstr>Regional Recovery Project</vt:lpstr>
      <vt:lpstr>PowerPoint Presentation</vt:lpstr>
      <vt:lpstr>Committee Workshop 9 June</vt:lpstr>
      <vt:lpstr>Committee Direction</vt:lpstr>
      <vt:lpstr>Committee Direction</vt:lpstr>
      <vt:lpstr>Recommendation</vt:lpstr>
    </vt:vector>
  </TitlesOfParts>
  <Company>Bay of Plenty Regional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Recovery Project</dc:title>
  <dc:creator>Annika Lane</dc:creator>
  <cp:lastModifiedBy>Annika Lane</cp:lastModifiedBy>
  <cp:revision>4</cp:revision>
  <dcterms:created xsi:type="dcterms:W3CDTF">2020-06-17T03:03:20Z</dcterms:created>
  <dcterms:modified xsi:type="dcterms:W3CDTF">2020-06-17T03:40:59Z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A3557728</vt:lpwstr>
  </property>
  <property fmtid="{D5CDD505-2E9C-101B-9397-08002B2CF9AE}" pid="4" name="Objective-Title">
    <vt:lpwstr>Regional Recovery Project S&amp;P Meeting 18 June</vt:lpwstr>
  </property>
  <property fmtid="{D5CDD505-2E9C-101B-9397-08002B2CF9AE}" pid="5" name="Objective-Description">
    <vt:lpwstr/>
  </property>
  <property fmtid="{D5CDD505-2E9C-101B-9397-08002B2CF9AE}" pid="6" name="Objective-CreationStamp">
    <vt:filetime>2020-06-17T02:40:58Z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2020-07-01T19:56:51Z</vt:filetime>
  </property>
  <property fmtid="{D5CDD505-2E9C-101B-9397-08002B2CF9AE}" pid="10" name="Objective-ModificationStamp">
    <vt:filetime>2020-07-01T20:39:34Z</vt:filetime>
  </property>
  <property fmtid="{D5CDD505-2E9C-101B-9397-08002B2CF9AE}" pid="11" name="Objective-Owner">
    <vt:lpwstr>Annika Lane</vt:lpwstr>
  </property>
  <property fmtid="{D5CDD505-2E9C-101B-9397-08002B2CF9AE}" pid="12" name="Objective-Path">
    <vt:lpwstr>EasyInfo Global Folder:'Virtual Filing Cabinet':Democratic Process and Stakeholdings:Council Committee Meetings:* Council Committees:Strategy and Policy Committee (KEEP ALL FOLDERS):4 | Strategy and Policy Committee Meetings:Strategy and Policy Committee Agenda *:2020 Strategy and Policy Committee Agenda:2020-06-18 Stategy and Policy Committee Agenda:Presentations</vt:lpwstr>
  </property>
  <property fmtid="{D5CDD505-2E9C-101B-9397-08002B2CF9AE}" pid="13" name="Objective-Parent">
    <vt:lpwstr>Classified Object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vA5367556</vt:lpwstr>
  </property>
  <property fmtid="{D5CDD505-2E9C-101B-9397-08002B2CF9AE}" pid="16" name="Objective-Version">
    <vt:lpwstr>1.0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2.01029</vt:lpwstr>
  </property>
  <property fmtid="{D5CDD505-2E9C-101B-9397-08002B2CF9AE}" pid="20" name="Objective-Classification">
    <vt:lpwstr>Public Access</vt:lpwstr>
  </property>
  <property fmtid="{D5CDD505-2E9C-101B-9397-08002B2CF9AE}" pid="21" name="Objective-Caveats">
    <vt:lpwstr/>
  </property>
  <property fmtid="{D5CDD505-2E9C-101B-9397-08002B2CF9AE}" pid="22" name="Objective-Operative Date">
    <vt:lpwstr/>
  </property>
  <property fmtid="{D5CDD505-2E9C-101B-9397-08002B2CF9AE}" pid="23" name="Objective-Author">
    <vt:lpwstr/>
  </property>
  <property fmtid="{D5CDD505-2E9C-101B-9397-08002B2CF9AE}" pid="24" name="Objective-On Behalf Of">
    <vt:lpwstr/>
  </property>
  <property fmtid="{D5CDD505-2E9C-101B-9397-08002B2CF9AE}" pid="25" name="Objective-Accela Key">
    <vt:lpwstr/>
  </property>
  <property fmtid="{D5CDD505-2E9C-101B-9397-08002B2CF9AE}" pid="26" name="Objective-Connect Creator">
    <vt:lpwstr/>
  </property>
</Properties>
</file>