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58" r:id="rId5"/>
    <p:sldId id="267" r:id="rId6"/>
    <p:sldId id="268" r:id="rId7"/>
    <p:sldId id="260" r:id="rId8"/>
    <p:sldId id="259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 Green" initials="NG" lastIdx="6" clrIdx="0">
    <p:extLst>
      <p:ext uri="{19B8F6BF-5375-455C-9EA6-DF929625EA0E}">
        <p15:presenceInfo xmlns:p15="http://schemas.microsoft.com/office/powerpoint/2012/main" userId="S-1-5-21-3794428498-2054952231-312774629-115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8" /><Relationship Type="http://schemas.openxmlformats.org/officeDocument/2006/relationships/slide" Target="slides/slide11.xml" Id="rId13" /><Relationship Type="http://schemas.openxmlformats.org/officeDocument/2006/relationships/theme" Target="theme/theme1.xml" Id="rId18" /><Relationship Type="http://schemas.openxmlformats.org/officeDocument/2006/relationships/slide" Target="slides/slide1.xml" Id="rId3" /><Relationship Type="http://schemas.openxmlformats.org/officeDocument/2006/relationships/slide" Target="slides/slide5.xml" Id="rId7" /><Relationship Type="http://schemas.openxmlformats.org/officeDocument/2006/relationships/slide" Target="slides/slide10.xml" Id="rId12" /><Relationship Type="http://schemas.openxmlformats.org/officeDocument/2006/relationships/viewProps" Target="viewProps.xml" Id="rId17" /><Relationship Type="http://schemas.openxmlformats.org/officeDocument/2006/relationships/slideMaster" Target="slideMasters/slideMaster1.xml" Id="rId2" /><Relationship Type="http://schemas.openxmlformats.org/officeDocument/2006/relationships/presProps" Target="presProps.xml" Id="rId16" /><Relationship Type="http://schemas.openxmlformats.org/officeDocument/2006/relationships/slide" Target="slides/slide4.xml" Id="rId6" /><Relationship Type="http://schemas.openxmlformats.org/officeDocument/2006/relationships/slide" Target="slides/slide9.xml" Id="rId11" /><Relationship Type="http://schemas.openxmlformats.org/officeDocument/2006/relationships/slide" Target="slides/slide3.xml" Id="rId5" /><Relationship Type="http://schemas.openxmlformats.org/officeDocument/2006/relationships/commentAuthors" Target="commentAuthors.xml" Id="rId15" /><Relationship Type="http://schemas.openxmlformats.org/officeDocument/2006/relationships/slide" Target="slides/slide8.xml" Id="rId10" /><Relationship Type="http://schemas.openxmlformats.org/officeDocument/2006/relationships/tableStyles" Target="tableStyles.xml" Id="rId19" /><Relationship Type="http://schemas.openxmlformats.org/officeDocument/2006/relationships/slide" Target="slides/slide2.xml" Id="rId4" /><Relationship Type="http://schemas.openxmlformats.org/officeDocument/2006/relationships/slide" Target="slides/slide7.xml" Id="rId9" /><Relationship Type="http://schemas.openxmlformats.org/officeDocument/2006/relationships/slide" Target="slides/slide12.xml" Id="rId14" /><Relationship Type="http://schemas.openxmlformats.org/officeDocument/2006/relationships/customXml" Target="/customXML/item2.xml" Id="R43954e5dda9c4fe1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89013"/>
            <a:ext cx="7991476" cy="1944687"/>
          </a:xfrm>
        </p:spPr>
        <p:txBody>
          <a:bodyPr anchor="b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89263"/>
            <a:ext cx="7991476" cy="9540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627880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61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225" y="1412875"/>
            <a:ext cx="9725025" cy="5308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788274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890" userDrawn="1">
          <p15:clr>
            <a:srgbClr val="FBAE40"/>
          </p15:clr>
        </p15:guide>
        <p15:guide id="2" pos="41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4" y="1709738"/>
            <a:ext cx="95472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224" y="4589463"/>
            <a:ext cx="95472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633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0225" y="1495425"/>
            <a:ext cx="4680000" cy="52260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5724" y="1495425"/>
            <a:ext cx="4680000" cy="52260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8399099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306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39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4" y="457200"/>
            <a:ext cx="3514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57850" y="987425"/>
            <a:ext cx="5697538" cy="5734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4" y="2057399"/>
            <a:ext cx="3514725" cy="4664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8791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225" y="1428750"/>
            <a:ext cx="9725025" cy="529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0225" y="365126"/>
            <a:ext cx="9725025" cy="87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740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Gotham Office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1" kern="1200">
          <a:solidFill>
            <a:schemeClr val="accent5">
              <a:lumMod val="50000"/>
            </a:schemeClr>
          </a:solidFill>
          <a:latin typeface="Gotham Office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accent5">
              <a:lumMod val="50000"/>
            </a:schemeClr>
          </a:solidFill>
          <a:latin typeface="Gotham Office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accent5">
              <a:lumMod val="50000"/>
            </a:schemeClr>
          </a:solidFill>
          <a:latin typeface="Gotham Office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accent5">
              <a:lumMod val="50000"/>
            </a:schemeClr>
          </a:solidFill>
          <a:latin typeface="Gotham Office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accent5">
              <a:lumMod val="50000"/>
            </a:schemeClr>
          </a:solidFill>
          <a:latin typeface="Gotham Office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mi-NZ" dirty="0" smtClean="0"/>
              <a:t>Te Hononga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89263"/>
            <a:ext cx="7991476" cy="1767464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mi-NZ" sz="4200" dirty="0" smtClean="0"/>
              <a:t>The Māori Engagement Plan for the NPSFM 2020</a:t>
            </a:r>
          </a:p>
          <a:p>
            <a:pPr algn="ctr"/>
            <a:endParaRPr lang="mi-NZ" dirty="0"/>
          </a:p>
          <a:p>
            <a:pPr algn="ctr"/>
            <a:r>
              <a:rPr lang="mi-NZ" sz="7600" dirty="0" smtClean="0"/>
              <a:t>Strategy and Policy Committee </a:t>
            </a:r>
          </a:p>
          <a:p>
            <a:pPr algn="ctr"/>
            <a:r>
              <a:rPr lang="mi-NZ" sz="4200" dirty="0" smtClean="0"/>
              <a:t> 18 June 2020</a:t>
            </a:r>
            <a:endParaRPr lang="en-NZ" sz="4200" dirty="0"/>
          </a:p>
        </p:txBody>
      </p:sp>
    </p:spTree>
    <p:extLst>
      <p:ext uri="{BB962C8B-B14F-4D97-AF65-F5344CB8AC3E}">
        <p14:creationId xmlns:p14="http://schemas.microsoft.com/office/powerpoint/2010/main" val="3208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00225" y="1145309"/>
            <a:ext cx="9725025" cy="5576165"/>
          </a:xfrm>
        </p:spPr>
        <p:txBody>
          <a:bodyPr>
            <a:normAutofit/>
          </a:bodyPr>
          <a:lstStyle/>
          <a:p>
            <a:r>
              <a:rPr lang="mi-NZ" sz="2400" dirty="0" smtClean="0"/>
              <a:t>Proposed actions/tasks are:</a:t>
            </a:r>
          </a:p>
          <a:p>
            <a:endParaRPr lang="en-NZ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smtClean="0"/>
              <a:t>Kaupapa Māori Workstream</a:t>
            </a:r>
            <a:endParaRPr lang="en-NZ" dirty="0"/>
          </a:p>
        </p:txBody>
      </p:sp>
      <p:pic>
        <p:nvPicPr>
          <p:cNvPr id="4" name="3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037" t="5627" r="13996" b="8953"/>
          <a:stretch/>
        </p:blipFill>
        <p:spPr>
          <a:xfrm>
            <a:off x="8894620" y="1071418"/>
            <a:ext cx="2333182" cy="3241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6" name="Pentagon 5"/>
          <p:cNvSpPr/>
          <p:nvPr/>
        </p:nvSpPr>
        <p:spPr>
          <a:xfrm>
            <a:off x="2064327" y="3649376"/>
            <a:ext cx="6881091" cy="960582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2800" dirty="0" smtClean="0"/>
              <a:t>Reflecting culturals values in freshwater objectives, limits and allocation</a:t>
            </a:r>
            <a:endParaRPr lang="en-NZ" sz="2800" dirty="0"/>
          </a:p>
        </p:txBody>
      </p:sp>
      <p:sp>
        <p:nvSpPr>
          <p:cNvPr id="7" name="Pentagon 6"/>
          <p:cNvSpPr/>
          <p:nvPr/>
        </p:nvSpPr>
        <p:spPr>
          <a:xfrm>
            <a:off x="2064327" y="2598244"/>
            <a:ext cx="6881091" cy="96058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800" dirty="0" smtClean="0"/>
              <a:t>Identifying cultural values and interests in freshwater</a:t>
            </a:r>
            <a:endParaRPr lang="en-NZ" sz="2800" dirty="0"/>
          </a:p>
        </p:txBody>
      </p:sp>
      <p:sp>
        <p:nvSpPr>
          <p:cNvPr id="8" name="Pentagon 7"/>
          <p:cNvSpPr/>
          <p:nvPr/>
        </p:nvSpPr>
        <p:spPr>
          <a:xfrm>
            <a:off x="2064327" y="1547095"/>
            <a:ext cx="6881091" cy="960582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2800" dirty="0" smtClean="0"/>
              <a:t>Te Mana o te Wai framework</a:t>
            </a:r>
            <a:endParaRPr lang="en-NZ" sz="2800" dirty="0"/>
          </a:p>
        </p:txBody>
      </p:sp>
      <p:sp>
        <p:nvSpPr>
          <p:cNvPr id="9" name="Pentagon 8"/>
          <p:cNvSpPr/>
          <p:nvPr/>
        </p:nvSpPr>
        <p:spPr>
          <a:xfrm>
            <a:off x="2064327" y="4691290"/>
            <a:ext cx="6881091" cy="96058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2800" dirty="0"/>
              <a:t>Mātauranga Māori monitoring indicators </a:t>
            </a:r>
            <a:endParaRPr lang="en-NZ" sz="2800" dirty="0"/>
          </a:p>
          <a:p>
            <a:pPr algn="ctr"/>
            <a:endParaRPr lang="en-NZ" sz="2800" dirty="0"/>
          </a:p>
        </p:txBody>
      </p:sp>
      <p:sp>
        <p:nvSpPr>
          <p:cNvPr id="10" name="Pentagon 9"/>
          <p:cNvSpPr/>
          <p:nvPr/>
        </p:nvSpPr>
        <p:spPr>
          <a:xfrm>
            <a:off x="2064327" y="5749864"/>
            <a:ext cx="6881091" cy="960582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800" dirty="0" smtClean="0"/>
              <a:t>Review of </a:t>
            </a:r>
            <a:r>
              <a:rPr lang="en-NZ" sz="2800" dirty="0" err="1" smtClean="0"/>
              <a:t>Kaitiakitanga</a:t>
            </a:r>
            <a:r>
              <a:rPr lang="en-NZ" sz="2800" dirty="0" smtClean="0"/>
              <a:t> chapter of the RNRP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390316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smtClean="0"/>
              <a:t>Timeframes/milestones</a:t>
            </a:r>
            <a:endParaRPr lang="en-NZ" dirty="0"/>
          </a:p>
        </p:txBody>
      </p:sp>
      <p:sp>
        <p:nvSpPr>
          <p:cNvPr id="4" name="Chevron 3"/>
          <p:cNvSpPr/>
          <p:nvPr/>
        </p:nvSpPr>
        <p:spPr>
          <a:xfrm>
            <a:off x="1496293" y="1560945"/>
            <a:ext cx="5403271" cy="23275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i-NZ" sz="2800" dirty="0" smtClean="0">
                <a:solidFill>
                  <a:schemeClr val="bg1"/>
                </a:solidFill>
              </a:rPr>
              <a:t>Phase 1</a:t>
            </a:r>
            <a:r>
              <a:rPr lang="mi-NZ" sz="2800" dirty="0" smtClean="0">
                <a:solidFill>
                  <a:schemeClr val="tx1"/>
                </a:solidFill>
              </a:rPr>
              <a:t> – early discussions/set up of engagement options</a:t>
            </a:r>
            <a:endParaRPr lang="en-NZ" sz="2800" dirty="0">
              <a:solidFill>
                <a:schemeClr val="tx1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1459348" y="1560945"/>
            <a:ext cx="5957452" cy="2327564"/>
          </a:xfrm>
          <a:prstGeom prst="chevron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i-NZ" sz="2800" dirty="0" smtClean="0">
                <a:solidFill>
                  <a:schemeClr val="bg1"/>
                </a:solidFill>
              </a:rPr>
              <a:t>Phase 1</a:t>
            </a:r>
            <a:r>
              <a:rPr lang="mi-NZ" sz="2800" dirty="0" smtClean="0">
                <a:solidFill>
                  <a:schemeClr val="tx1"/>
                </a:solidFill>
              </a:rPr>
              <a:t>  </a:t>
            </a:r>
            <a:r>
              <a:rPr lang="mi-NZ" sz="2800" dirty="0" smtClean="0">
                <a:solidFill>
                  <a:schemeClr val="bg1"/>
                </a:solidFill>
              </a:rPr>
              <a:t>June – August 2020 </a:t>
            </a:r>
          </a:p>
          <a:p>
            <a:r>
              <a:rPr lang="mi-NZ" sz="2400" dirty="0" smtClean="0">
                <a:solidFill>
                  <a:schemeClr val="bg1"/>
                </a:solidFill>
              </a:rPr>
              <a:t>early discussions/set up of engagement options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6248399" y="1560945"/>
            <a:ext cx="5694215" cy="23275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i-NZ" sz="2800" dirty="0" smtClean="0">
                <a:solidFill>
                  <a:schemeClr val="bg1"/>
                </a:solidFill>
              </a:rPr>
              <a:t>Phase 2 September 2020 – September 2022</a:t>
            </a:r>
            <a:r>
              <a:rPr lang="mi-NZ" sz="2800" dirty="0" smtClean="0">
                <a:solidFill>
                  <a:schemeClr val="tx1"/>
                </a:solidFill>
              </a:rPr>
              <a:t> </a:t>
            </a:r>
            <a:r>
              <a:rPr lang="mi-NZ" sz="2400" dirty="0" smtClean="0">
                <a:solidFill>
                  <a:schemeClr val="tx1"/>
                </a:solidFill>
              </a:rPr>
              <a:t> engagement/research/</a:t>
            </a:r>
          </a:p>
          <a:p>
            <a:r>
              <a:rPr lang="mi-NZ" sz="2400" dirty="0" smtClean="0">
                <a:solidFill>
                  <a:schemeClr val="tx1"/>
                </a:solidFill>
              </a:rPr>
              <a:t>policy development/plan review</a:t>
            </a:r>
            <a:endParaRPr lang="en-NZ" sz="2400" dirty="0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496293" y="3971636"/>
            <a:ext cx="10446321" cy="2327564"/>
          </a:xfrm>
          <a:prstGeom prst="chevr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i-NZ" sz="3600" dirty="0" smtClean="0">
                <a:solidFill>
                  <a:schemeClr val="bg1"/>
                </a:solidFill>
              </a:rPr>
              <a:t>Drafting and finalisation of plan change October 2022 – October 2023</a:t>
            </a:r>
            <a:r>
              <a:rPr lang="mi-NZ" sz="3600" dirty="0" smtClean="0">
                <a:solidFill>
                  <a:schemeClr val="tx1"/>
                </a:solidFill>
              </a:rPr>
              <a:t> </a:t>
            </a:r>
            <a:endParaRPr lang="en-NZ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85316" y="2729638"/>
            <a:ext cx="4369666" cy="873124"/>
          </a:xfrm>
        </p:spPr>
        <p:txBody>
          <a:bodyPr>
            <a:normAutofit/>
          </a:bodyPr>
          <a:lstStyle/>
          <a:p>
            <a:r>
              <a:rPr lang="mi-NZ" sz="5400" dirty="0" smtClean="0"/>
              <a:t>Discussion</a:t>
            </a:r>
            <a:endParaRPr lang="en-NZ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22" y="365126"/>
            <a:ext cx="4575247" cy="61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3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smtClean="0"/>
              <a:t>Contents</a:t>
            </a:r>
            <a:endParaRPr lang="en-NZ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mi-NZ" sz="2800" b="0" dirty="0" smtClean="0"/>
              <a:t>Overview of the NPSFM 2020 project</a:t>
            </a:r>
            <a:endParaRPr lang="en-NZ" sz="2800" b="0" dirty="0"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mi-NZ" sz="2800" b="0" dirty="0" smtClean="0"/>
              <a:t>Te Hononga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mi-NZ" sz="2800" b="0" dirty="0" smtClean="0"/>
              <a:t>A partnership approach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mi-NZ" sz="2800" b="0" dirty="0" smtClean="0"/>
              <a:t>Engagement Options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mi-NZ" sz="2800" b="0" dirty="0" smtClean="0"/>
              <a:t>Kaupapa Māori workstream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mi-NZ" sz="2800" b="0" dirty="0" smtClean="0"/>
              <a:t>Timeframes and obligations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mi-NZ" sz="2800" b="0" dirty="0" smtClean="0"/>
              <a:t>Questions/discussion</a:t>
            </a:r>
          </a:p>
        </p:txBody>
      </p:sp>
    </p:spTree>
    <p:extLst>
      <p:ext uri="{BB962C8B-B14F-4D97-AF65-F5344CB8AC3E}">
        <p14:creationId xmlns:p14="http://schemas.microsoft.com/office/powerpoint/2010/main" val="167411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smtClean="0"/>
              <a:t>Overview of the Project</a:t>
            </a:r>
            <a:endParaRPr lang="en-NZ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70" y="1697801"/>
            <a:ext cx="5636430" cy="484930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93057" y="1238506"/>
            <a:ext cx="9725025" cy="5308599"/>
          </a:xfrm>
        </p:spPr>
        <p:txBody>
          <a:bodyPr/>
          <a:lstStyle/>
          <a:p>
            <a:pPr marL="0" indent="0">
              <a:buNone/>
            </a:pPr>
            <a:r>
              <a:rPr lang="en-NZ" dirty="0" smtClean="0">
                <a:solidFill>
                  <a:srgbClr val="002060"/>
                </a:solidFill>
              </a:rPr>
              <a:t>Currently progressing:</a:t>
            </a:r>
          </a:p>
          <a:p>
            <a:r>
              <a:rPr lang="en-NZ" sz="2400" b="0" dirty="0" smtClean="0">
                <a:solidFill>
                  <a:srgbClr val="002060"/>
                </a:solidFill>
              </a:rPr>
              <a:t>Water quality and </a:t>
            </a:r>
            <a:br>
              <a:rPr lang="en-NZ" sz="2400" b="0" dirty="0" smtClean="0">
                <a:solidFill>
                  <a:srgbClr val="002060"/>
                </a:solidFill>
              </a:rPr>
            </a:br>
            <a:r>
              <a:rPr lang="en-NZ" sz="2400" b="0" dirty="0" smtClean="0">
                <a:solidFill>
                  <a:srgbClr val="002060"/>
                </a:solidFill>
              </a:rPr>
              <a:t>quantity objectives, limits, </a:t>
            </a:r>
            <a:br>
              <a:rPr lang="en-NZ" sz="2400" b="0" dirty="0" smtClean="0">
                <a:solidFill>
                  <a:srgbClr val="002060"/>
                </a:solidFill>
              </a:rPr>
            </a:br>
            <a:r>
              <a:rPr lang="en-NZ" sz="2400" b="0" dirty="0" smtClean="0">
                <a:solidFill>
                  <a:srgbClr val="002060"/>
                </a:solidFill>
              </a:rPr>
              <a:t>rules/methods</a:t>
            </a:r>
            <a:r>
              <a:rPr lang="en-NZ" sz="2400" b="0" dirty="0">
                <a:solidFill>
                  <a:srgbClr val="002060"/>
                </a:solidFill>
              </a:rPr>
              <a:t> </a:t>
            </a:r>
            <a:r>
              <a:rPr lang="en-NZ" sz="2400" b="0" dirty="0" smtClean="0">
                <a:solidFill>
                  <a:srgbClr val="002060"/>
                </a:solidFill>
              </a:rPr>
              <a:t>for Water </a:t>
            </a:r>
            <a:br>
              <a:rPr lang="en-NZ" sz="2400" b="0" dirty="0" smtClean="0">
                <a:solidFill>
                  <a:srgbClr val="002060"/>
                </a:solidFill>
              </a:rPr>
            </a:br>
            <a:r>
              <a:rPr lang="en-NZ" sz="2400" b="0" dirty="0" smtClean="0">
                <a:solidFill>
                  <a:srgbClr val="002060"/>
                </a:solidFill>
              </a:rPr>
              <a:t>Management Areas</a:t>
            </a:r>
          </a:p>
          <a:p>
            <a:r>
              <a:rPr lang="en-NZ" sz="2400" b="0" dirty="0" smtClean="0">
                <a:solidFill>
                  <a:srgbClr val="002060"/>
                </a:solidFill>
              </a:rPr>
              <a:t>Staged – finishing Dec 2030</a:t>
            </a:r>
          </a:p>
          <a:p>
            <a:r>
              <a:rPr lang="en-NZ" sz="2400" b="0" dirty="0">
                <a:solidFill>
                  <a:srgbClr val="002060"/>
                </a:solidFill>
              </a:rPr>
              <a:t>Rolling review of the Regional </a:t>
            </a:r>
            <a:br>
              <a:rPr lang="en-NZ" sz="2400" b="0" dirty="0">
                <a:solidFill>
                  <a:srgbClr val="002060"/>
                </a:solidFill>
              </a:rPr>
            </a:br>
            <a:r>
              <a:rPr lang="en-NZ" sz="2400" b="0" dirty="0">
                <a:solidFill>
                  <a:srgbClr val="002060"/>
                </a:solidFill>
              </a:rPr>
              <a:t>Natural Resources </a:t>
            </a:r>
            <a:r>
              <a:rPr lang="en-NZ" sz="2400" b="0" dirty="0" smtClean="0">
                <a:solidFill>
                  <a:srgbClr val="002060"/>
                </a:solidFill>
              </a:rPr>
              <a:t>Plan</a:t>
            </a:r>
          </a:p>
          <a:p>
            <a:r>
              <a:rPr lang="en-NZ" sz="2400" b="0" dirty="0" smtClean="0">
                <a:solidFill>
                  <a:srgbClr val="002060"/>
                </a:solidFill>
              </a:rPr>
              <a:t>Involving iwi and </a:t>
            </a:r>
            <a:r>
              <a:rPr lang="en-NZ" sz="2400" b="0" dirty="0" err="1" smtClean="0">
                <a:solidFill>
                  <a:srgbClr val="002060"/>
                </a:solidFill>
              </a:rPr>
              <a:t>hapū</a:t>
            </a:r>
            <a:endParaRPr lang="en-NZ" sz="24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NPSFM 2020 may require …</a:t>
            </a:r>
            <a:endParaRPr lang="en-NZ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indent="-533400">
              <a:spcBef>
                <a:spcPts val="1800"/>
              </a:spcBef>
            </a:pPr>
            <a:r>
              <a:rPr lang="en-NZ" sz="3600" b="0" dirty="0" smtClean="0"/>
              <a:t>Completion by end of 2024</a:t>
            </a:r>
          </a:p>
          <a:p>
            <a:pPr marL="533400" indent="-533400">
              <a:spcBef>
                <a:spcPts val="1800"/>
              </a:spcBef>
            </a:pPr>
            <a:r>
              <a:rPr lang="en-NZ" sz="4000" b="0" dirty="0" smtClean="0"/>
              <a:t>Stronger </a:t>
            </a:r>
            <a:r>
              <a:rPr lang="en-NZ" sz="4000" b="0" dirty="0"/>
              <a:t>recognition of </a:t>
            </a:r>
            <a:r>
              <a:rPr lang="en-NZ" sz="4000" b="0" dirty="0" smtClean="0"/>
              <a:t>Māori </a:t>
            </a:r>
            <a:r>
              <a:rPr lang="en-NZ" sz="4000" b="0" dirty="0"/>
              <a:t>values and </a:t>
            </a:r>
            <a:r>
              <a:rPr lang="en-NZ" sz="4000" b="0" dirty="0" smtClean="0"/>
              <a:t>involvement – Te Mana o </a:t>
            </a:r>
            <a:r>
              <a:rPr lang="en-NZ" sz="4000" b="0" dirty="0" err="1" smtClean="0"/>
              <a:t>te</a:t>
            </a:r>
            <a:r>
              <a:rPr lang="en-NZ" sz="4000" b="0" dirty="0" smtClean="0"/>
              <a:t> Wai, compulsory </a:t>
            </a:r>
            <a:r>
              <a:rPr lang="en-NZ" sz="4000" b="0" dirty="0" err="1" smtClean="0"/>
              <a:t>māori</a:t>
            </a:r>
            <a:r>
              <a:rPr lang="en-NZ" sz="4000" b="0" dirty="0" smtClean="0"/>
              <a:t> </a:t>
            </a:r>
            <a:r>
              <a:rPr lang="en-NZ" sz="4000" b="0" dirty="0"/>
              <a:t>values</a:t>
            </a:r>
          </a:p>
          <a:p>
            <a:pPr marL="533400" indent="-533400">
              <a:spcBef>
                <a:spcPts val="1800"/>
              </a:spcBef>
            </a:pPr>
            <a:r>
              <a:rPr lang="en-NZ" sz="4000" b="0" dirty="0" smtClean="0"/>
              <a:t>New requirements – e.g., for monitoring, reporting, wetlands and streams.</a:t>
            </a:r>
          </a:p>
          <a:p>
            <a:pPr marL="0" indent="0">
              <a:buNone/>
            </a:pPr>
            <a:endParaRPr lang="en-NZ" dirty="0" smtClean="0"/>
          </a:p>
          <a:p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286134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NPSFM 2020 work programme</a:t>
            </a:r>
            <a:endParaRPr lang="en-NZ" dirty="0"/>
          </a:p>
        </p:txBody>
      </p:sp>
      <p:sp>
        <p:nvSpPr>
          <p:cNvPr id="5" name="Rectangle 4"/>
          <p:cNvSpPr/>
          <p:nvPr/>
        </p:nvSpPr>
        <p:spPr>
          <a:xfrm>
            <a:off x="1800225" y="1466850"/>
            <a:ext cx="97250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4000" dirty="0" smtClean="0">
                <a:solidFill>
                  <a:srgbClr val="002060"/>
                </a:solidFill>
              </a:rPr>
              <a:t>Reporting to Strategy and Policy Committee after NPSFM 2020 is gazetted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4000" dirty="0" smtClean="0">
                <a:solidFill>
                  <a:srgbClr val="002060"/>
                </a:solidFill>
              </a:rPr>
              <a:t>Stronger </a:t>
            </a:r>
            <a:r>
              <a:rPr lang="en-NZ" sz="4000" dirty="0">
                <a:solidFill>
                  <a:srgbClr val="002060"/>
                </a:solidFill>
              </a:rPr>
              <a:t>collaboration and partnership arrangements with iwi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4000" dirty="0" smtClean="0">
                <a:solidFill>
                  <a:srgbClr val="002060"/>
                </a:solidFill>
              </a:rPr>
              <a:t>Progress all WMAs and review RNRP at once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4000" dirty="0" smtClean="0">
                <a:solidFill>
                  <a:srgbClr val="002060"/>
                </a:solidFill>
              </a:rPr>
              <a:t>One RPS and one RNRP change by 2023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NZ" sz="4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17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smtClean="0"/>
              <a:t>Te Hononga and HKM</a:t>
            </a:r>
            <a:endParaRPr lang="en-NZ" dirty="0"/>
          </a:p>
        </p:txBody>
      </p:sp>
      <p:pic>
        <p:nvPicPr>
          <p:cNvPr id="4" name="Picture 3" descr="C:\Users\katerinap\Pictures\HKM\PWPT\Backgrounds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70" y="1238250"/>
            <a:ext cx="6499679" cy="510449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20971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mi-NZ" dirty="0" smtClean="0"/>
              <a:t>Purpose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mi-NZ" sz="2400" dirty="0"/>
              <a:t>T</a:t>
            </a:r>
            <a:r>
              <a:rPr lang="mi-NZ" sz="2400" dirty="0" smtClean="0"/>
              <a:t>o initiate a partnership approach with Māori </a:t>
            </a:r>
            <a:r>
              <a:rPr lang="mi-NZ" sz="2400" dirty="0" smtClean="0">
                <a:solidFill>
                  <a:srgbClr val="002060"/>
                </a:solidFill>
              </a:rPr>
              <a:t>for NPSFM implementation.</a:t>
            </a:r>
          </a:p>
          <a:p>
            <a:pPr>
              <a:spcAft>
                <a:spcPts val="800"/>
              </a:spcAft>
            </a:pPr>
            <a:r>
              <a:rPr lang="mi-NZ" dirty="0" smtClean="0"/>
              <a:t>He Korowai Mātauranga (Muka 2 &amp; 3)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mi-NZ" sz="2400" dirty="0" smtClean="0"/>
              <a:t>Bridging the gap – developing ways in which relationships with Māori can be enhanced through collaboration.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mi-NZ" sz="2400" dirty="0" smtClean="0"/>
              <a:t>Utilising and protecting mātauranga Māori to better inform policy provisions in plans relating to kaupapa Māori.</a:t>
            </a:r>
            <a:endParaRPr lang="en-NZ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smtClean="0"/>
              <a:t>Te Hononga &amp; HKM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5136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i-NZ" sz="3600" dirty="0" smtClean="0"/>
              <a:t>Te Whakapapa o Te Hononga</a:t>
            </a:r>
            <a:endParaRPr lang="en-NZ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143829" y="1447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974953"/>
              </p:ext>
            </p:extLst>
          </p:nvPr>
        </p:nvGraphicFramePr>
        <p:xfrm>
          <a:off x="3287486" y="1084576"/>
          <a:ext cx="6611257" cy="5744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Visio" r:id="rId3" imgW="5844578" imgH="5775887" progId="Visio.Drawing.15">
                  <p:embed/>
                </p:oleObj>
              </mc:Choice>
              <mc:Fallback>
                <p:oleObj name="Visio" r:id="rId3" imgW="5844578" imgH="577588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486" y="1084576"/>
                        <a:ext cx="6611257" cy="57443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45" y="1082593"/>
            <a:ext cx="3934691" cy="2951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409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mi-NZ" sz="2400" dirty="0" smtClean="0"/>
              <a:t>Te Hononga proposes the following options for engagement arrangements – </a:t>
            </a:r>
            <a:r>
              <a:rPr lang="mi-NZ" sz="2400" dirty="0" smtClean="0">
                <a:solidFill>
                  <a:srgbClr val="002060"/>
                </a:solidFill>
              </a:rPr>
              <a:t>SUBJECT TO DISCUSSIONS WITH MĀORI:</a:t>
            </a:r>
          </a:p>
          <a:p>
            <a:pPr marL="0" indent="0">
              <a:buNone/>
            </a:pPr>
            <a:endParaRPr lang="mi-NZ" sz="2400" dirty="0"/>
          </a:p>
          <a:p>
            <a:r>
              <a:rPr lang="mi-NZ" sz="2400" dirty="0" smtClean="0"/>
              <a:t>Taiao Hubs</a:t>
            </a:r>
          </a:p>
          <a:p>
            <a:r>
              <a:rPr lang="mi-NZ" sz="2400" dirty="0" smtClean="0"/>
              <a:t>Kaitiaki References Groups</a:t>
            </a:r>
          </a:p>
          <a:p>
            <a:r>
              <a:rPr lang="mi-NZ" sz="2400" dirty="0" smtClean="0"/>
              <a:t>Sub-regional hui</a:t>
            </a:r>
          </a:p>
          <a:p>
            <a:r>
              <a:rPr lang="mi-NZ" sz="2400" dirty="0" smtClean="0"/>
              <a:t>Consultant/contractors</a:t>
            </a:r>
          </a:p>
          <a:p>
            <a:r>
              <a:rPr lang="mi-NZ" sz="2400" dirty="0" smtClean="0"/>
              <a:t>Options proposed by Māori (within the framework of the NPSFM 2020)</a:t>
            </a:r>
          </a:p>
          <a:p>
            <a:r>
              <a:rPr lang="mi-NZ" sz="2400" dirty="0" smtClean="0"/>
              <a:t>Komiti Māori</a:t>
            </a:r>
          </a:p>
          <a:p>
            <a:r>
              <a:rPr lang="mi-NZ" sz="2400" dirty="0" smtClean="0"/>
              <a:t>Co-governance entities</a:t>
            </a:r>
          </a:p>
          <a:p>
            <a:pPr marL="0" indent="0">
              <a:buNone/>
            </a:pPr>
            <a:r>
              <a:rPr lang="mi-NZ" sz="2400" dirty="0" smtClean="0">
                <a:solidFill>
                  <a:srgbClr val="002060"/>
                </a:solidFill>
              </a:rPr>
              <a:t>NB: These options may be combined or standalone</a:t>
            </a:r>
            <a:endParaRPr lang="en-NZ" sz="2400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smtClean="0"/>
              <a:t>A partnership approach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04" y="2215956"/>
            <a:ext cx="1711615" cy="2282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340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2.xml.rels>&#65279;<?xml version="1.0" encoding="utf-8"?><Relationships xmlns="http://schemas.openxmlformats.org/package/2006/relationships"><Relationship Type="http://schemas.openxmlformats.org/officeDocument/2006/relationships/customXmlProps" Target="/customXML/itemProps2.xml" Id="Rd3c4172d526e4b2384ade4b889302c76" /></Relationships>
</file>

<file path=customXML/item2.xml><?xml version="1.0" encoding="utf-8"?>
<metadata xmlns="http://www.objective.com/ecm/document/metadata/BFB6F7442CDB4D47AAEFFE50118F3370" version="1.0.0">
  <systemFields>
    <field name="Objective-Id">
      <value order="0">A3555632</value>
    </field>
    <field name="Objective-Title">
      <value order="0">Te Hononga Regional Maori Engagement Plan Presentation - Strategy &amp; Policy Committee 18 June 2020</value>
    </field>
    <field name="Objective-Description">
      <value order="0"/>
    </field>
    <field name="Objective-CreationStamp">
      <value order="0">2020-06-15T19:24:05Z</value>
    </field>
    <field name="Objective-IsApproved">
      <value order="0">false</value>
    </field>
    <field name="Objective-IsPublished">
      <value order="0">true</value>
    </field>
    <field name="Objective-DatePublished">
      <value order="0">2020-06-15T19:25:49Z</value>
    </field>
    <field name="Objective-ModificationStamp">
      <value order="0">2020-07-01T20:39:39Z</value>
    </field>
    <field name="Objective-Owner">
      <value order="0">Anaru Vercoe</value>
    </field>
    <field name="Objective-Path">
      <value order="0">EasyInfo Global Folder:'Virtual Filing Cabinet':Democratic Process and Stakeholdings:Council Committee Meetings:* Council Committees:Strategy and Policy Committee (KEEP ALL FOLDERS):4 | Strategy and Policy Committee Meetings:Strategy and Policy Committee Agenda *:2020 Strategy and Policy Committee Agenda:2020-06-18 Stategy and Policy Committee Agenda:Presentations</value>
    </field>
    <field name="Objective-Parent">
      <value order="0">Presentations</value>
    </field>
    <field name="Objective-State">
      <value order="0">Published</value>
    </field>
    <field name="Objective-VersionId">
      <value order="0">vA5364302</value>
    </field>
    <field name="Objective-Version">
      <value order="0">1.0</value>
    </field>
    <field name="Objective-VersionNumber">
      <value order="0">1</value>
    </field>
    <field name="Objective-VersionComment">
      <value order="0">First version</value>
    </field>
    <field name="Objective-FileNumber">
      <value order="0">2.01029</value>
    </field>
    <field name="Objective-Classification">
      <value order="0">Public Access</value>
    </field>
    <field name="Objective-Caveats">
      <value order="0"/>
    </field>
  </systemFields>
  <catalogues>
    <catalogue name="Publication Type Catalogue" type="type" ori="id:cA14">
      <field name="Objective-Publication Type">
        <value order="0">Presentation</value>
      </field>
      <field name="Objective-On Behalf Of">
        <value order="0"/>
      </field>
      <field name="Objective-Accela Key">
        <value order="0"/>
      </field>
    </catalogue>
  </catalogues>
</metadata>
</file>

<file path=customXML/itemProps2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BFB6F7442CDB4D47AAEFFE50118F33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BOPRC Powerpoint Template</Template>
  <TotalTime>438</TotalTime>
  <Words>367</Words>
  <Application>Microsoft Office PowerPoint</Application>
  <PresentationFormat>Widescreen</PresentationFormat>
  <Paragraphs>62</Paragraphs>
  <Slides>12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Gotham Office</vt:lpstr>
      <vt:lpstr>Wingdings</vt:lpstr>
      <vt:lpstr>Office Theme</vt:lpstr>
      <vt:lpstr>Visio</vt:lpstr>
      <vt:lpstr>Te Hononga</vt:lpstr>
      <vt:lpstr>Contents</vt:lpstr>
      <vt:lpstr>Overview of the Project</vt:lpstr>
      <vt:lpstr>NPSFM 2020 may require …</vt:lpstr>
      <vt:lpstr>NPSFM 2020 work programme</vt:lpstr>
      <vt:lpstr>Te Hononga and HKM</vt:lpstr>
      <vt:lpstr>Te Hononga &amp; HKM</vt:lpstr>
      <vt:lpstr>Te Whakapapa o Te Hononga</vt:lpstr>
      <vt:lpstr>A partnership approach</vt:lpstr>
      <vt:lpstr>Kaupapa Māori Workstream</vt:lpstr>
      <vt:lpstr>Timeframes/milestones</vt:lpstr>
      <vt:lpstr>Discussion</vt:lpstr>
    </vt:vector>
  </TitlesOfParts>
  <Company>Bay of Plenty Regional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Hononga</dc:title>
  <dc:creator>Anaru Vercoe</dc:creator>
  <cp:lastModifiedBy>Anaru Vercoe</cp:lastModifiedBy>
  <cp:revision>27</cp:revision>
  <dcterms:created xsi:type="dcterms:W3CDTF">2020-05-07T02:54:43Z</dcterms:created>
  <dcterms:modified xsi:type="dcterms:W3CDTF">2020-06-15T20:09:47Z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A3555632</vt:lpwstr>
  </property>
  <property fmtid="{D5CDD505-2E9C-101B-9397-08002B2CF9AE}" pid="4" name="Objective-Title">
    <vt:lpwstr>Te Hononga Regional Maori Engagement Plan Presentation - Strategy &amp; Policy Committee 18 June 2020</vt:lpwstr>
  </property>
  <property fmtid="{D5CDD505-2E9C-101B-9397-08002B2CF9AE}" pid="5" name="Objective-Description">
    <vt:lpwstr/>
  </property>
  <property fmtid="{D5CDD505-2E9C-101B-9397-08002B2CF9AE}" pid="6" name="Objective-CreationStamp">
    <vt:filetime>2020-06-15T19:24:05Z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2020-06-15T19:25:49Z</vt:filetime>
  </property>
  <property fmtid="{D5CDD505-2E9C-101B-9397-08002B2CF9AE}" pid="10" name="Objective-ModificationStamp">
    <vt:filetime>2020-07-01T20:39:39Z</vt:filetime>
  </property>
  <property fmtid="{D5CDD505-2E9C-101B-9397-08002B2CF9AE}" pid="11" name="Objective-Owner">
    <vt:lpwstr>Anaru Vercoe</vt:lpwstr>
  </property>
  <property fmtid="{D5CDD505-2E9C-101B-9397-08002B2CF9AE}" pid="12" name="Objective-Path">
    <vt:lpwstr>EasyInfo Global Folder:'Virtual Filing Cabinet':Democratic Process and Stakeholdings:Council Committee Meetings:* Council Committees:Strategy and Policy Committee (KEEP ALL FOLDERS):4 | Strategy and Policy Committee Meetings:Strategy and Policy Committee Agenda *:2020 Strategy and Policy Committee Agenda:2020-06-18 Stategy and Policy Committee Agenda:Presentations</vt:lpwstr>
  </property>
  <property fmtid="{D5CDD505-2E9C-101B-9397-08002B2CF9AE}" pid="13" name="Objective-Parent">
    <vt:lpwstr>Presentations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vA5364302</vt:lpwstr>
  </property>
  <property fmtid="{D5CDD505-2E9C-101B-9397-08002B2CF9AE}" pid="16" name="Objective-Version">
    <vt:lpwstr>1.0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>2.01029</vt:lpwstr>
  </property>
  <property fmtid="{D5CDD505-2E9C-101B-9397-08002B2CF9AE}" pid="20" name="Objective-Classification">
    <vt:lpwstr>Public Access</vt:lpwstr>
  </property>
  <property fmtid="{D5CDD505-2E9C-101B-9397-08002B2CF9AE}" pid="21" name="Objective-Caveats">
    <vt:lpwstr/>
  </property>
  <property fmtid="{D5CDD505-2E9C-101B-9397-08002B2CF9AE}" pid="22" name="Objective-Operative Date">
    <vt:lpwstr/>
  </property>
  <property fmtid="{D5CDD505-2E9C-101B-9397-08002B2CF9AE}" pid="23" name="Objective-Author">
    <vt:lpwstr>Anaru Vercoe</vt:lpwstr>
  </property>
  <property fmtid="{D5CDD505-2E9C-101B-9397-08002B2CF9AE}" pid="24" name="Objective-On Behalf Of">
    <vt:lpwstr/>
  </property>
  <property fmtid="{D5CDD505-2E9C-101B-9397-08002B2CF9AE}" pid="25" name="Objective-Accela Key">
    <vt:lpwstr/>
  </property>
  <property fmtid="{D5CDD505-2E9C-101B-9397-08002B2CF9AE}" pid="26" name="Objective-Connect Creator">
    <vt:lpwstr/>
  </property>
  <property fmtid="{D5CDD505-2E9C-101B-9397-08002B2CF9AE}" pid="27" name="Objective-Comment">
    <vt:lpwstr/>
  </property>
  <property fmtid="{D5CDD505-2E9C-101B-9397-08002B2CF9AE}" pid="28" name="Objective-Publication Type">
    <vt:lpwstr>Presentation</vt:lpwstr>
  </property>
</Properties>
</file>