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5"/>
  </p:notesMasterIdLst>
  <p:sldIdLst>
    <p:sldId id="256" r:id="rId3"/>
    <p:sldId id="257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82BA"/>
    <a:srgbClr val="00A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slide" Target="slides/slide11.xml" Id="rId13" /><Relationship Type="http://schemas.openxmlformats.org/officeDocument/2006/relationships/theme" Target="theme/theme1.xml" Id="rId18" /><Relationship Type="http://schemas.openxmlformats.org/officeDocument/2006/relationships/slide" Target="slides/slide1.xml" Id="rId3" /><Relationship Type="http://schemas.openxmlformats.org/officeDocument/2006/relationships/slide" Target="slides/slide5.xml" Id="rId7" /><Relationship Type="http://schemas.openxmlformats.org/officeDocument/2006/relationships/slide" Target="slides/slide10.xml" Id="rId12" /><Relationship Type="http://schemas.openxmlformats.org/officeDocument/2006/relationships/viewProps" Target="viewProps.xml" Id="rId17" /><Relationship Type="http://schemas.openxmlformats.org/officeDocument/2006/relationships/slideMaster" Target="slideMasters/slideMaster1.xml" Id="rId2" /><Relationship Type="http://schemas.openxmlformats.org/officeDocument/2006/relationships/presProps" Target="presProps.xml" Id="rId16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slide" Target="slides/slide3.xml" Id="rId5" /><Relationship Type="http://schemas.openxmlformats.org/officeDocument/2006/relationships/notesMaster" Target="notesMasters/notesMaster1.xml" Id="rId15" /><Relationship Type="http://schemas.openxmlformats.org/officeDocument/2006/relationships/slide" Target="slides/slide8.xml" Id="rId10" /><Relationship Type="http://schemas.openxmlformats.org/officeDocument/2006/relationships/tableStyles" Target="tableStyles.xml" Id="rId19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slide" Target="slides/slide12.xml" Id="rId14" /><Relationship Type="http://schemas.openxmlformats.org/officeDocument/2006/relationships/customXml" Target="/customXML/item2.xml" Id="R1fa51f3daee841d6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7A737-388D-4552-9E1C-C69FAACC64AA}" type="datetimeFigureOut">
              <a:rPr lang="en-NZ" smtClean="0"/>
              <a:t>27/05/2020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6B896-348D-454B-B980-E0474A42BF6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585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27/05/2020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409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27/05/2020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230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27/05/2020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2282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282BA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  <a:lvl2pPr>
              <a:defRPr>
                <a:latin typeface="Gotham Office" panose="02000000000000000000" pitchFamily="2" charset="0"/>
              </a:defRPr>
            </a:lvl2pPr>
            <a:lvl3pPr>
              <a:defRPr>
                <a:latin typeface="Gotham Office" panose="02000000000000000000" pitchFamily="2" charset="0"/>
              </a:defRPr>
            </a:lvl3pPr>
            <a:lvl4pPr>
              <a:defRPr>
                <a:latin typeface="Gotham Office" panose="02000000000000000000" pitchFamily="2" charset="0"/>
              </a:defRPr>
            </a:lvl4pPr>
            <a:lvl5pPr>
              <a:defRPr>
                <a:latin typeface="Gotham Office" panose="02000000000000000000" pitchFamily="2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27/05/2020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504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27/05/2020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732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27/05/2020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120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27/05/2020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34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27/05/2020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241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27/05/2020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59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27/05/2020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86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27/05/2020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276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282BA"/>
                </a:solidFill>
              </a:defRPr>
            </a:lvl1pPr>
          </a:lstStyle>
          <a:p>
            <a:fld id="{7AE04615-ECCE-401A-A0FF-7DEE31D6F0B3}" type="datetimeFigureOut">
              <a:rPr lang="en-NZ" smtClean="0"/>
              <a:pPr/>
              <a:t>27/05/2020</a:t>
            </a:fld>
            <a:endParaRPr lang="en-NZ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412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282B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33017">
            <a:off x="5343266" y="4377459"/>
            <a:ext cx="4448175" cy="647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7750" y="942975"/>
            <a:ext cx="7919787" cy="325203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NZ" b="1" dirty="0" smtClean="0">
                <a:solidFill>
                  <a:srgbClr val="3282BA"/>
                </a:solidFill>
                <a:latin typeface="Gotham Office" panose="02000000000000000000" pitchFamily="2" charset="0"/>
                <a:cs typeface="Gotham Book" pitchFamily="50" charset="0"/>
              </a:rPr>
              <a:t>Post-COVID projects</a:t>
            </a:r>
            <a:r>
              <a:rPr lang="en-NZ" b="1" dirty="0" smtClean="0">
                <a:solidFill>
                  <a:srgbClr val="3282BA"/>
                </a:solidFill>
                <a:latin typeface="Gotham Book" pitchFamily="50" charset="0"/>
                <a:cs typeface="Gotham Book" pitchFamily="50" charset="0"/>
              </a:rPr>
              <a:t/>
            </a:r>
            <a:br>
              <a:rPr lang="en-NZ" b="1" dirty="0" smtClean="0">
                <a:solidFill>
                  <a:srgbClr val="3282BA"/>
                </a:solidFill>
                <a:latin typeface="Gotham Book" pitchFamily="50" charset="0"/>
                <a:cs typeface="Gotham Book" pitchFamily="50" charset="0"/>
              </a:rPr>
            </a:br>
            <a:r>
              <a:rPr lang="en-NZ" sz="3200" b="0" dirty="0" smtClean="0">
                <a:solidFill>
                  <a:srgbClr val="00A2FF"/>
                </a:solidFill>
                <a:latin typeface="Gotham Office" panose="02000000000000000000" pitchFamily="2" charset="0"/>
                <a:cs typeface="Gotham Book" pitchFamily="50" charset="0"/>
              </a:rPr>
              <a:t>Central government co-funding and employment opportunities in </a:t>
            </a:r>
            <a:br>
              <a:rPr lang="en-NZ" sz="3200" b="0" dirty="0" smtClean="0">
                <a:solidFill>
                  <a:srgbClr val="00A2FF"/>
                </a:solidFill>
                <a:latin typeface="Gotham Office" panose="02000000000000000000" pitchFamily="2" charset="0"/>
                <a:cs typeface="Gotham Book" pitchFamily="50" charset="0"/>
              </a:rPr>
            </a:br>
            <a:r>
              <a:rPr lang="en-NZ" sz="3200" b="0" dirty="0" smtClean="0">
                <a:solidFill>
                  <a:srgbClr val="00A2FF"/>
                </a:solidFill>
                <a:latin typeface="Gotham Office" panose="02000000000000000000" pitchFamily="2" charset="0"/>
                <a:cs typeface="Gotham Book" pitchFamily="50" charset="0"/>
              </a:rPr>
              <a:t>the Bay of Plenty</a:t>
            </a:r>
            <a:r>
              <a:rPr lang="en-NZ" b="1" dirty="0" smtClean="0">
                <a:solidFill>
                  <a:srgbClr val="00A2FF"/>
                </a:solidFill>
                <a:latin typeface="Gotham Book" pitchFamily="50" charset="0"/>
                <a:cs typeface="Gotham Book" pitchFamily="50" charset="0"/>
              </a:rPr>
              <a:t/>
            </a:r>
            <a:br>
              <a:rPr lang="en-NZ" b="1" dirty="0" smtClean="0">
                <a:solidFill>
                  <a:srgbClr val="00A2FF"/>
                </a:solidFill>
                <a:latin typeface="Gotham Book" pitchFamily="50" charset="0"/>
                <a:cs typeface="Gotham Book" pitchFamily="50" charset="0"/>
              </a:rPr>
            </a:br>
            <a:endParaRPr lang="en-NZ" b="1" dirty="0">
              <a:solidFill>
                <a:srgbClr val="3282BA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815" y="3274695"/>
            <a:ext cx="2448859" cy="1039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699" y="5111808"/>
            <a:ext cx="2101132" cy="1490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0925" y="3274695"/>
            <a:ext cx="3016907" cy="103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One Billion Trees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Council has recently been awarded a $700k partnership agreement through Te </a:t>
            </a:r>
            <a:r>
              <a:rPr lang="en-NZ" dirty="0" err="1" smtClean="0"/>
              <a:t>Uru</a:t>
            </a:r>
            <a:r>
              <a:rPr lang="en-NZ" dirty="0" smtClean="0"/>
              <a:t> </a:t>
            </a:r>
            <a:r>
              <a:rPr lang="en-NZ" dirty="0" err="1" smtClean="0"/>
              <a:t>Rakau’s</a:t>
            </a:r>
            <a:r>
              <a:rPr lang="en-NZ" dirty="0" smtClean="0"/>
              <a:t> 1BT programme</a:t>
            </a:r>
          </a:p>
          <a:p>
            <a:r>
              <a:rPr lang="en-NZ" dirty="0" smtClean="0"/>
              <a:t>This will increase the number and scale of planting projects in the region until the end of 2022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989" y="4098688"/>
            <a:ext cx="4476750" cy="254317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901950" y="3917474"/>
          <a:ext cx="6388100" cy="167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7410">
                  <a:extLst>
                    <a:ext uri="{9D8B030D-6E8A-4147-A177-3AD203B41FA5}">
                      <a16:colId xmlns:a16="http://schemas.microsoft.com/office/drawing/2014/main" val="1024907186"/>
                    </a:ext>
                  </a:extLst>
                </a:gridCol>
                <a:gridCol w="1710690">
                  <a:extLst>
                    <a:ext uri="{9D8B030D-6E8A-4147-A177-3AD203B41FA5}">
                      <a16:colId xmlns:a16="http://schemas.microsoft.com/office/drawing/2014/main" val="2071584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NZ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3905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532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392" y="365125"/>
            <a:ext cx="9361996" cy="1325563"/>
          </a:xfrm>
        </p:spPr>
        <p:txBody>
          <a:bodyPr/>
          <a:lstStyle/>
          <a:p>
            <a:r>
              <a:rPr lang="mi-NZ" dirty="0" smtClean="0"/>
              <a:t>PROCUREMENT</a:t>
            </a:r>
            <a:endParaRPr lang="en-NZ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2093975" y="1782699"/>
            <a:ext cx="8211313" cy="3684588"/>
          </a:xfrm>
        </p:spPr>
        <p:txBody>
          <a:bodyPr/>
          <a:lstStyle/>
          <a:p>
            <a:r>
              <a:rPr lang="mi-NZ" dirty="0" smtClean="0"/>
              <a:t>Current : Panel of Suppliers;</a:t>
            </a:r>
          </a:p>
          <a:p>
            <a:r>
              <a:rPr lang="mi-NZ" dirty="0" smtClean="0"/>
              <a:t>Contractors (H &amp; S; insurance; equip; quality assurance etc);</a:t>
            </a:r>
          </a:p>
          <a:p>
            <a:r>
              <a:rPr lang="mi-NZ" dirty="0" smtClean="0"/>
              <a:t>Insurance; Equip; Quality Assurance;</a:t>
            </a:r>
          </a:p>
          <a:p>
            <a:r>
              <a:rPr lang="mi-NZ" dirty="0" smtClean="0"/>
              <a:t>Compliance with Funder conditions;</a:t>
            </a:r>
          </a:p>
          <a:p>
            <a:r>
              <a:rPr lang="mi-NZ" dirty="0" smtClean="0"/>
              <a:t>Procurement Policy and Process to be refreshed $50k in AP budget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582613"/>
            <a:ext cx="1531938" cy="524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35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776" y="500062"/>
            <a:ext cx="8400288" cy="1325563"/>
          </a:xfrm>
        </p:spPr>
        <p:txBody>
          <a:bodyPr/>
          <a:lstStyle/>
          <a:p>
            <a:r>
              <a:rPr lang="en-NZ" dirty="0" smtClean="0"/>
              <a:t>Next steps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776" y="1825625"/>
            <a:ext cx="8574024" cy="4063111"/>
          </a:xfrm>
        </p:spPr>
        <p:txBody>
          <a:bodyPr/>
          <a:lstStyle/>
          <a:p>
            <a:r>
              <a:rPr lang="en-NZ" dirty="0" smtClean="0"/>
              <a:t>When do we find out?</a:t>
            </a:r>
          </a:p>
          <a:p>
            <a:r>
              <a:rPr lang="en-NZ" dirty="0" smtClean="0"/>
              <a:t>How will we work?</a:t>
            </a:r>
          </a:p>
          <a:p>
            <a:r>
              <a:rPr lang="en-NZ" dirty="0" smtClean="0"/>
              <a:t>Capacity </a:t>
            </a:r>
            <a:r>
              <a:rPr lang="en-NZ" dirty="0" smtClean="0"/>
              <a:t>to deliver</a:t>
            </a:r>
            <a:r>
              <a:rPr lang="en-NZ" dirty="0"/>
              <a:t>? </a:t>
            </a:r>
            <a:endParaRPr lang="en-NZ" dirty="0" smtClean="0"/>
          </a:p>
          <a:p>
            <a:r>
              <a:rPr lang="en-NZ" dirty="0" smtClean="0"/>
              <a:t>Working </a:t>
            </a:r>
            <a:r>
              <a:rPr lang="en-NZ" dirty="0"/>
              <a:t>with Maori</a:t>
            </a:r>
            <a:r>
              <a:rPr lang="en-NZ" dirty="0" smtClean="0"/>
              <a:t>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mi-NZ" dirty="0" smtClean="0"/>
              <a:t>Meet with Maori to consider opportunities for collaboration</a:t>
            </a:r>
          </a:p>
          <a:p>
            <a:r>
              <a:rPr lang="mi-NZ" dirty="0" smtClean="0"/>
              <a:t>Refresh procurement policy (post AP)</a:t>
            </a: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73" y="294322"/>
            <a:ext cx="21431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1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328" y="584581"/>
            <a:ext cx="9125712" cy="1325563"/>
          </a:xfrm>
        </p:spPr>
        <p:txBody>
          <a:bodyPr>
            <a:normAutofit/>
          </a:bodyPr>
          <a:lstStyle/>
          <a:p>
            <a:r>
              <a:rPr lang="en-NZ" dirty="0" smtClean="0"/>
              <a:t>Purpose of Briefing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9736" y="1746505"/>
            <a:ext cx="8894064" cy="4059936"/>
          </a:xfrm>
        </p:spPr>
        <p:txBody>
          <a:bodyPr/>
          <a:lstStyle/>
          <a:p>
            <a:pPr marL="0" indent="0">
              <a:buNone/>
            </a:pPr>
            <a:endParaRPr lang="en-NZ" dirty="0" smtClean="0"/>
          </a:p>
          <a:p>
            <a:r>
              <a:rPr lang="en-NZ" dirty="0" smtClean="0"/>
              <a:t>Request by Māori Councillors</a:t>
            </a:r>
          </a:p>
          <a:p>
            <a:r>
              <a:rPr lang="mi-NZ" dirty="0" smtClean="0"/>
              <a:t>Overview of funding bids and opportunities to generate work in the region</a:t>
            </a:r>
          </a:p>
          <a:p>
            <a:r>
              <a:rPr lang="mi-NZ" dirty="0" smtClean="0"/>
              <a:t>Projects that have positive outcomes for the Taiao</a:t>
            </a:r>
          </a:p>
          <a:p>
            <a:r>
              <a:rPr lang="mi-NZ" dirty="0" smtClean="0"/>
              <a:t>Seeking advice on how to involve and engage Maori</a:t>
            </a:r>
            <a:endParaRPr lang="en-NZ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67" y="157162"/>
            <a:ext cx="21431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328" y="584581"/>
            <a:ext cx="9125712" cy="1325563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Overview :  Projects &amp; opportunities to involve Maori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9736" y="1825625"/>
            <a:ext cx="8894064" cy="3980815"/>
          </a:xfrm>
        </p:spPr>
        <p:txBody>
          <a:bodyPr/>
          <a:lstStyle/>
          <a:p>
            <a:pPr marL="0" indent="0">
              <a:buNone/>
            </a:pPr>
            <a:endParaRPr lang="en-NZ" dirty="0" smtClean="0"/>
          </a:p>
          <a:p>
            <a:r>
              <a:rPr lang="en-NZ" dirty="0" smtClean="0"/>
              <a:t>Provincial </a:t>
            </a:r>
            <a:r>
              <a:rPr lang="en-NZ" dirty="0" smtClean="0"/>
              <a:t>Growth Unit: forestry crew work</a:t>
            </a:r>
          </a:p>
          <a:p>
            <a:r>
              <a:rPr lang="en-NZ" dirty="0" smtClean="0"/>
              <a:t>Crown Infrastructure Partners bids</a:t>
            </a:r>
          </a:p>
          <a:p>
            <a:r>
              <a:rPr lang="en-NZ" dirty="0" smtClean="0"/>
              <a:t>Green Projects, coordinated by </a:t>
            </a:r>
            <a:r>
              <a:rPr lang="en-NZ" dirty="0" err="1" smtClean="0"/>
              <a:t>MfE</a:t>
            </a:r>
            <a:endParaRPr lang="en-NZ" dirty="0" smtClean="0"/>
          </a:p>
          <a:p>
            <a:r>
              <a:rPr lang="en-NZ" dirty="0" smtClean="0"/>
              <a:t>One Billion Trees </a:t>
            </a:r>
            <a:r>
              <a:rPr lang="en-NZ" dirty="0" smtClean="0"/>
              <a:t>programme</a:t>
            </a:r>
          </a:p>
          <a:p>
            <a:r>
              <a:rPr lang="mi-NZ" dirty="0" smtClean="0"/>
              <a:t>Procurement</a:t>
            </a:r>
          </a:p>
          <a:p>
            <a:r>
              <a:rPr lang="mi-NZ" dirty="0" smtClean="0"/>
              <a:t>Next steps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67" y="157162"/>
            <a:ext cx="21431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522" y="365125"/>
            <a:ext cx="9547670" cy="1325563"/>
          </a:xfrm>
        </p:spPr>
        <p:txBody>
          <a:bodyPr/>
          <a:lstStyle/>
          <a:p>
            <a:r>
              <a:rPr lang="en-NZ" dirty="0" smtClean="0"/>
              <a:t>Provincial Growth Unit funding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5522" y="1690688"/>
            <a:ext cx="8877110" cy="4511167"/>
          </a:xfrm>
        </p:spPr>
        <p:txBody>
          <a:bodyPr>
            <a:noAutofit/>
          </a:bodyPr>
          <a:lstStyle/>
          <a:p>
            <a:r>
              <a:rPr lang="en-NZ" sz="2400" dirty="0" err="1" smtClean="0"/>
              <a:t>Whakatāne</a:t>
            </a:r>
            <a:r>
              <a:rPr lang="en-NZ" sz="2400" dirty="0" smtClean="0"/>
              <a:t> District Council was asked to submit a list of unfunded jobs that could be done by forestry crews, who were affected earlier than most sectors</a:t>
            </a:r>
          </a:p>
          <a:p>
            <a:r>
              <a:rPr lang="en-NZ" sz="2400" dirty="0" smtClean="0"/>
              <a:t>WDC invited BOPRC to co-submit</a:t>
            </a:r>
          </a:p>
          <a:p>
            <a:r>
              <a:rPr lang="en-NZ" sz="2400" dirty="0" smtClean="0"/>
              <a:t>A list valued at $8.3M was submitted, including $2.1M in BOPRC projects</a:t>
            </a:r>
          </a:p>
          <a:p>
            <a:r>
              <a:rPr lang="en-NZ" sz="2400" dirty="0" smtClean="0"/>
              <a:t>MBIE has contracted WDC for all of this work through the PGU announced by Minister Jones 27 May</a:t>
            </a:r>
          </a:p>
          <a:p>
            <a:r>
              <a:rPr lang="en-NZ" sz="2400" dirty="0" smtClean="0"/>
              <a:t>BOPRC will manage track clearance and pest plant work over the next six months with contractors engaging people whose employment has been COVID-affected</a:t>
            </a:r>
            <a:endParaRPr lang="en-NZ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" y="771524"/>
            <a:ext cx="21431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10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325563"/>
          </a:xfrm>
        </p:spPr>
        <p:txBody>
          <a:bodyPr/>
          <a:lstStyle/>
          <a:p>
            <a:r>
              <a:rPr lang="en-NZ" dirty="0" smtClean="0"/>
              <a:t>Crown Infrastructure Partners (CIP)</a:t>
            </a:r>
            <a:endParaRPr lang="en-NZ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257535"/>
              </p:ext>
            </p:extLst>
          </p:nvPr>
        </p:nvGraphicFramePr>
        <p:xfrm>
          <a:off x="647700" y="2063349"/>
          <a:ext cx="10485119" cy="782828"/>
        </p:xfrm>
        <a:graphic>
          <a:graphicData uri="http://schemas.openxmlformats.org/drawingml/2006/table">
            <a:tbl>
              <a:tblPr firstRow="1" firstCol="1" bandRow="1"/>
              <a:tblGrid>
                <a:gridCol w="3177540">
                  <a:extLst>
                    <a:ext uri="{9D8B030D-6E8A-4147-A177-3AD203B41FA5}">
                      <a16:colId xmlns:a16="http://schemas.microsoft.com/office/drawing/2014/main" val="2439600899"/>
                    </a:ext>
                  </a:extLst>
                </a:gridCol>
                <a:gridCol w="2636520">
                  <a:extLst>
                    <a:ext uri="{9D8B030D-6E8A-4147-A177-3AD203B41FA5}">
                      <a16:colId xmlns:a16="http://schemas.microsoft.com/office/drawing/2014/main" val="1829002383"/>
                    </a:ext>
                  </a:extLst>
                </a:gridCol>
                <a:gridCol w="1322904">
                  <a:extLst>
                    <a:ext uri="{9D8B030D-6E8A-4147-A177-3AD203B41FA5}">
                      <a16:colId xmlns:a16="http://schemas.microsoft.com/office/drawing/2014/main" val="593290859"/>
                    </a:ext>
                  </a:extLst>
                </a:gridCol>
                <a:gridCol w="3348155">
                  <a:extLst>
                    <a:ext uri="{9D8B030D-6E8A-4147-A177-3AD203B41FA5}">
                      <a16:colId xmlns:a16="http://schemas.microsoft.com/office/drawing/2014/main" val="22303873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Lucida Sans"/>
                          <a:cs typeface="Lucida Sans"/>
                        </a:rPr>
                        <a:t>Project 1</a:t>
                      </a:r>
                      <a:endParaRPr lang="en-NZ" sz="1200" dirty="0">
                        <a:effectLst/>
                        <a:latin typeface="Lucida Sans"/>
                        <a:ea typeface="Lucida Sans"/>
                        <a:cs typeface="Lucida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530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cost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Employment benefit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805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Rangitāiki</a:t>
                      </a: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River Community Resilience and Flood Protection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$13.7M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 FTEs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Whakatāne</a:t>
                      </a: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District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25562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940080"/>
              </p:ext>
            </p:extLst>
          </p:nvPr>
        </p:nvGraphicFramePr>
        <p:xfrm>
          <a:off x="647700" y="2828905"/>
          <a:ext cx="10485120" cy="2177882"/>
        </p:xfrm>
        <a:graphic>
          <a:graphicData uri="http://schemas.openxmlformats.org/drawingml/2006/table">
            <a:tbl>
              <a:tblPr firstRow="1" firstCol="1" bandRow="1"/>
              <a:tblGrid>
                <a:gridCol w="3175054">
                  <a:extLst>
                    <a:ext uri="{9D8B030D-6E8A-4147-A177-3AD203B41FA5}">
                      <a16:colId xmlns:a16="http://schemas.microsoft.com/office/drawing/2014/main" val="249180714"/>
                    </a:ext>
                  </a:extLst>
                </a:gridCol>
                <a:gridCol w="2633923">
                  <a:extLst>
                    <a:ext uri="{9D8B030D-6E8A-4147-A177-3AD203B41FA5}">
                      <a16:colId xmlns:a16="http://schemas.microsoft.com/office/drawing/2014/main" val="3722774795"/>
                    </a:ext>
                  </a:extLst>
                </a:gridCol>
                <a:gridCol w="1330963">
                  <a:extLst>
                    <a:ext uri="{9D8B030D-6E8A-4147-A177-3AD203B41FA5}">
                      <a16:colId xmlns:a16="http://schemas.microsoft.com/office/drawing/2014/main" val="2865570544"/>
                    </a:ext>
                  </a:extLst>
                </a:gridCol>
                <a:gridCol w="3345180">
                  <a:extLst>
                    <a:ext uri="{9D8B030D-6E8A-4147-A177-3AD203B41FA5}">
                      <a16:colId xmlns:a16="http://schemas.microsoft.com/office/drawing/2014/main" val="2993261148"/>
                    </a:ext>
                  </a:extLst>
                </a:gridCol>
              </a:tblGrid>
              <a:tr h="612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Lucida Sans"/>
                          <a:cs typeface="Lucida Sans"/>
                        </a:rPr>
                        <a:t>Project 2</a:t>
                      </a:r>
                      <a:endParaRPr lang="en-NZ" sz="1200" dirty="0">
                        <a:effectLst/>
                        <a:latin typeface="Lucida Sans"/>
                        <a:ea typeface="Lucida Sans"/>
                        <a:cs typeface="Lucida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530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cost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Employment benefit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6349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Lucida Sans"/>
                          <a:cs typeface="Lucida Sans"/>
                        </a:rPr>
                        <a:t>Implementing </a:t>
                      </a:r>
                      <a:r>
                        <a:rPr lang="en-NZ" sz="1200" dirty="0" err="1">
                          <a:effectLst/>
                          <a:latin typeface="Calibri" panose="020F0502020204030204" pitchFamily="34" charset="0"/>
                          <a:ea typeface="Lucida Sans"/>
                          <a:cs typeface="Lucida Sans"/>
                        </a:rPr>
                        <a:t>Ngongotahā</a:t>
                      </a: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Lucida Sans"/>
                          <a:cs typeface="Lucida Sans"/>
                        </a:rPr>
                        <a:t> Stream Independent Review</a:t>
                      </a:r>
                      <a:endParaRPr lang="en-NZ" sz="1200" dirty="0">
                        <a:effectLst/>
                        <a:latin typeface="Lucida Sans"/>
                        <a:ea typeface="Lucida Sans"/>
                        <a:cs typeface="Lucida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Civil works $1-2M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Detainment bunds $0.7M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risk tree removal $1M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 80 FTEs across all five projects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Ngongotahā Stream in Rotorua District.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553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Kaituna</a:t>
                      </a: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Mole Upgrade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$2.5M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Western Bay of Plenty District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499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Whakatāne River stopbank raising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 – 4M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Whakatāne District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394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Waioeka Estuary Restoration and Floodway enhancement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$3.5-4M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Ōpōtiki</a:t>
                      </a: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District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184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Rangitāiki</a:t>
                      </a: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Floodwalls resilience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Whakatāne</a:t>
                      </a: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District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93180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082211"/>
              </p:ext>
            </p:extLst>
          </p:nvPr>
        </p:nvGraphicFramePr>
        <p:xfrm>
          <a:off x="647700" y="4963607"/>
          <a:ext cx="10485119" cy="782828"/>
        </p:xfrm>
        <a:graphic>
          <a:graphicData uri="http://schemas.openxmlformats.org/drawingml/2006/table">
            <a:tbl>
              <a:tblPr firstRow="1" firstCol="1" bandRow="1"/>
              <a:tblGrid>
                <a:gridCol w="3166577">
                  <a:extLst>
                    <a:ext uri="{9D8B030D-6E8A-4147-A177-3AD203B41FA5}">
                      <a16:colId xmlns:a16="http://schemas.microsoft.com/office/drawing/2014/main" val="1687885410"/>
                    </a:ext>
                  </a:extLst>
                </a:gridCol>
                <a:gridCol w="2643673">
                  <a:extLst>
                    <a:ext uri="{9D8B030D-6E8A-4147-A177-3AD203B41FA5}">
                      <a16:colId xmlns:a16="http://schemas.microsoft.com/office/drawing/2014/main" val="2507841790"/>
                    </a:ext>
                  </a:extLst>
                </a:gridCol>
                <a:gridCol w="1327150">
                  <a:extLst>
                    <a:ext uri="{9D8B030D-6E8A-4147-A177-3AD203B41FA5}">
                      <a16:colId xmlns:a16="http://schemas.microsoft.com/office/drawing/2014/main" val="2877978296"/>
                    </a:ext>
                  </a:extLst>
                </a:gridCol>
                <a:gridCol w="3347719">
                  <a:extLst>
                    <a:ext uri="{9D8B030D-6E8A-4147-A177-3AD203B41FA5}">
                      <a16:colId xmlns:a16="http://schemas.microsoft.com/office/drawing/2014/main" val="911579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Lucida Sans"/>
                          <a:cs typeface="Lucida Sans"/>
                        </a:rPr>
                        <a:t>Project 3</a:t>
                      </a:r>
                      <a:endParaRPr lang="en-NZ" sz="1200" dirty="0">
                        <a:effectLst/>
                        <a:latin typeface="Lucida Sans"/>
                        <a:ea typeface="Lucida Sans"/>
                        <a:cs typeface="Lucida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530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cost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Employment benefit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419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Modernising our scheme drains to best practice standards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30-40 (</a:t>
                      </a:r>
                      <a:r>
                        <a:rPr lang="en-NZ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FTEs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Kaituna</a:t>
                      </a: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plains, </a:t>
                      </a:r>
                      <a:r>
                        <a:rPr lang="en-NZ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Rangitaki-Whakatāne</a:t>
                      </a: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plains and </a:t>
                      </a:r>
                      <a:r>
                        <a:rPr lang="en-NZ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Opotiki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58513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50396" y="1430422"/>
            <a:ext cx="368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Summary of the BOPRC three CIP Bids</a:t>
            </a:r>
            <a:endParaRPr kumimoji="0" lang="en-NZ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94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888" y="365125"/>
            <a:ext cx="8820912" cy="1325563"/>
          </a:xfrm>
        </p:spPr>
        <p:txBody>
          <a:bodyPr/>
          <a:lstStyle/>
          <a:p>
            <a:r>
              <a:rPr lang="en-NZ" dirty="0" smtClean="0"/>
              <a:t>Green Projects (</a:t>
            </a:r>
            <a:r>
              <a:rPr lang="en-NZ" dirty="0" err="1" smtClean="0"/>
              <a:t>Regionwide</a:t>
            </a:r>
            <a:r>
              <a:rPr lang="en-NZ" dirty="0" smtClean="0"/>
              <a:t>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360" y="1958629"/>
            <a:ext cx="8473440" cy="3328266"/>
          </a:xfrm>
        </p:spPr>
        <p:txBody>
          <a:bodyPr>
            <a:normAutofit fontScale="92500" lnSpcReduction="10000"/>
          </a:bodyPr>
          <a:lstStyle/>
          <a:p>
            <a:r>
              <a:rPr lang="en-NZ" sz="2400" dirty="0"/>
              <a:t>Modernising scheme drains to best practice</a:t>
            </a:r>
          </a:p>
          <a:p>
            <a:r>
              <a:rPr lang="en-NZ" sz="2400" dirty="0" smtClean="0"/>
              <a:t>Fish </a:t>
            </a:r>
            <a:r>
              <a:rPr lang="en-NZ" sz="2400" dirty="0"/>
              <a:t>Care BOP</a:t>
            </a:r>
          </a:p>
          <a:p>
            <a:r>
              <a:rPr lang="en-NZ" sz="2400" dirty="0"/>
              <a:t>Upgrading Bay of Plenty </a:t>
            </a:r>
            <a:r>
              <a:rPr lang="en-NZ" sz="2400" dirty="0" err="1"/>
              <a:t>Marae</a:t>
            </a:r>
            <a:r>
              <a:rPr lang="en-NZ" sz="2400" dirty="0"/>
              <a:t> On-Site Wastewater Systems</a:t>
            </a:r>
          </a:p>
          <a:p>
            <a:r>
              <a:rPr lang="en-NZ" sz="2400" dirty="0"/>
              <a:t>Bay Conservation Cadets</a:t>
            </a:r>
          </a:p>
          <a:p>
            <a:r>
              <a:rPr lang="en-NZ" sz="2400" dirty="0"/>
              <a:t>Coastal Bay of Plenty Pest Plant Service Delivery</a:t>
            </a:r>
          </a:p>
          <a:p>
            <a:r>
              <a:rPr lang="en-NZ" sz="2400" dirty="0"/>
              <a:t>Priority Ecosystem Management (Priority Biodiversity Sites</a:t>
            </a:r>
            <a:r>
              <a:rPr lang="en-NZ" sz="2400" dirty="0" smtClean="0"/>
              <a:t>)</a:t>
            </a:r>
          </a:p>
          <a:p>
            <a:r>
              <a:rPr lang="en-NZ" sz="2400" dirty="0"/>
              <a:t>Japanese walnut control - region wide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63" y="689252"/>
            <a:ext cx="21431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1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365125"/>
            <a:ext cx="8793480" cy="1325563"/>
          </a:xfrm>
        </p:spPr>
        <p:txBody>
          <a:bodyPr/>
          <a:lstStyle/>
          <a:p>
            <a:r>
              <a:rPr lang="en-NZ" dirty="0" smtClean="0"/>
              <a:t>Green Projects (Mauao)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9736" y="1690688"/>
            <a:ext cx="9299448" cy="4053407"/>
          </a:xfrm>
        </p:spPr>
        <p:txBody>
          <a:bodyPr>
            <a:noAutofit/>
          </a:bodyPr>
          <a:lstStyle/>
          <a:p>
            <a:r>
              <a:rPr lang="en-NZ" sz="2000" dirty="0"/>
              <a:t>Clean Up Tauranga Moana: dumped materials and derelict structures removal</a:t>
            </a:r>
          </a:p>
          <a:p>
            <a:r>
              <a:rPr lang="en-NZ" sz="2000" dirty="0" err="1"/>
              <a:t>Toitu</a:t>
            </a:r>
            <a:r>
              <a:rPr lang="en-NZ" sz="2000" dirty="0"/>
              <a:t> </a:t>
            </a:r>
            <a:r>
              <a:rPr lang="en-NZ" sz="2000" dirty="0" err="1"/>
              <a:t>Te</a:t>
            </a:r>
            <a:r>
              <a:rPr lang="en-NZ" sz="2000" dirty="0"/>
              <a:t> </a:t>
            </a:r>
            <a:r>
              <a:rPr lang="en-NZ" sz="2000" dirty="0" err="1"/>
              <a:t>Awanui</a:t>
            </a:r>
            <a:endParaRPr lang="en-NZ" sz="2000" dirty="0"/>
          </a:p>
          <a:p>
            <a:r>
              <a:rPr lang="en-NZ" sz="2000" dirty="0" err="1"/>
              <a:t>Te</a:t>
            </a:r>
            <a:r>
              <a:rPr lang="en-NZ" sz="2000" dirty="0"/>
              <a:t> </a:t>
            </a:r>
            <a:r>
              <a:rPr lang="en-NZ" sz="2000" dirty="0" err="1"/>
              <a:t>Maru</a:t>
            </a:r>
            <a:r>
              <a:rPr lang="en-NZ" sz="2000" dirty="0"/>
              <a:t> O </a:t>
            </a:r>
            <a:r>
              <a:rPr lang="en-NZ" sz="2000" dirty="0" err="1"/>
              <a:t>Kaituna</a:t>
            </a:r>
            <a:r>
              <a:rPr lang="en-NZ" sz="2000" dirty="0"/>
              <a:t> River Authority Action Plan Implementation</a:t>
            </a:r>
          </a:p>
          <a:p>
            <a:r>
              <a:rPr lang="en-NZ" sz="2000" dirty="0"/>
              <a:t>Tauranga Moana Coastal Wetlands </a:t>
            </a:r>
            <a:r>
              <a:rPr lang="en-NZ" sz="2000" dirty="0" smtClean="0"/>
              <a:t>Restoration</a:t>
            </a:r>
          </a:p>
          <a:p>
            <a:r>
              <a:rPr lang="en-NZ" sz="2000" dirty="0" err="1" smtClean="0"/>
              <a:t>Maketū</a:t>
            </a:r>
            <a:r>
              <a:rPr lang="en-NZ" sz="2000" dirty="0" smtClean="0"/>
              <a:t> </a:t>
            </a:r>
            <a:r>
              <a:rPr lang="en-NZ" sz="2000" dirty="0"/>
              <a:t>estuary and lowland biodiversity </a:t>
            </a:r>
            <a:r>
              <a:rPr lang="en-NZ" sz="2000" dirty="0" smtClean="0"/>
              <a:t>initiatives</a:t>
            </a:r>
          </a:p>
          <a:p>
            <a:r>
              <a:rPr lang="en-NZ" sz="2000" dirty="0" err="1" smtClean="0"/>
              <a:t>Waihī</a:t>
            </a:r>
            <a:r>
              <a:rPr lang="en-NZ" sz="2000" dirty="0" smtClean="0"/>
              <a:t> </a:t>
            </a:r>
            <a:r>
              <a:rPr lang="en-NZ" sz="2000" dirty="0"/>
              <a:t>Estuary enhancement </a:t>
            </a:r>
            <a:r>
              <a:rPr lang="en-NZ" sz="2000" dirty="0" smtClean="0"/>
              <a:t>initiatives</a:t>
            </a:r>
            <a:endParaRPr lang="en-NZ" sz="2000" dirty="0"/>
          </a:p>
          <a:p>
            <a:r>
              <a:rPr lang="en-NZ" sz="2000" dirty="0"/>
              <a:t>Habitat Enhancement &amp; </a:t>
            </a:r>
            <a:r>
              <a:rPr lang="en-NZ" sz="2000" dirty="0" err="1"/>
              <a:t>Landcare</a:t>
            </a:r>
            <a:r>
              <a:rPr lang="en-NZ" sz="2000" dirty="0"/>
              <a:t> Partnership [HELP] (</a:t>
            </a:r>
            <a:r>
              <a:rPr lang="en-NZ" sz="2000" dirty="0" err="1"/>
              <a:t>Katikati</a:t>
            </a:r>
            <a:r>
              <a:rPr lang="en-NZ" sz="2000" dirty="0"/>
              <a:t>) </a:t>
            </a:r>
            <a:r>
              <a:rPr lang="en-NZ" sz="2000" dirty="0" err="1" smtClean="0"/>
              <a:t>Inc</a:t>
            </a:r>
            <a:endParaRPr lang="en-NZ" sz="2000" dirty="0"/>
          </a:p>
          <a:p>
            <a:r>
              <a:rPr lang="en-NZ" sz="2000" dirty="0"/>
              <a:t>Kauri Dieback surveillance: Soil sampling</a:t>
            </a:r>
          </a:p>
          <a:p>
            <a:r>
              <a:rPr lang="en-NZ" sz="2000" dirty="0" err="1" smtClean="0"/>
              <a:t>Kaimai</a:t>
            </a:r>
            <a:r>
              <a:rPr lang="en-NZ" sz="2000" dirty="0" smtClean="0"/>
              <a:t> </a:t>
            </a:r>
            <a:r>
              <a:rPr lang="en-NZ" sz="2000" dirty="0" err="1" smtClean="0"/>
              <a:t>Mamaku</a:t>
            </a:r>
            <a:r>
              <a:rPr lang="en-NZ" sz="2000" dirty="0" smtClean="0"/>
              <a:t> </a:t>
            </a:r>
            <a:r>
              <a:rPr lang="en-NZ" sz="2000" dirty="0"/>
              <a:t>Ranges Integrated Animal Pest Control </a:t>
            </a:r>
            <a:r>
              <a:rPr lang="en-NZ" sz="2000" dirty="0" smtClean="0"/>
              <a:t>Plan</a:t>
            </a:r>
            <a:endParaRPr lang="en-NZ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21431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1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840" y="365125"/>
            <a:ext cx="9204960" cy="1325563"/>
          </a:xfrm>
        </p:spPr>
        <p:txBody>
          <a:bodyPr/>
          <a:lstStyle/>
          <a:p>
            <a:r>
              <a:rPr lang="en-NZ" dirty="0" smtClean="0"/>
              <a:t>Green Projects (</a:t>
            </a:r>
            <a:r>
              <a:rPr lang="en-NZ" dirty="0" err="1" smtClean="0"/>
              <a:t>Okurei</a:t>
            </a:r>
            <a:r>
              <a:rPr lang="en-NZ" dirty="0" smtClean="0"/>
              <a:t>)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59152" y="1690688"/>
            <a:ext cx="8994648" cy="4351338"/>
          </a:xfrm>
        </p:spPr>
        <p:txBody>
          <a:bodyPr>
            <a:normAutofit fontScale="47500" lnSpcReduction="20000"/>
          </a:bodyPr>
          <a:lstStyle/>
          <a:p>
            <a:r>
              <a:rPr lang="en-NZ" dirty="0" err="1" smtClean="0"/>
              <a:t>Tarawera</a:t>
            </a:r>
            <a:r>
              <a:rPr lang="en-NZ" dirty="0" smtClean="0"/>
              <a:t> </a:t>
            </a:r>
            <a:r>
              <a:rPr lang="en-NZ" dirty="0"/>
              <a:t>Catchments </a:t>
            </a:r>
            <a:r>
              <a:rPr lang="en-NZ" dirty="0" smtClean="0"/>
              <a:t>Weed </a:t>
            </a:r>
            <a:r>
              <a:rPr lang="en-NZ" dirty="0"/>
              <a:t>Control</a:t>
            </a:r>
          </a:p>
          <a:p>
            <a:r>
              <a:rPr lang="en-NZ" dirty="0" err="1"/>
              <a:t>Ka</a:t>
            </a:r>
            <a:r>
              <a:rPr lang="en-NZ" dirty="0"/>
              <a:t> </a:t>
            </a:r>
            <a:r>
              <a:rPr lang="en-NZ" dirty="0" err="1"/>
              <a:t>whakamōtī</a:t>
            </a:r>
            <a:r>
              <a:rPr lang="en-NZ" dirty="0"/>
              <a:t> 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Ka</a:t>
            </a:r>
            <a:r>
              <a:rPr lang="en-NZ" dirty="0"/>
              <a:t> </a:t>
            </a:r>
            <a:r>
              <a:rPr lang="en-NZ" dirty="0" err="1"/>
              <a:t>poti</a:t>
            </a:r>
            <a:r>
              <a:rPr lang="en-NZ" dirty="0"/>
              <a:t> - Catfish eradication</a:t>
            </a:r>
          </a:p>
          <a:p>
            <a:r>
              <a:rPr lang="en-NZ" dirty="0" err="1"/>
              <a:t>Aukatia</a:t>
            </a:r>
            <a:r>
              <a:rPr lang="en-NZ" dirty="0"/>
              <a:t> </a:t>
            </a:r>
            <a:r>
              <a:rPr lang="en-NZ" dirty="0" err="1"/>
              <a:t>te</a:t>
            </a:r>
            <a:r>
              <a:rPr lang="en-NZ" dirty="0"/>
              <a:t> Hora - Stop the Spread</a:t>
            </a:r>
          </a:p>
          <a:p>
            <a:r>
              <a:rPr lang="en-NZ" dirty="0" err="1"/>
              <a:t>Ngakia</a:t>
            </a:r>
            <a:r>
              <a:rPr lang="en-NZ" dirty="0"/>
              <a:t> </a:t>
            </a:r>
            <a:r>
              <a:rPr lang="en-NZ" dirty="0" err="1"/>
              <a:t>ngā</a:t>
            </a:r>
            <a:r>
              <a:rPr lang="en-NZ" dirty="0"/>
              <a:t> </a:t>
            </a:r>
            <a:r>
              <a:rPr lang="en-NZ" dirty="0" err="1"/>
              <a:t>taru</a:t>
            </a:r>
            <a:r>
              <a:rPr lang="en-NZ" dirty="0"/>
              <a:t> </a:t>
            </a:r>
            <a:r>
              <a:rPr lang="en-NZ" dirty="0" err="1"/>
              <a:t>wai</a:t>
            </a:r>
            <a:r>
              <a:rPr lang="en-NZ" dirty="0"/>
              <a:t> - Aquatic weed Management</a:t>
            </a:r>
          </a:p>
          <a:p>
            <a:r>
              <a:rPr lang="en-NZ" dirty="0" err="1"/>
              <a:t>Ka</a:t>
            </a:r>
            <a:r>
              <a:rPr lang="en-NZ" dirty="0"/>
              <a:t> </a:t>
            </a:r>
            <a:r>
              <a:rPr lang="en-NZ" dirty="0" err="1"/>
              <a:t>Tāmatatia</a:t>
            </a:r>
            <a:r>
              <a:rPr lang="en-NZ" dirty="0"/>
              <a:t> </a:t>
            </a:r>
            <a:r>
              <a:rPr lang="en-NZ" dirty="0" err="1"/>
              <a:t>nga</a:t>
            </a:r>
            <a:r>
              <a:rPr lang="en-NZ" dirty="0"/>
              <a:t> </a:t>
            </a:r>
            <a:r>
              <a:rPr lang="en-NZ" dirty="0" err="1"/>
              <a:t>Kūkūwai</a:t>
            </a:r>
            <a:r>
              <a:rPr lang="en-NZ" dirty="0"/>
              <a:t> - Wetland Restoration</a:t>
            </a:r>
          </a:p>
          <a:p>
            <a:r>
              <a:rPr lang="en-NZ" dirty="0" err="1"/>
              <a:t>Nga</a:t>
            </a:r>
            <a:r>
              <a:rPr lang="en-NZ" dirty="0"/>
              <a:t> </a:t>
            </a:r>
            <a:r>
              <a:rPr lang="en-NZ" dirty="0" err="1"/>
              <a:t>Kaiwhakahaere</a:t>
            </a:r>
            <a:r>
              <a:rPr lang="en-NZ" dirty="0"/>
              <a:t> - Management Team</a:t>
            </a:r>
          </a:p>
          <a:p>
            <a:r>
              <a:rPr lang="en-NZ" dirty="0" smtClean="0"/>
              <a:t>Wallaby </a:t>
            </a:r>
            <a:r>
              <a:rPr lang="en-NZ" dirty="0"/>
              <a:t>Containment Fence</a:t>
            </a:r>
          </a:p>
          <a:p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Maru</a:t>
            </a:r>
            <a:r>
              <a:rPr lang="en-NZ" dirty="0"/>
              <a:t> O </a:t>
            </a:r>
            <a:r>
              <a:rPr lang="en-NZ" dirty="0" err="1"/>
              <a:t>Kaituna</a:t>
            </a:r>
            <a:r>
              <a:rPr lang="en-NZ" dirty="0"/>
              <a:t> River Authority Action Plan Implementation</a:t>
            </a:r>
          </a:p>
          <a:p>
            <a:r>
              <a:rPr lang="en-NZ" dirty="0" smtClean="0"/>
              <a:t>Priority </a:t>
            </a:r>
            <a:r>
              <a:rPr lang="en-NZ" dirty="0"/>
              <a:t>tree removal - </a:t>
            </a:r>
            <a:r>
              <a:rPr lang="en-NZ" dirty="0" err="1"/>
              <a:t>Ngongotahā</a:t>
            </a:r>
            <a:r>
              <a:rPr lang="en-NZ" dirty="0"/>
              <a:t> Stream.</a:t>
            </a:r>
          </a:p>
          <a:p>
            <a:r>
              <a:rPr lang="en-NZ" dirty="0"/>
              <a:t>Mt </a:t>
            </a:r>
            <a:r>
              <a:rPr lang="en-NZ" dirty="0" err="1"/>
              <a:t>Tarawera</a:t>
            </a:r>
            <a:r>
              <a:rPr lang="en-NZ" dirty="0"/>
              <a:t> wilding pines</a:t>
            </a:r>
          </a:p>
          <a:p>
            <a:r>
              <a:rPr lang="en-NZ" dirty="0" err="1"/>
              <a:t>Ngongotahā</a:t>
            </a:r>
            <a:r>
              <a:rPr lang="en-NZ" dirty="0"/>
              <a:t> Catchment Detainment Bund Construction</a:t>
            </a:r>
          </a:p>
          <a:p>
            <a:r>
              <a:rPr lang="en-NZ" dirty="0" err="1"/>
              <a:t>Te</a:t>
            </a:r>
            <a:r>
              <a:rPr lang="en-NZ" dirty="0"/>
              <a:t> Ariki Isthmus wattle control</a:t>
            </a:r>
          </a:p>
          <a:p>
            <a:r>
              <a:rPr lang="en-NZ" dirty="0" smtClean="0"/>
              <a:t>Acquisition </a:t>
            </a:r>
            <a:r>
              <a:rPr lang="en-NZ" dirty="0"/>
              <a:t>and conversion of a dairy farm in the Lake </a:t>
            </a:r>
            <a:r>
              <a:rPr lang="en-NZ" dirty="0" err="1"/>
              <a:t>Rotorua</a:t>
            </a:r>
            <a:r>
              <a:rPr lang="en-NZ" dirty="0"/>
              <a:t> </a:t>
            </a:r>
            <a:r>
              <a:rPr lang="en-NZ" dirty="0" smtClean="0"/>
              <a:t>Catchment (</a:t>
            </a:r>
            <a:r>
              <a:rPr lang="en-NZ" dirty="0"/>
              <a:t>CONFIDENTIAL</a:t>
            </a:r>
            <a:r>
              <a:rPr lang="en-NZ" dirty="0" smtClean="0"/>
              <a:t>)</a:t>
            </a:r>
            <a:endParaRPr lang="en-NZ" dirty="0"/>
          </a:p>
          <a:p>
            <a:r>
              <a:rPr lang="en-NZ" dirty="0" err="1"/>
              <a:t>Tarawera</a:t>
            </a:r>
            <a:r>
              <a:rPr lang="en-NZ" dirty="0"/>
              <a:t> Catchments Pest Control</a:t>
            </a:r>
          </a:p>
          <a:p>
            <a:r>
              <a:rPr lang="en-NZ" dirty="0"/>
              <a:t>Rejuvenation of historic retirement areas in the </a:t>
            </a:r>
            <a:r>
              <a:rPr lang="en-NZ" dirty="0" err="1"/>
              <a:t>Rotorua</a:t>
            </a:r>
            <a:r>
              <a:rPr lang="en-NZ" dirty="0"/>
              <a:t> Catchments </a:t>
            </a:r>
          </a:p>
          <a:p>
            <a:r>
              <a:rPr lang="en-NZ" dirty="0"/>
              <a:t>Restoration of the banks of the urban reaches of the </a:t>
            </a:r>
            <a:r>
              <a:rPr lang="en-NZ" dirty="0" err="1"/>
              <a:t>Puarenga</a:t>
            </a:r>
            <a:r>
              <a:rPr lang="en-NZ" dirty="0"/>
              <a:t> and </a:t>
            </a:r>
            <a:r>
              <a:rPr lang="en-NZ" dirty="0" err="1"/>
              <a:t>Utuhina</a:t>
            </a:r>
            <a:r>
              <a:rPr lang="en-NZ" dirty="0"/>
              <a:t> Streams</a:t>
            </a:r>
          </a:p>
          <a:p>
            <a:endParaRPr lang="en-NZ" dirty="0"/>
          </a:p>
        </p:txBody>
      </p:sp>
      <p:sp>
        <p:nvSpPr>
          <p:cNvPr id="9" name="TextBox 8"/>
          <p:cNvSpPr txBox="1"/>
          <p:nvPr/>
        </p:nvSpPr>
        <p:spPr>
          <a:xfrm>
            <a:off x="7988583" y="2129680"/>
            <a:ext cx="3365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EST TOTAL PROJECT COST </a:t>
            </a:r>
          </a:p>
          <a:p>
            <a:r>
              <a:rPr lang="en-NZ" b="1" dirty="0" smtClean="0"/>
              <a:t>$87,915,000</a:t>
            </a:r>
            <a:endParaRPr lang="en-NZ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" y="365125"/>
            <a:ext cx="21431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10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24" y="365125"/>
            <a:ext cx="9210675" cy="1325563"/>
          </a:xfrm>
        </p:spPr>
        <p:txBody>
          <a:bodyPr/>
          <a:lstStyle/>
          <a:p>
            <a:r>
              <a:rPr lang="en-NZ" dirty="0" smtClean="0"/>
              <a:t>Green Projects (</a:t>
            </a:r>
            <a:r>
              <a:rPr lang="en-NZ" dirty="0" err="1" smtClean="0"/>
              <a:t>Kohi</a:t>
            </a:r>
            <a:r>
              <a:rPr lang="en-NZ" dirty="0" smtClean="0"/>
              <a:t>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6040" y="1948878"/>
            <a:ext cx="8570422" cy="3351467"/>
          </a:xfrm>
        </p:spPr>
        <p:txBody>
          <a:bodyPr/>
          <a:lstStyle/>
          <a:p>
            <a:r>
              <a:rPr lang="en-NZ" sz="1800" dirty="0" err="1"/>
              <a:t>Minginui</a:t>
            </a:r>
            <a:r>
              <a:rPr lang="en-NZ" sz="1800" dirty="0"/>
              <a:t> landfill plant pest clearance and native planting</a:t>
            </a:r>
          </a:p>
          <a:p>
            <a:r>
              <a:rPr lang="en-NZ" sz="1800" dirty="0" err="1"/>
              <a:t>Waioeka</a:t>
            </a:r>
            <a:r>
              <a:rPr lang="en-NZ" sz="1800" dirty="0"/>
              <a:t> Estuary Restoration Project (CONFIDENTIAL)</a:t>
            </a:r>
          </a:p>
          <a:p>
            <a:r>
              <a:rPr lang="en-NZ" sz="1800" dirty="0" err="1"/>
              <a:t>Raukūmara</a:t>
            </a:r>
            <a:r>
              <a:rPr lang="en-NZ" sz="1800" dirty="0"/>
              <a:t> </a:t>
            </a:r>
            <a:r>
              <a:rPr lang="en-NZ" sz="1800" dirty="0" err="1"/>
              <a:t>Pae</a:t>
            </a:r>
            <a:r>
              <a:rPr lang="en-NZ" sz="1800" dirty="0"/>
              <a:t> </a:t>
            </a:r>
            <a:r>
              <a:rPr lang="en-NZ" sz="1800" dirty="0" err="1"/>
              <a:t>Maunga</a:t>
            </a:r>
            <a:r>
              <a:rPr lang="en-NZ" sz="1800" dirty="0"/>
              <a:t> Project</a:t>
            </a:r>
          </a:p>
          <a:p>
            <a:r>
              <a:rPr lang="en-NZ" sz="1800" dirty="0" err="1"/>
              <a:t>Te</a:t>
            </a:r>
            <a:r>
              <a:rPr lang="en-NZ" sz="1800" dirty="0"/>
              <a:t> </a:t>
            </a:r>
            <a:r>
              <a:rPr lang="en-NZ" sz="1800" dirty="0" err="1"/>
              <a:t>Whānau</a:t>
            </a:r>
            <a:r>
              <a:rPr lang="en-NZ" sz="1800" dirty="0"/>
              <a:t> </a:t>
            </a:r>
            <a:r>
              <a:rPr lang="en-NZ" sz="1800" dirty="0" err="1"/>
              <a:t>Apanui</a:t>
            </a:r>
            <a:r>
              <a:rPr lang="en-NZ" sz="1800" dirty="0"/>
              <a:t> Biodiversity Hub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2606040" y="3747978"/>
            <a:ext cx="3365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EST TOTAL PROJECT COST </a:t>
            </a:r>
          </a:p>
          <a:p>
            <a:r>
              <a:rPr lang="en-NZ" b="1" dirty="0" smtClean="0"/>
              <a:t>$40,140,000</a:t>
            </a:r>
            <a:endParaRPr lang="en-NZ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" y="365125"/>
            <a:ext cx="21431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95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OPRC">
      <a:dk1>
        <a:sysClr val="windowText" lastClr="000000"/>
      </a:dk1>
      <a:lt1>
        <a:srgbClr val="3282BA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otham Book"/>
        <a:ea typeface=""/>
        <a:cs typeface=""/>
      </a:majorFont>
      <a:minorFont>
        <a:latin typeface="Gotham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E3589E2-9B4B-4CE4-B734-B8A171E92CBB}" vid="{9E586B3C-6A44-415E-953F-66E8D045FC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BFB6F7442CDB4D47AAEFFE50118F3370" version="1.0.0">
  <systemFields>
    <field name="Objective-Id">
      <value order="0">A3551605</value>
    </field>
    <field name="Objective-Title">
      <value order="0">Green Projects presentation from Pim</value>
    </field>
    <field name="Objective-Description">
      <value order="0"/>
    </field>
    <field name="Objective-CreationStamp">
      <value order="0">2020-06-09T22:11:35Z</value>
    </field>
    <field name="Objective-IsApproved">
      <value order="0">false</value>
    </field>
    <field name="Objective-IsPublished">
      <value order="0">true</value>
    </field>
    <field name="Objective-DatePublished">
      <value order="0">2020-06-09T22:12:05Z</value>
    </field>
    <field name="Objective-ModificationStamp">
      <value order="0">2020-06-10T04:43:21Z</value>
    </field>
    <field name="Objective-Owner">
      <value order="0">Amanda Namana</value>
    </field>
    <field name="Objective-Path">
      <value order="0">EasyInfo Global Folder:'Virtual Filing Cabinet':Democratic Process and Stakeholdings:Council Committee Meetings:* Council Committees:Te Maru o Kaituna River Authority (est. May 2014):4 | Te Maru o Kaituna River Authority Meetings:Te Maru o Kaituna River Authority Agenda *:2020 Te Maru o Kaituna River Authority Agenda:2020-05-29 Te Maru o Kaituna River Authority - 29 May 2020:Presentations</value>
    </field>
    <field name="Objective-Parent">
      <value order="0">Presentations</value>
    </field>
    <field name="Objective-State">
      <value order="0">Published</value>
    </field>
    <field name="Objective-VersionId">
      <value order="0">vA5358018</value>
    </field>
    <field name="Objective-Version">
      <value order="0">1.0</value>
    </field>
    <field name="Objective-VersionNumber">
      <value order="0">1</value>
    </field>
    <field name="Objective-VersionComment">
      <value order="0">First version</value>
    </field>
    <field name="Objective-FileNumber">
      <value order="0">2.00772</value>
    </field>
    <field name="Objective-Classification">
      <value order="0">Public Access</value>
    </field>
    <field name="Objective-Caveats">
      <value order="0"/>
    </field>
  </systemFields>
  <catalogues>
    <catalogue name="Graph, Chart, Drawing, Diagram, Map Type Catalogue" type="type" ori="id:cA11">
      <field name="Objective-Reference">
        <value order="0"/>
      </field>
      <field name="Objective-Reference Source">
        <value order="0"/>
      </field>
      <field name="Objective-On Behalf Of">
        <value order="0"/>
      </field>
      <field name="Objective-Accela Key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BOPRC PPT</Template>
  <TotalTime>263</TotalTime>
  <Words>711</Words>
  <Application>Microsoft Office PowerPoint</Application>
  <PresentationFormat>Widescreen</PresentationFormat>
  <Paragraphs>123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Gotham Book</vt:lpstr>
      <vt:lpstr>Gotham Office</vt:lpstr>
      <vt:lpstr>Lucida Sans</vt:lpstr>
      <vt:lpstr>Times New Roman</vt:lpstr>
      <vt:lpstr>Wingdings</vt:lpstr>
      <vt:lpstr>Office Theme</vt:lpstr>
      <vt:lpstr>Post-COVID projects Central government co-funding and employment opportunities in  the Bay of Plenty </vt:lpstr>
      <vt:lpstr>Purpose of Briefing</vt:lpstr>
      <vt:lpstr>Overview :  Projects &amp; opportunities to involve Maori</vt:lpstr>
      <vt:lpstr>Provincial Growth Unit funding</vt:lpstr>
      <vt:lpstr>Crown Infrastructure Partners (CIP)</vt:lpstr>
      <vt:lpstr>Green Projects (Regionwide)</vt:lpstr>
      <vt:lpstr>Green Projects (Mauao)</vt:lpstr>
      <vt:lpstr>Green Projects (Okurei)</vt:lpstr>
      <vt:lpstr>Green Projects (Kohi)</vt:lpstr>
      <vt:lpstr>One Billion Trees</vt:lpstr>
      <vt:lpstr>PROCUREMENT</vt:lpstr>
      <vt:lpstr>Next steps</vt:lpstr>
    </vt:vector>
  </TitlesOfParts>
  <Company>Bay of Plenty Regional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Post-COVID projects S</dc:title>
  <dc:creator>Pim De Monchy</dc:creator>
  <cp:lastModifiedBy>Kataraina O'Brien</cp:lastModifiedBy>
  <cp:revision>32</cp:revision>
  <dcterms:created xsi:type="dcterms:W3CDTF">2020-05-25T21:14:43Z</dcterms:created>
  <dcterms:modified xsi:type="dcterms:W3CDTF">2020-05-27T06:15:05Z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A3551605</vt:lpwstr>
  </property>
  <property fmtid="{D5CDD505-2E9C-101B-9397-08002B2CF9AE}" pid="4" name="Objective-Title">
    <vt:lpwstr>Green Projects presentation from Pim</vt:lpwstr>
  </property>
  <property fmtid="{D5CDD505-2E9C-101B-9397-08002B2CF9AE}" pid="5" name="Objective-Description">
    <vt:lpwstr/>
  </property>
  <property fmtid="{D5CDD505-2E9C-101B-9397-08002B2CF9AE}" pid="6" name="Objective-CreationStamp">
    <vt:filetime>2020-06-09T22:11:35Z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2020-06-09T22:12:05Z</vt:filetime>
  </property>
  <property fmtid="{D5CDD505-2E9C-101B-9397-08002B2CF9AE}" pid="10" name="Objective-ModificationStamp">
    <vt:filetime>2020-06-10T04:43:21Z</vt:filetime>
  </property>
  <property fmtid="{D5CDD505-2E9C-101B-9397-08002B2CF9AE}" pid="11" name="Objective-Owner">
    <vt:lpwstr>Amanda Namana</vt:lpwstr>
  </property>
  <property fmtid="{D5CDD505-2E9C-101B-9397-08002B2CF9AE}" pid="12" name="Objective-Path">
    <vt:lpwstr>EasyInfo Global Folder:'Virtual Filing Cabinet':Democratic Process and Stakeholdings:Council Committee Meetings:* Council Committees:Te Maru o Kaituna River Authority (est. May 2014):4 | Te Maru o Kaituna River Authority Meetings:Te Maru o Kaituna River Authority Agenda *:2020 Te Maru o Kaituna River Authority Agenda:2020-05-29 Te Maru o Kaituna River Authority - 29 May 2020:Presentations</vt:lpwstr>
  </property>
  <property fmtid="{D5CDD505-2E9C-101B-9397-08002B2CF9AE}" pid="13" name="Objective-Parent">
    <vt:lpwstr>Presentations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vA5358018</vt:lpwstr>
  </property>
  <property fmtid="{D5CDD505-2E9C-101B-9397-08002B2CF9AE}" pid="16" name="Objective-Version">
    <vt:lpwstr>1.0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>2.00772</vt:lpwstr>
  </property>
  <property fmtid="{D5CDD505-2E9C-101B-9397-08002B2CF9AE}" pid="20" name="Objective-Classification">
    <vt:lpwstr>Public Access</vt:lpwstr>
  </property>
  <property fmtid="{D5CDD505-2E9C-101B-9397-08002B2CF9AE}" pid="21" name="Objective-Caveats">
    <vt:lpwstr/>
  </property>
  <property fmtid="{D5CDD505-2E9C-101B-9397-08002B2CF9AE}" pid="22" name="Objective-Reference">
    <vt:lpwstr/>
  </property>
  <property fmtid="{D5CDD505-2E9C-101B-9397-08002B2CF9AE}" pid="23" name="Objective-Reference Source">
    <vt:lpwstr/>
  </property>
  <property fmtid="{D5CDD505-2E9C-101B-9397-08002B2CF9AE}" pid="24" name="Objective-On Behalf Of">
    <vt:lpwstr/>
  </property>
  <property fmtid="{D5CDD505-2E9C-101B-9397-08002B2CF9AE}" pid="25" name="Objective-Accela Key">
    <vt:lpwstr/>
  </property>
  <property fmtid="{D5CDD505-2E9C-101B-9397-08002B2CF9AE}" pid="26" name="Objective-Comment">
    <vt:lpwstr/>
  </property>
</Properties>
</file>