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"/>
  </p:notesMasterIdLst>
  <p:sldIdLst>
    <p:sldId id="256" r:id="rId3"/>
    <p:sldId id="301" r:id="rId4"/>
    <p:sldId id="302" r:id="rId5"/>
    <p:sldId id="303" r:id="rId6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282BA"/>
    <a:srgbClr val="F8F8F8"/>
    <a:srgbClr val="00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1685" autoAdjust="0"/>
  </p:normalViewPr>
  <p:slideViewPr>
    <p:cSldViewPr snapToGrid="0">
      <p:cViewPr varScale="1">
        <p:scale>
          <a:sx n="137" d="100"/>
          <a:sy n="137" d="100"/>
        </p:scale>
        <p:origin x="65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slide" Target="slides/slide1.xml" Id="rId3" /><Relationship Type="http://schemas.openxmlformats.org/officeDocument/2006/relationships/notesMaster" Target="notesMasters/notesMaster1.xml" Id="rId7" /><Relationship Type="http://schemas.openxmlformats.org/officeDocument/2006/relationships/slideMaster" Target="slideMasters/slideMaster1.xml" Id="rId2" /><Relationship Type="http://schemas.openxmlformats.org/officeDocument/2006/relationships/slide" Target="slides/slide4.xml" Id="rId6" /><Relationship Type="http://schemas.openxmlformats.org/officeDocument/2006/relationships/tableStyles" Target="tableStyles.xml" Id="rId11" /><Relationship Type="http://schemas.openxmlformats.org/officeDocument/2006/relationships/slide" Target="slides/slide3.xml" Id="rId5" /><Relationship Type="http://schemas.openxmlformats.org/officeDocument/2006/relationships/theme" Target="theme/theme1.xml" Id="rId10" /><Relationship Type="http://schemas.openxmlformats.org/officeDocument/2006/relationships/slide" Target="slides/slide2.xml" Id="rId4" /><Relationship Type="http://schemas.openxmlformats.org/officeDocument/2006/relationships/viewProps" Target="viewProps.xml" Id="rId9" /><Relationship Type="http://schemas.openxmlformats.org/officeDocument/2006/relationships/customXml" Target="/customXML/item2.xml" Id="R58d33dce58c0414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66FDA-3AB1-44AB-ADE3-32FB70F0E31D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883B-6C3F-4E2F-A668-D617E56D58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716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883B-6C3F-4E2F-A668-D617E56D587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481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883B-6C3F-4E2F-A668-D617E56D587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4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883B-6C3F-4E2F-A668-D617E56D587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462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883B-6C3F-4E2F-A668-D617E56D587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05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409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230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228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282BA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>
              <a:defRPr>
                <a:latin typeface="Gotham Office" panose="02000000000000000000" pitchFamily="2" charset="0"/>
              </a:defRPr>
            </a:lvl3pPr>
            <a:lvl4pPr>
              <a:defRPr>
                <a:latin typeface="Gotham Office" panose="02000000000000000000" pitchFamily="2" charset="0"/>
              </a:defRPr>
            </a:lvl4pPr>
            <a:lvl5pPr>
              <a:defRPr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504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732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20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4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59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6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76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rgbClr val="3282BA"/>
                </a:solidFill>
              </a:defRPr>
            </a:lvl1pPr>
          </a:lstStyle>
          <a:p>
            <a:fld id="{7AE04615-ECCE-401A-A0FF-7DEE31D6F0B3}" type="datetimeFigureOut">
              <a:rPr lang="en-NZ" smtClean="0"/>
              <a:pPr/>
              <a:t>9/03/2020</a:t>
            </a:fld>
            <a:endParaRPr lang="en-NZ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1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3282BA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906" y="725044"/>
            <a:ext cx="6847053" cy="243902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NZ" sz="3600" dirty="0" smtClean="0">
                <a:latin typeface="Gotham Office" panose="02000000000000000000" pitchFamily="2" charset="0"/>
                <a:cs typeface="Gotham Book" pitchFamily="50" charset="0"/>
              </a:rPr>
              <a:t>Wallaby control trial results:</a:t>
            </a:r>
            <a:r>
              <a:rPr lang="en-NZ" sz="3700" dirty="0" smtClean="0">
                <a:latin typeface="Gotham Office" panose="02000000000000000000" pitchFamily="2" charset="0"/>
                <a:cs typeface="Gotham Book" pitchFamily="50" charset="0"/>
              </a:rPr>
              <a:t/>
            </a:r>
            <a:br>
              <a:rPr lang="en-NZ" sz="3700" dirty="0" smtClean="0">
                <a:latin typeface="Gotham Office" panose="02000000000000000000" pitchFamily="2" charset="0"/>
                <a:cs typeface="Gotham Book" pitchFamily="50" charset="0"/>
              </a:rPr>
            </a:br>
            <a:r>
              <a:rPr lang="en-NZ" sz="3100" dirty="0" err="1" smtClean="0">
                <a:latin typeface="Gotham Office" panose="02000000000000000000" pitchFamily="2" charset="0"/>
                <a:cs typeface="Gotham Book" pitchFamily="50" charset="0"/>
              </a:rPr>
              <a:t>Mourea</a:t>
            </a:r>
            <a:r>
              <a:rPr lang="en-NZ" sz="3100" dirty="0" smtClean="0">
                <a:latin typeface="Gotham Office" panose="02000000000000000000" pitchFamily="2" charset="0"/>
                <a:cs typeface="Gotham Book" pitchFamily="50" charset="0"/>
              </a:rPr>
              <a:t>/</a:t>
            </a:r>
            <a:r>
              <a:rPr lang="en-NZ" sz="3100" dirty="0" err="1" smtClean="0">
                <a:latin typeface="Gotham Office" panose="02000000000000000000" pitchFamily="2" charset="0"/>
                <a:cs typeface="Gotham Book" pitchFamily="50" charset="0"/>
              </a:rPr>
              <a:t>Tikitere</a:t>
            </a:r>
            <a: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/>
            </a:r>
            <a:b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</a:br>
            <a: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/>
            </a:r>
            <a:b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</a:br>
            <a: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Shane Grayling, Biosecurity Team </a:t>
            </a:r>
            <a:r>
              <a:rPr lang="en-NZ" sz="24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Leader</a:t>
            </a:r>
            <a:br>
              <a:rPr lang="en-NZ" sz="24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</a:br>
            <a:r>
              <a:rPr lang="en-NZ" sz="24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Dale Williams, Biosecurity Officer</a:t>
            </a:r>
            <a: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/>
            </a:r>
            <a:b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</a:br>
            <a: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/>
            </a:r>
            <a:b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</a:br>
            <a: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/>
            </a:r>
            <a:br>
              <a:rPr lang="en-NZ" sz="2400" b="0" dirty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</a:br>
            <a:r>
              <a:rPr lang="en-NZ" b="1" dirty="0" smtClean="0">
                <a:solidFill>
                  <a:srgbClr val="00A2FF"/>
                </a:solidFill>
                <a:latin typeface="Gotham Book" pitchFamily="50" charset="0"/>
                <a:cs typeface="Gotham Book" pitchFamily="50" charset="0"/>
              </a:rPr>
              <a:t/>
            </a:r>
            <a:br>
              <a:rPr lang="en-NZ" b="1" dirty="0" smtClean="0">
                <a:solidFill>
                  <a:srgbClr val="00A2FF"/>
                </a:solidFill>
                <a:latin typeface="Gotham Book" pitchFamily="50" charset="0"/>
                <a:cs typeface="Gotham Book" pitchFamily="50" charset="0"/>
              </a:rPr>
            </a:br>
            <a:endParaRPr lang="en-NZ" b="1" dirty="0">
              <a:solidFill>
                <a:srgbClr val="3282BA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Wallaby control operations	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69219"/>
            <a:ext cx="3871913" cy="3263504"/>
          </a:xfrm>
        </p:spPr>
        <p:txBody>
          <a:bodyPr/>
          <a:lstStyle/>
          <a:p>
            <a:r>
              <a:rPr lang="en-NZ" sz="1600" dirty="0" smtClean="0"/>
              <a:t>Only control site within ‘Containment Zone’.</a:t>
            </a:r>
          </a:p>
          <a:p>
            <a:pPr marL="0" indent="0">
              <a:buNone/>
            </a:pPr>
            <a:endParaRPr lang="en-NZ" sz="1600" dirty="0" smtClean="0"/>
          </a:p>
          <a:p>
            <a:r>
              <a:rPr lang="en-NZ" sz="1600" dirty="0" smtClean="0"/>
              <a:t>Strategic site, possible ‘leak point’.</a:t>
            </a:r>
          </a:p>
          <a:p>
            <a:pPr marL="0" indent="0">
              <a:buNone/>
            </a:pPr>
            <a:endParaRPr lang="en-NZ" sz="1600" dirty="0" smtClean="0"/>
          </a:p>
          <a:p>
            <a:r>
              <a:rPr lang="en-NZ" sz="1600" dirty="0" smtClean="0"/>
              <a:t>Reasonably high numbers.</a:t>
            </a:r>
          </a:p>
          <a:p>
            <a:endParaRPr lang="en-NZ" sz="1600" dirty="0"/>
          </a:p>
          <a:p>
            <a:r>
              <a:rPr lang="en-NZ" sz="1600" dirty="0" smtClean="0"/>
              <a:t>Trialled multiple methods in combination.</a:t>
            </a:r>
          </a:p>
          <a:p>
            <a:endParaRPr lang="en-NZ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92333" y="1369219"/>
            <a:ext cx="3823017" cy="323326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6409909" y="2858096"/>
            <a:ext cx="102114" cy="28575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58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Mourea</a:t>
            </a:r>
            <a:r>
              <a:rPr lang="en-NZ" dirty="0" smtClean="0"/>
              <a:t>/</a:t>
            </a:r>
            <a:r>
              <a:rPr lang="en-NZ" dirty="0" err="1" smtClean="0"/>
              <a:t>Tikitere</a:t>
            </a:r>
            <a:r>
              <a:rPr lang="en-NZ" dirty="0" smtClean="0"/>
              <a:t> results	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1" y="1369219"/>
            <a:ext cx="4148176" cy="3263504"/>
          </a:xfrm>
        </p:spPr>
        <p:txBody>
          <a:bodyPr>
            <a:normAutofit/>
          </a:bodyPr>
          <a:lstStyle/>
          <a:p>
            <a:r>
              <a:rPr lang="en-NZ" sz="1600" dirty="0" smtClean="0"/>
              <a:t>Monitoring showed 71% reduction.</a:t>
            </a:r>
          </a:p>
          <a:p>
            <a:pPr marL="0" indent="0">
              <a:buNone/>
            </a:pPr>
            <a:endParaRPr lang="en-NZ" sz="1600" dirty="0" smtClean="0"/>
          </a:p>
          <a:p>
            <a:r>
              <a:rPr lang="en-NZ" sz="1600" dirty="0" smtClean="0"/>
              <a:t>Effectiveness of methods:</a:t>
            </a:r>
          </a:p>
          <a:p>
            <a:pPr marL="717550" indent="-457200">
              <a:buFont typeface="+mj-lt"/>
              <a:buAutoNum type="arabicPeriod"/>
            </a:pPr>
            <a:r>
              <a:rPr lang="en-NZ" sz="1400" dirty="0" smtClean="0"/>
              <a:t>Cyanide (Feratox)</a:t>
            </a:r>
          </a:p>
          <a:p>
            <a:pPr marL="717550" indent="-457200">
              <a:buFont typeface="+mj-lt"/>
              <a:buAutoNum type="arabicPeriod"/>
            </a:pPr>
            <a:r>
              <a:rPr lang="en-NZ" sz="1400" dirty="0" err="1" smtClean="0"/>
              <a:t>Nightshooting</a:t>
            </a:r>
            <a:r>
              <a:rPr lang="en-NZ" sz="1400" dirty="0" smtClean="0"/>
              <a:t> (thermal imaging)</a:t>
            </a:r>
          </a:p>
          <a:p>
            <a:pPr marL="717550" indent="-457200">
              <a:buFont typeface="+mj-lt"/>
              <a:buAutoNum type="arabicPeriod"/>
            </a:pPr>
            <a:r>
              <a:rPr lang="en-NZ" sz="1400" dirty="0" smtClean="0"/>
              <a:t>Team hunting with dogs (daytime).</a:t>
            </a:r>
          </a:p>
          <a:p>
            <a:pPr marL="0" indent="0">
              <a:buNone/>
            </a:pPr>
            <a:endParaRPr lang="en-NZ" sz="1400" dirty="0" smtClean="0"/>
          </a:p>
          <a:p>
            <a:r>
              <a:rPr lang="en-NZ" sz="1600" dirty="0" smtClean="0"/>
              <a:t>Total cost (incl. monitoring) = $40,618 or $60 per hectare.</a:t>
            </a:r>
            <a:endParaRPr lang="en-NZ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57" y="1946733"/>
            <a:ext cx="2452031" cy="1518350"/>
          </a:xfrm>
          <a:prstGeom prst="rect">
            <a:avLst/>
          </a:prstGeom>
        </p:spPr>
      </p:pic>
      <p:pic>
        <p:nvPicPr>
          <p:cNvPr id="8" name="Picture 7" descr="C:\Users\harrietb\AppData\Local\Microsoft\Windows\INetCache\Content.Outlook\UV5OM40H\IMG_03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0124" y="1846118"/>
            <a:ext cx="2292985" cy="1719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7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Learnings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1" y="1369219"/>
            <a:ext cx="4148176" cy="3263504"/>
          </a:xfrm>
        </p:spPr>
        <p:txBody>
          <a:bodyPr>
            <a:normAutofit/>
          </a:bodyPr>
          <a:lstStyle/>
          <a:p>
            <a:r>
              <a:rPr lang="en-NZ" sz="1600" dirty="0" smtClean="0"/>
              <a:t>Results consistent with other Feratox operations (70% reduction).</a:t>
            </a:r>
          </a:p>
          <a:p>
            <a:endParaRPr lang="en-NZ" sz="1600" dirty="0"/>
          </a:p>
          <a:p>
            <a:r>
              <a:rPr lang="en-NZ" sz="1600" dirty="0" err="1" smtClean="0"/>
              <a:t>Nightshooting</a:t>
            </a:r>
            <a:r>
              <a:rPr lang="en-NZ" sz="1600" dirty="0" smtClean="0"/>
              <a:t> with thermal equipment site specific.</a:t>
            </a:r>
          </a:p>
          <a:p>
            <a:endParaRPr lang="en-NZ" sz="1600" dirty="0"/>
          </a:p>
          <a:p>
            <a:r>
              <a:rPr lang="en-NZ" sz="1600" dirty="0" smtClean="0"/>
              <a:t>Daylight hunting not productive.</a:t>
            </a:r>
          </a:p>
          <a:p>
            <a:endParaRPr lang="en-NZ" sz="1600" dirty="0"/>
          </a:p>
          <a:p>
            <a:r>
              <a:rPr lang="en-NZ" sz="1600" dirty="0" smtClean="0"/>
              <a:t>Many variables that impact effectiveness (site, season, </a:t>
            </a:r>
            <a:r>
              <a:rPr lang="en-NZ" sz="1600" dirty="0" err="1" smtClean="0"/>
              <a:t>popn</a:t>
            </a:r>
            <a:r>
              <a:rPr lang="en-NZ" sz="1600" dirty="0" smtClean="0"/>
              <a:t>. size, competition).</a:t>
            </a:r>
            <a:endParaRPr lang="en-NZ" sz="1600" dirty="0"/>
          </a:p>
        </p:txBody>
      </p:sp>
      <p:pic>
        <p:nvPicPr>
          <p:cNvPr id="6" name="Picture 2" descr="agro p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141" y="1268016"/>
            <a:ext cx="3597209" cy="271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PRC PPT">
  <a:themeElements>
    <a:clrScheme name="BOPRC">
      <a:dk1>
        <a:sysClr val="windowText" lastClr="000000"/>
      </a:dk1>
      <a:lt1>
        <a:srgbClr val="3282B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3589E2-9B4B-4CE4-B734-B8A171E92CBB}" vid="{9E586B3C-6A44-415E-953F-66E8D045F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A3498992</value>
    </field>
    <field name="Objective-Title">
      <value order="0">Wallaby Control Presentation</value>
    </field>
    <field name="Objective-Description">
      <value order="0"/>
    </field>
    <field name="Objective-CreationStamp">
      <value order="0">2020-03-08T23:53:50Z</value>
    </field>
    <field name="Objective-IsApproved">
      <value order="0">false</value>
    </field>
    <field name="Objective-IsPublished">
      <value order="0">true</value>
    </field>
    <field name="Objective-DatePublished">
      <value order="0">2020-03-23T03:31:27Z</value>
    </field>
    <field name="Objective-ModificationStamp">
      <value order="0">2020-03-23T03:31:35Z</value>
    </field>
    <field name="Objective-Owner">
      <value order="0">Shane Grayling</value>
    </field>
    <field name="Objective-Path">
      <value order="0">EasyInfo Global Folder:'Virtual Filing Cabinet':Democratic Process and Stakeholdings:Council Committee Meetings:* Council Committees:Monitoring and Operations Committee:4 | Monitoring and Operations Committee Meetings:Monitoring and Operations Committee Agenda:2020 Monitoring and Operations Committee Agenda:2020-03-10 Monitoring and Operations Committee Agenda - 10 March 2020:Presentations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vA5272178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2.01039</value>
    </field>
    <field name="Objective-Classification">
      <value order="0">Public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BOPRC PPT</Template>
  <TotalTime>3463</TotalTime>
  <Words>144</Words>
  <Application>Microsoft Office PowerPoint</Application>
  <PresentationFormat>On-screen Show (16:9)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Gotham Book</vt:lpstr>
      <vt:lpstr>Gotham Office</vt:lpstr>
      <vt:lpstr>BOPRC PPT</vt:lpstr>
      <vt:lpstr>Wallaby control trial results: Mourea/Tikitere  Shane Grayling, Biosecurity Team Leader Dale Williams, Biosecurity Officer    </vt:lpstr>
      <vt:lpstr>Wallaby control operations </vt:lpstr>
      <vt:lpstr>Mourea/Tikitere results </vt:lpstr>
      <vt:lpstr>Learnings</vt:lpstr>
    </vt:vector>
  </TitlesOfParts>
  <Company>Bay of Plenty Regional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Catfish Incursion Response Monitoring Update and Communications  Lucas MacDonald – Biosecurity Officer</dc:title>
  <dc:creator>Lucas MacDonald</dc:creator>
  <cp:lastModifiedBy>Shane Grayling</cp:lastModifiedBy>
  <cp:revision>156</cp:revision>
  <cp:lastPrinted>2019-08-14T20:46:33Z</cp:lastPrinted>
  <dcterms:created xsi:type="dcterms:W3CDTF">2018-12-12T19:38:02Z</dcterms:created>
  <dcterms:modified xsi:type="dcterms:W3CDTF">2020-03-08T22:53:50Z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A3498992</vt:lpwstr>
  </property>
  <property fmtid="{D5CDD505-2E9C-101B-9397-08002B2CF9AE}" pid="4" name="Objective-Title">
    <vt:lpwstr>Wallaby Control Presentation</vt:lpwstr>
  </property>
  <property fmtid="{D5CDD505-2E9C-101B-9397-08002B2CF9AE}" pid="5" name="Objective-Description">
    <vt:lpwstr/>
  </property>
  <property fmtid="{D5CDD505-2E9C-101B-9397-08002B2CF9AE}" pid="6" name="Objective-CreationStamp">
    <vt:filetime>2020-03-08T23:53:50Z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2020-03-23T03:31:27Z</vt:filetime>
  </property>
  <property fmtid="{D5CDD505-2E9C-101B-9397-08002B2CF9AE}" pid="10" name="Objective-ModificationStamp">
    <vt:filetime>2020-03-23T03:31:35Z</vt:filetime>
  </property>
  <property fmtid="{D5CDD505-2E9C-101B-9397-08002B2CF9AE}" pid="11" name="Objective-Owner">
    <vt:lpwstr>Shane Grayling</vt:lpwstr>
  </property>
  <property fmtid="{D5CDD505-2E9C-101B-9397-08002B2CF9AE}" pid="12" name="Objective-Path">
    <vt:lpwstr>EasyInfo Global Folder:'Virtual Filing Cabinet':Democratic Process and Stakeholdings:Council Committee Meetings:* Council Committees:Monitoring and Operations Committee:4 | Monitoring and Operations Committee Meetings:Monitoring and Operations Committee Agenda:2020 Monitoring and Operations Committee Agenda:2020-03-10 Monitoring and Operations Committee Agenda - 10 March 2020:Presentations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vA5272178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2.01039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Correspondence Type">
    <vt:lpwstr>Other</vt:lpwstr>
  </property>
  <property fmtid="{D5CDD505-2E9C-101B-9397-08002B2CF9AE}" pid="23" name="Objective-To">
    <vt:lpwstr/>
  </property>
  <property fmtid="{D5CDD505-2E9C-101B-9397-08002B2CF9AE}" pid="24" name="Objective-Street">
    <vt:lpwstr/>
  </property>
  <property fmtid="{D5CDD505-2E9C-101B-9397-08002B2CF9AE}" pid="25" name="Objective-Suburb / Town">
    <vt:lpwstr/>
  </property>
  <property fmtid="{D5CDD505-2E9C-101B-9397-08002B2CF9AE}" pid="26" name="Objective-District">
    <vt:lpwstr/>
  </property>
  <property fmtid="{D5CDD505-2E9C-101B-9397-08002B2CF9AE}" pid="27" name="Objective-Postal Code">
    <vt:lpwstr/>
  </property>
  <property fmtid="{D5CDD505-2E9C-101B-9397-08002B2CF9AE}" pid="28" name="Objective-Country">
    <vt:lpwstr/>
  </property>
  <property fmtid="{D5CDD505-2E9C-101B-9397-08002B2CF9AE}" pid="29" name="Objective-Phone">
    <vt:lpwstr/>
  </property>
  <property fmtid="{D5CDD505-2E9C-101B-9397-08002B2CF9AE}" pid="30" name="Objective-Fax Number">
    <vt:lpwstr/>
  </property>
  <property fmtid="{D5CDD505-2E9C-101B-9397-08002B2CF9AE}" pid="31" name="Objective-On Behalf Of">
    <vt:lpwstr/>
  </property>
  <property fmtid="{D5CDD505-2E9C-101B-9397-08002B2CF9AE}" pid="32" name="Objective-Accela Key">
    <vt:lpwstr/>
  </property>
  <property fmtid="{D5CDD505-2E9C-101B-9397-08002B2CF9AE}" pid="33" name="Objective-Comment">
    <vt:lpwstr/>
  </property>
  <property fmtid="{D5CDD505-2E9C-101B-9397-08002B2CF9AE}" pid="34" name="Objective-Correspondence Type [system]">
    <vt:lpwstr>Other</vt:lpwstr>
  </property>
  <property fmtid="{D5CDD505-2E9C-101B-9397-08002B2CF9AE}" pid="35" name="Objective-To [system]">
    <vt:lpwstr/>
  </property>
  <property fmtid="{D5CDD505-2E9C-101B-9397-08002B2CF9AE}" pid="36" name="Objective-Street [system]">
    <vt:lpwstr/>
  </property>
  <property fmtid="{D5CDD505-2E9C-101B-9397-08002B2CF9AE}" pid="37" name="Objective-Suburb / Town [system]">
    <vt:lpwstr/>
  </property>
  <property fmtid="{D5CDD505-2E9C-101B-9397-08002B2CF9AE}" pid="38" name="Objective-District [system]">
    <vt:lpwstr/>
  </property>
  <property fmtid="{D5CDD505-2E9C-101B-9397-08002B2CF9AE}" pid="39" name="Objective-Postal Code [system]">
    <vt:lpwstr/>
  </property>
  <property fmtid="{D5CDD505-2E9C-101B-9397-08002B2CF9AE}" pid="40" name="Objective-Country [system]">
    <vt:lpwstr/>
  </property>
  <property fmtid="{D5CDD505-2E9C-101B-9397-08002B2CF9AE}" pid="41" name="Objective-Phone [system]">
    <vt:lpwstr/>
  </property>
  <property fmtid="{D5CDD505-2E9C-101B-9397-08002B2CF9AE}" pid="42" name="Objective-Fax Number [system]">
    <vt:lpwstr/>
  </property>
  <property fmtid="{D5CDD505-2E9C-101B-9397-08002B2CF9AE}" pid="43" name="Objective-On Behalf Of [system]">
    <vt:lpwstr/>
  </property>
  <property fmtid="{D5CDD505-2E9C-101B-9397-08002B2CF9AE}" pid="44" name="Objective-Accela Key [system]">
    <vt:lpwstr/>
  </property>
  <property fmtid="{D5CDD505-2E9C-101B-9397-08002B2CF9AE}" pid="45" name="Objective-Operative Date">
    <vt:lpwstr/>
  </property>
  <property fmtid="{D5CDD505-2E9C-101B-9397-08002B2CF9AE}" pid="46" name="Objective-Author">
    <vt:lpwstr/>
  </property>
  <property fmtid="{D5CDD505-2E9C-101B-9397-08002B2CF9AE}" pid="47" name="Objective-Connect Creator">
    <vt:lpwstr/>
  </property>
</Properties>
</file>