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1"/>
  </p:notesMasterIdLst>
  <p:sldIdLst>
    <p:sldId id="257" r:id="rId3"/>
    <p:sldId id="319" r:id="rId4"/>
    <p:sldId id="320" r:id="rId5"/>
    <p:sldId id="321" r:id="rId6"/>
    <p:sldId id="322" r:id="rId7"/>
    <p:sldId id="323" r:id="rId8"/>
    <p:sldId id="324" r:id="rId9"/>
    <p:sldId id="325" r:id="rId10"/>
  </p:sldIdLst>
  <p:sldSz cx="6858000" cy="51435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FF"/>
    <a:srgbClr val="002F5D"/>
    <a:srgbClr val="0064A3"/>
    <a:srgbClr val="62BD19"/>
    <a:srgbClr val="2E2E2E"/>
    <a:srgbClr val="3334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88040" autoAdjust="0"/>
  </p:normalViewPr>
  <p:slideViewPr>
    <p:cSldViewPr>
      <p:cViewPr varScale="1">
        <p:scale>
          <a:sx n="155" d="100"/>
          <a:sy n="155" d="100"/>
        </p:scale>
        <p:origin x="1488" y="91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6.xml" Id="rId8" /><Relationship Type="http://schemas.openxmlformats.org/officeDocument/2006/relationships/viewProps" Target="viewProps.xml" Id="rId13" /><Relationship Type="http://schemas.openxmlformats.org/officeDocument/2006/relationships/slide" Target="slides/slide1.xml" Id="rId3" /><Relationship Type="http://schemas.openxmlformats.org/officeDocument/2006/relationships/slide" Target="slides/slide5.xml" Id="rId7" /><Relationship Type="http://schemas.openxmlformats.org/officeDocument/2006/relationships/presProps" Target="presProps.xml" Id="rId12" /><Relationship Type="http://schemas.openxmlformats.org/officeDocument/2006/relationships/slideMaster" Target="slideMasters/slideMaster1.xml" Id="rId2" /><Relationship Type="http://schemas.openxmlformats.org/officeDocument/2006/relationships/slide" Target="slides/slide4.xml" Id="rId6" /><Relationship Type="http://schemas.openxmlformats.org/officeDocument/2006/relationships/notesMaster" Target="notesMasters/notesMaster1.xml" Id="rId11" /><Relationship Type="http://schemas.openxmlformats.org/officeDocument/2006/relationships/slide" Target="slides/slide3.xml" Id="rId5" /><Relationship Type="http://schemas.openxmlformats.org/officeDocument/2006/relationships/tableStyles" Target="tableStyles.xml" Id="rId15" /><Relationship Type="http://schemas.openxmlformats.org/officeDocument/2006/relationships/slide" Target="slides/slide8.xml" Id="rId10" /><Relationship Type="http://schemas.openxmlformats.org/officeDocument/2006/relationships/slide" Target="slides/slide2.xml" Id="rId4" /><Relationship Type="http://schemas.openxmlformats.org/officeDocument/2006/relationships/slide" Target="slides/slide7.xml" Id="rId9" /><Relationship Type="http://schemas.openxmlformats.org/officeDocument/2006/relationships/theme" Target="theme/theme1.xml" Id="rId14" /><Relationship Type="http://schemas.openxmlformats.org/officeDocument/2006/relationships/customXml" Target="/customXML/item2.xml" Id="R311359520f3246a4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3AF01-35DF-497C-B5B6-42EFA9F00686}" type="datetimeFigureOut">
              <a:rPr lang="en-NZ" smtClean="0"/>
              <a:t>18/02/2020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B4D2B-F1B5-4B21-9526-A0E68D545A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59099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B4D2B-F1B5-4B21-9526-A0E68D545A90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77559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4350" y="735550"/>
            <a:ext cx="5829300" cy="594065"/>
          </a:xfrm>
          <a:prstGeom prst="rect">
            <a:avLst/>
          </a:prstGeom>
        </p:spPr>
        <p:txBody>
          <a:bodyPr anchor="t" anchorCtr="0"/>
          <a:lstStyle>
            <a:lvl1pPr>
              <a:defRPr sz="30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heading 1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2676" y="1383618"/>
            <a:ext cx="5832648" cy="43204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50">
                <a:solidFill>
                  <a:srgbClr val="0064A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heading 2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23166" y="4430764"/>
            <a:ext cx="1600200" cy="301229"/>
          </a:xfrm>
          <a:prstGeom prst="rect">
            <a:avLst/>
          </a:prstGeom>
        </p:spPr>
        <p:txBody>
          <a:bodyPr/>
          <a:lstStyle>
            <a:lvl1pPr>
              <a:defRPr i="1">
                <a:latin typeface="Myriad Pro" pitchFamily="34" charset="0"/>
              </a:defRPr>
            </a:lvl1pPr>
          </a:lstStyle>
          <a:p>
            <a:fld id="{546926A0-09AD-42B8-A536-303420AD9040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13160" y="1869672"/>
            <a:ext cx="5832165" cy="2538282"/>
          </a:xfrm>
          <a:prstGeom prst="rect">
            <a:avLst/>
          </a:prstGeom>
        </p:spPr>
        <p:txBody>
          <a:bodyPr/>
          <a:lstStyle>
            <a:lvl1pPr>
              <a:defRPr sz="15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body copy style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07255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415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spcBef>
          <a:spcPct val="0"/>
        </a:spcBef>
        <a:buNone/>
        <a:defRPr sz="3300" b="1" kern="1200">
          <a:solidFill>
            <a:srgbClr val="002F5D"/>
          </a:solidFill>
          <a:latin typeface="Myriad Pro" pitchFamily="34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spcBef>
          <a:spcPct val="20000"/>
        </a:spcBef>
        <a:buFont typeface="Arial" panose="020B0604020202020204" pitchFamily="34" charset="0"/>
        <a:buNone/>
        <a:defRPr sz="2100" b="0" kern="1200">
          <a:solidFill>
            <a:srgbClr val="0064A3"/>
          </a:solidFill>
          <a:latin typeface="Myriad Pro" pitchFamily="34" charset="0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b="1" kern="1200">
          <a:solidFill>
            <a:schemeClr val="tx1"/>
          </a:solidFill>
          <a:latin typeface="Myriad Pro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yriad Pro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Myriad Pro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Myriad Pro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58670" y="2571750"/>
            <a:ext cx="4698522" cy="1620180"/>
          </a:xfrm>
        </p:spPr>
        <p:txBody>
          <a:bodyPr anchor="ctr" anchorCtr="0"/>
          <a:lstStyle/>
          <a:p>
            <a:r>
              <a:rPr lang="en-NZ" sz="3300" dirty="0"/>
              <a:t>Considering Plan Change 9 Withdrawal</a:t>
            </a:r>
            <a:r>
              <a:rPr lang="en-NZ" sz="2400" dirty="0"/>
              <a:t/>
            </a:r>
            <a:br>
              <a:rPr lang="en-NZ" sz="2400" dirty="0"/>
            </a:br>
            <a:endParaRPr lang="en-NZ" sz="1500" b="0" dirty="0">
              <a:solidFill>
                <a:srgbClr val="00A2FF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430778" y="3867894"/>
            <a:ext cx="5074890" cy="397832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baseline="0">
                <a:solidFill>
                  <a:srgbClr val="002F5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r"/>
            <a:r>
              <a:rPr lang="en-NZ" sz="1200" b="0" dirty="0"/>
              <a:t>18 February 2020</a:t>
            </a:r>
          </a:p>
        </p:txBody>
      </p:sp>
    </p:spTree>
    <p:extLst>
      <p:ext uri="{BB962C8B-B14F-4D97-AF65-F5344CB8AC3E}">
        <p14:creationId xmlns:p14="http://schemas.microsoft.com/office/powerpoint/2010/main" val="87811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sz="2400" dirty="0"/>
              <a:t>PC9 Background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11485" y="1329615"/>
            <a:ext cx="5832165" cy="2484273"/>
          </a:xfrm>
        </p:spPr>
        <p:txBody>
          <a:bodyPr/>
          <a:lstStyle/>
          <a:p>
            <a:r>
              <a:rPr lang="en-NZ" dirty="0" smtClean="0"/>
              <a:t>Purpose: </a:t>
            </a:r>
            <a:r>
              <a:rPr lang="en-NZ" u="sng" dirty="0" smtClean="0"/>
              <a:t>Interim</a:t>
            </a:r>
            <a:r>
              <a:rPr lang="en-NZ" dirty="0" smtClean="0"/>
              <a:t> Plan Change to “fix” allocation issues</a:t>
            </a:r>
          </a:p>
          <a:p>
            <a:endParaRPr lang="en-NZ" dirty="0" smtClean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Commenced </a:t>
            </a:r>
            <a:r>
              <a:rPr lang="en-NZ" dirty="0" smtClean="0"/>
              <a:t>2011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Notified October 2016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14 Appeals, 26 s274 parties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Multiple staff meetings with appellants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Pre-mediation (x4)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Mediations (x3)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>
                <a:solidFill>
                  <a:srgbClr val="FF0000"/>
                </a:solidFill>
              </a:rPr>
              <a:t>Received divergent views on circulated </a:t>
            </a:r>
            <a:r>
              <a:rPr lang="en-NZ" dirty="0" err="1" smtClean="0">
                <a:solidFill>
                  <a:srgbClr val="FF0000"/>
                </a:solidFill>
              </a:rPr>
              <a:t>markup</a:t>
            </a:r>
            <a:endParaRPr lang="en-NZ" dirty="0" smtClean="0">
              <a:solidFill>
                <a:srgbClr val="FF0000"/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Vacated mediation scheduled 13/14 February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1420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670" y="843560"/>
            <a:ext cx="5994666" cy="445549"/>
          </a:xfrm>
        </p:spPr>
        <p:txBody>
          <a:bodyPr/>
          <a:lstStyle/>
          <a:p>
            <a:r>
              <a:rPr lang="en-NZ" dirty="0" smtClean="0"/>
              <a:t>Sub-committee 5 February 2020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76425" y="1599642"/>
            <a:ext cx="5832165" cy="1701189"/>
          </a:xfrm>
        </p:spPr>
        <p:txBody>
          <a:bodyPr/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Circulated </a:t>
            </a:r>
            <a:r>
              <a:rPr lang="en-NZ" dirty="0" err="1" smtClean="0"/>
              <a:t>markup</a:t>
            </a:r>
            <a:r>
              <a:rPr lang="en-NZ" dirty="0" smtClean="0"/>
              <a:t> document - </a:t>
            </a:r>
            <a:r>
              <a:rPr lang="en-NZ" u="sng" dirty="0" smtClean="0"/>
              <a:t>fundamental differences </a:t>
            </a:r>
            <a:r>
              <a:rPr lang="en-NZ" dirty="0" smtClean="0"/>
              <a:t>remain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Expected progress had not occurred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Looming NPSFM amendments (July?)</a:t>
            </a:r>
          </a:p>
          <a:p>
            <a:endParaRPr lang="en-NZ" dirty="0" smtClean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Agreed to </a:t>
            </a:r>
            <a:r>
              <a:rPr lang="en-NZ" dirty="0"/>
              <a:t>consider withdrawing </a:t>
            </a:r>
            <a:r>
              <a:rPr lang="en-NZ" dirty="0" smtClean="0"/>
              <a:t>PPC9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Sought to improve </a:t>
            </a:r>
            <a:r>
              <a:rPr lang="en-NZ" dirty="0" err="1" smtClean="0"/>
              <a:t>tangata</a:t>
            </a:r>
            <a:r>
              <a:rPr lang="en-NZ" dirty="0" smtClean="0"/>
              <a:t> whenua involvement</a:t>
            </a:r>
            <a:endParaRPr lang="en-NZ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Agreed staff should to talk to parties </a:t>
            </a:r>
            <a:r>
              <a:rPr lang="en-NZ" dirty="0"/>
              <a:t>and the </a:t>
            </a:r>
            <a:r>
              <a:rPr lang="en-NZ" dirty="0" smtClean="0"/>
              <a:t>Court.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7204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Why Withdraw?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12917" y="1707654"/>
            <a:ext cx="5832165" cy="1903712"/>
          </a:xfrm>
        </p:spPr>
        <p:txBody>
          <a:bodyPr/>
          <a:lstStyle/>
          <a:p>
            <a:r>
              <a:rPr lang="en-NZ" dirty="0" err="1" smtClean="0"/>
              <a:t>Tangata</a:t>
            </a:r>
            <a:r>
              <a:rPr lang="en-NZ" dirty="0" smtClean="0"/>
              <a:t> </a:t>
            </a:r>
            <a:r>
              <a:rPr lang="en-NZ" dirty="0"/>
              <a:t>whenua </a:t>
            </a:r>
            <a:r>
              <a:rPr lang="en-NZ" dirty="0" smtClean="0"/>
              <a:t>matters (</a:t>
            </a:r>
            <a:r>
              <a:rPr lang="en-NZ" dirty="0" err="1" smtClean="0"/>
              <a:t>TMotW</a:t>
            </a:r>
            <a:r>
              <a:rPr lang="en-NZ" dirty="0" smtClean="0"/>
              <a:t>) unresolved</a:t>
            </a:r>
          </a:p>
          <a:p>
            <a:r>
              <a:rPr lang="en-NZ" dirty="0" smtClean="0"/>
              <a:t>Future process too uncertain</a:t>
            </a:r>
          </a:p>
          <a:p>
            <a:r>
              <a:rPr lang="en-NZ" dirty="0"/>
              <a:t>Renewable </a:t>
            </a:r>
            <a:r>
              <a:rPr lang="en-NZ" dirty="0" smtClean="0"/>
              <a:t>electricity appeal remains</a:t>
            </a:r>
          </a:p>
          <a:p>
            <a:r>
              <a:rPr lang="en-NZ" dirty="0" smtClean="0"/>
              <a:t>Concerns around rule flexibility (generally decline)</a:t>
            </a:r>
          </a:p>
          <a:p>
            <a:r>
              <a:rPr lang="en-NZ" dirty="0" smtClean="0"/>
              <a:t>Consent terms/cultural flows unresolved</a:t>
            </a:r>
          </a:p>
          <a:p>
            <a:endParaRPr lang="en-NZ" dirty="0" smtClean="0"/>
          </a:p>
          <a:p>
            <a:r>
              <a:rPr lang="en-NZ" dirty="0" smtClean="0"/>
              <a:t>NPSFM/NESFM Gazettal July 2020?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3839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err="1" smtClean="0"/>
              <a:t>Tangata</a:t>
            </a:r>
            <a:r>
              <a:rPr lang="en-NZ" dirty="0" smtClean="0"/>
              <a:t> whenua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Z" dirty="0" smtClean="0"/>
              <a:t>Core concern is the application/meaning of TMOTW</a:t>
            </a:r>
          </a:p>
          <a:p>
            <a:r>
              <a:rPr lang="en-NZ" dirty="0" smtClean="0"/>
              <a:t>Acknowledge “interim” nature of PPC9, but want certainty</a:t>
            </a:r>
          </a:p>
          <a:p>
            <a:r>
              <a:rPr lang="en-NZ" dirty="0" smtClean="0"/>
              <a:t>Seek more meaningful involvement </a:t>
            </a:r>
          </a:p>
          <a:p>
            <a:r>
              <a:rPr lang="en-NZ" dirty="0" smtClean="0"/>
              <a:t>Have heard enough “promises”</a:t>
            </a:r>
          </a:p>
        </p:txBody>
      </p:sp>
    </p:spTree>
    <p:extLst>
      <p:ext uri="{BB962C8B-B14F-4D97-AF65-F5344CB8AC3E}">
        <p14:creationId xmlns:p14="http://schemas.microsoft.com/office/powerpoint/2010/main" val="226862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Options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Z" dirty="0" smtClean="0"/>
              <a:t>Partial withdraw? Unable to separate provisions. Keeps PPC9 “live”. </a:t>
            </a:r>
          </a:p>
          <a:p>
            <a:r>
              <a:rPr lang="en-NZ" dirty="0" smtClean="0"/>
              <a:t>Mediating? Core issues unlikely to be resolved. Huge efforts to date. Evidence some parties won’t move.</a:t>
            </a:r>
          </a:p>
          <a:p>
            <a:r>
              <a:rPr lang="en-NZ" dirty="0" smtClean="0"/>
              <a:t> 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8200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676" y="843558"/>
            <a:ext cx="5829300" cy="445549"/>
          </a:xfrm>
        </p:spPr>
        <p:txBody>
          <a:bodyPr/>
          <a:lstStyle/>
          <a:p>
            <a:r>
              <a:rPr lang="en-NZ" dirty="0" smtClean="0"/>
              <a:t>Analysis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66682" y="1383618"/>
            <a:ext cx="5832165" cy="1903712"/>
          </a:xfrm>
        </p:spPr>
        <p:txBody>
          <a:bodyPr/>
          <a:lstStyle/>
          <a:p>
            <a:r>
              <a:rPr lang="en-NZ" b="1" dirty="0" smtClean="0"/>
              <a:t>Risks: </a:t>
            </a:r>
            <a:r>
              <a:rPr lang="en-NZ" dirty="0" smtClean="0"/>
              <a:t>Moderate to low. Reputation, judicial review, costs discussed.</a:t>
            </a:r>
          </a:p>
          <a:p>
            <a:r>
              <a:rPr lang="en-NZ" b="1" dirty="0" err="1" smtClean="0"/>
              <a:t>Tangata</a:t>
            </a:r>
            <a:r>
              <a:rPr lang="en-NZ" b="1" dirty="0" smtClean="0"/>
              <a:t> whenua: </a:t>
            </a:r>
            <a:r>
              <a:rPr lang="en-NZ" dirty="0" smtClean="0"/>
              <a:t>Understand our position. Further work required.</a:t>
            </a:r>
          </a:p>
          <a:p>
            <a:r>
              <a:rPr lang="en-NZ" b="1" dirty="0" smtClean="0"/>
              <a:t>Submitters: </a:t>
            </a:r>
            <a:r>
              <a:rPr lang="en-NZ" dirty="0" smtClean="0"/>
              <a:t>Mixed views – broadly understanding.</a:t>
            </a:r>
          </a:p>
          <a:p>
            <a:r>
              <a:rPr lang="en-NZ" b="1" dirty="0" smtClean="0"/>
              <a:t>Wider community</a:t>
            </a:r>
            <a:r>
              <a:rPr lang="en-NZ" dirty="0" smtClean="0"/>
              <a:t>: Likely to support ‘best’ option.</a:t>
            </a:r>
          </a:p>
          <a:p>
            <a:r>
              <a:rPr lang="en-NZ" b="1" dirty="0" smtClean="0"/>
              <a:t>Consents &amp; Compliance</a:t>
            </a:r>
            <a:r>
              <a:rPr lang="en-NZ" dirty="0" smtClean="0"/>
              <a:t>: Minor; mostly around process certainty.</a:t>
            </a:r>
          </a:p>
          <a:p>
            <a:r>
              <a:rPr lang="en-NZ" b="1" dirty="0" smtClean="0"/>
              <a:t>Environment</a:t>
            </a:r>
            <a:r>
              <a:rPr lang="en-NZ" dirty="0" smtClean="0"/>
              <a:t>: Neutral – per consents (above)</a:t>
            </a:r>
          </a:p>
          <a:p>
            <a:r>
              <a:rPr lang="en-NZ" b="1" dirty="0" smtClean="0"/>
              <a:t>Costs</a:t>
            </a:r>
            <a:r>
              <a:rPr lang="en-NZ" dirty="0" smtClean="0"/>
              <a:t>: Big saving.</a:t>
            </a:r>
          </a:p>
          <a:p>
            <a:r>
              <a:rPr lang="en-NZ" b="1" dirty="0" smtClean="0"/>
              <a:t>Staffing</a:t>
            </a:r>
            <a:r>
              <a:rPr lang="en-NZ" dirty="0" smtClean="0"/>
              <a:t>: Significant benefits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74699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Recommendation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Z" dirty="0" smtClean="0"/>
              <a:t>S&amp;P Committee agrees </a:t>
            </a:r>
            <a:r>
              <a:rPr lang="en-NZ" dirty="0"/>
              <a:t>to withdraw PPC9 in </a:t>
            </a:r>
            <a:r>
              <a:rPr lang="en-NZ" dirty="0" smtClean="0"/>
              <a:t>full for reasons including that: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sz="1050" dirty="0"/>
              <a:t>Fundamental differences of opinion remain on key issues that will require resolution via the Environment court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sz="1050" dirty="0"/>
              <a:t>Any resolution via the court is unlikely to occur until after the National Policy Statement for Freshwater Management is gazetted and implementation underway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sz="1050" dirty="0"/>
              <a:t>Continuing to pursue the resolution of the appeals would be an inefficient use of resources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sz="1050" dirty="0"/>
              <a:t>Future processes and associated plan change(s) will enable better implementation of the NPSFM.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55213159"/>
      </p:ext>
    </p:extLst>
  </p:cSld>
  <p:clrMapOvr>
    <a:masterClrMapping/>
  </p:clrMapOvr>
</p:sld>
</file>

<file path=ppt/theme/theme1.xml><?xml version="1.0" encoding="utf-8"?>
<a:theme xmlns:a="http://schemas.openxmlformats.org/drawingml/2006/main" name="4339 Water programme - general -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2.xml.rels>&#65279;<?xml version="1.0" encoding="utf-8"?><Relationships xmlns="http://schemas.openxmlformats.org/package/2006/relationships"><Relationship Type="http://schemas.openxmlformats.org/officeDocument/2006/relationships/customXmlProps" Target="/customXML/itemProps2.xml" Id="Rd3c4172d526e4b2384ade4b889302c76" /></Relationships>
</file>

<file path=customXML/item2.xml><?xml version="1.0" encoding="utf-8"?>
<metadata xmlns="http://www.objective.com/ecm/document/metadata/BFB6F7442CDB4D47AAEFFE50118F3370" version="1.0.0">
  <systemFields>
    <field name="Objective-Id">
      <value order="0">A3483360</value>
    </field>
    <field name="Objective-Title">
      <value order="0">Considering Plan Change 9 Withdrawal</value>
    </field>
    <field name="Objective-Description">
      <value order="0"/>
    </field>
    <field name="Objective-CreationStamp">
      <value order="0">2020-02-17T01:24:55Z</value>
    </field>
    <field name="Objective-IsApproved">
      <value order="0">false</value>
    </field>
    <field name="Objective-IsPublished">
      <value order="0">true</value>
    </field>
    <field name="Objective-DatePublished">
      <value order="0">2020-02-28T04:04:55Z</value>
    </field>
    <field name="Objective-ModificationStamp">
      <value order="0">2020-02-28T04:06:15Z</value>
    </field>
    <field name="Objective-Owner">
      <value order="0">James Low</value>
    </field>
    <field name="Objective-Path">
      <value order="0">EasyInfo Global Folder:'Virtual Filing Cabinet':Democratic Process and Stakeholdings:Council Committee Meetings:* Council Committees:Strategy and Policy Committee (KEEP ALL FOLDERS):4 | Strategy and Policy Committee Meetings:Strategy and Policy Committee Agenda *:2020 Strategy and Policy Committee Agenda:2020-02-18 Stategy and Policy Committee Agenda:Presentations</value>
    </field>
    <field name="Objective-Parent">
      <value order="0">Presentations</value>
    </field>
    <field name="Objective-State">
      <value order="0">Published</value>
    </field>
    <field name="Objective-VersionId">
      <value order="0">vA5248208</value>
    </field>
    <field name="Objective-Version">
      <value order="0">1.0</value>
    </field>
    <field name="Objective-VersionNumber">
      <value order="0">4</value>
    </field>
    <field name="Objective-VersionComment">
      <value order="0"/>
    </field>
    <field name="Objective-FileNumber">
      <value order="0">2.01029</value>
    </field>
    <field name="Objective-Classification">
      <value order="0">Public Access</value>
    </field>
    <field name="Objective-Caveats">
      <value order="0"/>
    </field>
  </systemFields>
  <catalogues>
    <catalogue name="Graph, Chart, Drawing, Diagram, Map Type Catalogue" type="type" ori="id:cA11">
      <field name="Objective-Reference">
        <value order="0"/>
      </field>
      <field name="Objective-Reference Source">
        <value order="0"/>
      </field>
      <field name="Objective-On Behalf Of">
        <value order="0"/>
      </field>
      <field name="Objective-Accela Key">
        <value order="0"/>
      </field>
    </catalogue>
  </catalogues>
</metadata>
</file>

<file path=customXML/itemProps2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BFB6F7442CDB4D47AAEFFE50118F337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Water programme - General</Template>
  <TotalTime>264</TotalTime>
  <Words>359</Words>
  <Application>Microsoft Office PowerPoint</Application>
  <PresentationFormat>Custom</PresentationFormat>
  <Paragraphs>54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Myriad Pro</vt:lpstr>
      <vt:lpstr>4339 Water programme - general - powerpoint template</vt:lpstr>
      <vt:lpstr>Considering Plan Change 9 Withdrawal </vt:lpstr>
      <vt:lpstr>PC9 Background</vt:lpstr>
      <vt:lpstr>Sub-committee 5 February 2020</vt:lpstr>
      <vt:lpstr>Why Withdraw?</vt:lpstr>
      <vt:lpstr>Tangata whenua</vt:lpstr>
      <vt:lpstr>Options</vt:lpstr>
      <vt:lpstr>Analysis</vt:lpstr>
      <vt:lpstr>Recommendation</vt:lpstr>
    </vt:vector>
  </TitlesOfParts>
  <Company>Bay of Plenty Regional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Considering Plan Change 9 Withdrawal Subheading</dc:title>
  <dc:creator>James Low</dc:creator>
  <cp:lastModifiedBy>James Low</cp:lastModifiedBy>
  <cp:revision>15</cp:revision>
  <dcterms:created xsi:type="dcterms:W3CDTF">2020-02-16T21:36:10Z</dcterms:created>
  <dcterms:modified xsi:type="dcterms:W3CDTF">2020-02-17T19:52:12Z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A3483360</vt:lpwstr>
  </property>
  <property fmtid="{D5CDD505-2E9C-101B-9397-08002B2CF9AE}" pid="4" name="Objective-Title">
    <vt:lpwstr>Considering Plan Change 9 Withdrawal</vt:lpwstr>
  </property>
  <property fmtid="{D5CDD505-2E9C-101B-9397-08002B2CF9AE}" pid="5" name="Objective-Comment">
    <vt:lpwstr/>
  </property>
  <property fmtid="{D5CDD505-2E9C-101B-9397-08002B2CF9AE}" pid="6" name="Objective-CreationStamp">
    <vt:filetime>2020-02-17T01:24:55Z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2020-02-28T04:04:55Z</vt:filetime>
  </property>
  <property fmtid="{D5CDD505-2E9C-101B-9397-08002B2CF9AE}" pid="10" name="Objective-ModificationStamp">
    <vt:filetime>2020-02-28T04:06:15Z</vt:filetime>
  </property>
  <property fmtid="{D5CDD505-2E9C-101B-9397-08002B2CF9AE}" pid="11" name="Objective-Owner">
    <vt:lpwstr>James Low</vt:lpwstr>
  </property>
  <property fmtid="{D5CDD505-2E9C-101B-9397-08002B2CF9AE}" pid="12" name="Objective-Path">
    <vt:lpwstr>EasyInfo Global Folder:'Virtual Filing Cabinet':Democratic Process and Stakeholdings:Council Committee Meetings:* Council Committees:Strategy and Policy Committee (KEEP ALL FOLDERS):4 | Strategy and Policy Committee Meetings:Strategy and Policy Committee Agenda *:2020 Strategy and Policy Committee Agenda:2020-02-18 Stategy and Policy Committee Agenda:Presentations</vt:lpwstr>
  </property>
  <property fmtid="{D5CDD505-2E9C-101B-9397-08002B2CF9AE}" pid="13" name="Objective-Parent">
    <vt:lpwstr>Presentations</vt:lpwstr>
  </property>
  <property fmtid="{D5CDD505-2E9C-101B-9397-08002B2CF9AE}" pid="14" name="Objective-State">
    <vt:lpwstr>Published</vt:lpwstr>
  </property>
  <property fmtid="{D5CDD505-2E9C-101B-9397-08002B2CF9AE}" pid="15" name="Objective-Version">
    <vt:lpwstr>1.0</vt:lpwstr>
  </property>
  <property fmtid="{D5CDD505-2E9C-101B-9397-08002B2CF9AE}" pid="16" name="Objective-VersionNumber">
    <vt:r8>4</vt:r8>
  </property>
  <property fmtid="{D5CDD505-2E9C-101B-9397-08002B2CF9AE}" pid="17" name="Objective-VersionComment">
    <vt:lpwstr/>
  </property>
  <property fmtid="{D5CDD505-2E9C-101B-9397-08002B2CF9AE}" pid="18" name="Objective-FileNumber">
    <vt:lpwstr>2.01029</vt:lpwstr>
  </property>
  <property fmtid="{D5CDD505-2E9C-101B-9397-08002B2CF9AE}" pid="19" name="Objective-Classification">
    <vt:lpwstr>Public Access</vt:lpwstr>
  </property>
  <property fmtid="{D5CDD505-2E9C-101B-9397-08002B2CF9AE}" pid="20" name="Objective-Caveats">
    <vt:lpwstr/>
  </property>
  <property fmtid="{D5CDD505-2E9C-101B-9397-08002B2CF9AE}" pid="21" name="Objective-Operative Date [system]">
    <vt:lpwstr/>
  </property>
  <property fmtid="{D5CDD505-2E9C-101B-9397-08002B2CF9AE}" pid="22" name="Objective-Author [system]">
    <vt:lpwstr/>
  </property>
  <property fmtid="{D5CDD505-2E9C-101B-9397-08002B2CF9AE}" pid="23" name="Objective-On Behalf Of [system]">
    <vt:lpwstr/>
  </property>
  <property fmtid="{D5CDD505-2E9C-101B-9397-08002B2CF9AE}" pid="24" name="Objective-GIS Location [system]">
    <vt:lpwstr/>
  </property>
  <property fmtid="{D5CDD505-2E9C-101B-9397-08002B2CF9AE}" pid="25" name="Objective-Description">
    <vt:lpwstr/>
  </property>
  <property fmtid="{D5CDD505-2E9C-101B-9397-08002B2CF9AE}" pid="26" name="Objective-VersionId">
    <vt:lpwstr>vA5248208</vt:lpwstr>
  </property>
  <property fmtid="{D5CDD505-2E9C-101B-9397-08002B2CF9AE}" pid="27" name="Objective-Reference">
    <vt:lpwstr/>
  </property>
  <property fmtid="{D5CDD505-2E9C-101B-9397-08002B2CF9AE}" pid="28" name="Objective-Reference Source">
    <vt:lpwstr/>
  </property>
  <property fmtid="{D5CDD505-2E9C-101B-9397-08002B2CF9AE}" pid="29" name="Objective-On Behalf Of">
    <vt:lpwstr/>
  </property>
  <property fmtid="{D5CDD505-2E9C-101B-9397-08002B2CF9AE}" pid="30" name="Objective-Accela Key">
    <vt:lpwstr/>
  </property>
</Properties>
</file>