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2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.xml" Id="rId3" /><Relationship Type="http://schemas.openxmlformats.org/officeDocument/2006/relationships/slide" Target="slides/slide5.xml" Id="rId7" /><Relationship Type="http://schemas.openxmlformats.org/officeDocument/2006/relationships/tableStyles" Target="tableStyles.xml" Id="rId12" /><Relationship Type="http://schemas.openxmlformats.org/officeDocument/2006/relationships/slideMaster" Target="slideMasters/slideMaster1.xml" Id="rId2" /><Relationship Type="http://schemas.openxmlformats.org/officeDocument/2006/relationships/slide" Target="slides/slide4.xml" Id="rId6" /><Relationship Type="http://schemas.openxmlformats.org/officeDocument/2006/relationships/theme" Target="theme/theme1.xml" Id="rId11" /><Relationship Type="http://schemas.openxmlformats.org/officeDocument/2006/relationships/slide" Target="slides/slide3.xml" Id="rId5" /><Relationship Type="http://schemas.openxmlformats.org/officeDocument/2006/relationships/viewProps" Target="viewProps.xml" Id="rId10" /><Relationship Type="http://schemas.openxmlformats.org/officeDocument/2006/relationships/slide" Target="slides/slide2.xml" Id="rId4" /><Relationship Type="http://schemas.openxmlformats.org/officeDocument/2006/relationships/presProps" Target="presProps.xml" Id="rId9" /><Relationship Type="http://schemas.openxmlformats.org/officeDocument/2006/relationships/customXml" Target="/customXML/item2.xml" Id="R1b175254ada84546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89013"/>
            <a:ext cx="7991476" cy="1944687"/>
          </a:xfrm>
        </p:spPr>
        <p:txBody>
          <a:bodyPr anchor="b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89263"/>
            <a:ext cx="7991476" cy="9540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627880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225" y="1412875"/>
            <a:ext cx="9725025" cy="5308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788274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pos="41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4" y="1709738"/>
            <a:ext cx="95472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224" y="4589463"/>
            <a:ext cx="95472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33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225" y="1495425"/>
            <a:ext cx="4680000" cy="52260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5724" y="1495425"/>
            <a:ext cx="4680000" cy="52260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8399099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306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3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4" y="457200"/>
            <a:ext cx="3514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57850" y="987425"/>
            <a:ext cx="5697538" cy="5734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224" y="2057399"/>
            <a:ext cx="3514725" cy="46640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791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225" y="1428750"/>
            <a:ext cx="9725025" cy="5292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225" y="365126"/>
            <a:ext cx="9725025" cy="87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40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0304" y="1044576"/>
            <a:ext cx="9247632" cy="1944687"/>
          </a:xfrm>
        </p:spPr>
        <p:txBody>
          <a:bodyPr>
            <a:normAutofit/>
          </a:bodyPr>
          <a:lstStyle/>
          <a:p>
            <a:r>
              <a:rPr lang="en-NZ" sz="4000" dirty="0" smtClean="0"/>
              <a:t>National Policy Direction Update</a:t>
            </a:r>
            <a:endParaRPr lang="en-NZ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0304" y="2989263"/>
            <a:ext cx="7991476" cy="954087"/>
          </a:xfrm>
        </p:spPr>
        <p:txBody>
          <a:bodyPr/>
          <a:lstStyle/>
          <a:p>
            <a:r>
              <a:rPr lang="en-NZ" dirty="0" smtClean="0"/>
              <a:t>Strategy and Policy Committee</a:t>
            </a:r>
          </a:p>
          <a:p>
            <a:r>
              <a:rPr lang="en-NZ" dirty="0" smtClean="0"/>
              <a:t>18 February 2020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088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42441" y="209678"/>
            <a:ext cx="6255639" cy="873124"/>
          </a:xfrm>
        </p:spPr>
        <p:txBody>
          <a:bodyPr>
            <a:normAutofit/>
          </a:bodyPr>
          <a:lstStyle/>
          <a:p>
            <a:r>
              <a:rPr lang="en-NZ" sz="3600" dirty="0" smtClean="0"/>
              <a:t>RMA: Planning hierarchy</a:t>
            </a:r>
            <a:endParaRPr lang="en-NZ" sz="36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2441" y="954786"/>
            <a:ext cx="6344589" cy="57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8726" y="2007235"/>
            <a:ext cx="3983274" cy="37809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sz="3600" dirty="0" smtClean="0"/>
              <a:t>National Policy Statement for Indigenous Biodiversity (NPSIB)</a:t>
            </a:r>
            <a:endParaRPr lang="en-NZ" sz="36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681353" y="1636777"/>
            <a:ext cx="6054471" cy="522122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accent5">
                    <a:lumMod val="50000"/>
                  </a:schemeClr>
                </a:solidFill>
                <a:latin typeface="Gotham Offic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accent5">
                    <a:lumMod val="50000"/>
                  </a:schemeClr>
                </a:solidFill>
                <a:latin typeface="Gotham Office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accent5">
                    <a:lumMod val="50000"/>
                  </a:schemeClr>
                </a:solidFill>
                <a:latin typeface="Gotham Office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accent5">
                    <a:lumMod val="50000"/>
                  </a:schemeClr>
                </a:solidFill>
                <a:latin typeface="Gotham Office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accent5">
                    <a:lumMod val="50000"/>
                  </a:schemeClr>
                </a:solidFill>
                <a:latin typeface="Gotham Offic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NZ" b="0" dirty="0"/>
              <a:t>The main objective of the proposed NPSIB is to </a:t>
            </a:r>
            <a:r>
              <a:rPr lang="en-NZ" dirty="0"/>
              <a:t>maintain</a:t>
            </a:r>
            <a:r>
              <a:rPr lang="en-NZ" b="0" dirty="0"/>
              <a:t> indigenous biodiversity under the RMA </a:t>
            </a:r>
            <a:endParaRPr lang="en-NZ" b="0" dirty="0" smtClean="0"/>
          </a:p>
          <a:p>
            <a:pPr lvl="0"/>
            <a:endParaRPr lang="en-NZ" sz="1100" b="0" dirty="0"/>
          </a:p>
          <a:p>
            <a:pPr lvl="0"/>
            <a:r>
              <a:rPr lang="en-NZ" b="0" dirty="0"/>
              <a:t>A fundamental concept of this NPS is </a:t>
            </a:r>
            <a:r>
              <a:rPr lang="en-NZ" dirty="0"/>
              <a:t>Hutia Te </a:t>
            </a:r>
            <a:r>
              <a:rPr lang="en-NZ" dirty="0" err="1"/>
              <a:t>Rito</a:t>
            </a:r>
            <a:r>
              <a:rPr lang="en-NZ" dirty="0"/>
              <a:t> </a:t>
            </a:r>
            <a:r>
              <a:rPr lang="en-NZ" b="0" dirty="0"/>
              <a:t>- an overarching framework to achieve integrated and holistic wellbeing of indigenous </a:t>
            </a:r>
            <a:r>
              <a:rPr lang="en-NZ" b="0" dirty="0" smtClean="0"/>
              <a:t>biodiversity</a:t>
            </a:r>
          </a:p>
          <a:p>
            <a:pPr lvl="0"/>
            <a:endParaRPr lang="en-NZ" sz="1300" b="0" dirty="0"/>
          </a:p>
          <a:p>
            <a:pPr lvl="0"/>
            <a:r>
              <a:rPr lang="en-NZ" b="0" dirty="0"/>
              <a:t>The NPSIB specifically acknowledges the role that Māori have as </a:t>
            </a:r>
            <a:r>
              <a:rPr lang="en-NZ" dirty="0" err="1"/>
              <a:t>kaitiaki</a:t>
            </a:r>
            <a:r>
              <a:rPr lang="en-NZ" b="0" dirty="0"/>
              <a:t> in all aspects of indigenous biodiversity </a:t>
            </a:r>
            <a:r>
              <a:rPr lang="en-NZ" b="0" dirty="0" smtClean="0"/>
              <a:t>management</a:t>
            </a:r>
          </a:p>
          <a:p>
            <a:pPr lvl="0"/>
            <a:endParaRPr lang="en-NZ" sz="1300" b="0" dirty="0"/>
          </a:p>
          <a:p>
            <a:pPr lvl="0"/>
            <a:r>
              <a:rPr lang="en-NZ" b="0" dirty="0"/>
              <a:t>The proposed NPS requires councils to </a:t>
            </a:r>
            <a:r>
              <a:rPr lang="en-NZ" dirty="0"/>
              <a:t>identify areas </a:t>
            </a:r>
            <a:r>
              <a:rPr lang="en-NZ" b="0" dirty="0"/>
              <a:t>of significant vegetation and habitats of indigenous fauna, and to </a:t>
            </a:r>
            <a:r>
              <a:rPr lang="en-NZ" dirty="0"/>
              <a:t>manage their protection </a:t>
            </a:r>
            <a:r>
              <a:rPr lang="en-NZ" b="0" dirty="0"/>
              <a:t>through RMA plan and consent processes.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585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4233" y="1111123"/>
            <a:ext cx="9725025" cy="5308599"/>
          </a:xfrm>
        </p:spPr>
        <p:txBody>
          <a:bodyPr>
            <a:normAutofit fontScale="70000" lnSpcReduction="20000"/>
          </a:bodyPr>
          <a:lstStyle/>
          <a:p>
            <a:endParaRPr lang="en-NZ" b="0" dirty="0"/>
          </a:p>
          <a:p>
            <a:r>
              <a:rPr lang="en-NZ" b="0" dirty="0"/>
              <a:t>The overall aim should be to </a:t>
            </a:r>
            <a:r>
              <a:rPr lang="en-NZ" dirty="0"/>
              <a:t>enhance</a:t>
            </a:r>
            <a:r>
              <a:rPr lang="en-NZ" b="0" dirty="0"/>
              <a:t> indigenous biodiversity </a:t>
            </a:r>
            <a:endParaRPr lang="en-NZ" b="0" dirty="0" smtClean="0"/>
          </a:p>
          <a:p>
            <a:endParaRPr lang="en-NZ" sz="1100" b="0" dirty="0"/>
          </a:p>
          <a:p>
            <a:r>
              <a:rPr lang="en-NZ" b="0" dirty="0" smtClean="0"/>
              <a:t>The </a:t>
            </a:r>
            <a:r>
              <a:rPr lang="en-NZ" b="0" dirty="0"/>
              <a:t>NPSIB requires additional policy development that will have implications for </a:t>
            </a:r>
            <a:r>
              <a:rPr lang="en-NZ" b="0" dirty="0" err="1"/>
              <a:t>tangata</a:t>
            </a:r>
            <a:r>
              <a:rPr lang="en-NZ" b="0" dirty="0"/>
              <a:t> whenua and the regional community. </a:t>
            </a:r>
            <a:endParaRPr lang="en-NZ" b="0" dirty="0" smtClean="0"/>
          </a:p>
          <a:p>
            <a:endParaRPr lang="en-NZ" sz="1100" b="0" dirty="0"/>
          </a:p>
          <a:p>
            <a:r>
              <a:rPr lang="en-NZ" b="0" dirty="0" smtClean="0"/>
              <a:t>For </a:t>
            </a:r>
            <a:r>
              <a:rPr lang="en-NZ" b="0" dirty="0"/>
              <a:t>example: </a:t>
            </a:r>
            <a:endParaRPr lang="en-NZ" b="0" dirty="0" smtClean="0"/>
          </a:p>
          <a:p>
            <a:endParaRPr lang="en-NZ" sz="1300" b="0" dirty="0"/>
          </a:p>
          <a:p>
            <a:pPr lvl="1"/>
            <a:r>
              <a:rPr lang="en-NZ" b="0" dirty="0"/>
              <a:t>further identification of significant vegetation and habitats of indigenous fauna </a:t>
            </a:r>
          </a:p>
          <a:p>
            <a:pPr lvl="1"/>
            <a:r>
              <a:rPr lang="en-NZ" b="0" dirty="0"/>
              <a:t>changes to the Regional Policy Statement and district </a:t>
            </a:r>
            <a:r>
              <a:rPr lang="en-NZ" b="0" dirty="0" smtClean="0"/>
              <a:t>plans </a:t>
            </a:r>
            <a:endParaRPr lang="en-NZ" b="0" dirty="0"/>
          </a:p>
          <a:p>
            <a:pPr lvl="1"/>
            <a:r>
              <a:rPr lang="en-NZ" b="0" dirty="0"/>
              <a:t>development of a Regional Biodiversity Strategy. </a:t>
            </a:r>
            <a:endParaRPr lang="en-NZ" b="0" dirty="0" smtClean="0"/>
          </a:p>
          <a:p>
            <a:pPr lvl="1"/>
            <a:endParaRPr lang="en-NZ" sz="1100" b="0" dirty="0" smtClean="0"/>
          </a:p>
          <a:p>
            <a:r>
              <a:rPr lang="en-NZ" b="0" dirty="0" smtClean="0"/>
              <a:t>Relationship </a:t>
            </a:r>
            <a:r>
              <a:rPr lang="en-NZ" b="0" dirty="0"/>
              <a:t>with other NPSs and practical guidance to implement the NPSIB is required </a:t>
            </a:r>
            <a:endParaRPr lang="en-NZ" b="0" dirty="0" smtClean="0"/>
          </a:p>
          <a:p>
            <a:endParaRPr lang="en-NZ" sz="1300" b="0" dirty="0"/>
          </a:p>
          <a:p>
            <a:r>
              <a:rPr lang="en-NZ" b="0" dirty="0" smtClean="0"/>
              <a:t>The </a:t>
            </a:r>
            <a:r>
              <a:rPr lang="en-NZ" b="0" dirty="0"/>
              <a:t>first priority of this NPSIB should be to protect remaining indigenous biodiversity </a:t>
            </a:r>
          </a:p>
          <a:p>
            <a:endParaRPr lang="en-NZ" b="0" dirty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dirty="0" smtClean="0"/>
              <a:t>BOPRC Draft Submission 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345701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b="0" dirty="0" smtClean="0"/>
              <a:t>Staff have met with </a:t>
            </a:r>
            <a:r>
              <a:rPr lang="en-NZ" sz="2400" b="0" dirty="0" err="1" smtClean="0"/>
              <a:t>MfE</a:t>
            </a:r>
            <a:r>
              <a:rPr lang="en-NZ" sz="2400" b="0" dirty="0" smtClean="0"/>
              <a:t>, </a:t>
            </a:r>
            <a:r>
              <a:rPr lang="en-NZ" sz="2400" b="0" dirty="0" err="1" smtClean="0"/>
              <a:t>DoC</a:t>
            </a:r>
            <a:r>
              <a:rPr lang="en-NZ" sz="2400" b="0" dirty="0" smtClean="0"/>
              <a:t> and TA colleagues – Councils are aligned in thinking</a:t>
            </a:r>
          </a:p>
          <a:p>
            <a:r>
              <a:rPr lang="en-NZ" sz="2400" b="0" dirty="0" smtClean="0"/>
              <a:t>Possible additions to BOPRC submission to support TA positions</a:t>
            </a:r>
          </a:p>
          <a:p>
            <a:endParaRPr lang="en-NZ" sz="800" b="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NZ" sz="2400" b="0" dirty="0" smtClean="0"/>
              <a:t>NPS has aspirational components that are open to interpretation and variation.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sz="2400" b="0" dirty="0" smtClean="0"/>
              <a:t>Better definitions required. </a:t>
            </a:r>
            <a:r>
              <a:rPr lang="en-NZ" sz="2400" b="0" dirty="0" err="1" smtClean="0"/>
              <a:t>Eg</a:t>
            </a:r>
            <a:r>
              <a:rPr lang="en-NZ" sz="2400" b="0" dirty="0" smtClean="0"/>
              <a:t>. former / degraded wetlands, important connectivity or buffering functions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sz="2400" b="0" dirty="0" smtClean="0"/>
              <a:t>Scale of indigenous biodiversity of NPS more clearly defined. </a:t>
            </a:r>
            <a:r>
              <a:rPr lang="en-NZ" sz="2400" b="0" dirty="0" err="1" smtClean="0"/>
              <a:t>Eg</a:t>
            </a:r>
            <a:r>
              <a:rPr lang="en-NZ" sz="2400" b="0" dirty="0" smtClean="0"/>
              <a:t>. are insects included?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sz="2400" b="0" dirty="0" smtClean="0"/>
              <a:t>Some NPS requirements are outside Council’s knowledge base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0225" y="365126"/>
            <a:ext cx="10123551" cy="873124"/>
          </a:xfrm>
        </p:spPr>
        <p:txBody>
          <a:bodyPr>
            <a:noAutofit/>
          </a:bodyPr>
          <a:lstStyle/>
          <a:p>
            <a:r>
              <a:rPr lang="en-NZ" sz="3600" dirty="0" smtClean="0"/>
              <a:t>Since the submission was written… 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147057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2656" y="1312209"/>
            <a:ext cx="6934962" cy="5308599"/>
          </a:xfrm>
        </p:spPr>
        <p:txBody>
          <a:bodyPr/>
          <a:lstStyle/>
          <a:p>
            <a:r>
              <a:rPr lang="en-NZ" sz="2400" b="0" dirty="0" smtClean="0"/>
              <a:t>Staff will finalise submission following this meeting</a:t>
            </a:r>
          </a:p>
          <a:p>
            <a:endParaRPr lang="en-NZ" sz="800" b="0" dirty="0"/>
          </a:p>
          <a:p>
            <a:r>
              <a:rPr lang="en-NZ" sz="2400" b="0" dirty="0" smtClean="0"/>
              <a:t>Submissions close </a:t>
            </a:r>
            <a:r>
              <a:rPr lang="en-NZ" sz="2400" dirty="0" smtClean="0"/>
              <a:t>14 March 2020</a:t>
            </a:r>
          </a:p>
          <a:p>
            <a:endParaRPr lang="en-NZ" sz="800" dirty="0" smtClean="0"/>
          </a:p>
          <a:p>
            <a:r>
              <a:rPr lang="en-NZ" sz="2400" b="0" dirty="0" err="1" smtClean="0"/>
              <a:t>MfE</a:t>
            </a:r>
            <a:r>
              <a:rPr lang="en-NZ" sz="2400" b="0" dirty="0" smtClean="0"/>
              <a:t> hoping to gazette NPS by </a:t>
            </a:r>
            <a:r>
              <a:rPr lang="en-NZ" sz="2400" dirty="0" smtClean="0"/>
              <a:t>mid 2020</a:t>
            </a:r>
          </a:p>
          <a:p>
            <a:pPr marL="0" indent="0">
              <a:buNone/>
            </a:pPr>
            <a:endParaRPr lang="en-NZ" sz="800" b="0" dirty="0" smtClean="0"/>
          </a:p>
          <a:p>
            <a:r>
              <a:rPr lang="en-NZ" sz="2400" b="0" dirty="0" smtClean="0"/>
              <a:t>Staged implementation timeframes that Regional Council would have to meet. </a:t>
            </a:r>
          </a:p>
          <a:p>
            <a:endParaRPr lang="en-NZ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dirty="0" smtClean="0"/>
              <a:t>Process from here…</a:t>
            </a:r>
            <a:endParaRPr lang="en-NZ" sz="3600" dirty="0"/>
          </a:p>
        </p:txBody>
      </p:sp>
      <p:sp>
        <p:nvSpPr>
          <p:cNvPr id="6" name="Chevron 4"/>
          <p:cNvSpPr/>
          <p:nvPr/>
        </p:nvSpPr>
        <p:spPr>
          <a:xfrm>
            <a:off x="2055409" y="1598824"/>
            <a:ext cx="772779" cy="2944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NZ" sz="2100" dirty="0"/>
          </a:p>
        </p:txBody>
      </p:sp>
      <p:grpSp>
        <p:nvGrpSpPr>
          <p:cNvPr id="7" name="Group 6"/>
          <p:cNvGrpSpPr/>
          <p:nvPr/>
        </p:nvGrpSpPr>
        <p:grpSpPr>
          <a:xfrm>
            <a:off x="2027216" y="1195940"/>
            <a:ext cx="779077" cy="907637"/>
            <a:chOff x="2" y="-43715"/>
            <a:chExt cx="776251" cy="1100177"/>
          </a:xfrm>
        </p:grpSpPr>
        <p:sp>
          <p:nvSpPr>
            <p:cNvPr id="8" name="Chevron 7"/>
            <p:cNvSpPr/>
            <p:nvPr/>
          </p:nvSpPr>
          <p:spPr>
            <a:xfrm rot="5400000">
              <a:off x="-158897" y="121312"/>
              <a:ext cx="1100177" cy="770123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2" y="386339"/>
              <a:ext cx="770123" cy="330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NZ" sz="21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55409" y="2050727"/>
            <a:ext cx="779077" cy="907637"/>
            <a:chOff x="2" y="-43715"/>
            <a:chExt cx="776251" cy="1100177"/>
          </a:xfrm>
        </p:grpSpPr>
        <p:sp>
          <p:nvSpPr>
            <p:cNvPr id="17" name="Chevron 16"/>
            <p:cNvSpPr/>
            <p:nvPr/>
          </p:nvSpPr>
          <p:spPr>
            <a:xfrm rot="5400000">
              <a:off x="-158897" y="121312"/>
              <a:ext cx="1100177" cy="770123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>
              <a:off x="2" y="386339"/>
              <a:ext cx="770123" cy="330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NZ" sz="21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39885" y="2887306"/>
            <a:ext cx="779077" cy="907637"/>
            <a:chOff x="2" y="-43715"/>
            <a:chExt cx="776251" cy="1100177"/>
          </a:xfrm>
        </p:grpSpPr>
        <p:sp>
          <p:nvSpPr>
            <p:cNvPr id="20" name="Chevron 19"/>
            <p:cNvSpPr/>
            <p:nvPr/>
          </p:nvSpPr>
          <p:spPr>
            <a:xfrm rot="5400000">
              <a:off x="-158897" y="121312"/>
              <a:ext cx="1100177" cy="770123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4"/>
            <p:cNvSpPr/>
            <p:nvPr/>
          </p:nvSpPr>
          <p:spPr>
            <a:xfrm>
              <a:off x="2" y="386339"/>
              <a:ext cx="770123" cy="330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NZ" sz="21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27216" y="3770841"/>
            <a:ext cx="779077" cy="907637"/>
            <a:chOff x="2" y="-43715"/>
            <a:chExt cx="776251" cy="1100177"/>
          </a:xfrm>
        </p:grpSpPr>
        <p:sp>
          <p:nvSpPr>
            <p:cNvPr id="23" name="Chevron 22"/>
            <p:cNvSpPr/>
            <p:nvPr/>
          </p:nvSpPr>
          <p:spPr>
            <a:xfrm rot="5400000">
              <a:off x="-158897" y="121312"/>
              <a:ext cx="1100177" cy="770123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4"/>
            <p:cNvSpPr/>
            <p:nvPr/>
          </p:nvSpPr>
          <p:spPr>
            <a:xfrm>
              <a:off x="2" y="386339"/>
              <a:ext cx="770123" cy="330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NZ" sz="2100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11" y="4752715"/>
            <a:ext cx="6568440" cy="21095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1" r="4120" b="16708"/>
          <a:stretch/>
        </p:blipFill>
        <p:spPr>
          <a:xfrm>
            <a:off x="1581912" y="4752715"/>
            <a:ext cx="3830029" cy="210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45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A3481362</value>
    </field>
    <field name="Objective-Title">
      <value order="0">National Policy Direction Update - NPSIB Submission - S&amp;P Committee 18 February 2020</value>
    </field>
    <field name="Objective-Description">
      <value order="0"/>
    </field>
    <field name="Objective-CreationStamp">
      <value order="0">2020-02-12T22:18:14Z</value>
    </field>
    <field name="Objective-IsApproved">
      <value order="0">false</value>
    </field>
    <field name="Objective-IsPublished">
      <value order="0">true</value>
    </field>
    <field name="Objective-DatePublished">
      <value order="0">2020-02-25T22:29:38Z</value>
    </field>
    <field name="Objective-ModificationStamp">
      <value order="0">2020-02-28T04:06:24Z</value>
    </field>
    <field name="Objective-Owner">
      <value order="0">Lisa Power</value>
    </field>
    <field name="Objective-Path">
      <value order="0">EasyInfo Global Folder:'Virtual Filing Cabinet':Democratic Process and Stakeholdings:Council Committee Meetings:* Council Committees:Strategy and Policy Committee (KEEP ALL FOLDERS):4 | Strategy and Policy Committee Meetings:Strategy and Policy Committee Agenda *:2020 Strategy and Policy Committee Agenda:2020-02-18 Stategy and Policy Committee Agenda:Presentations</value>
    </field>
    <field name="Objective-Parent">
      <value order="0">Presentations</value>
    </field>
    <field name="Objective-State">
      <value order="0">Published</value>
    </field>
    <field name="Objective-VersionId">
      <value order="0">vA5244524</value>
    </field>
    <field name="Objective-Version">
      <value order="0">1.0</value>
    </field>
    <field name="Objective-VersionNumber">
      <value order="0">2</value>
    </field>
    <field name="Objective-VersionComment">
      <value order="0">Version 2</value>
    </field>
    <field name="Objective-FileNumber">
      <value order="0">2.01029</value>
    </field>
    <field name="Objective-Classification">
      <value order="0">Public Access</value>
    </field>
    <field name="Objective-Caveats">
      <value order="0"/>
    </field>
  </systemFields>
  <catalogues>
    <catalogue name="Planning, Control And Reporting Type Catalogue" type="type" ori="id:cA23">
      <field name="Objective-Operative Date">
        <value order="0"/>
      </field>
      <field name="Objective-Author">
        <value order="0"/>
      </field>
      <field name="Objective-On Behalf Of">
        <value order="0"/>
      </field>
      <field name="Objective-Accela Key">
        <value order="0"/>
      </field>
      <field name="Objective-Connect Creator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BOPRC Powerpoint Template</Template>
  <TotalTime>478</TotalTime>
  <Words>312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Gotham Office</vt:lpstr>
      <vt:lpstr>Wingdings</vt:lpstr>
      <vt:lpstr>Office Theme</vt:lpstr>
      <vt:lpstr>National Policy Direction Update</vt:lpstr>
      <vt:lpstr>RMA: Planning hierarchy</vt:lpstr>
      <vt:lpstr>National Policy Statement for Indigenous Biodiversity (NPSIB)</vt:lpstr>
      <vt:lpstr>BOPRC Draft Submission </vt:lpstr>
      <vt:lpstr>Since the submission was written… </vt:lpstr>
      <vt:lpstr>Process from here…</vt:lpstr>
    </vt:vector>
  </TitlesOfParts>
  <Company>Bay of Plenty Regional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Policy Direction Update</dc:title>
  <dc:creator>Lisa Power</dc:creator>
  <cp:lastModifiedBy>Lisa Power</cp:lastModifiedBy>
  <cp:revision>22</cp:revision>
  <dcterms:created xsi:type="dcterms:W3CDTF">2020-02-04T19:54:00Z</dcterms:created>
  <dcterms:modified xsi:type="dcterms:W3CDTF">2020-02-12T22:18:14Z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A3481362</vt:lpwstr>
  </property>
  <property fmtid="{D5CDD505-2E9C-101B-9397-08002B2CF9AE}" pid="4" name="Objective-Title">
    <vt:lpwstr>National Policy Direction Update - NPSIB Submission - S&amp;P Committee 18 February 2020</vt:lpwstr>
  </property>
  <property fmtid="{D5CDD505-2E9C-101B-9397-08002B2CF9AE}" pid="5" name="Objective-Description">
    <vt:lpwstr/>
  </property>
  <property fmtid="{D5CDD505-2E9C-101B-9397-08002B2CF9AE}" pid="6" name="Objective-CreationStamp">
    <vt:filetime>2020-02-12T22:18:14Z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2020-02-25T22:29:38Z</vt:filetime>
  </property>
  <property fmtid="{D5CDD505-2E9C-101B-9397-08002B2CF9AE}" pid="10" name="Objective-ModificationStamp">
    <vt:filetime>2020-02-28T04:06:24Z</vt:filetime>
  </property>
  <property fmtid="{D5CDD505-2E9C-101B-9397-08002B2CF9AE}" pid="11" name="Objective-Owner">
    <vt:lpwstr>Lisa Power</vt:lpwstr>
  </property>
  <property fmtid="{D5CDD505-2E9C-101B-9397-08002B2CF9AE}" pid="12" name="Objective-Path">
    <vt:lpwstr>EasyInfo Global Folder:'Virtual Filing Cabinet':Democratic Process and Stakeholdings:Council Committee Meetings:* Council Committees:Strategy and Policy Committee (KEEP ALL FOLDERS):4 | Strategy and Policy Committee Meetings:Strategy and Policy Committee Agenda *:2020 Strategy and Policy Committee Agenda:2020-02-18 Stategy and Policy Committee Agenda:Presentations</vt:lpwstr>
  </property>
  <property fmtid="{D5CDD505-2E9C-101B-9397-08002B2CF9AE}" pid="13" name="Objective-Parent">
    <vt:lpwstr>Presentations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vA5244524</vt:lpwstr>
  </property>
  <property fmtid="{D5CDD505-2E9C-101B-9397-08002B2CF9AE}" pid="16" name="Objective-Version">
    <vt:lpwstr>1.0</vt:lpwstr>
  </property>
  <property fmtid="{D5CDD505-2E9C-101B-9397-08002B2CF9AE}" pid="17" name="Objective-VersionNumber">
    <vt:r8>2</vt:r8>
  </property>
  <property fmtid="{D5CDD505-2E9C-101B-9397-08002B2CF9AE}" pid="18" name="Objective-VersionComment">
    <vt:lpwstr>Version 2</vt:lpwstr>
  </property>
  <property fmtid="{D5CDD505-2E9C-101B-9397-08002B2CF9AE}" pid="19" name="Objective-FileNumber">
    <vt:lpwstr>2.01029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Operative Date">
    <vt:lpwstr/>
  </property>
  <property fmtid="{D5CDD505-2E9C-101B-9397-08002B2CF9AE}" pid="23" name="Objective-Author">
    <vt:lpwstr/>
  </property>
  <property fmtid="{D5CDD505-2E9C-101B-9397-08002B2CF9AE}" pid="24" name="Objective-On Behalf Of">
    <vt:lpwstr/>
  </property>
  <property fmtid="{D5CDD505-2E9C-101B-9397-08002B2CF9AE}" pid="25" name="Objective-Accela Key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</Properties>
</file>