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6.xml" Id="rId8" /><Relationship Type="http://schemas.openxmlformats.org/officeDocument/2006/relationships/slide" Target="slides/slide1.xml" Id="rId3" /><Relationship Type="http://schemas.openxmlformats.org/officeDocument/2006/relationships/slide" Target="slides/slide5.xml" Id="rId7" /><Relationship Type="http://schemas.openxmlformats.org/officeDocument/2006/relationships/tableStyles" Target="tableStyles.xml" Id="rId12" /><Relationship Type="http://schemas.openxmlformats.org/officeDocument/2006/relationships/slideMaster" Target="slideMasters/slideMaster1.xml" Id="rId2" /><Relationship Type="http://schemas.openxmlformats.org/officeDocument/2006/relationships/slide" Target="slides/slide4.xml" Id="rId6" /><Relationship Type="http://schemas.openxmlformats.org/officeDocument/2006/relationships/theme" Target="theme/theme1.xml" Id="rId11" /><Relationship Type="http://schemas.openxmlformats.org/officeDocument/2006/relationships/slide" Target="slides/slide3.xml" Id="rId5" /><Relationship Type="http://schemas.openxmlformats.org/officeDocument/2006/relationships/viewProps" Target="viewProps.xml" Id="rId10" /><Relationship Type="http://schemas.openxmlformats.org/officeDocument/2006/relationships/slide" Target="slides/slide2.xml" Id="rId4" /><Relationship Type="http://schemas.openxmlformats.org/officeDocument/2006/relationships/presProps" Target="presProps.xml" Id="rId9" /><Relationship Type="http://schemas.openxmlformats.org/officeDocument/2006/relationships/customXml" Target="/customXML/item2.xml" Id="R1aca029876104a7b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9013"/>
            <a:ext cx="7991476" cy="1944687"/>
          </a:xfrm>
        </p:spPr>
        <p:txBody>
          <a:bodyPr anchor="b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89263"/>
            <a:ext cx="7991476" cy="9540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27880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5" y="1412875"/>
            <a:ext cx="9725025" cy="5308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788274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890" userDrawn="1">
          <p15:clr>
            <a:srgbClr val="FBAE40"/>
          </p15:clr>
        </p15:guide>
        <p15:guide id="2" pos="41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1709738"/>
            <a:ext cx="95472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4" y="4589463"/>
            <a:ext cx="95472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330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225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724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99099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306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3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457200"/>
            <a:ext cx="3514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57850" y="987425"/>
            <a:ext cx="5697538" cy="5734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4" y="2057399"/>
            <a:ext cx="3514725" cy="46640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79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1428750"/>
            <a:ext cx="9725025" cy="529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225" y="365126"/>
            <a:ext cx="9725025" cy="87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Waste to resource opportunities - 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A continued role for Council in regional waste management?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0889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96" t="468"/>
          <a:stretch/>
        </p:blipFill>
        <p:spPr>
          <a:xfrm>
            <a:off x="4216400" y="187325"/>
            <a:ext cx="4698999" cy="667067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741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Waste &amp; Resource Efficiency Strategy adopted 2013 (replacing an earlier strategy adopted in 2004).</a:t>
            </a:r>
          </a:p>
          <a:p>
            <a:r>
              <a:rPr lang="en-NZ" dirty="0" smtClean="0"/>
              <a:t>Annual $50k budget operated as a contestable community fund.</a:t>
            </a:r>
          </a:p>
          <a:p>
            <a:r>
              <a:rPr lang="en-NZ" dirty="0" smtClean="0"/>
              <a:t>Supported grass roots projects but lacked regional impact.</a:t>
            </a:r>
          </a:p>
          <a:p>
            <a:r>
              <a:rPr lang="en-NZ" dirty="0" smtClean="0"/>
              <a:t>Established </a:t>
            </a:r>
            <a:r>
              <a:rPr lang="en-NZ" dirty="0" smtClean="0"/>
              <a:t>WRAG.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Our current situation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133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Current legislation does not give a mandate to Regional Councils – all central government funding directed to TA’s</a:t>
            </a:r>
          </a:p>
          <a:p>
            <a:r>
              <a:rPr lang="en-NZ" dirty="0" smtClean="0"/>
              <a:t>BoPRC / WRC &amp; E.Can have traditionally been the most active RC’s in NZ promoting waste minimisation</a:t>
            </a:r>
          </a:p>
          <a:p>
            <a:r>
              <a:rPr lang="en-NZ" dirty="0" smtClean="0"/>
              <a:t>Several cross-regional and national projects including: Agri-chem recovery, Rural waste disposal study, Love Food Hate Waste, Disaster Waste Management Plan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Regionally and nationally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0227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Closely aligned to aspects of the Climate Change Action Plan.</a:t>
            </a:r>
          </a:p>
          <a:p>
            <a:r>
              <a:rPr lang="en-NZ" dirty="0" smtClean="0"/>
              <a:t>Ties in with the 2050 Zero Carbon Target.</a:t>
            </a:r>
          </a:p>
          <a:p>
            <a:r>
              <a:rPr lang="en-NZ" dirty="0" smtClean="0"/>
              <a:t>Provides continued regional leadership.</a:t>
            </a:r>
          </a:p>
          <a:p>
            <a:r>
              <a:rPr lang="en-NZ" dirty="0" smtClean="0"/>
              <a:t>Continues the Regional Waste Liaison Group.</a:t>
            </a:r>
          </a:p>
          <a:p>
            <a:r>
              <a:rPr lang="en-NZ" dirty="0" smtClean="0"/>
              <a:t>Involves submissions on Central Govt. policy.</a:t>
            </a:r>
          </a:p>
          <a:p>
            <a:r>
              <a:rPr lang="en-NZ" dirty="0" smtClean="0"/>
              <a:t>Will require continued and additional financial and staffing resource.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Continued involvement?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5155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00225" y="1064029"/>
            <a:ext cx="9725025" cy="5657445"/>
          </a:xfrm>
        </p:spPr>
        <p:txBody>
          <a:bodyPr>
            <a:normAutofit/>
          </a:bodyPr>
          <a:lstStyle/>
          <a:p>
            <a:r>
              <a:rPr lang="en-NZ" dirty="0"/>
              <a:t>C</a:t>
            </a:r>
            <a:r>
              <a:rPr lang="en-NZ" dirty="0" smtClean="0"/>
              <a:t>ontinue </a:t>
            </a:r>
            <a:r>
              <a:rPr lang="en-NZ" dirty="0" smtClean="0"/>
              <a:t>to play a role, causing a review of the current strategy and commit to support the provision of additional resourcing in the 2021-2031 LTP </a:t>
            </a:r>
            <a:r>
              <a:rPr lang="en-NZ" dirty="0" smtClean="0"/>
              <a:t>processes</a:t>
            </a:r>
          </a:p>
          <a:p>
            <a:pPr marL="0" indent="0">
              <a:buNone/>
            </a:pPr>
            <a:r>
              <a:rPr lang="en-NZ" dirty="0" smtClean="0"/>
              <a:t> </a:t>
            </a:r>
            <a:r>
              <a:rPr lang="en-NZ" dirty="0" smtClean="0"/>
              <a:t>– OR</a:t>
            </a:r>
          </a:p>
          <a:p>
            <a:r>
              <a:rPr lang="en-NZ" dirty="0"/>
              <a:t>R</a:t>
            </a:r>
            <a:r>
              <a:rPr lang="en-NZ" dirty="0" smtClean="0"/>
              <a:t>etire </a:t>
            </a:r>
            <a:r>
              <a:rPr lang="en-NZ" dirty="0" smtClean="0"/>
              <a:t>the current strategy and discontinue having a role, moving the annual $50k community fund to EEF administration.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decision,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30872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BFB6F7442CDB4D47AAEFFE50118F3370" version="1.0.0">
  <systemFields>
    <field name="Objective-Id">
      <value order="0">A3480499</value>
    </field>
    <field name="Objective-Title">
      <value order="0">Waste to resource opportunities Presentation</value>
    </field>
    <field name="Objective-Description">
      <value order="0"/>
    </field>
    <field name="Objective-CreationStamp">
      <value order="0">2020-02-11T21:00:52Z</value>
    </field>
    <field name="Objective-IsApproved">
      <value order="0">false</value>
    </field>
    <field name="Objective-IsPublished">
      <value order="0">true</value>
    </field>
    <field name="Objective-DatePublished">
      <value order="0">2020-02-28T04:05:03Z</value>
    </field>
    <field name="Objective-ModificationStamp">
      <value order="0">2020-02-28T04:06:32Z</value>
    </field>
    <field name="Objective-Owner">
      <value order="0">Reece Irving</value>
    </field>
    <field name="Objective-Path">
      <value order="0"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Agenda:2020-02-18 Stategy and Policy Committee Agenda:Presentations</value>
    </field>
    <field name="Objective-Parent">
      <value order="0">Presentations</value>
    </field>
    <field name="Objective-State">
      <value order="0">Published</value>
    </field>
    <field name="Objective-VersionId">
      <value order="0">vA5243590</value>
    </field>
    <field name="Objective-Version">
      <value order="0">1.0</value>
    </field>
    <field name="Objective-VersionNumber">
      <value order="0">4</value>
    </field>
    <field name="Objective-VersionComment">
      <value order="0"/>
    </field>
    <field name="Objective-FileNumber">
      <value order="0">2.01029</value>
    </field>
    <field name="Objective-Classification">
      <value order="0">Public Access</value>
    </field>
    <field name="Objective-Caveats">
      <value order="0"/>
    </field>
  </systemFields>
  <catalogues>
    <catalogue name="Graph, Chart, Drawing, Diagram, Map Type Catalogue" type="type" ori="id:cA11">
      <field name="Objective-Reference">
        <value order="0"/>
      </field>
      <field name="Objective-Reference Source">
        <value order="0"/>
      </field>
      <field name="Objective-On Behalf Of">
        <value order="0"/>
      </field>
      <field name="Objective-Accela Key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BOPRC Powerpoint Template</Template>
  <TotalTime>78</TotalTime>
  <Words>226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Gotham Office</vt:lpstr>
      <vt:lpstr>Office Theme</vt:lpstr>
      <vt:lpstr>Waste to resource opportunities - </vt:lpstr>
      <vt:lpstr>PowerPoint Presentation</vt:lpstr>
      <vt:lpstr>Our current situation</vt:lpstr>
      <vt:lpstr>Regionally and nationally</vt:lpstr>
      <vt:lpstr>Continued involvement?</vt:lpstr>
      <vt:lpstr>The decision,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 to resource opportunities -</dc:title>
  <dc:creator>Reece Irving</dc:creator>
  <cp:lastModifiedBy>Stephen Mellor</cp:lastModifiedBy>
  <cp:revision>7</cp:revision>
  <dcterms:created xsi:type="dcterms:W3CDTF">2020-02-11T20:27:20Z</dcterms:created>
  <dcterms:modified xsi:type="dcterms:W3CDTF">2020-02-12T02:29:10Z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A3480499</vt:lpwstr>
  </property>
  <property fmtid="{D5CDD505-2E9C-101B-9397-08002B2CF9AE}" pid="4" name="Objective-Title">
    <vt:lpwstr>Waste to resource opportunities Presentation</vt:lpwstr>
  </property>
  <property fmtid="{D5CDD505-2E9C-101B-9397-08002B2CF9AE}" pid="5" name="Objective-Description">
    <vt:lpwstr/>
  </property>
  <property fmtid="{D5CDD505-2E9C-101B-9397-08002B2CF9AE}" pid="6" name="Objective-CreationStamp">
    <vt:filetime>2020-02-11T21:00:52Z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2020-02-28T04:05:03Z</vt:filetime>
  </property>
  <property fmtid="{D5CDD505-2E9C-101B-9397-08002B2CF9AE}" pid="10" name="Objective-ModificationStamp">
    <vt:filetime>2020-02-28T04:06:32Z</vt:filetime>
  </property>
  <property fmtid="{D5CDD505-2E9C-101B-9397-08002B2CF9AE}" pid="11" name="Objective-Owner">
    <vt:lpwstr>Reece Irving</vt:lpwstr>
  </property>
  <property fmtid="{D5CDD505-2E9C-101B-9397-08002B2CF9AE}" pid="12" name="Objective-Path">
    <vt:lpwstr>EasyInfo Global Folder:'Virtual Filing Cabinet':Democratic Process and Stakeholdings:Council Committee Meetings:* Council Committees:Strategy and Policy Committee (KEEP ALL FOLDERS):4 | Strategy and Policy Committee Meetings:Strategy and Policy Committee Agenda *:2020 Strategy and Policy Committee Agenda:2020-02-18 Stategy and Policy Committee Agenda:Presentations</vt:lpwstr>
  </property>
  <property fmtid="{D5CDD505-2E9C-101B-9397-08002B2CF9AE}" pid="13" name="Objective-Parent">
    <vt:lpwstr>Presentations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vA5243590</vt:lpwstr>
  </property>
  <property fmtid="{D5CDD505-2E9C-101B-9397-08002B2CF9AE}" pid="16" name="Objective-Version">
    <vt:lpwstr>1.0</vt:lpwstr>
  </property>
  <property fmtid="{D5CDD505-2E9C-101B-9397-08002B2CF9AE}" pid="17" name="Objective-VersionNumber">
    <vt:r8>4</vt:r8>
  </property>
  <property fmtid="{D5CDD505-2E9C-101B-9397-08002B2CF9AE}" pid="18" name="Objective-VersionComment">
    <vt:lpwstr/>
  </property>
  <property fmtid="{D5CDD505-2E9C-101B-9397-08002B2CF9AE}" pid="19" name="Objective-FileNumber">
    <vt:lpwstr>2.01029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Reference">
    <vt:lpwstr/>
  </property>
  <property fmtid="{D5CDD505-2E9C-101B-9397-08002B2CF9AE}" pid="23" name="Objective-Reference Source">
    <vt:lpwstr/>
  </property>
  <property fmtid="{D5CDD505-2E9C-101B-9397-08002B2CF9AE}" pid="24" name="Objective-On Behalf Of">
    <vt:lpwstr/>
  </property>
  <property fmtid="{D5CDD505-2E9C-101B-9397-08002B2CF9AE}" pid="25" name="Objective-Accela Key">
    <vt:lpwstr/>
  </property>
  <property fmtid="{D5CDD505-2E9C-101B-9397-08002B2CF9AE}" pid="26" name="Objective-Comment">
    <vt:lpwstr/>
  </property>
</Properties>
</file>