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6" r:id="rId3"/>
    <p:sldId id="257" r:id="rId4"/>
    <p:sldId id="258" r:id="rId5"/>
    <p:sldId id="260" r:id="rId6"/>
    <p:sldId id="262" r:id="rId7"/>
    <p:sldId id="286" r:id="rId8"/>
    <p:sldId id="264" r:id="rId9"/>
    <p:sldId id="287" r:id="rId10"/>
    <p:sldId id="266" r:id="rId11"/>
    <p:sldId id="269" r:id="rId12"/>
    <p:sldId id="288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282BA"/>
    <a:srgbClr val="00A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524" autoAdjust="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slide" Target="slides/slide11.xml" Id="rId13" /><Relationship Type="http://schemas.openxmlformats.org/officeDocument/2006/relationships/tableStyles" Target="tableStyles.xml" Id="rId18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slide" Target="slides/slide10.xml" Id="rId12" /><Relationship Type="http://schemas.openxmlformats.org/officeDocument/2006/relationships/theme" Target="theme/theme1.xml" Id="rId17" /><Relationship Type="http://schemas.openxmlformats.org/officeDocument/2006/relationships/slideMaster" Target="slideMasters/slideMaster1.xml" Id="rId2" /><Relationship Type="http://schemas.openxmlformats.org/officeDocument/2006/relationships/viewProps" Target="viewProps.xml" Id="rId16" /><Relationship Type="http://schemas.openxmlformats.org/officeDocument/2006/relationships/slide" Target="slides/slide4.xml" Id="rId6" /><Relationship Type="http://schemas.openxmlformats.org/officeDocument/2006/relationships/slide" Target="slides/slide9.xml" Id="rId11" /><Relationship Type="http://schemas.openxmlformats.org/officeDocument/2006/relationships/slide" Target="slides/slide3.xml" Id="rId5" /><Relationship Type="http://schemas.openxmlformats.org/officeDocument/2006/relationships/presProps" Target="presProps.xml" Id="rId15" /><Relationship Type="http://schemas.openxmlformats.org/officeDocument/2006/relationships/slide" Target="slides/slide8.xml" Id="rId10" /><Relationship Type="http://schemas.openxmlformats.org/officeDocument/2006/relationships/slide" Target="slides/slide2.xml" Id="rId4" /><Relationship Type="http://schemas.openxmlformats.org/officeDocument/2006/relationships/slide" Target="slides/slide7.xml" Id="rId9" /><Relationship Type="http://schemas.openxmlformats.org/officeDocument/2006/relationships/notesMaster" Target="notesMasters/notesMaster1.xml" Id="rId14" /><Relationship Type="http://schemas.openxmlformats.org/officeDocument/2006/relationships/customXml" Target="/customXML/item2.xml" Id="R47b316cf8d23493f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76D2A-F322-4BB0-88F4-DA4918DF5D4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A775319-2C9C-4A43-89E9-A282F5B126B6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Strategic Drivers</a:t>
          </a:r>
        </a:p>
        <a:p>
          <a:r>
            <a:rPr lang="en-US" sz="1600" dirty="0" smtClean="0">
              <a:solidFill>
                <a:srgbClr val="FF0000"/>
              </a:solidFill>
            </a:rPr>
            <a:t>Society, Economy, </a:t>
          </a:r>
          <a:r>
            <a:rPr lang="en-US" sz="1600" dirty="0" err="1" smtClean="0">
              <a:solidFill>
                <a:srgbClr val="FF0000"/>
              </a:solidFill>
            </a:rPr>
            <a:t>Envt</a:t>
          </a:r>
          <a:r>
            <a:rPr lang="en-US" sz="1600" dirty="0" smtClean="0">
              <a:solidFill>
                <a:srgbClr val="FF0000"/>
              </a:solidFill>
            </a:rPr>
            <a:t>, Tech</a:t>
          </a:r>
          <a:endParaRPr lang="en-US" sz="1600" dirty="0">
            <a:solidFill>
              <a:srgbClr val="FF0000"/>
            </a:solidFill>
          </a:endParaRPr>
        </a:p>
      </dgm:t>
    </dgm:pt>
    <dgm:pt modelId="{E6DD4823-F398-4411-873D-D62383DC6965}" type="parTrans" cxnId="{FF89F3B9-6A41-45B7-9C0D-34F2D4B9DC21}">
      <dgm:prSet/>
      <dgm:spPr/>
      <dgm:t>
        <a:bodyPr/>
        <a:lstStyle/>
        <a:p>
          <a:endParaRPr lang="en-US"/>
        </a:p>
      </dgm:t>
    </dgm:pt>
    <dgm:pt modelId="{9FA24FE7-2E2D-4DDD-89C4-FAE4C7CE929D}" type="sibTrans" cxnId="{FF89F3B9-6A41-45B7-9C0D-34F2D4B9DC21}">
      <dgm:prSet/>
      <dgm:spPr/>
      <dgm:t>
        <a:bodyPr/>
        <a:lstStyle/>
        <a:p>
          <a:endParaRPr lang="en-US"/>
        </a:p>
      </dgm:t>
    </dgm:pt>
    <dgm:pt modelId="{8FE1F552-9131-4A7C-BED7-3495A2504806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Strategic Case</a:t>
          </a:r>
          <a:endParaRPr lang="en-US" dirty="0">
            <a:solidFill>
              <a:srgbClr val="FF0000"/>
            </a:solidFill>
          </a:endParaRPr>
        </a:p>
      </dgm:t>
    </dgm:pt>
    <dgm:pt modelId="{40F810BC-7FBF-4643-AEF9-F4938BDAC6FA}" type="parTrans" cxnId="{2949EC56-B525-405D-A198-9E9C92BB2DCB}">
      <dgm:prSet/>
      <dgm:spPr/>
      <dgm:t>
        <a:bodyPr/>
        <a:lstStyle/>
        <a:p>
          <a:endParaRPr lang="en-US"/>
        </a:p>
      </dgm:t>
    </dgm:pt>
    <dgm:pt modelId="{D5DA3D3E-4985-48B0-886C-F5BEFDB5F884}" type="sibTrans" cxnId="{2949EC56-B525-405D-A198-9E9C92BB2DCB}">
      <dgm:prSet/>
      <dgm:spPr/>
      <dgm:t>
        <a:bodyPr/>
        <a:lstStyle/>
        <a:p>
          <a:endParaRPr lang="en-US"/>
        </a:p>
      </dgm:t>
    </dgm:pt>
    <dgm:pt modelId="{A4790DFE-73EB-4A54-9C51-81B32BB1F7FA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</a:rPr>
            <a:t>Objectives</a:t>
          </a:r>
        </a:p>
        <a:p>
          <a:r>
            <a:rPr lang="en-US" sz="1800" dirty="0" smtClean="0">
              <a:solidFill>
                <a:srgbClr val="FF0000"/>
              </a:solidFill>
            </a:rPr>
            <a:t>Quality of life, </a:t>
          </a:r>
          <a:r>
            <a:rPr lang="en-US" sz="1600" dirty="0" smtClean="0">
              <a:solidFill>
                <a:srgbClr val="FF0000"/>
              </a:solidFill>
            </a:rPr>
            <a:t>Safety, Economic Performance</a:t>
          </a:r>
          <a:endParaRPr lang="en-US" sz="1600" dirty="0">
            <a:solidFill>
              <a:srgbClr val="FF0000"/>
            </a:solidFill>
          </a:endParaRPr>
        </a:p>
      </dgm:t>
    </dgm:pt>
    <dgm:pt modelId="{A8E53919-F71C-4B4B-83D6-2267A301120F}" type="parTrans" cxnId="{69B10BA6-AA20-434C-96B5-CC9BAA7556E6}">
      <dgm:prSet/>
      <dgm:spPr/>
      <dgm:t>
        <a:bodyPr/>
        <a:lstStyle/>
        <a:p>
          <a:endParaRPr lang="en-US"/>
        </a:p>
      </dgm:t>
    </dgm:pt>
    <dgm:pt modelId="{97313CBD-1E79-4C0D-AB74-D62C119E463D}" type="sibTrans" cxnId="{69B10BA6-AA20-434C-96B5-CC9BAA7556E6}">
      <dgm:prSet/>
      <dgm:spPr/>
      <dgm:t>
        <a:bodyPr/>
        <a:lstStyle/>
        <a:p>
          <a:endParaRPr lang="en-US"/>
        </a:p>
      </dgm:t>
    </dgm:pt>
    <dgm:pt modelId="{E180DC01-A956-4AE5-B4EE-595C16D2748E}">
      <dgm:prSet/>
      <dgm:spPr/>
      <dgm:t>
        <a:bodyPr/>
        <a:lstStyle/>
        <a:p>
          <a:r>
            <a:rPr lang="en-US" dirty="0" err="1" smtClean="0">
              <a:solidFill>
                <a:srgbClr val="FF0000"/>
              </a:solidFill>
            </a:rPr>
            <a:t>Optimised</a:t>
          </a:r>
          <a:r>
            <a:rPr lang="en-US" dirty="0" smtClean="0">
              <a:solidFill>
                <a:srgbClr val="FF0000"/>
              </a:solidFill>
            </a:rPr>
            <a:t> </a:t>
          </a:r>
          <a:r>
            <a:rPr lang="en-US" dirty="0" err="1" smtClean="0">
              <a:solidFill>
                <a:srgbClr val="FF0000"/>
              </a:solidFill>
            </a:rPr>
            <a:t>Tspt</a:t>
          </a:r>
          <a:r>
            <a:rPr lang="en-US" dirty="0" smtClean="0">
              <a:solidFill>
                <a:srgbClr val="FF0000"/>
              </a:solidFill>
            </a:rPr>
            <a:t> system + Safe System</a:t>
          </a:r>
          <a:endParaRPr lang="en-US" dirty="0">
            <a:solidFill>
              <a:srgbClr val="FF0000"/>
            </a:solidFill>
          </a:endParaRPr>
        </a:p>
      </dgm:t>
    </dgm:pt>
    <dgm:pt modelId="{2F166DAA-FFCE-4EEB-9067-B0F69F094426}" type="parTrans" cxnId="{20778510-C97D-4F96-9098-285EE22869F8}">
      <dgm:prSet/>
      <dgm:spPr/>
      <dgm:t>
        <a:bodyPr/>
        <a:lstStyle/>
        <a:p>
          <a:endParaRPr lang="en-US"/>
        </a:p>
      </dgm:t>
    </dgm:pt>
    <dgm:pt modelId="{CE415142-C3AD-4C7B-93D9-FA52396D52D7}" type="sibTrans" cxnId="{20778510-C97D-4F96-9098-285EE22869F8}">
      <dgm:prSet/>
      <dgm:spPr/>
      <dgm:t>
        <a:bodyPr/>
        <a:lstStyle/>
        <a:p>
          <a:endParaRPr lang="en-US"/>
        </a:p>
      </dgm:t>
    </dgm:pt>
    <dgm:pt modelId="{1AFABAE7-47B5-46F2-8256-59D4F70EB7DB}">
      <dgm:prSet/>
      <dgm:spPr/>
      <dgm:t>
        <a:bodyPr/>
        <a:lstStyle/>
        <a:p>
          <a:r>
            <a:rPr lang="en-US" dirty="0" err="1" smtClean="0">
              <a:solidFill>
                <a:srgbClr val="FF0000"/>
              </a:solidFill>
            </a:rPr>
            <a:t>Prioritised</a:t>
          </a:r>
          <a:r>
            <a:rPr lang="en-US" dirty="0" smtClean="0">
              <a:solidFill>
                <a:srgbClr val="FF0000"/>
              </a:solidFill>
            </a:rPr>
            <a:t> Activities</a:t>
          </a:r>
          <a:endParaRPr lang="en-US" dirty="0">
            <a:solidFill>
              <a:srgbClr val="FF0000"/>
            </a:solidFill>
          </a:endParaRPr>
        </a:p>
      </dgm:t>
    </dgm:pt>
    <dgm:pt modelId="{586D9173-04CA-40C6-AF74-024D8F62F423}" type="parTrans" cxnId="{275AF25C-9353-4CC2-B77A-25456D03F46F}">
      <dgm:prSet/>
      <dgm:spPr/>
      <dgm:t>
        <a:bodyPr/>
        <a:lstStyle/>
        <a:p>
          <a:endParaRPr lang="en-US"/>
        </a:p>
      </dgm:t>
    </dgm:pt>
    <dgm:pt modelId="{7F5F0070-9C0A-4300-A15A-8B4CED359B1A}" type="sibTrans" cxnId="{275AF25C-9353-4CC2-B77A-25456D03F46F}">
      <dgm:prSet/>
      <dgm:spPr/>
      <dgm:t>
        <a:bodyPr/>
        <a:lstStyle/>
        <a:p>
          <a:endParaRPr lang="en-US"/>
        </a:p>
      </dgm:t>
    </dgm:pt>
    <dgm:pt modelId="{CDE5C03F-3464-46F2-8456-3B08CFB8D6A7}" type="pres">
      <dgm:prSet presAssocID="{6F376D2A-F322-4BB0-88F4-DA4918DF5D45}" presName="CompostProcess" presStyleCnt="0">
        <dgm:presLayoutVars>
          <dgm:dir/>
          <dgm:resizeHandles val="exact"/>
        </dgm:presLayoutVars>
      </dgm:prSet>
      <dgm:spPr/>
    </dgm:pt>
    <dgm:pt modelId="{3CF62865-F53F-4B06-85FB-2F4E1D17EEEF}" type="pres">
      <dgm:prSet presAssocID="{6F376D2A-F322-4BB0-88F4-DA4918DF5D45}" presName="arrow" presStyleLbl="bgShp" presStyleIdx="0" presStyleCnt="1"/>
      <dgm:spPr/>
    </dgm:pt>
    <dgm:pt modelId="{357A89FA-D675-4E0D-9C77-B807E73CE626}" type="pres">
      <dgm:prSet presAssocID="{6F376D2A-F322-4BB0-88F4-DA4918DF5D45}" presName="linearProcess" presStyleCnt="0"/>
      <dgm:spPr/>
    </dgm:pt>
    <dgm:pt modelId="{291E882E-EA53-47A1-A652-27A1103078CF}" type="pres">
      <dgm:prSet presAssocID="{1A775319-2C9C-4A43-89E9-A282F5B126B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40FE9-88FD-4110-95A7-7B0F32A5AACF}" type="pres">
      <dgm:prSet presAssocID="{9FA24FE7-2E2D-4DDD-89C4-FAE4C7CE929D}" presName="sibTrans" presStyleCnt="0"/>
      <dgm:spPr/>
    </dgm:pt>
    <dgm:pt modelId="{B79C026D-9145-496D-881C-7837813FAE91}" type="pres">
      <dgm:prSet presAssocID="{8FE1F552-9131-4A7C-BED7-3495A2504806}" presName="textNode" presStyleLbl="node1" presStyleIdx="1" presStyleCnt="5">
        <dgm:presLayoutVars>
          <dgm:bulletEnabled val="1"/>
        </dgm:presLayoutVars>
      </dgm:prSet>
      <dgm:spPr/>
    </dgm:pt>
    <dgm:pt modelId="{38CCA24B-770C-475E-A3C2-81E2F302707E}" type="pres">
      <dgm:prSet presAssocID="{D5DA3D3E-4985-48B0-886C-F5BEFDB5F884}" presName="sibTrans" presStyleCnt="0"/>
      <dgm:spPr/>
    </dgm:pt>
    <dgm:pt modelId="{75FB727F-A6E8-4E78-82DD-B0D07EF25CCA}" type="pres">
      <dgm:prSet presAssocID="{A4790DFE-73EB-4A54-9C51-81B32BB1F7FA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7B6D4-0AB3-46C2-8F7D-10915EE93B37}" type="pres">
      <dgm:prSet presAssocID="{97313CBD-1E79-4C0D-AB74-D62C119E463D}" presName="sibTrans" presStyleCnt="0"/>
      <dgm:spPr/>
    </dgm:pt>
    <dgm:pt modelId="{88755F44-EE47-474C-AD07-233D993DBFEC}" type="pres">
      <dgm:prSet presAssocID="{E180DC01-A956-4AE5-B4EE-595C16D2748E}" presName="textNode" presStyleLbl="node1" presStyleIdx="3" presStyleCnt="5">
        <dgm:presLayoutVars>
          <dgm:bulletEnabled val="1"/>
        </dgm:presLayoutVars>
      </dgm:prSet>
      <dgm:spPr/>
    </dgm:pt>
    <dgm:pt modelId="{74FBD8F3-C0E7-4D5F-A0B8-A8AAD82044BE}" type="pres">
      <dgm:prSet presAssocID="{CE415142-C3AD-4C7B-93D9-FA52396D52D7}" presName="sibTrans" presStyleCnt="0"/>
      <dgm:spPr/>
    </dgm:pt>
    <dgm:pt modelId="{FD0AC499-50B6-4722-86EE-B024499F426C}" type="pres">
      <dgm:prSet presAssocID="{1AFABAE7-47B5-46F2-8256-59D4F70EB7D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5AF25C-9353-4CC2-B77A-25456D03F46F}" srcId="{6F376D2A-F322-4BB0-88F4-DA4918DF5D45}" destId="{1AFABAE7-47B5-46F2-8256-59D4F70EB7DB}" srcOrd="4" destOrd="0" parTransId="{586D9173-04CA-40C6-AF74-024D8F62F423}" sibTransId="{7F5F0070-9C0A-4300-A15A-8B4CED359B1A}"/>
    <dgm:cxn modelId="{EEE7E517-1BF0-4B15-8747-092590ADA7F1}" type="presOf" srcId="{A4790DFE-73EB-4A54-9C51-81B32BB1F7FA}" destId="{75FB727F-A6E8-4E78-82DD-B0D07EF25CCA}" srcOrd="0" destOrd="0" presId="urn:microsoft.com/office/officeart/2005/8/layout/hProcess9"/>
    <dgm:cxn modelId="{2949EC56-B525-405D-A198-9E9C92BB2DCB}" srcId="{6F376D2A-F322-4BB0-88F4-DA4918DF5D45}" destId="{8FE1F552-9131-4A7C-BED7-3495A2504806}" srcOrd="1" destOrd="0" parTransId="{40F810BC-7FBF-4643-AEF9-F4938BDAC6FA}" sibTransId="{D5DA3D3E-4985-48B0-886C-F5BEFDB5F884}"/>
    <dgm:cxn modelId="{69B10BA6-AA20-434C-96B5-CC9BAA7556E6}" srcId="{6F376D2A-F322-4BB0-88F4-DA4918DF5D45}" destId="{A4790DFE-73EB-4A54-9C51-81B32BB1F7FA}" srcOrd="2" destOrd="0" parTransId="{A8E53919-F71C-4B4B-83D6-2267A301120F}" sibTransId="{97313CBD-1E79-4C0D-AB74-D62C119E463D}"/>
    <dgm:cxn modelId="{FF89F3B9-6A41-45B7-9C0D-34F2D4B9DC21}" srcId="{6F376D2A-F322-4BB0-88F4-DA4918DF5D45}" destId="{1A775319-2C9C-4A43-89E9-A282F5B126B6}" srcOrd="0" destOrd="0" parTransId="{E6DD4823-F398-4411-873D-D62383DC6965}" sibTransId="{9FA24FE7-2E2D-4DDD-89C4-FAE4C7CE929D}"/>
    <dgm:cxn modelId="{20778510-C97D-4F96-9098-285EE22869F8}" srcId="{6F376D2A-F322-4BB0-88F4-DA4918DF5D45}" destId="{E180DC01-A956-4AE5-B4EE-595C16D2748E}" srcOrd="3" destOrd="0" parTransId="{2F166DAA-FFCE-4EEB-9067-B0F69F094426}" sibTransId="{CE415142-C3AD-4C7B-93D9-FA52396D52D7}"/>
    <dgm:cxn modelId="{CF63CC0A-F8B9-44D9-BDC6-F7F86D060AE5}" type="presOf" srcId="{1AFABAE7-47B5-46F2-8256-59D4F70EB7DB}" destId="{FD0AC499-50B6-4722-86EE-B024499F426C}" srcOrd="0" destOrd="0" presId="urn:microsoft.com/office/officeart/2005/8/layout/hProcess9"/>
    <dgm:cxn modelId="{316ACAB5-D4D3-4627-B787-E771D5BA975F}" type="presOf" srcId="{8FE1F552-9131-4A7C-BED7-3495A2504806}" destId="{B79C026D-9145-496D-881C-7837813FAE91}" srcOrd="0" destOrd="0" presId="urn:microsoft.com/office/officeart/2005/8/layout/hProcess9"/>
    <dgm:cxn modelId="{09EF9FC0-0F90-455B-A512-A92C470E8880}" type="presOf" srcId="{E180DC01-A956-4AE5-B4EE-595C16D2748E}" destId="{88755F44-EE47-474C-AD07-233D993DBFEC}" srcOrd="0" destOrd="0" presId="urn:microsoft.com/office/officeart/2005/8/layout/hProcess9"/>
    <dgm:cxn modelId="{3E7B4AE8-E845-4CEE-9298-061DE8A5A641}" type="presOf" srcId="{6F376D2A-F322-4BB0-88F4-DA4918DF5D45}" destId="{CDE5C03F-3464-46F2-8456-3B08CFB8D6A7}" srcOrd="0" destOrd="0" presId="urn:microsoft.com/office/officeart/2005/8/layout/hProcess9"/>
    <dgm:cxn modelId="{009E4797-D52A-4625-8647-2885807F2ADD}" type="presOf" srcId="{1A775319-2C9C-4A43-89E9-A282F5B126B6}" destId="{291E882E-EA53-47A1-A652-27A1103078CF}" srcOrd="0" destOrd="0" presId="urn:microsoft.com/office/officeart/2005/8/layout/hProcess9"/>
    <dgm:cxn modelId="{094B5BD2-8AE0-405C-90B4-4811EB235FE5}" type="presParOf" srcId="{CDE5C03F-3464-46F2-8456-3B08CFB8D6A7}" destId="{3CF62865-F53F-4B06-85FB-2F4E1D17EEEF}" srcOrd="0" destOrd="0" presId="urn:microsoft.com/office/officeart/2005/8/layout/hProcess9"/>
    <dgm:cxn modelId="{15804534-D615-4C72-8BD0-6B272599C442}" type="presParOf" srcId="{CDE5C03F-3464-46F2-8456-3B08CFB8D6A7}" destId="{357A89FA-D675-4E0D-9C77-B807E73CE626}" srcOrd="1" destOrd="0" presId="urn:microsoft.com/office/officeart/2005/8/layout/hProcess9"/>
    <dgm:cxn modelId="{5BA00BE7-DB0E-4E35-A12B-0BF9D5267BB1}" type="presParOf" srcId="{357A89FA-D675-4E0D-9C77-B807E73CE626}" destId="{291E882E-EA53-47A1-A652-27A1103078CF}" srcOrd="0" destOrd="0" presId="urn:microsoft.com/office/officeart/2005/8/layout/hProcess9"/>
    <dgm:cxn modelId="{3613F48F-1CE5-4AF5-9829-CA1DA995861E}" type="presParOf" srcId="{357A89FA-D675-4E0D-9C77-B807E73CE626}" destId="{58540FE9-88FD-4110-95A7-7B0F32A5AACF}" srcOrd="1" destOrd="0" presId="urn:microsoft.com/office/officeart/2005/8/layout/hProcess9"/>
    <dgm:cxn modelId="{D13F99CE-F4FE-4694-AAE4-FCBF84DEC2DC}" type="presParOf" srcId="{357A89FA-D675-4E0D-9C77-B807E73CE626}" destId="{B79C026D-9145-496D-881C-7837813FAE91}" srcOrd="2" destOrd="0" presId="urn:microsoft.com/office/officeart/2005/8/layout/hProcess9"/>
    <dgm:cxn modelId="{DB680736-8656-457D-849B-AD8E63E5DCDB}" type="presParOf" srcId="{357A89FA-D675-4E0D-9C77-B807E73CE626}" destId="{38CCA24B-770C-475E-A3C2-81E2F302707E}" srcOrd="3" destOrd="0" presId="urn:microsoft.com/office/officeart/2005/8/layout/hProcess9"/>
    <dgm:cxn modelId="{45E24858-C0A8-43AB-BF6D-386E1220FFC2}" type="presParOf" srcId="{357A89FA-D675-4E0D-9C77-B807E73CE626}" destId="{75FB727F-A6E8-4E78-82DD-B0D07EF25CCA}" srcOrd="4" destOrd="0" presId="urn:microsoft.com/office/officeart/2005/8/layout/hProcess9"/>
    <dgm:cxn modelId="{AA83E2F2-3DD9-407E-9F5D-E8B590EF20BD}" type="presParOf" srcId="{357A89FA-D675-4E0D-9C77-B807E73CE626}" destId="{C6A7B6D4-0AB3-46C2-8F7D-10915EE93B37}" srcOrd="5" destOrd="0" presId="urn:microsoft.com/office/officeart/2005/8/layout/hProcess9"/>
    <dgm:cxn modelId="{A5D453BF-62AD-4F59-8514-EE2BDB0DEA80}" type="presParOf" srcId="{357A89FA-D675-4E0D-9C77-B807E73CE626}" destId="{88755F44-EE47-474C-AD07-233D993DBFEC}" srcOrd="6" destOrd="0" presId="urn:microsoft.com/office/officeart/2005/8/layout/hProcess9"/>
    <dgm:cxn modelId="{F4D1DF1B-C34F-471B-9A92-083474E95A57}" type="presParOf" srcId="{357A89FA-D675-4E0D-9C77-B807E73CE626}" destId="{74FBD8F3-C0E7-4D5F-A0B8-A8AAD82044BE}" srcOrd="7" destOrd="0" presId="urn:microsoft.com/office/officeart/2005/8/layout/hProcess9"/>
    <dgm:cxn modelId="{769191E2-F5CF-4A81-9A49-49E62BFD3652}" type="presParOf" srcId="{357A89FA-D675-4E0D-9C77-B807E73CE626}" destId="{FD0AC499-50B6-4722-86EE-B024499F426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075EE-DA2C-4BDF-B6AC-B035949C944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59E799-39D5-4017-8C6C-2CE379561DD3}">
      <dgm:prSet phldrT="[Text]"/>
      <dgm:spPr/>
      <dgm:t>
        <a:bodyPr/>
        <a:lstStyle/>
        <a:p>
          <a:r>
            <a:rPr lang="en-US" dirty="0" smtClean="0"/>
            <a:t>1. Start at the beginning</a:t>
          </a:r>
          <a:endParaRPr lang="en-US" dirty="0"/>
        </a:p>
      </dgm:t>
    </dgm:pt>
    <dgm:pt modelId="{5781D894-895E-477E-9D65-D94BEA0F36DF}" type="parTrans" cxnId="{B30D1786-F3BD-47F2-B2F0-BE59E90B6AC9}">
      <dgm:prSet/>
      <dgm:spPr/>
      <dgm:t>
        <a:bodyPr/>
        <a:lstStyle/>
        <a:p>
          <a:endParaRPr lang="en-US"/>
        </a:p>
      </dgm:t>
    </dgm:pt>
    <dgm:pt modelId="{5BE41D87-4A0C-4591-B290-483B188DDC44}" type="sibTrans" cxnId="{B30D1786-F3BD-47F2-B2F0-BE59E90B6AC9}">
      <dgm:prSet/>
      <dgm:spPr/>
      <dgm:t>
        <a:bodyPr/>
        <a:lstStyle/>
        <a:p>
          <a:endParaRPr lang="en-US"/>
        </a:p>
      </dgm:t>
    </dgm:pt>
    <dgm:pt modelId="{E1C4D560-DD76-4EF2-B6E4-402EBC69DF3C}">
      <dgm:prSet phldrT="[Text]"/>
      <dgm:spPr/>
      <dgm:t>
        <a:bodyPr/>
        <a:lstStyle/>
        <a:p>
          <a:r>
            <a:rPr lang="en-US" dirty="0" smtClean="0"/>
            <a:t>2. Build on</a:t>
          </a:r>
          <a:endParaRPr lang="en-US" dirty="0"/>
        </a:p>
      </dgm:t>
    </dgm:pt>
    <dgm:pt modelId="{FD4E0993-EF09-49CD-A0BA-391386E5970B}" type="parTrans" cxnId="{90FA416E-A71F-42C2-8A3A-F4F53C92EE4F}">
      <dgm:prSet/>
      <dgm:spPr/>
      <dgm:t>
        <a:bodyPr/>
        <a:lstStyle/>
        <a:p>
          <a:endParaRPr lang="en-US"/>
        </a:p>
      </dgm:t>
    </dgm:pt>
    <dgm:pt modelId="{1E4DE323-D425-46C0-870E-92B84E3C6A70}" type="sibTrans" cxnId="{90FA416E-A71F-42C2-8A3A-F4F53C92EE4F}">
      <dgm:prSet/>
      <dgm:spPr/>
      <dgm:t>
        <a:bodyPr/>
        <a:lstStyle/>
        <a:p>
          <a:endParaRPr lang="en-US"/>
        </a:p>
      </dgm:t>
    </dgm:pt>
    <dgm:pt modelId="{47A7F5B1-5C39-4347-BAD1-100C0081B9C9}">
      <dgm:prSet phldrT="[Text]"/>
      <dgm:spPr/>
      <dgm:t>
        <a:bodyPr/>
        <a:lstStyle/>
        <a:p>
          <a:r>
            <a:rPr lang="en-US" dirty="0" smtClean="0"/>
            <a:t>3. Meet requirements</a:t>
          </a:r>
          <a:endParaRPr lang="en-US" dirty="0"/>
        </a:p>
      </dgm:t>
    </dgm:pt>
    <dgm:pt modelId="{2EA4DE7A-92E2-4211-AF8D-C08921332EF1}" type="parTrans" cxnId="{95E5A473-D9BA-4D76-B72B-3AD0095F1205}">
      <dgm:prSet/>
      <dgm:spPr/>
      <dgm:t>
        <a:bodyPr/>
        <a:lstStyle/>
        <a:p>
          <a:endParaRPr lang="en-US"/>
        </a:p>
      </dgm:t>
    </dgm:pt>
    <dgm:pt modelId="{8D3E18AD-D461-4229-A955-EC0519F8DBAF}" type="sibTrans" cxnId="{95E5A473-D9BA-4D76-B72B-3AD0095F1205}">
      <dgm:prSet/>
      <dgm:spPr/>
      <dgm:t>
        <a:bodyPr/>
        <a:lstStyle/>
        <a:p>
          <a:endParaRPr lang="en-US"/>
        </a:p>
      </dgm:t>
    </dgm:pt>
    <dgm:pt modelId="{54CD0A13-FD8F-4DDC-9E7D-ED74E058E1F4}" type="pres">
      <dgm:prSet presAssocID="{298075EE-DA2C-4BDF-B6AC-B035949C944C}" presName="diagram" presStyleCnt="0">
        <dgm:presLayoutVars>
          <dgm:dir/>
          <dgm:resizeHandles val="exact"/>
        </dgm:presLayoutVars>
      </dgm:prSet>
      <dgm:spPr/>
    </dgm:pt>
    <dgm:pt modelId="{438DD226-2462-4869-B6DD-6DC82890569A}" type="pres">
      <dgm:prSet presAssocID="{8659E799-39D5-4017-8C6C-2CE379561DD3}" presName="node" presStyleLbl="node1" presStyleIdx="0" presStyleCnt="3">
        <dgm:presLayoutVars>
          <dgm:bulletEnabled val="1"/>
        </dgm:presLayoutVars>
      </dgm:prSet>
      <dgm:spPr/>
    </dgm:pt>
    <dgm:pt modelId="{1207D394-4190-4179-9480-1BCF2D6A7DAE}" type="pres">
      <dgm:prSet presAssocID="{5BE41D87-4A0C-4591-B290-483B188DDC44}" presName="sibTrans" presStyleCnt="0"/>
      <dgm:spPr/>
    </dgm:pt>
    <dgm:pt modelId="{FCF10DF7-D885-430D-8145-DF1EC0F8931F}" type="pres">
      <dgm:prSet presAssocID="{E1C4D560-DD76-4EF2-B6E4-402EBC69DF3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52EE18-4732-4DB2-AC2C-42660A164F2B}" type="pres">
      <dgm:prSet presAssocID="{1E4DE323-D425-46C0-870E-92B84E3C6A70}" presName="sibTrans" presStyleCnt="0"/>
      <dgm:spPr/>
    </dgm:pt>
    <dgm:pt modelId="{517CFB26-D890-4C56-AFD8-8248CEA13047}" type="pres">
      <dgm:prSet presAssocID="{47A7F5B1-5C39-4347-BAD1-100C0081B9C9}" presName="node" presStyleLbl="node1" presStyleIdx="2" presStyleCnt="3" custLinFactNeighborX="-1283" custLinFactNeighborY="7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0D1786-F3BD-47F2-B2F0-BE59E90B6AC9}" srcId="{298075EE-DA2C-4BDF-B6AC-B035949C944C}" destId="{8659E799-39D5-4017-8C6C-2CE379561DD3}" srcOrd="0" destOrd="0" parTransId="{5781D894-895E-477E-9D65-D94BEA0F36DF}" sibTransId="{5BE41D87-4A0C-4591-B290-483B188DDC44}"/>
    <dgm:cxn modelId="{90FA416E-A71F-42C2-8A3A-F4F53C92EE4F}" srcId="{298075EE-DA2C-4BDF-B6AC-B035949C944C}" destId="{E1C4D560-DD76-4EF2-B6E4-402EBC69DF3C}" srcOrd="1" destOrd="0" parTransId="{FD4E0993-EF09-49CD-A0BA-391386E5970B}" sibTransId="{1E4DE323-D425-46C0-870E-92B84E3C6A70}"/>
    <dgm:cxn modelId="{DDB06766-C595-4289-A2B3-CC6BB9C88DC2}" type="presOf" srcId="{8659E799-39D5-4017-8C6C-2CE379561DD3}" destId="{438DD226-2462-4869-B6DD-6DC82890569A}" srcOrd="0" destOrd="0" presId="urn:microsoft.com/office/officeart/2005/8/layout/default"/>
    <dgm:cxn modelId="{BA9D0446-F2E6-458B-90A2-B37B6E224FA7}" type="presOf" srcId="{E1C4D560-DD76-4EF2-B6E4-402EBC69DF3C}" destId="{FCF10DF7-D885-430D-8145-DF1EC0F8931F}" srcOrd="0" destOrd="0" presId="urn:microsoft.com/office/officeart/2005/8/layout/default"/>
    <dgm:cxn modelId="{BD6C3211-D7B8-4288-BF41-24A8CE99B7CC}" type="presOf" srcId="{298075EE-DA2C-4BDF-B6AC-B035949C944C}" destId="{54CD0A13-FD8F-4DDC-9E7D-ED74E058E1F4}" srcOrd="0" destOrd="0" presId="urn:microsoft.com/office/officeart/2005/8/layout/default"/>
    <dgm:cxn modelId="{5100EE22-6C64-4A35-ADE4-E29F3B773B75}" type="presOf" srcId="{47A7F5B1-5C39-4347-BAD1-100C0081B9C9}" destId="{517CFB26-D890-4C56-AFD8-8248CEA13047}" srcOrd="0" destOrd="0" presId="urn:microsoft.com/office/officeart/2005/8/layout/default"/>
    <dgm:cxn modelId="{95E5A473-D9BA-4D76-B72B-3AD0095F1205}" srcId="{298075EE-DA2C-4BDF-B6AC-B035949C944C}" destId="{47A7F5B1-5C39-4347-BAD1-100C0081B9C9}" srcOrd="2" destOrd="0" parTransId="{2EA4DE7A-92E2-4211-AF8D-C08921332EF1}" sibTransId="{8D3E18AD-D461-4229-A955-EC0519F8DBAF}"/>
    <dgm:cxn modelId="{12B8797A-613A-4A30-87CC-39DCDC664DD4}" type="presParOf" srcId="{54CD0A13-FD8F-4DDC-9E7D-ED74E058E1F4}" destId="{438DD226-2462-4869-B6DD-6DC82890569A}" srcOrd="0" destOrd="0" presId="urn:microsoft.com/office/officeart/2005/8/layout/default"/>
    <dgm:cxn modelId="{9EFADDDE-09DF-4A88-9B1F-2881B54C89CE}" type="presParOf" srcId="{54CD0A13-FD8F-4DDC-9E7D-ED74E058E1F4}" destId="{1207D394-4190-4179-9480-1BCF2D6A7DAE}" srcOrd="1" destOrd="0" presId="urn:microsoft.com/office/officeart/2005/8/layout/default"/>
    <dgm:cxn modelId="{C716275E-D5F8-4D7E-9604-B798E200C944}" type="presParOf" srcId="{54CD0A13-FD8F-4DDC-9E7D-ED74E058E1F4}" destId="{FCF10DF7-D885-430D-8145-DF1EC0F8931F}" srcOrd="2" destOrd="0" presId="urn:microsoft.com/office/officeart/2005/8/layout/default"/>
    <dgm:cxn modelId="{722544F0-03DB-4832-A570-18190AA75F1C}" type="presParOf" srcId="{54CD0A13-FD8F-4DDC-9E7D-ED74E058E1F4}" destId="{6952EE18-4732-4DB2-AC2C-42660A164F2B}" srcOrd="3" destOrd="0" presId="urn:microsoft.com/office/officeart/2005/8/layout/default"/>
    <dgm:cxn modelId="{BC1E5B41-2CC4-4725-B115-BB6575893F07}" type="presParOf" srcId="{54CD0A13-FD8F-4DDC-9E7D-ED74E058E1F4}" destId="{517CFB26-D890-4C56-AFD8-8248CEA1304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62865-F53F-4B06-85FB-2F4E1D17EEEF}">
      <dsp:nvSpPr>
        <dsp:cNvPr id="0" name=""/>
        <dsp:cNvSpPr/>
      </dsp:nvSpPr>
      <dsp:spPr>
        <a:xfrm>
          <a:off x="661010" y="0"/>
          <a:ext cx="7491456" cy="50697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E882E-EA53-47A1-A652-27A1103078CF}">
      <dsp:nvSpPr>
        <dsp:cNvPr id="0" name=""/>
        <dsp:cNvSpPr/>
      </dsp:nvSpPr>
      <dsp:spPr>
        <a:xfrm>
          <a:off x="3873" y="1520913"/>
          <a:ext cx="1693409" cy="2027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Strategic Drivers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Society, Economy, </a:t>
          </a:r>
          <a:r>
            <a:rPr lang="en-US" sz="1600" kern="1200" dirty="0" err="1" smtClean="0">
              <a:solidFill>
                <a:srgbClr val="FF0000"/>
              </a:solidFill>
            </a:rPr>
            <a:t>Envt</a:t>
          </a:r>
          <a:r>
            <a:rPr lang="en-US" sz="1600" kern="1200" dirty="0" smtClean="0">
              <a:solidFill>
                <a:srgbClr val="FF0000"/>
              </a:solidFill>
            </a:rPr>
            <a:t>, Tech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86538" y="1603578"/>
        <a:ext cx="1528079" cy="1862554"/>
      </dsp:txXfrm>
    </dsp:sp>
    <dsp:sp modelId="{B79C026D-9145-496D-881C-7837813FAE91}">
      <dsp:nvSpPr>
        <dsp:cNvPr id="0" name=""/>
        <dsp:cNvSpPr/>
      </dsp:nvSpPr>
      <dsp:spPr>
        <a:xfrm>
          <a:off x="1781953" y="1520913"/>
          <a:ext cx="1693409" cy="2027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0000"/>
              </a:solidFill>
            </a:rPr>
            <a:t>Strategic Case</a:t>
          </a:r>
          <a:endParaRPr lang="en-US" sz="2300" kern="1200" dirty="0">
            <a:solidFill>
              <a:srgbClr val="FF0000"/>
            </a:solidFill>
          </a:endParaRPr>
        </a:p>
      </dsp:txBody>
      <dsp:txXfrm>
        <a:off x="1864618" y="1603578"/>
        <a:ext cx="1528079" cy="1862554"/>
      </dsp:txXfrm>
    </dsp:sp>
    <dsp:sp modelId="{75FB727F-A6E8-4E78-82DD-B0D07EF25CCA}">
      <dsp:nvSpPr>
        <dsp:cNvPr id="0" name=""/>
        <dsp:cNvSpPr/>
      </dsp:nvSpPr>
      <dsp:spPr>
        <a:xfrm>
          <a:off x="3560034" y="1520913"/>
          <a:ext cx="1693409" cy="2027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</a:rPr>
            <a:t>Objectives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Quality of life, </a:t>
          </a:r>
          <a:r>
            <a:rPr lang="en-US" sz="1600" kern="1200" dirty="0" smtClean="0">
              <a:solidFill>
                <a:srgbClr val="FF0000"/>
              </a:solidFill>
            </a:rPr>
            <a:t>Safety, Economic Performance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3642699" y="1603578"/>
        <a:ext cx="1528079" cy="1862554"/>
      </dsp:txXfrm>
    </dsp:sp>
    <dsp:sp modelId="{88755F44-EE47-474C-AD07-233D993DBFEC}">
      <dsp:nvSpPr>
        <dsp:cNvPr id="0" name=""/>
        <dsp:cNvSpPr/>
      </dsp:nvSpPr>
      <dsp:spPr>
        <a:xfrm>
          <a:off x="5338114" y="1520913"/>
          <a:ext cx="1693409" cy="2027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>
              <a:solidFill>
                <a:srgbClr val="FF0000"/>
              </a:solidFill>
            </a:rPr>
            <a:t>Optimised</a:t>
          </a:r>
          <a:r>
            <a:rPr lang="en-US" sz="2300" kern="1200" dirty="0" smtClean="0">
              <a:solidFill>
                <a:srgbClr val="FF0000"/>
              </a:solidFill>
            </a:rPr>
            <a:t> </a:t>
          </a:r>
          <a:r>
            <a:rPr lang="en-US" sz="2300" kern="1200" dirty="0" err="1" smtClean="0">
              <a:solidFill>
                <a:srgbClr val="FF0000"/>
              </a:solidFill>
            </a:rPr>
            <a:t>Tspt</a:t>
          </a:r>
          <a:r>
            <a:rPr lang="en-US" sz="2300" kern="1200" dirty="0" smtClean="0">
              <a:solidFill>
                <a:srgbClr val="FF0000"/>
              </a:solidFill>
            </a:rPr>
            <a:t> system + Safe System</a:t>
          </a:r>
          <a:endParaRPr lang="en-US" sz="2300" kern="1200" dirty="0">
            <a:solidFill>
              <a:srgbClr val="FF0000"/>
            </a:solidFill>
          </a:endParaRPr>
        </a:p>
      </dsp:txBody>
      <dsp:txXfrm>
        <a:off x="5420779" y="1603578"/>
        <a:ext cx="1528079" cy="1862554"/>
      </dsp:txXfrm>
    </dsp:sp>
    <dsp:sp modelId="{FD0AC499-50B6-4722-86EE-B024499F426C}">
      <dsp:nvSpPr>
        <dsp:cNvPr id="0" name=""/>
        <dsp:cNvSpPr/>
      </dsp:nvSpPr>
      <dsp:spPr>
        <a:xfrm>
          <a:off x="7116194" y="1520913"/>
          <a:ext cx="1693409" cy="20278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>
              <a:solidFill>
                <a:srgbClr val="FF0000"/>
              </a:solidFill>
            </a:rPr>
            <a:t>Prioritised</a:t>
          </a:r>
          <a:r>
            <a:rPr lang="en-US" sz="2300" kern="1200" dirty="0" smtClean="0">
              <a:solidFill>
                <a:srgbClr val="FF0000"/>
              </a:solidFill>
            </a:rPr>
            <a:t> Activities</a:t>
          </a:r>
          <a:endParaRPr lang="en-US" sz="2300" kern="1200" dirty="0">
            <a:solidFill>
              <a:srgbClr val="FF0000"/>
            </a:solidFill>
          </a:endParaRPr>
        </a:p>
      </dsp:txBody>
      <dsp:txXfrm>
        <a:off x="7198859" y="1603578"/>
        <a:ext cx="1528079" cy="1862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DD226-2462-4869-B6DD-6DC82890569A}">
      <dsp:nvSpPr>
        <dsp:cNvPr id="0" name=""/>
        <dsp:cNvSpPr/>
      </dsp:nvSpPr>
      <dsp:spPr>
        <a:xfrm>
          <a:off x="88379" y="132"/>
          <a:ext cx="3302496" cy="19814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1. Start at the beginning</a:t>
          </a:r>
          <a:endParaRPr lang="en-US" sz="4000" kern="1200" dirty="0"/>
        </a:p>
      </dsp:txBody>
      <dsp:txXfrm>
        <a:off x="88379" y="132"/>
        <a:ext cx="3302496" cy="1981497"/>
      </dsp:txXfrm>
    </dsp:sp>
    <dsp:sp modelId="{FCF10DF7-D885-430D-8145-DF1EC0F8931F}">
      <dsp:nvSpPr>
        <dsp:cNvPr id="0" name=""/>
        <dsp:cNvSpPr/>
      </dsp:nvSpPr>
      <dsp:spPr>
        <a:xfrm>
          <a:off x="3721124" y="132"/>
          <a:ext cx="3302496" cy="19814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2. Build on</a:t>
          </a:r>
          <a:endParaRPr lang="en-US" sz="4000" kern="1200" dirty="0"/>
        </a:p>
      </dsp:txBody>
      <dsp:txXfrm>
        <a:off x="3721124" y="132"/>
        <a:ext cx="3302496" cy="1981497"/>
      </dsp:txXfrm>
    </dsp:sp>
    <dsp:sp modelId="{517CFB26-D890-4C56-AFD8-8248CEA13047}">
      <dsp:nvSpPr>
        <dsp:cNvPr id="0" name=""/>
        <dsp:cNvSpPr/>
      </dsp:nvSpPr>
      <dsp:spPr>
        <a:xfrm>
          <a:off x="1862380" y="2312011"/>
          <a:ext cx="3302496" cy="19814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3. Meet requirements</a:t>
          </a:r>
          <a:endParaRPr lang="en-US" sz="4000" kern="1200" dirty="0"/>
        </a:p>
      </dsp:txBody>
      <dsp:txXfrm>
        <a:off x="1862380" y="2312011"/>
        <a:ext cx="3302496" cy="1981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E19A-BEF9-4A6C-B50D-25EBDDE26E96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7735C-E9C7-4778-ABFF-15056F887BF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398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0138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National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BOP</a:t>
            </a:r>
            <a:endParaRPr lang="en-N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>
                <a:solidFill>
                  <a:prstClr val="black"/>
                </a:solidFill>
              </a:rPr>
              <a:pPr/>
              <a:t>10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26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013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Topics to be covered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294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Regional Council transport functions in legislation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Regional Council generally known for ‘providing bus services’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N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Also has a transport planning function centred on preparing a Regional Land Transport Plan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8820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Legislative mandate in</a:t>
            </a:r>
            <a:r>
              <a:rPr lang="en-NZ" baseline="0" dirty="0" smtClean="0"/>
              <a:t> LTMA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204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RLTP is</a:t>
            </a:r>
            <a:r>
              <a:rPr lang="en-NZ" baseline="0" dirty="0" smtClean="0"/>
              <a:t> a key document in the New Zealand land transport planning and funding framework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The GPS sets Government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The National Land Transport Programme (NLTP) is developed by the NZTA and ‘gives effect’ to the GPS by allocating investment generated from road users (FEDs, RUCs, regos etc)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Regional Land Transport Plans are developed as inputs into the National Land Transport Programme (they must be ‘taken into account’).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0556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7088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In</a:t>
            </a:r>
            <a:r>
              <a:rPr lang="en-NZ" baseline="0" dirty="0" smtClean="0"/>
              <a:t> summary…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4083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NZ" baseline="0" dirty="0" smtClean="0"/>
              <a:t>Process 2018 review 1350 plus submissions, 94 presenters at hearing, GPS after public submissions before RLTP finalised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NZ" baseline="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NZ" baseline="0" dirty="0" smtClean="0"/>
              <a:t>Strategic context identifies a range of drivers; key national and international connections; overview of regional transport system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NZ" dirty="0" smtClean="0"/>
              <a:t>Strategic case identifies key problems and benefits</a:t>
            </a:r>
            <a:r>
              <a:rPr lang="en-NZ" baseline="0" dirty="0" smtClean="0"/>
              <a:t> of resolving them; this is used as the basis for assessing and prioritising projects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NZ" dirty="0" smtClean="0"/>
              <a:t>Benefits</a:t>
            </a:r>
            <a:r>
              <a:rPr lang="en-NZ" baseline="0" dirty="0" smtClean="0"/>
              <a:t> translate into a set of 9 overarching objectives within the 3 areas – economic performance, safety and quality of life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NZ" dirty="0" smtClean="0"/>
              <a:t>The region’s strategic</a:t>
            </a:r>
            <a:r>
              <a:rPr lang="en-NZ" baseline="0" dirty="0" smtClean="0"/>
              <a:t> response to the identified problems is an ‘Optimised Transport System’ (a hierarchy of interventions) plus application of the safe system approach…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The RLTP contains a list of significant activities prioritised within their activity classes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Two-thirds of the significant activities have been proposed by Approved Organisations in the Western Bay of Plenty sub-region…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N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NZ" baseline="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N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NZ" baseline="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7735C-E9C7-4778-ABFF-15056F887BFF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8898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baseline="0" dirty="0" smtClean="0"/>
              <a:t>There are also a range of other more specific requirements detailed in the LTMA…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B4D2B-F1B5-4B21-9526-A0E68D545A90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63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409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230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2282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80734"/>
            <a:ext cx="10363200" cy="792087"/>
          </a:xfrm>
          <a:prstGeom prst="rect">
            <a:avLst/>
          </a:prstGeom>
        </p:spPr>
        <p:txBody>
          <a:bodyPr anchor="t" anchorCtr="0"/>
          <a:lstStyle>
            <a:lvl1pPr>
              <a:defRPr sz="5333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1424" y="1844824"/>
            <a:ext cx="10369152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7851" y="5907686"/>
            <a:ext cx="2844800" cy="40163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2283" y="2492896"/>
            <a:ext cx="10368293" cy="3384376"/>
          </a:xfrm>
          <a:prstGeom prst="rect">
            <a:avLst/>
          </a:prstGeom>
        </p:spPr>
        <p:txBody>
          <a:bodyPr/>
          <a:lstStyle>
            <a:lvl1pPr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2391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80734"/>
            <a:ext cx="10363200" cy="792087"/>
          </a:xfrm>
          <a:prstGeom prst="rect">
            <a:avLst/>
          </a:prstGeom>
        </p:spPr>
        <p:txBody>
          <a:bodyPr anchor="t" anchorCtr="0"/>
          <a:lstStyle>
            <a:lvl1pPr>
              <a:defRPr sz="5333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1424" y="1844824"/>
            <a:ext cx="10369152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7851" y="5907686"/>
            <a:ext cx="2844800" cy="40163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2283" y="2492896"/>
            <a:ext cx="10368293" cy="3384376"/>
          </a:xfrm>
          <a:prstGeom prst="rect">
            <a:avLst/>
          </a:prstGeom>
        </p:spPr>
        <p:txBody>
          <a:bodyPr/>
          <a:lstStyle>
            <a:lvl1pPr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15996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80734"/>
            <a:ext cx="10363200" cy="792087"/>
          </a:xfrm>
          <a:prstGeom prst="rect">
            <a:avLst/>
          </a:prstGeom>
        </p:spPr>
        <p:txBody>
          <a:bodyPr anchor="t" anchorCtr="0"/>
          <a:lstStyle>
            <a:lvl1pPr>
              <a:defRPr sz="5333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1424" y="1844824"/>
            <a:ext cx="10369152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7851" y="5907686"/>
            <a:ext cx="2844800" cy="40163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2283" y="2492896"/>
            <a:ext cx="10368293" cy="3384376"/>
          </a:xfrm>
          <a:prstGeom prst="rect">
            <a:avLst/>
          </a:prstGeom>
        </p:spPr>
        <p:txBody>
          <a:bodyPr/>
          <a:lstStyle>
            <a:lvl1pPr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0958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980734"/>
            <a:ext cx="10363200" cy="792087"/>
          </a:xfrm>
          <a:prstGeom prst="rect">
            <a:avLst/>
          </a:prstGeom>
        </p:spPr>
        <p:txBody>
          <a:bodyPr anchor="t" anchorCtr="0"/>
          <a:lstStyle>
            <a:lvl1pPr>
              <a:defRPr sz="5333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 1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1424" y="1844824"/>
            <a:ext cx="10369152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>
                <a:solidFill>
                  <a:srgbClr val="0064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heading 2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7851" y="5907686"/>
            <a:ext cx="2844800" cy="401639"/>
          </a:xfrm>
          <a:prstGeom prst="rect">
            <a:avLst/>
          </a:prstGeom>
        </p:spPr>
        <p:txBody>
          <a:bodyPr/>
          <a:lstStyle>
            <a:lvl1pPr>
              <a:defRPr i="1">
                <a:latin typeface="Myriad Pro" pitchFamily="34" charset="0"/>
              </a:defRPr>
            </a:lvl1pPr>
          </a:lstStyle>
          <a:p>
            <a:fld id="{546926A0-09AD-42B8-A536-303420AD904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2283" y="2492896"/>
            <a:ext cx="10368293" cy="3384376"/>
          </a:xfrm>
          <a:prstGeom prst="rect">
            <a:avLst/>
          </a:prstGeom>
        </p:spPr>
        <p:txBody>
          <a:bodyPr/>
          <a:lstStyle>
            <a:lvl1pPr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body copy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78757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282BA"/>
                </a:solidFill>
                <a:latin typeface="Gotham Office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 Office" panose="02000000000000000000" pitchFamily="2" charset="0"/>
              </a:defRPr>
            </a:lvl1pPr>
            <a:lvl2pPr>
              <a:defRPr>
                <a:latin typeface="Gotham Office" panose="02000000000000000000" pitchFamily="2" charset="0"/>
              </a:defRPr>
            </a:lvl2pPr>
            <a:lvl3pPr>
              <a:defRPr>
                <a:latin typeface="Gotham Office" panose="02000000000000000000" pitchFamily="2" charset="0"/>
              </a:defRPr>
            </a:lvl3pPr>
            <a:lvl4pPr>
              <a:defRPr>
                <a:latin typeface="Gotham Office" panose="02000000000000000000" pitchFamily="2" charset="0"/>
              </a:defRPr>
            </a:lvl4pPr>
            <a:lvl5pPr>
              <a:defRPr>
                <a:latin typeface="Gotham Office" panose="020000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5043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732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120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34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241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59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86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19/12/2019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276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282BA"/>
                </a:solidFill>
              </a:defRPr>
            </a:lvl1pPr>
          </a:lstStyle>
          <a:p>
            <a:fld id="{7AE04615-ECCE-401A-A0FF-7DEE31D6F0B3}" type="datetimeFigureOut">
              <a:rPr lang="en-NZ" smtClean="0"/>
              <a:pPr/>
              <a:t>19/12/2019</a:t>
            </a:fld>
            <a:endParaRPr lang="en-NZ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412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282B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694" y="1518010"/>
            <a:ext cx="9106292" cy="3252036"/>
          </a:xfrm>
        </p:spPr>
        <p:txBody>
          <a:bodyPr anchor="t">
            <a:normAutofit/>
          </a:bodyPr>
          <a:lstStyle/>
          <a:p>
            <a:pPr algn="l"/>
            <a:r>
              <a:rPr lang="en-NZ" sz="5200" dirty="0" smtClean="0">
                <a:latin typeface="Gotham Office" panose="02000000000000000000" pitchFamily="2" charset="0"/>
                <a:cs typeface="Gotham Book" pitchFamily="50" charset="0"/>
              </a:rPr>
              <a:t>Bay of Plenty Regional Land Transport </a:t>
            </a:r>
            <a:r>
              <a:rPr lang="en-NZ" sz="5200" dirty="0" smtClean="0">
                <a:latin typeface="Gotham Office" panose="02000000000000000000" pitchFamily="2" charset="0"/>
                <a:cs typeface="Gotham Book" pitchFamily="50" charset="0"/>
              </a:rPr>
              <a:t>Plan</a:t>
            </a:r>
            <a:r>
              <a:rPr lang="en-NZ" b="1" dirty="0" smtClean="0">
                <a:solidFill>
                  <a:srgbClr val="3282BA"/>
                </a:solidFill>
                <a:latin typeface="Gotham Book" pitchFamily="50" charset="0"/>
                <a:cs typeface="Gotham Book" pitchFamily="50" charset="0"/>
              </a:rPr>
              <a:t/>
            </a:r>
            <a:br>
              <a:rPr lang="en-NZ" b="1" dirty="0" smtClean="0">
                <a:solidFill>
                  <a:srgbClr val="3282BA"/>
                </a:solidFill>
                <a:latin typeface="Gotham Book" pitchFamily="50" charset="0"/>
                <a:cs typeface="Gotham Book" pitchFamily="50" charset="0"/>
              </a:rPr>
            </a:br>
            <a:r>
              <a:rPr lang="en-NZ" sz="3100" b="0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Regional Transport Committee- </a:t>
            </a:r>
            <a:r>
              <a:rPr lang="en-NZ" sz="3100" b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19 December </a:t>
            </a:r>
            <a:r>
              <a:rPr lang="en-NZ" sz="3100" b="0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2019</a:t>
            </a:r>
            <a:r>
              <a:rPr lang="en-NZ" sz="3100" b="1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/>
            </a:r>
            <a:br>
              <a:rPr lang="en-NZ" sz="3100" b="1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</a:br>
            <a:endParaRPr lang="en-NZ" sz="3100" b="1" dirty="0">
              <a:solidFill>
                <a:srgbClr val="3282BA"/>
              </a:solidFill>
              <a:latin typeface="Gotham Office" panose="02000000000000000000" pitchFamily="2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11425" y="452670"/>
            <a:ext cx="10363201" cy="792087"/>
          </a:xfrm>
        </p:spPr>
        <p:txBody>
          <a:bodyPr/>
          <a:lstStyle/>
          <a:p>
            <a:r>
              <a:rPr lang="en-NZ" sz="4800" dirty="0" smtClean="0">
                <a:latin typeface="Gotham Office" panose="02000000000000000000" pitchFamily="2" charset="0"/>
              </a:rPr>
              <a:t>RLTP 2021 Timeframe</a:t>
            </a:r>
            <a:endParaRPr lang="en-NZ" sz="4800" dirty="0">
              <a:latin typeface="Gotham Office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3620" y="1109425"/>
            <a:ext cx="12906375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Options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N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23708121"/>
              </p:ext>
            </p:extLst>
          </p:nvPr>
        </p:nvGraphicFramePr>
        <p:xfrm>
          <a:off x="2032000" y="1844824"/>
          <a:ext cx="7112000" cy="429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815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Introduction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r>
              <a:rPr lang="en-NZ" sz="3200" dirty="0" smtClean="0"/>
              <a:t>Context for Regional Land Transport Plan</a:t>
            </a:r>
          </a:p>
          <a:p>
            <a:r>
              <a:rPr lang="en-NZ" sz="3200" dirty="0" smtClean="0"/>
              <a:t>2018 review process</a:t>
            </a:r>
          </a:p>
          <a:p>
            <a:r>
              <a:rPr lang="en-NZ" sz="3200" dirty="0" smtClean="0"/>
              <a:t>Overview of Regional Land Transport Plan 2018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4155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708" y="544285"/>
            <a:ext cx="10395696" cy="53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11428" y="620699"/>
            <a:ext cx="10363201" cy="792087"/>
          </a:xfrm>
        </p:spPr>
        <p:txBody>
          <a:bodyPr>
            <a:normAutofit fontScale="90000"/>
          </a:bodyPr>
          <a:lstStyle/>
          <a:p>
            <a:r>
              <a:rPr lang="en-NZ" sz="4800" dirty="0">
                <a:latin typeface="Gotham Office" panose="02000000000000000000" pitchFamily="2" charset="0"/>
              </a:rPr>
              <a:t>Regional Land Transport Planning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1424" y="1988840"/>
            <a:ext cx="10368293" cy="3864429"/>
          </a:xfrm>
        </p:spPr>
        <p:txBody>
          <a:bodyPr/>
          <a:lstStyle/>
          <a:p>
            <a:pPr marL="457189" indent="-457189">
              <a:spcAft>
                <a:spcPts val="600"/>
              </a:spcAft>
            </a:pPr>
            <a:r>
              <a:rPr lang="en-NZ" sz="3733" dirty="0">
                <a:latin typeface="Gotham Office" panose="02000000000000000000" pitchFamily="2" charset="0"/>
              </a:rPr>
              <a:t>Land Transport Management Act:</a:t>
            </a:r>
          </a:p>
          <a:p>
            <a:pPr marL="1600160" lvl="1" indent="-609585">
              <a:spcAft>
                <a:spcPts val="600"/>
              </a:spcAft>
              <a:buFontTx/>
              <a:buChar char="–"/>
            </a:pPr>
            <a:r>
              <a:rPr lang="en-NZ" sz="3600" dirty="0">
                <a:latin typeface="Gotham Office" panose="02000000000000000000" pitchFamily="2" charset="0"/>
              </a:rPr>
              <a:t>Regional Council must establish Regional Transport Committee</a:t>
            </a:r>
          </a:p>
          <a:p>
            <a:pPr marL="1600160" lvl="1" indent="-609585">
              <a:spcAft>
                <a:spcPts val="600"/>
              </a:spcAft>
              <a:buFontTx/>
              <a:buChar char="–"/>
            </a:pPr>
            <a:r>
              <a:rPr lang="en-NZ" sz="3600" dirty="0">
                <a:latin typeface="Gotham Office" panose="02000000000000000000" pitchFamily="2" charset="0"/>
              </a:rPr>
              <a:t>Regional Transport Committee must prepare Regional Land Transport Plan</a:t>
            </a:r>
          </a:p>
        </p:txBody>
      </p:sp>
    </p:spTree>
    <p:extLst>
      <p:ext uri="{BB962C8B-B14F-4D97-AF65-F5344CB8AC3E}">
        <p14:creationId xmlns:p14="http://schemas.microsoft.com/office/powerpoint/2010/main" val="7008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8" y="102763"/>
            <a:ext cx="10972800" cy="569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35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18331"/>
            <a:ext cx="10363200" cy="792087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Government Policy Statement 2018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343" y="1287029"/>
            <a:ext cx="6550602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1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11425" y="452670"/>
            <a:ext cx="10363201" cy="792087"/>
          </a:xfrm>
        </p:spPr>
        <p:txBody>
          <a:bodyPr/>
          <a:lstStyle/>
          <a:p>
            <a:r>
              <a:rPr lang="en-NZ" sz="4800" dirty="0">
                <a:latin typeface="Gotham Office" panose="02000000000000000000" pitchFamily="2" charset="0"/>
              </a:rPr>
              <a:t>Regional Land Transport Plan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1424" y="1700808"/>
            <a:ext cx="10368293" cy="3864429"/>
          </a:xfrm>
        </p:spPr>
        <p:txBody>
          <a:bodyPr>
            <a:normAutofit/>
          </a:bodyPr>
          <a:lstStyle/>
          <a:p>
            <a:pPr marL="457189" indent="-457189"/>
            <a:r>
              <a:rPr lang="en-NZ" sz="3200" dirty="0">
                <a:latin typeface="Gotham Office" panose="02000000000000000000" pitchFamily="2" charset="0"/>
              </a:rPr>
              <a:t>Integrated view of each region’s proposed land transport investment (including local share</a:t>
            </a:r>
            <a:r>
              <a:rPr lang="en-NZ" sz="3200" dirty="0" smtClean="0">
                <a:latin typeface="Gotham Office" panose="02000000000000000000" pitchFamily="2" charset="0"/>
              </a:rPr>
              <a:t>)</a:t>
            </a:r>
            <a:endParaRPr lang="en-NZ" sz="3200" dirty="0">
              <a:latin typeface="Gotham Office" panose="02000000000000000000" pitchFamily="2" charset="0"/>
            </a:endParaRPr>
          </a:p>
          <a:p>
            <a:pPr marL="457189" indent="-457189"/>
            <a:r>
              <a:rPr lang="en-NZ" sz="3200" dirty="0" smtClean="0">
                <a:latin typeface="Gotham Office" panose="02000000000000000000" pitchFamily="2" charset="0"/>
              </a:rPr>
              <a:t>Input </a:t>
            </a:r>
            <a:r>
              <a:rPr lang="en-NZ" sz="3200" dirty="0">
                <a:latin typeface="Gotham Office" panose="02000000000000000000" pitchFamily="2" charset="0"/>
              </a:rPr>
              <a:t>into National Land Transport Programme (NLTP)</a:t>
            </a:r>
          </a:p>
          <a:p>
            <a:pPr marL="457189" indent="-457189"/>
            <a:r>
              <a:rPr lang="en-NZ" sz="3200" dirty="0">
                <a:latin typeface="Gotham Office" panose="02000000000000000000" pitchFamily="2" charset="0"/>
              </a:rPr>
              <a:t>Prepared (or reviewed) ahead of each NLTP (3 year cycle)</a:t>
            </a:r>
          </a:p>
          <a:p>
            <a:pPr marL="1600160" lvl="1" indent="-609585">
              <a:buFontTx/>
              <a:buChar char="–"/>
            </a:pPr>
            <a:endParaRPr lang="en-NZ" sz="3200" dirty="0">
              <a:latin typeface="Gotham Offi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0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451912"/>
            <a:ext cx="10363200" cy="792087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Regional Land Transport Plan 2018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3459" y="2492896"/>
            <a:ext cx="10995950" cy="3384376"/>
          </a:xfrm>
        </p:spPr>
        <p:txBody>
          <a:bodyPr/>
          <a:lstStyle/>
          <a:p>
            <a:endParaRPr lang="en-N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48591836"/>
              </p:ext>
            </p:extLst>
          </p:nvPr>
        </p:nvGraphicFramePr>
        <p:xfrm>
          <a:off x="1707909" y="1446834"/>
          <a:ext cx="8813478" cy="5069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7052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11428" y="620699"/>
            <a:ext cx="10363201" cy="792087"/>
          </a:xfrm>
        </p:spPr>
        <p:txBody>
          <a:bodyPr/>
          <a:lstStyle/>
          <a:p>
            <a:r>
              <a:rPr lang="en-NZ" sz="4800" dirty="0" smtClean="0">
                <a:latin typeface="Gotham Office" panose="02000000000000000000" pitchFamily="2" charset="0"/>
              </a:rPr>
              <a:t>Process</a:t>
            </a:r>
            <a:endParaRPr lang="en-NZ" sz="4800" dirty="0">
              <a:latin typeface="Gotham Office" panose="02000000000000000000" pitchFamily="2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1424" y="1892832"/>
            <a:ext cx="10368293" cy="38644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3733" dirty="0">
              <a:latin typeface="Gotham Office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6" b="4086"/>
          <a:stretch/>
        </p:blipFill>
        <p:spPr>
          <a:xfrm>
            <a:off x="0" y="21771"/>
            <a:ext cx="12192000" cy="68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OPRC">
      <a:dk1>
        <a:sysClr val="windowText" lastClr="000000"/>
      </a:dk1>
      <a:lt1>
        <a:srgbClr val="3282B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tham Book"/>
        <a:ea typeface=""/>
        <a:cs typeface=""/>
      </a:majorFont>
      <a:minorFont>
        <a:latin typeface="Gotham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E3589E2-9B4B-4CE4-B734-B8A171E92CBB}" vid="{9E586B3C-6A44-415E-953F-66E8D045FC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A3460465</value>
    </field>
    <field name="Objective-Title">
      <value order="0">RLTP 2021 Development Presentation</value>
    </field>
    <field name="Objective-Description">
      <value order="0"/>
    </field>
    <field name="Objective-CreationStamp">
      <value order="0">2019-12-19T18:51:24Z</value>
    </field>
    <field name="Objective-IsApproved">
      <value order="0">false</value>
    </field>
    <field name="Objective-IsPublished">
      <value order="0">true</value>
    </field>
    <field name="Objective-DatePublished">
      <value order="0">2020-01-09T19:22:17Z</value>
    </field>
    <field name="Objective-ModificationStamp">
      <value order="0">2020-01-24T03:25:55Z</value>
    </field>
    <field name="Objective-Owner">
      <value order="0">Amanda Namana</value>
    </field>
    <field name="Objective-Path">
      <value order="0">EasyInfo Global Folder:'Virtual Filing Cabinet':Democratic Process and Stakeholdings:Council Committee Meetings:* Council Committees:Regional Transport Committee:4 | Regional Transport Committee Meetings:Regional Transport Committee Agenda *:2019 Regional Transport Committee Agenda:2019-12-20 Regional Transport Committee - 20 December 2019:Presentations and Tabled Items</value>
    </field>
    <field name="Objective-Parent">
      <value order="0">Presentations and Tabled Items</value>
    </field>
    <field name="Objective-State">
      <value order="0">Published</value>
    </field>
    <field name="Objective-VersionId">
      <value order="0">vA5211929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2.00768</value>
    </field>
    <field name="Objective-Classification">
      <value order="0">Public Access</value>
    </field>
    <field name="Objective-Caveats">
      <value order="0"/>
    </field>
  </systemFields>
  <catalogues>
    <catalogue name="Meeting And Hearing Type Catalogue" type="type" ori="id:cA22">
      <field name="Objective-Meeting and Hearing Type">
        <value order="0">Presentation</value>
      </field>
      <field name="Objective-Meeting Date">
        <value order="0"/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BOPRC PPT</Template>
  <TotalTime>1462</TotalTime>
  <Words>438</Words>
  <Application>Microsoft Office PowerPoint</Application>
  <PresentationFormat>Widescreen</PresentationFormat>
  <Paragraphs>65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Gotham Book</vt:lpstr>
      <vt:lpstr>Gotham Office</vt:lpstr>
      <vt:lpstr>Myriad Pro</vt:lpstr>
      <vt:lpstr>Office Theme</vt:lpstr>
      <vt:lpstr>Bay of Plenty Regional Land Transport Plan Regional Transport Committee- 19 December 2019 </vt:lpstr>
      <vt:lpstr>Introduction</vt:lpstr>
      <vt:lpstr>PowerPoint Presentation</vt:lpstr>
      <vt:lpstr>Regional Land Transport Planning</vt:lpstr>
      <vt:lpstr>PowerPoint Presentation</vt:lpstr>
      <vt:lpstr>Government Policy Statement 2018</vt:lpstr>
      <vt:lpstr>Regional Land Transport Plan</vt:lpstr>
      <vt:lpstr>Regional Land Transport Plan 2018</vt:lpstr>
      <vt:lpstr>Process</vt:lpstr>
      <vt:lpstr>RLTP 2021 Timeframe</vt:lpstr>
      <vt:lpstr>Options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 of Plenty Regional Land Transport Plan 2018 Bay of Plenty Triennial Meeting - 12 April 2019</dc:title>
  <dc:creator>Bron Healey</dc:creator>
  <cp:lastModifiedBy>Namouta Poutasi</cp:lastModifiedBy>
  <cp:revision>57</cp:revision>
  <cp:lastPrinted>2019-12-19T07:29:01Z</cp:lastPrinted>
  <dcterms:created xsi:type="dcterms:W3CDTF">2019-03-20T19:50:21Z</dcterms:created>
  <dcterms:modified xsi:type="dcterms:W3CDTF">2019-12-19T17:21:05Z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A3460465</vt:lpwstr>
  </property>
  <property fmtid="{D5CDD505-2E9C-101B-9397-08002B2CF9AE}" pid="4" name="Objective-Title">
    <vt:lpwstr>RLTP 2021 Development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2019-12-19T18:51:24Z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2020-01-09T19:22:17Z</vt:filetime>
  </property>
  <property fmtid="{D5CDD505-2E9C-101B-9397-08002B2CF9AE}" pid="10" name="Objective-ModificationStamp">
    <vt:filetime>2020-01-24T03:25:55Z</vt:filetime>
  </property>
  <property fmtid="{D5CDD505-2E9C-101B-9397-08002B2CF9AE}" pid="11" name="Objective-Owner">
    <vt:lpwstr>Amanda Namana</vt:lpwstr>
  </property>
  <property fmtid="{D5CDD505-2E9C-101B-9397-08002B2CF9AE}" pid="12" name="Objective-Path">
    <vt:lpwstr>EasyInfo Global Folder:'Virtual Filing Cabinet':Democratic Process and Stakeholdings:Council Committee Meetings:* Council Committees:Regional Transport Committee:4 | Regional Transport Committee Meetings:Regional Transport Committee Agenda *:2019 Regional Transport Committee Agenda:2019-12-20 Regional Transport Committee - 20 December 2019:Presentations and Tabled Items</vt:lpwstr>
  </property>
  <property fmtid="{D5CDD505-2E9C-101B-9397-08002B2CF9AE}" pid="13" name="Objective-Parent">
    <vt:lpwstr>Presentations and Tabled Items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vA5211929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2.00768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Publication Type">
    <vt:lpwstr>Presentation</vt:lpwstr>
  </property>
  <property fmtid="{D5CDD505-2E9C-101B-9397-08002B2CF9AE}" pid="23" name="Objective-On Behalf Of">
    <vt:lpwstr/>
  </property>
  <property fmtid="{D5CDD505-2E9C-101B-9397-08002B2CF9AE}" pid="24" name="Objective-Accela Key">
    <vt:lpwstr/>
  </property>
  <property fmtid="{D5CDD505-2E9C-101B-9397-08002B2CF9AE}" pid="25" name="Objective-Comment">
    <vt:lpwstr/>
  </property>
  <property fmtid="{D5CDD505-2E9C-101B-9397-08002B2CF9AE}" pid="26" name="Objective-Publication Type [system]">
    <vt:lpwstr>Presentation</vt:lpwstr>
  </property>
  <property fmtid="{D5CDD505-2E9C-101B-9397-08002B2CF9AE}" pid="27" name="Objective-On Behalf Of [system]">
    <vt:lpwstr/>
  </property>
  <property fmtid="{D5CDD505-2E9C-101B-9397-08002B2CF9AE}" pid="28" name="Objective-Accela Key [system]">
    <vt:lpwstr/>
  </property>
  <property fmtid="{D5CDD505-2E9C-101B-9397-08002B2CF9AE}" pid="29" name="Objective-Meeting and Hearing Type">
    <vt:lpwstr>Presentation</vt:lpwstr>
  </property>
  <property fmtid="{D5CDD505-2E9C-101B-9397-08002B2CF9AE}" pid="30" name="Objective-Meeting Date">
    <vt:lpwstr/>
  </property>
</Properties>
</file>