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4" r:id="rId4"/>
    <p:sldId id="278" r:id="rId5"/>
    <p:sldId id="279" r:id="rId6"/>
    <p:sldId id="280" r:id="rId7"/>
    <p:sldId id="267" r:id="rId8"/>
    <p:sldId id="273" r:id="rId9"/>
    <p:sldId id="275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handoutMaster" Target="handoutMasters/handoutMaster1.xml" Id="rId13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notesMaster" Target="notesMasters/notesMaster1.xml" Id="rId12" /><Relationship Type="http://schemas.openxmlformats.org/officeDocument/2006/relationships/tableStyles" Target="tableStyles.xml" Id="rId17" /><Relationship Type="http://schemas.openxmlformats.org/officeDocument/2006/relationships/slideMaster" Target="slideMasters/slideMaster1.xml" Id="rId2" /><Relationship Type="http://schemas.openxmlformats.org/officeDocument/2006/relationships/theme" Target="theme/theme1.xml" Id="rId16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viewProps" Target="viewProps.xml" Id="rId15" /><Relationship Type="http://schemas.openxmlformats.org/officeDocument/2006/relationships/slide" Target="slides/slide8.xml" Id="rId10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presProps" Target="presProps.xml" Id="rId14" /><Relationship Type="http://schemas.openxmlformats.org/officeDocument/2006/relationships/customXml" Target="/customXML/item2.xml" Id="R0ca5821fa8a0451b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127A-B417-4B52-98AA-AEFD5C63699B}" type="datetimeFigureOut">
              <a:rPr lang="en-NZ" smtClean="0"/>
              <a:t>21/02/2020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594A5-252A-4905-B722-6058790355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591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1485E-7375-4EA6-8A38-A47F9C22D37E}" type="datetimeFigureOut">
              <a:rPr lang="en-NZ" smtClean="0"/>
              <a:t>21/02/2020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D87EC-54A4-4250-9434-35889CC248A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7335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9013"/>
            <a:ext cx="7991476" cy="1944687"/>
          </a:xfrm>
        </p:spPr>
        <p:txBody>
          <a:bodyPr anchor="b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89263"/>
            <a:ext cx="9144000" cy="9540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627880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61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225" y="1412875"/>
            <a:ext cx="9725025" cy="5308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7882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41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1709738"/>
            <a:ext cx="95472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4" y="4589463"/>
            <a:ext cx="9547225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B05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330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00225" y="1495425"/>
            <a:ext cx="4680000" cy="52260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5724" y="1495425"/>
            <a:ext cx="4680000" cy="52260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399099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306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3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4" y="457200"/>
            <a:ext cx="3514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57850" y="987425"/>
            <a:ext cx="5697538" cy="5734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00224" y="2057399"/>
            <a:ext cx="3514725" cy="4664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791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225" y="1428750"/>
            <a:ext cx="9725025" cy="529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225" y="365126"/>
            <a:ext cx="9725025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050"/>
          </a:solidFill>
          <a:latin typeface="Gotham Offic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rgbClr val="00B050"/>
          </a:solidFill>
          <a:latin typeface="Gotham Office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rgbClr val="00B050"/>
          </a:solidFill>
          <a:latin typeface="Gotham Office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rgbClr val="00B050"/>
          </a:solidFill>
          <a:latin typeface="Gotham Office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rgbClr val="00B050"/>
          </a:solidFill>
          <a:latin typeface="Gotham Office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1" kern="1200">
          <a:solidFill>
            <a:srgbClr val="00B050"/>
          </a:solidFill>
          <a:latin typeface="Gotham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4800" dirty="0" smtClean="0"/>
              <a:t>Consent Application RM18-0211</a:t>
            </a:r>
            <a:endParaRPr lang="en-NZ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79220"/>
            <a:ext cx="7991476" cy="954087"/>
          </a:xfrm>
        </p:spPr>
        <p:txBody>
          <a:bodyPr/>
          <a:lstStyle/>
          <a:p>
            <a:pPr algn="ctr"/>
            <a:r>
              <a:rPr lang="en-NZ" dirty="0"/>
              <a:t>A consent to enable urgent repair works in streams and waterways in the Bay of </a:t>
            </a:r>
            <a:r>
              <a:rPr lang="en-NZ" dirty="0" smtClean="0"/>
              <a:t>Plenty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0889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1952625" y="1565275"/>
            <a:ext cx="9725025" cy="530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2000" dirty="0" smtClean="0"/>
              <a:t>Why hold the consent?</a:t>
            </a:r>
          </a:p>
          <a:p>
            <a:r>
              <a:rPr lang="en-NZ" sz="1800" b="0" dirty="0" smtClean="0"/>
              <a:t>Statutory responsibilities and assisting land owners</a:t>
            </a:r>
            <a:endParaRPr lang="en-NZ" sz="1800" b="0" dirty="0"/>
          </a:p>
          <a:p>
            <a:pPr marL="0" indent="0">
              <a:buNone/>
            </a:pPr>
            <a:r>
              <a:rPr lang="en-NZ" sz="2000" dirty="0" smtClean="0"/>
              <a:t>What type of activities does the consent permit?</a:t>
            </a:r>
          </a:p>
          <a:p>
            <a:pPr lvl="1"/>
            <a:r>
              <a:rPr lang="en-NZ" sz="1800" b="0" dirty="0"/>
              <a:t>Repair bank erosion</a:t>
            </a:r>
          </a:p>
          <a:p>
            <a:pPr lvl="1"/>
            <a:r>
              <a:rPr lang="en-NZ" sz="1800" b="0" dirty="0"/>
              <a:t>Realignment and clearing debris</a:t>
            </a:r>
          </a:p>
          <a:p>
            <a:pPr lvl="1"/>
            <a:r>
              <a:rPr lang="en-NZ" sz="1800" b="0" dirty="0"/>
              <a:t>Clearance and maintenance of </a:t>
            </a:r>
            <a:r>
              <a:rPr lang="en-NZ" sz="1800" b="0"/>
              <a:t>stream </a:t>
            </a:r>
            <a:r>
              <a:rPr lang="en-NZ" sz="1800" b="0" smtClean="0"/>
              <a:t>mouths</a:t>
            </a:r>
          </a:p>
          <a:p>
            <a:pPr marL="457200" lvl="1" indent="0">
              <a:buNone/>
            </a:pPr>
            <a:endParaRPr lang="en-NZ" sz="1800" b="0" dirty="0"/>
          </a:p>
          <a:p>
            <a:pPr marL="0" indent="0">
              <a:buNone/>
            </a:pPr>
            <a:r>
              <a:rPr lang="en-NZ" sz="2000" dirty="0" smtClean="0"/>
              <a:t>Other key points-</a:t>
            </a:r>
          </a:p>
          <a:p>
            <a:r>
              <a:rPr lang="en-NZ" sz="1800" b="0" dirty="0" smtClean="0"/>
              <a:t>Consent 64684 – expired 2018 (operating under s124 RMA while we seek new consent)</a:t>
            </a:r>
          </a:p>
          <a:p>
            <a:r>
              <a:rPr lang="en-NZ" sz="1800" b="0" dirty="0" smtClean="0"/>
              <a:t>Has been in place for 22 years</a:t>
            </a:r>
          </a:p>
          <a:p>
            <a:r>
              <a:rPr lang="en-NZ" sz="1800" b="0" dirty="0" smtClean="0"/>
              <a:t>Used approx. 10-20 times per year – almost exclusively when we are contacted by land owners</a:t>
            </a:r>
          </a:p>
          <a:p>
            <a:r>
              <a:rPr lang="en-NZ" sz="2000" b="0" dirty="0"/>
              <a:t>Does NOT permit gravel extraction</a:t>
            </a:r>
            <a:endParaRPr lang="en-NZ" sz="2400" dirty="0"/>
          </a:p>
          <a:p>
            <a:endParaRPr lang="en-NZ" sz="2000" b="0" dirty="0" smtClean="0"/>
          </a:p>
          <a:p>
            <a:pPr marL="0" indent="0">
              <a:buNone/>
            </a:pPr>
            <a:endParaRPr lang="en-NZ" sz="1800" b="0" dirty="0" smtClean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NZ" sz="1600" b="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Z" sz="1600" b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1600" b="0" dirty="0" smtClean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952625" y="517526"/>
            <a:ext cx="9725025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50"/>
                </a:solidFill>
                <a:latin typeface="Gotham Offic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NZ" dirty="0" smtClean="0"/>
              <a:t>Key Points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8622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34908" y="2061050"/>
            <a:ext cx="5257800" cy="3495688"/>
          </a:xfrm>
        </p:spPr>
        <p:txBody>
          <a:bodyPr>
            <a:normAutofit/>
          </a:bodyPr>
          <a:lstStyle/>
          <a:p>
            <a:r>
              <a:rPr lang="en-NZ" sz="2000" dirty="0" smtClean="0"/>
              <a:t>Erosion occurring</a:t>
            </a:r>
          </a:p>
          <a:p>
            <a:pPr marL="0" indent="0">
              <a:buNone/>
            </a:pPr>
            <a:endParaRPr lang="en-NZ" sz="2000" dirty="0" smtClean="0"/>
          </a:p>
          <a:p>
            <a:r>
              <a:rPr lang="en-NZ" sz="2000" dirty="0" smtClean="0"/>
              <a:t>Flood hazard through dam creation</a:t>
            </a:r>
          </a:p>
          <a:p>
            <a:pPr marL="0" indent="0">
              <a:buNone/>
            </a:pPr>
            <a:endParaRPr lang="en-NZ" sz="2000" dirty="0" smtClean="0"/>
          </a:p>
          <a:p>
            <a:r>
              <a:rPr lang="en-NZ" sz="2000" dirty="0" smtClean="0"/>
              <a:t>Flood channel capacity issue</a:t>
            </a:r>
            <a:endParaRPr lang="en-NZ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Works example – </a:t>
            </a:r>
            <a:r>
              <a:rPr lang="en-NZ" sz="4000" dirty="0" err="1" smtClean="0"/>
              <a:t>Rotorua</a:t>
            </a:r>
            <a:r>
              <a:rPr lang="en-NZ" sz="4000" dirty="0" smtClean="0"/>
              <a:t> area</a:t>
            </a:r>
            <a:endParaRPr lang="en-NZ" sz="4000" dirty="0"/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69478"/>
            <a:ext cx="4529138" cy="38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70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33771" y="2736578"/>
            <a:ext cx="5682029" cy="2395659"/>
          </a:xfrm>
        </p:spPr>
        <p:txBody>
          <a:bodyPr/>
          <a:lstStyle/>
          <a:p>
            <a:r>
              <a:rPr lang="en-NZ" sz="2000" dirty="0" smtClean="0"/>
              <a:t>Sediment build up reducing capacity of stream</a:t>
            </a:r>
            <a:endParaRPr lang="en-NZ" sz="2000" dirty="0"/>
          </a:p>
          <a:p>
            <a:pPr marL="0" indent="0">
              <a:buNone/>
            </a:pPr>
            <a:endParaRPr lang="en-NZ" sz="2000" dirty="0"/>
          </a:p>
          <a:p>
            <a:r>
              <a:rPr lang="en-NZ" sz="2000" dirty="0"/>
              <a:t>Flood hazard through dam creation</a:t>
            </a:r>
          </a:p>
          <a:p>
            <a:pPr marL="0" indent="0">
              <a:buNone/>
            </a:pPr>
            <a:endParaRPr lang="en-NZ" sz="2000" dirty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Works example – </a:t>
            </a:r>
            <a:r>
              <a:rPr lang="en-NZ" sz="4000" dirty="0" err="1" smtClean="0"/>
              <a:t>Ōhiwa</a:t>
            </a:r>
            <a:r>
              <a:rPr lang="en-NZ" sz="4000" dirty="0" smtClean="0"/>
              <a:t>/</a:t>
            </a:r>
            <a:r>
              <a:rPr lang="en-NZ" sz="4000" dirty="0" err="1" smtClean="0"/>
              <a:t>Nukuhou</a:t>
            </a:r>
            <a:endParaRPr lang="en-NZ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77" y="1429237"/>
            <a:ext cx="3972658" cy="529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54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Works example – Wairoa River</a:t>
            </a:r>
            <a:endParaRPr lang="en-NZ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463" y="1773207"/>
            <a:ext cx="5624675" cy="4218506"/>
          </a:xfr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884501" y="2684630"/>
            <a:ext cx="5682029" cy="239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00B050"/>
                </a:solidFill>
                <a:latin typeface="Gotham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000" dirty="0" smtClean="0"/>
              <a:t>Riparian planting</a:t>
            </a:r>
          </a:p>
          <a:p>
            <a:endParaRPr lang="en-NZ" sz="2000" dirty="0"/>
          </a:p>
          <a:p>
            <a:r>
              <a:rPr lang="en-NZ" sz="2000" dirty="0" smtClean="0"/>
              <a:t>Fencing setback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NZ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993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kihi 2311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70" y="1608993"/>
            <a:ext cx="4674137" cy="335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P718045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303585"/>
            <a:ext cx="4020812" cy="37848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130796" y="5302482"/>
            <a:ext cx="4862513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50"/>
                </a:solidFill>
                <a:latin typeface="Gotham Offic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NZ" sz="3100" dirty="0" smtClean="0"/>
              <a:t>Problem – </a:t>
            </a:r>
            <a:r>
              <a:rPr lang="en-NZ" sz="1800" dirty="0" smtClean="0"/>
              <a:t>access to several properties and Motu Trail cycleway effected</a:t>
            </a:r>
            <a:endParaRPr lang="en-NZ" sz="18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881007" y="6037508"/>
            <a:ext cx="9725025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50"/>
                </a:solidFill>
                <a:latin typeface="Gotham Offic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NZ" sz="3100" dirty="0" smtClean="0"/>
              <a:t>Solution</a:t>
            </a:r>
            <a:endParaRPr lang="en-NZ" sz="3100" dirty="0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2109786" y="485165"/>
            <a:ext cx="9725025" cy="87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B050"/>
                </a:solidFill>
                <a:latin typeface="Gotham Office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NZ" sz="4000" dirty="0" smtClean="0"/>
              <a:t>Works example – </a:t>
            </a:r>
            <a:r>
              <a:rPr lang="en-NZ" sz="4000" dirty="0" err="1" smtClean="0"/>
              <a:t>Pakihi</a:t>
            </a:r>
            <a:r>
              <a:rPr lang="en-NZ" sz="4000" dirty="0" smtClean="0"/>
              <a:t>/</a:t>
            </a:r>
            <a:r>
              <a:rPr lang="en-NZ" sz="4000" dirty="0" err="1" smtClean="0"/>
              <a:t>Opotiki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7982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6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000" b="0" dirty="0" smtClean="0"/>
              <a:t>All works proposed under consent will require a Management Plan – currently considering </a:t>
            </a:r>
            <a:r>
              <a:rPr lang="en-NZ" sz="2000" b="0" dirty="0" smtClean="0"/>
              <a:t>recommending thresholds for:</a:t>
            </a:r>
          </a:p>
          <a:p>
            <a:pPr lvl="1"/>
            <a:r>
              <a:rPr lang="en-NZ" sz="2000" b="0" dirty="0" smtClean="0"/>
              <a:t>Minor works (</a:t>
            </a:r>
            <a:r>
              <a:rPr lang="en-NZ" sz="2000" b="0" dirty="0" err="1" smtClean="0"/>
              <a:t>Rotorua</a:t>
            </a:r>
            <a:r>
              <a:rPr lang="en-NZ" sz="2000" b="0" dirty="0" smtClean="0"/>
              <a:t> example) – simpler process</a:t>
            </a:r>
          </a:p>
          <a:p>
            <a:pPr lvl="1"/>
            <a:r>
              <a:rPr lang="en-NZ" sz="2000" b="0" dirty="0" smtClean="0"/>
              <a:t>Larger works (</a:t>
            </a:r>
            <a:r>
              <a:rPr lang="en-NZ" sz="2000" b="0" dirty="0" err="1" smtClean="0"/>
              <a:t>Pakihi</a:t>
            </a:r>
            <a:r>
              <a:rPr lang="en-NZ" sz="2000" b="0" dirty="0" smtClean="0"/>
              <a:t> example) – more detailed process </a:t>
            </a:r>
            <a:endParaRPr lang="en-NZ" sz="2000" b="0" dirty="0" smtClean="0"/>
          </a:p>
          <a:p>
            <a:pPr marL="0" indent="0">
              <a:buNone/>
            </a:pPr>
            <a:endParaRPr lang="en-NZ" sz="2000" b="0" dirty="0" smtClean="0"/>
          </a:p>
          <a:p>
            <a:r>
              <a:rPr lang="en-NZ" sz="2000" b="0" dirty="0" smtClean="0"/>
              <a:t>Considering recommending increased consultation requirements with </a:t>
            </a:r>
            <a:r>
              <a:rPr lang="en-NZ" sz="2000" b="0" i="1" dirty="0" err="1" smtClean="0"/>
              <a:t>Tangata</a:t>
            </a:r>
            <a:r>
              <a:rPr lang="en-NZ" sz="2000" b="0" i="1" dirty="0" smtClean="0"/>
              <a:t> </a:t>
            </a:r>
            <a:r>
              <a:rPr lang="en-NZ" sz="2000" b="0" i="1" dirty="0" smtClean="0"/>
              <a:t>Whenua</a:t>
            </a:r>
          </a:p>
          <a:p>
            <a:pPr lvl="1"/>
            <a:r>
              <a:rPr lang="en-NZ" sz="2000" b="0" i="1" dirty="0" smtClean="0"/>
              <a:t>Compulsory for all works? Or,</a:t>
            </a:r>
          </a:p>
          <a:p>
            <a:pPr lvl="1"/>
            <a:r>
              <a:rPr lang="en-NZ" sz="2000" b="0" i="1" dirty="0" smtClean="0"/>
              <a:t>Thresholds? E.g. scale of works – as above. Area identified in IMP? </a:t>
            </a:r>
            <a:endParaRPr lang="en-NZ" sz="2000" b="0" i="1" dirty="0"/>
          </a:p>
          <a:p>
            <a:pPr lvl="1"/>
            <a:r>
              <a:rPr lang="en-NZ" sz="2000" b="0" i="1" dirty="0" smtClean="0"/>
              <a:t>Providing a narrative around how feedback has been incorporated and giving </a:t>
            </a:r>
            <a:r>
              <a:rPr lang="en-NZ" sz="2000" b="0" i="1" dirty="0" err="1" smtClean="0"/>
              <a:t>tangata</a:t>
            </a:r>
            <a:r>
              <a:rPr lang="en-NZ" sz="2000" b="0" i="1" dirty="0" smtClean="0"/>
              <a:t> whenua a chance to comment on management plans</a:t>
            </a:r>
          </a:p>
          <a:p>
            <a:pPr lvl="1"/>
            <a:endParaRPr lang="en-NZ" sz="2000" b="0" dirty="0" smtClean="0"/>
          </a:p>
          <a:p>
            <a:endParaRPr lang="en-NZ" sz="2000" b="0" dirty="0"/>
          </a:p>
          <a:p>
            <a:pPr marL="0" indent="0">
              <a:buNone/>
            </a:pPr>
            <a:endParaRPr lang="en-NZ" sz="2000" b="0" dirty="0"/>
          </a:p>
          <a:p>
            <a:pPr marL="0" indent="0">
              <a:buNone/>
            </a:pPr>
            <a:endParaRPr lang="en-NZ" sz="2000" b="0" dirty="0" smtClean="0"/>
          </a:p>
          <a:p>
            <a:endParaRPr lang="en-NZ" sz="2000" b="0" dirty="0" smtClean="0"/>
          </a:p>
          <a:p>
            <a:pPr lvl="1"/>
            <a:endParaRPr lang="en-NZ" sz="2000" b="0" dirty="0" smtClean="0"/>
          </a:p>
          <a:p>
            <a:pPr marL="0" indent="0">
              <a:buNone/>
            </a:pPr>
            <a:endParaRPr lang="en-NZ" sz="2800" b="0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NZ" sz="4000" dirty="0" smtClean="0"/>
              <a:t>Consultation process</a:t>
            </a:r>
            <a:endParaRPr lang="en-NZ" sz="4000" u="sng" dirty="0"/>
          </a:p>
        </p:txBody>
      </p:sp>
    </p:spTree>
    <p:extLst>
      <p:ext uri="{BB962C8B-B14F-4D97-AF65-F5344CB8AC3E}">
        <p14:creationId xmlns:p14="http://schemas.microsoft.com/office/powerpoint/2010/main" val="251418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000" b="0" dirty="0"/>
              <a:t>Pre notification consultation (March/April) </a:t>
            </a:r>
          </a:p>
          <a:p>
            <a:pPr lvl="1"/>
            <a:r>
              <a:rPr lang="en-NZ" sz="2000" b="0" dirty="0"/>
              <a:t>Invite to </a:t>
            </a:r>
            <a:r>
              <a:rPr lang="en-NZ" sz="2000" b="0" dirty="0" err="1"/>
              <a:t>tangata</a:t>
            </a:r>
            <a:r>
              <a:rPr lang="en-NZ" sz="2000" b="0" dirty="0"/>
              <a:t> whenua entities and key stakeholders (e.g. TLAs, DOC, F&amp;G, </a:t>
            </a:r>
            <a:r>
              <a:rPr lang="en-NZ" sz="2000" b="0" dirty="0" smtClean="0"/>
              <a:t>NZTA, ward forums, advisory groups)</a:t>
            </a:r>
            <a:endParaRPr lang="en-NZ" sz="2000" b="0" dirty="0"/>
          </a:p>
          <a:p>
            <a:pPr lvl="1"/>
            <a:r>
              <a:rPr lang="en-NZ" sz="2000" b="0" dirty="0"/>
              <a:t>Facebook/website/e-newsletter</a:t>
            </a:r>
          </a:p>
          <a:p>
            <a:pPr marL="0" indent="0">
              <a:buNone/>
            </a:pPr>
            <a:endParaRPr lang="en-NZ" sz="2000" b="0" dirty="0" smtClean="0"/>
          </a:p>
          <a:p>
            <a:pPr marL="0" indent="0">
              <a:buNone/>
            </a:pPr>
            <a:r>
              <a:rPr lang="en-NZ" sz="2000" b="0" dirty="0" smtClean="0"/>
              <a:t>Notification/Submissions – app. May</a:t>
            </a:r>
          </a:p>
          <a:p>
            <a:pPr marL="0" indent="0">
              <a:buNone/>
            </a:pPr>
            <a:endParaRPr lang="en-NZ" sz="2000" b="0" dirty="0" smtClean="0"/>
          </a:p>
          <a:p>
            <a:pPr marL="0" indent="0">
              <a:buNone/>
            </a:pPr>
            <a:r>
              <a:rPr lang="en-NZ" sz="2000" b="0" dirty="0" smtClean="0"/>
              <a:t>Hearings (if required) – app. June</a:t>
            </a:r>
          </a:p>
          <a:p>
            <a:pPr marL="0" indent="0">
              <a:buNone/>
            </a:pPr>
            <a:endParaRPr lang="en-NZ" sz="2000" b="0" dirty="0" smtClean="0"/>
          </a:p>
          <a:p>
            <a:pPr marL="0" indent="0">
              <a:buNone/>
            </a:pPr>
            <a:r>
              <a:rPr lang="en-NZ" sz="2000" b="0" dirty="0" smtClean="0"/>
              <a:t>Decision</a:t>
            </a:r>
          </a:p>
          <a:p>
            <a:pPr lvl="1"/>
            <a:endParaRPr lang="en-NZ" dirty="0"/>
          </a:p>
          <a:p>
            <a:pPr lvl="1"/>
            <a:endParaRPr lang="en-NZ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dirty="0" smtClean="0"/>
              <a:t>Approximate timeline?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600406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A3444764</value>
    </field>
    <field name="Objective-Title">
      <value order="0">2019-12-09_Power point for RM18-0211_H Barsdell</value>
    </field>
    <field name="Objective-Description">
      <value order="0"/>
    </field>
    <field name="Objective-CreationStamp">
      <value order="0">2019-12-08T22:44:14Z</value>
    </field>
    <field name="Objective-IsApproved">
      <value order="0">false</value>
    </field>
    <field name="Objective-IsPublished">
      <value order="0">true</value>
    </field>
    <field name="Objective-DatePublished">
      <value order="0">2020-03-11T21:41:45Z</value>
    </field>
    <field name="Objective-ModificationStamp">
      <value order="0">2020-03-17T01:53:19Z</value>
    </field>
    <field name="Objective-Owner">
      <value order="0">Hemi Barsdell</value>
    </field>
    <field name="Objective-Path">
      <value order="0">EasyInfo Global Folder:'Virtual Filing Cabinet':Rivers and Drainage:Assets:Asset Management:Consents held by Rivers and Drainage Assets:RM18-0211 (renewal of 64684 - consent for works to prevent erosion and flooding):Communications and Consultation:Presentations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vA5254000</value>
    </field>
    <field name="Objective-Version">
      <value order="0">1.0</value>
    </field>
    <field name="Objective-VersionNumber">
      <value order="0">12</value>
    </field>
    <field name="Objective-VersionComment">
      <value order="0"/>
    </field>
    <field name="Objective-FileNumber">
      <value order="0">6.00425</value>
    </field>
    <field name="Objective-Classification">
      <value order="0">Public Access</value>
    </field>
    <field name="Objective-Caveats">
      <value order="0"/>
    </field>
  </systemFields>
  <catalogues>
    <catalogue name="Reference Document (External Source) Type Catalogue" type="type" ori="id:cA19">
      <field name="Objective-Author">
        <value order="0">Hemi Barsdell</value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BOPRC Powerpoint Template</Template>
  <TotalTime>2167</TotalTime>
  <Words>300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Gotham Office</vt:lpstr>
      <vt:lpstr>Office Theme</vt:lpstr>
      <vt:lpstr>Consent Application RM18-0211</vt:lpstr>
      <vt:lpstr>PowerPoint Presentation</vt:lpstr>
      <vt:lpstr>Works example – Rotorua area</vt:lpstr>
      <vt:lpstr>Works example – Ōhiwa/Nukuhou</vt:lpstr>
      <vt:lpstr>Works example – Wairoa River</vt:lpstr>
      <vt:lpstr>PowerPoint Presentation</vt:lpstr>
      <vt:lpstr>PowerPoint Presentation</vt:lpstr>
      <vt:lpstr>Consultation process</vt:lpstr>
      <vt:lpstr>Approximate timeline?</vt:lpstr>
    </vt:vector>
  </TitlesOfParts>
  <Company>Bay of Plenty Regional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RM18-0211</dc:title>
  <dc:creator>Hemi Barsdell</dc:creator>
  <cp:lastModifiedBy>Hemi Barsdell</cp:lastModifiedBy>
  <cp:revision>53</cp:revision>
  <dcterms:created xsi:type="dcterms:W3CDTF">2019-12-08T22:19:50Z</dcterms:created>
  <dcterms:modified xsi:type="dcterms:W3CDTF">2020-02-21T02:21:34Z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A3444764</vt:lpwstr>
  </property>
  <property fmtid="{D5CDD505-2E9C-101B-9397-08002B2CF9AE}" pid="4" name="Objective-Title">
    <vt:lpwstr>2019-12-09_Power point for RM18-0211_H Barsdell</vt:lpwstr>
  </property>
  <property fmtid="{D5CDD505-2E9C-101B-9397-08002B2CF9AE}" pid="5" name="Objective-Description">
    <vt:lpwstr/>
  </property>
  <property fmtid="{D5CDD505-2E9C-101B-9397-08002B2CF9AE}" pid="6" name="Objective-CreationStamp">
    <vt:filetime>2019-12-08T22:44:14Z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2020-03-11T21:41:45Z</vt:filetime>
  </property>
  <property fmtid="{D5CDD505-2E9C-101B-9397-08002B2CF9AE}" pid="10" name="Objective-ModificationStamp">
    <vt:filetime>2020-03-17T01:53:19Z</vt:filetime>
  </property>
  <property fmtid="{D5CDD505-2E9C-101B-9397-08002B2CF9AE}" pid="11" name="Objective-Owner">
    <vt:lpwstr>Hemi Barsdell</vt:lpwstr>
  </property>
  <property fmtid="{D5CDD505-2E9C-101B-9397-08002B2CF9AE}" pid="12" name="Objective-Path">
    <vt:lpwstr>EasyInfo Global Folder:'Virtual Filing Cabinet':Rivers and Drainage:Assets:Asset Management:Consents held by Rivers and Drainage Assets:RM18-0211 (renewal of 64684 - consent for works to prevent erosion and flooding):Communications and Consultation:Presentations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vA5254000</vt:lpwstr>
  </property>
  <property fmtid="{D5CDD505-2E9C-101B-9397-08002B2CF9AE}" pid="16" name="Objective-Version">
    <vt:lpwstr>1.0</vt:lpwstr>
  </property>
  <property fmtid="{D5CDD505-2E9C-101B-9397-08002B2CF9AE}" pid="17" name="Objective-VersionNumber">
    <vt:r8>12</vt:r8>
  </property>
  <property fmtid="{D5CDD505-2E9C-101B-9397-08002B2CF9AE}" pid="18" name="Objective-VersionComment">
    <vt:lpwstr/>
  </property>
  <property fmtid="{D5CDD505-2E9C-101B-9397-08002B2CF9AE}" pid="19" name="Objective-FileNumber">
    <vt:lpwstr>6.00425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Author">
    <vt:lpwstr>Hemi Barsdell</vt:lpwstr>
  </property>
  <property fmtid="{D5CDD505-2E9C-101B-9397-08002B2CF9AE}" pid="23" name="Objective-On Behalf Of">
    <vt:lpwstr/>
  </property>
  <property fmtid="{D5CDD505-2E9C-101B-9397-08002B2CF9AE}" pid="24" name="Objective-Accela Key">
    <vt:lpwstr/>
  </property>
  <property fmtid="{D5CDD505-2E9C-101B-9397-08002B2CF9AE}" pid="25" name="Objective-Comment">
    <vt:lpwstr/>
  </property>
</Properties>
</file>