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257" r:id="rId3"/>
    <p:sldId id="321" r:id="rId4"/>
    <p:sldId id="372" r:id="rId5"/>
    <p:sldId id="360" r:id="rId6"/>
    <p:sldId id="368" r:id="rId7"/>
    <p:sldId id="369" r:id="rId8"/>
    <p:sldId id="374" r:id="rId9"/>
    <p:sldId id="363" r:id="rId10"/>
    <p:sldId id="373" r:id="rId11"/>
    <p:sldId id="366" r:id="rId12"/>
    <p:sldId id="364" r:id="rId13"/>
    <p:sldId id="370" r:id="rId14"/>
    <p:sldId id="361" r:id="rId15"/>
    <p:sldId id="353" r:id="rId16"/>
    <p:sldId id="354" r:id="rId17"/>
    <p:sldId id="371" r:id="rId18"/>
    <p:sldId id="362" r:id="rId19"/>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FF"/>
    <a:srgbClr val="002F5D"/>
    <a:srgbClr val="0064A3"/>
    <a:srgbClr val="62BD19"/>
    <a:srgbClr val="2E2E2E"/>
    <a:srgbClr val="333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0" autoAdjust="0"/>
    <p:restoredTop sz="99631" autoAdjust="0"/>
  </p:normalViewPr>
  <p:slideViewPr>
    <p:cSldViewPr>
      <p:cViewPr>
        <p:scale>
          <a:sx n="100" d="100"/>
          <a:sy n="100" d="100"/>
        </p:scale>
        <p:origin x="-1003" y="-749"/>
      </p:cViewPr>
      <p:guideLst>
        <p:guide orient="horz" pos="162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65" d="100"/>
          <a:sy n="65" d="100"/>
        </p:scale>
        <p:origin x="-3264" y="-102"/>
      </p:cViewPr>
      <p:guideLst>
        <p:guide orient="horz" pos="3126"/>
        <p:guide pos="214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1.xml" Id="rId3" /><Relationship Type="http://schemas.openxmlformats.org/officeDocument/2006/relationships/presProps" Target="presProps.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notesMaster" Target="notesMasters/notesMaster1.xml" Id="rId20"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tableStyles" Target="tableStyles.xml" Id="rId24"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theme" Target="theme/theme1.xml" Id="rId23"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viewProps" Target="viewProps.xml" Id="rId22" /><Relationship Type="http://schemas.openxmlformats.org/officeDocument/2006/relationships/customXml" Target="/customXML/item2.xml" Id="R25b84f53de91408a" /></Relationships>
</file>

<file path=ppt/diagrams/_rels/data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61DCC-983B-46C4-9171-92F9EFFEABE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NZ"/>
        </a:p>
      </dgm:t>
    </dgm:pt>
    <dgm:pt modelId="{BAB68A71-C625-45F2-A092-6FEBABB8ACE4}">
      <dgm:prSet phldrT="[Text]" custT="1"/>
      <dgm:spPr/>
      <dgm:t>
        <a:bodyPr/>
        <a:lstStyle/>
        <a:p>
          <a:r>
            <a:rPr lang="en-NZ" sz="2000" dirty="0" smtClean="0"/>
            <a:t>Regional update</a:t>
          </a:r>
          <a:endParaRPr lang="en-NZ" sz="2000" dirty="0"/>
        </a:p>
      </dgm:t>
    </dgm:pt>
    <dgm:pt modelId="{705F7E3A-519F-462B-9804-6CA195282EAA}" type="parTrans" cxnId="{9F67E8EA-8AAA-4A02-9A9E-B33E92652904}">
      <dgm:prSet/>
      <dgm:spPr/>
      <dgm:t>
        <a:bodyPr/>
        <a:lstStyle/>
        <a:p>
          <a:endParaRPr lang="en-NZ"/>
        </a:p>
      </dgm:t>
    </dgm:pt>
    <dgm:pt modelId="{EDC4AF8E-3BFD-4EC9-8590-7CA14AD2C534}" type="sibTrans" cxnId="{9F67E8EA-8AAA-4A02-9A9E-B33E92652904}">
      <dgm:prSet/>
      <dgm:spPr/>
      <dgm:t>
        <a:bodyPr/>
        <a:lstStyle/>
        <a:p>
          <a:endParaRPr lang="en-NZ"/>
        </a:p>
      </dgm:t>
    </dgm:pt>
    <dgm:pt modelId="{6CCD2186-9CEB-4DE2-B35B-D1F0A8ACE4E2}">
      <dgm:prSet phldrT="[Text]" custT="1"/>
      <dgm:spPr/>
      <dgm:t>
        <a:bodyPr/>
        <a:lstStyle/>
        <a:p>
          <a:r>
            <a:rPr lang="en-NZ" sz="2000" dirty="0" smtClean="0"/>
            <a:t>Kaituna water management area PC12 – discussion document</a:t>
          </a:r>
        </a:p>
      </dgm:t>
    </dgm:pt>
    <dgm:pt modelId="{A4A611FC-2813-4322-A100-48B4003B4400}" type="sibTrans" cxnId="{A5BB3AA1-B9F7-4358-BFBE-1DB102ECA274}">
      <dgm:prSet/>
      <dgm:spPr/>
      <dgm:t>
        <a:bodyPr/>
        <a:lstStyle/>
        <a:p>
          <a:endParaRPr lang="en-NZ"/>
        </a:p>
      </dgm:t>
    </dgm:pt>
    <dgm:pt modelId="{A07DA1D0-E6DC-4C52-8668-72A74E5089F8}" type="parTrans" cxnId="{A5BB3AA1-B9F7-4358-BFBE-1DB102ECA274}">
      <dgm:prSet/>
      <dgm:spPr/>
      <dgm:t>
        <a:bodyPr/>
        <a:lstStyle/>
        <a:p>
          <a:endParaRPr lang="en-NZ"/>
        </a:p>
      </dgm:t>
    </dgm:pt>
    <dgm:pt modelId="{A7529BC6-C06B-4F15-9EA1-E931A412852D}">
      <dgm:prSet phldrT="[Text]" custT="1"/>
      <dgm:spPr/>
      <dgm:t>
        <a:bodyPr/>
        <a:lstStyle/>
        <a:p>
          <a:r>
            <a:rPr lang="en-NZ" sz="2000" dirty="0" smtClean="0"/>
            <a:t>National update</a:t>
          </a:r>
          <a:endParaRPr lang="en-NZ" sz="2000" dirty="0"/>
        </a:p>
      </dgm:t>
    </dgm:pt>
    <dgm:pt modelId="{618A4681-4E38-41B5-8499-3E2514BCA0E9}" type="parTrans" cxnId="{7896AD9B-B89F-4206-BD99-1B4F7E2B285D}">
      <dgm:prSet/>
      <dgm:spPr/>
      <dgm:t>
        <a:bodyPr/>
        <a:lstStyle/>
        <a:p>
          <a:endParaRPr lang="en-NZ"/>
        </a:p>
      </dgm:t>
    </dgm:pt>
    <dgm:pt modelId="{404E9861-F7C8-46CC-8D74-A84C9CDCE6F3}" type="sibTrans" cxnId="{7896AD9B-B89F-4206-BD99-1B4F7E2B285D}">
      <dgm:prSet/>
      <dgm:spPr/>
      <dgm:t>
        <a:bodyPr/>
        <a:lstStyle/>
        <a:p>
          <a:endParaRPr lang="en-NZ"/>
        </a:p>
      </dgm:t>
    </dgm:pt>
    <dgm:pt modelId="{7BC3FE74-8AB1-4D19-AB54-DA9309C280A5}" type="pres">
      <dgm:prSet presAssocID="{79A61DCC-983B-46C4-9171-92F9EFFEABEF}" presName="Name0" presStyleCnt="0">
        <dgm:presLayoutVars>
          <dgm:chMax val="7"/>
          <dgm:chPref val="7"/>
          <dgm:dir/>
        </dgm:presLayoutVars>
      </dgm:prSet>
      <dgm:spPr/>
      <dgm:t>
        <a:bodyPr/>
        <a:lstStyle/>
        <a:p>
          <a:endParaRPr lang="en-NZ"/>
        </a:p>
      </dgm:t>
    </dgm:pt>
    <dgm:pt modelId="{B509539E-1CF1-49CA-8E8B-BA72177DEBB1}" type="pres">
      <dgm:prSet presAssocID="{79A61DCC-983B-46C4-9171-92F9EFFEABEF}" presName="Name1" presStyleCnt="0"/>
      <dgm:spPr/>
      <dgm:t>
        <a:bodyPr/>
        <a:lstStyle/>
        <a:p>
          <a:endParaRPr lang="en-NZ"/>
        </a:p>
      </dgm:t>
    </dgm:pt>
    <dgm:pt modelId="{5452BEBA-7A81-4FD2-9EE0-8C8906A32E00}" type="pres">
      <dgm:prSet presAssocID="{79A61DCC-983B-46C4-9171-92F9EFFEABEF}" presName="cycle" presStyleCnt="0"/>
      <dgm:spPr/>
      <dgm:t>
        <a:bodyPr/>
        <a:lstStyle/>
        <a:p>
          <a:endParaRPr lang="en-NZ"/>
        </a:p>
      </dgm:t>
    </dgm:pt>
    <dgm:pt modelId="{2584DE17-5978-4FEA-B569-80CE925B54B8}" type="pres">
      <dgm:prSet presAssocID="{79A61DCC-983B-46C4-9171-92F9EFFEABEF}" presName="srcNode" presStyleLbl="node1" presStyleIdx="0" presStyleCnt="3"/>
      <dgm:spPr/>
      <dgm:t>
        <a:bodyPr/>
        <a:lstStyle/>
        <a:p>
          <a:endParaRPr lang="en-NZ"/>
        </a:p>
      </dgm:t>
    </dgm:pt>
    <dgm:pt modelId="{091F154C-054D-4573-AEEA-065C63CE2A9A}" type="pres">
      <dgm:prSet presAssocID="{79A61DCC-983B-46C4-9171-92F9EFFEABEF}" presName="conn" presStyleLbl="parChTrans1D2" presStyleIdx="0" presStyleCnt="1"/>
      <dgm:spPr/>
      <dgm:t>
        <a:bodyPr/>
        <a:lstStyle/>
        <a:p>
          <a:endParaRPr lang="en-NZ"/>
        </a:p>
      </dgm:t>
    </dgm:pt>
    <dgm:pt modelId="{86112B11-42B9-4873-9516-726A532E026E}" type="pres">
      <dgm:prSet presAssocID="{79A61DCC-983B-46C4-9171-92F9EFFEABEF}" presName="extraNode" presStyleLbl="node1" presStyleIdx="0" presStyleCnt="3"/>
      <dgm:spPr/>
      <dgm:t>
        <a:bodyPr/>
        <a:lstStyle/>
        <a:p>
          <a:endParaRPr lang="en-NZ"/>
        </a:p>
      </dgm:t>
    </dgm:pt>
    <dgm:pt modelId="{54420041-6941-4F28-BC27-B8846734BEFF}" type="pres">
      <dgm:prSet presAssocID="{79A61DCC-983B-46C4-9171-92F9EFFEABEF}" presName="dstNode" presStyleLbl="node1" presStyleIdx="0" presStyleCnt="3"/>
      <dgm:spPr/>
      <dgm:t>
        <a:bodyPr/>
        <a:lstStyle/>
        <a:p>
          <a:endParaRPr lang="en-NZ"/>
        </a:p>
      </dgm:t>
    </dgm:pt>
    <dgm:pt modelId="{D9A8FBD3-126F-45CB-A87D-CD54D190E31F}" type="pres">
      <dgm:prSet presAssocID="{A7529BC6-C06B-4F15-9EA1-E931A412852D}" presName="text_1" presStyleLbl="node1" presStyleIdx="0" presStyleCnt="3">
        <dgm:presLayoutVars>
          <dgm:bulletEnabled val="1"/>
        </dgm:presLayoutVars>
      </dgm:prSet>
      <dgm:spPr/>
      <dgm:t>
        <a:bodyPr/>
        <a:lstStyle/>
        <a:p>
          <a:endParaRPr lang="en-NZ"/>
        </a:p>
      </dgm:t>
    </dgm:pt>
    <dgm:pt modelId="{9C8B3E98-7736-4938-B628-EA37B8D56A4A}" type="pres">
      <dgm:prSet presAssocID="{A7529BC6-C06B-4F15-9EA1-E931A412852D}" presName="accent_1" presStyleCnt="0"/>
      <dgm:spPr/>
    </dgm:pt>
    <dgm:pt modelId="{C5AD18B6-1EAE-4782-A74D-6893DAFBBB44}" type="pres">
      <dgm:prSet presAssocID="{A7529BC6-C06B-4F15-9EA1-E931A412852D}" presName="accentRepeatNode" presStyleLbl="solidFgAcc1" presStyleIdx="0" presStyleCnt="3"/>
      <dgm:spPr/>
    </dgm:pt>
    <dgm:pt modelId="{9899D60C-2E7E-43DB-BC72-176295A13BAA}" type="pres">
      <dgm:prSet presAssocID="{BAB68A71-C625-45F2-A092-6FEBABB8ACE4}" presName="text_2" presStyleLbl="node1" presStyleIdx="1" presStyleCnt="3">
        <dgm:presLayoutVars>
          <dgm:bulletEnabled val="1"/>
        </dgm:presLayoutVars>
      </dgm:prSet>
      <dgm:spPr/>
      <dgm:t>
        <a:bodyPr/>
        <a:lstStyle/>
        <a:p>
          <a:endParaRPr lang="en-NZ"/>
        </a:p>
      </dgm:t>
    </dgm:pt>
    <dgm:pt modelId="{04D5C5FB-16B6-4A44-917E-8A7381949A50}" type="pres">
      <dgm:prSet presAssocID="{BAB68A71-C625-45F2-A092-6FEBABB8ACE4}" presName="accent_2" presStyleCnt="0"/>
      <dgm:spPr/>
    </dgm:pt>
    <dgm:pt modelId="{991C218A-D177-4D59-A8EC-639BF1110474}" type="pres">
      <dgm:prSet presAssocID="{BAB68A71-C625-45F2-A092-6FEBABB8ACE4}" presName="accentRepeatNode" presStyleLbl="solidFgAcc1" presStyleIdx="1" presStyleCnt="3"/>
      <dgm:spPr/>
      <dgm:t>
        <a:bodyPr/>
        <a:lstStyle/>
        <a:p>
          <a:endParaRPr lang="en-NZ"/>
        </a:p>
      </dgm:t>
    </dgm:pt>
    <dgm:pt modelId="{1ADB23B4-06BA-476E-BAB9-B26B24272091}" type="pres">
      <dgm:prSet presAssocID="{6CCD2186-9CEB-4DE2-B35B-D1F0A8ACE4E2}" presName="text_3" presStyleLbl="node1" presStyleIdx="2" presStyleCnt="3" custLinFactNeighborX="-928" custLinFactNeighborY="3414">
        <dgm:presLayoutVars>
          <dgm:bulletEnabled val="1"/>
        </dgm:presLayoutVars>
      </dgm:prSet>
      <dgm:spPr/>
      <dgm:t>
        <a:bodyPr/>
        <a:lstStyle/>
        <a:p>
          <a:endParaRPr lang="en-NZ"/>
        </a:p>
      </dgm:t>
    </dgm:pt>
    <dgm:pt modelId="{85AEA45E-143E-4D7B-BBF5-8C5FE03E319C}" type="pres">
      <dgm:prSet presAssocID="{6CCD2186-9CEB-4DE2-B35B-D1F0A8ACE4E2}" presName="accent_3" presStyleCnt="0"/>
      <dgm:spPr/>
    </dgm:pt>
    <dgm:pt modelId="{8441FDDA-674A-4950-AA3A-88D816F73612}" type="pres">
      <dgm:prSet presAssocID="{6CCD2186-9CEB-4DE2-B35B-D1F0A8ACE4E2}" presName="accentRepeatNode" presStyleLbl="solidFgAcc1" presStyleIdx="2" presStyleCnt="3" custLinFactNeighborY="2691"/>
      <dgm:spPr/>
      <dgm:t>
        <a:bodyPr/>
        <a:lstStyle/>
        <a:p>
          <a:endParaRPr lang="en-NZ"/>
        </a:p>
      </dgm:t>
    </dgm:pt>
  </dgm:ptLst>
  <dgm:cxnLst>
    <dgm:cxn modelId="{7896AD9B-B89F-4206-BD99-1B4F7E2B285D}" srcId="{79A61DCC-983B-46C4-9171-92F9EFFEABEF}" destId="{A7529BC6-C06B-4F15-9EA1-E931A412852D}" srcOrd="0" destOrd="0" parTransId="{618A4681-4E38-41B5-8499-3E2514BCA0E9}" sibTransId="{404E9861-F7C8-46CC-8D74-A84C9CDCE6F3}"/>
    <dgm:cxn modelId="{784ADD83-69DA-4B8F-A18E-4464FB0C6EF2}" type="presOf" srcId="{A7529BC6-C06B-4F15-9EA1-E931A412852D}" destId="{D9A8FBD3-126F-45CB-A87D-CD54D190E31F}" srcOrd="0" destOrd="0" presId="urn:microsoft.com/office/officeart/2008/layout/VerticalCurvedList"/>
    <dgm:cxn modelId="{9F67E8EA-8AAA-4A02-9A9E-B33E92652904}" srcId="{79A61DCC-983B-46C4-9171-92F9EFFEABEF}" destId="{BAB68A71-C625-45F2-A092-6FEBABB8ACE4}" srcOrd="1" destOrd="0" parTransId="{705F7E3A-519F-462B-9804-6CA195282EAA}" sibTransId="{EDC4AF8E-3BFD-4EC9-8590-7CA14AD2C534}"/>
    <dgm:cxn modelId="{AB62BAD8-76C4-4E7D-A863-532347557BF1}" type="presOf" srcId="{79A61DCC-983B-46C4-9171-92F9EFFEABEF}" destId="{7BC3FE74-8AB1-4D19-AB54-DA9309C280A5}" srcOrd="0" destOrd="0" presId="urn:microsoft.com/office/officeart/2008/layout/VerticalCurvedList"/>
    <dgm:cxn modelId="{A5BB3AA1-B9F7-4358-BFBE-1DB102ECA274}" srcId="{79A61DCC-983B-46C4-9171-92F9EFFEABEF}" destId="{6CCD2186-9CEB-4DE2-B35B-D1F0A8ACE4E2}" srcOrd="2" destOrd="0" parTransId="{A07DA1D0-E6DC-4C52-8668-72A74E5089F8}" sibTransId="{A4A611FC-2813-4322-A100-48B4003B4400}"/>
    <dgm:cxn modelId="{41615098-3A91-44A0-B392-10706DBBD22D}" type="presOf" srcId="{404E9861-F7C8-46CC-8D74-A84C9CDCE6F3}" destId="{091F154C-054D-4573-AEEA-065C63CE2A9A}" srcOrd="0" destOrd="0" presId="urn:microsoft.com/office/officeart/2008/layout/VerticalCurvedList"/>
    <dgm:cxn modelId="{BBF16451-D5AC-4623-8F55-3CF1FF91AD2E}" type="presOf" srcId="{6CCD2186-9CEB-4DE2-B35B-D1F0A8ACE4E2}" destId="{1ADB23B4-06BA-476E-BAB9-B26B24272091}" srcOrd="0" destOrd="0" presId="urn:microsoft.com/office/officeart/2008/layout/VerticalCurvedList"/>
    <dgm:cxn modelId="{4440752D-108B-4DD6-BEB1-22B4E8A82069}" type="presOf" srcId="{BAB68A71-C625-45F2-A092-6FEBABB8ACE4}" destId="{9899D60C-2E7E-43DB-BC72-176295A13BAA}" srcOrd="0" destOrd="0" presId="urn:microsoft.com/office/officeart/2008/layout/VerticalCurvedList"/>
    <dgm:cxn modelId="{818CCEF4-1D32-4725-9547-B57A4E11BD90}" type="presParOf" srcId="{7BC3FE74-8AB1-4D19-AB54-DA9309C280A5}" destId="{B509539E-1CF1-49CA-8E8B-BA72177DEBB1}" srcOrd="0" destOrd="0" presId="urn:microsoft.com/office/officeart/2008/layout/VerticalCurvedList"/>
    <dgm:cxn modelId="{C956BBBE-05D7-4547-B94B-1E9958FA6346}" type="presParOf" srcId="{B509539E-1CF1-49CA-8E8B-BA72177DEBB1}" destId="{5452BEBA-7A81-4FD2-9EE0-8C8906A32E00}" srcOrd="0" destOrd="0" presId="urn:microsoft.com/office/officeart/2008/layout/VerticalCurvedList"/>
    <dgm:cxn modelId="{ED7EA3DC-9661-479F-BEBD-CAF14F07849D}" type="presParOf" srcId="{5452BEBA-7A81-4FD2-9EE0-8C8906A32E00}" destId="{2584DE17-5978-4FEA-B569-80CE925B54B8}" srcOrd="0" destOrd="0" presId="urn:microsoft.com/office/officeart/2008/layout/VerticalCurvedList"/>
    <dgm:cxn modelId="{1992C59E-8EDD-4334-B676-08E622FC6390}" type="presParOf" srcId="{5452BEBA-7A81-4FD2-9EE0-8C8906A32E00}" destId="{091F154C-054D-4573-AEEA-065C63CE2A9A}" srcOrd="1" destOrd="0" presId="urn:microsoft.com/office/officeart/2008/layout/VerticalCurvedList"/>
    <dgm:cxn modelId="{0ADE9860-D757-46B3-9808-F3CC4FEA3071}" type="presParOf" srcId="{5452BEBA-7A81-4FD2-9EE0-8C8906A32E00}" destId="{86112B11-42B9-4873-9516-726A532E026E}" srcOrd="2" destOrd="0" presId="urn:microsoft.com/office/officeart/2008/layout/VerticalCurvedList"/>
    <dgm:cxn modelId="{C5393D8D-DA51-4064-A9E0-53F3A7E327BC}" type="presParOf" srcId="{5452BEBA-7A81-4FD2-9EE0-8C8906A32E00}" destId="{54420041-6941-4F28-BC27-B8846734BEFF}" srcOrd="3" destOrd="0" presId="urn:microsoft.com/office/officeart/2008/layout/VerticalCurvedList"/>
    <dgm:cxn modelId="{B902AE06-0777-4D7B-B7D8-81ED444D10FF}" type="presParOf" srcId="{B509539E-1CF1-49CA-8E8B-BA72177DEBB1}" destId="{D9A8FBD3-126F-45CB-A87D-CD54D190E31F}" srcOrd="1" destOrd="0" presId="urn:microsoft.com/office/officeart/2008/layout/VerticalCurvedList"/>
    <dgm:cxn modelId="{C6107BDF-690D-4437-A07E-E2BE4C4B58B3}" type="presParOf" srcId="{B509539E-1CF1-49CA-8E8B-BA72177DEBB1}" destId="{9C8B3E98-7736-4938-B628-EA37B8D56A4A}" srcOrd="2" destOrd="0" presId="urn:microsoft.com/office/officeart/2008/layout/VerticalCurvedList"/>
    <dgm:cxn modelId="{96ED66A6-6FA4-4F88-B82D-296A416ECD9C}" type="presParOf" srcId="{9C8B3E98-7736-4938-B628-EA37B8D56A4A}" destId="{C5AD18B6-1EAE-4782-A74D-6893DAFBBB44}" srcOrd="0" destOrd="0" presId="urn:microsoft.com/office/officeart/2008/layout/VerticalCurvedList"/>
    <dgm:cxn modelId="{478AFEB9-0B34-469D-8EC5-3D104738338A}" type="presParOf" srcId="{B509539E-1CF1-49CA-8E8B-BA72177DEBB1}" destId="{9899D60C-2E7E-43DB-BC72-176295A13BAA}" srcOrd="3" destOrd="0" presId="urn:microsoft.com/office/officeart/2008/layout/VerticalCurvedList"/>
    <dgm:cxn modelId="{9F769AC9-8E35-449A-BFAB-77EE8895EB03}" type="presParOf" srcId="{B509539E-1CF1-49CA-8E8B-BA72177DEBB1}" destId="{04D5C5FB-16B6-4A44-917E-8A7381949A50}" srcOrd="4" destOrd="0" presId="urn:microsoft.com/office/officeart/2008/layout/VerticalCurvedList"/>
    <dgm:cxn modelId="{0E5709B1-197C-4A5D-8057-B3A2EE6DF139}" type="presParOf" srcId="{04D5C5FB-16B6-4A44-917E-8A7381949A50}" destId="{991C218A-D177-4D59-A8EC-639BF1110474}" srcOrd="0" destOrd="0" presId="urn:microsoft.com/office/officeart/2008/layout/VerticalCurvedList"/>
    <dgm:cxn modelId="{46677EA2-C0B9-45EE-B578-6351A72B4F45}" type="presParOf" srcId="{B509539E-1CF1-49CA-8E8B-BA72177DEBB1}" destId="{1ADB23B4-06BA-476E-BAB9-B26B24272091}" srcOrd="5" destOrd="0" presId="urn:microsoft.com/office/officeart/2008/layout/VerticalCurvedList"/>
    <dgm:cxn modelId="{CD80B658-4FC1-427C-BAC5-2DC00CE4AAB7}" type="presParOf" srcId="{B509539E-1CF1-49CA-8E8B-BA72177DEBB1}" destId="{85AEA45E-143E-4D7B-BBF5-8C5FE03E319C}" srcOrd="6" destOrd="0" presId="urn:microsoft.com/office/officeart/2008/layout/VerticalCurvedList"/>
    <dgm:cxn modelId="{62A5B6F5-7913-4C78-B38B-277D859CAA12}" type="presParOf" srcId="{85AEA45E-143E-4D7B-BBF5-8C5FE03E319C}" destId="{8441FDDA-674A-4950-AA3A-88D816F7361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DC39DB3-362B-4070-AA91-6CB42DBBFEB9}"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NZ"/>
        </a:p>
      </dgm:t>
    </dgm:pt>
    <dgm:pt modelId="{C9357D04-3C51-4656-B5B0-B022D1C0EAC2}">
      <dgm:prSet phldrT="[Text]" custT="1"/>
      <dgm:spPr>
        <a:solidFill>
          <a:schemeClr val="accent1">
            <a:lumMod val="75000"/>
          </a:schemeClr>
        </a:solidFill>
      </dgm:spPr>
      <dgm:t>
        <a:bodyPr/>
        <a:lstStyle/>
        <a:p>
          <a:r>
            <a:rPr lang="en-NZ" sz="2000" dirty="0" smtClean="0">
              <a:solidFill>
                <a:schemeClr val="bg1"/>
              </a:solidFill>
            </a:rPr>
            <a:t>Plan change 9 – Region Wide Water Quantity</a:t>
          </a:r>
          <a:endParaRPr lang="en-NZ" sz="2000" dirty="0">
            <a:solidFill>
              <a:schemeClr val="bg1"/>
            </a:solidFill>
          </a:endParaRPr>
        </a:p>
      </dgm:t>
    </dgm:pt>
    <dgm:pt modelId="{5C656616-9091-4562-AD99-40A1C3CA9C9B}" type="parTrans" cxnId="{821BCFD3-EE03-4472-8E32-374F65F37BC5}">
      <dgm:prSet/>
      <dgm:spPr/>
      <dgm:t>
        <a:bodyPr/>
        <a:lstStyle/>
        <a:p>
          <a:endParaRPr lang="en-NZ"/>
        </a:p>
      </dgm:t>
    </dgm:pt>
    <dgm:pt modelId="{2D0B5381-6F6E-44C9-9EB6-7194F911F771}" type="sibTrans" cxnId="{821BCFD3-EE03-4472-8E32-374F65F37BC5}">
      <dgm:prSet/>
      <dgm:spPr/>
      <dgm:t>
        <a:bodyPr/>
        <a:lstStyle/>
        <a:p>
          <a:endParaRPr lang="en-NZ"/>
        </a:p>
      </dgm:t>
    </dgm:pt>
    <dgm:pt modelId="{56A99560-4E33-4FFC-86A7-5DBBA0CF2B49}">
      <dgm:prSet phldrT="[Text]" custT="1"/>
      <dgm:spPr>
        <a:solidFill>
          <a:schemeClr val="accent1">
            <a:lumMod val="75000"/>
          </a:schemeClr>
        </a:solidFill>
      </dgm:spPr>
      <dgm:t>
        <a:bodyPr/>
        <a:lstStyle/>
        <a:p>
          <a:r>
            <a:rPr lang="en-NZ" sz="1800" dirty="0" smtClean="0">
              <a:solidFill>
                <a:schemeClr val="bg1"/>
              </a:solidFill>
            </a:rPr>
            <a:t>First step in two stage process to improve water allocation limits</a:t>
          </a:r>
          <a:endParaRPr lang="en-NZ" sz="1800" dirty="0">
            <a:solidFill>
              <a:schemeClr val="bg1"/>
            </a:solidFill>
          </a:endParaRPr>
        </a:p>
      </dgm:t>
    </dgm:pt>
    <dgm:pt modelId="{1E53C9CD-4334-4E8B-BDEE-A5B25900E1B2}" type="parTrans" cxnId="{6E3F32A4-58FD-4618-8EE6-42D155C5A0E3}">
      <dgm:prSet/>
      <dgm:spPr/>
      <dgm:t>
        <a:bodyPr/>
        <a:lstStyle/>
        <a:p>
          <a:endParaRPr lang="en-NZ"/>
        </a:p>
      </dgm:t>
    </dgm:pt>
    <dgm:pt modelId="{DE73570A-9E06-4FA0-AA82-380C4A4D90D0}" type="sibTrans" cxnId="{6E3F32A4-58FD-4618-8EE6-42D155C5A0E3}">
      <dgm:prSet/>
      <dgm:spPr/>
      <dgm:t>
        <a:bodyPr/>
        <a:lstStyle/>
        <a:p>
          <a:endParaRPr lang="en-NZ"/>
        </a:p>
      </dgm:t>
    </dgm:pt>
    <dgm:pt modelId="{1558AE80-0DBD-4B8F-9347-6F7F79421F7E}">
      <dgm:prSet phldrT="[Text]" custT="1"/>
      <dgm:spPr/>
      <dgm:t>
        <a:bodyPr/>
        <a:lstStyle/>
        <a:p>
          <a:pPr algn="l"/>
          <a:r>
            <a:rPr lang="en-NZ" sz="2000" dirty="0" smtClean="0"/>
            <a:t>Plan Change 10 – Lake </a:t>
          </a:r>
          <a:r>
            <a:rPr lang="en-NZ" sz="2000" dirty="0" err="1" smtClean="0"/>
            <a:t>Rotorua</a:t>
          </a:r>
          <a:r>
            <a:rPr lang="en-NZ" sz="2000" dirty="0" smtClean="0"/>
            <a:t> Nutrient Management</a:t>
          </a:r>
        </a:p>
        <a:p>
          <a:pPr algn="l"/>
          <a:r>
            <a:rPr lang="en-NZ" sz="1800" dirty="0" smtClean="0">
              <a:solidFill>
                <a:schemeClr val="bg1"/>
              </a:solidFill>
            </a:rPr>
            <a:t>Environment Court interim decision in favour of the PC10 nitrogen allocation method.  </a:t>
          </a:r>
        </a:p>
        <a:p>
          <a:pPr algn="l"/>
          <a:r>
            <a:rPr lang="en-NZ" sz="1800" dirty="0" smtClean="0">
              <a:solidFill>
                <a:schemeClr val="bg1"/>
              </a:solidFill>
            </a:rPr>
            <a:t>Identified additional provisions needed in relation to Treaty Settlement land.  No date for stage 2 hearings yet.</a:t>
          </a:r>
        </a:p>
      </dgm:t>
    </dgm:pt>
    <dgm:pt modelId="{53052C56-6B2D-49CB-A384-4F165E09795A}" type="sibTrans" cxnId="{0401F521-90D1-474A-9DE2-E610198B27C1}">
      <dgm:prSet/>
      <dgm:spPr/>
      <dgm:t>
        <a:bodyPr/>
        <a:lstStyle/>
        <a:p>
          <a:endParaRPr lang="en-NZ"/>
        </a:p>
      </dgm:t>
    </dgm:pt>
    <dgm:pt modelId="{EE7965CD-12C2-4DC7-8069-D6D1E103BE34}" type="parTrans" cxnId="{0401F521-90D1-474A-9DE2-E610198B27C1}">
      <dgm:prSet/>
      <dgm:spPr/>
      <dgm:t>
        <a:bodyPr/>
        <a:lstStyle/>
        <a:p>
          <a:endParaRPr lang="en-NZ"/>
        </a:p>
      </dgm:t>
    </dgm:pt>
    <dgm:pt modelId="{D03D11BB-CBE1-4EEC-B468-6C5EBDD34F2D}">
      <dgm:prSet phldrT="[Text]" custT="1"/>
      <dgm:spPr>
        <a:solidFill>
          <a:schemeClr val="accent1">
            <a:lumMod val="75000"/>
          </a:schemeClr>
        </a:solidFill>
      </dgm:spPr>
      <dgm:t>
        <a:bodyPr/>
        <a:lstStyle/>
        <a:p>
          <a:r>
            <a:rPr lang="en-NZ" sz="1800" dirty="0" smtClean="0">
              <a:solidFill>
                <a:schemeClr val="bg1"/>
              </a:solidFill>
            </a:rPr>
            <a:t>Progress towards resolving appeals continues</a:t>
          </a:r>
          <a:endParaRPr lang="en-NZ" sz="1800" dirty="0">
            <a:solidFill>
              <a:schemeClr val="bg1"/>
            </a:solidFill>
          </a:endParaRPr>
        </a:p>
      </dgm:t>
    </dgm:pt>
    <dgm:pt modelId="{9F70D62A-6DE4-48F4-8E19-A0A125317512}" type="parTrans" cxnId="{44E36AF7-92DD-4BD1-9F03-03A1423D758A}">
      <dgm:prSet/>
      <dgm:spPr/>
      <dgm:t>
        <a:bodyPr/>
        <a:lstStyle/>
        <a:p>
          <a:endParaRPr lang="en-NZ"/>
        </a:p>
      </dgm:t>
    </dgm:pt>
    <dgm:pt modelId="{2397272D-6209-4A9A-BCE5-05C5BF09CED6}" type="sibTrans" cxnId="{44E36AF7-92DD-4BD1-9F03-03A1423D758A}">
      <dgm:prSet/>
      <dgm:spPr/>
      <dgm:t>
        <a:bodyPr/>
        <a:lstStyle/>
        <a:p>
          <a:endParaRPr lang="en-NZ"/>
        </a:p>
      </dgm:t>
    </dgm:pt>
    <dgm:pt modelId="{16FED549-D6E2-425A-911A-71CD7BF43505}" type="pres">
      <dgm:prSet presAssocID="{8DC39DB3-362B-4070-AA91-6CB42DBBFEB9}" presName="linear" presStyleCnt="0">
        <dgm:presLayoutVars>
          <dgm:dir/>
          <dgm:resizeHandles val="exact"/>
        </dgm:presLayoutVars>
      </dgm:prSet>
      <dgm:spPr/>
      <dgm:t>
        <a:bodyPr/>
        <a:lstStyle/>
        <a:p>
          <a:endParaRPr lang="en-NZ"/>
        </a:p>
      </dgm:t>
    </dgm:pt>
    <dgm:pt modelId="{FF73903E-2A71-4492-8B64-78D595A27DCD}" type="pres">
      <dgm:prSet presAssocID="{C9357D04-3C51-4656-B5B0-B022D1C0EAC2}" presName="comp" presStyleCnt="0"/>
      <dgm:spPr/>
      <dgm:t>
        <a:bodyPr/>
        <a:lstStyle/>
        <a:p>
          <a:endParaRPr lang="en-NZ"/>
        </a:p>
      </dgm:t>
    </dgm:pt>
    <dgm:pt modelId="{460AB1F2-3C50-44AF-B5BA-8B9A8D2BF535}" type="pres">
      <dgm:prSet presAssocID="{C9357D04-3C51-4656-B5B0-B022D1C0EAC2}" presName="box" presStyleLbl="node1" presStyleIdx="0" presStyleCnt="2" custScaleY="49451"/>
      <dgm:spPr/>
      <dgm:t>
        <a:bodyPr/>
        <a:lstStyle/>
        <a:p>
          <a:endParaRPr lang="en-NZ"/>
        </a:p>
      </dgm:t>
    </dgm:pt>
    <dgm:pt modelId="{D1A4BEAC-7DB9-4349-9516-BF631B0CDF93}" type="pres">
      <dgm:prSet presAssocID="{C9357D04-3C51-4656-B5B0-B022D1C0EAC2}" presName="img" presStyleLbl="fgImgPlace1" presStyleIdx="0" presStyleCnt="2" custScaleX="89331" custScaleY="55745" custLinFactNeighborX="-20036" custLinFactNeighborY="-113"/>
      <dgm:spPr>
        <a:blipFill rotWithShape="1">
          <a:blip xmlns:r="http://schemas.openxmlformats.org/officeDocument/2006/relationships" r:embed="rId1"/>
          <a:stretch>
            <a:fillRect/>
          </a:stretch>
        </a:blipFill>
      </dgm:spPr>
      <dgm:t>
        <a:bodyPr/>
        <a:lstStyle/>
        <a:p>
          <a:endParaRPr lang="en-NZ"/>
        </a:p>
      </dgm:t>
    </dgm:pt>
    <dgm:pt modelId="{1432567D-72C2-400D-A3D4-448A42528325}" type="pres">
      <dgm:prSet presAssocID="{C9357D04-3C51-4656-B5B0-B022D1C0EAC2}" presName="text" presStyleLbl="node1" presStyleIdx="0" presStyleCnt="2">
        <dgm:presLayoutVars>
          <dgm:bulletEnabled val="1"/>
        </dgm:presLayoutVars>
      </dgm:prSet>
      <dgm:spPr/>
      <dgm:t>
        <a:bodyPr/>
        <a:lstStyle/>
        <a:p>
          <a:endParaRPr lang="en-NZ"/>
        </a:p>
      </dgm:t>
    </dgm:pt>
    <dgm:pt modelId="{AAAC23F8-9807-4FEB-BB08-7DD8AF7E9865}" type="pres">
      <dgm:prSet presAssocID="{2D0B5381-6F6E-44C9-9EB6-7194F911F771}" presName="spacer" presStyleCnt="0"/>
      <dgm:spPr/>
      <dgm:t>
        <a:bodyPr/>
        <a:lstStyle/>
        <a:p>
          <a:endParaRPr lang="en-NZ"/>
        </a:p>
      </dgm:t>
    </dgm:pt>
    <dgm:pt modelId="{97735DF1-78B0-483D-9FD7-C4A099628896}" type="pres">
      <dgm:prSet presAssocID="{1558AE80-0DBD-4B8F-9347-6F7F79421F7E}" presName="comp" presStyleCnt="0"/>
      <dgm:spPr/>
      <dgm:t>
        <a:bodyPr/>
        <a:lstStyle/>
        <a:p>
          <a:endParaRPr lang="en-NZ"/>
        </a:p>
      </dgm:t>
    </dgm:pt>
    <dgm:pt modelId="{F0508161-FA60-447D-9012-D3B44217C388}" type="pres">
      <dgm:prSet presAssocID="{1558AE80-0DBD-4B8F-9347-6F7F79421F7E}" presName="box" presStyleLbl="node1" presStyleIdx="1" presStyleCnt="2" custScaleY="78680" custLinFactNeighborY="-4496"/>
      <dgm:spPr/>
      <dgm:t>
        <a:bodyPr/>
        <a:lstStyle/>
        <a:p>
          <a:endParaRPr lang="en-NZ"/>
        </a:p>
      </dgm:t>
    </dgm:pt>
    <dgm:pt modelId="{A064C1B4-9A8C-4556-B835-50867618823C}" type="pres">
      <dgm:prSet presAssocID="{1558AE80-0DBD-4B8F-9347-6F7F79421F7E}" presName="img" presStyleLbl="fgImgPlace1" presStyleIdx="1" presStyleCnt="2" custScaleX="101954" custScaleY="84518" custLinFactNeighborX="-7948" custLinFactNeighborY="-718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dgm:spPr>
      <dgm:t>
        <a:bodyPr/>
        <a:lstStyle/>
        <a:p>
          <a:endParaRPr lang="en-NZ"/>
        </a:p>
      </dgm:t>
    </dgm:pt>
    <dgm:pt modelId="{A4FCDA38-343E-4411-9B68-862977B4E15A}" type="pres">
      <dgm:prSet presAssocID="{1558AE80-0DBD-4B8F-9347-6F7F79421F7E}" presName="text" presStyleLbl="node1" presStyleIdx="1" presStyleCnt="2">
        <dgm:presLayoutVars>
          <dgm:bulletEnabled val="1"/>
        </dgm:presLayoutVars>
      </dgm:prSet>
      <dgm:spPr/>
      <dgm:t>
        <a:bodyPr/>
        <a:lstStyle/>
        <a:p>
          <a:endParaRPr lang="en-NZ"/>
        </a:p>
      </dgm:t>
    </dgm:pt>
  </dgm:ptLst>
  <dgm:cxnLst>
    <dgm:cxn modelId="{7BF90837-25C2-44BE-941E-8539880A99F0}" type="presOf" srcId="{1558AE80-0DBD-4B8F-9347-6F7F79421F7E}" destId="{F0508161-FA60-447D-9012-D3B44217C388}" srcOrd="0" destOrd="0" presId="urn:microsoft.com/office/officeart/2005/8/layout/vList4"/>
    <dgm:cxn modelId="{5EA4AEC2-2B11-4C7F-8114-83B079F6F08D}" type="presOf" srcId="{1558AE80-0DBD-4B8F-9347-6F7F79421F7E}" destId="{A4FCDA38-343E-4411-9B68-862977B4E15A}" srcOrd="1" destOrd="0" presId="urn:microsoft.com/office/officeart/2005/8/layout/vList4"/>
    <dgm:cxn modelId="{44E36AF7-92DD-4BD1-9F03-03A1423D758A}" srcId="{C9357D04-3C51-4656-B5B0-B022D1C0EAC2}" destId="{D03D11BB-CBE1-4EEC-B468-6C5EBDD34F2D}" srcOrd="1" destOrd="0" parTransId="{9F70D62A-6DE4-48F4-8E19-A0A125317512}" sibTransId="{2397272D-6209-4A9A-BCE5-05C5BF09CED6}"/>
    <dgm:cxn modelId="{9382867A-BA6C-463A-A0F2-6AAA5E2E0C18}" type="presOf" srcId="{8DC39DB3-362B-4070-AA91-6CB42DBBFEB9}" destId="{16FED549-D6E2-425A-911A-71CD7BF43505}" srcOrd="0" destOrd="0" presId="urn:microsoft.com/office/officeart/2005/8/layout/vList4"/>
    <dgm:cxn modelId="{5A07A7B7-05D3-4049-82B1-B110AFC7A414}" type="presOf" srcId="{C9357D04-3C51-4656-B5B0-B022D1C0EAC2}" destId="{1432567D-72C2-400D-A3D4-448A42528325}" srcOrd="1" destOrd="0" presId="urn:microsoft.com/office/officeart/2005/8/layout/vList4"/>
    <dgm:cxn modelId="{CBCAB2C9-0963-45A7-9327-7061AAEECAF2}" type="presOf" srcId="{C9357D04-3C51-4656-B5B0-B022D1C0EAC2}" destId="{460AB1F2-3C50-44AF-B5BA-8B9A8D2BF535}" srcOrd="0" destOrd="0" presId="urn:microsoft.com/office/officeart/2005/8/layout/vList4"/>
    <dgm:cxn modelId="{821BCFD3-EE03-4472-8E32-374F65F37BC5}" srcId="{8DC39DB3-362B-4070-AA91-6CB42DBBFEB9}" destId="{C9357D04-3C51-4656-B5B0-B022D1C0EAC2}" srcOrd="0" destOrd="0" parTransId="{5C656616-9091-4562-AD99-40A1C3CA9C9B}" sibTransId="{2D0B5381-6F6E-44C9-9EB6-7194F911F771}"/>
    <dgm:cxn modelId="{F2C8D455-FBEF-47DA-A78A-F717BCAB6112}" type="presOf" srcId="{D03D11BB-CBE1-4EEC-B468-6C5EBDD34F2D}" destId="{1432567D-72C2-400D-A3D4-448A42528325}" srcOrd="1" destOrd="2" presId="urn:microsoft.com/office/officeart/2005/8/layout/vList4"/>
    <dgm:cxn modelId="{0401F521-90D1-474A-9DE2-E610198B27C1}" srcId="{8DC39DB3-362B-4070-AA91-6CB42DBBFEB9}" destId="{1558AE80-0DBD-4B8F-9347-6F7F79421F7E}" srcOrd="1" destOrd="0" parTransId="{EE7965CD-12C2-4DC7-8069-D6D1E103BE34}" sibTransId="{53052C56-6B2D-49CB-A384-4F165E09795A}"/>
    <dgm:cxn modelId="{FAD10707-E2BF-46B3-8962-3BC092079FBF}" type="presOf" srcId="{D03D11BB-CBE1-4EEC-B468-6C5EBDD34F2D}" destId="{460AB1F2-3C50-44AF-B5BA-8B9A8D2BF535}" srcOrd="0" destOrd="2" presId="urn:microsoft.com/office/officeart/2005/8/layout/vList4"/>
    <dgm:cxn modelId="{28276337-C6B5-47D1-A8BC-CA35AA6C0E3D}" type="presOf" srcId="{56A99560-4E33-4FFC-86A7-5DBBA0CF2B49}" destId="{460AB1F2-3C50-44AF-B5BA-8B9A8D2BF535}" srcOrd="0" destOrd="1" presId="urn:microsoft.com/office/officeart/2005/8/layout/vList4"/>
    <dgm:cxn modelId="{6E3F32A4-58FD-4618-8EE6-42D155C5A0E3}" srcId="{C9357D04-3C51-4656-B5B0-B022D1C0EAC2}" destId="{56A99560-4E33-4FFC-86A7-5DBBA0CF2B49}" srcOrd="0" destOrd="0" parTransId="{1E53C9CD-4334-4E8B-BDEE-A5B25900E1B2}" sibTransId="{DE73570A-9E06-4FA0-AA82-380C4A4D90D0}"/>
    <dgm:cxn modelId="{5A190774-B424-4523-8757-E78890F2FB56}" type="presOf" srcId="{56A99560-4E33-4FFC-86A7-5DBBA0CF2B49}" destId="{1432567D-72C2-400D-A3D4-448A42528325}" srcOrd="1" destOrd="1" presId="urn:microsoft.com/office/officeart/2005/8/layout/vList4"/>
    <dgm:cxn modelId="{019CAF81-C7FB-491D-B4FB-C9BD2D87C975}" type="presParOf" srcId="{16FED549-D6E2-425A-911A-71CD7BF43505}" destId="{FF73903E-2A71-4492-8B64-78D595A27DCD}" srcOrd="0" destOrd="0" presId="urn:microsoft.com/office/officeart/2005/8/layout/vList4"/>
    <dgm:cxn modelId="{21B0E867-9B00-4255-9757-8A7AEEAA703C}" type="presParOf" srcId="{FF73903E-2A71-4492-8B64-78D595A27DCD}" destId="{460AB1F2-3C50-44AF-B5BA-8B9A8D2BF535}" srcOrd="0" destOrd="0" presId="urn:microsoft.com/office/officeart/2005/8/layout/vList4"/>
    <dgm:cxn modelId="{3CAF7768-B150-4BE0-8D95-AD7895998746}" type="presParOf" srcId="{FF73903E-2A71-4492-8B64-78D595A27DCD}" destId="{D1A4BEAC-7DB9-4349-9516-BF631B0CDF93}" srcOrd="1" destOrd="0" presId="urn:microsoft.com/office/officeart/2005/8/layout/vList4"/>
    <dgm:cxn modelId="{E4C3339D-4444-4332-A7A4-790D9D7BE8BE}" type="presParOf" srcId="{FF73903E-2A71-4492-8B64-78D595A27DCD}" destId="{1432567D-72C2-400D-A3D4-448A42528325}" srcOrd="2" destOrd="0" presId="urn:microsoft.com/office/officeart/2005/8/layout/vList4"/>
    <dgm:cxn modelId="{684CE5EC-A9EE-467F-BF9A-C7053DBBC2B1}" type="presParOf" srcId="{16FED549-D6E2-425A-911A-71CD7BF43505}" destId="{AAAC23F8-9807-4FEB-BB08-7DD8AF7E9865}" srcOrd="1" destOrd="0" presId="urn:microsoft.com/office/officeart/2005/8/layout/vList4"/>
    <dgm:cxn modelId="{492800A1-5F54-4897-8144-D7F48DAEC898}" type="presParOf" srcId="{16FED549-D6E2-425A-911A-71CD7BF43505}" destId="{97735DF1-78B0-483D-9FD7-C4A099628896}" srcOrd="2" destOrd="0" presId="urn:microsoft.com/office/officeart/2005/8/layout/vList4"/>
    <dgm:cxn modelId="{FB54FA66-AAA2-418C-893E-7CE3328AE0DA}" type="presParOf" srcId="{97735DF1-78B0-483D-9FD7-C4A099628896}" destId="{F0508161-FA60-447D-9012-D3B44217C388}" srcOrd="0" destOrd="0" presId="urn:microsoft.com/office/officeart/2005/8/layout/vList4"/>
    <dgm:cxn modelId="{0E303B0B-DA26-49F2-B10D-115E638CECC2}" type="presParOf" srcId="{97735DF1-78B0-483D-9FD7-C4A099628896}" destId="{A064C1B4-9A8C-4556-B835-50867618823C}" srcOrd="1" destOrd="0" presId="urn:microsoft.com/office/officeart/2005/8/layout/vList4"/>
    <dgm:cxn modelId="{9E1B4129-8722-436E-8F93-90AE27D661C9}" type="presParOf" srcId="{97735DF1-78B0-483D-9FD7-C4A099628896}" destId="{A4FCDA38-343E-4411-9B68-862977B4E15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F154C-054D-4573-AEEA-065C63CE2A9A}">
      <dsp:nvSpPr>
        <dsp:cNvPr id="0" name=""/>
        <dsp:cNvSpPr/>
      </dsp:nvSpPr>
      <dsp:spPr>
        <a:xfrm>
          <a:off x="-5067816" y="-776389"/>
          <a:ext cx="6035277" cy="6035277"/>
        </a:xfrm>
        <a:prstGeom prst="blockArc">
          <a:avLst>
            <a:gd name="adj1" fmla="val 18900000"/>
            <a:gd name="adj2" fmla="val 2700000"/>
            <a:gd name="adj3" fmla="val 358"/>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A8FBD3-126F-45CB-A87D-CD54D190E31F}">
      <dsp:nvSpPr>
        <dsp:cNvPr id="0" name=""/>
        <dsp:cNvSpPr/>
      </dsp:nvSpPr>
      <dsp:spPr>
        <a:xfrm>
          <a:off x="622232" y="448249"/>
          <a:ext cx="4973950" cy="8964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597" tIns="50800" rIns="50800" bIns="50800" numCol="1" spcCol="1270" anchor="ctr" anchorCtr="0">
          <a:noAutofit/>
        </a:bodyPr>
        <a:lstStyle/>
        <a:p>
          <a:pPr lvl="0" algn="l" defTabSz="889000">
            <a:lnSpc>
              <a:spcPct val="90000"/>
            </a:lnSpc>
            <a:spcBef>
              <a:spcPct val="0"/>
            </a:spcBef>
            <a:spcAft>
              <a:spcPct val="35000"/>
            </a:spcAft>
          </a:pPr>
          <a:r>
            <a:rPr lang="en-NZ" sz="2000" kern="1200" dirty="0" smtClean="0"/>
            <a:t>National update</a:t>
          </a:r>
          <a:endParaRPr lang="en-NZ" sz="2000" kern="1200" dirty="0"/>
        </a:p>
      </dsp:txBody>
      <dsp:txXfrm>
        <a:off x="622232" y="448249"/>
        <a:ext cx="4973950" cy="896499"/>
      </dsp:txXfrm>
    </dsp:sp>
    <dsp:sp modelId="{C5AD18B6-1EAE-4782-A74D-6893DAFBBB44}">
      <dsp:nvSpPr>
        <dsp:cNvPr id="0" name=""/>
        <dsp:cNvSpPr/>
      </dsp:nvSpPr>
      <dsp:spPr>
        <a:xfrm>
          <a:off x="61920" y="336187"/>
          <a:ext cx="1120624" cy="11206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899D60C-2E7E-43DB-BC72-176295A13BAA}">
      <dsp:nvSpPr>
        <dsp:cNvPr id="0" name=""/>
        <dsp:cNvSpPr/>
      </dsp:nvSpPr>
      <dsp:spPr>
        <a:xfrm>
          <a:off x="948110" y="1792999"/>
          <a:ext cx="4648073" cy="8964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597" tIns="50800" rIns="50800" bIns="50800" numCol="1" spcCol="1270" anchor="ctr" anchorCtr="0">
          <a:noAutofit/>
        </a:bodyPr>
        <a:lstStyle/>
        <a:p>
          <a:pPr lvl="0" algn="l" defTabSz="889000">
            <a:lnSpc>
              <a:spcPct val="90000"/>
            </a:lnSpc>
            <a:spcBef>
              <a:spcPct val="0"/>
            </a:spcBef>
            <a:spcAft>
              <a:spcPct val="35000"/>
            </a:spcAft>
          </a:pPr>
          <a:r>
            <a:rPr lang="en-NZ" sz="2000" kern="1200" dirty="0" smtClean="0"/>
            <a:t>Regional update</a:t>
          </a:r>
          <a:endParaRPr lang="en-NZ" sz="2000" kern="1200" dirty="0"/>
        </a:p>
      </dsp:txBody>
      <dsp:txXfrm>
        <a:off x="948110" y="1792999"/>
        <a:ext cx="4648073" cy="896499"/>
      </dsp:txXfrm>
    </dsp:sp>
    <dsp:sp modelId="{991C218A-D177-4D59-A8EC-639BF1110474}">
      <dsp:nvSpPr>
        <dsp:cNvPr id="0" name=""/>
        <dsp:cNvSpPr/>
      </dsp:nvSpPr>
      <dsp:spPr>
        <a:xfrm>
          <a:off x="387798" y="1680936"/>
          <a:ext cx="1120624" cy="11206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ADB23B4-06BA-476E-BAB9-B26B24272091}">
      <dsp:nvSpPr>
        <dsp:cNvPr id="0" name=""/>
        <dsp:cNvSpPr/>
      </dsp:nvSpPr>
      <dsp:spPr>
        <a:xfrm>
          <a:off x="576074" y="3168355"/>
          <a:ext cx="4973950" cy="8964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597" tIns="50800" rIns="50800" bIns="50800" numCol="1" spcCol="1270" anchor="ctr" anchorCtr="0">
          <a:noAutofit/>
        </a:bodyPr>
        <a:lstStyle/>
        <a:p>
          <a:pPr lvl="0" algn="l" defTabSz="889000">
            <a:lnSpc>
              <a:spcPct val="90000"/>
            </a:lnSpc>
            <a:spcBef>
              <a:spcPct val="0"/>
            </a:spcBef>
            <a:spcAft>
              <a:spcPct val="35000"/>
            </a:spcAft>
          </a:pPr>
          <a:r>
            <a:rPr lang="en-NZ" sz="2000" kern="1200" dirty="0" smtClean="0"/>
            <a:t>Kaituna water management area PC12 – discussion document</a:t>
          </a:r>
        </a:p>
      </dsp:txBody>
      <dsp:txXfrm>
        <a:off x="576074" y="3168355"/>
        <a:ext cx="4973950" cy="896499"/>
      </dsp:txXfrm>
    </dsp:sp>
    <dsp:sp modelId="{8441FDDA-674A-4950-AA3A-88D816F73612}">
      <dsp:nvSpPr>
        <dsp:cNvPr id="0" name=""/>
        <dsp:cNvSpPr/>
      </dsp:nvSpPr>
      <dsp:spPr>
        <a:xfrm>
          <a:off x="61920" y="3055842"/>
          <a:ext cx="1120624" cy="11206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AB1F2-3C50-44AF-B5BA-8B9A8D2BF535}">
      <dsp:nvSpPr>
        <dsp:cNvPr id="0" name=""/>
        <dsp:cNvSpPr/>
      </dsp:nvSpPr>
      <dsp:spPr>
        <a:xfrm>
          <a:off x="0" y="0"/>
          <a:ext cx="8280920" cy="136568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NZ" sz="2000" kern="1200" dirty="0" smtClean="0">
              <a:solidFill>
                <a:schemeClr val="bg1"/>
              </a:solidFill>
            </a:rPr>
            <a:t>Plan change 9 – Region Wide Water Quantity</a:t>
          </a:r>
          <a:endParaRPr lang="en-NZ" sz="2000" kern="1200" dirty="0">
            <a:solidFill>
              <a:schemeClr val="bg1"/>
            </a:solidFill>
          </a:endParaRPr>
        </a:p>
        <a:p>
          <a:pPr marL="171450" lvl="1" indent="-171450" algn="l" defTabSz="800100">
            <a:lnSpc>
              <a:spcPct val="90000"/>
            </a:lnSpc>
            <a:spcBef>
              <a:spcPct val="0"/>
            </a:spcBef>
            <a:spcAft>
              <a:spcPct val="15000"/>
            </a:spcAft>
            <a:buChar char="••"/>
          </a:pPr>
          <a:r>
            <a:rPr lang="en-NZ" sz="1800" kern="1200" dirty="0" smtClean="0">
              <a:solidFill>
                <a:schemeClr val="bg1"/>
              </a:solidFill>
            </a:rPr>
            <a:t>First step in two stage process to improve water allocation limits</a:t>
          </a:r>
          <a:endParaRPr lang="en-NZ" sz="1800" kern="1200" dirty="0">
            <a:solidFill>
              <a:schemeClr val="bg1"/>
            </a:solidFill>
          </a:endParaRPr>
        </a:p>
        <a:p>
          <a:pPr marL="171450" lvl="1" indent="-171450" algn="l" defTabSz="800100">
            <a:lnSpc>
              <a:spcPct val="90000"/>
            </a:lnSpc>
            <a:spcBef>
              <a:spcPct val="0"/>
            </a:spcBef>
            <a:spcAft>
              <a:spcPct val="15000"/>
            </a:spcAft>
            <a:buChar char="••"/>
          </a:pPr>
          <a:r>
            <a:rPr lang="en-NZ" sz="1800" kern="1200" dirty="0" smtClean="0">
              <a:solidFill>
                <a:schemeClr val="bg1"/>
              </a:solidFill>
            </a:rPr>
            <a:t>Progress towards resolving appeals continues</a:t>
          </a:r>
          <a:endParaRPr lang="en-NZ" sz="1800" kern="1200" dirty="0">
            <a:solidFill>
              <a:schemeClr val="bg1"/>
            </a:solidFill>
          </a:endParaRPr>
        </a:p>
      </dsp:txBody>
      <dsp:txXfrm>
        <a:off x="1932353" y="0"/>
        <a:ext cx="6348566" cy="1365683"/>
      </dsp:txXfrm>
    </dsp:sp>
    <dsp:sp modelId="{D1A4BEAC-7DB9-4349-9516-BF631B0CDF93}">
      <dsp:nvSpPr>
        <dsp:cNvPr id="0" name=""/>
        <dsp:cNvSpPr/>
      </dsp:nvSpPr>
      <dsp:spPr>
        <a:xfrm>
          <a:off x="32685" y="64543"/>
          <a:ext cx="1479485" cy="123160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08161-FA60-447D-9012-D3B44217C388}">
      <dsp:nvSpPr>
        <dsp:cNvPr id="0" name=""/>
        <dsp:cNvSpPr/>
      </dsp:nvSpPr>
      <dsp:spPr>
        <a:xfrm>
          <a:off x="0" y="1517686"/>
          <a:ext cx="8280920" cy="217289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NZ" sz="2000" kern="1200" dirty="0" smtClean="0"/>
            <a:t>Plan Change 10 – Lake </a:t>
          </a:r>
          <a:r>
            <a:rPr lang="en-NZ" sz="2000" kern="1200" dirty="0" err="1" smtClean="0"/>
            <a:t>Rotorua</a:t>
          </a:r>
          <a:r>
            <a:rPr lang="en-NZ" sz="2000" kern="1200" dirty="0" smtClean="0"/>
            <a:t> Nutrient Management</a:t>
          </a:r>
        </a:p>
        <a:p>
          <a:pPr lvl="0" algn="l" defTabSz="889000">
            <a:lnSpc>
              <a:spcPct val="90000"/>
            </a:lnSpc>
            <a:spcBef>
              <a:spcPct val="0"/>
            </a:spcBef>
            <a:spcAft>
              <a:spcPct val="35000"/>
            </a:spcAft>
          </a:pPr>
          <a:r>
            <a:rPr lang="en-NZ" sz="1800" kern="1200" dirty="0" smtClean="0">
              <a:solidFill>
                <a:schemeClr val="bg1"/>
              </a:solidFill>
            </a:rPr>
            <a:t>Environment Court interim decision in favour of the PC10 nitrogen allocation method.  </a:t>
          </a:r>
        </a:p>
        <a:p>
          <a:pPr lvl="0" algn="l" defTabSz="889000">
            <a:lnSpc>
              <a:spcPct val="90000"/>
            </a:lnSpc>
            <a:spcBef>
              <a:spcPct val="0"/>
            </a:spcBef>
            <a:spcAft>
              <a:spcPct val="35000"/>
            </a:spcAft>
          </a:pPr>
          <a:r>
            <a:rPr lang="en-NZ" sz="1800" kern="1200" dirty="0" smtClean="0">
              <a:solidFill>
                <a:schemeClr val="bg1"/>
              </a:solidFill>
            </a:rPr>
            <a:t>Identified additional provisions needed in relation to Treaty Settlement land.  No date for stage 2 hearings yet.</a:t>
          </a:r>
        </a:p>
      </dsp:txBody>
      <dsp:txXfrm>
        <a:off x="1932353" y="1517686"/>
        <a:ext cx="6348566" cy="2172897"/>
      </dsp:txXfrm>
    </dsp:sp>
    <dsp:sp modelId="{A064C1B4-9A8C-4556-B835-50867618823C}">
      <dsp:nvSpPr>
        <dsp:cNvPr id="0" name=""/>
        <dsp:cNvSpPr/>
      </dsp:nvSpPr>
      <dsp:spPr>
        <a:xfrm>
          <a:off x="128354" y="1635909"/>
          <a:ext cx="1688545" cy="186730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7F3AF01-35DF-497C-B5B6-42EFA9F00686}" type="datetimeFigureOut">
              <a:rPr lang="en-NZ" smtClean="0"/>
              <a:t>11/10/2019</a:t>
            </a:fld>
            <a:endParaRPr lang="en-NZ"/>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3DB4D2B-F1B5-4B21-9526-A0E68D545A90}" type="slidenum">
              <a:rPr lang="en-NZ" smtClean="0"/>
              <a:t>‹#›</a:t>
            </a:fld>
            <a:endParaRPr lang="en-NZ"/>
          </a:p>
        </p:txBody>
      </p:sp>
    </p:spTree>
    <p:extLst>
      <p:ext uri="{BB962C8B-B14F-4D97-AF65-F5344CB8AC3E}">
        <p14:creationId xmlns:p14="http://schemas.microsoft.com/office/powerpoint/2010/main" val="4059099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3DB4D2B-F1B5-4B21-9526-A0E68D545A90}" type="slidenum">
              <a:rPr lang="en-NZ" smtClean="0"/>
              <a:t>1</a:t>
            </a:fld>
            <a:endParaRPr lang="en-NZ"/>
          </a:p>
        </p:txBody>
      </p:sp>
    </p:spTree>
    <p:extLst>
      <p:ext uri="{BB962C8B-B14F-4D97-AF65-F5344CB8AC3E}">
        <p14:creationId xmlns:p14="http://schemas.microsoft.com/office/powerpoint/2010/main" val="397755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These are standardised r</a:t>
            </a:r>
            <a:r>
              <a:rPr lang="en-NZ" baseline="0" dirty="0" smtClean="0"/>
              <a:t>ules the government is proposing. Our plans will refer to them … we can be more restrictive if needed, but they come into effect when a consent is renewed or sought.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Draft Stock exclusion</a:t>
            </a:r>
            <a:r>
              <a:rPr lang="en-NZ" baseline="0" dirty="0" smtClean="0"/>
              <a:t> </a:t>
            </a:r>
            <a:r>
              <a:rPr lang="en-NZ" dirty="0" smtClean="0"/>
              <a:t>Regulations: A</a:t>
            </a:r>
            <a:r>
              <a:rPr lang="en-NZ" baseline="0" dirty="0" smtClean="0"/>
              <a:t>re different, because they are regulations they are effective when gazetted. Landowners must do/abide immediately - </a:t>
            </a:r>
            <a:r>
              <a:rPr lang="en-NZ" b="0" dirty="0" smtClean="0"/>
              <a:t>(differing timeframes)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smtClean="0"/>
          </a:p>
          <a:p>
            <a:r>
              <a:rPr lang="en-NZ" b="0" dirty="0" smtClean="0"/>
              <a:t>Stock setback from wetlands &amp; lakes and rivers &gt; 1m</a:t>
            </a:r>
          </a:p>
          <a:p>
            <a:r>
              <a:rPr lang="en-NZ" b="0" dirty="0" smtClean="0"/>
              <a:t>Stream crossing only by bridge</a:t>
            </a:r>
          </a:p>
          <a:p>
            <a:r>
              <a:rPr lang="en-NZ" b="0" dirty="0" smtClean="0"/>
              <a:t>Stock – cattle, deer</a:t>
            </a:r>
            <a:r>
              <a:rPr lang="en-NZ" b="0" baseline="0" dirty="0" smtClean="0"/>
              <a:t> &amp; pigs (not sheep), different requirement for different slopes</a:t>
            </a:r>
            <a:endParaRPr lang="en-NZ" b="0" dirty="0" smtClean="0"/>
          </a:p>
          <a:p>
            <a:endParaRPr lang="en-NZ"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72814-9080-7C4D-891E-B6254FA4CE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72814-9080-7C4D-891E-B6254FA4CE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0" i="0" u="none" strike="noStrike" kern="1200" baseline="0" dirty="0" smtClean="0">
                <a:solidFill>
                  <a:schemeClr val="tx1"/>
                </a:solidFill>
                <a:latin typeface="+mn-lt"/>
                <a:ea typeface="+mn-ea"/>
                <a:cs typeface="+mn-cs"/>
              </a:rPr>
              <a:t>But there are big gaps too. In particular proprietary rights to FW are not addressed. &lt;&lt;ref Wai 2358&gt;&gt;</a:t>
            </a:r>
          </a:p>
          <a:p>
            <a:endParaRPr lang="en-NZ" dirty="0" smtClean="0"/>
          </a:p>
          <a:p>
            <a:endParaRPr lang="en-NZ" dirty="0" smtClean="0"/>
          </a:p>
          <a:p>
            <a:r>
              <a:rPr lang="en-NZ" dirty="0" smtClean="0"/>
              <a:t>Government</a:t>
            </a:r>
            <a:r>
              <a:rPr lang="en-NZ" baseline="0" dirty="0" smtClean="0"/>
              <a:t> have signalled in the discussion document – ongoing work </a:t>
            </a:r>
          </a:p>
          <a:p>
            <a:endParaRPr lang="en-NZ" baseline="0" dirty="0" smtClean="0"/>
          </a:p>
          <a:p>
            <a:r>
              <a:rPr lang="en-NZ" sz="1200" b="0" i="0" u="none" strike="noStrike" kern="1200" baseline="0" dirty="0" smtClean="0">
                <a:solidFill>
                  <a:schemeClr val="tx1"/>
                </a:solidFill>
                <a:latin typeface="+mn-lt"/>
                <a:ea typeface="+mn-ea"/>
                <a:cs typeface="+mn-cs"/>
              </a:rPr>
              <a:t>The Government has indicated in the Essential Freshwater discussion document that it will continue to work with Māori to</a:t>
            </a:r>
          </a:p>
          <a:p>
            <a:r>
              <a:rPr lang="en-NZ" sz="1200" b="0" i="0" u="none" strike="noStrike" kern="1200" baseline="0" dirty="0" smtClean="0">
                <a:solidFill>
                  <a:schemeClr val="tx1"/>
                </a:solidFill>
                <a:latin typeface="+mn-lt"/>
                <a:ea typeface="+mn-ea"/>
                <a:cs typeface="+mn-cs"/>
              </a:rPr>
              <a:t>address their rights and interests in freshwater, particularly in the context of addressing allocation issues.  The timeline within the discussion document states ongoing work on allows of allocation of allowances to discharge – 2019 – 2020</a:t>
            </a:r>
          </a:p>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Government response to Wai 2358?</a:t>
            </a:r>
            <a:endParaRPr lang="en-NZ" dirty="0"/>
          </a:p>
        </p:txBody>
      </p:sp>
      <p:sp>
        <p:nvSpPr>
          <p:cNvPr id="4" name="Slide Number Placeholder 3"/>
          <p:cNvSpPr>
            <a:spLocks noGrp="1"/>
          </p:cNvSpPr>
          <p:nvPr>
            <p:ph type="sldNum" sz="quarter" idx="10"/>
          </p:nvPr>
        </p:nvSpPr>
        <p:spPr/>
        <p:txBody>
          <a:bodyPr/>
          <a:lstStyle/>
          <a:p>
            <a:fld id="{63DB4D2B-F1B5-4B21-9526-A0E68D545A90}" type="slidenum">
              <a:rPr lang="en-NZ" smtClean="0"/>
              <a:t>12</a:t>
            </a:fld>
            <a:endParaRPr lang="en-NZ"/>
          </a:p>
        </p:txBody>
      </p:sp>
    </p:spTree>
    <p:extLst>
      <p:ext uri="{BB962C8B-B14F-4D97-AF65-F5344CB8AC3E}">
        <p14:creationId xmlns:p14="http://schemas.microsoft.com/office/powerpoint/2010/main" val="23238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3DB4D2B-F1B5-4B21-9526-A0E68D545A90}" type="slidenum">
              <a:rPr lang="en-NZ" smtClean="0"/>
              <a:t>13</a:t>
            </a:fld>
            <a:endParaRPr lang="en-NZ"/>
          </a:p>
        </p:txBody>
      </p:sp>
    </p:spTree>
    <p:extLst>
      <p:ext uri="{BB962C8B-B14F-4D97-AF65-F5344CB8AC3E}">
        <p14:creationId xmlns:p14="http://schemas.microsoft.com/office/powerpoint/2010/main" val="272623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3DB4D2B-F1B5-4B21-9526-A0E68D545A90}" type="slidenum">
              <a:rPr lang="en-NZ" smtClean="0"/>
              <a:t>14</a:t>
            </a:fld>
            <a:endParaRPr lang="en-NZ" dirty="0"/>
          </a:p>
        </p:txBody>
      </p:sp>
    </p:spTree>
    <p:extLst>
      <p:ext uri="{BB962C8B-B14F-4D97-AF65-F5344CB8AC3E}">
        <p14:creationId xmlns:p14="http://schemas.microsoft.com/office/powerpoint/2010/main" val="65909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10"/>
          </p:nvPr>
        </p:nvSpPr>
        <p:spPr/>
        <p:txBody>
          <a:bodyPr/>
          <a:lstStyle/>
          <a:p>
            <a:fld id="{63DB4D2B-F1B5-4B21-9526-A0E68D545A90}" type="slidenum">
              <a:rPr lang="en-NZ" smtClean="0"/>
              <a:t>15</a:t>
            </a:fld>
            <a:endParaRPr lang="en-NZ"/>
          </a:p>
        </p:txBody>
      </p:sp>
    </p:spTree>
    <p:extLst>
      <p:ext uri="{BB962C8B-B14F-4D97-AF65-F5344CB8AC3E}">
        <p14:creationId xmlns:p14="http://schemas.microsoft.com/office/powerpoint/2010/main" val="17229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3DB4D2B-F1B5-4B21-9526-A0E68D545A90}" type="slidenum">
              <a:rPr lang="en-NZ" smtClean="0"/>
              <a:t>16</a:t>
            </a:fld>
            <a:endParaRPr lang="en-NZ"/>
          </a:p>
        </p:txBody>
      </p:sp>
    </p:spTree>
    <p:extLst>
      <p:ext uri="{BB962C8B-B14F-4D97-AF65-F5344CB8AC3E}">
        <p14:creationId xmlns:p14="http://schemas.microsoft.com/office/powerpoint/2010/main" val="3611590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72814-9080-7C4D-891E-B6254FA4CE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dirty="0" smtClean="0"/>
              <a:t>The </a:t>
            </a:r>
            <a:r>
              <a:rPr lang="en-NZ" b="0" dirty="0" err="1" smtClean="0"/>
              <a:t>kaupapa</a:t>
            </a:r>
            <a:r>
              <a:rPr lang="en-NZ" b="0" baseline="0" dirty="0" smtClean="0"/>
              <a:t> for this paper is mostly about the national update – the essential freshwater package, with a slide or two on the regional update and </a:t>
            </a:r>
            <a:r>
              <a:rPr lang="en-NZ" b="0" baseline="0" dirty="0" err="1" smtClean="0"/>
              <a:t>tangata</a:t>
            </a:r>
            <a:r>
              <a:rPr lang="en-NZ" b="0" baseline="0" dirty="0" smtClean="0"/>
              <a:t> whenua values and interests discussion document</a:t>
            </a:r>
            <a:endParaRPr lang="en-NZ" b="0" dirty="0" smtClean="0"/>
          </a:p>
        </p:txBody>
      </p:sp>
      <p:sp>
        <p:nvSpPr>
          <p:cNvPr id="4" name="Slide Number Placeholder 3"/>
          <p:cNvSpPr>
            <a:spLocks noGrp="1"/>
          </p:cNvSpPr>
          <p:nvPr>
            <p:ph type="sldNum" sz="quarter" idx="10"/>
          </p:nvPr>
        </p:nvSpPr>
        <p:spPr/>
        <p:txBody>
          <a:bodyPr/>
          <a:lstStyle/>
          <a:p>
            <a:fld id="{63DB4D2B-F1B5-4B21-9526-A0E68D545A90}" type="slidenum">
              <a:rPr lang="en-NZ" smtClean="0"/>
              <a:t>2</a:t>
            </a:fld>
            <a:endParaRPr lang="en-NZ"/>
          </a:p>
        </p:txBody>
      </p:sp>
    </p:spTree>
    <p:extLst>
      <p:ext uri="{BB962C8B-B14F-4D97-AF65-F5344CB8AC3E}">
        <p14:creationId xmlns:p14="http://schemas.microsoft.com/office/powerpoint/2010/main" val="297540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I’m going</a:t>
            </a:r>
            <a:r>
              <a:rPr lang="en-NZ" baseline="0" dirty="0" smtClean="0"/>
              <a:t> to try </a:t>
            </a:r>
            <a:r>
              <a:rPr lang="en-NZ" dirty="0" smtClean="0"/>
              <a:t> to very briefly talk you through the Essential Freshwater Package. The package comprises of a new draft NPSFM, proposed National Environment Standards, Changes</a:t>
            </a:r>
            <a:r>
              <a:rPr lang="en-NZ" baseline="0" dirty="0" smtClean="0"/>
              <a:t> to Measurement and Reporting of Water Takes Regulations, draft stock exclusion regulations and changes to the RMA. There are also a bunch of other central government policy packages out for discussion too including NPSUD and proposed NPS Highly Productive Land.</a:t>
            </a:r>
          </a:p>
          <a:p>
            <a:endParaRPr lang="en-NZ" baseline="0" dirty="0" smtClean="0"/>
          </a:p>
          <a:p>
            <a:r>
              <a:rPr lang="en-NZ" baseline="0" dirty="0" smtClean="0"/>
              <a:t>There is a lot going on; its all interconnected and submissions close (for Freshwater) on 31 October.</a:t>
            </a:r>
          </a:p>
          <a:p>
            <a:endParaRPr lang="en-NZ" baseline="0" dirty="0" smtClean="0"/>
          </a:p>
          <a:p>
            <a:pPr marL="171450" indent="-171450">
              <a:buFont typeface="Arial" panose="020B0604020202020204" pitchFamily="34" charset="0"/>
              <a:buChar char="•"/>
            </a:pPr>
            <a:r>
              <a:rPr lang="en-NZ" dirty="0" smtClean="0"/>
              <a:t>Essential Freshwater Programme</a:t>
            </a:r>
            <a:r>
              <a:rPr lang="en-NZ" baseline="0" dirty="0" smtClean="0"/>
              <a:t>  - 31 Oct 2019</a:t>
            </a:r>
            <a:endParaRPr lang="en-NZ" dirty="0" smtClean="0"/>
          </a:p>
          <a:p>
            <a:pPr marL="171450" indent="-171450">
              <a:buFont typeface="Arial" panose="020B0604020202020204" pitchFamily="34" charset="0"/>
              <a:buChar char="•"/>
            </a:pPr>
            <a:r>
              <a:rPr lang="en-NZ" dirty="0" smtClean="0"/>
              <a:t>Reform of the resource management system – late 2019?</a:t>
            </a:r>
          </a:p>
          <a:p>
            <a:pPr marL="171450" indent="-171450">
              <a:buFont typeface="Arial" panose="020B0604020202020204" pitchFamily="34" charset="0"/>
              <a:buChar char="•"/>
            </a:pPr>
            <a:r>
              <a:rPr lang="en-NZ" dirty="0" smtClean="0"/>
              <a:t>Planning for successful cities</a:t>
            </a:r>
            <a:r>
              <a:rPr lang="en-NZ" baseline="0" dirty="0" smtClean="0"/>
              <a:t> - </a:t>
            </a:r>
            <a:r>
              <a:rPr lang="en-NZ" dirty="0" smtClean="0"/>
              <a:t>Urban Development – 10 Oct 2019</a:t>
            </a:r>
          </a:p>
          <a:p>
            <a:pPr marL="171450" indent="-171450">
              <a:buFont typeface="Arial" panose="020B0604020202020204" pitchFamily="34" charset="0"/>
              <a:buChar char="•"/>
            </a:pPr>
            <a:r>
              <a:rPr lang="en-NZ" dirty="0" smtClean="0"/>
              <a:t>Protecting our valuable land - Highly Productive Land –</a:t>
            </a:r>
            <a:r>
              <a:rPr lang="en-NZ" baseline="0" dirty="0" smtClean="0"/>
              <a:t> 10 Oct 2019</a:t>
            </a:r>
            <a:endParaRPr lang="en-NZ" dirty="0" smtClean="0"/>
          </a:p>
          <a:p>
            <a:pPr marL="171450" indent="-171450">
              <a:buFont typeface="Arial" panose="020B0604020202020204" pitchFamily="34" charset="0"/>
              <a:buChar char="•"/>
            </a:pPr>
            <a:r>
              <a:rPr lang="en-NZ" dirty="0" smtClean="0"/>
              <a:t>Reducing</a:t>
            </a:r>
            <a:r>
              <a:rPr lang="en-NZ" baseline="0" dirty="0" smtClean="0"/>
              <a:t> harm from waste - </a:t>
            </a:r>
            <a:r>
              <a:rPr lang="en-NZ" dirty="0" smtClean="0"/>
              <a:t>Product Stewardship –</a:t>
            </a:r>
            <a:r>
              <a:rPr lang="en-NZ" baseline="0" dirty="0" smtClean="0"/>
              <a:t> 4 Oct 2019</a:t>
            </a:r>
            <a:endParaRPr lang="en-NZ" dirty="0" smtClean="0"/>
          </a:p>
          <a:p>
            <a:pPr marL="171450" indent="-171450">
              <a:buFont typeface="Arial" panose="020B0604020202020204" pitchFamily="34" charset="0"/>
              <a:buChar char="•"/>
            </a:pPr>
            <a:r>
              <a:rPr lang="en-NZ" dirty="0" smtClean="0"/>
              <a:t>Hazardous substances assessments: improved decision making 30 Sept</a:t>
            </a:r>
            <a:r>
              <a:rPr lang="en-NZ" baseline="0" dirty="0" smtClean="0"/>
              <a:t> 2019</a:t>
            </a:r>
            <a:endParaRPr lang="en-NZ" dirty="0" smtClean="0"/>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Allocation after</a:t>
            </a:r>
            <a:r>
              <a:rPr lang="en-NZ" baseline="0" dirty="0" smtClean="0"/>
              <a:t> that – 2019 / 2020</a:t>
            </a:r>
            <a:endParaRPr lang="en-NZ" dirty="0" smtClean="0"/>
          </a:p>
          <a:p>
            <a:endParaRPr lang="en-NZ" dirty="0"/>
          </a:p>
        </p:txBody>
      </p:sp>
      <p:sp>
        <p:nvSpPr>
          <p:cNvPr id="4" name="Slide Number Placeholder 3"/>
          <p:cNvSpPr>
            <a:spLocks noGrp="1"/>
          </p:cNvSpPr>
          <p:nvPr>
            <p:ph type="sldNum" sz="quarter" idx="10"/>
          </p:nvPr>
        </p:nvSpPr>
        <p:spPr/>
        <p:txBody>
          <a:bodyPr/>
          <a:lstStyle/>
          <a:p>
            <a:fld id="{569D2F35-9FC7-4CD1-8295-3C578B524378}" type="slidenum">
              <a:rPr lang="en-NZ" smtClean="0"/>
              <a:t>3</a:t>
            </a:fld>
            <a:endParaRPr lang="en-NZ"/>
          </a:p>
        </p:txBody>
      </p:sp>
    </p:spTree>
    <p:extLst>
      <p:ext uri="{BB962C8B-B14F-4D97-AF65-F5344CB8AC3E}">
        <p14:creationId xmlns:p14="http://schemas.microsoft.com/office/powerpoint/2010/main" val="91534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3DB4D2B-F1B5-4B21-9526-A0E68D545A90}" type="slidenum">
              <a:rPr lang="en-NZ" smtClean="0"/>
              <a:t>4</a:t>
            </a:fld>
            <a:endParaRPr lang="en-NZ"/>
          </a:p>
        </p:txBody>
      </p:sp>
    </p:spTree>
    <p:extLst>
      <p:ext uri="{BB962C8B-B14F-4D97-AF65-F5344CB8AC3E}">
        <p14:creationId xmlns:p14="http://schemas.microsoft.com/office/powerpoint/2010/main" val="3753877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The first of the changes concern</a:t>
            </a:r>
            <a:r>
              <a:rPr lang="en-NZ" baseline="0" dirty="0" smtClean="0"/>
              <a:t> Te Mana o </a:t>
            </a:r>
            <a:r>
              <a:rPr lang="en-NZ" baseline="0" dirty="0" err="1" smtClean="0"/>
              <a:t>te</a:t>
            </a:r>
            <a:r>
              <a:rPr lang="en-NZ" baseline="0" dirty="0" smtClean="0"/>
              <a:t> Wai. </a:t>
            </a: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err="1" smtClean="0"/>
              <a:t>TMotW</a:t>
            </a:r>
            <a:r>
              <a:rPr lang="en-NZ" dirty="0" smtClean="0"/>
              <a:t> has</a:t>
            </a:r>
            <a:r>
              <a:rPr lang="en-NZ" baseline="0" dirty="0" smtClean="0"/>
              <a:t> been in the NPSFM from the inception. In 2014 it was mentioned in the preamble, in 2017 elevated to statement of national significance and now it is a fundamental concept.   It means putting the water first. Exercising </a:t>
            </a:r>
            <a:r>
              <a:rPr lang="en-NZ" baseline="0" dirty="0" err="1" smtClean="0"/>
              <a:t>manaakitanga</a:t>
            </a:r>
            <a:r>
              <a:rPr lang="en-NZ" baseline="0" dirty="0" smtClean="0"/>
              <a:t>, </a:t>
            </a:r>
            <a:r>
              <a:rPr lang="en-NZ" baseline="0" dirty="0" err="1" smtClean="0"/>
              <a:t>kaitiakitanga</a:t>
            </a:r>
            <a:r>
              <a:rPr lang="en-NZ" baseline="0" dirty="0" smtClean="0"/>
              <a:t>. Doing what’s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Te Mana o te Wai hierarchy of obligations, that –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kern="1200" dirty="0" smtClean="0">
                <a:solidFill>
                  <a:schemeClr val="tx1"/>
                </a:solidFill>
                <a:effectLst/>
                <a:latin typeface="+mn-lt"/>
                <a:ea typeface="+mn-ea"/>
                <a:cs typeface="+mn-cs"/>
              </a:rPr>
              <a:t>the first priority is the  health of the water,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kern="1200" dirty="0" smtClean="0">
                <a:solidFill>
                  <a:schemeClr val="tx1"/>
                </a:solidFill>
                <a:effectLst/>
                <a:latin typeface="+mn-lt"/>
                <a:ea typeface="+mn-ea"/>
                <a:cs typeface="+mn-cs"/>
              </a:rPr>
              <a:t>the second priority is providing for essential human health needs, such as drinking water, and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NZ" sz="1200" kern="1200" dirty="0" smtClean="0">
                <a:solidFill>
                  <a:schemeClr val="tx1"/>
                </a:solidFill>
                <a:effectLst/>
                <a:latin typeface="+mn-lt"/>
                <a:ea typeface="+mn-ea"/>
                <a:cs typeface="+mn-cs"/>
              </a:rPr>
              <a:t>third is other consumption and use?</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63DB4D2B-F1B5-4B21-9526-A0E68D545A90}" type="slidenum">
              <a:rPr lang="en-NZ" smtClean="0"/>
              <a:t>5</a:t>
            </a:fld>
            <a:endParaRPr lang="en-NZ"/>
          </a:p>
        </p:txBody>
      </p:sp>
    </p:spTree>
    <p:extLst>
      <p:ext uri="{BB962C8B-B14F-4D97-AF65-F5344CB8AC3E}">
        <p14:creationId xmlns:p14="http://schemas.microsoft.com/office/powerpoint/2010/main" val="32719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The proposal includes the</a:t>
            </a:r>
            <a:r>
              <a:rPr lang="en-NZ" baseline="0" dirty="0" smtClean="0"/>
              <a:t> possibility of a new compulsory </a:t>
            </a:r>
            <a:r>
              <a:rPr lang="en-NZ" baseline="0" dirty="0" err="1" smtClean="0"/>
              <a:t>Mahinga</a:t>
            </a:r>
            <a:r>
              <a:rPr lang="en-NZ" baseline="0" dirty="0" smtClean="0"/>
              <a:t> Kai “value”. In the NPSFM “Values” are things we set objectives for and then manage within limits – sometimes bands. For </a:t>
            </a:r>
            <a:r>
              <a:rPr lang="en-NZ" baseline="0" dirty="0" err="1" smtClean="0"/>
              <a:t>mahinga</a:t>
            </a:r>
            <a:r>
              <a:rPr lang="en-NZ" baseline="0" dirty="0" smtClean="0"/>
              <a:t> kai we might be interested in </a:t>
            </a:r>
            <a:r>
              <a:rPr lang="en-NZ" baseline="0" dirty="0" err="1" smtClean="0"/>
              <a:t>inanga</a:t>
            </a:r>
            <a:r>
              <a:rPr lang="en-NZ" baseline="0" dirty="0" smtClean="0"/>
              <a:t>, tuna, or koura abundance for example – which we might be managing to achieve an objective of local communities having for easily gathering a feed.</a:t>
            </a:r>
            <a:endParaRPr lang="en-NZ" dirty="0" smtClean="0"/>
          </a:p>
          <a:p>
            <a:endParaRPr lang="en-NZ" sz="1200" b="1" kern="1200" dirty="0" smtClean="0">
              <a:solidFill>
                <a:schemeClr val="tx1"/>
              </a:solidFill>
              <a:effectLst/>
              <a:latin typeface="+mn-lt"/>
              <a:ea typeface="+mn-ea"/>
              <a:cs typeface="+mn-cs"/>
            </a:endParaRPr>
          </a:p>
          <a:p>
            <a:endParaRPr lang="en-NZ" dirty="0" smtClean="0"/>
          </a:p>
          <a:p>
            <a:r>
              <a:rPr lang="en-NZ" sz="1200" dirty="0" smtClean="0"/>
              <a:t>NOF</a:t>
            </a:r>
          </a:p>
          <a:p>
            <a:r>
              <a:rPr lang="en-NZ" sz="1200" dirty="0" smtClean="0"/>
              <a:t>Systematic monitoring</a:t>
            </a:r>
          </a:p>
          <a:p>
            <a:r>
              <a:rPr lang="en-NZ" sz="1200" dirty="0" smtClean="0"/>
              <a:t>Involve iwi and hapū</a:t>
            </a:r>
          </a:p>
          <a:p>
            <a:endParaRPr lang="en-NZ" dirty="0"/>
          </a:p>
        </p:txBody>
      </p:sp>
      <p:sp>
        <p:nvSpPr>
          <p:cNvPr id="4" name="Slide Number Placeholder 3"/>
          <p:cNvSpPr>
            <a:spLocks noGrp="1"/>
          </p:cNvSpPr>
          <p:nvPr>
            <p:ph type="sldNum" sz="quarter" idx="10"/>
          </p:nvPr>
        </p:nvSpPr>
        <p:spPr/>
        <p:txBody>
          <a:bodyPr/>
          <a:lstStyle/>
          <a:p>
            <a:fld id="{63DB4D2B-F1B5-4B21-9526-A0E68D545A90}" type="slidenum">
              <a:rPr lang="en-NZ" smtClean="0"/>
              <a:t>6</a:t>
            </a:fld>
            <a:endParaRPr lang="en-NZ"/>
          </a:p>
        </p:txBody>
      </p:sp>
    </p:spTree>
    <p:extLst>
      <p:ext uri="{BB962C8B-B14F-4D97-AF65-F5344CB8AC3E}">
        <p14:creationId xmlns:p14="http://schemas.microsoft.com/office/powerpoint/2010/main" val="98810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The NPSFM says: District Plans</a:t>
            </a:r>
            <a:r>
              <a:rPr lang="en-NZ" baseline="0" dirty="0" smtClean="0"/>
              <a:t> must include </a:t>
            </a:r>
            <a:r>
              <a:rPr lang="en-NZ" sz="1200" b="0" i="1" u="none" strike="noStrike" kern="1200" baseline="0" dirty="0" smtClean="0">
                <a:solidFill>
                  <a:schemeClr val="tx1"/>
                </a:solidFill>
                <a:latin typeface="+mn-lt"/>
                <a:ea typeface="+mn-ea"/>
                <a:cs typeface="+mn-cs"/>
              </a:rPr>
              <a:t>objectives, policies, and methods to avoid, remedy, or mitigate the cumulative adverse effects of land use on freshwater bodies, freshwater ecosystems, and sensitive receiving environments resulting from urban development. i.e. </a:t>
            </a:r>
            <a:r>
              <a:rPr lang="en-NZ" sz="1200" b="0" i="0" u="none" strike="noStrike" kern="1200" baseline="0" dirty="0" smtClean="0">
                <a:solidFill>
                  <a:schemeClr val="tx1"/>
                </a:solidFill>
                <a:latin typeface="+mn-lt"/>
                <a:ea typeface="+mn-ea"/>
                <a:cs typeface="+mn-cs"/>
              </a:rPr>
              <a:t>We all play our 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i="0" dirty="0" smtClean="0"/>
              <a:t>More integration also</a:t>
            </a:r>
            <a:r>
              <a:rPr lang="en-NZ" i="0" baseline="0" dirty="0" smtClean="0"/>
              <a:t> includes </a:t>
            </a:r>
            <a:r>
              <a:rPr lang="en-NZ" i="0" baseline="0" dirty="0" err="1" smtClean="0"/>
              <a:t>TMotW</a:t>
            </a:r>
            <a:r>
              <a:rPr lang="en-NZ" i="0" baseline="0" dirty="0" smtClean="0"/>
              <a:t> and </a:t>
            </a:r>
            <a:r>
              <a:rPr lang="en-NZ" sz="900" kern="1200" dirty="0" smtClean="0">
                <a:solidFill>
                  <a:schemeClr val="tx1"/>
                </a:solidFill>
                <a:latin typeface="+mn-lt"/>
                <a:ea typeface="+mn-ea"/>
                <a:cs typeface="+mn-cs"/>
              </a:rPr>
              <a:t>whole of catchment integration</a:t>
            </a:r>
            <a:r>
              <a:rPr lang="en-NZ" sz="900" kern="1200" baseline="0" dirty="0" smtClean="0">
                <a:solidFill>
                  <a:schemeClr val="tx1"/>
                </a:solidFill>
                <a:latin typeface="+mn-lt"/>
                <a:ea typeface="+mn-ea"/>
                <a:cs typeface="+mn-cs"/>
              </a:rPr>
              <a:t> - </a:t>
            </a:r>
            <a:r>
              <a:rPr lang="en-NZ" sz="900" kern="1200" dirty="0" err="1" smtClean="0">
                <a:solidFill>
                  <a:schemeClr val="tx1"/>
                </a:solidFill>
                <a:latin typeface="+mn-lt"/>
                <a:ea typeface="+mn-ea"/>
                <a:cs typeface="+mn-cs"/>
              </a:rPr>
              <a:t>ki</a:t>
            </a:r>
            <a:r>
              <a:rPr lang="en-NZ" sz="900" kern="1200" dirty="0" smtClean="0">
                <a:solidFill>
                  <a:schemeClr val="tx1"/>
                </a:solidFill>
                <a:latin typeface="+mn-lt"/>
                <a:ea typeface="+mn-ea"/>
                <a:cs typeface="+mn-cs"/>
              </a:rPr>
              <a:t> </a:t>
            </a:r>
            <a:r>
              <a:rPr lang="en-NZ" sz="900" kern="1200" dirty="0" err="1" smtClean="0">
                <a:solidFill>
                  <a:schemeClr val="tx1"/>
                </a:solidFill>
                <a:latin typeface="+mn-lt"/>
                <a:ea typeface="+mn-ea"/>
                <a:cs typeface="+mn-cs"/>
              </a:rPr>
              <a:t>uta</a:t>
            </a:r>
            <a:r>
              <a:rPr lang="en-NZ" sz="900" kern="1200" dirty="0" smtClean="0">
                <a:solidFill>
                  <a:schemeClr val="tx1"/>
                </a:solidFill>
                <a:latin typeface="+mn-lt"/>
                <a:ea typeface="+mn-ea"/>
                <a:cs typeface="+mn-cs"/>
              </a:rPr>
              <a:t> </a:t>
            </a:r>
            <a:r>
              <a:rPr lang="en-NZ" sz="900" kern="1200" dirty="0" err="1" smtClean="0">
                <a:solidFill>
                  <a:schemeClr val="tx1"/>
                </a:solidFill>
                <a:latin typeface="+mn-lt"/>
                <a:ea typeface="+mn-ea"/>
                <a:cs typeface="+mn-cs"/>
              </a:rPr>
              <a:t>ki</a:t>
            </a:r>
            <a:r>
              <a:rPr lang="en-NZ" sz="900" kern="1200" dirty="0" smtClean="0">
                <a:solidFill>
                  <a:schemeClr val="tx1"/>
                </a:solidFill>
                <a:latin typeface="+mn-lt"/>
                <a:ea typeface="+mn-ea"/>
                <a:cs typeface="+mn-cs"/>
              </a:rPr>
              <a:t> tai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72814-9080-7C4D-891E-B6254FA4CE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While</a:t>
            </a:r>
            <a:r>
              <a:rPr lang="en-NZ" baseline="0" dirty="0" smtClean="0"/>
              <a:t> scientific attributes like </a:t>
            </a:r>
            <a:r>
              <a:rPr lang="en-NZ" baseline="0" dirty="0" err="1" smtClean="0"/>
              <a:t>eColi</a:t>
            </a:r>
            <a:r>
              <a:rPr lang="en-NZ" baseline="0" dirty="0" smtClean="0"/>
              <a:t>, Nitrogen, Phosphorus remain very important, the draft NPSFM has </a:t>
            </a:r>
            <a:r>
              <a:rPr lang="en-NZ" b="1" baseline="0" dirty="0" smtClean="0"/>
              <a:t>substantially raised the bar on ecosystem health</a:t>
            </a:r>
            <a:r>
              <a:rPr lang="en-NZ" baseline="0" dirty="0" smtClean="0"/>
              <a:t>. We must now prioritise ecosystem health above all else – meaning our science and how we state objectives and policies will probably need to be more direct about its impact on ecosystem health.  </a:t>
            </a:r>
            <a:endParaRPr lang="en-NZ" dirty="0" smtClean="0"/>
          </a:p>
          <a:p>
            <a:endParaRPr lang="en-NZ"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Science</a:t>
            </a:r>
            <a:r>
              <a:rPr lang="en-NZ" baseline="0" dirty="0" smtClean="0"/>
              <a:t> requirements have increased</a:t>
            </a:r>
            <a:r>
              <a:rPr lang="en-NZ" dirty="0" smtClean="0"/>
              <a:t>. In terms of </a:t>
            </a:r>
            <a:r>
              <a:rPr lang="en-NZ" b="1" dirty="0" smtClean="0"/>
              <a:t>water quality </a:t>
            </a:r>
            <a:r>
              <a:rPr lang="en-NZ" dirty="0" smtClean="0"/>
              <a:t>we must now manage sediment, and</a:t>
            </a:r>
            <a:r>
              <a:rPr lang="en-NZ" baseline="0" dirty="0" smtClean="0"/>
              <a:t> for N and P must manage beyond the very minimal toxicity bands we previously had. New higher standards for swimming but narrowed to locations we want to swim and when we want to swim (over summer) have been introduced too. There is a new attribute for lakes – for invasive weeds.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Although concerned with </a:t>
            </a:r>
            <a:r>
              <a:rPr lang="en-NZ" b="1" dirty="0" smtClean="0"/>
              <a:t>water quality </a:t>
            </a:r>
            <a:r>
              <a:rPr lang="en-NZ" dirty="0" smtClean="0"/>
              <a:t>the NPSFM touches </a:t>
            </a:r>
            <a:r>
              <a:rPr lang="en-NZ" baseline="0" dirty="0" smtClean="0"/>
              <a:t>on quantity too and emphasises needing a link between allocation limits and ecosystem health.  Proposed changes to the “Measurement and Reporting of Water Takes Regulations” will require the supply of take data every 15 Minute – i.e. it mandates telemetry.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lvl="1" indent="0">
              <a:buNone/>
            </a:pPr>
            <a:r>
              <a:rPr lang="en-NZ" sz="1200" b="0" dirty="0" smtClean="0">
                <a:solidFill>
                  <a:schemeClr val="tx1">
                    <a:lumMod val="95000"/>
                    <a:lumOff val="5000"/>
                  </a:schemeClr>
                </a:solidFill>
              </a:rPr>
              <a:t>Clarify minimum flow requirements</a:t>
            </a:r>
            <a:r>
              <a:rPr lang="en-NZ" sz="1200" b="0" baseline="0" dirty="0" smtClean="0">
                <a:solidFill>
                  <a:schemeClr val="tx1">
                    <a:lumMod val="95000"/>
                    <a:lumOff val="5000"/>
                  </a:schemeClr>
                </a:solidFill>
              </a:rPr>
              <a:t> including </a:t>
            </a:r>
            <a:r>
              <a:rPr lang="en-NZ" sz="1200" b="0" dirty="0" smtClean="0"/>
              <a:t>objectives to state </a:t>
            </a:r>
            <a:r>
              <a:rPr lang="en-NZ" sz="1200" b="0" u="sng" dirty="0" smtClean="0"/>
              <a:t>ecosystem health outcome,</a:t>
            </a:r>
            <a:r>
              <a:rPr lang="en-NZ" sz="1200" b="0" u="sng" baseline="0" dirty="0" smtClean="0"/>
              <a:t> </a:t>
            </a:r>
            <a:r>
              <a:rPr lang="en-NZ" sz="1200" b="0" u="none" baseline="0" dirty="0" smtClean="0"/>
              <a:t>f</a:t>
            </a:r>
            <a:r>
              <a:rPr lang="en-NZ" sz="1200" b="0" dirty="0" smtClean="0"/>
              <a:t>lows and limits </a:t>
            </a:r>
            <a:r>
              <a:rPr lang="en-NZ" sz="1200" b="0" u="sng" dirty="0" smtClean="0"/>
              <a:t>must relate to objectives</a:t>
            </a:r>
          </a:p>
          <a:p>
            <a:pPr marL="457200" lvl="1" indent="0">
              <a:buNone/>
            </a:pPr>
            <a:endParaRPr lang="en-NZ" sz="1200" b="0" u="sng" dirty="0" smtClean="0"/>
          </a:p>
          <a:p>
            <a:r>
              <a:rPr lang="en-NZ" sz="1200" b="0" dirty="0" smtClean="0"/>
              <a:t>Mandate telemetry (direct electronic transmission)</a:t>
            </a:r>
            <a:r>
              <a:rPr lang="en-NZ" sz="1200" b="0" baseline="0" dirty="0" smtClean="0"/>
              <a:t> - </a:t>
            </a:r>
            <a:r>
              <a:rPr lang="en-NZ" sz="1200" b="0" dirty="0" smtClean="0"/>
              <a:t>measuring water use every 15 minutes,</a:t>
            </a:r>
            <a:r>
              <a:rPr lang="en-NZ" sz="1200" b="0" baseline="0" dirty="0" smtClean="0"/>
              <a:t> </a:t>
            </a:r>
            <a:r>
              <a:rPr lang="en-NZ" sz="1200" b="0" dirty="0" smtClean="0"/>
              <a:t>transmitting daily electronic records,</a:t>
            </a:r>
            <a:r>
              <a:rPr lang="en-NZ" sz="1200" b="0" baseline="0" dirty="0" smtClean="0"/>
              <a:t> s</a:t>
            </a:r>
            <a:r>
              <a:rPr lang="en-NZ" sz="1200" b="0" dirty="0" smtClean="0"/>
              <a:t>tarts with consents of 20 l/s, 6 years later smaller consents</a:t>
            </a:r>
          </a:p>
          <a:p>
            <a:endParaRPr lang="en-NZ" sz="1200" b="1" kern="1200" dirty="0" smtClean="0">
              <a:solidFill>
                <a:schemeClr val="tx1"/>
              </a:solidFill>
              <a:effectLst/>
              <a:latin typeface="+mn-lt"/>
              <a:ea typeface="+mn-ea"/>
              <a:cs typeface="+mn-cs"/>
            </a:endParaRPr>
          </a:p>
          <a:p>
            <a:endParaRPr lang="en-NZ"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72814-9080-7C4D-891E-B6254FA4CE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To kick things along, changes to the RMA were introduced to the house this week. </a:t>
            </a:r>
            <a:r>
              <a:rPr lang="en-NZ" sz="1200" b="0" i="0" u="none" strike="noStrike" kern="1200" baseline="0" dirty="0" smtClean="0">
                <a:solidFill>
                  <a:schemeClr val="tx1"/>
                </a:solidFill>
                <a:latin typeface="+mn-lt"/>
                <a:ea typeface="+mn-ea"/>
                <a:cs typeface="+mn-cs"/>
              </a:rPr>
              <a:t>The new Bill requires councils to notify changes to their regional policy statements and regional plans to implement the National Policy Statement for Freshwater Management (</a:t>
            </a:r>
            <a:r>
              <a:rPr lang="en-NZ" sz="1200" b="1" i="0" u="none" strike="noStrike" kern="1200" baseline="0" dirty="0" smtClean="0">
                <a:solidFill>
                  <a:schemeClr val="tx1"/>
                </a:solidFill>
                <a:latin typeface="+mn-lt"/>
                <a:ea typeface="+mn-ea"/>
                <a:cs typeface="+mn-cs"/>
              </a:rPr>
              <a:t>NPS-FM</a:t>
            </a:r>
            <a:r>
              <a:rPr lang="en-NZ" sz="1200" b="0" i="0" u="none" strike="noStrike" kern="1200" baseline="0" dirty="0" smtClean="0">
                <a:solidFill>
                  <a:schemeClr val="tx1"/>
                </a:solidFill>
                <a:latin typeface="+mn-lt"/>
                <a:ea typeface="+mn-ea"/>
                <a:cs typeface="+mn-cs"/>
              </a:rPr>
              <a:t>) no later than 31 December 2023, and make final decisions by 31 December 2025. It sets up new freshwater hearings commissioners and a new process, chaired by a retired or current Environment Judge.</a:t>
            </a:r>
          </a:p>
          <a:p>
            <a:endParaRPr lang="en-NZ" sz="1200" b="0" i="0" u="none" strike="noStrike" kern="1200" baseline="0" dirty="0" smtClean="0">
              <a:solidFill>
                <a:schemeClr val="tx1"/>
              </a:solidFill>
              <a:latin typeface="+mn-lt"/>
              <a:ea typeface="+mn-ea"/>
              <a:cs typeface="+mn-cs"/>
            </a:endParaRPr>
          </a:p>
          <a:p>
            <a:r>
              <a:rPr lang="en-NZ" sz="1200" b="1" kern="1200" dirty="0" smtClean="0">
                <a:solidFill>
                  <a:schemeClr val="tx1"/>
                </a:solidFill>
                <a:effectLst/>
                <a:latin typeface="+mn-lt"/>
                <a:ea typeface="+mn-ea"/>
                <a:cs typeface="+mn-cs"/>
              </a:rPr>
              <a:t>New planning process for freshwater</a:t>
            </a:r>
            <a:endParaRPr lang="en-NZ" dirty="0" smtClean="0"/>
          </a:p>
          <a:p>
            <a:pPr marL="342900" indent="-342900">
              <a:buFont typeface="Arial" panose="020B0604020202020204" pitchFamily="34" charset="0"/>
              <a:buChar char="•"/>
            </a:pPr>
            <a:r>
              <a:rPr lang="en-NZ" dirty="0" smtClean="0"/>
              <a:t>Restricted avenues for appeal &amp; plans operative by 2025</a:t>
            </a:r>
          </a:p>
          <a:p>
            <a:pPr marL="342900" indent="-342900">
              <a:buFont typeface="Arial" panose="020B0604020202020204" pitchFamily="34" charset="0"/>
              <a:buChar char="•"/>
            </a:pPr>
            <a:r>
              <a:rPr lang="en-NZ" dirty="0" smtClean="0"/>
              <a:t>Appointment of Freshwater Commissioners </a:t>
            </a:r>
            <a:br>
              <a:rPr lang="en-NZ" dirty="0" smtClean="0"/>
            </a:br>
            <a:r>
              <a:rPr lang="en-NZ" dirty="0" smtClean="0"/>
              <a:t>(RMA amendment bill – </a:t>
            </a:r>
            <a:r>
              <a:rPr lang="en-NZ" dirty="0" err="1" smtClean="0"/>
              <a:t>tangata</a:t>
            </a:r>
            <a:r>
              <a:rPr lang="en-NZ" dirty="0" smtClean="0"/>
              <a:t> whenua nominated representatives)</a:t>
            </a:r>
          </a:p>
          <a:p>
            <a:pPr marL="342900" indent="-342900">
              <a:buFont typeface="Arial" panose="020B0604020202020204" pitchFamily="34" charset="0"/>
              <a:buChar char="•"/>
            </a:pPr>
            <a:r>
              <a:rPr lang="en-NZ" dirty="0" smtClean="0"/>
              <a:t>We are anticipating the need for</a:t>
            </a:r>
            <a:r>
              <a:rPr lang="en-NZ" baseline="0" dirty="0" smtClean="0"/>
              <a:t> </a:t>
            </a:r>
            <a:r>
              <a:rPr lang="en-NZ" dirty="0" smtClean="0"/>
              <a:t>changes to engagement</a:t>
            </a:r>
            <a:r>
              <a:rPr lang="en-NZ" baseline="0" dirty="0" smtClean="0"/>
              <a:t> with </a:t>
            </a:r>
            <a:r>
              <a:rPr lang="en-NZ" baseline="0" dirty="0" err="1" smtClean="0"/>
              <a:t>tangata</a:t>
            </a:r>
            <a:r>
              <a:rPr lang="en-NZ" baseline="0" dirty="0" smtClean="0"/>
              <a:t> whenua and wider community to met these timeframes for the whole region!  May need to rely more heavily on advise from co-governance groups, facilitate </a:t>
            </a:r>
            <a:r>
              <a:rPr lang="en-NZ" baseline="0" dirty="0" err="1" smtClean="0"/>
              <a:t>tangata</a:t>
            </a:r>
            <a:r>
              <a:rPr lang="en-NZ" baseline="0" dirty="0" smtClean="0"/>
              <a:t> whenua engagement more at a hubs of interest scale rather than iwi by iwi?  More about that shortly – Reuben will be talking to you about the discussion doc and next steps.</a:t>
            </a:r>
            <a:endParaRPr lang="en-NZ" dirty="0" smtClean="0"/>
          </a:p>
          <a:p>
            <a:endParaRPr lang="en-NZ"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72814-9080-7C4D-891E-B6254FA4CE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35547"/>
            <a:ext cx="7772400" cy="594065"/>
          </a:xfrm>
          <a:prstGeom prst="rect">
            <a:avLst/>
          </a:prstGeom>
        </p:spPr>
        <p:txBody>
          <a:bodyPr anchor="t" anchorCtr="0"/>
          <a:lstStyle>
            <a:lvl1pPr>
              <a:defRPr sz="4000" baseline="0">
                <a:latin typeface="Arial" panose="020B0604020202020204" pitchFamily="34" charset="0"/>
                <a:cs typeface="Arial" panose="020B0604020202020204" pitchFamily="34" charset="0"/>
              </a:defRPr>
            </a:lvl1pPr>
          </a:lstStyle>
          <a:p>
            <a:r>
              <a:rPr lang="en-US" dirty="0" smtClean="0"/>
              <a:t>Click to edit heading 1 style</a:t>
            </a:r>
            <a:endParaRPr lang="en-NZ" dirty="0"/>
          </a:p>
        </p:txBody>
      </p:sp>
      <p:sp>
        <p:nvSpPr>
          <p:cNvPr id="3" name="Subtitle 2"/>
          <p:cNvSpPr>
            <a:spLocks noGrp="1"/>
          </p:cNvSpPr>
          <p:nvPr>
            <p:ph type="subTitle" idx="1" hasCustomPrompt="1"/>
          </p:nvPr>
        </p:nvSpPr>
        <p:spPr>
          <a:xfrm>
            <a:off x="683568" y="1383618"/>
            <a:ext cx="7776864" cy="432048"/>
          </a:xfrm>
          <a:prstGeom prst="rect">
            <a:avLst/>
          </a:prstGeom>
        </p:spPr>
        <p:txBody>
          <a:bodyPr/>
          <a:lstStyle>
            <a:lvl1pPr marL="0" indent="0" algn="l">
              <a:buNone/>
              <a:defRPr sz="3000">
                <a:solidFill>
                  <a:srgbClr val="0064A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heading 2 style</a:t>
            </a:r>
          </a:p>
        </p:txBody>
      </p:sp>
      <p:sp>
        <p:nvSpPr>
          <p:cNvPr id="6" name="Slide Number Placeholder 5"/>
          <p:cNvSpPr>
            <a:spLocks noGrp="1"/>
          </p:cNvSpPr>
          <p:nvPr>
            <p:ph type="sldNum" sz="quarter" idx="12"/>
          </p:nvPr>
        </p:nvSpPr>
        <p:spPr>
          <a:xfrm>
            <a:off x="6830888" y="4430761"/>
            <a:ext cx="2133600" cy="301229"/>
          </a:xfrm>
          <a:prstGeom prst="rect">
            <a:avLst/>
          </a:prstGeom>
        </p:spPr>
        <p:txBody>
          <a:bodyPr/>
          <a:lstStyle>
            <a:lvl1pPr>
              <a:defRPr i="1">
                <a:latin typeface="Myriad Pro" pitchFamily="34" charset="0"/>
              </a:defRPr>
            </a:lvl1pPr>
          </a:lstStyle>
          <a:p>
            <a:fld id="{546926A0-09AD-42B8-A536-303420AD9040}" type="slidenum">
              <a:rPr lang="en-NZ" smtClean="0"/>
              <a:pPr/>
              <a:t>‹#›</a:t>
            </a:fld>
            <a:endParaRPr lang="en-NZ" dirty="0"/>
          </a:p>
        </p:txBody>
      </p:sp>
      <p:sp>
        <p:nvSpPr>
          <p:cNvPr id="9" name="Text Placeholder 8"/>
          <p:cNvSpPr>
            <a:spLocks noGrp="1"/>
          </p:cNvSpPr>
          <p:nvPr>
            <p:ph type="body" sz="quarter" idx="13" hasCustomPrompt="1"/>
          </p:nvPr>
        </p:nvSpPr>
        <p:spPr>
          <a:xfrm>
            <a:off x="684212" y="1869672"/>
            <a:ext cx="7776220" cy="2538282"/>
          </a:xfrm>
          <a:prstGeom prst="rect">
            <a:avLst/>
          </a:prstGeom>
        </p:spPr>
        <p:txBody>
          <a:bodyPr/>
          <a:lstStyle>
            <a:lvl1pPr>
              <a:defRPr sz="2000" baseline="0">
                <a:solidFill>
                  <a:schemeClr val="tx1"/>
                </a:solidFill>
                <a:latin typeface="Arial" panose="020B0604020202020204" pitchFamily="34" charset="0"/>
                <a:cs typeface="Arial" panose="020B0604020202020204" pitchFamily="34" charset="0"/>
              </a:defRPr>
            </a:lvl1pPr>
          </a:lstStyle>
          <a:p>
            <a:pPr lvl="0"/>
            <a:r>
              <a:rPr lang="en-US" dirty="0" smtClean="0"/>
              <a:t>Click to edit body copy style</a:t>
            </a:r>
            <a:endParaRPr lang="en-NZ" dirty="0"/>
          </a:p>
        </p:txBody>
      </p:sp>
    </p:spTree>
    <p:extLst>
      <p:ext uri="{BB962C8B-B14F-4D97-AF65-F5344CB8AC3E}">
        <p14:creationId xmlns:p14="http://schemas.microsoft.com/office/powerpoint/2010/main" val="34072554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
            <a:ext cx="7772400" cy="85725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685800" y="1485900"/>
            <a:ext cx="7772400" cy="28680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6" name="Rectangle 6"/>
          <p:cNvSpPr>
            <a:spLocks noGrp="1" noChangeArrowheads="1"/>
          </p:cNvSpPr>
          <p:nvPr>
            <p:ph type="sldNum" sz="quarter" idx="12"/>
          </p:nvPr>
        </p:nvSpPr>
        <p:spPr>
          <a:xfrm>
            <a:off x="107504" y="4821138"/>
            <a:ext cx="1905000" cy="342900"/>
          </a:xfrm>
          <a:prstGeom prst="rect">
            <a:avLst/>
          </a:prstGeom>
          <a:ln/>
        </p:spPr>
        <p:txBody>
          <a:bodyPr/>
          <a:lstStyle>
            <a:lvl1pPr>
              <a:defRPr/>
            </a:lvl1pPr>
          </a:lstStyle>
          <a:p>
            <a:pPr>
              <a:defRPr/>
            </a:pPr>
            <a:fld id="{E29D06F5-E053-413B-9FBF-DB98ACE9B44F}" type="slidenum">
              <a:rPr lang="en-NZ"/>
              <a:pPr>
                <a:defRPr/>
              </a:pPr>
              <a:t>‹#›</a:t>
            </a:fld>
            <a:endParaRPr lang="en-NZ" dirty="0"/>
          </a:p>
        </p:txBody>
      </p:sp>
    </p:spTree>
    <p:extLst>
      <p:ext uri="{BB962C8B-B14F-4D97-AF65-F5344CB8AC3E}">
        <p14:creationId xmlns:p14="http://schemas.microsoft.com/office/powerpoint/2010/main" val="2708633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35549"/>
            <a:ext cx="7772400" cy="594065"/>
          </a:xfrm>
          <a:prstGeom prst="rect">
            <a:avLst/>
          </a:prstGeom>
        </p:spPr>
        <p:txBody>
          <a:bodyPr anchor="t" anchorCtr="0"/>
          <a:lstStyle>
            <a:lvl1pPr>
              <a:defRPr sz="4000" baseline="0">
                <a:latin typeface="Arial" panose="020B0604020202020204" pitchFamily="34" charset="0"/>
                <a:cs typeface="Arial" panose="020B0604020202020204" pitchFamily="34" charset="0"/>
              </a:defRPr>
            </a:lvl1pPr>
          </a:lstStyle>
          <a:p>
            <a:r>
              <a:rPr lang="en-US" dirty="0" smtClean="0"/>
              <a:t>Click to edit heading 1 style</a:t>
            </a:r>
            <a:endParaRPr lang="en-NZ" dirty="0"/>
          </a:p>
        </p:txBody>
      </p:sp>
      <p:sp>
        <p:nvSpPr>
          <p:cNvPr id="3" name="Subtitle 2"/>
          <p:cNvSpPr>
            <a:spLocks noGrp="1"/>
          </p:cNvSpPr>
          <p:nvPr>
            <p:ph type="subTitle" idx="1" hasCustomPrompt="1"/>
          </p:nvPr>
        </p:nvSpPr>
        <p:spPr>
          <a:xfrm>
            <a:off x="683568" y="1383620"/>
            <a:ext cx="7776864" cy="432048"/>
          </a:xfrm>
          <a:prstGeom prst="rect">
            <a:avLst/>
          </a:prstGeom>
        </p:spPr>
        <p:txBody>
          <a:bodyPr/>
          <a:lstStyle>
            <a:lvl1pPr marL="0" indent="0" algn="l">
              <a:buNone/>
              <a:defRPr sz="3000">
                <a:solidFill>
                  <a:srgbClr val="0064A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heading 2 style</a:t>
            </a:r>
          </a:p>
        </p:txBody>
      </p:sp>
      <p:sp>
        <p:nvSpPr>
          <p:cNvPr id="6" name="Slide Number Placeholder 5"/>
          <p:cNvSpPr>
            <a:spLocks noGrp="1"/>
          </p:cNvSpPr>
          <p:nvPr>
            <p:ph type="sldNum" sz="quarter" idx="12"/>
          </p:nvPr>
        </p:nvSpPr>
        <p:spPr>
          <a:xfrm>
            <a:off x="6830888" y="4430766"/>
            <a:ext cx="2133600" cy="301229"/>
          </a:xfrm>
          <a:prstGeom prst="rect">
            <a:avLst/>
          </a:prstGeom>
        </p:spPr>
        <p:txBody>
          <a:bodyPr/>
          <a:lstStyle>
            <a:lvl1pPr>
              <a:defRPr i="1">
                <a:latin typeface="Myriad Pro" pitchFamily="34" charset="0"/>
              </a:defRPr>
            </a:lvl1pPr>
          </a:lstStyle>
          <a:p>
            <a:fld id="{546926A0-09AD-42B8-A536-303420AD9040}" type="slidenum">
              <a:rPr lang="en-NZ" smtClean="0"/>
              <a:pPr/>
              <a:t>‹#›</a:t>
            </a:fld>
            <a:endParaRPr lang="en-NZ" dirty="0"/>
          </a:p>
        </p:txBody>
      </p:sp>
      <p:sp>
        <p:nvSpPr>
          <p:cNvPr id="9" name="Text Placeholder 8"/>
          <p:cNvSpPr>
            <a:spLocks noGrp="1"/>
          </p:cNvSpPr>
          <p:nvPr>
            <p:ph type="body" sz="quarter" idx="13" hasCustomPrompt="1"/>
          </p:nvPr>
        </p:nvSpPr>
        <p:spPr>
          <a:xfrm>
            <a:off x="684212" y="1869673"/>
            <a:ext cx="7776220" cy="2538282"/>
          </a:xfrm>
          <a:prstGeom prst="rect">
            <a:avLst/>
          </a:prstGeom>
        </p:spPr>
        <p:txBody>
          <a:bodyPr/>
          <a:lstStyle>
            <a:lvl1pPr>
              <a:defRPr sz="2000" baseline="0">
                <a:solidFill>
                  <a:schemeClr val="tx1"/>
                </a:solidFill>
                <a:latin typeface="Arial" panose="020B0604020202020204" pitchFamily="34" charset="0"/>
                <a:cs typeface="Arial" panose="020B0604020202020204" pitchFamily="34" charset="0"/>
              </a:defRPr>
            </a:lvl1pPr>
          </a:lstStyle>
          <a:p>
            <a:pPr lvl="0"/>
            <a:r>
              <a:rPr lang="en-US" dirty="0" smtClean="0"/>
              <a:t>Click to edit body copy style</a:t>
            </a:r>
            <a:endParaRPr lang="en-NZ" dirty="0"/>
          </a:p>
        </p:txBody>
      </p:sp>
    </p:spTree>
    <p:extLst>
      <p:ext uri="{BB962C8B-B14F-4D97-AF65-F5344CB8AC3E}">
        <p14:creationId xmlns:p14="http://schemas.microsoft.com/office/powerpoint/2010/main" val="3482348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1576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Lst>
  <p:timing>
    <p:tnLst>
      <p:par>
        <p:cTn id="1" dur="indefinite" restart="never" nodeType="tmRoot"/>
      </p:par>
    </p:tnLst>
  </p:timing>
  <p:txStyles>
    <p:titleStyle>
      <a:lvl1pPr algn="l" defTabSz="914400" rtl="0" eaLnBrk="1" latinLnBrk="0" hangingPunct="1">
        <a:spcBef>
          <a:spcPct val="0"/>
        </a:spcBef>
        <a:buNone/>
        <a:defRPr sz="4400" b="1" kern="1200">
          <a:solidFill>
            <a:srgbClr val="002F5D"/>
          </a:solidFill>
          <a:latin typeface="Myriad Pro"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b="0" kern="1200">
          <a:solidFill>
            <a:srgbClr val="0064A3"/>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nz/url?sa=i&amp;rct=j&amp;q=&amp;esrc=s&amp;source=images&amp;cd=&amp;ved=2ahUKEwiaxZiVkujkAhVmIbcAHQSiBGEQjRx6BAgBEAQ&amp;url=https://www.marketreportgazette.com/2019/09/massive-growth-in-stormwater-management-market-growth-with-top-key-vendors-like-tetra-tech-inc-cardno-limited-advanced-drainage-systems-inc-forterra-hydro-international-uk-ltd-hydro-internatio/&amp;psig=AOvVaw2uh8yaoZ3SXDUtuMqZOuF9&amp;ust=156936923879541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google.co.nz/url?sa=i&amp;rct=j&amp;q=&amp;esrc=s&amp;source=images&amp;cd=&amp;ved=2ahUKEwid7PqvkujkAhVM7HMBHQ2TC14QjRx6BAgBEAQ&amp;url=https://www.rotorualakescouncil.nz/our-council/council-publications/districtplans/Pages/default.aspx&amp;psig=AOvVaw3f6dX2kkaiKzE7-WW22jAM&amp;ust=1569369297921748"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nz/url?sa=i&amp;rct=j&amp;q=&amp;esrc=s&amp;source=images&amp;cd=&amp;ved=2ahUKEwim38C9w-jkAhXBfH0KHZWEB4UQjRx6BAgBEAQ&amp;url=https://www.landcareresearch.co.nz/resources/identification/animals/freshwater-invertebrates/guide/jointed-legs/insects-and-springtails/stoneflies/stonefly3&amp;psig=AOvVaw0pDFgbtfBA6obILHZ7HX_i&amp;ust=156938247834074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11560" y="2571750"/>
            <a:ext cx="6408712" cy="2571750"/>
          </a:xfrm>
        </p:spPr>
        <p:txBody>
          <a:bodyPr anchor="ctr" anchorCtr="0"/>
          <a:lstStyle/>
          <a:p>
            <a:r>
              <a:rPr lang="en-NZ" sz="5000" dirty="0" smtClean="0">
                <a:latin typeface="Arial" panose="020B0604020202020204" pitchFamily="34" charset="0"/>
                <a:cs typeface="Arial" panose="020B0604020202020204" pitchFamily="34" charset="0"/>
              </a:rPr>
              <a:t>Freshwater</a:t>
            </a:r>
            <a:r>
              <a:rPr lang="en-NZ" dirty="0" smtClean="0">
                <a:latin typeface="Arial" panose="020B0604020202020204" pitchFamily="34" charset="0"/>
                <a:cs typeface="Arial" panose="020B0604020202020204" pitchFamily="34" charset="0"/>
              </a:rPr>
              <a:t/>
            </a:r>
            <a:br>
              <a:rPr lang="en-NZ" dirty="0" smtClean="0">
                <a:latin typeface="Arial" panose="020B0604020202020204" pitchFamily="34" charset="0"/>
                <a:cs typeface="Arial" panose="020B0604020202020204" pitchFamily="34" charset="0"/>
              </a:rPr>
            </a:br>
            <a:r>
              <a:rPr lang="en-NZ" sz="2000" b="0" i="1" dirty="0" smtClean="0">
                <a:solidFill>
                  <a:srgbClr val="00A2FF"/>
                </a:solidFill>
                <a:latin typeface="Arial" panose="020B0604020202020204" pitchFamily="34" charset="0"/>
                <a:cs typeface="Arial" panose="020B0604020202020204" pitchFamily="34" charset="0"/>
              </a:rPr>
              <a:t>Te </a:t>
            </a:r>
            <a:r>
              <a:rPr lang="en-NZ" sz="2000" b="0" i="1" dirty="0" err="1" smtClean="0">
                <a:solidFill>
                  <a:srgbClr val="00A2FF"/>
                </a:solidFill>
                <a:latin typeface="Arial" panose="020B0604020202020204" pitchFamily="34" charset="0"/>
                <a:cs typeface="Arial" panose="020B0604020202020204" pitchFamily="34" charset="0"/>
              </a:rPr>
              <a:t>Maru</a:t>
            </a:r>
            <a:r>
              <a:rPr lang="en-NZ" sz="2000" b="0" i="1" dirty="0" smtClean="0">
                <a:solidFill>
                  <a:srgbClr val="00A2FF"/>
                </a:solidFill>
                <a:latin typeface="Arial" panose="020B0604020202020204" pitchFamily="34" charset="0"/>
                <a:cs typeface="Arial" panose="020B0604020202020204" pitchFamily="34" charset="0"/>
              </a:rPr>
              <a:t> o </a:t>
            </a:r>
            <a:r>
              <a:rPr lang="en-NZ" sz="2000" b="0" i="1" dirty="0" err="1" smtClean="0">
                <a:solidFill>
                  <a:srgbClr val="00A2FF"/>
                </a:solidFill>
                <a:latin typeface="Arial" panose="020B0604020202020204" pitchFamily="34" charset="0"/>
                <a:cs typeface="Arial" panose="020B0604020202020204" pitchFamily="34" charset="0"/>
              </a:rPr>
              <a:t>Kaituna</a:t>
            </a:r>
            <a:r>
              <a:rPr lang="en-NZ" sz="2000" b="0" i="1" dirty="0" smtClean="0">
                <a:solidFill>
                  <a:srgbClr val="00A2FF"/>
                </a:solidFill>
                <a:latin typeface="Arial" panose="020B0604020202020204" pitchFamily="34" charset="0"/>
                <a:cs typeface="Arial" panose="020B0604020202020204" pitchFamily="34" charset="0"/>
              </a:rPr>
              <a:t> River Authority</a:t>
            </a:r>
            <a:endParaRPr lang="en-NZ" sz="2000" b="0" i="1" dirty="0">
              <a:solidFill>
                <a:srgbClr val="00A2FF"/>
              </a:solidFill>
              <a:latin typeface="Arial" panose="020B0604020202020204" pitchFamily="34" charset="0"/>
              <a:cs typeface="Arial" panose="020B0604020202020204" pitchFamily="34" charset="0"/>
            </a:endParaRPr>
          </a:p>
        </p:txBody>
      </p:sp>
      <p:sp>
        <p:nvSpPr>
          <p:cNvPr id="3" name="Title 1"/>
          <p:cNvSpPr txBox="1">
            <a:spLocks/>
          </p:cNvSpPr>
          <p:nvPr/>
        </p:nvSpPr>
        <p:spPr>
          <a:xfrm>
            <a:off x="1907704" y="4299942"/>
            <a:ext cx="6766520" cy="530442"/>
          </a:xfrm>
          <a:prstGeom prst="rect">
            <a:avLst/>
          </a:prstGeom>
        </p:spPr>
        <p:txBody>
          <a:bodyPr anchor="ctr" anchorCtr="0"/>
          <a:lstStyle>
            <a:lvl1pPr algn="l" defTabSz="914400" rtl="0" eaLnBrk="1" latinLnBrk="0" hangingPunct="1">
              <a:spcBef>
                <a:spcPct val="0"/>
              </a:spcBef>
              <a:buNone/>
              <a:defRPr sz="4000" b="1" kern="1200" baseline="0">
                <a:solidFill>
                  <a:srgbClr val="002F5D"/>
                </a:solidFill>
                <a:latin typeface="Arial" panose="020B0604020202020204" pitchFamily="34" charset="0"/>
                <a:ea typeface="+mj-ea"/>
                <a:cs typeface="Arial" panose="020B0604020202020204" pitchFamily="34" charset="0"/>
              </a:defRPr>
            </a:lvl1pPr>
          </a:lstStyle>
          <a:p>
            <a:pPr algn="r"/>
            <a:r>
              <a:rPr lang="en-NZ" sz="1600" b="0" dirty="0" smtClean="0"/>
              <a:t>27 September 2019</a:t>
            </a:r>
            <a:endParaRPr lang="en-NZ" sz="1600" b="0" dirty="0"/>
          </a:p>
        </p:txBody>
      </p:sp>
    </p:spTree>
    <p:extLst>
      <p:ext uri="{BB962C8B-B14F-4D97-AF65-F5344CB8AC3E}">
        <p14:creationId xmlns:p14="http://schemas.microsoft.com/office/powerpoint/2010/main" val="878117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75606"/>
            <a:ext cx="8229600" cy="3132348"/>
          </a:xfrm>
        </p:spPr>
        <p:txBody>
          <a:bodyPr>
            <a:normAutofit lnSpcReduction="10000"/>
          </a:bodyPr>
          <a:lstStyle/>
          <a:p>
            <a:pPr marL="457200" indent="-457200">
              <a:buFont typeface="Arial" panose="020B0604020202020204" pitchFamily="34" charset="0"/>
              <a:buChar char="•"/>
            </a:pPr>
            <a:r>
              <a:rPr lang="en-NZ" dirty="0" smtClean="0"/>
              <a:t>Restrict intensification</a:t>
            </a:r>
          </a:p>
          <a:p>
            <a:pPr marL="457200" indent="-457200">
              <a:buFont typeface="Arial" panose="020B0604020202020204" pitchFamily="34" charset="0"/>
              <a:buChar char="•"/>
            </a:pPr>
            <a:r>
              <a:rPr lang="en-NZ" dirty="0" smtClean="0"/>
              <a:t>Farm Plans</a:t>
            </a:r>
          </a:p>
          <a:p>
            <a:pPr marL="457200" indent="-457200">
              <a:buFont typeface="Arial" panose="020B0604020202020204" pitchFamily="34" charset="0"/>
              <a:buChar char="•"/>
            </a:pPr>
            <a:r>
              <a:rPr lang="en-NZ" dirty="0" smtClean="0"/>
              <a:t>Reduce N in N-impacted catchments (upper </a:t>
            </a:r>
            <a:r>
              <a:rPr lang="en-NZ" dirty="0" err="1" smtClean="0"/>
              <a:t>Rangitāiki</a:t>
            </a:r>
            <a:r>
              <a:rPr lang="en-NZ" dirty="0" smtClean="0"/>
              <a:t>)</a:t>
            </a:r>
          </a:p>
          <a:p>
            <a:pPr marL="457200" indent="-457200">
              <a:buFont typeface="Arial" panose="020B0604020202020204" pitchFamily="34" charset="0"/>
              <a:buChar char="•"/>
            </a:pPr>
            <a:r>
              <a:rPr lang="en-NZ" dirty="0" smtClean="0"/>
              <a:t>Control intensive winter grazing, feedlots, stock holding areas</a:t>
            </a:r>
          </a:p>
          <a:p>
            <a:pPr marL="457200" indent="-457200">
              <a:buFont typeface="Arial" panose="020B0604020202020204" pitchFamily="34" charset="0"/>
              <a:buChar char="•"/>
            </a:pPr>
            <a:r>
              <a:rPr lang="en-NZ" dirty="0" smtClean="0"/>
              <a:t>Stock Exclusion </a:t>
            </a:r>
            <a:r>
              <a:rPr lang="en-NZ" dirty="0" err="1" smtClean="0"/>
              <a:t>regs</a:t>
            </a:r>
            <a:endParaRPr lang="en-NZ" dirty="0"/>
          </a:p>
          <a:p>
            <a:pPr marL="457200" indent="-457200">
              <a:buFont typeface="Arial" panose="020B0604020202020204" pitchFamily="34" charset="0"/>
              <a:buChar char="•"/>
            </a:pPr>
            <a:endParaRPr lang="en-NZ" dirty="0" smtClean="0"/>
          </a:p>
        </p:txBody>
      </p:sp>
      <p:sp>
        <p:nvSpPr>
          <p:cNvPr id="5" name="Title 4"/>
          <p:cNvSpPr>
            <a:spLocks noGrp="1"/>
          </p:cNvSpPr>
          <p:nvPr>
            <p:ph type="title"/>
          </p:nvPr>
        </p:nvSpPr>
        <p:spPr>
          <a:xfrm>
            <a:off x="395536" y="411510"/>
            <a:ext cx="7988424" cy="857250"/>
          </a:xfrm>
        </p:spPr>
        <p:txBody>
          <a:bodyPr/>
          <a:lstStyle/>
          <a:p>
            <a:r>
              <a:rPr lang="en-NZ" sz="3600" dirty="0" smtClean="0"/>
              <a:t>Improving farm practises </a:t>
            </a:r>
            <a:r>
              <a:rPr lang="en-NZ" sz="1400" dirty="0" smtClean="0"/>
              <a:t>NES &amp; </a:t>
            </a:r>
            <a:r>
              <a:rPr lang="en-NZ" sz="1400" dirty="0" err="1" smtClean="0"/>
              <a:t>Reg</a:t>
            </a:r>
            <a:endParaRPr lang="en-NZ" sz="1400" dirty="0"/>
          </a:p>
        </p:txBody>
      </p:sp>
    </p:spTree>
    <p:extLst>
      <p:ext uri="{BB962C8B-B14F-4D97-AF65-F5344CB8AC3E}">
        <p14:creationId xmlns:p14="http://schemas.microsoft.com/office/powerpoint/2010/main" val="3808763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283718"/>
            <a:ext cx="8229600" cy="1512168"/>
          </a:xfrm>
        </p:spPr>
        <p:txBody>
          <a:bodyPr>
            <a:noAutofit/>
          </a:bodyPr>
          <a:lstStyle/>
          <a:p>
            <a:pPr marL="342900" indent="-342900">
              <a:buFont typeface="Arial" panose="020B0604020202020204" pitchFamily="34" charset="0"/>
              <a:buChar char="•"/>
            </a:pPr>
            <a:r>
              <a:rPr lang="en-NZ" sz="2000" dirty="0" smtClean="0"/>
              <a:t>Strengthen requirements to assess and control risks to drinking water sources.</a:t>
            </a:r>
          </a:p>
          <a:p>
            <a:pPr marL="342900" indent="-342900">
              <a:buFont typeface="Arial" panose="020B0604020202020204" pitchFamily="34" charset="0"/>
              <a:buChar char="•"/>
            </a:pPr>
            <a:r>
              <a:rPr lang="en-NZ" sz="2000" dirty="0" smtClean="0"/>
              <a:t>Set </a:t>
            </a:r>
            <a:r>
              <a:rPr lang="en-NZ" sz="2000" dirty="0"/>
              <a:t>minimum standards for wastewater discharges and overflows </a:t>
            </a:r>
          </a:p>
          <a:p>
            <a:pPr marL="342900" indent="-342900">
              <a:buFont typeface="Arial" panose="020B0604020202020204" pitchFamily="34" charset="0"/>
              <a:buChar char="•"/>
            </a:pPr>
            <a:r>
              <a:rPr lang="en-NZ" sz="2000" dirty="0"/>
              <a:t>Require all operators to follow good practice risk management</a:t>
            </a:r>
          </a:p>
          <a:p>
            <a:pPr marL="342900" indent="-342900">
              <a:buFont typeface="Arial" panose="020B0604020202020204" pitchFamily="34" charset="0"/>
              <a:buChar char="•"/>
            </a:pPr>
            <a:r>
              <a:rPr lang="en-NZ" sz="2000" dirty="0"/>
              <a:t>Water Sensitive Design guidance for urban </a:t>
            </a:r>
            <a:r>
              <a:rPr lang="en-NZ" sz="2000" dirty="0" smtClean="0"/>
              <a:t>development</a:t>
            </a:r>
          </a:p>
          <a:p>
            <a:pPr marL="342900" indent="-342900">
              <a:buFont typeface="Arial" panose="020B0604020202020204" pitchFamily="34" charset="0"/>
              <a:buChar char="•"/>
            </a:pPr>
            <a:r>
              <a:rPr lang="en-NZ" sz="2000" dirty="0" smtClean="0"/>
              <a:t>No draft policy or NES yet</a:t>
            </a:r>
          </a:p>
        </p:txBody>
      </p:sp>
      <p:sp>
        <p:nvSpPr>
          <p:cNvPr id="5" name="Title 1"/>
          <p:cNvSpPr txBox="1">
            <a:spLocks/>
          </p:cNvSpPr>
          <p:nvPr/>
        </p:nvSpPr>
        <p:spPr>
          <a:xfrm>
            <a:off x="0" y="411509"/>
            <a:ext cx="9144000" cy="936106"/>
          </a:xfrm>
          <a:prstGeom prst="rect">
            <a:avLst/>
          </a:prstGeom>
          <a:noFill/>
        </p:spPr>
        <p:txBody>
          <a:bodyPr>
            <a:noAutofit/>
          </a:bodyPr>
          <a:lstStyle>
            <a:lvl1pPr algn="l" defTabSz="914400" rtl="0" eaLnBrk="1" latinLnBrk="0" hangingPunct="1">
              <a:spcBef>
                <a:spcPct val="0"/>
              </a:spcBef>
              <a:buNone/>
              <a:defRPr sz="4400" b="1" kern="1200">
                <a:solidFill>
                  <a:srgbClr val="002F5D"/>
                </a:solidFill>
                <a:latin typeface="Myriad Pro" pitchFamily="34" charset="0"/>
                <a:ea typeface="+mj-ea"/>
                <a:cs typeface="+mj-cs"/>
              </a:defRPr>
            </a:lvl1pPr>
          </a:lstStyle>
          <a:p>
            <a:pPr lvl="1">
              <a:spcAft>
                <a:spcPts val="600"/>
              </a:spcAft>
            </a:pPr>
            <a:r>
              <a:rPr lang="en-NZ" sz="2800" b="1" dirty="0" smtClean="0">
                <a:solidFill>
                  <a:srgbClr val="002F5D"/>
                </a:solidFill>
                <a:latin typeface="Myriad Pro" pitchFamily="34" charset="0"/>
                <a:ea typeface="+mj-ea"/>
                <a:cs typeface="+mj-cs"/>
              </a:rPr>
              <a:t>Supporting </a:t>
            </a:r>
            <a:r>
              <a:rPr lang="en-NZ" sz="2800" b="1" dirty="0">
                <a:solidFill>
                  <a:srgbClr val="002F5D"/>
                </a:solidFill>
                <a:latin typeface="Myriad Pro" pitchFamily="34" charset="0"/>
                <a:ea typeface="+mj-ea"/>
                <a:cs typeface="+mj-cs"/>
              </a:rPr>
              <a:t>delivery of safe drinking water</a:t>
            </a:r>
          </a:p>
          <a:p>
            <a:pPr lvl="1">
              <a:spcAft>
                <a:spcPts val="600"/>
              </a:spcAft>
            </a:pPr>
            <a:r>
              <a:rPr lang="en-NZ" sz="2800" b="1" dirty="0" smtClean="0">
                <a:solidFill>
                  <a:srgbClr val="002F5D"/>
                </a:solidFill>
                <a:latin typeface="Myriad Pro" pitchFamily="34" charset="0"/>
                <a:ea typeface="+mj-ea"/>
                <a:cs typeface="+mj-cs"/>
              </a:rPr>
              <a:t>Better </a:t>
            </a:r>
            <a:r>
              <a:rPr lang="en-NZ" sz="2800" b="1" dirty="0">
                <a:solidFill>
                  <a:srgbClr val="002F5D"/>
                </a:solidFill>
                <a:latin typeface="Myriad Pro" pitchFamily="34" charset="0"/>
                <a:ea typeface="+mj-ea"/>
                <a:cs typeface="+mj-cs"/>
              </a:rPr>
              <a:t>management of storm water </a:t>
            </a:r>
            <a:r>
              <a:rPr lang="en-NZ" sz="2800" b="1" dirty="0" smtClean="0">
                <a:solidFill>
                  <a:srgbClr val="002F5D"/>
                </a:solidFill>
                <a:latin typeface="Myriad Pro" pitchFamily="34" charset="0"/>
                <a:ea typeface="+mj-ea"/>
                <a:cs typeface="+mj-cs"/>
              </a:rPr>
              <a:t>&amp; wastewater</a:t>
            </a:r>
            <a:endParaRPr lang="en-NZ" sz="2800" b="1" dirty="0">
              <a:solidFill>
                <a:srgbClr val="002F5D"/>
              </a:solidFill>
              <a:latin typeface="Myriad Pro" pitchFamily="34" charset="0"/>
              <a:ea typeface="+mj-ea"/>
              <a:cs typeface="+mj-cs"/>
            </a:endParaRPr>
          </a:p>
        </p:txBody>
      </p:sp>
      <p:sp>
        <p:nvSpPr>
          <p:cNvPr id="7" name="Rectangle 6"/>
          <p:cNvSpPr/>
          <p:nvPr/>
        </p:nvSpPr>
        <p:spPr>
          <a:xfrm>
            <a:off x="-622759" y="1667584"/>
            <a:ext cx="7147209" cy="400110"/>
          </a:xfrm>
          <a:prstGeom prst="rect">
            <a:avLst/>
          </a:prstGeom>
        </p:spPr>
        <p:txBody>
          <a:bodyPr wrap="square">
            <a:spAutoFit/>
          </a:bodyPr>
          <a:lstStyle/>
          <a:p>
            <a:pPr lvl="2">
              <a:spcAft>
                <a:spcPts val="600"/>
              </a:spcAft>
            </a:pPr>
            <a:r>
              <a:rPr lang="en-NZ" sz="2000" i="1" dirty="0" smtClean="0">
                <a:solidFill>
                  <a:srgbClr val="4F81BD">
                    <a:lumMod val="75000"/>
                  </a:srgbClr>
                </a:solidFill>
              </a:rPr>
              <a:t>High </a:t>
            </a:r>
            <a:r>
              <a:rPr lang="en-NZ" sz="2000" i="1" dirty="0">
                <a:solidFill>
                  <a:srgbClr val="4F81BD">
                    <a:lumMod val="75000"/>
                  </a:srgbClr>
                </a:solidFill>
              </a:rPr>
              <a:t>level proposals detail to follow later this year</a:t>
            </a:r>
            <a:endParaRPr lang="en-NZ" sz="2000" dirty="0">
              <a:solidFill>
                <a:srgbClr val="4F81BD">
                  <a:lumMod val="75000"/>
                </a:srgbClr>
              </a:solidFill>
            </a:endParaRPr>
          </a:p>
        </p:txBody>
      </p:sp>
    </p:spTree>
    <p:extLst>
      <p:ext uri="{BB962C8B-B14F-4D97-AF65-F5344CB8AC3E}">
        <p14:creationId xmlns:p14="http://schemas.microsoft.com/office/powerpoint/2010/main" val="564613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55526"/>
            <a:ext cx="7772400" cy="594065"/>
          </a:xfrm>
        </p:spPr>
        <p:txBody>
          <a:bodyPr/>
          <a:lstStyle/>
          <a:p>
            <a:r>
              <a:rPr lang="en-NZ" dirty="0" smtClean="0"/>
              <a:t>What’s missing?</a:t>
            </a:r>
            <a:endParaRPr lang="en-NZ" dirty="0"/>
          </a:p>
        </p:txBody>
      </p:sp>
      <p:sp>
        <p:nvSpPr>
          <p:cNvPr id="4" name="Slide Number Placeholder 3"/>
          <p:cNvSpPr>
            <a:spLocks noGrp="1"/>
          </p:cNvSpPr>
          <p:nvPr>
            <p:ph type="sldNum" sz="quarter" idx="12"/>
          </p:nvPr>
        </p:nvSpPr>
        <p:spPr/>
        <p:txBody>
          <a:bodyPr/>
          <a:lstStyle/>
          <a:p>
            <a:fld id="{546926A0-09AD-42B8-A536-303420AD9040}" type="slidenum">
              <a:rPr lang="en-NZ" smtClean="0"/>
              <a:pPr/>
              <a:t>12</a:t>
            </a:fld>
            <a:endParaRPr lang="en-NZ" dirty="0"/>
          </a:p>
        </p:txBody>
      </p:sp>
      <p:sp>
        <p:nvSpPr>
          <p:cNvPr id="5" name="Text Placeholder 4"/>
          <p:cNvSpPr>
            <a:spLocks noGrp="1"/>
          </p:cNvSpPr>
          <p:nvPr>
            <p:ph type="body" sz="quarter" idx="13"/>
          </p:nvPr>
        </p:nvSpPr>
        <p:spPr>
          <a:xfrm>
            <a:off x="324172" y="1851670"/>
            <a:ext cx="4751884" cy="2538282"/>
          </a:xfrm>
        </p:spPr>
        <p:txBody>
          <a:bodyPr/>
          <a:lstStyle/>
          <a:p>
            <a:pPr marL="457200" indent="-457200">
              <a:buFont typeface="+mj-lt"/>
              <a:buAutoNum type="arabicPeriod"/>
            </a:pPr>
            <a:r>
              <a:rPr lang="en-NZ" sz="2800" dirty="0" smtClean="0"/>
              <a:t>Māori rights and interests</a:t>
            </a:r>
          </a:p>
          <a:p>
            <a:pPr marL="457200" indent="-457200">
              <a:buFont typeface="+mj-lt"/>
              <a:buAutoNum type="arabicPeriod"/>
            </a:pPr>
            <a:r>
              <a:rPr lang="en-NZ" sz="2800" dirty="0" smtClean="0"/>
              <a:t>Cultural allocation / policies about allocation methods</a:t>
            </a:r>
          </a:p>
          <a:p>
            <a:pPr marL="457200" indent="-457200">
              <a:buFont typeface="+mj-lt"/>
              <a:buAutoNum type="arabicPeriod"/>
            </a:pPr>
            <a:endParaRPr lang="en-NZ" sz="2400" dirty="0" smtClean="0"/>
          </a:p>
          <a:p>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95486"/>
            <a:ext cx="4441726" cy="4716877"/>
          </a:xfrm>
          <a:prstGeom prst="rect">
            <a:avLst/>
          </a:prstGeom>
        </p:spPr>
      </p:pic>
    </p:spTree>
    <p:extLst>
      <p:ext uri="{BB962C8B-B14F-4D97-AF65-F5344CB8AC3E}">
        <p14:creationId xmlns:p14="http://schemas.microsoft.com/office/powerpoint/2010/main" val="683251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Where to find out more</a:t>
            </a:r>
            <a:endParaRPr lang="en-NZ" sz="3600" dirty="0"/>
          </a:p>
        </p:txBody>
      </p:sp>
      <p:sp>
        <p:nvSpPr>
          <p:cNvPr id="3" name="Content Placeholder 2"/>
          <p:cNvSpPr>
            <a:spLocks noGrp="1"/>
          </p:cNvSpPr>
          <p:nvPr>
            <p:ph idx="1"/>
          </p:nvPr>
        </p:nvSpPr>
        <p:spPr>
          <a:xfrm>
            <a:off x="683568" y="1059582"/>
            <a:ext cx="7772400" cy="2868048"/>
          </a:xfrm>
        </p:spPr>
        <p:txBody>
          <a:bodyPr/>
          <a:lstStyle/>
          <a:p>
            <a:pPr marL="342900" indent="-342900">
              <a:buFont typeface="Arial" panose="020B0604020202020204" pitchFamily="34" charset="0"/>
              <a:buChar char="•"/>
            </a:pPr>
            <a:r>
              <a:rPr lang="en-NZ" sz="2000" dirty="0" err="1" smtClean="0"/>
              <a:t>MfE</a:t>
            </a:r>
            <a:r>
              <a:rPr lang="en-NZ" sz="2000" dirty="0" smtClean="0"/>
              <a:t> website</a:t>
            </a:r>
          </a:p>
          <a:p>
            <a:pPr marL="342900" indent="-342900">
              <a:buFont typeface="Arial" panose="020B0604020202020204" pitchFamily="34" charset="0"/>
              <a:buChar char="•"/>
            </a:pPr>
            <a:r>
              <a:rPr lang="en-NZ" sz="2000" dirty="0" err="1" smtClean="0"/>
              <a:t>MfE</a:t>
            </a:r>
            <a:r>
              <a:rPr lang="en-NZ" sz="2000" dirty="0" smtClean="0"/>
              <a:t> roadshows – public &amp; hui sessions well attended</a:t>
            </a:r>
          </a:p>
          <a:p>
            <a:pPr marL="342900" indent="-342900">
              <a:buFont typeface="Arial" panose="020B0604020202020204" pitchFamily="34" charset="0"/>
              <a:buChar char="•"/>
            </a:pPr>
            <a:r>
              <a:rPr lang="en-NZ" sz="2000" dirty="0" err="1" smtClean="0"/>
              <a:t>Kahui</a:t>
            </a:r>
            <a:r>
              <a:rPr lang="en-NZ" sz="2000" dirty="0" smtClean="0"/>
              <a:t> Wai Māori sessions &amp; material on </a:t>
            </a:r>
            <a:r>
              <a:rPr lang="en-NZ" sz="2000" dirty="0" err="1" smtClean="0"/>
              <a:t>MfE</a:t>
            </a:r>
            <a:r>
              <a:rPr lang="en-NZ" sz="2000" dirty="0" smtClean="0"/>
              <a:t> website</a:t>
            </a:r>
          </a:p>
          <a:p>
            <a:pPr marL="342900" indent="-342900">
              <a:buFont typeface="Arial" panose="020B0604020202020204" pitchFamily="34" charset="0"/>
              <a:buChar char="•"/>
            </a:pPr>
            <a:r>
              <a:rPr lang="en-NZ" sz="2000" dirty="0" smtClean="0"/>
              <a:t>Freshwater flash &amp; </a:t>
            </a:r>
            <a:r>
              <a:rPr lang="en-NZ" sz="2000" dirty="0" err="1" smtClean="0"/>
              <a:t>Komiti</a:t>
            </a:r>
            <a:r>
              <a:rPr lang="en-NZ" sz="2000" dirty="0" smtClean="0"/>
              <a:t> Māori </a:t>
            </a:r>
            <a:r>
              <a:rPr lang="en-NZ" sz="2000" dirty="0" err="1" smtClean="0"/>
              <a:t>panui</a:t>
            </a:r>
            <a:r>
              <a:rPr lang="en-NZ" sz="2000" dirty="0" smtClean="0"/>
              <a:t> - subscribe to keep in touch</a:t>
            </a:r>
          </a:p>
          <a:p>
            <a:pPr marL="342900" indent="-342900">
              <a:buFont typeface="Arial" panose="020B0604020202020204" pitchFamily="34" charset="0"/>
              <a:buChar char="•"/>
            </a:pPr>
            <a:r>
              <a:rPr lang="en-NZ" sz="2000" dirty="0" smtClean="0"/>
              <a:t>BOPRC information sharing sessions</a:t>
            </a:r>
          </a:p>
          <a:p>
            <a:endParaRPr lang="en-NZ" sz="800" dirty="0" smtClean="0"/>
          </a:p>
          <a:p>
            <a:pPr lvl="1"/>
            <a:r>
              <a:rPr lang="en-NZ" sz="1600" dirty="0" err="1"/>
              <a:t>Rotorua</a:t>
            </a:r>
            <a:r>
              <a:rPr lang="en-NZ" sz="1600" b="0" dirty="0"/>
              <a:t> - Monday 30 September</a:t>
            </a:r>
            <a:br>
              <a:rPr lang="en-NZ" sz="1600" b="0" dirty="0"/>
            </a:br>
            <a:r>
              <a:rPr lang="en-NZ" sz="1600" b="0" dirty="0"/>
              <a:t>1-3pm at </a:t>
            </a:r>
            <a:r>
              <a:rPr lang="en-NZ" sz="1600" b="0" dirty="0" err="1"/>
              <a:t>Rotorua</a:t>
            </a:r>
            <a:r>
              <a:rPr lang="en-NZ" sz="1600" b="0" dirty="0"/>
              <a:t> Lakes Council </a:t>
            </a:r>
            <a:r>
              <a:rPr lang="en-NZ" sz="1600" b="0" dirty="0" smtClean="0"/>
              <a:t>Chambers</a:t>
            </a:r>
          </a:p>
          <a:p>
            <a:pPr lvl="1"/>
            <a:r>
              <a:rPr lang="en-NZ" sz="1600" dirty="0" err="1" smtClean="0"/>
              <a:t>Awakeri</a:t>
            </a:r>
            <a:r>
              <a:rPr lang="en-NZ" sz="1600" b="0" dirty="0" smtClean="0"/>
              <a:t> </a:t>
            </a:r>
            <a:r>
              <a:rPr lang="en-NZ" sz="1600" b="0" dirty="0"/>
              <a:t>- Tuesday 1 October</a:t>
            </a:r>
            <a:br>
              <a:rPr lang="en-NZ" sz="1600" b="0" dirty="0"/>
            </a:br>
            <a:r>
              <a:rPr lang="en-NZ" sz="1600" b="0" dirty="0"/>
              <a:t>1-3pm at </a:t>
            </a:r>
            <a:r>
              <a:rPr lang="en-NZ" sz="1600" b="0" dirty="0" err="1"/>
              <a:t>Awakeri</a:t>
            </a:r>
            <a:r>
              <a:rPr lang="en-NZ" sz="1600" b="0" dirty="0"/>
              <a:t> Events </a:t>
            </a:r>
            <a:r>
              <a:rPr lang="en-NZ" sz="1600" b="0" dirty="0" smtClean="0"/>
              <a:t>Centre</a:t>
            </a:r>
            <a:endParaRPr lang="en-NZ" sz="1600" b="0" dirty="0"/>
          </a:p>
          <a:p>
            <a:pPr lvl="1"/>
            <a:r>
              <a:rPr lang="en-NZ" sz="1600" dirty="0"/>
              <a:t>Te Puke </a:t>
            </a:r>
            <a:r>
              <a:rPr lang="en-NZ" sz="1600" b="0" dirty="0"/>
              <a:t>- Wednesday 2 October</a:t>
            </a:r>
            <a:br>
              <a:rPr lang="en-NZ" sz="1600" b="0" dirty="0"/>
            </a:br>
            <a:r>
              <a:rPr lang="en-NZ" sz="1600" b="0" dirty="0"/>
              <a:t>1 – 3pm at The </a:t>
            </a:r>
            <a:r>
              <a:rPr lang="en-NZ" sz="1600" b="0" dirty="0" smtClean="0"/>
              <a:t>Orchard</a:t>
            </a:r>
            <a:endParaRPr lang="en-NZ" sz="2400" dirty="0"/>
          </a:p>
        </p:txBody>
      </p:sp>
    </p:spTree>
    <p:extLst>
      <p:ext uri="{BB962C8B-B14F-4D97-AF65-F5344CB8AC3E}">
        <p14:creationId xmlns:p14="http://schemas.microsoft.com/office/powerpoint/2010/main" val="280325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Regional update</a:t>
            </a:r>
            <a:endParaRPr lang="en-NZ"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040503"/>
              </p:ext>
            </p:extLst>
          </p:nvPr>
        </p:nvGraphicFramePr>
        <p:xfrm>
          <a:off x="467544" y="1131590"/>
          <a:ext cx="8280920" cy="381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2184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22" y="267494"/>
            <a:ext cx="8280920" cy="857250"/>
          </a:xfrm>
        </p:spPr>
        <p:txBody>
          <a:bodyPr/>
          <a:lstStyle/>
          <a:p>
            <a:r>
              <a:rPr lang="en-NZ" sz="2800" dirty="0" smtClean="0"/>
              <a:t>Reflecting </a:t>
            </a:r>
            <a:r>
              <a:rPr lang="en-NZ" sz="2800" dirty="0" err="1"/>
              <a:t>t</a:t>
            </a:r>
            <a:r>
              <a:rPr lang="en-NZ" sz="2800" dirty="0" err="1" smtClean="0"/>
              <a:t>angata</a:t>
            </a:r>
            <a:r>
              <a:rPr lang="en-NZ" sz="2800" dirty="0" smtClean="0"/>
              <a:t> whenua values and interest: draft </a:t>
            </a:r>
            <a:r>
              <a:rPr lang="en-NZ" sz="2800" dirty="0"/>
              <a:t>discussion </a:t>
            </a:r>
            <a:r>
              <a:rPr lang="en-NZ" sz="2800" dirty="0" smtClean="0"/>
              <a:t>document</a:t>
            </a:r>
            <a:endParaRPr lang="en-NZ" sz="2800" dirty="0"/>
          </a:p>
        </p:txBody>
      </p:sp>
      <p:sp>
        <p:nvSpPr>
          <p:cNvPr id="4" name="Slide Number Placeholder 3"/>
          <p:cNvSpPr>
            <a:spLocks noGrp="1"/>
          </p:cNvSpPr>
          <p:nvPr>
            <p:ph type="sldNum" sz="quarter" idx="12"/>
          </p:nvPr>
        </p:nvSpPr>
        <p:spPr/>
        <p:txBody>
          <a:bodyPr/>
          <a:lstStyle/>
          <a:p>
            <a:pPr>
              <a:defRPr/>
            </a:pPr>
            <a:fld id="{E29D06F5-E053-413B-9FBF-DB98ACE9B44F}" type="slidenum">
              <a:rPr lang="en-NZ" smtClean="0"/>
              <a:pPr>
                <a:defRPr/>
              </a:pPr>
              <a:t>15</a:t>
            </a:fld>
            <a:endParaRPr lang="en-N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275606"/>
            <a:ext cx="4683199" cy="364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100264" y="1290464"/>
            <a:ext cx="5152256" cy="3657550"/>
          </a:xfrm>
          <a:solidFill>
            <a:schemeClr val="tx2">
              <a:lumMod val="20000"/>
              <a:lumOff val="80000"/>
            </a:schemeClr>
          </a:solidFill>
        </p:spPr>
        <p:txBody>
          <a:bodyPr/>
          <a:lstStyle/>
          <a:p>
            <a:pPr lvl="0"/>
            <a:r>
              <a:rPr lang="en-NZ" sz="2200" dirty="0" err="1" smtClean="0"/>
              <a:t>TMoK</a:t>
            </a:r>
            <a:r>
              <a:rPr lang="en-NZ" sz="2200" dirty="0" smtClean="0"/>
              <a:t> feedback / endorsement to release for further engagement</a:t>
            </a:r>
          </a:p>
          <a:p>
            <a:pPr lvl="0"/>
            <a:endParaRPr lang="en-NZ" sz="1400" dirty="0" smtClean="0"/>
          </a:p>
          <a:p>
            <a:pPr marL="342900" lvl="0" indent="-342900">
              <a:buFont typeface="Arial" panose="020B0604020202020204" pitchFamily="34" charset="0"/>
              <a:buChar char="•"/>
            </a:pPr>
            <a:r>
              <a:rPr lang="en-NZ" sz="2000" dirty="0" smtClean="0"/>
              <a:t>Does it capture the essence of </a:t>
            </a:r>
            <a:r>
              <a:rPr lang="en-NZ" sz="2000" dirty="0" err="1" smtClean="0"/>
              <a:t>kōrero</a:t>
            </a:r>
            <a:r>
              <a:rPr lang="en-NZ" sz="2000" dirty="0" smtClean="0"/>
              <a:t> to date?</a:t>
            </a:r>
          </a:p>
          <a:p>
            <a:pPr marL="342900" lvl="0" indent="-342900">
              <a:buFont typeface="Arial" panose="020B0604020202020204" pitchFamily="34" charset="0"/>
              <a:buChar char="•"/>
            </a:pPr>
            <a:r>
              <a:rPr lang="en-NZ" sz="2000" dirty="0" err="1" smtClean="0"/>
              <a:t>Ngā</a:t>
            </a:r>
            <a:r>
              <a:rPr lang="en-NZ" sz="2000" dirty="0" smtClean="0"/>
              <a:t>  </a:t>
            </a:r>
            <a:r>
              <a:rPr lang="en-NZ" sz="2000" dirty="0" err="1" smtClean="0"/>
              <a:t>ara</a:t>
            </a:r>
            <a:r>
              <a:rPr lang="en-NZ" sz="2000" dirty="0" smtClean="0"/>
              <a:t> </a:t>
            </a:r>
            <a:r>
              <a:rPr lang="en-NZ" sz="2000" dirty="0" err="1" smtClean="0"/>
              <a:t>whakamua</a:t>
            </a:r>
            <a:r>
              <a:rPr lang="en-NZ" sz="2000" dirty="0" smtClean="0"/>
              <a:t> / going forward?</a:t>
            </a:r>
          </a:p>
          <a:p>
            <a:pPr marL="361950" lvl="0"/>
            <a:r>
              <a:rPr lang="en-NZ" sz="2000" b="0" dirty="0" smtClean="0"/>
              <a:t>thoughts about ideas in part 3</a:t>
            </a:r>
          </a:p>
          <a:p>
            <a:pPr marL="342900" lvl="0" indent="-342900">
              <a:buFont typeface="Arial" panose="020B0604020202020204" pitchFamily="34" charset="0"/>
              <a:buChar char="•"/>
            </a:pPr>
            <a:r>
              <a:rPr lang="en-NZ" sz="2000" dirty="0" smtClean="0"/>
              <a:t>Opportunities to reflect </a:t>
            </a:r>
            <a:r>
              <a:rPr lang="en-NZ" sz="2000" dirty="0" err="1" smtClean="0"/>
              <a:t>tangata</a:t>
            </a:r>
            <a:r>
              <a:rPr lang="en-NZ" sz="2000" dirty="0" smtClean="0"/>
              <a:t> whenua values and interests in plan change</a:t>
            </a:r>
          </a:p>
        </p:txBody>
      </p:sp>
    </p:spTree>
    <p:extLst>
      <p:ext uri="{BB962C8B-B14F-4D97-AF65-F5344CB8AC3E}">
        <p14:creationId xmlns:p14="http://schemas.microsoft.com/office/powerpoint/2010/main" val="2521078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Timeline</a:t>
            </a:r>
            <a:endParaRPr lang="en-NZ"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89438"/>
            <a:ext cx="2794337" cy="371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191" y="1089438"/>
            <a:ext cx="2831293" cy="371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38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1510"/>
            <a:ext cx="8435280" cy="565571"/>
          </a:xfrm>
          <a:solidFill>
            <a:schemeClr val="tx2">
              <a:lumMod val="20000"/>
              <a:lumOff val="80000"/>
            </a:schemeClr>
          </a:solidFill>
        </p:spPr>
        <p:txBody>
          <a:bodyPr>
            <a:noAutofit/>
          </a:bodyPr>
          <a:lstStyle/>
          <a:p>
            <a:pPr algn="l"/>
            <a:r>
              <a:rPr lang="en-NZ" sz="2800" dirty="0" smtClean="0"/>
              <a:t>1. </a:t>
            </a:r>
            <a:r>
              <a:rPr lang="en-NZ" sz="2800" dirty="0"/>
              <a:t>Se</a:t>
            </a:r>
            <a:r>
              <a:rPr lang="en-NZ" sz="2800" dirty="0" smtClean="0"/>
              <a:t>t </a:t>
            </a:r>
            <a:r>
              <a:rPr lang="en-NZ" sz="2800" dirty="0"/>
              <a:t>and </a:t>
            </a:r>
            <a:r>
              <a:rPr lang="en-NZ" sz="2800" dirty="0" smtClean="0"/>
              <a:t>clarifying </a:t>
            </a:r>
            <a:r>
              <a:rPr lang="en-NZ" sz="2800" dirty="0"/>
              <a:t>policy </a:t>
            </a:r>
            <a:r>
              <a:rPr lang="en-NZ" sz="2800" dirty="0" smtClean="0"/>
              <a:t>direction</a:t>
            </a:r>
            <a:endParaRPr lang="en-NZ" sz="2800" dirty="0"/>
          </a:p>
        </p:txBody>
      </p:sp>
      <p:sp>
        <p:nvSpPr>
          <p:cNvPr id="3" name="Content Placeholder 2"/>
          <p:cNvSpPr>
            <a:spLocks noGrp="1"/>
          </p:cNvSpPr>
          <p:nvPr>
            <p:ph idx="1"/>
          </p:nvPr>
        </p:nvSpPr>
        <p:spPr>
          <a:xfrm>
            <a:off x="467544" y="1491630"/>
            <a:ext cx="8229600" cy="2664296"/>
          </a:xfrm>
        </p:spPr>
        <p:txBody>
          <a:bodyPr>
            <a:normAutofit fontScale="85000" lnSpcReduction="20000"/>
          </a:bodyPr>
          <a:lstStyle/>
          <a:p>
            <a:pPr marL="0" lvl="2" indent="0">
              <a:buNone/>
            </a:pPr>
            <a:r>
              <a:rPr lang="en-NZ" sz="2600" i="1" dirty="0">
                <a:solidFill>
                  <a:schemeClr val="accent1">
                    <a:lumMod val="75000"/>
                  </a:schemeClr>
                </a:solidFill>
              </a:rPr>
              <a:t>NPSFM &amp; RMA </a:t>
            </a:r>
            <a:r>
              <a:rPr lang="en-NZ" sz="2600" i="1" dirty="0" smtClean="0">
                <a:solidFill>
                  <a:schemeClr val="accent1">
                    <a:lumMod val="75000"/>
                  </a:schemeClr>
                </a:solidFill>
              </a:rPr>
              <a:t>changes</a:t>
            </a:r>
          </a:p>
          <a:p>
            <a:pPr marL="0" lvl="2" indent="0">
              <a:buNone/>
            </a:pPr>
            <a:endParaRPr lang="en-NZ" dirty="0" smtClean="0"/>
          </a:p>
          <a:p>
            <a:pPr marL="457200" indent="-457200">
              <a:buFont typeface="Arial" panose="020B0604020202020204" pitchFamily="34" charset="0"/>
              <a:buChar char="•"/>
            </a:pPr>
            <a:r>
              <a:rPr lang="en-NZ" dirty="0" smtClean="0"/>
              <a:t>Te Mana o </a:t>
            </a:r>
            <a:r>
              <a:rPr lang="en-NZ" dirty="0" err="1" smtClean="0"/>
              <a:t>te</a:t>
            </a:r>
            <a:r>
              <a:rPr lang="en-NZ" dirty="0" smtClean="0"/>
              <a:t> Wai strengthened</a:t>
            </a:r>
          </a:p>
          <a:p>
            <a:pPr marL="457200" indent="-457200">
              <a:buFont typeface="Arial" panose="020B0604020202020204" pitchFamily="34" charset="0"/>
              <a:buChar char="•"/>
            </a:pPr>
            <a:r>
              <a:rPr lang="en-NZ" dirty="0" smtClean="0"/>
              <a:t>New Māori compulsory value – two options</a:t>
            </a:r>
          </a:p>
          <a:p>
            <a:pPr marL="457200" indent="-457200">
              <a:buFont typeface="Arial" panose="020B0604020202020204" pitchFamily="34" charset="0"/>
              <a:buChar char="•"/>
            </a:pPr>
            <a:r>
              <a:rPr lang="en-NZ" dirty="0" smtClean="0"/>
              <a:t>New streamlined freshwater planning process</a:t>
            </a:r>
          </a:p>
          <a:p>
            <a:pPr marL="457200" indent="-457200">
              <a:buFont typeface="Arial" panose="020B0604020202020204" pitchFamily="34" charset="0"/>
              <a:buChar char="•"/>
            </a:pPr>
            <a:r>
              <a:rPr lang="en-NZ" dirty="0" smtClean="0"/>
              <a:t>Direct more integrated management - </a:t>
            </a:r>
            <a:r>
              <a:rPr lang="en-NZ" dirty="0" err="1" smtClean="0"/>
              <a:t>ki</a:t>
            </a:r>
            <a:r>
              <a:rPr lang="en-NZ" dirty="0" smtClean="0"/>
              <a:t> </a:t>
            </a:r>
            <a:r>
              <a:rPr lang="en-NZ" dirty="0" err="1" smtClean="0"/>
              <a:t>uta</a:t>
            </a:r>
            <a:r>
              <a:rPr lang="en-NZ" dirty="0" smtClean="0"/>
              <a:t> </a:t>
            </a:r>
            <a:r>
              <a:rPr lang="en-NZ" dirty="0" err="1" smtClean="0"/>
              <a:t>ki</a:t>
            </a:r>
            <a:r>
              <a:rPr lang="en-NZ" dirty="0" smtClean="0"/>
              <a:t> tai</a:t>
            </a:r>
            <a:endParaRPr lang="en-NZ" sz="2100" b="1" dirty="0">
              <a:solidFill>
                <a:schemeClr val="tx1"/>
              </a:solidFill>
            </a:endParaRPr>
          </a:p>
          <a:p>
            <a:pPr marL="457200" indent="-457200">
              <a:buFont typeface="Arial" panose="020B0604020202020204" pitchFamily="34" charset="0"/>
              <a:buChar char="•"/>
            </a:pPr>
            <a:r>
              <a:rPr lang="en-NZ" dirty="0" smtClean="0"/>
              <a:t>Exceptions for major hydro schemes</a:t>
            </a:r>
          </a:p>
        </p:txBody>
      </p:sp>
    </p:spTree>
    <p:extLst>
      <p:ext uri="{BB962C8B-B14F-4D97-AF65-F5344CB8AC3E}">
        <p14:creationId xmlns:p14="http://schemas.microsoft.com/office/powerpoint/2010/main" val="264608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41480"/>
            <a:ext cx="2880320" cy="486054"/>
          </a:xfrm>
          <a:noFill/>
        </p:spPr>
        <p:txBody>
          <a:bodyPr vert="horz"/>
          <a:lstStyle/>
          <a:p>
            <a:r>
              <a:rPr lang="en-NZ" sz="3600" dirty="0" smtClean="0"/>
              <a:t> Kaupapa</a:t>
            </a:r>
            <a:endParaRPr lang="en-NZ" sz="3600" dirty="0"/>
          </a:p>
        </p:txBody>
      </p:sp>
      <p:sp>
        <p:nvSpPr>
          <p:cNvPr id="5" name="Slide Number Placeholder 4"/>
          <p:cNvSpPr>
            <a:spLocks noGrp="1"/>
          </p:cNvSpPr>
          <p:nvPr>
            <p:ph type="sldNum" sz="quarter" idx="4294967295"/>
          </p:nvPr>
        </p:nvSpPr>
        <p:spPr>
          <a:xfrm>
            <a:off x="107504" y="4948014"/>
            <a:ext cx="1905000" cy="342900"/>
          </a:xfrm>
          <a:prstGeom prst="rect">
            <a:avLst/>
          </a:prstGeom>
        </p:spPr>
        <p:txBody>
          <a:bodyPr/>
          <a:lstStyle/>
          <a:p>
            <a:pPr>
              <a:defRPr/>
            </a:pPr>
            <a:fld id="{E29D06F5-E053-413B-9FBF-DB98ACE9B44F}" type="slidenum">
              <a:rPr lang="en-NZ" smtClean="0"/>
              <a:pPr>
                <a:defRPr/>
              </a:pPr>
              <a:t>2</a:t>
            </a:fld>
            <a:endParaRPr lang="en-NZ"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9542"/>
            <a:ext cx="3369792" cy="419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Diagram 10"/>
          <p:cNvGraphicFramePr/>
          <p:nvPr>
            <p:extLst>
              <p:ext uri="{D42A27DB-BD31-4B8C-83A1-F6EECF244321}">
                <p14:modId xmlns:p14="http://schemas.microsoft.com/office/powerpoint/2010/main" val="3971451401"/>
              </p:ext>
            </p:extLst>
          </p:nvPr>
        </p:nvGraphicFramePr>
        <p:xfrm>
          <a:off x="3275856" y="627534"/>
          <a:ext cx="5657980" cy="4482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40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23528" y="843557"/>
            <a:ext cx="5182344" cy="4109839"/>
          </a:xfrm>
        </p:spPr>
        <p:txBody>
          <a:bodyPr lIns="68580" tIns="34290" rIns="68580" bIns="34290">
            <a:normAutofit fontScale="32500" lnSpcReduction="20000"/>
          </a:bodyPr>
          <a:lstStyle/>
          <a:p>
            <a:pPr>
              <a:spcBef>
                <a:spcPts val="0"/>
              </a:spcBef>
            </a:pPr>
            <a:r>
              <a:rPr lang="en-NZ" sz="3800" b="1" dirty="0" smtClean="0"/>
              <a:t>What’s </a:t>
            </a:r>
            <a:r>
              <a:rPr lang="en-NZ" sz="3800" b="1" dirty="0"/>
              <a:t>in the proposal</a:t>
            </a:r>
            <a:r>
              <a:rPr lang="en-NZ" sz="3800" b="1" dirty="0" smtClean="0"/>
              <a:t>?</a:t>
            </a:r>
          </a:p>
          <a:p>
            <a:pPr>
              <a:spcBef>
                <a:spcPts val="0"/>
              </a:spcBef>
            </a:pPr>
            <a:endParaRPr lang="en-NZ" sz="2600" dirty="0"/>
          </a:p>
          <a:p>
            <a:pPr marL="285750" indent="-285750">
              <a:spcBef>
                <a:spcPts val="0"/>
              </a:spcBef>
              <a:spcAft>
                <a:spcPts val="1200"/>
              </a:spcAft>
              <a:buFont typeface="Wingdings" panose="05000000000000000000" pitchFamily="2" charset="2"/>
              <a:buChar char="Ø"/>
            </a:pPr>
            <a:r>
              <a:rPr lang="en-NZ" sz="4300" dirty="0">
                <a:solidFill>
                  <a:schemeClr val="tx1"/>
                </a:solidFill>
                <a:latin typeface="Gotham Office" panose="02000000000000000000" pitchFamily="2" charset="0"/>
              </a:rPr>
              <a:t>Discussion </a:t>
            </a:r>
            <a:r>
              <a:rPr lang="en-NZ" sz="4300" dirty="0" smtClean="0">
                <a:solidFill>
                  <a:schemeClr val="tx1"/>
                </a:solidFill>
                <a:latin typeface="Gotham Office" panose="02000000000000000000" pitchFamily="2" charset="0"/>
              </a:rPr>
              <a:t>document</a:t>
            </a:r>
            <a:endParaRPr lang="en-NZ" sz="4300" dirty="0">
              <a:solidFill>
                <a:schemeClr val="tx1"/>
              </a:solidFill>
              <a:latin typeface="Gotham Office" panose="02000000000000000000" pitchFamily="2" charset="0"/>
            </a:endParaRPr>
          </a:p>
          <a:p>
            <a:pPr marL="285750" indent="-285750">
              <a:spcBef>
                <a:spcPts val="0"/>
              </a:spcBef>
              <a:spcAft>
                <a:spcPts val="1200"/>
              </a:spcAft>
              <a:buFont typeface="Wingdings" panose="05000000000000000000" pitchFamily="2" charset="2"/>
              <a:buChar char="Ø"/>
            </a:pPr>
            <a:r>
              <a:rPr lang="en-NZ" sz="4300" dirty="0">
                <a:solidFill>
                  <a:schemeClr val="tx1"/>
                </a:solidFill>
                <a:latin typeface="Gotham Office" panose="02000000000000000000" pitchFamily="2" charset="0"/>
              </a:rPr>
              <a:t>Draft National Policy Statement for Freshwater Management (</a:t>
            </a:r>
            <a:r>
              <a:rPr lang="en-NZ" sz="4300" dirty="0" smtClean="0">
                <a:solidFill>
                  <a:schemeClr val="tx1"/>
                </a:solidFill>
                <a:latin typeface="Gotham Office" panose="02000000000000000000" pitchFamily="2" charset="0"/>
              </a:rPr>
              <a:t>NPSFM</a:t>
            </a:r>
            <a:r>
              <a:rPr lang="en-NZ" sz="4300" dirty="0" smtClean="0">
                <a:latin typeface="Gotham Office" panose="02000000000000000000" pitchFamily="2" charset="0"/>
              </a:rPr>
              <a:t>) - </a:t>
            </a:r>
            <a:r>
              <a:rPr lang="en-NZ" sz="4300" dirty="0">
                <a:latin typeface="Gotham Office" panose="02000000000000000000" pitchFamily="2" charset="0"/>
              </a:rPr>
              <a:t>s</a:t>
            </a:r>
            <a:r>
              <a:rPr lang="en-NZ" sz="4300" b="0" dirty="0" smtClean="0">
                <a:latin typeface="Gotham Office" panose="02000000000000000000" pitchFamily="2" charset="0"/>
              </a:rPr>
              <a:t>et </a:t>
            </a:r>
            <a:r>
              <a:rPr lang="en-NZ" sz="4300" b="0" dirty="0">
                <a:latin typeface="Gotham Office" panose="02000000000000000000" pitchFamily="2" charset="0"/>
              </a:rPr>
              <a:t>and clarify policy direction, </a:t>
            </a:r>
            <a:r>
              <a:rPr lang="en-NZ" sz="4300" b="0" dirty="0" smtClean="0">
                <a:latin typeface="Gotham Office" panose="02000000000000000000" pitchFamily="2" charset="0"/>
              </a:rPr>
              <a:t>raise </a:t>
            </a:r>
            <a:r>
              <a:rPr lang="en-NZ" sz="4300" b="0" dirty="0">
                <a:latin typeface="Gotham Office" panose="02000000000000000000" pitchFamily="2" charset="0"/>
              </a:rPr>
              <a:t>the bar for ecosystem health </a:t>
            </a:r>
            <a:endParaRPr lang="en-NZ" sz="4300" dirty="0">
              <a:latin typeface="Gotham Office" panose="02000000000000000000" pitchFamily="2" charset="0"/>
            </a:endParaRPr>
          </a:p>
          <a:p>
            <a:pPr marL="285750" indent="-285750">
              <a:spcBef>
                <a:spcPts val="0"/>
              </a:spcBef>
              <a:spcAft>
                <a:spcPts val="1200"/>
              </a:spcAft>
              <a:buFont typeface="Wingdings" panose="05000000000000000000" pitchFamily="2" charset="2"/>
              <a:buChar char="Ø"/>
            </a:pPr>
            <a:r>
              <a:rPr lang="en-NZ" sz="4300" dirty="0">
                <a:solidFill>
                  <a:schemeClr val="tx1"/>
                </a:solidFill>
                <a:latin typeface="Gotham Office" panose="02000000000000000000" pitchFamily="2" charset="0"/>
              </a:rPr>
              <a:t>Proposed National Environmental Standards for Freshwater (NESFM</a:t>
            </a:r>
            <a:r>
              <a:rPr lang="en-NZ" sz="4300" dirty="0" smtClean="0">
                <a:solidFill>
                  <a:schemeClr val="tx1"/>
                </a:solidFill>
                <a:latin typeface="Gotham Office" panose="02000000000000000000" pitchFamily="2" charset="0"/>
              </a:rPr>
              <a:t>)</a:t>
            </a:r>
            <a:endParaRPr lang="en-NZ" sz="4300" dirty="0">
              <a:solidFill>
                <a:schemeClr val="tx1"/>
              </a:solidFill>
              <a:latin typeface="Gotham Office" panose="02000000000000000000" pitchFamily="2" charset="0"/>
            </a:endParaRPr>
          </a:p>
          <a:p>
            <a:pPr marL="285750" indent="-285750">
              <a:spcBef>
                <a:spcPts val="0"/>
              </a:spcBef>
              <a:spcAft>
                <a:spcPts val="1200"/>
              </a:spcAft>
              <a:buFont typeface="Wingdings" panose="05000000000000000000" pitchFamily="2" charset="2"/>
              <a:buChar char="Ø"/>
            </a:pPr>
            <a:r>
              <a:rPr lang="en-NZ" sz="4300" dirty="0">
                <a:solidFill>
                  <a:schemeClr val="tx1"/>
                </a:solidFill>
                <a:latin typeface="Gotham Office" panose="02000000000000000000" pitchFamily="2" charset="0"/>
              </a:rPr>
              <a:t>Draft Stock Exclusion (s360 RMA </a:t>
            </a:r>
            <a:r>
              <a:rPr lang="en-NZ" sz="4300" dirty="0" err="1">
                <a:solidFill>
                  <a:schemeClr val="tx1"/>
                </a:solidFill>
                <a:latin typeface="Gotham Office" panose="02000000000000000000" pitchFamily="2" charset="0"/>
              </a:rPr>
              <a:t>regs</a:t>
            </a:r>
            <a:r>
              <a:rPr lang="en-NZ" sz="4300" dirty="0" smtClean="0">
                <a:solidFill>
                  <a:schemeClr val="tx1"/>
                </a:solidFill>
                <a:latin typeface="Gotham Office" panose="02000000000000000000" pitchFamily="2" charset="0"/>
              </a:rPr>
              <a:t>)</a:t>
            </a:r>
            <a:endParaRPr lang="en-NZ" sz="4300" dirty="0">
              <a:solidFill>
                <a:schemeClr val="tx1"/>
              </a:solidFill>
              <a:latin typeface="Gotham Office" panose="02000000000000000000" pitchFamily="2" charset="0"/>
            </a:endParaRPr>
          </a:p>
          <a:p>
            <a:pPr marL="285750" indent="-285750">
              <a:spcBef>
                <a:spcPts val="0"/>
              </a:spcBef>
              <a:spcAft>
                <a:spcPts val="1200"/>
              </a:spcAft>
              <a:buFont typeface="Wingdings" panose="05000000000000000000" pitchFamily="2" charset="2"/>
              <a:buChar char="Ø"/>
            </a:pPr>
            <a:r>
              <a:rPr lang="en-NZ" sz="4300" dirty="0">
                <a:solidFill>
                  <a:schemeClr val="tx1"/>
                </a:solidFill>
                <a:latin typeface="Gotham Office" panose="02000000000000000000" pitchFamily="2" charset="0"/>
              </a:rPr>
              <a:t>RMA amendments </a:t>
            </a:r>
            <a:r>
              <a:rPr lang="en-NZ" sz="4300" dirty="0">
                <a:solidFill>
                  <a:schemeClr val="tx2">
                    <a:lumMod val="60000"/>
                    <a:lumOff val="40000"/>
                  </a:schemeClr>
                </a:solidFill>
                <a:latin typeface="Gotham Office" panose="02000000000000000000" pitchFamily="2" charset="0"/>
              </a:rPr>
              <a:t>– new streamlined freshwater planning process late 2019 </a:t>
            </a:r>
          </a:p>
          <a:p>
            <a:pPr marL="285750" indent="-285750">
              <a:spcBef>
                <a:spcPts val="0"/>
              </a:spcBef>
              <a:spcAft>
                <a:spcPts val="1200"/>
              </a:spcAft>
              <a:buFont typeface="Wingdings" panose="05000000000000000000" pitchFamily="2" charset="2"/>
              <a:buChar char="Ø"/>
            </a:pPr>
            <a:r>
              <a:rPr lang="en-NZ" sz="4300" dirty="0">
                <a:solidFill>
                  <a:schemeClr val="tx1"/>
                </a:solidFill>
                <a:latin typeface="Gotham Office" panose="02000000000000000000" pitchFamily="2" charset="0"/>
              </a:rPr>
              <a:t>Drinking water, </a:t>
            </a:r>
            <a:r>
              <a:rPr lang="en-NZ" sz="4300" dirty="0" err="1">
                <a:solidFill>
                  <a:schemeClr val="tx1"/>
                </a:solidFill>
                <a:latin typeface="Gotham Office" panose="02000000000000000000" pitchFamily="2" charset="0"/>
              </a:rPr>
              <a:t>stormwater</a:t>
            </a:r>
            <a:r>
              <a:rPr lang="en-NZ" sz="4300" dirty="0">
                <a:solidFill>
                  <a:schemeClr val="tx1"/>
                </a:solidFill>
                <a:latin typeface="Gotham Office" panose="02000000000000000000" pitchFamily="2" charset="0"/>
              </a:rPr>
              <a:t> &amp; wastewater management proposals – </a:t>
            </a:r>
            <a:r>
              <a:rPr lang="en-NZ" sz="4300" dirty="0">
                <a:solidFill>
                  <a:schemeClr val="tx2">
                    <a:lumMod val="60000"/>
                    <a:lumOff val="40000"/>
                  </a:schemeClr>
                </a:solidFill>
                <a:latin typeface="Gotham Office" panose="02000000000000000000" pitchFamily="2" charset="0"/>
              </a:rPr>
              <a:t>high level policy further engagement mid 2020</a:t>
            </a:r>
          </a:p>
          <a:p>
            <a:endParaRPr lang="en-NZ" sz="2100" dirty="0" smtClean="0"/>
          </a:p>
          <a:p>
            <a:r>
              <a:rPr lang="en-NZ" sz="3700" dirty="0" smtClean="0">
                <a:latin typeface="Gotham Office" panose="02000000000000000000" pitchFamily="2" charset="0"/>
              </a:rPr>
              <a:t>Submission </a:t>
            </a:r>
            <a:r>
              <a:rPr lang="en-NZ" sz="3700" dirty="0">
                <a:latin typeface="Gotham Office" panose="02000000000000000000" pitchFamily="2" charset="0"/>
              </a:rPr>
              <a:t>period closes </a:t>
            </a:r>
            <a:r>
              <a:rPr lang="en-NZ" sz="3700" strike="sngStrike" dirty="0">
                <a:latin typeface="Gotham Office" panose="02000000000000000000" pitchFamily="2" charset="0"/>
              </a:rPr>
              <a:t>17 Oct</a:t>
            </a:r>
            <a:r>
              <a:rPr lang="en-NZ" sz="3700" dirty="0">
                <a:latin typeface="Gotham Office" panose="02000000000000000000" pitchFamily="2" charset="0"/>
              </a:rPr>
              <a:t>, 31 </a:t>
            </a:r>
            <a:r>
              <a:rPr lang="en-NZ" sz="3700" dirty="0" smtClean="0">
                <a:latin typeface="Gotham Office" panose="02000000000000000000" pitchFamily="2" charset="0"/>
              </a:rPr>
              <a:t>Oct</a:t>
            </a:r>
          </a:p>
          <a:p>
            <a:r>
              <a:rPr lang="en-NZ" sz="3700" dirty="0" smtClean="0">
                <a:latin typeface="Gotham Office" panose="02000000000000000000" pitchFamily="2" charset="0"/>
              </a:rPr>
              <a:t>Gazettal expected mid 2020</a:t>
            </a:r>
            <a:endParaRPr lang="en-NZ" sz="3700" dirty="0">
              <a:latin typeface="Gotham Office" panose="02000000000000000000" pitchFamily="2" charset="0"/>
            </a:endParaRPr>
          </a:p>
          <a:p>
            <a:r>
              <a:rPr lang="en-NZ" sz="3700" dirty="0">
                <a:latin typeface="Gotham Office" panose="02000000000000000000" pitchFamily="2" charset="0"/>
              </a:rPr>
              <a:t>Rules subject to </a:t>
            </a:r>
            <a:r>
              <a:rPr lang="en-NZ" sz="3700" dirty="0" smtClean="0">
                <a:latin typeface="Gotham Office" panose="02000000000000000000" pitchFamily="2" charset="0"/>
              </a:rPr>
              <a:t>change, submissions</a:t>
            </a:r>
            <a:r>
              <a:rPr lang="en-NZ" sz="3700" dirty="0">
                <a:latin typeface="Gotham Office" panose="02000000000000000000" pitchFamily="2" charset="0"/>
              </a:rPr>
              <a:t>, panel recommendation, select committee/other </a:t>
            </a:r>
            <a:r>
              <a:rPr lang="en-NZ" sz="3700" dirty="0" smtClean="0">
                <a:latin typeface="Gotham Office" panose="02000000000000000000" pitchFamily="2" charset="0"/>
              </a:rPr>
              <a:t>processes</a:t>
            </a:r>
            <a:endParaRPr lang="en-NZ" sz="3700" dirty="0">
              <a:latin typeface="Gotham Office" panose="02000000000000000000" pitchFamily="2" charset="0"/>
            </a:endParaRPr>
          </a:p>
        </p:txBody>
      </p:sp>
      <p:sp>
        <p:nvSpPr>
          <p:cNvPr id="8" name="Title 7"/>
          <p:cNvSpPr>
            <a:spLocks noGrp="1"/>
          </p:cNvSpPr>
          <p:nvPr>
            <p:ph type="title"/>
          </p:nvPr>
        </p:nvSpPr>
        <p:spPr>
          <a:xfrm>
            <a:off x="251521" y="318963"/>
            <a:ext cx="5400599" cy="524595"/>
          </a:xfrm>
        </p:spPr>
        <p:txBody>
          <a:bodyPr lIns="68580" tIns="34290" rIns="68580" bIns="34290"/>
          <a:lstStyle/>
          <a:p>
            <a:r>
              <a:rPr lang="en-NZ" sz="2800" dirty="0" smtClean="0"/>
              <a:t>Essential Freshwater Package </a:t>
            </a:r>
            <a:endParaRPr lang="en-NZ"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160" y="195486"/>
            <a:ext cx="3329930" cy="475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31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2900"/>
            <a:ext cx="8712968" cy="857250"/>
          </a:xfrm>
        </p:spPr>
        <p:txBody>
          <a:bodyPr/>
          <a:lstStyle/>
          <a:p>
            <a:endParaRPr lang="en-NZ" dirty="0"/>
          </a:p>
        </p:txBody>
      </p:sp>
      <p:sp>
        <p:nvSpPr>
          <p:cNvPr id="3" name="Content Placeholder 2"/>
          <p:cNvSpPr>
            <a:spLocks noGrp="1"/>
          </p:cNvSpPr>
          <p:nvPr>
            <p:ph idx="1"/>
          </p:nvPr>
        </p:nvSpPr>
        <p:spPr>
          <a:xfrm>
            <a:off x="251520" y="411510"/>
            <a:ext cx="8206680" cy="648072"/>
          </a:xfrm>
        </p:spPr>
        <p:txBody>
          <a:bodyPr/>
          <a:lstStyle/>
          <a:p>
            <a:pPr lvl="0">
              <a:spcBef>
                <a:spcPct val="0"/>
              </a:spcBef>
            </a:pPr>
            <a:r>
              <a:rPr lang="en-NZ" sz="3600" b="1" dirty="0">
                <a:solidFill>
                  <a:srgbClr val="002F5D"/>
                </a:solidFill>
                <a:ea typeface="+mj-ea"/>
                <a:cs typeface="+mj-cs"/>
              </a:rPr>
              <a:t>Five key </a:t>
            </a:r>
            <a:r>
              <a:rPr lang="en-NZ" sz="3600" b="1" dirty="0" smtClean="0">
                <a:solidFill>
                  <a:srgbClr val="002F5D"/>
                </a:solidFill>
                <a:ea typeface="+mj-ea"/>
                <a:cs typeface="+mj-cs"/>
              </a:rPr>
              <a:t>components to proposal</a:t>
            </a:r>
            <a:endParaRPr lang="en-NZ" sz="3600" b="1" dirty="0">
              <a:solidFill>
                <a:srgbClr val="002F5D"/>
              </a:solidFill>
              <a:ea typeface="+mj-ea"/>
              <a:cs typeface="+mj-cs"/>
            </a:endParaRPr>
          </a:p>
          <a:p>
            <a:pPr marL="914400" lvl="1" indent="-457200">
              <a:spcAft>
                <a:spcPts val="600"/>
              </a:spcAft>
              <a:buFont typeface="+mj-lt"/>
              <a:buAutoNum type="arabicPeriod"/>
            </a:pPr>
            <a:endParaRPr lang="en-NZ" b="0" dirty="0"/>
          </a:p>
          <a:p>
            <a:endParaRPr lang="en-NZ" dirty="0"/>
          </a:p>
        </p:txBody>
      </p:sp>
      <p:sp>
        <p:nvSpPr>
          <p:cNvPr id="4" name="Title 1"/>
          <p:cNvSpPr txBox="1">
            <a:spLocks/>
          </p:cNvSpPr>
          <p:nvPr/>
        </p:nvSpPr>
        <p:spPr>
          <a:xfrm>
            <a:off x="179512" y="1203598"/>
            <a:ext cx="8723312" cy="3528392"/>
          </a:xfrm>
          <a:prstGeom prst="rect">
            <a:avLst/>
          </a:prstGeom>
          <a:solidFill>
            <a:schemeClr val="tx2">
              <a:lumMod val="20000"/>
              <a:lumOff val="80000"/>
            </a:schemeClr>
          </a:solidFill>
        </p:spPr>
        <p:txBody>
          <a:bodyPr>
            <a:noAutofit/>
          </a:bodyPr>
          <a:lstStyle>
            <a:lvl1pPr algn="l" defTabSz="914400" rtl="0" eaLnBrk="1" latinLnBrk="0" hangingPunct="1">
              <a:spcBef>
                <a:spcPct val="0"/>
              </a:spcBef>
              <a:buNone/>
              <a:defRPr sz="4400" b="1" kern="1200">
                <a:solidFill>
                  <a:srgbClr val="002F5D"/>
                </a:solidFill>
                <a:latin typeface="Myriad Pro" pitchFamily="34" charset="0"/>
                <a:ea typeface="+mj-ea"/>
                <a:cs typeface="+mj-cs"/>
              </a:defRPr>
            </a:lvl1pPr>
          </a:lstStyle>
          <a:p>
            <a:pPr marL="914400" lvl="1" indent="-457200">
              <a:spcAft>
                <a:spcPts val="600"/>
              </a:spcAft>
              <a:buFont typeface="+mj-lt"/>
              <a:buAutoNum type="arabicPeriod"/>
            </a:pPr>
            <a:r>
              <a:rPr lang="en-NZ" sz="2000" b="1" dirty="0" smtClean="0">
                <a:solidFill>
                  <a:schemeClr val="accent1">
                    <a:lumMod val="75000"/>
                  </a:schemeClr>
                </a:solidFill>
              </a:rPr>
              <a:t>Setting </a:t>
            </a:r>
            <a:r>
              <a:rPr lang="en-NZ" sz="2000" b="1" dirty="0">
                <a:solidFill>
                  <a:schemeClr val="accent1">
                    <a:lumMod val="75000"/>
                  </a:schemeClr>
                </a:solidFill>
              </a:rPr>
              <a:t>and </a:t>
            </a:r>
            <a:r>
              <a:rPr lang="en-NZ" sz="2000" b="1" dirty="0" smtClean="0">
                <a:solidFill>
                  <a:schemeClr val="accent1">
                    <a:lumMod val="75000"/>
                  </a:schemeClr>
                </a:solidFill>
              </a:rPr>
              <a:t>clarify policy </a:t>
            </a:r>
            <a:r>
              <a:rPr lang="en-NZ" sz="2000" b="1" dirty="0">
                <a:solidFill>
                  <a:schemeClr val="accent1">
                    <a:lumMod val="75000"/>
                  </a:schemeClr>
                </a:solidFill>
              </a:rPr>
              <a:t>direction </a:t>
            </a:r>
            <a:r>
              <a:rPr lang="en-NZ" sz="2000" b="1" dirty="0" smtClean="0">
                <a:solidFill>
                  <a:schemeClr val="accent1">
                    <a:lumMod val="75000"/>
                  </a:schemeClr>
                </a:solidFill>
              </a:rPr>
              <a:t> </a:t>
            </a:r>
          </a:p>
          <a:p>
            <a:pPr lvl="2">
              <a:spcAft>
                <a:spcPts val="600"/>
              </a:spcAft>
            </a:pPr>
            <a:r>
              <a:rPr lang="en-NZ" sz="1600" i="1" dirty="0" smtClean="0">
                <a:solidFill>
                  <a:schemeClr val="accent1">
                    <a:lumMod val="75000"/>
                  </a:schemeClr>
                </a:solidFill>
              </a:rPr>
              <a:t>NPSFM </a:t>
            </a:r>
            <a:r>
              <a:rPr lang="en-NZ" sz="1600" i="1" dirty="0">
                <a:solidFill>
                  <a:schemeClr val="accent1">
                    <a:lumMod val="75000"/>
                  </a:schemeClr>
                </a:solidFill>
              </a:rPr>
              <a:t>&amp; RMA </a:t>
            </a:r>
            <a:r>
              <a:rPr lang="en-NZ" sz="1600" i="1" dirty="0" smtClean="0">
                <a:solidFill>
                  <a:schemeClr val="accent1">
                    <a:lumMod val="75000"/>
                  </a:schemeClr>
                </a:solidFill>
              </a:rPr>
              <a:t>changes – includes strengthening Te Mana o </a:t>
            </a:r>
            <a:r>
              <a:rPr lang="en-NZ" sz="1600" i="1" dirty="0" err="1" smtClean="0">
                <a:solidFill>
                  <a:schemeClr val="accent1">
                    <a:lumMod val="75000"/>
                  </a:schemeClr>
                </a:solidFill>
              </a:rPr>
              <a:t>te</a:t>
            </a:r>
            <a:r>
              <a:rPr lang="en-NZ" sz="1600" i="1" dirty="0" smtClean="0">
                <a:solidFill>
                  <a:schemeClr val="accent1">
                    <a:lumMod val="75000"/>
                  </a:schemeClr>
                </a:solidFill>
              </a:rPr>
              <a:t> Wai, streamlined freshwater planning process, plans in place by 2025</a:t>
            </a:r>
            <a:endParaRPr lang="en-NZ" sz="1600" dirty="0">
              <a:solidFill>
                <a:schemeClr val="accent1">
                  <a:lumMod val="75000"/>
                </a:schemeClr>
              </a:solidFill>
            </a:endParaRPr>
          </a:p>
          <a:p>
            <a:pPr marL="914400" lvl="1" indent="-457200">
              <a:spcAft>
                <a:spcPts val="600"/>
              </a:spcAft>
              <a:buFont typeface="+mj-lt"/>
              <a:buAutoNum type="arabicPeriod"/>
            </a:pPr>
            <a:r>
              <a:rPr lang="en-NZ" sz="2000" b="1" dirty="0">
                <a:solidFill>
                  <a:schemeClr val="accent1">
                    <a:lumMod val="75000"/>
                  </a:schemeClr>
                </a:solidFill>
              </a:rPr>
              <a:t>Raising the bar for ecosystem </a:t>
            </a:r>
            <a:r>
              <a:rPr lang="en-NZ" sz="2000" b="1" dirty="0" smtClean="0">
                <a:solidFill>
                  <a:schemeClr val="accent1">
                    <a:lumMod val="75000"/>
                  </a:schemeClr>
                </a:solidFill>
              </a:rPr>
              <a:t>health</a:t>
            </a:r>
          </a:p>
          <a:p>
            <a:pPr lvl="2">
              <a:spcAft>
                <a:spcPts val="600"/>
              </a:spcAft>
            </a:pPr>
            <a:r>
              <a:rPr lang="en-NZ" sz="1600" i="1" dirty="0" smtClean="0">
                <a:solidFill>
                  <a:schemeClr val="accent1">
                    <a:lumMod val="75000"/>
                  </a:schemeClr>
                </a:solidFill>
              </a:rPr>
              <a:t>NPSFM </a:t>
            </a:r>
            <a:r>
              <a:rPr lang="en-NZ" sz="1600" i="1" dirty="0">
                <a:solidFill>
                  <a:schemeClr val="accent1">
                    <a:lumMod val="75000"/>
                  </a:schemeClr>
                </a:solidFill>
              </a:rPr>
              <a:t>and NESFM changes</a:t>
            </a:r>
            <a:endParaRPr lang="en-NZ" sz="1600" dirty="0">
              <a:solidFill>
                <a:schemeClr val="accent1">
                  <a:lumMod val="75000"/>
                </a:schemeClr>
              </a:solidFill>
            </a:endParaRPr>
          </a:p>
          <a:p>
            <a:pPr marL="914400" lvl="1" indent="-457200">
              <a:spcAft>
                <a:spcPts val="600"/>
              </a:spcAft>
              <a:buFont typeface="+mj-lt"/>
              <a:buAutoNum type="arabicPeriod"/>
            </a:pPr>
            <a:r>
              <a:rPr lang="en-NZ" sz="2000" b="1" dirty="0">
                <a:solidFill>
                  <a:schemeClr val="accent1">
                    <a:lumMod val="75000"/>
                  </a:schemeClr>
                </a:solidFill>
              </a:rPr>
              <a:t>Improved farming practices</a:t>
            </a:r>
            <a:r>
              <a:rPr lang="en-NZ" sz="2000" dirty="0">
                <a:solidFill>
                  <a:schemeClr val="accent1">
                    <a:lumMod val="75000"/>
                  </a:schemeClr>
                </a:solidFill>
              </a:rPr>
              <a:t> </a:t>
            </a:r>
            <a:r>
              <a:rPr lang="en-NZ" sz="1600" dirty="0">
                <a:solidFill>
                  <a:schemeClr val="accent1">
                    <a:lumMod val="75000"/>
                  </a:schemeClr>
                </a:solidFill>
              </a:rPr>
              <a:t> </a:t>
            </a:r>
            <a:r>
              <a:rPr lang="en-NZ" sz="1600" i="1" dirty="0">
                <a:solidFill>
                  <a:schemeClr val="accent1">
                    <a:lumMod val="75000"/>
                  </a:schemeClr>
                </a:solidFill>
              </a:rPr>
              <a:t>through</a:t>
            </a:r>
            <a:r>
              <a:rPr lang="en-NZ" sz="1600" dirty="0">
                <a:solidFill>
                  <a:schemeClr val="accent1">
                    <a:lumMod val="75000"/>
                  </a:schemeClr>
                </a:solidFill>
              </a:rPr>
              <a:t> </a:t>
            </a:r>
            <a:r>
              <a:rPr lang="en-NZ" sz="1600" i="1" dirty="0">
                <a:solidFill>
                  <a:schemeClr val="accent1">
                    <a:lumMod val="75000"/>
                  </a:schemeClr>
                </a:solidFill>
              </a:rPr>
              <a:t>NESFM and s.360</a:t>
            </a:r>
            <a:endParaRPr lang="en-NZ" sz="1600" dirty="0"/>
          </a:p>
          <a:p>
            <a:pPr marL="914400" lvl="1" indent="-457200">
              <a:spcAft>
                <a:spcPts val="600"/>
              </a:spcAft>
              <a:buFont typeface="+mj-lt"/>
              <a:buAutoNum type="arabicPeriod"/>
            </a:pPr>
            <a:r>
              <a:rPr lang="en-NZ" sz="2000" b="1" dirty="0" smtClean="0">
                <a:solidFill>
                  <a:schemeClr val="accent1">
                    <a:lumMod val="75000"/>
                  </a:schemeClr>
                </a:solidFill>
              </a:rPr>
              <a:t>Supporting </a:t>
            </a:r>
            <a:r>
              <a:rPr lang="en-NZ" sz="2000" b="1" dirty="0">
                <a:solidFill>
                  <a:schemeClr val="accent1">
                    <a:lumMod val="75000"/>
                  </a:schemeClr>
                </a:solidFill>
              </a:rPr>
              <a:t>delivery of safe drinking </a:t>
            </a:r>
            <a:r>
              <a:rPr lang="en-NZ" sz="2000" b="1" dirty="0" smtClean="0">
                <a:solidFill>
                  <a:schemeClr val="accent1">
                    <a:lumMod val="75000"/>
                  </a:schemeClr>
                </a:solidFill>
              </a:rPr>
              <a:t>water</a:t>
            </a:r>
            <a:endParaRPr lang="en-NZ" sz="2000" dirty="0" smtClean="0">
              <a:solidFill>
                <a:schemeClr val="accent1">
                  <a:lumMod val="75000"/>
                </a:schemeClr>
              </a:solidFill>
            </a:endParaRPr>
          </a:p>
          <a:p>
            <a:pPr lvl="2">
              <a:spcAft>
                <a:spcPts val="600"/>
              </a:spcAft>
            </a:pPr>
            <a:r>
              <a:rPr lang="en-NZ" sz="1600" i="1" dirty="0" smtClean="0">
                <a:solidFill>
                  <a:schemeClr val="accent1">
                    <a:lumMod val="75000"/>
                  </a:schemeClr>
                </a:solidFill>
              </a:rPr>
              <a:t>high </a:t>
            </a:r>
            <a:r>
              <a:rPr lang="en-NZ" sz="1600" i="1" dirty="0">
                <a:solidFill>
                  <a:schemeClr val="accent1">
                    <a:lumMod val="75000"/>
                  </a:schemeClr>
                </a:solidFill>
              </a:rPr>
              <a:t>level proposals </a:t>
            </a:r>
            <a:r>
              <a:rPr lang="en-NZ" sz="1600" i="1" dirty="0" smtClean="0">
                <a:solidFill>
                  <a:schemeClr val="accent1">
                    <a:lumMod val="75000"/>
                  </a:schemeClr>
                </a:solidFill>
              </a:rPr>
              <a:t>detail </a:t>
            </a:r>
            <a:r>
              <a:rPr lang="en-NZ" sz="1600" i="1" dirty="0">
                <a:solidFill>
                  <a:schemeClr val="accent1">
                    <a:lumMod val="75000"/>
                  </a:schemeClr>
                </a:solidFill>
              </a:rPr>
              <a:t>to follow later this year</a:t>
            </a:r>
            <a:endParaRPr lang="en-NZ" sz="1600" dirty="0">
              <a:solidFill>
                <a:schemeClr val="accent1">
                  <a:lumMod val="75000"/>
                </a:schemeClr>
              </a:solidFill>
            </a:endParaRPr>
          </a:p>
          <a:p>
            <a:pPr marL="914400" lvl="1" indent="-457200">
              <a:spcAft>
                <a:spcPts val="600"/>
              </a:spcAft>
              <a:buFont typeface="+mj-lt"/>
              <a:buAutoNum type="arabicPeriod"/>
            </a:pPr>
            <a:r>
              <a:rPr lang="en-NZ" sz="2000" b="1" dirty="0">
                <a:solidFill>
                  <a:schemeClr val="accent1">
                    <a:lumMod val="75000"/>
                  </a:schemeClr>
                </a:solidFill>
              </a:rPr>
              <a:t>Better management of storm water and </a:t>
            </a:r>
            <a:r>
              <a:rPr lang="en-NZ" sz="2000" b="1" dirty="0" smtClean="0">
                <a:solidFill>
                  <a:schemeClr val="accent1">
                    <a:lumMod val="75000"/>
                  </a:schemeClr>
                </a:solidFill>
              </a:rPr>
              <a:t>wastewater</a:t>
            </a:r>
            <a:endParaRPr lang="en-NZ" sz="2000" dirty="0" smtClean="0">
              <a:solidFill>
                <a:schemeClr val="accent1">
                  <a:lumMod val="75000"/>
                </a:schemeClr>
              </a:solidFill>
            </a:endParaRPr>
          </a:p>
          <a:p>
            <a:pPr lvl="2">
              <a:spcAft>
                <a:spcPts val="600"/>
              </a:spcAft>
            </a:pPr>
            <a:r>
              <a:rPr lang="en-NZ" sz="1600" i="1" dirty="0" smtClean="0">
                <a:solidFill>
                  <a:schemeClr val="accent1">
                    <a:lumMod val="75000"/>
                  </a:schemeClr>
                </a:solidFill>
              </a:rPr>
              <a:t>high </a:t>
            </a:r>
            <a:r>
              <a:rPr lang="en-NZ" sz="1600" i="1" dirty="0">
                <a:solidFill>
                  <a:schemeClr val="accent1">
                    <a:lumMod val="75000"/>
                  </a:schemeClr>
                </a:solidFill>
              </a:rPr>
              <a:t>level proposals </a:t>
            </a:r>
            <a:r>
              <a:rPr lang="en-NZ" sz="1600" i="1" dirty="0" smtClean="0">
                <a:solidFill>
                  <a:schemeClr val="accent1">
                    <a:lumMod val="75000"/>
                  </a:schemeClr>
                </a:solidFill>
              </a:rPr>
              <a:t>detail </a:t>
            </a:r>
            <a:r>
              <a:rPr lang="en-NZ" sz="1600" i="1" dirty="0">
                <a:solidFill>
                  <a:schemeClr val="accent1">
                    <a:lumMod val="75000"/>
                  </a:schemeClr>
                </a:solidFill>
              </a:rPr>
              <a:t>to follow later this </a:t>
            </a:r>
            <a:r>
              <a:rPr lang="en-NZ" sz="1600" i="1" dirty="0" smtClean="0">
                <a:solidFill>
                  <a:schemeClr val="accent1">
                    <a:lumMod val="75000"/>
                  </a:schemeClr>
                </a:solidFill>
              </a:rPr>
              <a:t>year</a:t>
            </a:r>
            <a:endParaRPr lang="en-NZ" sz="1600" dirty="0">
              <a:solidFill>
                <a:schemeClr val="accent1">
                  <a:lumMod val="75000"/>
                </a:schemeClr>
              </a:solidFill>
            </a:endParaRPr>
          </a:p>
        </p:txBody>
      </p:sp>
    </p:spTree>
    <p:extLst>
      <p:ext uri="{BB962C8B-B14F-4D97-AF65-F5344CB8AC3E}">
        <p14:creationId xmlns:p14="http://schemas.microsoft.com/office/powerpoint/2010/main" val="3970748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11560" y="1419622"/>
            <a:ext cx="4824536" cy="3456384"/>
          </a:xfrm>
        </p:spPr>
        <p:txBody>
          <a:bodyPr/>
          <a:lstStyle/>
          <a:p>
            <a:r>
              <a:rPr lang="en-NZ" b="1" dirty="0" smtClean="0">
                <a:latin typeface="+mj-lt"/>
              </a:rPr>
              <a:t>Hierarchy </a:t>
            </a:r>
            <a:r>
              <a:rPr lang="en-NZ" dirty="0" smtClean="0">
                <a:latin typeface="+mj-lt"/>
              </a:rPr>
              <a:t>of obligations </a:t>
            </a:r>
          </a:p>
          <a:p>
            <a:pPr marL="714375" indent="-352425">
              <a:buFont typeface="+mj-lt"/>
              <a:buAutoNum type="arabicPeriod"/>
            </a:pPr>
            <a:r>
              <a:rPr lang="en-NZ" sz="1600" b="0" dirty="0" smtClean="0">
                <a:latin typeface="+mj-lt"/>
              </a:rPr>
              <a:t>health of </a:t>
            </a:r>
            <a:r>
              <a:rPr lang="en-NZ" sz="1600" b="0" dirty="0" err="1" smtClean="0">
                <a:latin typeface="+mj-lt"/>
              </a:rPr>
              <a:t>wai</a:t>
            </a:r>
            <a:endParaRPr lang="en-NZ" sz="1600" dirty="0">
              <a:latin typeface="+mj-lt"/>
            </a:endParaRPr>
          </a:p>
          <a:p>
            <a:pPr marL="714375" indent="-352425">
              <a:buFont typeface="+mj-lt"/>
              <a:buAutoNum type="arabicPeriod"/>
            </a:pPr>
            <a:r>
              <a:rPr lang="en-NZ" sz="1600" b="0" dirty="0" smtClean="0">
                <a:latin typeface="+mj-lt"/>
              </a:rPr>
              <a:t>essential human health needs - drinking</a:t>
            </a:r>
          </a:p>
          <a:p>
            <a:pPr marL="714375" indent="-352425">
              <a:buFont typeface="+mj-lt"/>
              <a:buAutoNum type="arabicPeriod"/>
            </a:pPr>
            <a:r>
              <a:rPr lang="en-NZ" sz="1600" b="0" dirty="0" smtClean="0">
                <a:latin typeface="+mj-lt"/>
              </a:rPr>
              <a:t>use / social, cultural and economic wellbeing </a:t>
            </a:r>
          </a:p>
          <a:p>
            <a:r>
              <a:rPr lang="en-NZ" dirty="0" smtClean="0">
                <a:latin typeface="+mj-lt"/>
              </a:rPr>
              <a:t>Long- term regional vision</a:t>
            </a:r>
          </a:p>
          <a:p>
            <a:r>
              <a:rPr lang="en-NZ" dirty="0" smtClean="0">
                <a:latin typeface="+mj-lt"/>
              </a:rPr>
              <a:t>Flexibility to apply </a:t>
            </a:r>
            <a:r>
              <a:rPr lang="en-NZ" dirty="0" err="1" smtClean="0">
                <a:latin typeface="+mj-lt"/>
              </a:rPr>
              <a:t>TMotW</a:t>
            </a:r>
            <a:r>
              <a:rPr lang="en-NZ" dirty="0" smtClean="0">
                <a:latin typeface="+mj-lt"/>
              </a:rPr>
              <a:t> locally</a:t>
            </a:r>
          </a:p>
          <a:p>
            <a:r>
              <a:rPr lang="en-NZ" dirty="0" smtClean="0">
                <a:latin typeface="+mj-lt"/>
              </a:rPr>
              <a:t>Integrated whole of catchment basis - </a:t>
            </a:r>
            <a:r>
              <a:rPr lang="en-NZ" dirty="0" err="1" smtClean="0">
                <a:latin typeface="+mj-lt"/>
              </a:rPr>
              <a:t>ki</a:t>
            </a:r>
            <a:r>
              <a:rPr lang="en-NZ" dirty="0" smtClean="0">
                <a:latin typeface="+mj-lt"/>
              </a:rPr>
              <a:t> </a:t>
            </a:r>
            <a:r>
              <a:rPr lang="en-NZ" dirty="0" err="1" smtClean="0">
                <a:latin typeface="+mj-lt"/>
              </a:rPr>
              <a:t>uta</a:t>
            </a:r>
            <a:r>
              <a:rPr lang="en-NZ" dirty="0" smtClean="0">
                <a:latin typeface="+mj-lt"/>
              </a:rPr>
              <a:t> </a:t>
            </a:r>
            <a:r>
              <a:rPr lang="en-NZ" dirty="0" err="1" smtClean="0">
                <a:latin typeface="+mj-lt"/>
              </a:rPr>
              <a:t>ki</a:t>
            </a:r>
            <a:r>
              <a:rPr lang="en-NZ" dirty="0" smtClean="0">
                <a:latin typeface="+mj-lt"/>
              </a:rPr>
              <a:t> tai</a:t>
            </a:r>
          </a:p>
        </p:txBody>
      </p:sp>
      <p:sp>
        <p:nvSpPr>
          <p:cNvPr id="2" name="Title 1"/>
          <p:cNvSpPr>
            <a:spLocks noGrp="1"/>
          </p:cNvSpPr>
          <p:nvPr>
            <p:ph type="ctrTitle"/>
          </p:nvPr>
        </p:nvSpPr>
        <p:spPr>
          <a:xfrm>
            <a:off x="685800" y="411510"/>
            <a:ext cx="7772400" cy="594065"/>
          </a:xfrm>
        </p:spPr>
        <p:txBody>
          <a:bodyPr/>
          <a:lstStyle/>
          <a:p>
            <a:r>
              <a:rPr lang="en-NZ" dirty="0" smtClean="0"/>
              <a:t>Te Mana o </a:t>
            </a:r>
            <a:r>
              <a:rPr lang="en-NZ" dirty="0" err="1" smtClean="0"/>
              <a:t>te</a:t>
            </a:r>
            <a:r>
              <a:rPr lang="en-NZ" dirty="0" smtClean="0"/>
              <a:t> Wai </a:t>
            </a:r>
            <a:r>
              <a:rPr lang="en-NZ" sz="1200" dirty="0" smtClean="0"/>
              <a:t>NPSFM</a:t>
            </a:r>
            <a:endParaRPr lang="en-NZ" sz="1200" dirty="0"/>
          </a:p>
        </p:txBody>
      </p:sp>
      <p:sp>
        <p:nvSpPr>
          <p:cNvPr id="5" name="Slide Number Placeholder 4"/>
          <p:cNvSpPr>
            <a:spLocks noGrp="1"/>
          </p:cNvSpPr>
          <p:nvPr>
            <p:ph type="sldNum" sz="quarter" idx="12"/>
          </p:nvPr>
        </p:nvSpPr>
        <p:spPr/>
        <p:txBody>
          <a:bodyPr/>
          <a:lstStyle/>
          <a:p>
            <a:pPr algn="r"/>
            <a:fld id="{546926A0-09AD-42B8-A536-303420AD9040}" type="slidenum">
              <a:rPr lang="en-NZ" smtClean="0"/>
              <a:pPr algn="r"/>
              <a:t>5</a:t>
            </a:fld>
            <a:endParaRPr lang="en-NZ"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263" y="195486"/>
            <a:ext cx="3557737" cy="4752528"/>
          </a:xfrm>
          <a:prstGeom prst="rect">
            <a:avLst/>
          </a:prstGeom>
        </p:spPr>
      </p:pic>
    </p:spTree>
    <p:extLst>
      <p:ext uri="{BB962C8B-B14F-4D97-AF65-F5344CB8AC3E}">
        <p14:creationId xmlns:p14="http://schemas.microsoft.com/office/powerpoint/2010/main" val="3287739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3568" y="1203598"/>
            <a:ext cx="5112568" cy="2538282"/>
          </a:xfrm>
        </p:spPr>
        <p:txBody>
          <a:bodyPr/>
          <a:lstStyle/>
          <a:p>
            <a:r>
              <a:rPr lang="en-NZ" sz="2400" dirty="0" smtClean="0">
                <a:latin typeface="Myriad Pro"/>
              </a:rPr>
              <a:t>New Māori values: </a:t>
            </a:r>
          </a:p>
          <a:p>
            <a:pPr marL="285750" indent="-285750">
              <a:buFont typeface="Arial" panose="020B0604020202020204" pitchFamily="34" charset="0"/>
              <a:buChar char="•"/>
            </a:pPr>
            <a:r>
              <a:rPr lang="en-NZ" dirty="0" smtClean="0">
                <a:latin typeface="Myriad Pro"/>
              </a:rPr>
              <a:t>Option 1: Make </a:t>
            </a:r>
            <a:r>
              <a:rPr lang="en-NZ" dirty="0" err="1">
                <a:latin typeface="Myriad Pro"/>
              </a:rPr>
              <a:t>m</a:t>
            </a:r>
            <a:r>
              <a:rPr lang="en-NZ" dirty="0" err="1" smtClean="0">
                <a:latin typeface="Myriad Pro"/>
              </a:rPr>
              <a:t>ahinga</a:t>
            </a:r>
            <a:r>
              <a:rPr lang="en-NZ" dirty="0" smtClean="0">
                <a:latin typeface="Myriad Pro"/>
              </a:rPr>
              <a:t> kai a compulsory value;</a:t>
            </a:r>
          </a:p>
          <a:p>
            <a:pPr marL="285750" indent="-285750">
              <a:buFont typeface="Arial" panose="020B0604020202020204" pitchFamily="34" charset="0"/>
              <a:buChar char="•"/>
            </a:pPr>
            <a:r>
              <a:rPr lang="en-NZ" dirty="0" smtClean="0">
                <a:latin typeface="Myriad Pro"/>
              </a:rPr>
              <a:t>Option 2: Create a </a:t>
            </a:r>
            <a:r>
              <a:rPr lang="en-NZ" dirty="0" err="1" smtClean="0">
                <a:latin typeface="Myriad Pro"/>
              </a:rPr>
              <a:t>tangata</a:t>
            </a:r>
            <a:r>
              <a:rPr lang="en-NZ" dirty="0" smtClean="0">
                <a:latin typeface="Myriad Pro"/>
              </a:rPr>
              <a:t> whenua freshwater  values category in the NOF</a:t>
            </a:r>
          </a:p>
          <a:p>
            <a:pPr marL="457200" indent="-457200">
              <a:buFont typeface="+mj-lt"/>
              <a:buAutoNum type="arabicPeriod"/>
            </a:pPr>
            <a:endParaRPr lang="en-NZ" sz="900" dirty="0" smtClean="0">
              <a:latin typeface="Myriad Pro"/>
            </a:endParaRPr>
          </a:p>
          <a:p>
            <a:r>
              <a:rPr lang="en-NZ" sz="2400" dirty="0" err="1" smtClean="0">
                <a:latin typeface="Myriad Pro"/>
              </a:rPr>
              <a:t>Mātauranga</a:t>
            </a:r>
            <a:r>
              <a:rPr lang="en-NZ" sz="2400" dirty="0" smtClean="0">
                <a:latin typeface="Myriad Pro"/>
              </a:rPr>
              <a:t> Māori must be included in monitoring</a:t>
            </a:r>
          </a:p>
          <a:p>
            <a:endParaRPr lang="en-NZ" sz="900" dirty="0">
              <a:latin typeface="Myriad Pro"/>
            </a:endParaRPr>
          </a:p>
        </p:txBody>
      </p:sp>
      <p:sp>
        <p:nvSpPr>
          <p:cNvPr id="2" name="Title 1"/>
          <p:cNvSpPr>
            <a:spLocks noGrp="1"/>
          </p:cNvSpPr>
          <p:nvPr>
            <p:ph type="ctrTitle"/>
          </p:nvPr>
        </p:nvSpPr>
        <p:spPr>
          <a:xfrm>
            <a:off x="620392" y="339502"/>
            <a:ext cx="7772400" cy="594065"/>
          </a:xfrm>
        </p:spPr>
        <p:txBody>
          <a:bodyPr/>
          <a:lstStyle/>
          <a:p>
            <a:pPr>
              <a:tabLst>
                <a:tab pos="4572000" algn="l"/>
              </a:tabLst>
            </a:pPr>
            <a:r>
              <a:rPr lang="en-NZ" dirty="0" smtClean="0"/>
              <a:t>Māori values</a:t>
            </a:r>
            <a:endParaRPr lang="en-NZ"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95486"/>
            <a:ext cx="3456384" cy="4756540"/>
          </a:xfrm>
          <a:prstGeom prst="rect">
            <a:avLst/>
          </a:prstGeom>
        </p:spPr>
      </p:pic>
    </p:spTree>
    <p:extLst>
      <p:ext uri="{BB962C8B-B14F-4D97-AF65-F5344CB8AC3E}">
        <p14:creationId xmlns:p14="http://schemas.microsoft.com/office/powerpoint/2010/main" val="1516801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1510"/>
            <a:ext cx="7410230" cy="857250"/>
          </a:xfrm>
        </p:spPr>
        <p:txBody>
          <a:bodyPr lIns="68580" tIns="34290" rIns="68580" bIns="34290">
            <a:normAutofit/>
          </a:bodyPr>
          <a:lstStyle/>
          <a:p>
            <a:pPr algn="l"/>
            <a:r>
              <a:rPr lang="en-NZ" sz="3600" dirty="0"/>
              <a:t>More integrated management </a:t>
            </a:r>
            <a:r>
              <a:rPr lang="en-NZ" sz="1300" dirty="0">
                <a:solidFill>
                  <a:srgbClr val="0070C0"/>
                </a:solidFill>
              </a:rPr>
              <a:t>NPSFM</a:t>
            </a:r>
          </a:p>
        </p:txBody>
      </p:sp>
      <p:sp>
        <p:nvSpPr>
          <p:cNvPr id="3" name="Content Placeholder 2"/>
          <p:cNvSpPr>
            <a:spLocks noGrp="1"/>
          </p:cNvSpPr>
          <p:nvPr>
            <p:ph idx="1"/>
          </p:nvPr>
        </p:nvSpPr>
        <p:spPr>
          <a:xfrm>
            <a:off x="467544" y="1131590"/>
            <a:ext cx="8216131" cy="2814961"/>
          </a:xfrm>
        </p:spPr>
        <p:txBody>
          <a:bodyPr lIns="68580" tIns="34290" rIns="68580" bIns="34290">
            <a:normAutofit/>
          </a:bodyPr>
          <a:lstStyle/>
          <a:p>
            <a:r>
              <a:rPr lang="en-NZ" b="0" dirty="0" smtClean="0"/>
              <a:t>TAs to have policies on effects of urban development on water</a:t>
            </a:r>
          </a:p>
        </p:txBody>
      </p:sp>
      <p:pic>
        <p:nvPicPr>
          <p:cNvPr id="1026" name="Picture 2" descr="Image result for stormwater">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143" b="13510"/>
          <a:stretch/>
        </p:blipFill>
        <p:spPr bwMode="auto">
          <a:xfrm>
            <a:off x="3275856" y="2364482"/>
            <a:ext cx="4643438" cy="2155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torua district pla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2364482"/>
            <a:ext cx="1525027" cy="21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92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1227"/>
            <a:ext cx="8219256" cy="3462811"/>
          </a:xfrm>
        </p:spPr>
        <p:txBody>
          <a:bodyPr numCol="2" spcCol="180000">
            <a:normAutofit fontScale="92500" lnSpcReduction="20000"/>
          </a:bodyPr>
          <a:lstStyle/>
          <a:p>
            <a:r>
              <a:rPr lang="en-NZ" sz="2000" dirty="0"/>
              <a:t>H</a:t>
            </a:r>
            <a:r>
              <a:rPr lang="en-NZ" sz="2000" dirty="0" smtClean="0"/>
              <a:t>olistic ecosystem health</a:t>
            </a:r>
          </a:p>
          <a:p>
            <a:pPr lvl="1"/>
            <a:r>
              <a:rPr lang="en-NZ" sz="1800" b="0" dirty="0" smtClean="0"/>
              <a:t>New attributes and management approach</a:t>
            </a:r>
          </a:p>
          <a:p>
            <a:r>
              <a:rPr lang="en-NZ" sz="2000" dirty="0" smtClean="0"/>
              <a:t>Aquatic life / fish passage</a:t>
            </a:r>
          </a:p>
          <a:p>
            <a:pPr lvl="1"/>
            <a:r>
              <a:rPr lang="en-NZ" sz="1800" b="0" dirty="0" smtClean="0"/>
              <a:t>Improve protection for threatened species</a:t>
            </a:r>
          </a:p>
          <a:p>
            <a:pPr lvl="1"/>
            <a:r>
              <a:rPr lang="en-NZ" sz="1800" b="0" dirty="0" smtClean="0"/>
              <a:t>Provide for fish passage</a:t>
            </a:r>
          </a:p>
          <a:p>
            <a:r>
              <a:rPr lang="en-NZ" sz="2000" dirty="0" smtClean="0"/>
              <a:t>Habitats</a:t>
            </a:r>
          </a:p>
          <a:p>
            <a:pPr lvl="1"/>
            <a:r>
              <a:rPr lang="en-NZ" sz="1800" b="0" dirty="0" smtClean="0"/>
              <a:t>No further loss of streams or wetlands</a:t>
            </a:r>
          </a:p>
          <a:p>
            <a:pPr marL="457200" lvl="1" indent="0">
              <a:buNone/>
            </a:pPr>
            <a:endParaRPr lang="en-NZ" sz="1800" b="0" dirty="0" smtClean="0"/>
          </a:p>
          <a:p>
            <a:pPr marL="457200" lvl="1" indent="0">
              <a:buNone/>
            </a:pPr>
            <a:endParaRPr lang="en-NZ" sz="1800" b="0" dirty="0" smtClean="0"/>
          </a:p>
          <a:p>
            <a:pPr marL="457200" lvl="1" indent="0">
              <a:buNone/>
            </a:pPr>
            <a:endParaRPr lang="en-NZ" sz="1800" b="0" dirty="0" smtClean="0"/>
          </a:p>
          <a:p>
            <a:r>
              <a:rPr lang="en-NZ" sz="2000" dirty="0" smtClean="0"/>
              <a:t>Water quality</a:t>
            </a:r>
            <a:endParaRPr lang="en-NZ" sz="2100" b="0" dirty="0">
              <a:solidFill>
                <a:srgbClr val="0064A3"/>
              </a:solidFill>
            </a:endParaRPr>
          </a:p>
          <a:p>
            <a:pPr lvl="1"/>
            <a:r>
              <a:rPr lang="en-NZ" sz="1800" b="0" dirty="0" smtClean="0"/>
              <a:t>New bottom line</a:t>
            </a:r>
          </a:p>
          <a:p>
            <a:pPr marL="457200" lvl="1" indent="0">
              <a:buNone/>
            </a:pPr>
            <a:r>
              <a:rPr lang="en-NZ" sz="1800" b="0" dirty="0" smtClean="0"/>
              <a:t>     for nutrients</a:t>
            </a:r>
          </a:p>
          <a:p>
            <a:pPr lvl="1"/>
            <a:r>
              <a:rPr lang="en-NZ" sz="1800" b="0" dirty="0" smtClean="0"/>
              <a:t>Reduce sediment</a:t>
            </a:r>
          </a:p>
          <a:p>
            <a:pPr lvl="1"/>
            <a:r>
              <a:rPr lang="en-NZ" sz="1800" b="0" dirty="0" smtClean="0"/>
              <a:t>Higher standard for swimming</a:t>
            </a:r>
          </a:p>
          <a:p>
            <a:r>
              <a:rPr lang="en-NZ" sz="2000" dirty="0" smtClean="0"/>
              <a:t>Water quantity </a:t>
            </a:r>
          </a:p>
          <a:p>
            <a:pPr lvl="1"/>
            <a:r>
              <a:rPr lang="en-NZ" sz="1800" b="0" dirty="0" smtClean="0"/>
              <a:t>Clarify flow requirements</a:t>
            </a:r>
          </a:p>
          <a:p>
            <a:pPr lvl="1"/>
            <a:r>
              <a:rPr lang="en-NZ" sz="1800" b="0" dirty="0" smtClean="0"/>
              <a:t>Real time reporting – mandate telemetry </a:t>
            </a:r>
          </a:p>
          <a:p>
            <a:pPr lvl="1"/>
            <a:r>
              <a:rPr lang="en-NZ" sz="1800" b="0" dirty="0" smtClean="0"/>
              <a:t>Introduces ‘ variability of flow’ and ‘environmental flows and levels</a:t>
            </a:r>
          </a:p>
          <a:p>
            <a:pPr marL="457200" lvl="1" indent="0">
              <a:buNone/>
            </a:pPr>
            <a:endParaRPr lang="en-NZ" dirty="0" smtClean="0"/>
          </a:p>
        </p:txBody>
      </p:sp>
      <p:sp>
        <p:nvSpPr>
          <p:cNvPr id="7" name="Rectangle 6"/>
          <p:cNvSpPr/>
          <p:nvPr/>
        </p:nvSpPr>
        <p:spPr>
          <a:xfrm>
            <a:off x="261442" y="977081"/>
            <a:ext cx="6606480" cy="400110"/>
          </a:xfrm>
          <a:prstGeom prst="rect">
            <a:avLst/>
          </a:prstGeom>
        </p:spPr>
        <p:txBody>
          <a:bodyPr wrap="square">
            <a:spAutoFit/>
          </a:bodyPr>
          <a:lstStyle/>
          <a:p>
            <a:pPr marL="0" lvl="2" indent="0">
              <a:buNone/>
            </a:pPr>
            <a:r>
              <a:rPr lang="en-NZ" sz="2000" i="1" dirty="0">
                <a:solidFill>
                  <a:schemeClr val="accent1">
                    <a:lumMod val="75000"/>
                  </a:schemeClr>
                </a:solidFill>
              </a:rPr>
              <a:t>NPSFM and NESFM changes</a:t>
            </a:r>
            <a:endParaRPr lang="en-NZ" sz="2000" dirty="0"/>
          </a:p>
        </p:txBody>
      </p:sp>
      <p:sp>
        <p:nvSpPr>
          <p:cNvPr id="5" name="Title 1"/>
          <p:cNvSpPr>
            <a:spLocks noGrp="1"/>
          </p:cNvSpPr>
          <p:nvPr>
            <p:ph type="title"/>
          </p:nvPr>
        </p:nvSpPr>
        <p:spPr>
          <a:xfrm>
            <a:off x="251520" y="555526"/>
            <a:ext cx="8795320" cy="637579"/>
          </a:xfrm>
        </p:spPr>
        <p:txBody>
          <a:bodyPr vert="horz" lIns="68580" tIns="34290" rIns="68580" bIns="34290" rtlCol="0" anchor="ctr">
            <a:normAutofit fontScale="90000"/>
          </a:bodyPr>
          <a:lstStyle/>
          <a:p>
            <a:r>
              <a:rPr lang="en-NZ" sz="4000" dirty="0"/>
              <a:t>Raising the bar on </a:t>
            </a:r>
            <a:r>
              <a:rPr lang="en-NZ" sz="4000" dirty="0" smtClean="0"/>
              <a:t>ecosystem health</a:t>
            </a:r>
            <a:r>
              <a:rPr lang="en-NZ" sz="4100" dirty="0">
                <a:solidFill>
                  <a:srgbClr val="0070C0"/>
                </a:solidFill>
              </a:rPr>
              <a:t/>
            </a:r>
            <a:br>
              <a:rPr lang="en-NZ" sz="4100" dirty="0">
                <a:solidFill>
                  <a:srgbClr val="0070C0"/>
                </a:solidFill>
              </a:rPr>
            </a:br>
            <a:endParaRPr lang="en-NZ" sz="4000" dirty="0"/>
          </a:p>
        </p:txBody>
      </p:sp>
      <p:pic>
        <p:nvPicPr>
          <p:cNvPr id="6" name="Picture 2" descr="Image result for stonefly nz">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79" y="975568"/>
            <a:ext cx="1944217" cy="138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830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2900"/>
            <a:ext cx="8568952" cy="857250"/>
          </a:xfrm>
        </p:spPr>
        <p:txBody>
          <a:bodyPr lIns="68580" tIns="34290" rIns="68580" bIns="34290">
            <a:normAutofit fontScale="90000"/>
          </a:bodyPr>
          <a:lstStyle/>
          <a:p>
            <a:r>
              <a:rPr lang="en-NZ" sz="4000" dirty="0" smtClean="0"/>
              <a:t>New Freshwater Planning Process </a:t>
            </a:r>
            <a:r>
              <a:rPr lang="en-NZ" sz="1200" dirty="0">
                <a:solidFill>
                  <a:srgbClr val="0070C0"/>
                </a:solidFill>
              </a:rPr>
              <a:t>RMA</a:t>
            </a:r>
          </a:p>
        </p:txBody>
      </p:sp>
      <p:sp>
        <p:nvSpPr>
          <p:cNvPr id="3" name="Content Placeholder 2"/>
          <p:cNvSpPr>
            <a:spLocks noGrp="1"/>
          </p:cNvSpPr>
          <p:nvPr>
            <p:ph idx="1"/>
          </p:nvPr>
        </p:nvSpPr>
        <p:spPr>
          <a:xfrm>
            <a:off x="402770" y="1419622"/>
            <a:ext cx="8229601" cy="3607048"/>
          </a:xfrm>
        </p:spPr>
        <p:txBody>
          <a:bodyPr lIns="68580" tIns="34290" rIns="68580" bIns="34290">
            <a:normAutofit/>
          </a:bodyPr>
          <a:lstStyle/>
          <a:p>
            <a:pPr marL="457189" indent="-457189"/>
            <a:r>
              <a:rPr lang="en-NZ" b="0" dirty="0" smtClean="0"/>
              <a:t>New regional plans in place by </a:t>
            </a:r>
            <a:r>
              <a:rPr lang="en-NZ" dirty="0" smtClean="0"/>
              <a:t>2025</a:t>
            </a:r>
          </a:p>
          <a:p>
            <a:pPr marL="457189" indent="-457189"/>
            <a:r>
              <a:rPr lang="en-NZ" b="0" dirty="0" smtClean="0"/>
              <a:t>Give full effect to NPSFM 2020</a:t>
            </a:r>
          </a:p>
          <a:p>
            <a:pPr marL="457189" indent="-457189"/>
            <a:r>
              <a:rPr lang="en-NZ" b="0" dirty="0" smtClean="0"/>
              <a:t>Expert panels will hear/consider plans</a:t>
            </a:r>
          </a:p>
          <a:p>
            <a:pPr marL="457189" indent="-457189"/>
            <a:r>
              <a:rPr lang="en-NZ" b="0" dirty="0" smtClean="0"/>
              <a:t>Restricted options for appeal</a:t>
            </a:r>
          </a:p>
        </p:txBody>
      </p:sp>
      <p:pic>
        <p:nvPicPr>
          <p:cNvPr id="2050" name="Picture 2" descr="Serve Commit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246" y="2640295"/>
            <a:ext cx="2143125" cy="21074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3944401"/>
            <a:ext cx="5995739" cy="715581"/>
          </a:xfrm>
          <a:prstGeom prst="rect">
            <a:avLst/>
          </a:prstGeom>
        </p:spPr>
        <p:txBody>
          <a:bodyPr wrap="square" lIns="68580" tIns="34290" rIns="68580" bIns="34290">
            <a:spAutoFit/>
          </a:bodyPr>
          <a:lstStyle/>
          <a:p>
            <a:r>
              <a:rPr lang="en-NZ" sz="1400" dirty="0" smtClean="0"/>
              <a:t>4.1.(2</a:t>
            </a:r>
            <a:r>
              <a:rPr lang="en-NZ" sz="1400" dirty="0"/>
              <a:t>) The final decisions on changes to policy statements and plans that are necessary to give effect to this National Policy Statement must be publicly notified no later than 31 December 2025 </a:t>
            </a:r>
          </a:p>
        </p:txBody>
      </p:sp>
    </p:spTree>
    <p:extLst>
      <p:ext uri="{BB962C8B-B14F-4D97-AF65-F5344CB8AC3E}">
        <p14:creationId xmlns:p14="http://schemas.microsoft.com/office/powerpoint/2010/main" val="3128900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Water programme -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BFB6F7442CDB4D47AAEFFE50118F3370" version="1.0.0">
  <systemFields>
    <field name="Objective-Id">
      <value order="0">A3379776</value>
    </field>
    <field name="Objective-Title">
      <value order="0">2019-09-27 PP TMoK Freshwater update</value>
    </field>
    <field name="Objective-Description">
      <value order="0"/>
    </field>
    <field name="Objective-CreationStamp">
      <value order="0">2019-09-25T00:14:35Z</value>
    </field>
    <field name="Objective-IsApproved">
      <value order="0">false</value>
    </field>
    <field name="Objective-IsPublished">
      <value order="0">true</value>
    </field>
    <field name="Objective-DatePublished">
      <value order="0">2019-10-11T03:23:29Z</value>
    </field>
    <field name="Objective-ModificationStamp">
      <value order="0">2020-06-25T03:04:38Z</value>
    </field>
    <field name="Objective-Owner">
      <value order="0">Jo Watts</value>
    </field>
    <field name="Objective-Path">
      <value order="0">EasyInfo Global Folder:'Virtual Filing Cabinet':Democratic Process and Stakeholdings:Council Committee Meetings:* Council Committees:Te Maru o Kaituna River Authority (est. May 2014):4 | Te Maru o Kaituna River Authority Meetings:Te Maru o Kaituna River Authority Agenda *:2019 Te Maru o Kaituna River Authority Agenda:2019-09-27 - Te Maru o Kaituna River Authority - 27 September 2019:Presentations</value>
    </field>
    <field name="Objective-Parent">
      <value order="0">Presentations</value>
    </field>
    <field name="Objective-State">
      <value order="0">Published</value>
    </field>
    <field name="Objective-VersionId">
      <value order="0">vA5119705</value>
    </field>
    <field name="Objective-Version">
      <value order="0">2.0</value>
    </field>
    <field name="Objective-VersionNumber">
      <value order="0">6</value>
    </field>
    <field name="Objective-VersionComment">
      <value order="0"/>
    </field>
    <field name="Objective-FileNumber">
      <value order="0">2.00772</value>
    </field>
    <field name="Objective-Classification">
      <value order="0">Public Access</value>
    </field>
    <field name="Objective-Caveats">
      <value order="0"/>
    </field>
  </systemFields>
  <catalogues>
    <catalogue name="Planning, Control And Reporting Type Catalogue" type="type" ori="id:cA23">
      <field name="Objective-Operative Date">
        <value order="0"/>
      </field>
      <field name="Objective-Author">
        <value order="0"/>
      </field>
      <field name="Objective-On Behalf Of">
        <value order="0"/>
      </field>
      <field name="Objective-Accela Key">
        <value order="0"/>
      </field>
      <field name="Objective-Connect Creator">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BFB6F7442CDB4D47AAEFFE50118F3370"/>
  </ds:schemaRefs>
</ds:datastoreItem>
</file>

<file path=docProps/app.xml><?xml version="1.0" encoding="utf-8"?>
<Properties xmlns="http://schemas.openxmlformats.org/officeDocument/2006/extended-properties" xmlns:vt="http://schemas.openxmlformats.org/officeDocument/2006/docPropsVTypes">
  <Template>Water programme - General</Template>
  <TotalTime>1424</TotalTime>
  <Words>1751</Words>
  <Application>Microsoft Office PowerPoint</Application>
  <PresentationFormat>On-screen Show (16:9)</PresentationFormat>
  <Paragraphs>205</Paragraphs>
  <Slides>17</Slides>
  <Notes>17</Notes>
  <HiddenSlides>2</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Water programme - General</vt:lpstr>
      <vt:lpstr>Freshwater Te Maru o Kaituna River Authority</vt:lpstr>
      <vt:lpstr> Kaupapa</vt:lpstr>
      <vt:lpstr>Essential Freshwater Package </vt:lpstr>
      <vt:lpstr>PowerPoint Presentation</vt:lpstr>
      <vt:lpstr>Te Mana o te Wai NPSFM</vt:lpstr>
      <vt:lpstr>Māori values</vt:lpstr>
      <vt:lpstr>More integrated management NPSFM</vt:lpstr>
      <vt:lpstr>Raising the bar on ecosystem health </vt:lpstr>
      <vt:lpstr>New Freshwater Planning Process RMA</vt:lpstr>
      <vt:lpstr>Improving farm practises NES &amp; Reg</vt:lpstr>
      <vt:lpstr>PowerPoint Presentation</vt:lpstr>
      <vt:lpstr>What’s missing?</vt:lpstr>
      <vt:lpstr>Where to find out more</vt:lpstr>
      <vt:lpstr>Regional update</vt:lpstr>
      <vt:lpstr>Reflecting tangata whenua values and interest: draft discussion document</vt:lpstr>
      <vt:lpstr>Timeline</vt:lpstr>
      <vt:lpstr>1. Set and clarifying policy direction</vt:lpstr>
    </vt:vector>
  </TitlesOfParts>
  <Company>Bay of Plenty Regional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Subheading</dc:title>
  <dc:creator>Jo Watts</dc:creator>
  <cp:lastModifiedBy>Rita Watene</cp:lastModifiedBy>
  <cp:revision>175</cp:revision>
  <dcterms:created xsi:type="dcterms:W3CDTF">2019-03-18T00:27:00Z</dcterms:created>
  <dcterms:modified xsi:type="dcterms:W3CDTF">2019-10-11T03:23:18Z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A3379776</vt:lpwstr>
  </property>
  <property fmtid="{D5CDD505-2E9C-101B-9397-08002B2CF9AE}" pid="4" name="Objective-Title">
    <vt:lpwstr>2019-09-27 PP TMoK Freshwater update</vt:lpwstr>
  </property>
  <property fmtid="{D5CDD505-2E9C-101B-9397-08002B2CF9AE}" pid="5" name="Objective-Comment">
    <vt:lpwstr/>
  </property>
  <property fmtid="{D5CDD505-2E9C-101B-9397-08002B2CF9AE}" pid="6" name="Objective-CreationStamp">
    <vt:filetime>2019-09-25T00:14:35Z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2019-10-11T03:23:29Z</vt:filetime>
  </property>
  <property fmtid="{D5CDD505-2E9C-101B-9397-08002B2CF9AE}" pid="10" name="Objective-ModificationStamp">
    <vt:filetime>2020-06-25T03:04:38Z</vt:filetime>
  </property>
  <property fmtid="{D5CDD505-2E9C-101B-9397-08002B2CF9AE}" pid="11" name="Objective-Owner">
    <vt:lpwstr>Jo Watts</vt:lpwstr>
  </property>
  <property fmtid="{D5CDD505-2E9C-101B-9397-08002B2CF9AE}" pid="12" name="Objective-Path">
    <vt:lpwstr>EasyInfo Global Folder:'Virtual Filing Cabinet':Democratic Process and Stakeholdings:Council Committee Meetings:* Council Committees:Te Maru o Kaituna River Authority (est. May 2014):4 | Te Maru o Kaituna River Authority Meetings:Te Maru o Kaituna River Authority Agenda *:2019 Te Maru o Kaituna River Authority Agenda:2019-09-27 - Te Maru o Kaituna River Authority - 27 September 2019:Presentations</vt:lpwstr>
  </property>
  <property fmtid="{D5CDD505-2E9C-101B-9397-08002B2CF9AE}" pid="13" name="Objective-Parent">
    <vt:lpwstr>Presentations</vt:lpwstr>
  </property>
  <property fmtid="{D5CDD505-2E9C-101B-9397-08002B2CF9AE}" pid="14" name="Objective-State">
    <vt:lpwstr>Published</vt:lpwstr>
  </property>
  <property fmtid="{D5CDD505-2E9C-101B-9397-08002B2CF9AE}" pid="15" name="Objective-Version">
    <vt:lpwstr>2.0</vt:lpwstr>
  </property>
  <property fmtid="{D5CDD505-2E9C-101B-9397-08002B2CF9AE}" pid="16" name="Objective-VersionNumber">
    <vt:r8>6</vt:r8>
  </property>
  <property fmtid="{D5CDD505-2E9C-101B-9397-08002B2CF9AE}" pid="17" name="Objective-VersionComment">
    <vt:lpwstr/>
  </property>
  <property fmtid="{D5CDD505-2E9C-101B-9397-08002B2CF9AE}" pid="18" name="Objective-FileNumber">
    <vt:lpwstr>2.00772</vt:lpwstr>
  </property>
  <property fmtid="{D5CDD505-2E9C-101B-9397-08002B2CF9AE}" pid="19" name="Objective-Classification">
    <vt:lpwstr>Public Access</vt:lpwstr>
  </property>
  <property fmtid="{D5CDD505-2E9C-101B-9397-08002B2CF9AE}" pid="20" name="Objective-Caveats">
    <vt:lpwstr/>
  </property>
  <property fmtid="{D5CDD505-2E9C-101B-9397-08002B2CF9AE}" pid="21" name="Objective-Operative Date [system]">
    <vt:lpwstr/>
  </property>
  <property fmtid="{D5CDD505-2E9C-101B-9397-08002B2CF9AE}" pid="22" name="Objective-Author [system]">
    <vt:lpwstr/>
  </property>
  <property fmtid="{D5CDD505-2E9C-101B-9397-08002B2CF9AE}" pid="23" name="Objective-On Behalf Of [system]">
    <vt:lpwstr/>
  </property>
  <property fmtid="{D5CDD505-2E9C-101B-9397-08002B2CF9AE}" pid="24" name="Objective-GIS Location [system]">
    <vt:lpwstr/>
  </property>
  <property fmtid="{D5CDD505-2E9C-101B-9397-08002B2CF9AE}" pid="25" name="Objective-Description">
    <vt:lpwstr/>
  </property>
  <property fmtid="{D5CDD505-2E9C-101B-9397-08002B2CF9AE}" pid="26" name="Objective-VersionId">
    <vt:lpwstr>vA5119705</vt:lpwstr>
  </property>
  <property fmtid="{D5CDD505-2E9C-101B-9397-08002B2CF9AE}" pid="27" name="Objective-Operative Date">
    <vt:lpwstr/>
  </property>
  <property fmtid="{D5CDD505-2E9C-101B-9397-08002B2CF9AE}" pid="28" name="Objective-Author">
    <vt:lpwstr/>
  </property>
  <property fmtid="{D5CDD505-2E9C-101B-9397-08002B2CF9AE}" pid="29" name="Objective-On Behalf Of">
    <vt:lpwstr/>
  </property>
  <property fmtid="{D5CDD505-2E9C-101B-9397-08002B2CF9AE}" pid="30" name="Objective-Accela Key">
    <vt:lpwstr/>
  </property>
  <property fmtid="{D5CDD505-2E9C-101B-9397-08002B2CF9AE}" pid="31" name="Objective-Connect Creator">
    <vt:lpwstr/>
  </property>
  <property fmtid="{D5CDD505-2E9C-101B-9397-08002B2CF9AE}" pid="32" name="Objective-Accela Key [system]">
    <vt:lpwstr/>
  </property>
  <property fmtid="{D5CDD505-2E9C-101B-9397-08002B2CF9AE}" pid="33" name="Objective-Connect Creator [system]">
    <vt:lpwstr/>
  </property>
</Properties>
</file>