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8"/>
  </p:notesMasterIdLst>
  <p:sldIdLst>
    <p:sldId id="259" r:id="rId3"/>
    <p:sldId id="299" r:id="rId4"/>
    <p:sldId id="300" r:id="rId5"/>
    <p:sldId id="261" r:id="rId6"/>
    <p:sldId id="287" r:id="rId7"/>
    <p:sldId id="312" r:id="rId8"/>
    <p:sldId id="274" r:id="rId9"/>
    <p:sldId id="284" r:id="rId10"/>
    <p:sldId id="285" r:id="rId11"/>
    <p:sldId id="310" r:id="rId12"/>
    <p:sldId id="262" r:id="rId13"/>
    <p:sldId id="311" r:id="rId14"/>
    <p:sldId id="282" r:id="rId15"/>
    <p:sldId id="280" r:id="rId16"/>
    <p:sldId id="294" r:id="rId17"/>
    <p:sldId id="313" r:id="rId18"/>
    <p:sldId id="286" r:id="rId19"/>
    <p:sldId id="301" r:id="rId20"/>
    <p:sldId id="306" r:id="rId21"/>
    <p:sldId id="309" r:id="rId22"/>
    <p:sldId id="289" r:id="rId23"/>
    <p:sldId id="257" r:id="rId24"/>
    <p:sldId id="258" r:id="rId25"/>
    <p:sldId id="295" r:id="rId26"/>
    <p:sldId id="296" r:id="rId27"/>
    <p:sldId id="297" r:id="rId28"/>
    <p:sldId id="292" r:id="rId29"/>
    <p:sldId id="278" r:id="rId30"/>
    <p:sldId id="302" r:id="rId31"/>
    <p:sldId id="303" r:id="rId32"/>
    <p:sldId id="279" r:id="rId33"/>
    <p:sldId id="307" r:id="rId34"/>
    <p:sldId id="305" r:id="rId35"/>
    <p:sldId id="304" r:id="rId36"/>
    <p:sldId id="308" r:id="rId37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McDougall" initials="M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933" autoAdjust="0"/>
  </p:normalViewPr>
  <p:slideViewPr>
    <p:cSldViewPr snapToGrid="0">
      <p:cViewPr>
        <p:scale>
          <a:sx n="90" d="100"/>
          <a:sy n="90" d="100"/>
        </p:scale>
        <p:origin x="-355" y="-4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50" y="96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commentAuthors" Target="commentAuthors.xml" Id="rId39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slide" Target="slides/slide32.xml" Id="rId34" /><Relationship Type="http://schemas.openxmlformats.org/officeDocument/2006/relationships/theme" Target="theme/theme1.xml" Id="rId42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slide" Target="slides/slide31.xml" Id="rId33" /><Relationship Type="http://schemas.openxmlformats.org/officeDocument/2006/relationships/notesMaster" Target="notesMasters/notesMaster1.xml" Id="rId38" /><Relationship Type="http://schemas.openxmlformats.org/officeDocument/2006/relationships/slideMaster" Target="slideMasters/slideMaster1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27.xml" Id="rId29" /><Relationship Type="http://schemas.openxmlformats.org/officeDocument/2006/relationships/viewProps" Target="viewProps.xml" Id="rId4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slide" Target="slides/slide30.xml" Id="rId32" /><Relationship Type="http://schemas.openxmlformats.org/officeDocument/2006/relationships/slide" Target="slides/slide35.xml" Id="rId37" /><Relationship Type="http://schemas.openxmlformats.org/officeDocument/2006/relationships/presProps" Target="presProps.xml" Id="rId40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slide" Target="slides/slide26.xml" Id="rId28" /><Relationship Type="http://schemas.openxmlformats.org/officeDocument/2006/relationships/slide" Target="slides/slide34.xml" Id="rId36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9.xml" Id="rId31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slide" Target="slides/slide25.xml" Id="rId27" /><Relationship Type="http://schemas.openxmlformats.org/officeDocument/2006/relationships/slide" Target="slides/slide28.xml" Id="rId30" /><Relationship Type="http://schemas.openxmlformats.org/officeDocument/2006/relationships/slide" Target="slides/slide33.xml" Id="rId35" /><Relationship Type="http://schemas.openxmlformats.org/officeDocument/2006/relationships/tableStyles" Target="tableStyles.xml" Id="rId43" /><Relationship Type="http://schemas.openxmlformats.org/officeDocument/2006/relationships/customXml" Target="/customXML/item2.xml" Id="R3354ca5876624df5" 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Sheet3!$B$2</c:f>
              <c:strCache>
                <c:ptCount val="1"/>
                <c:pt idx="0">
                  <c:v>Management Area 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Sheet3!$C$1:$AE$1</c:f>
              <c:numCache>
                <c:formatCode>General</c:formatCod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numCache>
            </c:numRef>
          </c:cat>
          <c:val>
            <c:numRef>
              <c:f>Sheet3!$C$2:$AE$2</c:f>
              <c:numCache>
                <c:formatCode>General</c:formatCode>
                <c:ptCount val="29"/>
                <c:pt idx="0">
                  <c:v>6742</c:v>
                </c:pt>
                <c:pt idx="1">
                  <c:v>9798</c:v>
                </c:pt>
                <c:pt idx="2">
                  <c:v>7554</c:v>
                </c:pt>
                <c:pt idx="3">
                  <c:v>6751</c:v>
                </c:pt>
                <c:pt idx="4">
                  <c:v>4449</c:v>
                </c:pt>
                <c:pt idx="5">
                  <c:v>5646</c:v>
                </c:pt>
                <c:pt idx="6">
                  <c:v>4272</c:v>
                </c:pt>
                <c:pt idx="7">
                  <c:v>5828</c:v>
                </c:pt>
                <c:pt idx="8">
                  <c:v>3208</c:v>
                </c:pt>
                <c:pt idx="9">
                  <c:v>6076</c:v>
                </c:pt>
                <c:pt idx="10">
                  <c:v>5642</c:v>
                </c:pt>
                <c:pt idx="11">
                  <c:v>4789</c:v>
                </c:pt>
                <c:pt idx="12">
                  <c:v>7405</c:v>
                </c:pt>
                <c:pt idx="13">
                  <c:v>5657</c:v>
                </c:pt>
                <c:pt idx="14">
                  <c:v>5333</c:v>
                </c:pt>
                <c:pt idx="15">
                  <c:v>6225</c:v>
                </c:pt>
                <c:pt idx="16">
                  <c:v>4910</c:v>
                </c:pt>
                <c:pt idx="17">
                  <c:v>6154</c:v>
                </c:pt>
                <c:pt idx="18">
                  <c:v>7380</c:v>
                </c:pt>
                <c:pt idx="19">
                  <c:v>8196</c:v>
                </c:pt>
                <c:pt idx="20">
                  <c:v>7548</c:v>
                </c:pt>
                <c:pt idx="21">
                  <c:v>6264</c:v>
                </c:pt>
                <c:pt idx="22">
                  <c:v>6447</c:v>
                </c:pt>
                <c:pt idx="23">
                  <c:v>9788</c:v>
                </c:pt>
                <c:pt idx="24">
                  <c:v>9562</c:v>
                </c:pt>
                <c:pt idx="25">
                  <c:v>7152</c:v>
                </c:pt>
                <c:pt idx="26">
                  <c:v>8872</c:v>
                </c:pt>
                <c:pt idx="27">
                  <c:v>8358</c:v>
                </c:pt>
                <c:pt idx="28">
                  <c:v>7358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80-4AC7-B898-2B39FB9B9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6674944"/>
        <c:axId val="116676480"/>
      </c:barChart>
      <c:catAx>
        <c:axId val="1166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76480"/>
        <c:crosses val="autoZero"/>
        <c:auto val="1"/>
        <c:lblAlgn val="ctr"/>
        <c:lblOffset val="100"/>
        <c:noMultiLvlLbl val="0"/>
      </c:catAx>
      <c:valAx>
        <c:axId val="116676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Black</a:t>
            </a:r>
            <a:r>
              <a:rPr lang="en-NZ" baseline="0"/>
              <a:t> Swan Trend Count, Lower Waikato lakes and Western harbours 1984-2018</a:t>
            </a:r>
            <a:endParaRPr lang="en-NZ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2780431134633"/>
          <c:y val="9.5695849470429806E-2"/>
          <c:w val="0.89721959979649502"/>
          <c:h val="0.79201259279554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'All Years'!$A$28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trendline>
            <c:trendlineType val="linear"/>
            <c:dispRSqr val="0"/>
            <c:dispEq val="0"/>
          </c:trendline>
          <c:cat>
            <c:numRef>
              <c:f>'All Years'!$B$2:$AK$2</c:f>
              <c:numCache>
                <c:formatCode>General</c:formatCode>
                <c:ptCount val="36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</c:numCache>
            </c:numRef>
          </c:cat>
          <c:val>
            <c:numRef>
              <c:f>'All Years'!$B$28:$AJ$28</c:f>
              <c:numCache>
                <c:formatCode>General</c:formatCode>
                <c:ptCount val="35"/>
                <c:pt idx="0">
                  <c:v>15933</c:v>
                </c:pt>
                <c:pt idx="1">
                  <c:v>7265</c:v>
                </c:pt>
                <c:pt idx="2">
                  <c:v>6655</c:v>
                </c:pt>
                <c:pt idx="3">
                  <c:v>14386</c:v>
                </c:pt>
                <c:pt idx="4">
                  <c:v>4889</c:v>
                </c:pt>
                <c:pt idx="5">
                  <c:v>9130</c:v>
                </c:pt>
                <c:pt idx="6">
                  <c:v>6443</c:v>
                </c:pt>
                <c:pt idx="7">
                  <c:v>5686</c:v>
                </c:pt>
                <c:pt idx="8">
                  <c:v>7310</c:v>
                </c:pt>
                <c:pt idx="9">
                  <c:v>6364</c:v>
                </c:pt>
                <c:pt idx="10">
                  <c:v>5385</c:v>
                </c:pt>
                <c:pt idx="11">
                  <c:v>4974</c:v>
                </c:pt>
                <c:pt idx="12">
                  <c:v>6521</c:v>
                </c:pt>
                <c:pt idx="13">
                  <c:v>8933</c:v>
                </c:pt>
                <c:pt idx="14">
                  <c:v>7102</c:v>
                </c:pt>
                <c:pt idx="15">
                  <c:v>9255</c:v>
                </c:pt>
                <c:pt idx="16">
                  <c:v>7525</c:v>
                </c:pt>
                <c:pt idx="17">
                  <c:v>8638</c:v>
                </c:pt>
                <c:pt idx="18">
                  <c:v>10295</c:v>
                </c:pt>
                <c:pt idx="19">
                  <c:v>9305</c:v>
                </c:pt>
                <c:pt idx="20">
                  <c:v>8780</c:v>
                </c:pt>
                <c:pt idx="21">
                  <c:v>5082</c:v>
                </c:pt>
                <c:pt idx="22">
                  <c:v>4245</c:v>
                </c:pt>
                <c:pt idx="23">
                  <c:v>3350</c:v>
                </c:pt>
                <c:pt idx="24">
                  <c:v>3140</c:v>
                </c:pt>
                <c:pt idx="25">
                  <c:v>3832</c:v>
                </c:pt>
                <c:pt idx="26">
                  <c:v>5555</c:v>
                </c:pt>
                <c:pt idx="27">
                  <c:v>2950</c:v>
                </c:pt>
                <c:pt idx="28">
                  <c:v>3836</c:v>
                </c:pt>
                <c:pt idx="29">
                  <c:v>3703</c:v>
                </c:pt>
                <c:pt idx="30">
                  <c:v>4242</c:v>
                </c:pt>
                <c:pt idx="31">
                  <c:v>3749</c:v>
                </c:pt>
                <c:pt idx="32">
                  <c:v>5355</c:v>
                </c:pt>
                <c:pt idx="33">
                  <c:v>5388</c:v>
                </c:pt>
                <c:pt idx="34">
                  <c:v>6221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14-472D-BD61-6E4F6A0FF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23264"/>
        <c:axId val="117324800"/>
      </c:barChart>
      <c:catAx>
        <c:axId val="117323264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txPr>
          <a:bodyPr rot="54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24800"/>
        <c:crosses val="autoZero"/>
        <c:auto val="1"/>
        <c:lblAlgn val="ctr"/>
        <c:lblOffset val="100"/>
        <c:noMultiLvlLbl val="0"/>
      </c:catAx>
      <c:valAx>
        <c:axId val="117324800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/>
                  <a:t>Total Count</a:t>
                </a:r>
              </a:p>
            </c:rich>
          </c:tx>
          <c:layout>
            <c:manualLayout>
              <c:xMode val="edge"/>
              <c:yMode val="edge"/>
              <c:x val="2.02966432474629E-2"/>
              <c:y val="0.479025604201828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32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Tauranga Aerial Swan Counts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Sheet2!$B$2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Sheet2!$C$1:$AE$1</c:f>
              <c:numCache>
                <c:formatCode>General</c:formatCod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numCache>
            </c:numRef>
          </c:cat>
          <c:val>
            <c:numRef>
              <c:f>Sheet2!$C$2:$AE$2</c:f>
              <c:numCache>
                <c:formatCode>General</c:formatCode>
                <c:ptCount val="29"/>
                <c:pt idx="0">
                  <c:v>1998</c:v>
                </c:pt>
                <c:pt idx="1">
                  <c:v>3401</c:v>
                </c:pt>
                <c:pt idx="2">
                  <c:v>2950</c:v>
                </c:pt>
                <c:pt idx="3">
                  <c:v>2750</c:v>
                </c:pt>
                <c:pt idx="4">
                  <c:v>0</c:v>
                </c:pt>
                <c:pt idx="5">
                  <c:v>2075</c:v>
                </c:pt>
                <c:pt idx="6">
                  <c:v>2100</c:v>
                </c:pt>
                <c:pt idx="7">
                  <c:v>2255</c:v>
                </c:pt>
                <c:pt idx="8">
                  <c:v>1600</c:v>
                </c:pt>
                <c:pt idx="9">
                  <c:v>2930</c:v>
                </c:pt>
                <c:pt idx="10">
                  <c:v>3367</c:v>
                </c:pt>
                <c:pt idx="11">
                  <c:v>2419</c:v>
                </c:pt>
                <c:pt idx="12">
                  <c:v>4300</c:v>
                </c:pt>
                <c:pt idx="13">
                  <c:v>2525</c:v>
                </c:pt>
                <c:pt idx="14">
                  <c:v>3100</c:v>
                </c:pt>
                <c:pt idx="15">
                  <c:v>3765</c:v>
                </c:pt>
                <c:pt idx="16">
                  <c:v>2100</c:v>
                </c:pt>
                <c:pt idx="17">
                  <c:v>3520</c:v>
                </c:pt>
                <c:pt idx="18">
                  <c:v>4400</c:v>
                </c:pt>
                <c:pt idx="19">
                  <c:v>5100</c:v>
                </c:pt>
                <c:pt idx="20">
                  <c:v>4795</c:v>
                </c:pt>
                <c:pt idx="21">
                  <c:v>4695</c:v>
                </c:pt>
                <c:pt idx="22">
                  <c:v>4750</c:v>
                </c:pt>
                <c:pt idx="23">
                  <c:v>6458</c:v>
                </c:pt>
                <c:pt idx="24">
                  <c:v>5875</c:v>
                </c:pt>
                <c:pt idx="25">
                  <c:v>4700</c:v>
                </c:pt>
                <c:pt idx="26">
                  <c:v>6185</c:v>
                </c:pt>
                <c:pt idx="27">
                  <c:v>6186</c:v>
                </c:pt>
                <c:pt idx="28">
                  <c:v>6258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73-45B6-BF62-B8E33750A71D}"/>
            </c:ext>
          </c:extLst>
        </c:ser>
        <c:ser>
          <c:idx val="2"/>
          <c:order val="1"/>
          <c:tx>
            <c:strRef>
              <c:f>Sheet2!$B$3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Sheet2!$C$1:$AE$1</c:f>
              <c:numCache>
                <c:formatCode>General</c:formatCod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numCache>
            </c:numRef>
          </c:cat>
          <c:val>
            <c:numRef>
              <c:f>Sheet2!$C$3:$AE$3</c:f>
              <c:numCache>
                <c:formatCode>General</c:formatCode>
                <c:ptCount val="29"/>
                <c:pt idx="23">
                  <c:v>4125</c:v>
                </c:pt>
                <c:pt idx="24">
                  <c:v>3250</c:v>
                </c:pt>
                <c:pt idx="25">
                  <c:v>3055</c:v>
                </c:pt>
                <c:pt idx="26">
                  <c:v>2503</c:v>
                </c:pt>
                <c:pt idx="27">
                  <c:v>6840</c:v>
                </c:pt>
                <c:pt idx="28">
                  <c:v>4468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3-45B6-BF62-B8E33750A71D}"/>
            </c:ext>
          </c:extLst>
        </c:ser>
        <c:ser>
          <c:idx val="3"/>
          <c:order val="2"/>
          <c:tx>
            <c:strRef>
              <c:f>Sheet2!$B$4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Sheet2!$C$1:$AE$1</c:f>
              <c:numCache>
                <c:formatCode>General</c:formatCode>
                <c:ptCount val="29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</c:numCache>
            </c:numRef>
          </c:cat>
          <c:val>
            <c:numRef>
              <c:f>Sheet2!$C$4:$AE$4</c:f>
              <c:numCache>
                <c:formatCode>General</c:formatCode>
                <c:ptCount val="29"/>
                <c:pt idx="23">
                  <c:v>416</c:v>
                </c:pt>
                <c:pt idx="24">
                  <c:v>823</c:v>
                </c:pt>
                <c:pt idx="25">
                  <c:v>485</c:v>
                </c:pt>
                <c:pt idx="26">
                  <c:v>930</c:v>
                </c:pt>
                <c:pt idx="27">
                  <c:v>901</c:v>
                </c:pt>
                <c:pt idx="28">
                  <c:v>1340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3-45B6-BF62-B8E33750A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865344"/>
        <c:axId val="125875328"/>
      </c:barChart>
      <c:catAx>
        <c:axId val="1258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75328"/>
        <c:crosses val="autoZero"/>
        <c:auto val="1"/>
        <c:lblAlgn val="ctr"/>
        <c:lblOffset val="100"/>
        <c:noMultiLvlLbl val="0"/>
      </c:catAx>
      <c:valAx>
        <c:axId val="12587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8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6T10:23:50.212" idx="2">
    <p:pos x="10" y="10"/>
    <p:text/>
    <p:extLst>
      <p:ext uri="{C676402C-5697-4E1C-873F-D02D1690AC5C}">
        <p15:threadingInfo xmlns:p15="http://schemas.microsoft.com/office/powerpoint/2012/main" timeZoneBias="-7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34AA-175A-46F4-AAA7-DEDBB928272C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C0C3-CA89-4846-9F87-DFBFA41065E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409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193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1176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393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3914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300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5737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618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6726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5268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5287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914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787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58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2682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429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7256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451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5958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0890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3395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8411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124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88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4088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33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450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6915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27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94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7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616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749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303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3C0C3-CA89-4846-9F87-DFBFA41065EA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077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4EEA5-078E-4056-8505-162586654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C142FB-44E3-4B08-9A43-533DBBCF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05FB5-068C-4BC4-BF32-8289188B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84CF50-A744-4E34-86D1-C9453E99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9D8944-D161-40A8-9E1A-8643059B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14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43B24-7A8B-41AB-9440-ED77D87E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F70E41-257F-4470-B18C-D8A0CED43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8F0B73-8D7E-4175-A0C1-9204F8D8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5E4A5A-7E2A-4E14-987D-F6691E735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747789-D87B-4024-86AC-0C7AF1E2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77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2BAC1FD-CAD0-4163-B8C4-319A4A9DF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CF6DA4-5C88-40F2-95F3-B8AA957F4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77F2AB-4218-4CAE-A412-A4703ACD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056748-9DF6-4DAF-96D9-319BAEA8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E4C482-4CD3-4DFD-8D5A-57F4C26A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264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DDB0F9-93B7-447E-8A74-7D030F37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8D39B5-93BC-45A0-A473-1147EC101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E8B563-4E8D-4230-86EB-60E1B128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7E4FA7-7131-4C3C-8DB2-8ABDB9C5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ED231E-294A-48E3-82CE-46027C06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7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2665B-2D3F-435E-A9A4-E2A4EA9A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301417-52F8-49AD-9A35-24F4E0E73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991A26-8EDC-46D1-8E73-22C2658A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5F3791-FE31-4959-8EBF-DB10D885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0FF630-1E58-42C6-AF27-00838C1C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84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AE947-0751-4D96-AD08-EFE918F4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02B3BE-6D0B-469E-AF56-F8434691B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AF7605-02CC-4C03-BAC7-E34CE7D1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B69259F-C733-4702-98F7-31893994B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D1A27A-4FE8-4473-ABA2-AC084506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7874F3-22FE-4A28-A1AA-CAAB9E5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223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C8CDE-8AF1-40BA-8957-1EBE1154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07ECBD-DC95-43FA-A3B0-D8CCA97F7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96D969-4153-499A-9B49-2173AC9F5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9BAC30-8B42-4D4C-82A2-7657118D3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B3D170B-153E-493E-81CD-7146AE02B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C7553F7-FCE7-4BC6-BC1D-E9CF6BFC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5A2A9F-2D9F-48A9-8539-DB1F60F0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B435495-CEBF-4099-8A8A-515EC6AB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161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525D06-D556-48C1-BA37-24AEA899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D720AD-D392-4E4F-936C-2EC7E71A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D8024DE-AF89-40A3-968E-31D76A60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605AE5-D737-4E53-B75E-A7F2ACCE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028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055BB34-FC75-4E5A-828E-DF3F879E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DCAAABB-A985-4D91-B3CC-1502012C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FDD1FD6-5484-48FD-8E1C-5AE6C85B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76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F79E3B-C3D6-4CA7-A7CB-C7955E52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DDE334-5C36-4A7E-AEDF-808D3888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14FF20-CF82-4173-8103-B6A88544B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C431AF-4709-43D2-812B-4A92C7E1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F29895-766F-4D4F-8A18-9228E087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69C186-479E-48C7-AE42-9649C97D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33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AE045-4D18-4340-A8CD-C53B7629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6CAD7BE-A947-4F1B-A70A-52E592380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FA31E4D-4DB2-40B6-8255-8C8D9297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54BC4B-89DA-4C1C-9C6D-941316F2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740324-1D46-4B7B-81CC-3ACFAFAB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4C687C-E3EF-46C9-AFA6-2144CDD1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165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04A279-C332-4C82-BCB6-6FAB2A7D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53DEA8-BDA6-4BE5-84D1-ECD2CDDB5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F8E013-5060-442F-AE7F-75B62D548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7380E-6D10-4EAE-A3A4-A32E719F9F86}" type="datetimeFigureOut">
              <a:rPr lang="en-NZ" smtClean="0"/>
              <a:t>25/09/2019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7E14CB-BCE9-47E6-AC2A-71BB1FD1D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1ADA7-D0FA-4CFC-8C37-3C026B207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967ED-75D9-4EBD-A235-7F0CA9635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6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DDAB5-4A1E-46DA-B527-E5C2D1AC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Black Swan </a:t>
            </a:r>
            <a:r>
              <a:rPr lang="en-US" dirty="0" err="1"/>
              <a:t>Ohiwa</a:t>
            </a:r>
            <a:r>
              <a:rPr lang="en-US" dirty="0"/>
              <a:t> &amp;Tauranga </a:t>
            </a:r>
            <a:r>
              <a:rPr lang="en-US" dirty="0" err="1"/>
              <a:t>Harbours</a:t>
            </a:r>
            <a:endParaRPr lang="en-NZ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B039C8C-AD87-4EED-B842-7E43EC3E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19" y="1825625"/>
            <a:ext cx="6191762" cy="4351338"/>
          </a:xfrm>
        </p:spPr>
      </p:pic>
    </p:spTree>
    <p:extLst>
      <p:ext uri="{BB962C8B-B14F-4D97-AF65-F5344CB8AC3E}">
        <p14:creationId xmlns:p14="http://schemas.microsoft.com/office/powerpoint/2010/main" val="131034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="" xmlns:a16="http://schemas.microsoft.com/office/drawing/2014/main" id="{4F82D561-1167-4F6F-841E-9C80880572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37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0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05952A-5771-4E28-97EB-9D7A7E888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7" y="1249045"/>
            <a:ext cx="5280025" cy="43599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6458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="" xmlns:a16="http://schemas.microsoft.com/office/drawing/2014/main" id="{A65868AD-685E-4414-B246-9EABCE0B6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37" y="643467"/>
            <a:ext cx="39415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9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5BA6E0D7-78FF-4611-AEC2-BA4746A9E91C}"/>
              </a:ext>
            </a:extLst>
          </p:cNvPr>
          <p:cNvGraphicFramePr>
            <a:graphicFrameLocks noGrp="1"/>
          </p:cNvGraphicFramePr>
          <p:nvPr/>
        </p:nvGraphicFramePr>
        <p:xfrm>
          <a:off x="1445315" y="393424"/>
          <a:ext cx="9301370" cy="607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893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60D265-DC37-4213-BB0C-B8F55498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Waikato Swan</a:t>
            </a:r>
            <a:endParaRPr lang="en-NZ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0000000-0008-0000-0400-000004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381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86B4864B-2431-42B4-BFA9-A5C0D1295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9143" y="623200"/>
            <a:ext cx="5190037" cy="555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1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7458C-C53A-4A3A-B540-911233DB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Ohiwa</a:t>
            </a:r>
            <a:r>
              <a:rPr lang="en-US" dirty="0"/>
              <a:t> swan population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20EBD4-993A-4C5B-AD76-61B3A94A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Stopped counting in 2000 as population so low.</a:t>
            </a:r>
          </a:p>
          <a:p>
            <a:r>
              <a:rPr lang="en-US" dirty="0"/>
              <a:t>39 were counted in 2018 (about 1 per every 40ha of harbour)</a:t>
            </a:r>
          </a:p>
          <a:p>
            <a:r>
              <a:rPr lang="en-US" dirty="0"/>
              <a:t>From a F&amp;G management perspective the population is too low to warrant annual monitoring</a:t>
            </a:r>
          </a:p>
          <a:p>
            <a:r>
              <a:rPr lang="en-US" dirty="0"/>
              <a:t>If swan on </a:t>
            </a:r>
            <a:r>
              <a:rPr lang="en-US" dirty="0" err="1"/>
              <a:t>Ohiwa</a:t>
            </a:r>
            <a:r>
              <a:rPr lang="en-US" dirty="0"/>
              <a:t> were the same density as Tauranga harbour we would expect the </a:t>
            </a:r>
            <a:r>
              <a:rPr lang="en-US" dirty="0" err="1"/>
              <a:t>Ohiwa</a:t>
            </a:r>
            <a:r>
              <a:rPr lang="en-US" dirty="0"/>
              <a:t> population to be about 950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678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553C0C-B491-4F74-A749-441CE0BD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Impact of swan on </a:t>
            </a:r>
            <a:r>
              <a:rPr lang="en-US" i="1">
                <a:solidFill>
                  <a:srgbClr val="FFFFFF"/>
                </a:solidFill>
              </a:rPr>
              <a:t>Zostera</a:t>
            </a:r>
            <a:endParaRPr lang="en-NZ" i="1">
              <a:solidFill>
                <a:srgbClr val="FFFFFF"/>
              </a:solidFill>
            </a:endParaRPr>
          </a:p>
        </p:txBody>
      </p:sp>
      <p:pic>
        <p:nvPicPr>
          <p:cNvPr id="4" name="Picture 3" descr="http://nzpcn.org.nz/flora_images_large/Zostera-muelleri-01a.jpg">
            <a:extLst>
              <a:ext uri="{FF2B5EF4-FFF2-40B4-BE49-F238E27FC236}">
                <a16:creationId xmlns="" xmlns:a16="http://schemas.microsoft.com/office/drawing/2014/main" id="{44EDF05B-3443-42C0-B400-C758FADF1CF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 r="-1" b="946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6EAC8E-EBEA-4875-B358-42DBFAFA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World wide seagrass is vanishing 10 times faster than tropical rainforest</a:t>
            </a:r>
          </a:p>
          <a:p>
            <a:r>
              <a:rPr lang="en-US" sz="1700" i="1" dirty="0" err="1">
                <a:solidFill>
                  <a:srgbClr val="FFFFFF"/>
                </a:solidFill>
              </a:rPr>
              <a:t>Zostera</a:t>
            </a:r>
            <a:r>
              <a:rPr lang="en-US" sz="1700" dirty="0">
                <a:solidFill>
                  <a:srgbClr val="FFFFFF"/>
                </a:solidFill>
              </a:rPr>
              <a:t> is an important habitat for juvenile marine species including snapper</a:t>
            </a:r>
          </a:p>
          <a:p>
            <a:r>
              <a:rPr lang="en-US" sz="1700" i="1" dirty="0" err="1">
                <a:solidFill>
                  <a:srgbClr val="FFFFFF"/>
                </a:solidFill>
              </a:rPr>
              <a:t>Zostera</a:t>
            </a:r>
            <a:r>
              <a:rPr lang="en-US" sz="1700" dirty="0">
                <a:solidFill>
                  <a:srgbClr val="FFFFFF"/>
                </a:solidFill>
              </a:rPr>
              <a:t> is consumed by swan</a:t>
            </a:r>
          </a:p>
          <a:p>
            <a:r>
              <a:rPr lang="en-US" sz="1700" dirty="0">
                <a:solidFill>
                  <a:srgbClr val="FFFFFF"/>
                </a:solidFill>
              </a:rPr>
              <a:t>Dos Santos estimated a swan on Tauranga Harbour will eat 394 g DW day</a:t>
            </a:r>
            <a:r>
              <a:rPr lang="en-US" sz="1700" baseline="30000" dirty="0">
                <a:solidFill>
                  <a:srgbClr val="FFFFFF"/>
                </a:solidFill>
              </a:rPr>
              <a:t>-1</a:t>
            </a:r>
          </a:p>
          <a:p>
            <a:r>
              <a:rPr lang="en-US" sz="1700" dirty="0">
                <a:solidFill>
                  <a:srgbClr val="FFFFFF"/>
                </a:solidFill>
              </a:rPr>
              <a:t>She considered that if the swan consumed 19-30% of the </a:t>
            </a:r>
            <a:r>
              <a:rPr lang="en-US" sz="1700" dirty="0" err="1">
                <a:solidFill>
                  <a:srgbClr val="FFFFFF"/>
                </a:solidFill>
              </a:rPr>
              <a:t>harbours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i="1" dirty="0" err="1">
                <a:solidFill>
                  <a:srgbClr val="FFFFFF"/>
                </a:solidFill>
              </a:rPr>
              <a:t>Zostera</a:t>
            </a:r>
            <a:r>
              <a:rPr lang="en-US" sz="1700" dirty="0">
                <a:solidFill>
                  <a:srgbClr val="FFFFFF"/>
                </a:solidFill>
              </a:rPr>
              <a:t> it becomes unsustainable.</a:t>
            </a:r>
          </a:p>
          <a:p>
            <a:r>
              <a:rPr lang="en-US" sz="1700" dirty="0">
                <a:solidFill>
                  <a:srgbClr val="FFFFFF"/>
                </a:solidFill>
              </a:rPr>
              <a:t>This she estimated is equivalent to 4630-7400 swan</a:t>
            </a:r>
            <a:endParaRPr lang="en-NZ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7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E5602D-161D-452A-BE54-FBD668FD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Tauranga Harbour is not suitable habitat for breeding</a:t>
            </a:r>
            <a:endParaRPr lang="en-NZ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sandy beach&#10;&#10;Description automatically generated">
            <a:extLst>
              <a:ext uri="{FF2B5EF4-FFF2-40B4-BE49-F238E27FC236}">
                <a16:creationId xmlns="" xmlns:a16="http://schemas.microsoft.com/office/drawing/2014/main" id="{93D03B4C-B212-4F01-B9A9-0B72A21AD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2" r="1" b="348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C9F8EA-8390-4304-A0C3-B536EFA7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The problem with these estimates is that </a:t>
            </a:r>
            <a:r>
              <a:rPr lang="en-US" sz="2000" i="1">
                <a:solidFill>
                  <a:srgbClr val="FFFFFF"/>
                </a:solidFill>
              </a:rPr>
              <a:t>Zostera </a:t>
            </a:r>
            <a:r>
              <a:rPr lang="en-US" sz="2000">
                <a:solidFill>
                  <a:srgbClr val="FFFFFF"/>
                </a:solidFill>
              </a:rPr>
              <a:t>growth fluctuates with the seasons and;</a:t>
            </a:r>
          </a:p>
          <a:p>
            <a:r>
              <a:rPr lang="en-US" sz="2000">
                <a:solidFill>
                  <a:srgbClr val="FFFFFF"/>
                </a:solidFill>
              </a:rPr>
              <a:t>So do swan numbers</a:t>
            </a:r>
            <a:endParaRPr lang="en-NZ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98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99603893-A2AE-45C6-8C63-EBE71E9466A0}"/>
              </a:ext>
            </a:extLst>
          </p:cNvPr>
          <p:cNvGraphicFramePr>
            <a:graphicFrameLocks noGrp="1"/>
          </p:cNvGraphicFramePr>
          <p:nvPr/>
        </p:nvGraphicFramePr>
        <p:xfrm>
          <a:off x="1443706" y="390446"/>
          <a:ext cx="9304587" cy="607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44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63A77E-842E-4EB5-824C-30A037AF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complaints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150CB0-0B96-4350-A16C-F80E8B2B7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They are eating all the seagrass (</a:t>
            </a:r>
            <a:r>
              <a:rPr lang="en-US" i="1" dirty="0" err="1"/>
              <a:t>Zostera</a:t>
            </a:r>
            <a:r>
              <a:rPr lang="en-US" i="1" dirty="0"/>
              <a:t> sp</a:t>
            </a:r>
            <a:r>
              <a:rPr lang="en-US" dirty="0"/>
              <a:t>.);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poop everywhere and are contaminating the harbour;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They are responsible for the eutrophication of the lakes and rivers</a:t>
            </a:r>
          </a:p>
          <a:p>
            <a:r>
              <a:rPr lang="en-US" dirty="0"/>
              <a:t>Sometimes people complain that there are just too many swan</a:t>
            </a:r>
          </a:p>
          <a:p>
            <a:r>
              <a:rPr lang="en-US" dirty="0"/>
              <a:t>Interestingly we probably receive more complaints from the public when we try and reduce swan numbers.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55836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41C4C8-AB58-4EF8-AE73-4E975567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6019D2-D33C-4C4D-8B34-10E144351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Swan were most numerous in Autumn which coincides with maximum </a:t>
            </a:r>
            <a:r>
              <a:rPr lang="en-US" i="1" dirty="0" err="1"/>
              <a:t>Zostera</a:t>
            </a:r>
            <a:r>
              <a:rPr lang="en-US" dirty="0"/>
              <a:t> growth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2573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tree, text, outdoor&#10;&#10;Description automatically generated">
            <a:extLst>
              <a:ext uri="{FF2B5EF4-FFF2-40B4-BE49-F238E27FC236}">
                <a16:creationId xmlns="" xmlns:a16="http://schemas.microsoft.com/office/drawing/2014/main" id="{3DB7906B-DE3E-4EF7-823B-66F1BE9D9D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50" y="0"/>
            <a:ext cx="4416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C5DC6B69-2DE8-45CB-8171-4440F68C7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506" y="393700"/>
            <a:ext cx="9338987" cy="57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B230EF-278A-4A16-936F-69C3C8D1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Seagrass (</a:t>
            </a:r>
            <a:r>
              <a:rPr lang="en-US" i="1" dirty="0" err="1"/>
              <a:t>Zostera</a:t>
            </a:r>
            <a:r>
              <a:rPr lang="en-US" i="1" dirty="0"/>
              <a:t> sp</a:t>
            </a:r>
            <a:r>
              <a:rPr lang="en-US" dirty="0"/>
              <a:t>.) </a:t>
            </a:r>
            <a:r>
              <a:rPr lang="en-US" sz="1800" dirty="0"/>
              <a:t>(SG Park EBOP Report 99/30)</a:t>
            </a:r>
            <a:endParaRPr lang="en-NZ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29972B-4C0E-4BE3-A368-6B208A94B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Rates of seagrass loss in the Tauranga correlate well with the suspended sediment loading. </a:t>
            </a:r>
          </a:p>
          <a:p>
            <a:r>
              <a:rPr lang="en-US" dirty="0"/>
              <a:t>Evidence strongly points to sediment and nutrient runoff as the main factor involved in seagrass loss from the harbour. </a:t>
            </a:r>
          </a:p>
          <a:p>
            <a:r>
              <a:rPr lang="en-US" dirty="0"/>
              <a:t>The southern harbour has relatively 3 times the catchment of the northern harbour and has experienced a far higher rate of seagrass loss confirming this impact at a larger scale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9966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37D246-CB6E-4BFB-A386-9327DBEB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Whaingaroa</a:t>
            </a:r>
            <a:r>
              <a:rPr lang="en-US" dirty="0"/>
              <a:t> (Raglan) Harbour Care </a:t>
            </a:r>
            <a:r>
              <a:rPr lang="en-US" sz="1600" dirty="0"/>
              <a:t>(Fred </a:t>
            </a:r>
            <a:r>
              <a:rPr lang="en-US" sz="1600" dirty="0" err="1"/>
              <a:t>Lichtwark</a:t>
            </a:r>
            <a:r>
              <a:rPr lang="en-US" sz="1600" dirty="0"/>
              <a:t>)</a:t>
            </a:r>
            <a:endParaRPr lang="en-NZ" sz="1600" dirty="0"/>
          </a:p>
        </p:txBody>
      </p:sp>
      <p:pic>
        <p:nvPicPr>
          <p:cNvPr id="3074" name="Picture 2" descr="http://www.harbourcare.co.nz/wp-content/uploads/2009/07/pair10_920.jpg">
            <a:extLst>
              <a:ext uri="{FF2B5EF4-FFF2-40B4-BE49-F238E27FC236}">
                <a16:creationId xmlns="" xmlns:a16="http://schemas.microsoft.com/office/drawing/2014/main" id="{F451EBB2-F854-4539-8031-9D0F570917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810669"/>
            <a:ext cx="8763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044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6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ir11_920">
            <a:extLst>
              <a:ext uri="{FF2B5EF4-FFF2-40B4-BE49-F238E27FC236}">
                <a16:creationId xmlns="" xmlns:a16="http://schemas.microsoft.com/office/drawing/2014/main" id="{A51321B8-AEE5-4E46-83BC-B34E30AB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43185"/>
            <a:ext cx="10905066" cy="29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421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air12_920">
            <a:extLst>
              <a:ext uri="{FF2B5EF4-FFF2-40B4-BE49-F238E27FC236}">
                <a16:creationId xmlns="" xmlns:a16="http://schemas.microsoft.com/office/drawing/2014/main" id="{8C2CCCE2-3523-4AA0-B795-BCFAEBF9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477" y="2070098"/>
            <a:ext cx="9951041" cy="27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94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harbourcare.co.nz/wp-content/uploads/2009/07/pair13_920.jpg">
            <a:extLst>
              <a:ext uri="{FF2B5EF4-FFF2-40B4-BE49-F238E27FC236}">
                <a16:creationId xmlns="" xmlns:a16="http://schemas.microsoft.com/office/drawing/2014/main" id="{02B44ADE-B1B0-4B8C-973A-603969B9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43185"/>
            <a:ext cx="10905066" cy="29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87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1D9C10-24D0-439F-99D5-D7294D01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Eutrophication and Swan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9A64-FD28-43C4-8A28-9370B1C96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If we get a complaint from the public, it is usually to do with the amount of poop on the mud flats.</a:t>
            </a:r>
          </a:p>
          <a:p>
            <a:r>
              <a:rPr lang="en-US" dirty="0"/>
              <a:t>In the political arena, concerns relate to swan eutrophication and fecal coliforms.</a:t>
            </a:r>
          </a:p>
          <a:p>
            <a:r>
              <a:rPr lang="en-US" dirty="0"/>
              <a:t>NIWA (Paul Sagar et. Al 1995) looked at contribution of swan to nutrient loadings. They commented that t</a:t>
            </a:r>
            <a:r>
              <a:rPr lang="en-NZ" dirty="0"/>
              <a:t>he inputs from swan need to be compared with the other [nutrient] inputs and consideration should be given to whether the birds are importing nutrients to the water body or merely recycling them.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391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4DFF9F-C098-427F-99A5-CF0FF2BE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497338"/>
            <a:ext cx="10515600" cy="4351338"/>
          </a:xfrm>
        </p:spPr>
        <p:txBody>
          <a:bodyPr>
            <a:normAutofit/>
          </a:bodyPr>
          <a:lstStyle/>
          <a:p>
            <a:r>
              <a:rPr lang="en-NZ" dirty="0"/>
              <a:t>The evidence for large lakes (Taupo, Ellesmere) is that the contribution by swans is very small.</a:t>
            </a:r>
          </a:p>
          <a:p>
            <a:r>
              <a:rPr lang="en-US" dirty="0"/>
              <a:t>For example based on the number of swan on Lake Rotorua in 2003 a total of 21 kg of N (NH4-N; ammonium) or P (Dissolved Reactive </a:t>
            </a:r>
            <a:r>
              <a:rPr lang="en-US" dirty="0" err="1"/>
              <a:t>Phospherus</a:t>
            </a:r>
            <a:r>
              <a:rPr lang="en-US" dirty="0"/>
              <a:t>) </a:t>
            </a:r>
            <a:r>
              <a:rPr lang="en-US" u="sng" dirty="0"/>
              <a:t>per annum </a:t>
            </a:r>
            <a:r>
              <a:rPr lang="en-US" dirty="0"/>
              <a:t>was produced.  </a:t>
            </a:r>
          </a:p>
          <a:p>
            <a:r>
              <a:rPr lang="en-US" dirty="0"/>
              <a:t>The </a:t>
            </a:r>
            <a:r>
              <a:rPr lang="en-US" dirty="0" err="1"/>
              <a:t>Waiohewa</a:t>
            </a:r>
            <a:r>
              <a:rPr lang="en-US" dirty="0"/>
              <a:t>, a geothermal stream, that flows into Lake Rotorua, discharges 40 – 50 kg NH4-N </a:t>
            </a:r>
            <a:r>
              <a:rPr lang="en-US" u="sng" dirty="0"/>
              <a:t>per day</a:t>
            </a:r>
            <a:r>
              <a:rPr lang="en-US" dirty="0"/>
              <a:t>.  </a:t>
            </a:r>
          </a:p>
          <a:p>
            <a:r>
              <a:rPr lang="en-US" dirty="0"/>
              <a:t>Fish (1975) estimates almost 41 kg of PO4-P enters Lake Rotorua </a:t>
            </a:r>
            <a:r>
              <a:rPr lang="en-US" u="sng" dirty="0"/>
              <a:t>each day</a:t>
            </a:r>
            <a:r>
              <a:rPr lang="en-US" dirty="0"/>
              <a:t> from </a:t>
            </a:r>
            <a:r>
              <a:rPr lang="en-US" dirty="0" err="1"/>
              <a:t>Hamurana</a:t>
            </a:r>
            <a:r>
              <a:rPr lang="en-US" dirty="0"/>
              <a:t> Spring alone. 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2146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42A25-49F4-416C-9A35-89FCA46E7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D796B-3045-4711-8986-E457DF8C1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relative impact of swan on the </a:t>
            </a:r>
            <a:r>
              <a:rPr lang="en-US" dirty="0" err="1"/>
              <a:t>Zostera</a:t>
            </a:r>
            <a:r>
              <a:rPr lang="en-US" dirty="0"/>
              <a:t> cf. anthropogenic contaminants and sediment inputs.</a:t>
            </a:r>
          </a:p>
          <a:p>
            <a:r>
              <a:rPr lang="en-US" dirty="0"/>
              <a:t>Show that relative to other nutrient and fecal coliform inputs swan don’t even hit the radar</a:t>
            </a:r>
          </a:p>
          <a:p>
            <a:r>
              <a:rPr lang="en-US" dirty="0"/>
              <a:t>But first off, I wish to give you a quick introduction to the black swan, and specifically discuss the Tauranga and to a lesser degree, </a:t>
            </a:r>
            <a:r>
              <a:rPr lang="en-US" dirty="0" err="1"/>
              <a:t>Ohiwa</a:t>
            </a:r>
            <a:r>
              <a:rPr lang="en-US" dirty="0"/>
              <a:t> Harbour populations.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4051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409A7-445A-442B-B11D-20FDD961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Fecal coliforms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4F754-9186-4BC2-9661-50C15387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poop clearly upsets some Tauranga residents however it is what happens in nature. Bears do it in the woods swan do it in the estuaries. </a:t>
            </a:r>
          </a:p>
          <a:p>
            <a:r>
              <a:rPr lang="en-US" dirty="0"/>
              <a:t>Again using Lake Rotorua as an example: </a:t>
            </a:r>
          </a:p>
          <a:p>
            <a:r>
              <a:rPr lang="en-NZ" dirty="0"/>
              <a:t>At a flow of 2m</a:t>
            </a:r>
            <a:r>
              <a:rPr lang="en-NZ" baseline="30000" dirty="0"/>
              <a:t>3</a:t>
            </a:r>
            <a:r>
              <a:rPr lang="en-NZ" dirty="0"/>
              <a:t>/sec</a:t>
            </a:r>
            <a:r>
              <a:rPr lang="en-NZ" baseline="30000" dirty="0"/>
              <a:t> </a:t>
            </a:r>
            <a:r>
              <a:rPr lang="en-NZ" dirty="0"/>
              <a:t>the </a:t>
            </a:r>
            <a:r>
              <a:rPr lang="en-NZ" dirty="0" err="1"/>
              <a:t>Ngongotaha</a:t>
            </a:r>
            <a:r>
              <a:rPr lang="en-NZ" dirty="0"/>
              <a:t> stream (measured at the SH 5 bridge) contributes almost 70,000% more </a:t>
            </a:r>
            <a:r>
              <a:rPr lang="en-NZ" dirty="0" err="1"/>
              <a:t>fecal</a:t>
            </a:r>
            <a:r>
              <a:rPr lang="en-NZ" dirty="0"/>
              <a:t> coliforms than the swan.</a:t>
            </a:r>
          </a:p>
        </p:txBody>
      </p:sp>
    </p:spTree>
    <p:extLst>
      <p:ext uri="{BB962C8B-B14F-4D97-AF65-F5344CB8AC3E}">
        <p14:creationId xmlns:p14="http://schemas.microsoft.com/office/powerpoint/2010/main" val="3848002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EA6726-04CE-4616-B6B3-82019058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the answer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200417-6598-47F3-979E-A0EB37F7B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have already driven NZ swan to extinction once before, we have to be careful that we don’t do it again. </a:t>
            </a:r>
          </a:p>
          <a:p>
            <a:r>
              <a:rPr lang="en-US" dirty="0"/>
              <a:t>Need to be cautious how they are managed don’t want a similar Canada goose debacle which has seen the population explode since it has been taken off the game bird schedule (Schedule 1 Wildlife Act 1953) in 2012.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612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86D60-C6C3-443D-AE64-48571459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Council’s responsibilities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48624C-774D-493F-8867-6708518B5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amount of sediment entering the harbour is in the Council’s hands (through catchment management).</a:t>
            </a:r>
          </a:p>
          <a:p>
            <a:r>
              <a:rPr lang="en-US" dirty="0"/>
              <a:t>If the Council is serious about wanting to clean up the harbour check out what Fred </a:t>
            </a:r>
            <a:r>
              <a:rPr lang="en-US" dirty="0" err="1"/>
              <a:t>Lichtwark</a:t>
            </a:r>
            <a:r>
              <a:rPr lang="en-US" dirty="0"/>
              <a:t> and friends have done over in Raglan (Fred </a:t>
            </a:r>
            <a:r>
              <a:rPr lang="en-US" dirty="0" err="1"/>
              <a:t>Lichtwark</a:t>
            </a:r>
            <a:r>
              <a:rPr lang="en-US" dirty="0"/>
              <a:t> - Plenty More Fish in the Sea: The </a:t>
            </a:r>
            <a:r>
              <a:rPr lang="en-US" dirty="0" err="1"/>
              <a:t>Whaingaroa</a:t>
            </a:r>
            <a:r>
              <a:rPr lang="en-US" dirty="0"/>
              <a:t> Harbour Journey).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24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D27AF9-D9C3-44D1-8D00-4A5CB3BF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F&amp;G Position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2D05A1-1F77-4D75-8D63-6ED472D57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the amount of sediment input and continuing loss of the </a:t>
            </a:r>
            <a:r>
              <a:rPr lang="en-US" i="1" dirty="0" err="1"/>
              <a:t>Zostera</a:t>
            </a:r>
            <a:r>
              <a:rPr lang="en-US" dirty="0"/>
              <a:t> beds, in some months of the year swan numbers are possibly in the zone defined by Dos Santos as unsustainable.  </a:t>
            </a:r>
          </a:p>
          <a:p>
            <a:r>
              <a:rPr lang="en-US" dirty="0"/>
              <a:t>It is not clear if these high seasonal populations of swan are having a long-term impact on </a:t>
            </a:r>
            <a:r>
              <a:rPr lang="en-US" i="1" dirty="0" err="1"/>
              <a:t>Zostera</a:t>
            </a:r>
            <a:r>
              <a:rPr lang="en-US" dirty="0"/>
              <a:t> bearing in mind that population fluctuates over the year as does </a:t>
            </a:r>
            <a:r>
              <a:rPr lang="en-US" i="1" dirty="0" err="1"/>
              <a:t>Zostera</a:t>
            </a:r>
            <a:r>
              <a:rPr lang="en-US" dirty="0"/>
              <a:t> growth (i.e. we need more info.)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798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3F8173-0CE9-483E-BB0D-7584AD3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F&amp;G’s response</a:t>
            </a:r>
            <a:endParaRPr lang="en-NZ" dirty="0"/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="" xmlns:a16="http://schemas.microsoft.com/office/drawing/2014/main" id="{E89813DC-B11E-44FD-A476-92C14E7D0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0" r="1" b="124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DD9825-5901-4723-AE6A-036EC6A7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/>
              <a:t>F&amp;G are trying to reduce the swan population through very relaxed hunting regulations (no limit and 4-month season) and; </a:t>
            </a:r>
          </a:p>
          <a:p>
            <a:r>
              <a:rPr lang="en-US" sz="2400" dirty="0"/>
              <a:t>A special swan season in February</a:t>
            </a:r>
          </a:p>
          <a:p>
            <a:r>
              <a:rPr lang="en-US" sz="2400" dirty="0"/>
              <a:t>During this special season we have assisted the Western Bay of Plenty F&amp;G club to have an organized shoot. 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46020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26744F-7E44-4F49-AF20-E7FBF8DC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answer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A7D974-294D-4421-9039-B9B4F172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make informed decisions based on sound science. </a:t>
            </a:r>
          </a:p>
          <a:p>
            <a:r>
              <a:rPr lang="en-US" dirty="0"/>
              <a:t>F&amp;G have had discussions with Waikato University (Professors Chris Battershill and Ian Hawes) and EBOP staff Environmental </a:t>
            </a:r>
            <a:r>
              <a:rPr lang="en-US"/>
              <a:t>Scientist Josie Crawshaw and </a:t>
            </a:r>
            <a:r>
              <a:rPr lang="en-US" dirty="0"/>
              <a:t>Biosecurity Manager Greg Corbett </a:t>
            </a:r>
          </a:p>
          <a:p>
            <a:r>
              <a:rPr lang="en-US" dirty="0"/>
              <a:t>Prepared to work collaboratively to ID solutions where genuine issues are identified.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842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564622-18BD-4554-AF77-DCD5341A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3B0780-8D47-40BB-8F43-1A6F4D3F9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NZ had at least two swan an endemic swan, </a:t>
            </a:r>
            <a:r>
              <a:rPr lang="en-US" i="1" dirty="0"/>
              <a:t>Cygnus </a:t>
            </a:r>
            <a:r>
              <a:rPr lang="en-US" i="1" dirty="0" err="1"/>
              <a:t>sumnerensis</a:t>
            </a:r>
            <a:r>
              <a:rPr lang="en-US" i="1" dirty="0"/>
              <a:t> (</a:t>
            </a:r>
            <a:r>
              <a:rPr lang="en-US" dirty="0" err="1"/>
              <a:t>Pouwa</a:t>
            </a:r>
            <a:r>
              <a:rPr lang="en-US" i="1" dirty="0"/>
              <a:t>) </a:t>
            </a:r>
            <a:r>
              <a:rPr lang="en-US" dirty="0"/>
              <a:t>and a native, </a:t>
            </a:r>
            <a:r>
              <a:rPr lang="en-US" i="1" dirty="0"/>
              <a:t>C. </a:t>
            </a:r>
            <a:r>
              <a:rPr lang="en-US" i="1" dirty="0" err="1"/>
              <a:t>atratus</a:t>
            </a:r>
            <a:r>
              <a:rPr lang="en-US" i="1" dirty="0"/>
              <a:t> </a:t>
            </a:r>
            <a:r>
              <a:rPr lang="en-US" dirty="0"/>
              <a:t>(the black swan)</a:t>
            </a:r>
            <a:r>
              <a:rPr lang="en-US" i="1" dirty="0"/>
              <a:t>.</a:t>
            </a:r>
          </a:p>
          <a:p>
            <a:r>
              <a:rPr lang="en-US" dirty="0"/>
              <a:t>Found in pre-European middens</a:t>
            </a:r>
          </a:p>
          <a:p>
            <a:r>
              <a:rPr lang="en-US" dirty="0"/>
              <a:t>By time Europeans arrived both were extinct in NZ</a:t>
            </a:r>
          </a:p>
          <a:p>
            <a:r>
              <a:rPr lang="en-US" dirty="0"/>
              <a:t>About 100 reintroduced by the </a:t>
            </a:r>
            <a:r>
              <a:rPr lang="en-US" dirty="0" err="1"/>
              <a:t>Acclimatisation</a:t>
            </a:r>
            <a:r>
              <a:rPr lang="en-US" dirty="0"/>
              <a:t> Societies in 1860s</a:t>
            </a:r>
          </a:p>
          <a:p>
            <a:r>
              <a:rPr lang="en-US" dirty="0"/>
              <a:t>This population increased faster than can be explained by breeding of the introduced birds.  Consensus is that they reintroduced themselves about the same time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015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A05811-C296-41D4-A5FB-D8F57ECE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dynamics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6C517A-1AAD-4CF6-8074-20316C39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Long lived (&gt;25years), but most of Waikato birds don’t live longer than 8 years</a:t>
            </a:r>
          </a:p>
          <a:p>
            <a:r>
              <a:rPr lang="en-US" dirty="0"/>
              <a:t>Some colony nest some solitary. </a:t>
            </a:r>
          </a:p>
          <a:p>
            <a:r>
              <a:rPr lang="en-US" dirty="0"/>
              <a:t>2/3 of eggs of colony nesting swan hatch and up to ¼ of nests fail to produce anything.</a:t>
            </a:r>
          </a:p>
          <a:p>
            <a:r>
              <a:rPr lang="en-US" dirty="0"/>
              <a:t>Up to 40% of cygnets die in their first year.</a:t>
            </a:r>
          </a:p>
          <a:p>
            <a:r>
              <a:rPr lang="en-US" dirty="0"/>
              <a:t>Only eat plant material, prefer aquatic plants cf. terrestrial.</a:t>
            </a:r>
          </a:p>
          <a:p>
            <a:r>
              <a:rPr lang="en-US" dirty="0"/>
              <a:t>Susceptible to large weather events (</a:t>
            </a:r>
            <a:r>
              <a:rPr lang="en-US" dirty="0" err="1"/>
              <a:t>Wahine</a:t>
            </a:r>
            <a:r>
              <a:rPr lang="en-US" dirty="0"/>
              <a:t> storm killed thousands of swan). Took over 10 years for the population to recover. (loss of </a:t>
            </a:r>
            <a:r>
              <a:rPr lang="en-US" dirty="0" err="1"/>
              <a:t>Ruppia</a:t>
            </a:r>
            <a:r>
              <a:rPr lang="en-US" dirty="0"/>
              <a:t> Beds).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163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481E76-BF7A-4146-B133-5BEB0BFB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 collars and leg banding</a:t>
            </a:r>
            <a:endParaRPr lang="en-NZ" dirty="0"/>
          </a:p>
        </p:txBody>
      </p:sp>
      <p:pic>
        <p:nvPicPr>
          <p:cNvPr id="5" name="Content Placeholder 4" descr="A person sitting in a boat on a body of water&#10;&#10;Description automatically generated">
            <a:extLst>
              <a:ext uri="{FF2B5EF4-FFF2-40B4-BE49-F238E27FC236}">
                <a16:creationId xmlns="" xmlns:a16="http://schemas.microsoft.com/office/drawing/2014/main" id="{A9F6366E-4475-46A9-9AD4-06B21468D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293144"/>
            <a:ext cx="5080000" cy="3416300"/>
          </a:xfrm>
        </p:spPr>
      </p:pic>
    </p:spTree>
    <p:extLst>
      <p:ext uri="{BB962C8B-B14F-4D97-AF65-F5344CB8AC3E}">
        <p14:creationId xmlns:p14="http://schemas.microsoft.com/office/powerpoint/2010/main" val="263671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833" y="188640"/>
            <a:ext cx="464651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31C76D-0250-4359-BC51-C2D8279E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Status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B1950A-211B-45DA-A110-924F98EEB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Listed as a game bird under the Wildlife Act (Schedule 1 Wildlife Act 1953).</a:t>
            </a:r>
          </a:p>
          <a:p>
            <a:r>
              <a:rPr lang="en-US" dirty="0"/>
              <a:t>May be hunted with Minister of Conservation’s </a:t>
            </a:r>
            <a:r>
              <a:rPr lang="en-US" dirty="0" err="1"/>
              <a:t>Authorisation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0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595FCF-0202-4DAC-9B0B-E80E3403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and Game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39FA8-5D28-499C-9E97-CC3824958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under the Conservation Act</a:t>
            </a:r>
          </a:p>
          <a:p>
            <a:r>
              <a:rPr lang="en-US" dirty="0"/>
              <a:t>Report to Parliament</a:t>
            </a:r>
          </a:p>
          <a:p>
            <a:r>
              <a:rPr lang="en-US" dirty="0"/>
              <a:t>Manage sports fish and game birds</a:t>
            </a:r>
          </a:p>
          <a:p>
            <a:r>
              <a:rPr lang="en-US" dirty="0"/>
              <a:t>Make game bird harvest recommendations to the Minister of Conservation</a:t>
            </a:r>
          </a:p>
          <a:p>
            <a:r>
              <a:rPr lang="en-US" dirty="0"/>
              <a:t>Funded solely from </a:t>
            </a:r>
            <a:r>
              <a:rPr lang="en-US" dirty="0" err="1"/>
              <a:t>licence</a:t>
            </a:r>
            <a:r>
              <a:rPr lang="en-US" dirty="0"/>
              <a:t> sales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4977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A3368552</value>
    </field>
    <field name="Objective-Title">
      <value order="0">Swan_Ohiwa_Tauranga_Harbour_FishGamePresentation</value>
    </field>
    <field name="Objective-Description">
      <value order="0"/>
    </field>
    <field name="Objective-CreationStamp">
      <value order="0">2019-09-16T01:24:45Z</value>
    </field>
    <field name="Objective-IsApproved">
      <value order="0">false</value>
    </field>
    <field name="Objective-IsPublished">
      <value order="0">true</value>
    </field>
    <field name="Objective-DatePublished">
      <value order="0">2019-09-24T22:53:39Z</value>
    </field>
    <field name="Objective-ModificationStamp">
      <value order="0">2019-09-24T22:53:39Z</value>
    </field>
    <field name="Objective-Owner">
      <value order="0">Tim Senior</value>
    </field>
    <field name="Objective-Path">
      <value order="0"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Agenda:2019-09-19 - Ohiwa Harbour Implementation Forum Meeting Agenda -  Thursday 19 September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vA5098421</value>
    </field>
    <field name="Objective-Version">
      <value order="0">2.0</value>
    </field>
    <field name="Objective-VersionNumber">
      <value order="0">3</value>
    </field>
    <field name="Objective-VersionComment">
      <value order="0"/>
    </field>
    <field name="Objective-FileNumber">
      <value order="0">2.00762</value>
    </field>
    <field name="Objective-Classification">
      <value order="0">Public Access</value>
    </field>
    <field name="Objective-Caveats">
      <value order="0"/>
    </field>
  </systemFields>
  <catalogues>
    <catalogue name="Planning, Control And Reporting Type Catalogue" type="type" ori="id:cA23">
      <field name="Objective-Operative Date">
        <value order="0"/>
      </field>
      <field name="Objective-Author">
        <value order="0"/>
      </field>
      <field name="Objective-On Behalf Of">
        <value order="0"/>
      </field>
      <field name="Objective-Accela Key">
        <value order="0"/>
      </field>
      <field name="Objective-Connect Creator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1250</Words>
  <Application>Microsoft Office PowerPoint</Application>
  <PresentationFormat>Custom</PresentationFormat>
  <Paragraphs>123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Black Swan Ohiwa &amp;Tauranga Harbours</vt:lpstr>
      <vt:lpstr>Three main complaints</vt:lpstr>
      <vt:lpstr>Today</vt:lpstr>
      <vt:lpstr>Status</vt:lpstr>
      <vt:lpstr>Population dynamics</vt:lpstr>
      <vt:lpstr>Neck collars and leg banding</vt:lpstr>
      <vt:lpstr>PowerPoint Presentation</vt:lpstr>
      <vt:lpstr>Legal Status</vt:lpstr>
      <vt:lpstr>Fish and Game</vt:lpstr>
      <vt:lpstr>PowerPoint Presentation</vt:lpstr>
      <vt:lpstr>PowerPoint Presentation</vt:lpstr>
      <vt:lpstr>PowerPoint Presentation</vt:lpstr>
      <vt:lpstr>PowerPoint Presentation</vt:lpstr>
      <vt:lpstr>Waikato Swan</vt:lpstr>
      <vt:lpstr>PowerPoint Presentation</vt:lpstr>
      <vt:lpstr>Ohiwa swan population</vt:lpstr>
      <vt:lpstr>Impact of swan on Zostera</vt:lpstr>
      <vt:lpstr>Tauranga Harbour is not suitable habitat for breeding</vt:lpstr>
      <vt:lpstr>PowerPoint Presentation</vt:lpstr>
      <vt:lpstr>PowerPoint Presentation</vt:lpstr>
      <vt:lpstr>PowerPoint Presentation</vt:lpstr>
      <vt:lpstr>PowerPoint Presentation</vt:lpstr>
      <vt:lpstr>Seagrass (Zostera sp.) (SG Park EBOP Report 99/30)</vt:lpstr>
      <vt:lpstr>Whaingaroa (Raglan) Harbour Care (Fred Lichtwark)</vt:lpstr>
      <vt:lpstr>PowerPoint Presentation</vt:lpstr>
      <vt:lpstr>PowerPoint Presentation</vt:lpstr>
      <vt:lpstr>PowerPoint Presentation</vt:lpstr>
      <vt:lpstr>Eutrophication and Swan </vt:lpstr>
      <vt:lpstr>PowerPoint Presentation</vt:lpstr>
      <vt:lpstr>Fecal coliforms</vt:lpstr>
      <vt:lpstr>So what is the answer</vt:lpstr>
      <vt:lpstr>Council’s responsibilities</vt:lpstr>
      <vt:lpstr>F&amp;G Position</vt:lpstr>
      <vt:lpstr>F&amp;G’s response</vt:lpstr>
      <vt:lpstr>Collaborative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Swan Tauranga Harbour</dc:title>
  <dc:creator>Matthew McDougall</dc:creator>
  <cp:lastModifiedBy>Rita Watene</cp:lastModifiedBy>
  <cp:revision>11</cp:revision>
  <dcterms:created xsi:type="dcterms:W3CDTF">2019-08-12T22:04:05Z</dcterms:created>
  <dcterms:modified xsi:type="dcterms:W3CDTF">2019-09-24T23:52:26Z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A3368552</vt:lpwstr>
  </property>
  <property fmtid="{D5CDD505-2E9C-101B-9397-08002B2CF9AE}" pid="4" name="Objective-Title">
    <vt:lpwstr>Swan_Ohiwa_Tauranga_Harbour_FishGamePresentation</vt:lpwstr>
  </property>
  <property fmtid="{D5CDD505-2E9C-101B-9397-08002B2CF9AE}" pid="5" name="Objective-Description">
    <vt:lpwstr/>
  </property>
  <property fmtid="{D5CDD505-2E9C-101B-9397-08002B2CF9AE}" pid="6" name="Objective-CreationStamp">
    <vt:filetime>2019-09-16T01:24:45Z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2019-09-24T22:53:39Z</vt:filetime>
  </property>
  <property fmtid="{D5CDD505-2E9C-101B-9397-08002B2CF9AE}" pid="10" name="Objective-ModificationStamp">
    <vt:filetime>2019-09-24T22:53:39Z</vt:filetime>
  </property>
  <property fmtid="{D5CDD505-2E9C-101B-9397-08002B2CF9AE}" pid="11" name="Objective-Owner">
    <vt:lpwstr>Tim Senior</vt:lpwstr>
  </property>
  <property fmtid="{D5CDD505-2E9C-101B-9397-08002B2CF9AE}" pid="12" name="Objective-Path">
    <vt:lpwstr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Agenda:2019-09-19 - Ohiwa Harbour Implementation Forum Meeting Agenda -  Thursday 19 September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vA5098421</vt:lpwstr>
  </property>
  <property fmtid="{D5CDD505-2E9C-101B-9397-08002B2CF9AE}" pid="16" name="Objective-Version">
    <vt:lpwstr>2.0</vt:lpwstr>
  </property>
  <property fmtid="{D5CDD505-2E9C-101B-9397-08002B2CF9AE}" pid="17" name="Objective-VersionNumber">
    <vt:r8>3</vt:r8>
  </property>
  <property fmtid="{D5CDD505-2E9C-101B-9397-08002B2CF9AE}" pid="18" name="Objective-VersionComment">
    <vt:lpwstr/>
  </property>
  <property fmtid="{D5CDD505-2E9C-101B-9397-08002B2CF9AE}" pid="19" name="Objective-FileNumber">
    <vt:lpwstr>2.00762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Operative Date">
    <vt:lpwstr/>
  </property>
  <property fmtid="{D5CDD505-2E9C-101B-9397-08002B2CF9AE}" pid="23" name="Objective-Author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