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7"/>
  </p:notesMasterIdLst>
  <p:sldIdLst>
    <p:sldId id="257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263" r:id="rId2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Bassan" initials="DB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85304" autoAdjust="0"/>
  </p:normalViewPr>
  <p:slideViewPr>
    <p:cSldViewPr>
      <p:cViewPr varScale="1">
        <p:scale>
          <a:sx n="103" d="100"/>
          <a:sy n="103" d="100"/>
        </p:scale>
        <p:origin x="-739" y="-6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1230" y="78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slide" Target="slides/slide16.xml" Id="rId18" /><Relationship Type="http://schemas.openxmlformats.org/officeDocument/2006/relationships/slide" Target="slides/slide24.xml" Id="rId26" /><Relationship Type="http://schemas.openxmlformats.org/officeDocument/2006/relationships/slide" Target="slides/slide1.xml" Id="rId3" /><Relationship Type="http://schemas.openxmlformats.org/officeDocument/2006/relationships/slide" Target="slides/slide19.xml" Id="rId21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slide" Target="slides/slide23.xml" Id="rId25" /><Relationship Type="http://schemas.openxmlformats.org/officeDocument/2006/relationships/slideMaster" Target="slideMasters/slideMaster1.xml" Id="rId2" /><Relationship Type="http://schemas.openxmlformats.org/officeDocument/2006/relationships/slide" Target="slides/slide14.xml" Id="rId16" /><Relationship Type="http://schemas.openxmlformats.org/officeDocument/2006/relationships/slide" Target="slides/slide18.xml" Id="rId20" /><Relationship Type="http://schemas.openxmlformats.org/officeDocument/2006/relationships/presProps" Target="presProps.xml" Id="rId29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22.xml" Id="rId24" /><Relationship Type="http://schemas.openxmlformats.org/officeDocument/2006/relationships/tableStyles" Target="tableStyles.xml" Id="rId32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slide" Target="slides/slide21.xml" Id="rId23" /><Relationship Type="http://schemas.openxmlformats.org/officeDocument/2006/relationships/commentAuthors" Target="commentAuthors.xml" Id="rId28" /><Relationship Type="http://schemas.openxmlformats.org/officeDocument/2006/relationships/slide" Target="slides/slide8.xml" Id="rId10" /><Relationship Type="http://schemas.openxmlformats.org/officeDocument/2006/relationships/slide" Target="slides/slide17.xml" Id="rId19" /><Relationship Type="http://schemas.openxmlformats.org/officeDocument/2006/relationships/theme" Target="theme/theme1.xml" Id="rId31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slide" Target="slides/slide20.xml" Id="rId22" /><Relationship Type="http://schemas.openxmlformats.org/officeDocument/2006/relationships/notesMaster" Target="notesMasters/notesMaster1.xml" Id="rId27" /><Relationship Type="http://schemas.openxmlformats.org/officeDocument/2006/relationships/viewProps" Target="viewProps.xml" Id="rId30" /><Relationship Type="http://schemas.openxmlformats.org/officeDocument/2006/relationships/customXml" Target="/customXML/item2.xml" Id="R2bdde45f9cba4428" 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motwdc01\Datanew\INFORMATION%20MANAGEMENT\TRANSFER%20LTSA\6MOT_Strategy_G\Media%20and%20general%20queries\2018\5%20May\Ministerial%20Presentation\csv%20output\IRTAD_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NZ" b="1" dirty="0"/>
              <a:t>Road deaths per 100,000 </a:t>
            </a:r>
            <a:r>
              <a:rPr lang="en-NZ" b="1" dirty="0" smtClean="0"/>
              <a:t>population</a:t>
            </a:r>
            <a:endParaRPr lang="en-NZ" b="1" dirty="0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'Killed by age and road user'!$S$49</c:f>
              <c:strCache>
                <c:ptCount val="1"/>
                <c:pt idx="0">
                  <c:v>Australia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'Killed by age and road user'!$T$48:$AG$48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2.8</c:v>
                </c:pt>
              </c:strCache>
            </c:strRef>
          </c:cat>
          <c:val>
            <c:numRef>
              <c:f>'Killed by age and road user'!$T$49:$AG$49</c:f>
              <c:numCache>
                <c:formatCode>0.0</c:formatCode>
                <c:ptCount val="14"/>
                <c:pt idx="0">
                  <c:v>8.0640000000000001</c:v>
                </c:pt>
                <c:pt idx="1">
                  <c:v>7.8330000000000002</c:v>
                </c:pt>
                <c:pt idx="2">
                  <c:v>7.6970000000000001</c:v>
                </c:pt>
                <c:pt idx="3">
                  <c:v>6.7629999999999999</c:v>
                </c:pt>
                <c:pt idx="4">
                  <c:v>6.86</c:v>
                </c:pt>
                <c:pt idx="5">
                  <c:v>6.1369999999999996</c:v>
                </c:pt>
                <c:pt idx="6">
                  <c:v>5.7160000000000002</c:v>
                </c:pt>
                <c:pt idx="7">
                  <c:v>5.7119999999999997</c:v>
                </c:pt>
                <c:pt idx="8">
                  <c:v>5.12</c:v>
                </c:pt>
                <c:pt idx="9">
                  <c:v>4.8970000000000002</c:v>
                </c:pt>
                <c:pt idx="10">
                  <c:v>5.056</c:v>
                </c:pt>
                <c:pt idx="11">
                  <c:v>5.3529999999999998</c:v>
                </c:pt>
                <c:pt idx="12">
                  <c:v>4.9880000000000004</c:v>
                </c:pt>
                <c:pt idx="13">
                  <c:v>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BA6-4A75-96BD-FE400BD473A9}"/>
            </c:ext>
          </c:extLst>
        </c:ser>
        <c:ser>
          <c:idx val="1"/>
          <c:order val="1"/>
          <c:tx>
            <c:strRef>
              <c:f>'Killed by age and road user'!$S$50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'Killed by age and road user'!$T$48:$AG$48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2.8</c:v>
                </c:pt>
              </c:strCache>
            </c:strRef>
          </c:cat>
          <c:val>
            <c:numRef>
              <c:f>'Killed by age and road user'!$T$50:$AG$50</c:f>
              <c:numCache>
                <c:formatCode>0.0</c:formatCode>
                <c:ptCount val="14"/>
                <c:pt idx="0">
                  <c:v>6.2590000000000003</c:v>
                </c:pt>
                <c:pt idx="1">
                  <c:v>5.742</c:v>
                </c:pt>
                <c:pt idx="2">
                  <c:v>5.24</c:v>
                </c:pt>
                <c:pt idx="3">
                  <c:v>4.7610000000000001</c:v>
                </c:pt>
                <c:pt idx="4">
                  <c:v>4.58</c:v>
                </c:pt>
                <c:pt idx="5">
                  <c:v>4.5510000000000002</c:v>
                </c:pt>
                <c:pt idx="6">
                  <c:v>4.3310000000000004</c:v>
                </c:pt>
                <c:pt idx="7">
                  <c:v>4.1260000000000003</c:v>
                </c:pt>
                <c:pt idx="8">
                  <c:v>4.0570000000000004</c:v>
                </c:pt>
                <c:pt idx="9">
                  <c:v>3.8069999999999999</c:v>
                </c:pt>
                <c:pt idx="10">
                  <c:v>3.8439999999999999</c:v>
                </c:pt>
                <c:pt idx="11">
                  <c:v>3.7010000000000001</c:v>
                </c:pt>
                <c:pt idx="12">
                  <c:v>2.9</c:v>
                </c:pt>
                <c:pt idx="1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BA6-4A75-96BD-FE400BD473A9}"/>
            </c:ext>
          </c:extLst>
        </c:ser>
        <c:ser>
          <c:idx val="2"/>
          <c:order val="2"/>
          <c:tx>
            <c:strRef>
              <c:f>'Killed by age and road user'!$S$51</c:f>
              <c:strCache>
                <c:ptCount val="1"/>
                <c:pt idx="0">
                  <c:v>New Zealand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'Killed by age and road user'!$T$48:$AG$48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2.8</c:v>
                </c:pt>
              </c:strCache>
            </c:strRef>
          </c:cat>
          <c:val>
            <c:numRef>
              <c:f>'Killed by age and road user'!$T$51:$AG$51</c:f>
              <c:numCache>
                <c:formatCode>0.0</c:formatCode>
                <c:ptCount val="14"/>
                <c:pt idx="0">
                  <c:v>9.7970000000000006</c:v>
                </c:pt>
                <c:pt idx="1">
                  <c:v>9.4930000000000003</c:v>
                </c:pt>
                <c:pt idx="2">
                  <c:v>9.9570000000000007</c:v>
                </c:pt>
                <c:pt idx="3">
                  <c:v>8.5500000000000007</c:v>
                </c:pt>
                <c:pt idx="4">
                  <c:v>8.8970000000000002</c:v>
                </c:pt>
                <c:pt idx="5">
                  <c:v>8.5860000000000003</c:v>
                </c:pt>
                <c:pt idx="6">
                  <c:v>6.4470000000000001</c:v>
                </c:pt>
                <c:pt idx="7">
                  <c:v>6.9480000000000004</c:v>
                </c:pt>
                <c:pt idx="8">
                  <c:v>5.6589999999999998</c:v>
                </c:pt>
                <c:pt idx="9">
                  <c:v>6.4969999999999999</c:v>
                </c:pt>
                <c:pt idx="10">
                  <c:v>6.94</c:v>
                </c:pt>
                <c:pt idx="11">
                  <c:v>6.968</c:v>
                </c:pt>
                <c:pt idx="12">
                  <c:v>7.9059999999999997</c:v>
                </c:pt>
                <c:pt idx="13">
                  <c:v>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BA6-4A75-96BD-FE400BD473A9}"/>
            </c:ext>
          </c:extLst>
        </c:ser>
        <c:ser>
          <c:idx val="3"/>
          <c:order val="3"/>
          <c:tx>
            <c:strRef>
              <c:f>'Killed by age and road user'!$S$52</c:f>
              <c:strCache>
                <c:ptCount val="1"/>
                <c:pt idx="0">
                  <c:v>Norway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'Killed by age and road user'!$T$48:$AG$48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2.8</c:v>
                </c:pt>
              </c:strCache>
            </c:strRef>
          </c:cat>
          <c:val>
            <c:numRef>
              <c:f>'Killed by age and road user'!$T$52:$AG$52</c:f>
              <c:numCache>
                <c:formatCode>0.0</c:formatCode>
                <c:ptCount val="14"/>
                <c:pt idx="0">
                  <c:v>4.8410000000000002</c:v>
                </c:pt>
                <c:pt idx="1">
                  <c:v>5.2149999999999999</c:v>
                </c:pt>
                <c:pt idx="2">
                  <c:v>4.9770000000000003</c:v>
                </c:pt>
                <c:pt idx="3">
                  <c:v>5.383</c:v>
                </c:pt>
                <c:pt idx="4">
                  <c:v>4.4169999999999998</c:v>
                </c:pt>
                <c:pt idx="5">
                  <c:v>4.2809999999999997</c:v>
                </c:pt>
                <c:pt idx="6">
                  <c:v>3.4140000000000001</c:v>
                </c:pt>
                <c:pt idx="7">
                  <c:v>2.9079999999999999</c:v>
                </c:pt>
                <c:pt idx="8">
                  <c:v>3.702</c:v>
                </c:pt>
                <c:pt idx="9">
                  <c:v>2.8780000000000001</c:v>
                </c:pt>
                <c:pt idx="10">
                  <c:v>2.2650000000000001</c:v>
                </c:pt>
                <c:pt idx="11">
                  <c:v>2.5910000000000002</c:v>
                </c:pt>
                <c:pt idx="12">
                  <c:v>2.0299999999999998</c:v>
                </c:pt>
                <c:pt idx="13">
                  <c:v>2.1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BA6-4A75-96BD-FE400BD473A9}"/>
            </c:ext>
          </c:extLst>
        </c:ser>
        <c:ser>
          <c:idx val="4"/>
          <c:order val="4"/>
          <c:tx>
            <c:strRef>
              <c:f>'Killed by age and road user'!$S$53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'Killed by age and road user'!$T$48:$AG$48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2.8</c:v>
                </c:pt>
              </c:strCache>
            </c:strRef>
          </c:cat>
          <c:val>
            <c:numRef>
              <c:f>'Killed by age and road user'!$T$53:$AG$53</c:f>
              <c:numCache>
                <c:formatCode>0.0</c:formatCode>
                <c:ptCount val="14"/>
                <c:pt idx="0">
                  <c:v>4.883</c:v>
                </c:pt>
                <c:pt idx="1">
                  <c:v>4.9180000000000001</c:v>
                </c:pt>
                <c:pt idx="2">
                  <c:v>5.1680000000000001</c:v>
                </c:pt>
                <c:pt idx="3">
                  <c:v>4.3230000000000004</c:v>
                </c:pt>
                <c:pt idx="4">
                  <c:v>3.8679999999999999</c:v>
                </c:pt>
                <c:pt idx="5">
                  <c:v>2.8479999999999999</c:v>
                </c:pt>
                <c:pt idx="6">
                  <c:v>3.3879999999999999</c:v>
                </c:pt>
                <c:pt idx="7">
                  <c:v>3.0049999999999999</c:v>
                </c:pt>
                <c:pt idx="8">
                  <c:v>2.7210000000000001</c:v>
                </c:pt>
                <c:pt idx="9">
                  <c:v>2.7989999999999999</c:v>
                </c:pt>
                <c:pt idx="10">
                  <c:v>2.657</c:v>
                </c:pt>
                <c:pt idx="11">
                  <c:v>2.7410000000000001</c:v>
                </c:pt>
                <c:pt idx="12">
                  <c:v>2.54</c:v>
                </c:pt>
                <c:pt idx="13">
                  <c:v>3.2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BA6-4A75-96BD-FE400BD47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71872"/>
        <c:axId val="104209408"/>
      </c:lineChart>
      <c:catAx>
        <c:axId val="9547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4209408"/>
        <c:crosses val="autoZero"/>
        <c:auto val="1"/>
        <c:lblAlgn val="ctr"/>
        <c:lblOffset val="100"/>
        <c:noMultiLvlLbl val="0"/>
      </c:catAx>
      <c:valAx>
        <c:axId val="10420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547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C12A4-EE92-4B54-8409-1F8393F319C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13AD9C-2AFB-42AF-8136-38144DA616A4}">
      <dgm:prSet phldrT="[Text]" custT="1"/>
      <dgm:spPr/>
      <dgm:t>
        <a:bodyPr/>
        <a:lstStyle/>
        <a:p>
          <a:r>
            <a:rPr lang="en-US" sz="1400" b="1" dirty="0" smtClean="0"/>
            <a:t>Ministry of Transport</a:t>
          </a:r>
          <a:r>
            <a:rPr lang="en-US" sz="1100" dirty="0" smtClean="0"/>
            <a:t/>
          </a:r>
          <a:br>
            <a:rPr lang="en-US" sz="1100" dirty="0" smtClean="0"/>
          </a:br>
          <a:r>
            <a:rPr lang="en-NZ" sz="1100" dirty="0" smtClean="0"/>
            <a:t>overall stewardship of the transport system</a:t>
          </a:r>
          <a:endParaRPr lang="en-US" sz="1100" dirty="0"/>
        </a:p>
      </dgm:t>
    </dgm:pt>
    <dgm:pt modelId="{248E9AF1-18B0-4D60-A62D-16EB6000A628}" type="parTrans" cxnId="{939B847B-9336-4408-B0B0-479846AB5C6F}">
      <dgm:prSet/>
      <dgm:spPr/>
      <dgm:t>
        <a:bodyPr/>
        <a:lstStyle/>
        <a:p>
          <a:endParaRPr lang="en-US"/>
        </a:p>
      </dgm:t>
    </dgm:pt>
    <dgm:pt modelId="{8F33BA56-5838-4752-BCC5-00DD638F5B9E}" type="sibTrans" cxnId="{939B847B-9336-4408-B0B0-479846AB5C6F}">
      <dgm:prSet/>
      <dgm:spPr/>
      <dgm:t>
        <a:bodyPr/>
        <a:lstStyle/>
        <a:p>
          <a:endParaRPr lang="en-US"/>
        </a:p>
      </dgm:t>
    </dgm:pt>
    <dgm:pt modelId="{AD0A727F-2B35-42B3-B0F0-F18288E8DB78}">
      <dgm:prSet phldrT="[Text]"/>
      <dgm:spPr/>
      <dgm:t>
        <a:bodyPr/>
        <a:lstStyle/>
        <a:p>
          <a:r>
            <a:rPr lang="en-NZ" dirty="0" smtClean="0"/>
            <a:t>Provides advice to the government to help it meet its transport objectives, including:</a:t>
          </a:r>
          <a:endParaRPr lang="en-US" dirty="0"/>
        </a:p>
      </dgm:t>
    </dgm:pt>
    <dgm:pt modelId="{51EB0756-A56C-494B-A0D1-08410D07F100}" type="parTrans" cxnId="{8BC5EDA9-328F-48BB-919A-11178EA11022}">
      <dgm:prSet/>
      <dgm:spPr/>
      <dgm:t>
        <a:bodyPr/>
        <a:lstStyle/>
        <a:p>
          <a:endParaRPr lang="en-US"/>
        </a:p>
      </dgm:t>
    </dgm:pt>
    <dgm:pt modelId="{5A332E9A-E1DE-4EA0-8C4C-723A45ED709E}" type="sibTrans" cxnId="{8BC5EDA9-328F-48BB-919A-11178EA11022}">
      <dgm:prSet/>
      <dgm:spPr/>
      <dgm:t>
        <a:bodyPr/>
        <a:lstStyle/>
        <a:p>
          <a:endParaRPr lang="en-US"/>
        </a:p>
      </dgm:t>
    </dgm:pt>
    <dgm:pt modelId="{AF32E5B4-D23F-426A-A2CD-B4A20A0B21A3}">
      <dgm:prSet phldrT="[Text]" custT="1"/>
      <dgm:spPr/>
      <dgm:t>
        <a:bodyPr/>
        <a:lstStyle/>
        <a:p>
          <a:r>
            <a:rPr lang="en-US" sz="1400" b="1" dirty="0" smtClean="0"/>
            <a:t>NZTA</a:t>
          </a: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dirty="0" smtClean="0"/>
            <a:t>f</a:t>
          </a:r>
          <a:r>
            <a:rPr lang="en-NZ" sz="1100" dirty="0" err="1" smtClean="0"/>
            <a:t>unds</a:t>
          </a:r>
          <a:r>
            <a:rPr lang="en-NZ" sz="1100" dirty="0" smtClean="0"/>
            <a:t>, builds, manages and regulates the land transport system</a:t>
          </a:r>
          <a:endParaRPr lang="en-US" sz="1100" dirty="0"/>
        </a:p>
      </dgm:t>
    </dgm:pt>
    <dgm:pt modelId="{9A1D71B1-D14F-4193-8B14-8A255FABF8FB}" type="parTrans" cxnId="{D7B8CB78-A051-4FB8-B650-D1EDB8E5BC30}">
      <dgm:prSet/>
      <dgm:spPr/>
      <dgm:t>
        <a:bodyPr/>
        <a:lstStyle/>
        <a:p>
          <a:endParaRPr lang="en-US"/>
        </a:p>
      </dgm:t>
    </dgm:pt>
    <dgm:pt modelId="{80678734-C919-436D-AE45-3857F2C56F09}" type="sibTrans" cxnId="{D7B8CB78-A051-4FB8-B650-D1EDB8E5BC30}">
      <dgm:prSet/>
      <dgm:spPr/>
      <dgm:t>
        <a:bodyPr/>
        <a:lstStyle/>
        <a:p>
          <a:endParaRPr lang="en-US"/>
        </a:p>
      </dgm:t>
    </dgm:pt>
    <dgm:pt modelId="{2AE70227-E308-412E-B950-26F056EF4479}">
      <dgm:prSet phldrT="[Text]"/>
      <dgm:spPr/>
      <dgm:t>
        <a:bodyPr/>
        <a:lstStyle/>
        <a:p>
          <a:r>
            <a:rPr lang="en-US" dirty="0" smtClean="0"/>
            <a:t>Allocates funding for land transport infrastructure and services</a:t>
          </a:r>
          <a:endParaRPr lang="en-US" dirty="0"/>
        </a:p>
      </dgm:t>
    </dgm:pt>
    <dgm:pt modelId="{F4B3DB08-41AF-4654-B439-4893AD7939D4}" type="parTrans" cxnId="{8B240D2F-D11F-4131-9C35-4B8D93D9AE40}">
      <dgm:prSet/>
      <dgm:spPr/>
      <dgm:t>
        <a:bodyPr/>
        <a:lstStyle/>
        <a:p>
          <a:endParaRPr lang="en-US"/>
        </a:p>
      </dgm:t>
    </dgm:pt>
    <dgm:pt modelId="{457BCCBC-4AD0-46BB-A101-4E76BE02B995}" type="sibTrans" cxnId="{8B240D2F-D11F-4131-9C35-4B8D93D9AE40}">
      <dgm:prSet/>
      <dgm:spPr/>
      <dgm:t>
        <a:bodyPr/>
        <a:lstStyle/>
        <a:p>
          <a:endParaRPr lang="en-US"/>
        </a:p>
      </dgm:t>
    </dgm:pt>
    <dgm:pt modelId="{8F1A7F1C-0095-467A-A4AC-A69EDEE71B0C}">
      <dgm:prSet phldrT="[Text]" custT="1"/>
      <dgm:spPr/>
      <dgm:t>
        <a:bodyPr/>
        <a:lstStyle/>
        <a:p>
          <a:r>
            <a:rPr lang="en-US" sz="1400" b="1" dirty="0" smtClean="0"/>
            <a:t>NZ Police</a:t>
          </a:r>
          <a:r>
            <a:rPr lang="en-US" sz="1100" b="1" dirty="0" smtClean="0"/>
            <a:t/>
          </a:r>
          <a:br>
            <a:rPr lang="en-US" sz="1100" b="1" dirty="0" smtClean="0"/>
          </a:br>
          <a:r>
            <a:rPr lang="en-NZ" sz="1100" dirty="0" smtClean="0"/>
            <a:t>enforce compliance with road rules</a:t>
          </a:r>
          <a:endParaRPr lang="en-US" sz="1100" b="1" dirty="0"/>
        </a:p>
      </dgm:t>
    </dgm:pt>
    <dgm:pt modelId="{923B5E34-1DF7-4972-B488-17DA5F9F456A}" type="parTrans" cxnId="{5E8D8E83-D4F7-4245-A010-40E984188171}">
      <dgm:prSet/>
      <dgm:spPr/>
      <dgm:t>
        <a:bodyPr/>
        <a:lstStyle/>
        <a:p>
          <a:endParaRPr lang="en-US"/>
        </a:p>
      </dgm:t>
    </dgm:pt>
    <dgm:pt modelId="{CAA4CE4C-97EE-459C-9C8E-A7B48AA06D4F}" type="sibTrans" cxnId="{5E8D8E83-D4F7-4245-A010-40E984188171}">
      <dgm:prSet/>
      <dgm:spPr/>
      <dgm:t>
        <a:bodyPr/>
        <a:lstStyle/>
        <a:p>
          <a:endParaRPr lang="en-US"/>
        </a:p>
      </dgm:t>
    </dgm:pt>
    <dgm:pt modelId="{C172CEA1-F211-457D-933D-CBB238255BAE}">
      <dgm:prSet phldrT="[Text]"/>
      <dgm:spPr/>
      <dgm:t>
        <a:bodyPr/>
        <a:lstStyle/>
        <a:p>
          <a:r>
            <a:rPr lang="en-NZ" dirty="0" smtClean="0"/>
            <a:t>Provides road policing services including:</a:t>
          </a:r>
          <a:endParaRPr lang="en-US" dirty="0"/>
        </a:p>
      </dgm:t>
    </dgm:pt>
    <dgm:pt modelId="{E2D3F7C7-979C-45BC-84F7-452F2364943A}" type="parTrans" cxnId="{103C08EB-687C-4508-8A45-856C0B7148B9}">
      <dgm:prSet/>
      <dgm:spPr/>
      <dgm:t>
        <a:bodyPr/>
        <a:lstStyle/>
        <a:p>
          <a:endParaRPr lang="en-US"/>
        </a:p>
      </dgm:t>
    </dgm:pt>
    <dgm:pt modelId="{D20914DD-A1F8-42DC-8957-464C07397B3B}" type="sibTrans" cxnId="{103C08EB-687C-4508-8A45-856C0B7148B9}">
      <dgm:prSet/>
      <dgm:spPr/>
      <dgm:t>
        <a:bodyPr/>
        <a:lstStyle/>
        <a:p>
          <a:endParaRPr lang="en-US"/>
        </a:p>
      </dgm:t>
    </dgm:pt>
    <dgm:pt modelId="{4D2705E0-C223-48DD-BF30-2CB924B0E129}">
      <dgm:prSet phldrT="[Text]" custT="1"/>
      <dgm:spPr/>
      <dgm:t>
        <a:bodyPr/>
        <a:lstStyle/>
        <a:p>
          <a:r>
            <a:rPr lang="en-US" sz="1400" b="1" dirty="0" smtClean="0"/>
            <a:t>Local Government</a:t>
          </a:r>
          <a:r>
            <a:rPr lang="en-US" sz="1100" b="0" dirty="0" smtClean="0"/>
            <a:t/>
          </a:r>
          <a:br>
            <a:rPr lang="en-US" sz="1100" b="0" dirty="0" smtClean="0"/>
          </a:br>
          <a:r>
            <a:rPr lang="en-US" sz="1100" b="0" dirty="0" smtClean="0"/>
            <a:t>manage local roads, regulatory transport functions </a:t>
          </a:r>
          <a:endParaRPr lang="en-US" sz="1100" b="0" dirty="0"/>
        </a:p>
      </dgm:t>
    </dgm:pt>
    <dgm:pt modelId="{EA372911-9E5B-4218-A1C9-9006C623B37A}" type="parTrans" cxnId="{2AA21B2C-2CB8-4E53-AAB0-5416ECB4B65B}">
      <dgm:prSet/>
      <dgm:spPr/>
      <dgm:t>
        <a:bodyPr/>
        <a:lstStyle/>
        <a:p>
          <a:endParaRPr lang="en-US"/>
        </a:p>
      </dgm:t>
    </dgm:pt>
    <dgm:pt modelId="{D6161088-0789-4FF7-8DE9-A7C1D75B8B0B}" type="sibTrans" cxnId="{2AA21B2C-2CB8-4E53-AAB0-5416ECB4B65B}">
      <dgm:prSet/>
      <dgm:spPr/>
      <dgm:t>
        <a:bodyPr/>
        <a:lstStyle/>
        <a:p>
          <a:endParaRPr lang="en-US"/>
        </a:p>
      </dgm:t>
    </dgm:pt>
    <dgm:pt modelId="{746565F6-CEDD-4C7F-A25E-D708AB3334A1}">
      <dgm:prSet/>
      <dgm:spPr/>
      <dgm:t>
        <a:bodyPr/>
        <a:lstStyle/>
        <a:p>
          <a:r>
            <a:rPr lang="en-NZ" dirty="0"/>
            <a:t>funding levels and </a:t>
          </a:r>
          <a:r>
            <a:rPr lang="en-NZ" dirty="0" smtClean="0"/>
            <a:t>priorities </a:t>
          </a:r>
          <a:endParaRPr lang="en-US" dirty="0"/>
        </a:p>
      </dgm:t>
    </dgm:pt>
    <dgm:pt modelId="{196208F0-DF9F-4B93-B7F7-E8FEFFA72A3F}" type="parTrans" cxnId="{954077F0-786C-42F0-943B-7987D3F337D6}">
      <dgm:prSet/>
      <dgm:spPr/>
      <dgm:t>
        <a:bodyPr/>
        <a:lstStyle/>
        <a:p>
          <a:endParaRPr lang="en-US"/>
        </a:p>
      </dgm:t>
    </dgm:pt>
    <dgm:pt modelId="{21D41572-EECA-4EF8-B2B5-4962C234A25C}" type="sibTrans" cxnId="{954077F0-786C-42F0-943B-7987D3F337D6}">
      <dgm:prSet/>
      <dgm:spPr/>
      <dgm:t>
        <a:bodyPr/>
        <a:lstStyle/>
        <a:p>
          <a:endParaRPr lang="en-US"/>
        </a:p>
      </dgm:t>
    </dgm:pt>
    <dgm:pt modelId="{E7774199-D2F6-4216-965A-A0353FCCF376}">
      <dgm:prSet phldrT="[Text]"/>
      <dgm:spPr/>
      <dgm:t>
        <a:bodyPr/>
        <a:lstStyle/>
        <a:p>
          <a:r>
            <a:rPr lang="en-NZ" dirty="0" smtClean="0"/>
            <a:t>advice on legislative, regulatory and policy settings</a:t>
          </a:r>
          <a:endParaRPr lang="en-US" dirty="0"/>
        </a:p>
      </dgm:t>
    </dgm:pt>
    <dgm:pt modelId="{F5CD87E6-C506-4DB1-864A-6D325557F52A}" type="parTrans" cxnId="{16C34414-C18C-418D-97F2-F4769BE21EDC}">
      <dgm:prSet/>
      <dgm:spPr/>
      <dgm:t>
        <a:bodyPr/>
        <a:lstStyle/>
        <a:p>
          <a:endParaRPr lang="en-US"/>
        </a:p>
      </dgm:t>
    </dgm:pt>
    <dgm:pt modelId="{A29EEA04-F613-44E7-9304-5AB5ADAB1519}" type="sibTrans" cxnId="{16C34414-C18C-418D-97F2-F4769BE21EDC}">
      <dgm:prSet/>
      <dgm:spPr/>
      <dgm:t>
        <a:bodyPr/>
        <a:lstStyle/>
        <a:p>
          <a:endParaRPr lang="en-US"/>
        </a:p>
      </dgm:t>
    </dgm:pt>
    <dgm:pt modelId="{6B335A17-BEEC-4929-9220-D5322170F9DC}">
      <dgm:prSet/>
      <dgm:spPr/>
      <dgm:t>
        <a:bodyPr/>
        <a:lstStyle/>
        <a:p>
          <a:r>
            <a:rPr lang="en-NZ" dirty="0" smtClean="0"/>
            <a:t>Crown </a:t>
          </a:r>
          <a:r>
            <a:rPr lang="en-NZ" dirty="0"/>
            <a:t>agency </a:t>
          </a:r>
          <a:r>
            <a:rPr lang="en-NZ" dirty="0" smtClean="0"/>
            <a:t>governance, performance and accountability.</a:t>
          </a:r>
          <a:endParaRPr lang="en-US" dirty="0"/>
        </a:p>
      </dgm:t>
    </dgm:pt>
    <dgm:pt modelId="{6D8172A5-AF76-4574-8FA6-01A623B295E8}" type="parTrans" cxnId="{77FD252C-868D-488A-8C9F-DDAE05D5483B}">
      <dgm:prSet/>
      <dgm:spPr/>
      <dgm:t>
        <a:bodyPr/>
        <a:lstStyle/>
        <a:p>
          <a:endParaRPr lang="en-US"/>
        </a:p>
      </dgm:t>
    </dgm:pt>
    <dgm:pt modelId="{2AD57476-40AD-4AA2-81B0-3BDC358EC08C}" type="sibTrans" cxnId="{77FD252C-868D-488A-8C9F-DDAE05D5483B}">
      <dgm:prSet/>
      <dgm:spPr/>
      <dgm:t>
        <a:bodyPr/>
        <a:lstStyle/>
        <a:p>
          <a:endParaRPr lang="en-US"/>
        </a:p>
      </dgm:t>
    </dgm:pt>
    <dgm:pt modelId="{D87694DF-D299-46A2-B020-611781B33E53}">
      <dgm:prSet/>
      <dgm:spPr/>
      <dgm:t>
        <a:bodyPr/>
        <a:lstStyle/>
        <a:p>
          <a:r>
            <a:rPr lang="en-NZ" dirty="0"/>
            <a:t>Manages </a:t>
          </a:r>
          <a:r>
            <a:rPr lang="en-NZ" dirty="0" smtClean="0"/>
            <a:t>driver and vehicle </a:t>
          </a:r>
          <a:r>
            <a:rPr lang="en-US" dirty="0" smtClean="0"/>
            <a:t>licensing, vehicle inspections and rules development. </a:t>
          </a:r>
          <a:endParaRPr lang="en-US" dirty="0"/>
        </a:p>
      </dgm:t>
    </dgm:pt>
    <dgm:pt modelId="{2B56AA10-0B6C-4999-8277-78667308BC5B}" type="parTrans" cxnId="{382FBC54-7FDD-4269-8BE7-FDD625D1CE96}">
      <dgm:prSet/>
      <dgm:spPr/>
      <dgm:t>
        <a:bodyPr/>
        <a:lstStyle/>
        <a:p>
          <a:endParaRPr lang="en-US"/>
        </a:p>
      </dgm:t>
    </dgm:pt>
    <dgm:pt modelId="{9188041E-18BB-4EC4-942B-3886B1A22E97}" type="sibTrans" cxnId="{382FBC54-7FDD-4269-8BE7-FDD625D1CE96}">
      <dgm:prSet/>
      <dgm:spPr/>
      <dgm:t>
        <a:bodyPr/>
        <a:lstStyle/>
        <a:p>
          <a:endParaRPr lang="en-US"/>
        </a:p>
      </dgm:t>
    </dgm:pt>
    <dgm:pt modelId="{D510ABB2-082C-4BE4-A8D8-E91E89915FB1}">
      <dgm:prSet/>
      <dgm:spPr/>
      <dgm:t>
        <a:bodyPr/>
        <a:lstStyle/>
        <a:p>
          <a:r>
            <a:rPr lang="en-US" dirty="0"/>
            <a:t>Manages the State </a:t>
          </a:r>
          <a:r>
            <a:rPr lang="en-US" dirty="0" smtClean="0"/>
            <a:t>highway network</a:t>
          </a:r>
          <a:endParaRPr lang="en-US" dirty="0"/>
        </a:p>
      </dgm:t>
    </dgm:pt>
    <dgm:pt modelId="{6FF63B2E-B2C0-4023-9EBE-DD60BE803799}" type="parTrans" cxnId="{9D83C69B-FD82-4DEB-9943-1FCB0F2388BF}">
      <dgm:prSet/>
      <dgm:spPr/>
      <dgm:t>
        <a:bodyPr/>
        <a:lstStyle/>
        <a:p>
          <a:endParaRPr lang="en-US"/>
        </a:p>
      </dgm:t>
    </dgm:pt>
    <dgm:pt modelId="{9610FB4E-57EA-4A99-A788-9C14869315A2}" type="sibTrans" cxnId="{9D83C69B-FD82-4DEB-9943-1FCB0F2388BF}">
      <dgm:prSet/>
      <dgm:spPr/>
      <dgm:t>
        <a:bodyPr/>
        <a:lstStyle/>
        <a:p>
          <a:endParaRPr lang="en-US"/>
        </a:p>
      </dgm:t>
    </dgm:pt>
    <dgm:pt modelId="{F5828146-6EE7-4991-9F02-EBEC005FFCC5}">
      <dgm:prSet/>
      <dgm:spPr/>
      <dgm:t>
        <a:bodyPr/>
        <a:lstStyle/>
        <a:p>
          <a:r>
            <a:rPr lang="en-US" dirty="0" smtClean="0"/>
            <a:t> Provides land transport safety and sustainability information and education.</a:t>
          </a:r>
          <a:endParaRPr lang="en-US" dirty="0"/>
        </a:p>
      </dgm:t>
    </dgm:pt>
    <dgm:pt modelId="{FCD23641-A6D1-46FD-B8E1-D9E9A19F5BA4}" type="parTrans" cxnId="{5E237859-9FC1-4A7F-8315-6C97B21D51AC}">
      <dgm:prSet/>
      <dgm:spPr/>
      <dgm:t>
        <a:bodyPr/>
        <a:lstStyle/>
        <a:p>
          <a:endParaRPr lang="en-US"/>
        </a:p>
      </dgm:t>
    </dgm:pt>
    <dgm:pt modelId="{947DE2A3-F69B-4247-8024-4E841A16221F}" type="sibTrans" cxnId="{5E237859-9FC1-4A7F-8315-6C97B21D51AC}">
      <dgm:prSet/>
      <dgm:spPr/>
      <dgm:t>
        <a:bodyPr/>
        <a:lstStyle/>
        <a:p>
          <a:endParaRPr lang="en-US"/>
        </a:p>
      </dgm:t>
    </dgm:pt>
    <dgm:pt modelId="{445A60A6-0438-4892-AB6C-0736B6BA9F9D}">
      <dgm:prSet/>
      <dgm:spPr/>
      <dgm:t>
        <a:bodyPr/>
        <a:lstStyle/>
        <a:p>
          <a:r>
            <a:rPr lang="en-US" dirty="0"/>
            <a:t>speed </a:t>
          </a:r>
          <a:r>
            <a:rPr lang="en-US" dirty="0" smtClean="0"/>
            <a:t>management</a:t>
          </a:r>
          <a:endParaRPr lang="en-US" dirty="0"/>
        </a:p>
      </dgm:t>
    </dgm:pt>
    <dgm:pt modelId="{20495310-69F1-4AFD-914B-1E016193875B}" type="parTrans" cxnId="{C0539B4B-A2DC-4130-B9F1-CD6D02C1EC66}">
      <dgm:prSet/>
      <dgm:spPr/>
      <dgm:t>
        <a:bodyPr/>
        <a:lstStyle/>
        <a:p>
          <a:endParaRPr lang="en-US"/>
        </a:p>
      </dgm:t>
    </dgm:pt>
    <dgm:pt modelId="{CE8EFB98-0396-4621-A9A3-4F6D651D7631}" type="sibTrans" cxnId="{C0539B4B-A2DC-4130-B9F1-CD6D02C1EC66}">
      <dgm:prSet/>
      <dgm:spPr/>
      <dgm:t>
        <a:bodyPr/>
        <a:lstStyle/>
        <a:p>
          <a:endParaRPr lang="en-US"/>
        </a:p>
      </dgm:t>
    </dgm:pt>
    <dgm:pt modelId="{270B2993-A43B-447C-BED5-3C47E3902D07}">
      <dgm:prSet/>
      <dgm:spPr/>
      <dgm:t>
        <a:bodyPr/>
        <a:lstStyle/>
        <a:p>
          <a:r>
            <a:rPr lang="en-US" dirty="0" smtClean="0"/>
            <a:t>drink / drugged driving </a:t>
          </a:r>
          <a:r>
            <a:rPr lang="fr-FR" dirty="0" err="1" smtClean="0"/>
            <a:t>enforcement</a:t>
          </a:r>
          <a:endParaRPr lang="en-US" dirty="0"/>
        </a:p>
      </dgm:t>
    </dgm:pt>
    <dgm:pt modelId="{232DF423-9267-4E8B-BC9C-A41DDFB05DBB}" type="parTrans" cxnId="{00F30C4F-F2F7-45FF-9EFB-A9753B8CD79E}">
      <dgm:prSet/>
      <dgm:spPr/>
      <dgm:t>
        <a:bodyPr/>
        <a:lstStyle/>
        <a:p>
          <a:endParaRPr lang="en-US"/>
        </a:p>
      </dgm:t>
    </dgm:pt>
    <dgm:pt modelId="{C247D7EB-B488-465E-BE60-682A15595271}" type="sibTrans" cxnId="{00F30C4F-F2F7-45FF-9EFB-A9753B8CD79E}">
      <dgm:prSet/>
      <dgm:spPr/>
      <dgm:t>
        <a:bodyPr/>
        <a:lstStyle/>
        <a:p>
          <a:endParaRPr lang="en-US"/>
        </a:p>
      </dgm:t>
    </dgm:pt>
    <dgm:pt modelId="{1265A266-2BC3-486D-9F65-3DDE65248DC9}">
      <dgm:prSet/>
      <dgm:spPr/>
      <dgm:t>
        <a:bodyPr/>
        <a:lstStyle/>
        <a:p>
          <a:r>
            <a:rPr lang="fr-FR" dirty="0" err="1" smtClean="0"/>
            <a:t>seatbelt</a:t>
          </a:r>
          <a:r>
            <a:rPr lang="fr-FR" dirty="0" smtClean="0"/>
            <a:t> </a:t>
          </a:r>
          <a:r>
            <a:rPr lang="fr-FR" dirty="0" err="1" smtClean="0"/>
            <a:t>enforcement</a:t>
          </a:r>
          <a:endParaRPr lang="en-US" dirty="0"/>
        </a:p>
      </dgm:t>
    </dgm:pt>
    <dgm:pt modelId="{6F807268-AFB5-4504-BEC3-0FF052086DA3}" type="parTrans" cxnId="{4B07D20B-D738-4D31-871D-1287CC606D4C}">
      <dgm:prSet/>
      <dgm:spPr/>
      <dgm:t>
        <a:bodyPr/>
        <a:lstStyle/>
        <a:p>
          <a:endParaRPr lang="en-US"/>
        </a:p>
      </dgm:t>
    </dgm:pt>
    <dgm:pt modelId="{E8E4920A-1EC7-4DE3-BA9A-59860F757DB0}" type="sibTrans" cxnId="{4B07D20B-D738-4D31-871D-1287CC606D4C}">
      <dgm:prSet/>
      <dgm:spPr/>
      <dgm:t>
        <a:bodyPr/>
        <a:lstStyle/>
        <a:p>
          <a:endParaRPr lang="en-US"/>
        </a:p>
      </dgm:t>
    </dgm:pt>
    <dgm:pt modelId="{92E36494-33D3-4C2B-BB60-E4CB3D0D94A5}">
      <dgm:prSet/>
      <dgm:spPr/>
      <dgm:t>
        <a:bodyPr/>
        <a:lstStyle/>
        <a:p>
          <a:r>
            <a:rPr lang="fr-FR" dirty="0" smtClean="0"/>
            <a:t>a visible </a:t>
          </a:r>
          <a:r>
            <a:rPr lang="en-NZ" dirty="0" smtClean="0"/>
            <a:t>road safety presence.</a:t>
          </a:r>
          <a:endParaRPr lang="en-US" dirty="0"/>
        </a:p>
      </dgm:t>
    </dgm:pt>
    <dgm:pt modelId="{073184AA-ECF9-4B83-A2E3-4501B3CC186B}" type="parTrans" cxnId="{1B1A7620-E294-408E-B0F1-6D18ACDC966F}">
      <dgm:prSet/>
      <dgm:spPr/>
      <dgm:t>
        <a:bodyPr/>
        <a:lstStyle/>
        <a:p>
          <a:endParaRPr lang="en-US"/>
        </a:p>
      </dgm:t>
    </dgm:pt>
    <dgm:pt modelId="{7C7DEBFE-E0DE-45E6-B276-93A3B787757E}" type="sibTrans" cxnId="{1B1A7620-E294-408E-B0F1-6D18ACDC966F}">
      <dgm:prSet/>
      <dgm:spPr/>
      <dgm:t>
        <a:bodyPr/>
        <a:lstStyle/>
        <a:p>
          <a:endParaRPr lang="en-US"/>
        </a:p>
      </dgm:t>
    </dgm:pt>
    <dgm:pt modelId="{C193DEB5-150C-4993-A6EE-D6BE6D7E0DB9}">
      <dgm:prSet phldrT="[Text]"/>
      <dgm:spPr/>
      <dgm:t>
        <a:bodyPr/>
        <a:lstStyle/>
        <a:p>
          <a:r>
            <a:rPr lang="en-NZ" dirty="0" smtClean="0"/>
            <a:t>Own and maintain the local road network and </a:t>
          </a:r>
          <a:r>
            <a:rPr lang="en-US" dirty="0" smtClean="0"/>
            <a:t>perform important regulatory transport </a:t>
          </a:r>
          <a:r>
            <a:rPr lang="en-NZ" dirty="0" smtClean="0"/>
            <a:t>functions. </a:t>
          </a:r>
          <a:endParaRPr lang="en-US" dirty="0"/>
        </a:p>
      </dgm:t>
    </dgm:pt>
    <dgm:pt modelId="{2ACDA12B-8777-47AE-BE31-31D4682F7D84}" type="parTrans" cxnId="{359F1A93-63BE-49D1-A635-E7341FAF1DD1}">
      <dgm:prSet/>
      <dgm:spPr/>
      <dgm:t>
        <a:bodyPr/>
        <a:lstStyle/>
        <a:p>
          <a:endParaRPr lang="en-US"/>
        </a:p>
      </dgm:t>
    </dgm:pt>
    <dgm:pt modelId="{B3CEA119-8FFA-4705-85C2-B30586811D31}" type="sibTrans" cxnId="{359F1A93-63BE-49D1-A635-E7341FAF1DD1}">
      <dgm:prSet/>
      <dgm:spPr/>
      <dgm:t>
        <a:bodyPr/>
        <a:lstStyle/>
        <a:p>
          <a:endParaRPr lang="en-US"/>
        </a:p>
      </dgm:t>
    </dgm:pt>
    <dgm:pt modelId="{1DE3BCB5-98DF-41E3-B3D7-A030AE0FF558}">
      <dgm:prSet phldrT="[Text]"/>
      <dgm:spPr/>
      <dgm:t>
        <a:bodyPr/>
        <a:lstStyle/>
        <a:p>
          <a:r>
            <a:rPr lang="en-NZ" dirty="0" smtClean="0"/>
            <a:t>Funds </a:t>
          </a:r>
          <a:r>
            <a:rPr lang="en-US" dirty="0" smtClean="0"/>
            <a:t>infrastructure and public transport </a:t>
          </a:r>
          <a:r>
            <a:rPr lang="en-NZ" dirty="0" smtClean="0"/>
            <a:t>services alongside central government</a:t>
          </a:r>
          <a:endParaRPr lang="en-US" dirty="0"/>
        </a:p>
      </dgm:t>
    </dgm:pt>
    <dgm:pt modelId="{4A84C4B8-D58C-43FE-B3D6-7B8AFC189E4C}" type="parTrans" cxnId="{62D67671-F23C-4707-9AFA-E5D4CDFC8775}">
      <dgm:prSet/>
      <dgm:spPr/>
      <dgm:t>
        <a:bodyPr/>
        <a:lstStyle/>
        <a:p>
          <a:endParaRPr lang="en-US"/>
        </a:p>
      </dgm:t>
    </dgm:pt>
    <dgm:pt modelId="{8FC3EFBE-A8BF-47F0-8BEC-0333F773093D}" type="sibTrans" cxnId="{62D67671-F23C-4707-9AFA-E5D4CDFC8775}">
      <dgm:prSet/>
      <dgm:spPr/>
      <dgm:t>
        <a:bodyPr/>
        <a:lstStyle/>
        <a:p>
          <a:endParaRPr lang="en-US"/>
        </a:p>
      </dgm:t>
    </dgm:pt>
    <dgm:pt modelId="{3B3C7F26-A6C1-4EEE-BDD9-577C989C63A1}">
      <dgm:prSet phldrT="[Text]"/>
      <dgm:spPr/>
      <dgm:t>
        <a:bodyPr/>
        <a:lstStyle/>
        <a:p>
          <a:r>
            <a:rPr lang="en-NZ" dirty="0" smtClean="0"/>
            <a:t>Responsible for transport planning and land use planning. </a:t>
          </a:r>
          <a:endParaRPr lang="en-US" dirty="0"/>
        </a:p>
      </dgm:t>
    </dgm:pt>
    <dgm:pt modelId="{B97E2EDF-F249-42CF-A50D-2AD4D9EA276B}" type="parTrans" cxnId="{D96280B9-9A4B-4B7A-9B61-49D6986D4827}">
      <dgm:prSet/>
      <dgm:spPr/>
      <dgm:t>
        <a:bodyPr/>
        <a:lstStyle/>
        <a:p>
          <a:endParaRPr lang="en-US"/>
        </a:p>
      </dgm:t>
    </dgm:pt>
    <dgm:pt modelId="{445BBDA6-594B-449F-BB83-18D32A0CED9A}" type="sibTrans" cxnId="{D96280B9-9A4B-4B7A-9B61-49D6986D4827}">
      <dgm:prSet/>
      <dgm:spPr/>
      <dgm:t>
        <a:bodyPr/>
        <a:lstStyle/>
        <a:p>
          <a:endParaRPr lang="en-US"/>
        </a:p>
      </dgm:t>
    </dgm:pt>
    <dgm:pt modelId="{A5E4B404-A179-43F6-871C-1B46C55EF9D0}">
      <dgm:prSet/>
      <dgm:spPr/>
      <dgm:t>
        <a:bodyPr/>
        <a:lstStyle/>
        <a:p>
          <a:r>
            <a:rPr lang="en-NZ" dirty="0" smtClean="0"/>
            <a:t>commercial </a:t>
          </a:r>
          <a:r>
            <a:rPr lang="en-US" dirty="0" smtClean="0"/>
            <a:t>vehicle investigation</a:t>
          </a:r>
          <a:r>
            <a:rPr lang="fr-FR" dirty="0" smtClean="0"/>
            <a:t> </a:t>
          </a:r>
          <a:endParaRPr lang="en-US" dirty="0"/>
        </a:p>
      </dgm:t>
    </dgm:pt>
    <dgm:pt modelId="{93314D96-2662-479C-BF62-78122C6C8D83}" type="parTrans" cxnId="{C6470BD6-4AB5-4E3C-8EF7-AF5765FE7160}">
      <dgm:prSet/>
      <dgm:spPr/>
      <dgm:t>
        <a:bodyPr/>
        <a:lstStyle/>
        <a:p>
          <a:endParaRPr lang="en-US"/>
        </a:p>
      </dgm:t>
    </dgm:pt>
    <dgm:pt modelId="{1791C8F7-C8F4-4D4A-8312-AC38C62D5210}" type="sibTrans" cxnId="{C6470BD6-4AB5-4E3C-8EF7-AF5765FE7160}">
      <dgm:prSet/>
      <dgm:spPr/>
      <dgm:t>
        <a:bodyPr/>
        <a:lstStyle/>
        <a:p>
          <a:endParaRPr lang="en-US"/>
        </a:p>
      </dgm:t>
    </dgm:pt>
    <dgm:pt modelId="{F3BC84F3-53FD-45E2-83CC-ECB35D6BC75D}" type="pres">
      <dgm:prSet presAssocID="{BA5C12A4-EE92-4B54-8409-1F8393F319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3563E6-A253-4B9A-BC7C-54CAC4363201}" type="pres">
      <dgm:prSet presAssocID="{4613AD9C-2AFB-42AF-8136-38144DA616A4}" presName="composite" presStyleCnt="0"/>
      <dgm:spPr/>
      <dgm:t>
        <a:bodyPr/>
        <a:lstStyle/>
        <a:p>
          <a:endParaRPr lang="en-US"/>
        </a:p>
      </dgm:t>
    </dgm:pt>
    <dgm:pt modelId="{B5478141-7DFA-4629-B860-D6A2B209192A}" type="pres">
      <dgm:prSet presAssocID="{4613AD9C-2AFB-42AF-8136-38144DA616A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7C293-26AD-4F72-9ADA-939E4FD23C74}" type="pres">
      <dgm:prSet presAssocID="{4613AD9C-2AFB-42AF-8136-38144DA616A4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14CB9-BE00-440D-B2C8-0F2C718DCF55}" type="pres">
      <dgm:prSet presAssocID="{8F33BA56-5838-4752-BCC5-00DD638F5B9E}" presName="space" presStyleCnt="0"/>
      <dgm:spPr/>
      <dgm:t>
        <a:bodyPr/>
        <a:lstStyle/>
        <a:p>
          <a:endParaRPr lang="en-US"/>
        </a:p>
      </dgm:t>
    </dgm:pt>
    <dgm:pt modelId="{590AE95E-07BC-4456-BE66-BC10CC643ED6}" type="pres">
      <dgm:prSet presAssocID="{AF32E5B4-D23F-426A-A2CD-B4A20A0B21A3}" presName="composite" presStyleCnt="0"/>
      <dgm:spPr/>
      <dgm:t>
        <a:bodyPr/>
        <a:lstStyle/>
        <a:p>
          <a:endParaRPr lang="en-US"/>
        </a:p>
      </dgm:t>
    </dgm:pt>
    <dgm:pt modelId="{6E3549B8-8F67-431C-90A2-26515A14CBFA}" type="pres">
      <dgm:prSet presAssocID="{AF32E5B4-D23F-426A-A2CD-B4A20A0B21A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5CD8F-E751-480C-A922-2F2069D54695}" type="pres">
      <dgm:prSet presAssocID="{AF32E5B4-D23F-426A-A2CD-B4A20A0B21A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43086-7E57-420F-AF9E-95280E254C0C}" type="pres">
      <dgm:prSet presAssocID="{80678734-C919-436D-AE45-3857F2C56F09}" presName="space" presStyleCnt="0"/>
      <dgm:spPr/>
      <dgm:t>
        <a:bodyPr/>
        <a:lstStyle/>
        <a:p>
          <a:endParaRPr lang="en-US"/>
        </a:p>
      </dgm:t>
    </dgm:pt>
    <dgm:pt modelId="{85FA3321-1641-4E1F-9D5D-2F657F2E4DF8}" type="pres">
      <dgm:prSet presAssocID="{8F1A7F1C-0095-467A-A4AC-A69EDEE71B0C}" presName="composite" presStyleCnt="0"/>
      <dgm:spPr/>
      <dgm:t>
        <a:bodyPr/>
        <a:lstStyle/>
        <a:p>
          <a:endParaRPr lang="en-US"/>
        </a:p>
      </dgm:t>
    </dgm:pt>
    <dgm:pt modelId="{F970D31D-381D-435A-ADE9-301F11AC3301}" type="pres">
      <dgm:prSet presAssocID="{8F1A7F1C-0095-467A-A4AC-A69EDEE71B0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64C2E-1016-438E-9237-B32B44D0C9C3}" type="pres">
      <dgm:prSet presAssocID="{8F1A7F1C-0095-467A-A4AC-A69EDEE71B0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159F8-1B15-4FE0-AB60-3A20229E687B}" type="pres">
      <dgm:prSet presAssocID="{CAA4CE4C-97EE-459C-9C8E-A7B48AA06D4F}" presName="space" presStyleCnt="0"/>
      <dgm:spPr/>
      <dgm:t>
        <a:bodyPr/>
        <a:lstStyle/>
        <a:p>
          <a:endParaRPr lang="en-US"/>
        </a:p>
      </dgm:t>
    </dgm:pt>
    <dgm:pt modelId="{3DB4BFE5-06D3-411B-BE48-D5264C124997}" type="pres">
      <dgm:prSet presAssocID="{4D2705E0-C223-48DD-BF30-2CB924B0E129}" presName="composite" presStyleCnt="0"/>
      <dgm:spPr/>
      <dgm:t>
        <a:bodyPr/>
        <a:lstStyle/>
        <a:p>
          <a:endParaRPr lang="en-US"/>
        </a:p>
      </dgm:t>
    </dgm:pt>
    <dgm:pt modelId="{A17E376B-0845-4B19-B492-FB75CE82F7D4}" type="pres">
      <dgm:prSet presAssocID="{4D2705E0-C223-48DD-BF30-2CB924B0E12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603D0-5F6F-4403-8640-D7F547CE8014}" type="pres">
      <dgm:prSet presAssocID="{4D2705E0-C223-48DD-BF30-2CB924B0E12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0DBE9D-A310-4A8B-A02C-0A30A709633F}" type="presOf" srcId="{1DE3BCB5-98DF-41E3-B3D7-A030AE0FF558}" destId="{5DF603D0-5F6F-4403-8640-D7F547CE8014}" srcOrd="0" destOrd="1" presId="urn:microsoft.com/office/officeart/2005/8/layout/hList1"/>
    <dgm:cxn modelId="{D7B8CB78-A051-4FB8-B650-D1EDB8E5BC30}" srcId="{BA5C12A4-EE92-4B54-8409-1F8393F319C7}" destId="{AF32E5B4-D23F-426A-A2CD-B4A20A0B21A3}" srcOrd="1" destOrd="0" parTransId="{9A1D71B1-D14F-4193-8B14-8A255FABF8FB}" sibTransId="{80678734-C919-436D-AE45-3857F2C56F09}"/>
    <dgm:cxn modelId="{1B1A7620-E294-408E-B0F1-6D18ACDC966F}" srcId="{C172CEA1-F211-457D-933D-CBB238255BAE}" destId="{92E36494-33D3-4C2B-BB60-E4CB3D0D94A5}" srcOrd="4" destOrd="0" parTransId="{073184AA-ECF9-4B83-A2E3-4501B3CC186B}" sibTransId="{7C7DEBFE-E0DE-45E6-B276-93A3B787757E}"/>
    <dgm:cxn modelId="{0763F03C-8634-462B-933C-3039C87610ED}" type="presOf" srcId="{A5E4B404-A179-43F6-871C-1B46C55EF9D0}" destId="{91964C2E-1016-438E-9237-B32B44D0C9C3}" srcOrd="0" destOrd="4" presId="urn:microsoft.com/office/officeart/2005/8/layout/hList1"/>
    <dgm:cxn modelId="{2AA21B2C-2CB8-4E53-AAB0-5416ECB4B65B}" srcId="{BA5C12A4-EE92-4B54-8409-1F8393F319C7}" destId="{4D2705E0-C223-48DD-BF30-2CB924B0E129}" srcOrd="3" destOrd="0" parTransId="{EA372911-9E5B-4218-A1C9-9006C623B37A}" sibTransId="{D6161088-0789-4FF7-8DE9-A7C1D75B8B0B}"/>
    <dgm:cxn modelId="{62D67671-F23C-4707-9AFA-E5D4CDFC8775}" srcId="{4D2705E0-C223-48DD-BF30-2CB924B0E129}" destId="{1DE3BCB5-98DF-41E3-B3D7-A030AE0FF558}" srcOrd="1" destOrd="0" parTransId="{4A84C4B8-D58C-43FE-B3D6-7B8AFC189E4C}" sibTransId="{8FC3EFBE-A8BF-47F0-8BEC-0333F773093D}"/>
    <dgm:cxn modelId="{5E237859-9FC1-4A7F-8315-6C97B21D51AC}" srcId="{AF32E5B4-D23F-426A-A2CD-B4A20A0B21A3}" destId="{F5828146-6EE7-4991-9F02-EBEC005FFCC5}" srcOrd="2" destOrd="0" parTransId="{FCD23641-A6D1-46FD-B8E1-D9E9A19F5BA4}" sibTransId="{947DE2A3-F69B-4247-8024-4E841A16221F}"/>
    <dgm:cxn modelId="{A7C69BB6-C2BC-4A93-9B1F-48CB38214837}" type="presOf" srcId="{C172CEA1-F211-457D-933D-CBB238255BAE}" destId="{91964C2E-1016-438E-9237-B32B44D0C9C3}" srcOrd="0" destOrd="0" presId="urn:microsoft.com/office/officeart/2005/8/layout/hList1"/>
    <dgm:cxn modelId="{05583443-F327-423A-A84D-33648542FC4C}" type="presOf" srcId="{1265A266-2BC3-486D-9F65-3DDE65248DC9}" destId="{91964C2E-1016-438E-9237-B32B44D0C9C3}" srcOrd="0" destOrd="3" presId="urn:microsoft.com/office/officeart/2005/8/layout/hList1"/>
    <dgm:cxn modelId="{C4AF7233-82CC-4B41-A617-20148473EA86}" type="presOf" srcId="{445A60A6-0438-4892-AB6C-0736B6BA9F9D}" destId="{91964C2E-1016-438E-9237-B32B44D0C9C3}" srcOrd="0" destOrd="1" presId="urn:microsoft.com/office/officeart/2005/8/layout/hList1"/>
    <dgm:cxn modelId="{C0539B4B-A2DC-4130-B9F1-CD6D02C1EC66}" srcId="{C172CEA1-F211-457D-933D-CBB238255BAE}" destId="{445A60A6-0438-4892-AB6C-0736B6BA9F9D}" srcOrd="0" destOrd="0" parTransId="{20495310-69F1-4AFD-914B-1E016193875B}" sibTransId="{CE8EFB98-0396-4621-A9A3-4F6D651D7631}"/>
    <dgm:cxn modelId="{939B847B-9336-4408-B0B0-479846AB5C6F}" srcId="{BA5C12A4-EE92-4B54-8409-1F8393F319C7}" destId="{4613AD9C-2AFB-42AF-8136-38144DA616A4}" srcOrd="0" destOrd="0" parTransId="{248E9AF1-18B0-4D60-A62D-16EB6000A628}" sibTransId="{8F33BA56-5838-4752-BCC5-00DD638F5B9E}"/>
    <dgm:cxn modelId="{C6470BD6-4AB5-4E3C-8EF7-AF5765FE7160}" srcId="{C172CEA1-F211-457D-933D-CBB238255BAE}" destId="{A5E4B404-A179-43F6-871C-1B46C55EF9D0}" srcOrd="3" destOrd="0" parTransId="{93314D96-2662-479C-BF62-78122C6C8D83}" sibTransId="{1791C8F7-C8F4-4D4A-8312-AC38C62D5210}"/>
    <dgm:cxn modelId="{DE4B1FDF-6691-4470-B607-49AC6EB1F603}" type="presOf" srcId="{4613AD9C-2AFB-42AF-8136-38144DA616A4}" destId="{B5478141-7DFA-4629-B860-D6A2B209192A}" srcOrd="0" destOrd="0" presId="urn:microsoft.com/office/officeart/2005/8/layout/hList1"/>
    <dgm:cxn modelId="{7D124537-43BF-4569-A34A-D3FBEFFC2B63}" type="presOf" srcId="{8F1A7F1C-0095-467A-A4AC-A69EDEE71B0C}" destId="{F970D31D-381D-435A-ADE9-301F11AC3301}" srcOrd="0" destOrd="0" presId="urn:microsoft.com/office/officeart/2005/8/layout/hList1"/>
    <dgm:cxn modelId="{9A93A686-E2F7-45AE-ACC7-0C3133E49748}" type="presOf" srcId="{92E36494-33D3-4C2B-BB60-E4CB3D0D94A5}" destId="{91964C2E-1016-438E-9237-B32B44D0C9C3}" srcOrd="0" destOrd="5" presId="urn:microsoft.com/office/officeart/2005/8/layout/hList1"/>
    <dgm:cxn modelId="{D96280B9-9A4B-4B7A-9B61-49D6986D4827}" srcId="{4D2705E0-C223-48DD-BF30-2CB924B0E129}" destId="{3B3C7F26-A6C1-4EEE-BDD9-577C989C63A1}" srcOrd="2" destOrd="0" parTransId="{B97E2EDF-F249-42CF-A50D-2AD4D9EA276B}" sibTransId="{445BBDA6-594B-449F-BB83-18D32A0CED9A}"/>
    <dgm:cxn modelId="{1ED44A12-0920-4276-8365-7E9F1828541A}" type="presOf" srcId="{BA5C12A4-EE92-4B54-8409-1F8393F319C7}" destId="{F3BC84F3-53FD-45E2-83CC-ECB35D6BC75D}" srcOrd="0" destOrd="0" presId="urn:microsoft.com/office/officeart/2005/8/layout/hList1"/>
    <dgm:cxn modelId="{2221F090-1D5C-484B-89D9-9A7271D48BB6}" type="presOf" srcId="{AF32E5B4-D23F-426A-A2CD-B4A20A0B21A3}" destId="{6E3549B8-8F67-431C-90A2-26515A14CBFA}" srcOrd="0" destOrd="0" presId="urn:microsoft.com/office/officeart/2005/8/layout/hList1"/>
    <dgm:cxn modelId="{213BF152-71CA-48DF-BD25-815AB6E60D6A}" type="presOf" srcId="{D510ABB2-082C-4BE4-A8D8-E91E89915FB1}" destId="{BCD5CD8F-E751-480C-A922-2F2069D54695}" srcOrd="0" destOrd="3" presId="urn:microsoft.com/office/officeart/2005/8/layout/hList1"/>
    <dgm:cxn modelId="{5E8D8E83-D4F7-4245-A010-40E984188171}" srcId="{BA5C12A4-EE92-4B54-8409-1F8393F319C7}" destId="{8F1A7F1C-0095-467A-A4AC-A69EDEE71B0C}" srcOrd="2" destOrd="0" parTransId="{923B5E34-1DF7-4972-B488-17DA5F9F456A}" sibTransId="{CAA4CE4C-97EE-459C-9C8E-A7B48AA06D4F}"/>
    <dgm:cxn modelId="{8B240D2F-D11F-4131-9C35-4B8D93D9AE40}" srcId="{AF32E5B4-D23F-426A-A2CD-B4A20A0B21A3}" destId="{2AE70227-E308-412E-B950-26F056EF4479}" srcOrd="0" destOrd="0" parTransId="{F4B3DB08-41AF-4654-B439-4893AD7939D4}" sibTransId="{457BCCBC-4AD0-46BB-A101-4E76BE02B995}"/>
    <dgm:cxn modelId="{00F30C4F-F2F7-45FF-9EFB-A9753B8CD79E}" srcId="{C172CEA1-F211-457D-933D-CBB238255BAE}" destId="{270B2993-A43B-447C-BED5-3C47E3902D07}" srcOrd="1" destOrd="0" parTransId="{232DF423-9267-4E8B-BC9C-A41DDFB05DBB}" sibTransId="{C247D7EB-B488-465E-BE60-682A15595271}"/>
    <dgm:cxn modelId="{AC9971A0-E81F-4859-8A21-9FBEACDB5CED}" type="presOf" srcId="{2AE70227-E308-412E-B950-26F056EF4479}" destId="{BCD5CD8F-E751-480C-A922-2F2069D54695}" srcOrd="0" destOrd="0" presId="urn:microsoft.com/office/officeart/2005/8/layout/hList1"/>
    <dgm:cxn modelId="{C6C29E91-BDC7-4720-9539-FF0D91752ACE}" type="presOf" srcId="{C193DEB5-150C-4993-A6EE-D6BE6D7E0DB9}" destId="{5DF603D0-5F6F-4403-8640-D7F547CE8014}" srcOrd="0" destOrd="0" presId="urn:microsoft.com/office/officeart/2005/8/layout/hList1"/>
    <dgm:cxn modelId="{16C34414-C18C-418D-97F2-F4769BE21EDC}" srcId="{AD0A727F-2B35-42B3-B0F0-F18288E8DB78}" destId="{E7774199-D2F6-4216-965A-A0353FCCF376}" srcOrd="0" destOrd="0" parTransId="{F5CD87E6-C506-4DB1-864A-6D325557F52A}" sibTransId="{A29EEA04-F613-44E7-9304-5AB5ADAB1519}"/>
    <dgm:cxn modelId="{360A238E-9AA2-406C-A14C-F43C938BBA86}" type="presOf" srcId="{270B2993-A43B-447C-BED5-3C47E3902D07}" destId="{91964C2E-1016-438E-9237-B32B44D0C9C3}" srcOrd="0" destOrd="2" presId="urn:microsoft.com/office/officeart/2005/8/layout/hList1"/>
    <dgm:cxn modelId="{BDF9C688-9D5B-4101-90C4-77563835CEDC}" type="presOf" srcId="{F5828146-6EE7-4991-9F02-EBEC005FFCC5}" destId="{BCD5CD8F-E751-480C-A922-2F2069D54695}" srcOrd="0" destOrd="2" presId="urn:microsoft.com/office/officeart/2005/8/layout/hList1"/>
    <dgm:cxn modelId="{103C08EB-687C-4508-8A45-856C0B7148B9}" srcId="{8F1A7F1C-0095-467A-A4AC-A69EDEE71B0C}" destId="{C172CEA1-F211-457D-933D-CBB238255BAE}" srcOrd="0" destOrd="0" parTransId="{E2D3F7C7-979C-45BC-84F7-452F2364943A}" sibTransId="{D20914DD-A1F8-42DC-8957-464C07397B3B}"/>
    <dgm:cxn modelId="{382FBC54-7FDD-4269-8BE7-FDD625D1CE96}" srcId="{AF32E5B4-D23F-426A-A2CD-B4A20A0B21A3}" destId="{D87694DF-D299-46A2-B020-611781B33E53}" srcOrd="1" destOrd="0" parTransId="{2B56AA10-0B6C-4999-8277-78667308BC5B}" sibTransId="{9188041E-18BB-4EC4-942B-3886B1A22E97}"/>
    <dgm:cxn modelId="{D9CF71ED-D851-46B0-A9C8-D50E3B641845}" type="presOf" srcId="{D87694DF-D299-46A2-B020-611781B33E53}" destId="{BCD5CD8F-E751-480C-A922-2F2069D54695}" srcOrd="0" destOrd="1" presId="urn:microsoft.com/office/officeart/2005/8/layout/hList1"/>
    <dgm:cxn modelId="{8BC5EDA9-328F-48BB-919A-11178EA11022}" srcId="{4613AD9C-2AFB-42AF-8136-38144DA616A4}" destId="{AD0A727F-2B35-42B3-B0F0-F18288E8DB78}" srcOrd="0" destOrd="0" parTransId="{51EB0756-A56C-494B-A0D1-08410D07F100}" sibTransId="{5A332E9A-E1DE-4EA0-8C4C-723A45ED709E}"/>
    <dgm:cxn modelId="{5362D114-521E-4AA2-A5D0-6F39CF69BD60}" type="presOf" srcId="{3B3C7F26-A6C1-4EEE-BDD9-577C989C63A1}" destId="{5DF603D0-5F6F-4403-8640-D7F547CE8014}" srcOrd="0" destOrd="2" presId="urn:microsoft.com/office/officeart/2005/8/layout/hList1"/>
    <dgm:cxn modelId="{7DE7478A-C873-460C-BD01-A7D0B8EFE8A5}" type="presOf" srcId="{E7774199-D2F6-4216-965A-A0353FCCF376}" destId="{7997C293-26AD-4F72-9ADA-939E4FD23C74}" srcOrd="0" destOrd="1" presId="urn:microsoft.com/office/officeart/2005/8/layout/hList1"/>
    <dgm:cxn modelId="{8A163169-9F4B-458B-AC43-04D536E05FAE}" type="presOf" srcId="{AD0A727F-2B35-42B3-B0F0-F18288E8DB78}" destId="{7997C293-26AD-4F72-9ADA-939E4FD23C74}" srcOrd="0" destOrd="0" presId="urn:microsoft.com/office/officeart/2005/8/layout/hList1"/>
    <dgm:cxn modelId="{359F1A93-63BE-49D1-A635-E7341FAF1DD1}" srcId="{4D2705E0-C223-48DD-BF30-2CB924B0E129}" destId="{C193DEB5-150C-4993-A6EE-D6BE6D7E0DB9}" srcOrd="0" destOrd="0" parTransId="{2ACDA12B-8777-47AE-BE31-31D4682F7D84}" sibTransId="{B3CEA119-8FFA-4705-85C2-B30586811D31}"/>
    <dgm:cxn modelId="{954077F0-786C-42F0-943B-7987D3F337D6}" srcId="{AD0A727F-2B35-42B3-B0F0-F18288E8DB78}" destId="{746565F6-CEDD-4C7F-A25E-D708AB3334A1}" srcOrd="1" destOrd="0" parTransId="{196208F0-DF9F-4B93-B7F7-E8FEFFA72A3F}" sibTransId="{21D41572-EECA-4EF8-B2B5-4962C234A25C}"/>
    <dgm:cxn modelId="{D033C495-316D-4213-B3AB-A934C45E7E1E}" type="presOf" srcId="{6B335A17-BEEC-4929-9220-D5322170F9DC}" destId="{7997C293-26AD-4F72-9ADA-939E4FD23C74}" srcOrd="0" destOrd="3" presId="urn:microsoft.com/office/officeart/2005/8/layout/hList1"/>
    <dgm:cxn modelId="{3F74FB24-6AE0-44DD-B467-7E55FD2F44FA}" type="presOf" srcId="{746565F6-CEDD-4C7F-A25E-D708AB3334A1}" destId="{7997C293-26AD-4F72-9ADA-939E4FD23C74}" srcOrd="0" destOrd="2" presId="urn:microsoft.com/office/officeart/2005/8/layout/hList1"/>
    <dgm:cxn modelId="{9D83C69B-FD82-4DEB-9943-1FCB0F2388BF}" srcId="{AF32E5B4-D23F-426A-A2CD-B4A20A0B21A3}" destId="{D510ABB2-082C-4BE4-A8D8-E91E89915FB1}" srcOrd="3" destOrd="0" parTransId="{6FF63B2E-B2C0-4023-9EBE-DD60BE803799}" sibTransId="{9610FB4E-57EA-4A99-A788-9C14869315A2}"/>
    <dgm:cxn modelId="{4B07D20B-D738-4D31-871D-1287CC606D4C}" srcId="{C172CEA1-F211-457D-933D-CBB238255BAE}" destId="{1265A266-2BC3-486D-9F65-3DDE65248DC9}" srcOrd="2" destOrd="0" parTransId="{6F807268-AFB5-4504-BEC3-0FF052086DA3}" sibTransId="{E8E4920A-1EC7-4DE3-BA9A-59860F757DB0}"/>
    <dgm:cxn modelId="{581D18A0-0FB8-4279-9268-3504638ED562}" type="presOf" srcId="{4D2705E0-C223-48DD-BF30-2CB924B0E129}" destId="{A17E376B-0845-4B19-B492-FB75CE82F7D4}" srcOrd="0" destOrd="0" presId="urn:microsoft.com/office/officeart/2005/8/layout/hList1"/>
    <dgm:cxn modelId="{77FD252C-868D-488A-8C9F-DDAE05D5483B}" srcId="{AD0A727F-2B35-42B3-B0F0-F18288E8DB78}" destId="{6B335A17-BEEC-4929-9220-D5322170F9DC}" srcOrd="2" destOrd="0" parTransId="{6D8172A5-AF76-4574-8FA6-01A623B295E8}" sibTransId="{2AD57476-40AD-4AA2-81B0-3BDC358EC08C}"/>
    <dgm:cxn modelId="{8FF2D072-B3F8-4346-889E-0C068A7A9649}" type="presParOf" srcId="{F3BC84F3-53FD-45E2-83CC-ECB35D6BC75D}" destId="{C33563E6-A253-4B9A-BC7C-54CAC4363201}" srcOrd="0" destOrd="0" presId="urn:microsoft.com/office/officeart/2005/8/layout/hList1"/>
    <dgm:cxn modelId="{13B276A2-50DE-4875-8396-6F973F71B78C}" type="presParOf" srcId="{C33563E6-A253-4B9A-BC7C-54CAC4363201}" destId="{B5478141-7DFA-4629-B860-D6A2B209192A}" srcOrd="0" destOrd="0" presId="urn:microsoft.com/office/officeart/2005/8/layout/hList1"/>
    <dgm:cxn modelId="{3826DCE2-5C30-4D30-9252-174E0725D9FB}" type="presParOf" srcId="{C33563E6-A253-4B9A-BC7C-54CAC4363201}" destId="{7997C293-26AD-4F72-9ADA-939E4FD23C74}" srcOrd="1" destOrd="0" presId="urn:microsoft.com/office/officeart/2005/8/layout/hList1"/>
    <dgm:cxn modelId="{021D3675-EAC5-49F2-B691-409F5E77D589}" type="presParOf" srcId="{F3BC84F3-53FD-45E2-83CC-ECB35D6BC75D}" destId="{89F14CB9-BE00-440D-B2C8-0F2C718DCF55}" srcOrd="1" destOrd="0" presId="urn:microsoft.com/office/officeart/2005/8/layout/hList1"/>
    <dgm:cxn modelId="{DE2C061D-A2D5-4350-80F6-3FF386B1760D}" type="presParOf" srcId="{F3BC84F3-53FD-45E2-83CC-ECB35D6BC75D}" destId="{590AE95E-07BC-4456-BE66-BC10CC643ED6}" srcOrd="2" destOrd="0" presId="urn:microsoft.com/office/officeart/2005/8/layout/hList1"/>
    <dgm:cxn modelId="{7DC23877-C728-4E9E-968A-967F253B79D4}" type="presParOf" srcId="{590AE95E-07BC-4456-BE66-BC10CC643ED6}" destId="{6E3549B8-8F67-431C-90A2-26515A14CBFA}" srcOrd="0" destOrd="0" presId="urn:microsoft.com/office/officeart/2005/8/layout/hList1"/>
    <dgm:cxn modelId="{2405C0CE-2921-45EC-841C-44C61D7BF636}" type="presParOf" srcId="{590AE95E-07BC-4456-BE66-BC10CC643ED6}" destId="{BCD5CD8F-E751-480C-A922-2F2069D54695}" srcOrd="1" destOrd="0" presId="urn:microsoft.com/office/officeart/2005/8/layout/hList1"/>
    <dgm:cxn modelId="{0753D781-4012-4D4B-9523-D8F825A4E748}" type="presParOf" srcId="{F3BC84F3-53FD-45E2-83CC-ECB35D6BC75D}" destId="{E9C43086-7E57-420F-AF9E-95280E254C0C}" srcOrd="3" destOrd="0" presId="urn:microsoft.com/office/officeart/2005/8/layout/hList1"/>
    <dgm:cxn modelId="{E07868BD-9420-475F-81E4-55D1A2C3F56B}" type="presParOf" srcId="{F3BC84F3-53FD-45E2-83CC-ECB35D6BC75D}" destId="{85FA3321-1641-4E1F-9D5D-2F657F2E4DF8}" srcOrd="4" destOrd="0" presId="urn:microsoft.com/office/officeart/2005/8/layout/hList1"/>
    <dgm:cxn modelId="{CE8076C7-D60E-483E-8F9D-02F01B6BECCA}" type="presParOf" srcId="{85FA3321-1641-4E1F-9D5D-2F657F2E4DF8}" destId="{F970D31D-381D-435A-ADE9-301F11AC3301}" srcOrd="0" destOrd="0" presId="urn:microsoft.com/office/officeart/2005/8/layout/hList1"/>
    <dgm:cxn modelId="{6A2FAF02-7357-4DA4-A637-4F36024E5961}" type="presParOf" srcId="{85FA3321-1641-4E1F-9D5D-2F657F2E4DF8}" destId="{91964C2E-1016-438E-9237-B32B44D0C9C3}" srcOrd="1" destOrd="0" presId="urn:microsoft.com/office/officeart/2005/8/layout/hList1"/>
    <dgm:cxn modelId="{28DAAE77-FCEF-47F2-8BDB-5F672CFC4FDF}" type="presParOf" srcId="{F3BC84F3-53FD-45E2-83CC-ECB35D6BC75D}" destId="{E76159F8-1B15-4FE0-AB60-3A20229E687B}" srcOrd="5" destOrd="0" presId="urn:microsoft.com/office/officeart/2005/8/layout/hList1"/>
    <dgm:cxn modelId="{9F960542-349D-4CFF-9462-7FA9275DB024}" type="presParOf" srcId="{F3BC84F3-53FD-45E2-83CC-ECB35D6BC75D}" destId="{3DB4BFE5-06D3-411B-BE48-D5264C124997}" srcOrd="6" destOrd="0" presId="urn:microsoft.com/office/officeart/2005/8/layout/hList1"/>
    <dgm:cxn modelId="{D6660167-CEBB-4A55-BFC5-E9B4960B6639}" type="presParOf" srcId="{3DB4BFE5-06D3-411B-BE48-D5264C124997}" destId="{A17E376B-0845-4B19-B492-FB75CE82F7D4}" srcOrd="0" destOrd="0" presId="urn:microsoft.com/office/officeart/2005/8/layout/hList1"/>
    <dgm:cxn modelId="{189F66EE-EFB3-4DD2-A725-0AB38AE451BA}" type="presParOf" srcId="{3DB4BFE5-06D3-411B-BE48-D5264C124997}" destId="{5DF603D0-5F6F-4403-8640-D7F547CE80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3DD2A-F9CD-42B2-BABC-1A459840B168}" type="doc">
      <dgm:prSet loTypeId="urn:microsoft.com/office/officeart/2005/8/layout/hProcess7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622005-B075-403A-8CDB-E90221C75791}">
      <dgm:prSet phldrT="[Text]" custT="1"/>
      <dgm:spPr/>
      <dgm:t>
        <a:bodyPr/>
        <a:lstStyle/>
        <a:p>
          <a:r>
            <a:rPr lang="en-US" sz="1400" b="1" dirty="0" smtClean="0">
              <a:latin typeface="Geogrotesque-SemiBold"/>
            </a:rPr>
            <a:t>April 2018</a:t>
          </a:r>
          <a:endParaRPr lang="en-US" sz="1400" b="1" dirty="0">
            <a:latin typeface="Geogrotesque-SemiBold"/>
          </a:endParaRPr>
        </a:p>
      </dgm:t>
    </dgm:pt>
    <dgm:pt modelId="{841BD8B8-A2F2-4AF9-BEB7-4B1EF2697D3D}" type="parTrans" cxnId="{22586DD7-ED48-45CC-93AC-9206EC8CFDFB}">
      <dgm:prSet/>
      <dgm:spPr/>
      <dgm:t>
        <a:bodyPr/>
        <a:lstStyle/>
        <a:p>
          <a:endParaRPr lang="en-US" sz="1000">
            <a:latin typeface="Geogrotesque-SemiBold"/>
          </a:endParaRPr>
        </a:p>
      </dgm:t>
    </dgm:pt>
    <dgm:pt modelId="{32FB2A54-6FC6-4814-8C8E-5F4CFF7D438C}" type="sibTrans" cxnId="{22586DD7-ED48-45CC-93AC-9206EC8CFDFB}">
      <dgm:prSet/>
      <dgm:spPr/>
      <dgm:t>
        <a:bodyPr/>
        <a:lstStyle/>
        <a:p>
          <a:endParaRPr lang="en-US" sz="1000">
            <a:latin typeface="Geogrotesque-SemiBold"/>
          </a:endParaRPr>
        </a:p>
      </dgm:t>
    </dgm:pt>
    <dgm:pt modelId="{BE6EB359-FF89-47FB-9604-A9728F8AB7FF}">
      <dgm:prSet custT="1"/>
      <dgm:spPr/>
      <dgm:t>
        <a:bodyPr/>
        <a:lstStyle/>
        <a:p>
          <a:r>
            <a:rPr lang="en-NZ" sz="1400" b="1" dirty="0" smtClean="0">
              <a:solidFill>
                <a:schemeClr val="bg1"/>
              </a:solidFill>
              <a:latin typeface="Geogrotesque-SemiBold"/>
            </a:rPr>
            <a:t>May –</a:t>
          </a:r>
          <a:r>
            <a:rPr lang="en-NZ" sz="1400" dirty="0" smtClean="0">
              <a:solidFill>
                <a:schemeClr val="bg1"/>
              </a:solidFill>
              <a:latin typeface="Geogrotesque-SemiBold"/>
            </a:rPr>
            <a:t> </a:t>
          </a:r>
          <a:r>
            <a:rPr lang="en-NZ" sz="1400" b="1" dirty="0" smtClean="0">
              <a:solidFill>
                <a:schemeClr val="bg1"/>
              </a:solidFill>
              <a:latin typeface="Geogrotesque-SemiBold"/>
            </a:rPr>
            <a:t>December </a:t>
          </a:r>
          <a:r>
            <a:rPr lang="en-NZ" sz="1200" b="1" dirty="0" smtClean="0">
              <a:latin typeface="Geogrotesque-SemiBold"/>
            </a:rPr>
            <a:t>2018</a:t>
          </a:r>
          <a:endParaRPr lang="en-NZ" sz="1200" b="1" dirty="0">
            <a:latin typeface="Geogrotesque-SemiBold"/>
          </a:endParaRPr>
        </a:p>
      </dgm:t>
    </dgm:pt>
    <dgm:pt modelId="{3CB70757-134A-4F19-8E1A-DD8745818946}" type="parTrans" cxnId="{2A99E813-FC8A-42FE-95F9-FA897A244143}">
      <dgm:prSet/>
      <dgm:spPr/>
      <dgm:t>
        <a:bodyPr/>
        <a:lstStyle/>
        <a:p>
          <a:endParaRPr lang="en-US" sz="1000">
            <a:latin typeface="Geogrotesque-SemiBold"/>
          </a:endParaRPr>
        </a:p>
      </dgm:t>
    </dgm:pt>
    <dgm:pt modelId="{D37CA671-32BE-4056-AA56-DF1AB2BF833B}" type="sibTrans" cxnId="{2A99E813-FC8A-42FE-95F9-FA897A244143}">
      <dgm:prSet/>
      <dgm:spPr/>
      <dgm:t>
        <a:bodyPr/>
        <a:lstStyle/>
        <a:p>
          <a:endParaRPr lang="en-US" sz="1000">
            <a:latin typeface="Geogrotesque-SemiBold"/>
          </a:endParaRPr>
        </a:p>
      </dgm:t>
    </dgm:pt>
    <dgm:pt modelId="{F32E2023-2364-4004-B3C7-6997C2D78BC3}">
      <dgm:prSet custT="1"/>
      <dgm:spPr/>
      <dgm:t>
        <a:bodyPr/>
        <a:lstStyle/>
        <a:p>
          <a:r>
            <a:rPr lang="en-NZ" sz="1400" b="1" dirty="0" smtClean="0">
              <a:latin typeface="Geogrotesque-SemiBold"/>
            </a:rPr>
            <a:t>January – June </a:t>
          </a:r>
          <a:r>
            <a:rPr lang="en-NZ" sz="1200" b="1" dirty="0" smtClean="0">
              <a:latin typeface="Geogrotesque-SemiBold"/>
            </a:rPr>
            <a:t>2019</a:t>
          </a:r>
          <a:endParaRPr lang="en-NZ" sz="1200" b="1" dirty="0">
            <a:latin typeface="Geogrotesque-SemiBold"/>
          </a:endParaRPr>
        </a:p>
      </dgm:t>
    </dgm:pt>
    <dgm:pt modelId="{C024285A-69E8-427B-892D-EFCC1E2984B3}" type="parTrans" cxnId="{8676A6D6-19AF-4944-9F9D-555E7C662C9D}">
      <dgm:prSet/>
      <dgm:spPr/>
      <dgm:t>
        <a:bodyPr/>
        <a:lstStyle/>
        <a:p>
          <a:endParaRPr lang="en-US" sz="1000">
            <a:latin typeface="Geogrotesque-SemiBold"/>
          </a:endParaRPr>
        </a:p>
      </dgm:t>
    </dgm:pt>
    <dgm:pt modelId="{B662F8DE-C327-4E1D-A6C9-5CC043B9FED6}" type="sibTrans" cxnId="{8676A6D6-19AF-4944-9F9D-555E7C662C9D}">
      <dgm:prSet/>
      <dgm:spPr/>
      <dgm:t>
        <a:bodyPr/>
        <a:lstStyle/>
        <a:p>
          <a:endParaRPr lang="en-US" sz="1000">
            <a:latin typeface="Geogrotesque-SemiBold"/>
          </a:endParaRPr>
        </a:p>
      </dgm:t>
    </dgm:pt>
    <dgm:pt modelId="{640CAD7A-D302-4779-A301-89048F5885E2}">
      <dgm:prSet phldrT="[Text]" custT="1"/>
      <dgm:spPr/>
      <dgm:t>
        <a:bodyPr/>
        <a:lstStyle/>
        <a:p>
          <a:r>
            <a:rPr lang="en-US" sz="1000" i="1" dirty="0" smtClean="0">
              <a:latin typeface="Geogrotesque-SemiBold"/>
            </a:rPr>
            <a:t>Cabinet agreed to a new road safety strategy to be developed</a:t>
          </a:r>
          <a:endParaRPr lang="en-US" sz="1000" i="1" dirty="0">
            <a:latin typeface="Geogrotesque-SemiBold"/>
          </a:endParaRPr>
        </a:p>
      </dgm:t>
    </dgm:pt>
    <dgm:pt modelId="{3A6AF8C8-FBF8-4D7A-8210-79FFA4301F7F}" type="parTrans" cxnId="{5B6DAE01-CA7F-4EAC-B27A-6B1F7B68A400}">
      <dgm:prSet/>
      <dgm:spPr/>
      <dgm:t>
        <a:bodyPr/>
        <a:lstStyle/>
        <a:p>
          <a:endParaRPr lang="en-US" sz="1000">
            <a:latin typeface="Geogrotesque-SemiBold"/>
          </a:endParaRPr>
        </a:p>
      </dgm:t>
    </dgm:pt>
    <dgm:pt modelId="{901876D6-A6A2-4548-92EF-E694C1C6AF36}" type="sibTrans" cxnId="{5B6DAE01-CA7F-4EAC-B27A-6B1F7B68A400}">
      <dgm:prSet/>
      <dgm:spPr/>
      <dgm:t>
        <a:bodyPr/>
        <a:lstStyle/>
        <a:p>
          <a:endParaRPr lang="en-US" sz="1000">
            <a:latin typeface="Geogrotesque-SemiBold"/>
          </a:endParaRPr>
        </a:p>
      </dgm:t>
    </dgm:pt>
    <dgm:pt modelId="{EA1090E5-C7B3-4250-A3B8-2AC56EF8C779}">
      <dgm:prSet custT="1"/>
      <dgm:spPr/>
      <dgm:t>
        <a:bodyPr/>
        <a:lstStyle/>
        <a:p>
          <a:r>
            <a:rPr lang="en-NZ" sz="1000" i="1" dirty="0" smtClean="0">
              <a:latin typeface="Geogrotesque-SemiBold"/>
            </a:rPr>
            <a:t>Begin to frame strategic approach and consideration of priority actions</a:t>
          </a:r>
        </a:p>
        <a:p>
          <a:endParaRPr lang="en-NZ" sz="1000" i="1" dirty="0" smtClean="0">
            <a:latin typeface="Geogrotesque-SemiBold"/>
          </a:endParaRPr>
        </a:p>
        <a:p>
          <a:r>
            <a:rPr lang="en-NZ" sz="1000" i="1" dirty="0" smtClean="0">
              <a:latin typeface="Geogrotesque-SemiBold"/>
            </a:rPr>
            <a:t>Modelling of interventions and impact</a:t>
          </a:r>
        </a:p>
        <a:p>
          <a:endParaRPr lang="en-NZ" sz="1000" i="1" dirty="0" smtClean="0">
            <a:latin typeface="Geogrotesque-SemiBold"/>
          </a:endParaRPr>
        </a:p>
        <a:p>
          <a:r>
            <a:rPr lang="en-NZ" sz="1000" i="1" dirty="0" smtClean="0">
              <a:latin typeface="Geogrotesque-SemiBold"/>
            </a:rPr>
            <a:t>Further engagement with regional stakeholders &amp; special interest groups</a:t>
          </a:r>
        </a:p>
        <a:p>
          <a:endParaRPr lang="en-NZ" sz="1000" i="1" dirty="0" smtClean="0">
            <a:latin typeface="Geogrotesque-SemiBold"/>
          </a:endParaRPr>
        </a:p>
        <a:p>
          <a:r>
            <a:rPr lang="en-NZ" sz="1000" i="1" dirty="0" smtClean="0">
              <a:latin typeface="Geogrotesque-SemiBold"/>
            </a:rPr>
            <a:t>Consultation document prepared</a:t>
          </a:r>
          <a:endParaRPr lang="en-NZ" sz="1000" i="1" dirty="0">
            <a:latin typeface="Geogrotesque-SemiBold"/>
          </a:endParaRPr>
        </a:p>
      </dgm:t>
    </dgm:pt>
    <dgm:pt modelId="{4FB392EF-B364-4DB5-8B5A-CD2888F2C19D}" type="parTrans" cxnId="{8638C067-6FB4-4AD2-A7D8-B790D780B731}">
      <dgm:prSet/>
      <dgm:spPr/>
      <dgm:t>
        <a:bodyPr/>
        <a:lstStyle/>
        <a:p>
          <a:endParaRPr lang="en-US" sz="1000">
            <a:latin typeface="Geogrotesque-SemiBold"/>
          </a:endParaRPr>
        </a:p>
      </dgm:t>
    </dgm:pt>
    <dgm:pt modelId="{98D5E72F-EF39-44C2-92D5-4ECEDB7AB114}" type="sibTrans" cxnId="{8638C067-6FB4-4AD2-A7D8-B790D780B731}">
      <dgm:prSet/>
      <dgm:spPr/>
      <dgm:t>
        <a:bodyPr/>
        <a:lstStyle/>
        <a:p>
          <a:endParaRPr lang="en-US" sz="1000">
            <a:latin typeface="Geogrotesque-SemiBold"/>
          </a:endParaRPr>
        </a:p>
      </dgm:t>
    </dgm:pt>
    <dgm:pt modelId="{CF76605F-72C9-41DB-8180-CD0E43AA9895}">
      <dgm:prSet phldrT="[Text]" custT="1"/>
      <dgm:spPr/>
      <dgm:t>
        <a:bodyPr/>
        <a:lstStyle/>
        <a:p>
          <a:r>
            <a:rPr lang="en-NZ" sz="1000" i="1" dirty="0" smtClean="0">
              <a:latin typeface="Geogrotesque-SemiBold"/>
            </a:rPr>
            <a:t>Development of new strategy announced at the Local Government Road Safety Summit</a:t>
          </a:r>
          <a:endParaRPr lang="en-US" sz="1000" i="1" dirty="0">
            <a:latin typeface="Geogrotesque-SemiBold"/>
          </a:endParaRPr>
        </a:p>
      </dgm:t>
    </dgm:pt>
    <dgm:pt modelId="{8F9CD418-F87A-4138-A345-D88E5515E4C1}" type="parTrans" cxnId="{6DE8CBEB-CEA2-49AA-8CEB-5AB6D89D3CAE}">
      <dgm:prSet/>
      <dgm:spPr/>
      <dgm:t>
        <a:bodyPr/>
        <a:lstStyle/>
        <a:p>
          <a:endParaRPr lang="en-US" sz="1000">
            <a:latin typeface="Geogrotesque-SemiBold"/>
          </a:endParaRPr>
        </a:p>
      </dgm:t>
    </dgm:pt>
    <dgm:pt modelId="{C9DF8CCC-C4A2-48B9-AC6D-BCC84E8C7606}" type="sibTrans" cxnId="{6DE8CBEB-CEA2-49AA-8CEB-5AB6D89D3CAE}">
      <dgm:prSet/>
      <dgm:spPr/>
      <dgm:t>
        <a:bodyPr/>
        <a:lstStyle/>
        <a:p>
          <a:endParaRPr lang="en-US" sz="1000">
            <a:latin typeface="Geogrotesque-SemiBold"/>
          </a:endParaRPr>
        </a:p>
      </dgm:t>
    </dgm:pt>
    <dgm:pt modelId="{2D9B497A-1F89-4094-BF07-208A026E8219}">
      <dgm:prSet phldrT="[Text]" custT="1"/>
      <dgm:spPr/>
      <dgm:t>
        <a:bodyPr/>
        <a:lstStyle/>
        <a:p>
          <a:endParaRPr lang="en-US" sz="1000" i="1" dirty="0">
            <a:latin typeface="Geogrotesque-SemiBold"/>
          </a:endParaRPr>
        </a:p>
      </dgm:t>
    </dgm:pt>
    <dgm:pt modelId="{241AB380-F6F3-4299-ACFB-5DC62BF52688}" type="parTrans" cxnId="{EAD5D81D-188B-4FC4-8B13-3528CB6C222A}">
      <dgm:prSet/>
      <dgm:spPr/>
      <dgm:t>
        <a:bodyPr/>
        <a:lstStyle/>
        <a:p>
          <a:endParaRPr lang="en-US">
            <a:latin typeface="Geogrotesque-SemiBold"/>
          </a:endParaRPr>
        </a:p>
      </dgm:t>
    </dgm:pt>
    <dgm:pt modelId="{C46E40BC-EF04-4011-B8CA-6587F900C102}" type="sibTrans" cxnId="{EAD5D81D-188B-4FC4-8B13-3528CB6C222A}">
      <dgm:prSet/>
      <dgm:spPr/>
      <dgm:t>
        <a:bodyPr/>
        <a:lstStyle/>
        <a:p>
          <a:endParaRPr lang="en-US">
            <a:latin typeface="Geogrotesque-SemiBold"/>
          </a:endParaRPr>
        </a:p>
      </dgm:t>
    </dgm:pt>
    <dgm:pt modelId="{BE8F6DA6-D830-4F88-B24B-A2F95CCAA933}">
      <dgm:prSet phldrT="[Text]" custT="1"/>
      <dgm:spPr/>
      <dgm:t>
        <a:bodyPr/>
        <a:lstStyle/>
        <a:p>
          <a:endParaRPr lang="en-US" sz="900" dirty="0">
            <a:latin typeface="Geogrotesque-SemiBold"/>
          </a:endParaRPr>
        </a:p>
      </dgm:t>
    </dgm:pt>
    <dgm:pt modelId="{E845BBCA-1038-4539-889F-AC8B99DF6B30}" type="parTrans" cxnId="{A09BD31E-97F5-4EF8-A0B4-825A57F79710}">
      <dgm:prSet/>
      <dgm:spPr/>
      <dgm:t>
        <a:bodyPr/>
        <a:lstStyle/>
        <a:p>
          <a:endParaRPr lang="en-US">
            <a:latin typeface="Geogrotesque-SemiBold"/>
          </a:endParaRPr>
        </a:p>
      </dgm:t>
    </dgm:pt>
    <dgm:pt modelId="{610EBC64-EA3D-426A-AB46-F39A344C2E7B}" type="sibTrans" cxnId="{A09BD31E-97F5-4EF8-A0B4-825A57F79710}">
      <dgm:prSet/>
      <dgm:spPr/>
      <dgm:t>
        <a:bodyPr/>
        <a:lstStyle/>
        <a:p>
          <a:endParaRPr lang="en-US">
            <a:latin typeface="Geogrotesque-SemiBold"/>
          </a:endParaRPr>
        </a:p>
      </dgm:t>
    </dgm:pt>
    <dgm:pt modelId="{A01F7EB7-DCD0-4708-931E-E09944242689}">
      <dgm:prSet custT="1"/>
      <dgm:spPr/>
      <dgm:t>
        <a:bodyPr/>
        <a:lstStyle/>
        <a:p>
          <a:endParaRPr lang="en-NZ" sz="1000" dirty="0">
            <a:latin typeface="Geogrotesque-SemiBold"/>
          </a:endParaRPr>
        </a:p>
      </dgm:t>
    </dgm:pt>
    <dgm:pt modelId="{9138307F-0F4B-4538-B27D-47C4DC915ED7}" type="parTrans" cxnId="{13C640F8-DEC1-460B-BE3D-8ED90744C85A}">
      <dgm:prSet/>
      <dgm:spPr/>
      <dgm:t>
        <a:bodyPr/>
        <a:lstStyle/>
        <a:p>
          <a:endParaRPr lang="en-US">
            <a:latin typeface="Geogrotesque-SemiBold"/>
          </a:endParaRPr>
        </a:p>
      </dgm:t>
    </dgm:pt>
    <dgm:pt modelId="{3DD458DC-E2C9-4D30-BBA4-16E8A077BDD9}" type="sibTrans" cxnId="{13C640F8-DEC1-460B-BE3D-8ED90744C85A}">
      <dgm:prSet/>
      <dgm:spPr/>
      <dgm:t>
        <a:bodyPr/>
        <a:lstStyle/>
        <a:p>
          <a:endParaRPr lang="en-US">
            <a:latin typeface="Geogrotesque-SemiBold"/>
          </a:endParaRPr>
        </a:p>
      </dgm:t>
    </dgm:pt>
    <dgm:pt modelId="{B3B56B4E-9545-4442-B2F2-9137C9CD138A}">
      <dgm:prSet custT="1"/>
      <dgm:spPr/>
      <dgm:t>
        <a:bodyPr/>
        <a:lstStyle/>
        <a:p>
          <a:endParaRPr lang="en-NZ" sz="1000" dirty="0">
            <a:latin typeface="Geogrotesque-SemiBold"/>
          </a:endParaRPr>
        </a:p>
      </dgm:t>
    </dgm:pt>
    <dgm:pt modelId="{1087531B-5B03-4275-B698-73A00907F240}" type="parTrans" cxnId="{3FDF1A8B-4F9D-4BC5-ADDF-60B1241FE087}">
      <dgm:prSet/>
      <dgm:spPr/>
      <dgm:t>
        <a:bodyPr/>
        <a:lstStyle/>
        <a:p>
          <a:endParaRPr lang="en-US">
            <a:latin typeface="Geogrotesque-SemiBold"/>
          </a:endParaRPr>
        </a:p>
      </dgm:t>
    </dgm:pt>
    <dgm:pt modelId="{5D846847-5C4A-46E2-A828-B539B3AC5458}" type="sibTrans" cxnId="{3FDF1A8B-4F9D-4BC5-ADDF-60B1241FE087}">
      <dgm:prSet/>
      <dgm:spPr/>
      <dgm:t>
        <a:bodyPr/>
        <a:lstStyle/>
        <a:p>
          <a:endParaRPr lang="en-US">
            <a:latin typeface="Geogrotesque-SemiBold"/>
          </a:endParaRPr>
        </a:p>
      </dgm:t>
    </dgm:pt>
    <dgm:pt modelId="{4D2FBFF9-5A00-4B6A-A63F-534BF30B4B1F}">
      <dgm:prSet custT="1"/>
      <dgm:spPr/>
      <dgm:t>
        <a:bodyPr/>
        <a:lstStyle/>
        <a:p>
          <a:endParaRPr lang="en-NZ" sz="1000" i="1" dirty="0">
            <a:latin typeface="Geogrotesque-SemiBold"/>
          </a:endParaRPr>
        </a:p>
      </dgm:t>
    </dgm:pt>
    <dgm:pt modelId="{6DF39DFF-ED45-4050-93B8-7A25864C2A56}" type="parTrans" cxnId="{EB993F45-F925-464B-9E82-92830C9D63DB}">
      <dgm:prSet/>
      <dgm:spPr/>
      <dgm:t>
        <a:bodyPr/>
        <a:lstStyle/>
        <a:p>
          <a:endParaRPr lang="en-US">
            <a:latin typeface="Geogrotesque-SemiBold"/>
          </a:endParaRPr>
        </a:p>
      </dgm:t>
    </dgm:pt>
    <dgm:pt modelId="{544F0A6F-80AB-478A-8EF1-5D27AB0ED48A}" type="sibTrans" cxnId="{EB993F45-F925-464B-9E82-92830C9D63DB}">
      <dgm:prSet/>
      <dgm:spPr/>
      <dgm:t>
        <a:bodyPr/>
        <a:lstStyle/>
        <a:p>
          <a:endParaRPr lang="en-US">
            <a:latin typeface="Geogrotesque-SemiBold"/>
          </a:endParaRPr>
        </a:p>
      </dgm:t>
    </dgm:pt>
    <dgm:pt modelId="{E5279EC4-FA0F-462D-88A8-ACA0F1BBCEAE}">
      <dgm:prSet custT="1"/>
      <dgm:spPr/>
      <dgm:t>
        <a:bodyPr/>
        <a:lstStyle/>
        <a:p>
          <a:r>
            <a:rPr lang="en-NZ" sz="1000" i="1" dirty="0" smtClean="0">
              <a:latin typeface="Geogrotesque-SemiBold"/>
            </a:rPr>
            <a:t>Reference group workshops held and outcomes reports prepared</a:t>
          </a:r>
          <a:endParaRPr lang="en-NZ" sz="1000" i="1" dirty="0">
            <a:latin typeface="Geogrotesque-SemiBold"/>
          </a:endParaRPr>
        </a:p>
      </dgm:t>
    </dgm:pt>
    <dgm:pt modelId="{9F39761A-181B-4E4D-BE6A-5D8F0BC5CC02}" type="parTrans" cxnId="{BFE1B202-924F-4C2F-97EC-E49B349BF0C8}">
      <dgm:prSet/>
      <dgm:spPr/>
      <dgm:t>
        <a:bodyPr/>
        <a:lstStyle/>
        <a:p>
          <a:endParaRPr lang="en-US">
            <a:latin typeface="Geogrotesque-SemiBold"/>
          </a:endParaRPr>
        </a:p>
      </dgm:t>
    </dgm:pt>
    <dgm:pt modelId="{2F1142CF-520A-4D51-932B-8EF2A8CA6A1C}" type="sibTrans" cxnId="{BFE1B202-924F-4C2F-97EC-E49B349BF0C8}">
      <dgm:prSet/>
      <dgm:spPr/>
      <dgm:t>
        <a:bodyPr/>
        <a:lstStyle/>
        <a:p>
          <a:endParaRPr lang="en-US">
            <a:latin typeface="Geogrotesque-SemiBold"/>
          </a:endParaRPr>
        </a:p>
      </dgm:t>
    </dgm:pt>
    <dgm:pt modelId="{D7E911E2-28B1-447A-A6D8-AAE0253F3146}">
      <dgm:prSet custT="1"/>
      <dgm:spPr/>
      <dgm:t>
        <a:bodyPr/>
        <a:lstStyle/>
        <a:p>
          <a:r>
            <a:rPr lang="en-NZ" sz="1000" i="1" dirty="0" smtClean="0">
              <a:latin typeface="Geogrotesque-SemiBold"/>
            </a:rPr>
            <a:t>Early engagement with regional and sector stakeholders</a:t>
          </a:r>
        </a:p>
        <a:p>
          <a:endParaRPr lang="en-NZ" sz="900" i="1" dirty="0" smtClean="0">
            <a:latin typeface="Geogrotesque-SemiBold"/>
          </a:endParaRPr>
        </a:p>
        <a:p>
          <a:endParaRPr lang="en-NZ" sz="900" i="1" dirty="0" smtClean="0">
            <a:latin typeface="Geogrotesque-SemiBold"/>
          </a:endParaRPr>
        </a:p>
        <a:p>
          <a:endParaRPr lang="en-NZ" sz="900" i="1" dirty="0">
            <a:latin typeface="Geogrotesque-SemiBold"/>
          </a:endParaRPr>
        </a:p>
      </dgm:t>
    </dgm:pt>
    <dgm:pt modelId="{111291D0-140A-4FF3-B034-A749BA4250DF}" type="parTrans" cxnId="{7273E0C6-4D06-4F43-8418-300111F01BB0}">
      <dgm:prSet/>
      <dgm:spPr/>
      <dgm:t>
        <a:bodyPr/>
        <a:lstStyle/>
        <a:p>
          <a:endParaRPr lang="en-US">
            <a:latin typeface="Geogrotesque-SemiBold"/>
          </a:endParaRPr>
        </a:p>
      </dgm:t>
    </dgm:pt>
    <dgm:pt modelId="{2DFE8CB3-2803-4491-8102-81AF96EDA5B6}" type="sibTrans" cxnId="{7273E0C6-4D06-4F43-8418-300111F01BB0}">
      <dgm:prSet/>
      <dgm:spPr/>
      <dgm:t>
        <a:bodyPr/>
        <a:lstStyle/>
        <a:p>
          <a:endParaRPr lang="en-US">
            <a:latin typeface="Geogrotesque-SemiBold"/>
          </a:endParaRPr>
        </a:p>
      </dgm:t>
    </dgm:pt>
    <dgm:pt modelId="{DC28EC76-AFA2-4D68-BBBD-FCF6844C366A}">
      <dgm:prSet custT="1"/>
      <dgm:spPr/>
      <dgm:t>
        <a:bodyPr/>
        <a:lstStyle/>
        <a:p>
          <a:endParaRPr lang="en-NZ" sz="1000" i="1" dirty="0">
            <a:latin typeface="Geogrotesque-SemiBold"/>
          </a:endParaRPr>
        </a:p>
      </dgm:t>
    </dgm:pt>
    <dgm:pt modelId="{810468E8-42EC-4538-A9DE-43776FF0F11E}" type="parTrans" cxnId="{757A6D01-2B1A-47F1-A62F-4597F575B100}">
      <dgm:prSet/>
      <dgm:spPr/>
      <dgm:t>
        <a:bodyPr/>
        <a:lstStyle/>
        <a:p>
          <a:endParaRPr lang="en-US">
            <a:latin typeface="Geogrotesque-SemiBold"/>
          </a:endParaRPr>
        </a:p>
      </dgm:t>
    </dgm:pt>
    <dgm:pt modelId="{830098A3-5530-45E2-B8A8-F710E788D8BE}" type="sibTrans" cxnId="{757A6D01-2B1A-47F1-A62F-4597F575B100}">
      <dgm:prSet/>
      <dgm:spPr/>
      <dgm:t>
        <a:bodyPr/>
        <a:lstStyle/>
        <a:p>
          <a:endParaRPr lang="en-US">
            <a:latin typeface="Geogrotesque-SemiBold"/>
          </a:endParaRPr>
        </a:p>
      </dgm:t>
    </dgm:pt>
    <dgm:pt modelId="{E7EB9BBC-58D4-41F1-8C86-E16E3AA70437}">
      <dgm:prSet custT="1"/>
      <dgm:spPr/>
      <dgm:t>
        <a:bodyPr/>
        <a:lstStyle/>
        <a:p>
          <a:r>
            <a:rPr lang="en-NZ" sz="1000" i="1" dirty="0" smtClean="0">
              <a:latin typeface="Geogrotesque-SemiBold"/>
            </a:rPr>
            <a:t>Cabinet process</a:t>
          </a:r>
          <a:endParaRPr lang="en-NZ" sz="1000" i="1" dirty="0">
            <a:latin typeface="Geogrotesque-SemiBold"/>
          </a:endParaRPr>
        </a:p>
      </dgm:t>
    </dgm:pt>
    <dgm:pt modelId="{1705C862-C5C3-44D4-9BA0-BA64760D0D51}" type="parTrans" cxnId="{DBF4DB57-C117-4D65-87F0-3C1C19C8BEC5}">
      <dgm:prSet/>
      <dgm:spPr/>
      <dgm:t>
        <a:bodyPr/>
        <a:lstStyle/>
        <a:p>
          <a:endParaRPr lang="en-US"/>
        </a:p>
      </dgm:t>
    </dgm:pt>
    <dgm:pt modelId="{562A2CDA-43B9-41BA-A9FA-3F697C13CBF8}" type="sibTrans" cxnId="{DBF4DB57-C117-4D65-87F0-3C1C19C8BEC5}">
      <dgm:prSet/>
      <dgm:spPr/>
      <dgm:t>
        <a:bodyPr/>
        <a:lstStyle/>
        <a:p>
          <a:endParaRPr lang="en-US"/>
        </a:p>
      </dgm:t>
    </dgm:pt>
    <dgm:pt modelId="{5897ED56-589E-4591-B868-3176328EF9EA}">
      <dgm:prSet custT="1"/>
      <dgm:spPr/>
      <dgm:t>
        <a:bodyPr/>
        <a:lstStyle/>
        <a:p>
          <a:r>
            <a:rPr lang="en-NZ" sz="1400" b="1" i="0" dirty="0" smtClean="0">
              <a:latin typeface="Geogrotesque-SemiBold"/>
            </a:rPr>
            <a:t>July / August 2019</a:t>
          </a:r>
          <a:endParaRPr lang="en-NZ" sz="1400" b="1" i="0" dirty="0">
            <a:latin typeface="Geogrotesque-SemiBold"/>
          </a:endParaRPr>
        </a:p>
      </dgm:t>
    </dgm:pt>
    <dgm:pt modelId="{172A77B1-BB5F-4187-8C29-47B5D071B615}" type="parTrans" cxnId="{0DD2FDC5-C1B1-451D-8008-3E21BD6CF582}">
      <dgm:prSet/>
      <dgm:spPr/>
      <dgm:t>
        <a:bodyPr/>
        <a:lstStyle/>
        <a:p>
          <a:endParaRPr lang="en-US"/>
        </a:p>
      </dgm:t>
    </dgm:pt>
    <dgm:pt modelId="{DAEABBFB-35DD-49BD-8827-6A52C8F695C6}" type="sibTrans" cxnId="{0DD2FDC5-C1B1-451D-8008-3E21BD6CF582}">
      <dgm:prSet/>
      <dgm:spPr/>
      <dgm:t>
        <a:bodyPr/>
        <a:lstStyle/>
        <a:p>
          <a:endParaRPr lang="en-US"/>
        </a:p>
      </dgm:t>
    </dgm:pt>
    <dgm:pt modelId="{A308EFE8-769E-46F8-9375-296CB16DFBB5}">
      <dgm:prSet custT="1"/>
      <dgm:spPr/>
      <dgm:t>
        <a:bodyPr/>
        <a:lstStyle/>
        <a:p>
          <a:r>
            <a:rPr lang="en-NZ" sz="1000" i="1" dirty="0" smtClean="0">
              <a:latin typeface="Geogrotesque-SemiBold"/>
            </a:rPr>
            <a:t>Public consultation</a:t>
          </a:r>
          <a:endParaRPr lang="en-NZ" sz="1000" i="1" dirty="0">
            <a:latin typeface="Geogrotesque-SemiBold"/>
          </a:endParaRPr>
        </a:p>
      </dgm:t>
    </dgm:pt>
    <dgm:pt modelId="{21033748-B815-4CA8-95D2-497F74FD2F0C}" type="parTrans" cxnId="{5A24528A-2E86-4043-9116-65F49A361790}">
      <dgm:prSet/>
      <dgm:spPr/>
      <dgm:t>
        <a:bodyPr/>
        <a:lstStyle/>
        <a:p>
          <a:endParaRPr lang="en-US"/>
        </a:p>
      </dgm:t>
    </dgm:pt>
    <dgm:pt modelId="{DCBF7344-FF72-45C5-BE66-FD7ACB9A743B}" type="sibTrans" cxnId="{5A24528A-2E86-4043-9116-65F49A361790}">
      <dgm:prSet/>
      <dgm:spPr/>
      <dgm:t>
        <a:bodyPr/>
        <a:lstStyle/>
        <a:p>
          <a:endParaRPr lang="en-US"/>
        </a:p>
      </dgm:t>
    </dgm:pt>
    <dgm:pt modelId="{C36F2860-9BB9-4FB7-95B9-B012DC6EA458}">
      <dgm:prSet custT="1"/>
      <dgm:spPr/>
      <dgm:t>
        <a:bodyPr/>
        <a:lstStyle/>
        <a:p>
          <a:endParaRPr lang="en-NZ" sz="900" i="1" dirty="0">
            <a:latin typeface="Geogrotesque-SemiBold"/>
          </a:endParaRPr>
        </a:p>
      </dgm:t>
    </dgm:pt>
    <dgm:pt modelId="{2BED9C39-5ED1-4077-A1FF-D2B109D0A552}" type="parTrans" cxnId="{3CAFE732-8E28-4B48-A8CC-86D0445F420E}">
      <dgm:prSet/>
      <dgm:spPr/>
      <dgm:t>
        <a:bodyPr/>
        <a:lstStyle/>
        <a:p>
          <a:endParaRPr lang="en-US"/>
        </a:p>
      </dgm:t>
    </dgm:pt>
    <dgm:pt modelId="{8E685938-834E-4740-A377-711187CA75D8}" type="sibTrans" cxnId="{3CAFE732-8E28-4B48-A8CC-86D0445F420E}">
      <dgm:prSet/>
      <dgm:spPr/>
      <dgm:t>
        <a:bodyPr/>
        <a:lstStyle/>
        <a:p>
          <a:endParaRPr lang="en-US"/>
        </a:p>
      </dgm:t>
    </dgm:pt>
    <dgm:pt modelId="{415D700F-91AC-47C7-98A2-8446EFB8C7A1}">
      <dgm:prSet custT="1"/>
      <dgm:spPr/>
      <dgm:t>
        <a:bodyPr/>
        <a:lstStyle/>
        <a:p>
          <a:r>
            <a:rPr lang="en-NZ" sz="1400" b="1" i="0" dirty="0" smtClean="0">
              <a:latin typeface="Geogrotesque-SemiBold"/>
            </a:rPr>
            <a:t>August – end 2019</a:t>
          </a:r>
          <a:endParaRPr lang="en-NZ" sz="1400" b="1" i="0" dirty="0">
            <a:latin typeface="Geogrotesque-SemiBold"/>
          </a:endParaRPr>
        </a:p>
      </dgm:t>
    </dgm:pt>
    <dgm:pt modelId="{12FA7ABB-DFA2-4B73-8BCF-CBFCB8822239}" type="parTrans" cxnId="{DF355EA3-8D96-4096-83D2-9F4AB8D291D7}">
      <dgm:prSet/>
      <dgm:spPr/>
      <dgm:t>
        <a:bodyPr/>
        <a:lstStyle/>
        <a:p>
          <a:endParaRPr lang="en-US"/>
        </a:p>
      </dgm:t>
    </dgm:pt>
    <dgm:pt modelId="{C1BDD354-BF96-457C-8777-68F77F9F7A66}" type="sibTrans" cxnId="{DF355EA3-8D96-4096-83D2-9F4AB8D291D7}">
      <dgm:prSet/>
      <dgm:spPr/>
      <dgm:t>
        <a:bodyPr/>
        <a:lstStyle/>
        <a:p>
          <a:endParaRPr lang="en-US"/>
        </a:p>
      </dgm:t>
    </dgm:pt>
    <dgm:pt modelId="{D784927C-E682-4504-84E0-29401FCEE241}">
      <dgm:prSet custT="1"/>
      <dgm:spPr/>
      <dgm:t>
        <a:bodyPr/>
        <a:lstStyle/>
        <a:p>
          <a:r>
            <a:rPr lang="en-NZ" sz="1000" b="0" i="1" dirty="0" smtClean="0">
              <a:latin typeface="Geogrotesque-SemiBold"/>
            </a:rPr>
            <a:t>Read and analyse submissions</a:t>
          </a:r>
        </a:p>
        <a:p>
          <a:endParaRPr lang="en-NZ" sz="1000" b="0" i="1" dirty="0">
            <a:latin typeface="Geogrotesque-SemiBold"/>
          </a:endParaRPr>
        </a:p>
      </dgm:t>
    </dgm:pt>
    <dgm:pt modelId="{D63E2F5C-692E-4A48-8830-01AFC3002D4B}" type="parTrans" cxnId="{6D1FFF38-4BAF-49A0-AA13-3E06A0DD88C6}">
      <dgm:prSet/>
      <dgm:spPr/>
      <dgm:t>
        <a:bodyPr/>
        <a:lstStyle/>
        <a:p>
          <a:endParaRPr lang="en-US"/>
        </a:p>
      </dgm:t>
    </dgm:pt>
    <dgm:pt modelId="{4F47C66A-9E4A-418D-A2CA-5C50D551B2D0}" type="sibTrans" cxnId="{6D1FFF38-4BAF-49A0-AA13-3E06A0DD88C6}">
      <dgm:prSet/>
      <dgm:spPr/>
      <dgm:t>
        <a:bodyPr/>
        <a:lstStyle/>
        <a:p>
          <a:endParaRPr lang="en-US"/>
        </a:p>
      </dgm:t>
    </dgm:pt>
    <dgm:pt modelId="{78472A62-835E-4780-A7B2-3B6296EE005B}">
      <dgm:prSet custT="1"/>
      <dgm:spPr/>
      <dgm:t>
        <a:bodyPr/>
        <a:lstStyle/>
        <a:p>
          <a:endParaRPr lang="en-NZ" sz="1000" b="0" i="1" dirty="0">
            <a:latin typeface="Geogrotesque-SemiBold"/>
          </a:endParaRPr>
        </a:p>
      </dgm:t>
    </dgm:pt>
    <dgm:pt modelId="{193DB890-6D78-4F9C-8F44-85B0C6111C0A}" type="parTrans" cxnId="{47D9EDE5-0B62-4377-A281-1D0892B676B7}">
      <dgm:prSet/>
      <dgm:spPr/>
      <dgm:t>
        <a:bodyPr/>
        <a:lstStyle/>
        <a:p>
          <a:endParaRPr lang="en-US"/>
        </a:p>
      </dgm:t>
    </dgm:pt>
    <dgm:pt modelId="{D1E1511A-FA6D-4A17-B26D-5311A5CCAD88}" type="sibTrans" cxnId="{47D9EDE5-0B62-4377-A281-1D0892B676B7}">
      <dgm:prSet/>
      <dgm:spPr/>
      <dgm:t>
        <a:bodyPr/>
        <a:lstStyle/>
        <a:p>
          <a:endParaRPr lang="en-US"/>
        </a:p>
      </dgm:t>
    </dgm:pt>
    <dgm:pt modelId="{B20C7B4C-009D-49F2-9B2F-E846F9BCDAE9}">
      <dgm:prSet custT="1"/>
      <dgm:spPr/>
      <dgm:t>
        <a:bodyPr/>
        <a:lstStyle/>
        <a:p>
          <a:r>
            <a:rPr lang="en-NZ" sz="1000" b="0" i="1" dirty="0" smtClean="0">
              <a:latin typeface="Geogrotesque-SemiBold"/>
            </a:rPr>
            <a:t>Develop final strategy and first action plan for release by end of year</a:t>
          </a:r>
          <a:endParaRPr lang="en-NZ" sz="1000" b="0" i="1" dirty="0">
            <a:latin typeface="Geogrotesque-SemiBold"/>
          </a:endParaRPr>
        </a:p>
      </dgm:t>
    </dgm:pt>
    <dgm:pt modelId="{6D9B257F-B5CD-480A-9C32-3F77BD8C30BD}" type="parTrans" cxnId="{547067B9-826F-4D85-83BB-F35DA77A9AA5}">
      <dgm:prSet/>
      <dgm:spPr/>
      <dgm:t>
        <a:bodyPr/>
        <a:lstStyle/>
        <a:p>
          <a:endParaRPr lang="en-US"/>
        </a:p>
      </dgm:t>
    </dgm:pt>
    <dgm:pt modelId="{F85E407E-92E6-40D5-973F-A7DFCFA5C296}" type="sibTrans" cxnId="{547067B9-826F-4D85-83BB-F35DA77A9AA5}">
      <dgm:prSet/>
      <dgm:spPr/>
      <dgm:t>
        <a:bodyPr/>
        <a:lstStyle/>
        <a:p>
          <a:endParaRPr lang="en-US"/>
        </a:p>
      </dgm:t>
    </dgm:pt>
    <dgm:pt modelId="{6A519F6F-19AF-4F97-967D-29ECACBD2E0B}" type="pres">
      <dgm:prSet presAssocID="{27B3DD2A-F9CD-42B2-BABC-1A459840B1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BA0961-5CAE-4878-AA4E-66FDAA56032F}" type="pres">
      <dgm:prSet presAssocID="{7E622005-B075-403A-8CDB-E90221C75791}" presName="compositeNode" presStyleCnt="0">
        <dgm:presLayoutVars>
          <dgm:bulletEnabled val="1"/>
        </dgm:presLayoutVars>
      </dgm:prSet>
      <dgm:spPr/>
    </dgm:pt>
    <dgm:pt modelId="{71405EB9-3276-4027-A1AC-8546F4D0AD17}" type="pres">
      <dgm:prSet presAssocID="{7E622005-B075-403A-8CDB-E90221C75791}" presName="bgRect" presStyleLbl="node1" presStyleIdx="0" presStyleCnt="5" custScaleY="135696"/>
      <dgm:spPr/>
      <dgm:t>
        <a:bodyPr/>
        <a:lstStyle/>
        <a:p>
          <a:endParaRPr lang="en-US"/>
        </a:p>
      </dgm:t>
    </dgm:pt>
    <dgm:pt modelId="{2BA39FAD-F7B2-4BBA-8C0C-7C0E21AEB7DC}" type="pres">
      <dgm:prSet presAssocID="{7E622005-B075-403A-8CDB-E90221C75791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5C5F4-E061-4DC0-81AD-86370356A260}" type="pres">
      <dgm:prSet presAssocID="{7E622005-B075-403A-8CDB-E90221C75791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7A6C4-968F-4B2E-939C-4E5DB22E0F79}" type="pres">
      <dgm:prSet presAssocID="{32FB2A54-6FC6-4814-8C8E-5F4CFF7D438C}" presName="hSp" presStyleCnt="0"/>
      <dgm:spPr/>
    </dgm:pt>
    <dgm:pt modelId="{5D938348-7446-451F-9DAC-E44A7F1143A7}" type="pres">
      <dgm:prSet presAssocID="{32FB2A54-6FC6-4814-8C8E-5F4CFF7D438C}" presName="vProcSp" presStyleCnt="0"/>
      <dgm:spPr/>
    </dgm:pt>
    <dgm:pt modelId="{28679C08-C207-4D4D-9AEE-18B679699878}" type="pres">
      <dgm:prSet presAssocID="{32FB2A54-6FC6-4814-8C8E-5F4CFF7D438C}" presName="vSp1" presStyleCnt="0"/>
      <dgm:spPr/>
    </dgm:pt>
    <dgm:pt modelId="{3868B8F7-C29F-40B7-8384-8B38508F08AB}" type="pres">
      <dgm:prSet presAssocID="{32FB2A54-6FC6-4814-8C8E-5F4CFF7D438C}" presName="simulatedConn" presStyleLbl="solidFgAcc1" presStyleIdx="0" presStyleCnt="4"/>
      <dgm:spPr/>
    </dgm:pt>
    <dgm:pt modelId="{CCEF3FE7-A381-4539-9161-A1A9C166DC0A}" type="pres">
      <dgm:prSet presAssocID="{32FB2A54-6FC6-4814-8C8E-5F4CFF7D438C}" presName="vSp2" presStyleCnt="0"/>
      <dgm:spPr/>
    </dgm:pt>
    <dgm:pt modelId="{9FFD450A-F551-47B7-9252-EFDFAFE1DA9B}" type="pres">
      <dgm:prSet presAssocID="{32FB2A54-6FC6-4814-8C8E-5F4CFF7D438C}" presName="sibTrans" presStyleCnt="0"/>
      <dgm:spPr/>
    </dgm:pt>
    <dgm:pt modelId="{936C5877-DAE9-464C-9B79-5AD665534345}" type="pres">
      <dgm:prSet presAssocID="{BE6EB359-FF89-47FB-9604-A9728F8AB7FF}" presName="compositeNode" presStyleCnt="0">
        <dgm:presLayoutVars>
          <dgm:bulletEnabled val="1"/>
        </dgm:presLayoutVars>
      </dgm:prSet>
      <dgm:spPr/>
    </dgm:pt>
    <dgm:pt modelId="{FE6E8995-3DA4-4FA7-8740-123EAF3AAA09}" type="pres">
      <dgm:prSet presAssocID="{BE6EB359-FF89-47FB-9604-A9728F8AB7FF}" presName="bgRect" presStyleLbl="node1" presStyleIdx="1" presStyleCnt="5" custScaleY="135696"/>
      <dgm:spPr/>
      <dgm:t>
        <a:bodyPr/>
        <a:lstStyle/>
        <a:p>
          <a:endParaRPr lang="en-US"/>
        </a:p>
      </dgm:t>
    </dgm:pt>
    <dgm:pt modelId="{4CEB5533-C290-4891-ADF2-13A83418447D}" type="pres">
      <dgm:prSet presAssocID="{BE6EB359-FF89-47FB-9604-A9728F8AB7FF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5E1A7-8AC4-4024-AEF2-2AF67710C8ED}" type="pres">
      <dgm:prSet presAssocID="{BE6EB359-FF89-47FB-9604-A9728F8AB7FF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F9FFF-1F12-4C0F-BFC6-24C34A59E980}" type="pres">
      <dgm:prSet presAssocID="{D37CA671-32BE-4056-AA56-DF1AB2BF833B}" presName="hSp" presStyleCnt="0"/>
      <dgm:spPr/>
    </dgm:pt>
    <dgm:pt modelId="{5C14252C-0174-42BF-B830-0830593C4993}" type="pres">
      <dgm:prSet presAssocID="{D37CA671-32BE-4056-AA56-DF1AB2BF833B}" presName="vProcSp" presStyleCnt="0"/>
      <dgm:spPr/>
    </dgm:pt>
    <dgm:pt modelId="{B376A5F8-5197-471F-B4A1-A233C352D125}" type="pres">
      <dgm:prSet presAssocID="{D37CA671-32BE-4056-AA56-DF1AB2BF833B}" presName="vSp1" presStyleCnt="0"/>
      <dgm:spPr/>
    </dgm:pt>
    <dgm:pt modelId="{2FD3AD89-09A0-4EF4-BF45-9740C9A56BF4}" type="pres">
      <dgm:prSet presAssocID="{D37CA671-32BE-4056-AA56-DF1AB2BF833B}" presName="simulatedConn" presStyleLbl="solidFgAcc1" presStyleIdx="1" presStyleCnt="4"/>
      <dgm:spPr/>
    </dgm:pt>
    <dgm:pt modelId="{72A496E4-EE25-4162-ABBA-0BA0B9A82E60}" type="pres">
      <dgm:prSet presAssocID="{D37CA671-32BE-4056-AA56-DF1AB2BF833B}" presName="vSp2" presStyleCnt="0"/>
      <dgm:spPr/>
    </dgm:pt>
    <dgm:pt modelId="{E0E4D461-A211-4908-9403-137F39677C04}" type="pres">
      <dgm:prSet presAssocID="{D37CA671-32BE-4056-AA56-DF1AB2BF833B}" presName="sibTrans" presStyleCnt="0"/>
      <dgm:spPr/>
    </dgm:pt>
    <dgm:pt modelId="{2A08A2C0-F608-43B0-8140-3E24E3EE78A8}" type="pres">
      <dgm:prSet presAssocID="{F32E2023-2364-4004-B3C7-6997C2D78BC3}" presName="compositeNode" presStyleCnt="0">
        <dgm:presLayoutVars>
          <dgm:bulletEnabled val="1"/>
        </dgm:presLayoutVars>
      </dgm:prSet>
      <dgm:spPr/>
    </dgm:pt>
    <dgm:pt modelId="{9FFD08F9-14CB-4E63-9FDD-E911119720AD}" type="pres">
      <dgm:prSet presAssocID="{F32E2023-2364-4004-B3C7-6997C2D78BC3}" presName="bgRect" presStyleLbl="node1" presStyleIdx="2" presStyleCnt="5" custScaleY="135696"/>
      <dgm:spPr/>
      <dgm:t>
        <a:bodyPr/>
        <a:lstStyle/>
        <a:p>
          <a:endParaRPr lang="en-US"/>
        </a:p>
      </dgm:t>
    </dgm:pt>
    <dgm:pt modelId="{1B1497B8-C894-4A3D-8BA1-36584F4B25F3}" type="pres">
      <dgm:prSet presAssocID="{F32E2023-2364-4004-B3C7-6997C2D78BC3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DCC3A-FC24-4408-A3E9-F2F110D6362A}" type="pres">
      <dgm:prSet presAssocID="{F32E2023-2364-4004-B3C7-6997C2D78BC3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43C00-A3BA-408B-AE65-308DCD6EA67C}" type="pres">
      <dgm:prSet presAssocID="{B662F8DE-C327-4E1D-A6C9-5CC043B9FED6}" presName="hSp" presStyleCnt="0"/>
      <dgm:spPr/>
    </dgm:pt>
    <dgm:pt modelId="{1F7A5386-2113-4CFB-AAF3-B5D1BE430234}" type="pres">
      <dgm:prSet presAssocID="{B662F8DE-C327-4E1D-A6C9-5CC043B9FED6}" presName="vProcSp" presStyleCnt="0"/>
      <dgm:spPr/>
    </dgm:pt>
    <dgm:pt modelId="{ECD244A5-4788-419E-9255-6EA6911BB26C}" type="pres">
      <dgm:prSet presAssocID="{B662F8DE-C327-4E1D-A6C9-5CC043B9FED6}" presName="vSp1" presStyleCnt="0"/>
      <dgm:spPr/>
    </dgm:pt>
    <dgm:pt modelId="{C0D25DF9-829C-41F3-8675-C23EDAADB855}" type="pres">
      <dgm:prSet presAssocID="{B662F8DE-C327-4E1D-A6C9-5CC043B9FED6}" presName="simulatedConn" presStyleLbl="solidFgAcc1" presStyleIdx="2" presStyleCnt="4"/>
      <dgm:spPr/>
    </dgm:pt>
    <dgm:pt modelId="{2EA7D226-8492-45B6-9FDC-859106BD2EC5}" type="pres">
      <dgm:prSet presAssocID="{B662F8DE-C327-4E1D-A6C9-5CC043B9FED6}" presName="vSp2" presStyleCnt="0"/>
      <dgm:spPr/>
    </dgm:pt>
    <dgm:pt modelId="{2EC86BE9-B939-4932-9F2D-8460FD775B72}" type="pres">
      <dgm:prSet presAssocID="{B662F8DE-C327-4E1D-A6C9-5CC043B9FED6}" presName="sibTrans" presStyleCnt="0"/>
      <dgm:spPr/>
    </dgm:pt>
    <dgm:pt modelId="{91C8BA62-46D6-4E4F-BBDE-97DC8A29E9A7}" type="pres">
      <dgm:prSet presAssocID="{5897ED56-589E-4591-B868-3176328EF9EA}" presName="compositeNode" presStyleCnt="0">
        <dgm:presLayoutVars>
          <dgm:bulletEnabled val="1"/>
        </dgm:presLayoutVars>
      </dgm:prSet>
      <dgm:spPr/>
    </dgm:pt>
    <dgm:pt modelId="{798E7813-4257-4CAD-A379-76BD23401739}" type="pres">
      <dgm:prSet presAssocID="{5897ED56-589E-4591-B868-3176328EF9EA}" presName="bgRect" presStyleLbl="node1" presStyleIdx="3" presStyleCnt="5" custScaleY="134300"/>
      <dgm:spPr/>
      <dgm:t>
        <a:bodyPr/>
        <a:lstStyle/>
        <a:p>
          <a:endParaRPr lang="en-US"/>
        </a:p>
      </dgm:t>
    </dgm:pt>
    <dgm:pt modelId="{182500CE-4745-45CE-B7FA-A57BB2469ADB}" type="pres">
      <dgm:prSet presAssocID="{5897ED56-589E-4591-B868-3176328EF9EA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86218-DAC7-4E9D-95A0-FCD9611859FC}" type="pres">
      <dgm:prSet presAssocID="{5897ED56-589E-4591-B868-3176328EF9EA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4E35F-A280-4907-8F5F-192A0A849318}" type="pres">
      <dgm:prSet presAssocID="{DAEABBFB-35DD-49BD-8827-6A52C8F695C6}" presName="hSp" presStyleCnt="0"/>
      <dgm:spPr/>
    </dgm:pt>
    <dgm:pt modelId="{78DDE619-2259-490B-ADA8-EC060EB50189}" type="pres">
      <dgm:prSet presAssocID="{DAEABBFB-35DD-49BD-8827-6A52C8F695C6}" presName="vProcSp" presStyleCnt="0"/>
      <dgm:spPr/>
    </dgm:pt>
    <dgm:pt modelId="{FFA82FB6-0872-4A61-A191-013C3B00D75D}" type="pres">
      <dgm:prSet presAssocID="{DAEABBFB-35DD-49BD-8827-6A52C8F695C6}" presName="vSp1" presStyleCnt="0"/>
      <dgm:spPr/>
    </dgm:pt>
    <dgm:pt modelId="{B3AB6720-82D3-4BC9-BC5D-FC1D1E0B360A}" type="pres">
      <dgm:prSet presAssocID="{DAEABBFB-35DD-49BD-8827-6A52C8F695C6}" presName="simulatedConn" presStyleLbl="solidFgAcc1" presStyleIdx="3" presStyleCnt="4"/>
      <dgm:spPr/>
    </dgm:pt>
    <dgm:pt modelId="{42EAF872-3717-49C1-B335-9BB456137919}" type="pres">
      <dgm:prSet presAssocID="{DAEABBFB-35DD-49BD-8827-6A52C8F695C6}" presName="vSp2" presStyleCnt="0"/>
      <dgm:spPr/>
    </dgm:pt>
    <dgm:pt modelId="{F777D534-07F9-4DB4-8DB1-E69C92B94738}" type="pres">
      <dgm:prSet presAssocID="{DAEABBFB-35DD-49BD-8827-6A52C8F695C6}" presName="sibTrans" presStyleCnt="0"/>
      <dgm:spPr/>
    </dgm:pt>
    <dgm:pt modelId="{A334932B-C4A7-4E96-9360-A750EAAB4F15}" type="pres">
      <dgm:prSet presAssocID="{415D700F-91AC-47C7-98A2-8446EFB8C7A1}" presName="compositeNode" presStyleCnt="0">
        <dgm:presLayoutVars>
          <dgm:bulletEnabled val="1"/>
        </dgm:presLayoutVars>
      </dgm:prSet>
      <dgm:spPr/>
    </dgm:pt>
    <dgm:pt modelId="{FC1C4012-3C63-4518-A2EF-D9C0ECE9DC00}" type="pres">
      <dgm:prSet presAssocID="{415D700F-91AC-47C7-98A2-8446EFB8C7A1}" presName="bgRect" presStyleLbl="node1" presStyleIdx="4" presStyleCnt="5" custScaleY="135696"/>
      <dgm:spPr/>
      <dgm:t>
        <a:bodyPr/>
        <a:lstStyle/>
        <a:p>
          <a:endParaRPr lang="en-US"/>
        </a:p>
      </dgm:t>
    </dgm:pt>
    <dgm:pt modelId="{82C84F99-001E-4FAF-8364-9D5E5E5DD434}" type="pres">
      <dgm:prSet presAssocID="{415D700F-91AC-47C7-98A2-8446EFB8C7A1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AFDCC-55F2-4858-B9E5-4B7816CF68A1}" type="pres">
      <dgm:prSet presAssocID="{415D700F-91AC-47C7-98A2-8446EFB8C7A1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D4608D-51C3-4F28-A0A6-4FE7AD3D606C}" type="presOf" srcId="{E5279EC4-FA0F-462D-88A8-ACA0F1BBCEAE}" destId="{FE25E1A7-8AC4-4024-AEF2-2AF67710C8ED}" srcOrd="0" destOrd="1" presId="urn:microsoft.com/office/officeart/2005/8/layout/hProcess7"/>
    <dgm:cxn modelId="{9AEB8B6B-C072-44E8-9E68-85639AE34620}" type="presOf" srcId="{EA1090E5-C7B3-4250-A3B8-2AC56EF8C779}" destId="{3A1DCC3A-FC24-4408-A3E9-F2F110D6362A}" srcOrd="0" destOrd="1" presId="urn:microsoft.com/office/officeart/2005/8/layout/hProcess7"/>
    <dgm:cxn modelId="{547067B9-826F-4D85-83BB-F35DA77A9AA5}" srcId="{415D700F-91AC-47C7-98A2-8446EFB8C7A1}" destId="{B20C7B4C-009D-49F2-9B2F-E846F9BCDAE9}" srcOrd="2" destOrd="0" parTransId="{6D9B257F-B5CD-480A-9C32-3F77BD8C30BD}" sibTransId="{F85E407E-92E6-40D5-973F-A7DFCFA5C296}"/>
    <dgm:cxn modelId="{D2194C56-39C1-458C-9FE4-2C622A093B26}" type="presOf" srcId="{CF76605F-72C9-41DB-8180-CD0E43AA9895}" destId="{6125C5F4-E061-4DC0-81AD-86370356A260}" srcOrd="0" destOrd="3" presId="urn:microsoft.com/office/officeart/2005/8/layout/hProcess7"/>
    <dgm:cxn modelId="{748F7216-A8CD-44DB-B79D-DCB0931D9A30}" type="presOf" srcId="{5897ED56-589E-4591-B868-3176328EF9EA}" destId="{798E7813-4257-4CAD-A379-76BD23401739}" srcOrd="0" destOrd="0" presId="urn:microsoft.com/office/officeart/2005/8/layout/hProcess7"/>
    <dgm:cxn modelId="{EC92638A-F128-4FA0-9C46-BF252B395467}" type="presOf" srcId="{D7E911E2-28B1-447A-A6D8-AAE0253F3146}" destId="{FE25E1A7-8AC4-4024-AEF2-2AF67710C8ED}" srcOrd="0" destOrd="3" presId="urn:microsoft.com/office/officeart/2005/8/layout/hProcess7"/>
    <dgm:cxn modelId="{1AA2D00E-E771-4228-81E7-4F797F07C636}" type="presOf" srcId="{7E622005-B075-403A-8CDB-E90221C75791}" destId="{71405EB9-3276-4027-A1AC-8546F4D0AD17}" srcOrd="0" destOrd="0" presId="urn:microsoft.com/office/officeart/2005/8/layout/hProcess7"/>
    <dgm:cxn modelId="{757A6D01-2B1A-47F1-A62F-4597F575B100}" srcId="{BE6EB359-FF89-47FB-9604-A9728F8AB7FF}" destId="{DC28EC76-AFA2-4D68-BBBD-FCF6844C366A}" srcOrd="2" destOrd="0" parTransId="{810468E8-42EC-4538-A9DE-43776FF0F11E}" sibTransId="{830098A3-5530-45E2-B8A8-F710E788D8BE}"/>
    <dgm:cxn modelId="{BC1584CA-480E-4555-AF9E-08245FEBA499}" type="presOf" srcId="{415D700F-91AC-47C7-98A2-8446EFB8C7A1}" destId="{82C84F99-001E-4FAF-8364-9D5E5E5DD434}" srcOrd="1" destOrd="0" presId="urn:microsoft.com/office/officeart/2005/8/layout/hProcess7"/>
    <dgm:cxn modelId="{A09BD31E-97F5-4EF8-A0B4-825A57F79710}" srcId="{7E622005-B075-403A-8CDB-E90221C75791}" destId="{BE8F6DA6-D830-4F88-B24B-A2F95CCAA933}" srcOrd="0" destOrd="0" parTransId="{E845BBCA-1038-4539-889F-AC8B99DF6B30}" sibTransId="{610EBC64-EA3D-426A-AB46-F39A344C2E7B}"/>
    <dgm:cxn modelId="{73073F5A-3C2A-4E85-92CB-B2CCCB678A49}" type="presOf" srcId="{BE8F6DA6-D830-4F88-B24B-A2F95CCAA933}" destId="{6125C5F4-E061-4DC0-81AD-86370356A260}" srcOrd="0" destOrd="0" presId="urn:microsoft.com/office/officeart/2005/8/layout/hProcess7"/>
    <dgm:cxn modelId="{D1BCBBA7-54AA-4211-BCAD-B61825A4EE24}" type="presOf" srcId="{BE6EB359-FF89-47FB-9604-A9728F8AB7FF}" destId="{4CEB5533-C290-4891-ADF2-13A83418447D}" srcOrd="1" destOrd="0" presId="urn:microsoft.com/office/officeart/2005/8/layout/hProcess7"/>
    <dgm:cxn modelId="{5B9FE047-7E85-496A-997C-6F8EEEC8943F}" type="presOf" srcId="{5897ED56-589E-4591-B868-3176328EF9EA}" destId="{182500CE-4745-45CE-B7FA-A57BB2469ADB}" srcOrd="1" destOrd="0" presId="urn:microsoft.com/office/officeart/2005/8/layout/hProcess7"/>
    <dgm:cxn modelId="{B6175BA7-801A-4942-B16C-6AC17BDD1BB9}" type="presOf" srcId="{A308EFE8-769E-46F8-9375-296CB16DFBB5}" destId="{5AE86218-DAC7-4E9D-95A0-FCD9611859FC}" srcOrd="0" destOrd="1" presId="urn:microsoft.com/office/officeart/2005/8/layout/hProcess7"/>
    <dgm:cxn modelId="{EB993F45-F925-464B-9E82-92830C9D63DB}" srcId="{F32E2023-2364-4004-B3C7-6997C2D78BC3}" destId="{4D2FBFF9-5A00-4B6A-A63F-534BF30B4B1F}" srcOrd="2" destOrd="0" parTransId="{6DF39DFF-ED45-4050-93B8-7A25864C2A56}" sibTransId="{544F0A6F-80AB-478A-8EF1-5D27AB0ED48A}"/>
    <dgm:cxn modelId="{4E8BAAD7-2AD2-4B73-8E42-7966CB7628CB}" type="presOf" srcId="{78472A62-835E-4780-A7B2-3B6296EE005B}" destId="{B5EAFDCC-55F2-4858-B9E5-4B7816CF68A1}" srcOrd="0" destOrd="0" presId="urn:microsoft.com/office/officeart/2005/8/layout/hProcess7"/>
    <dgm:cxn modelId="{F13FEEF1-DAFE-4C51-975D-77B6A167D548}" type="presOf" srcId="{B20C7B4C-009D-49F2-9B2F-E846F9BCDAE9}" destId="{B5EAFDCC-55F2-4858-B9E5-4B7816CF68A1}" srcOrd="0" destOrd="2" presId="urn:microsoft.com/office/officeart/2005/8/layout/hProcess7"/>
    <dgm:cxn modelId="{DBF4DB57-C117-4D65-87F0-3C1C19C8BEC5}" srcId="{F32E2023-2364-4004-B3C7-6997C2D78BC3}" destId="{E7EB9BBC-58D4-41F1-8C86-E16E3AA70437}" srcOrd="3" destOrd="0" parTransId="{1705C862-C5C3-44D4-9BA0-BA64760D0D51}" sibTransId="{562A2CDA-43B9-41BA-A9FA-3F697C13CBF8}"/>
    <dgm:cxn modelId="{64C54B0E-AA14-498D-A424-FD6A2AC94483}" type="presOf" srcId="{B3B56B4E-9545-4442-B2F2-9137C9CD138A}" destId="{3A1DCC3A-FC24-4408-A3E9-F2F110D6362A}" srcOrd="0" destOrd="0" presId="urn:microsoft.com/office/officeart/2005/8/layout/hProcess7"/>
    <dgm:cxn modelId="{CF2C237F-157B-48BE-AF8A-B851C3492B92}" type="presOf" srcId="{C36F2860-9BB9-4FB7-95B9-B012DC6EA458}" destId="{5AE86218-DAC7-4E9D-95A0-FCD9611859FC}" srcOrd="0" destOrd="0" presId="urn:microsoft.com/office/officeart/2005/8/layout/hProcess7"/>
    <dgm:cxn modelId="{1BAFC77D-ED76-4985-9CA3-D53F571357C2}" type="presOf" srcId="{7E622005-B075-403A-8CDB-E90221C75791}" destId="{2BA39FAD-F7B2-4BBA-8C0C-7C0E21AEB7DC}" srcOrd="1" destOrd="0" presId="urn:microsoft.com/office/officeart/2005/8/layout/hProcess7"/>
    <dgm:cxn modelId="{6DE8CBEB-CEA2-49AA-8CEB-5AB6D89D3CAE}" srcId="{7E622005-B075-403A-8CDB-E90221C75791}" destId="{CF76605F-72C9-41DB-8180-CD0E43AA9895}" srcOrd="3" destOrd="0" parTransId="{8F9CD418-F87A-4138-A345-D88E5515E4C1}" sibTransId="{C9DF8CCC-C4A2-48B9-AC6D-BCC84E8C7606}"/>
    <dgm:cxn modelId="{13C640F8-DEC1-460B-BE3D-8ED90744C85A}" srcId="{BE6EB359-FF89-47FB-9604-A9728F8AB7FF}" destId="{A01F7EB7-DCD0-4708-931E-E09944242689}" srcOrd="0" destOrd="0" parTransId="{9138307F-0F4B-4538-B27D-47C4DC915ED7}" sibTransId="{3DD458DC-E2C9-4D30-BBA4-16E8A077BDD9}"/>
    <dgm:cxn modelId="{F7F65FDE-886C-4CB8-B1B1-F4D7E7D87D45}" type="presOf" srcId="{A01F7EB7-DCD0-4708-931E-E09944242689}" destId="{FE25E1A7-8AC4-4024-AEF2-2AF67710C8ED}" srcOrd="0" destOrd="0" presId="urn:microsoft.com/office/officeart/2005/8/layout/hProcess7"/>
    <dgm:cxn modelId="{3B0E822C-CBCF-4CD1-B802-7658A33C76DF}" type="presOf" srcId="{DC28EC76-AFA2-4D68-BBBD-FCF6844C366A}" destId="{FE25E1A7-8AC4-4024-AEF2-2AF67710C8ED}" srcOrd="0" destOrd="2" presId="urn:microsoft.com/office/officeart/2005/8/layout/hProcess7"/>
    <dgm:cxn modelId="{6D1FFF38-4BAF-49A0-AA13-3E06A0DD88C6}" srcId="{415D700F-91AC-47C7-98A2-8446EFB8C7A1}" destId="{D784927C-E682-4504-84E0-29401FCEE241}" srcOrd="1" destOrd="0" parTransId="{D63E2F5C-692E-4A48-8830-01AFC3002D4B}" sibTransId="{4F47C66A-9E4A-418D-A2CA-5C50D551B2D0}"/>
    <dgm:cxn modelId="{7273E0C6-4D06-4F43-8418-300111F01BB0}" srcId="{BE6EB359-FF89-47FB-9604-A9728F8AB7FF}" destId="{D7E911E2-28B1-447A-A6D8-AAE0253F3146}" srcOrd="3" destOrd="0" parTransId="{111291D0-140A-4FF3-B034-A749BA4250DF}" sibTransId="{2DFE8CB3-2803-4491-8102-81AF96EDA5B6}"/>
    <dgm:cxn modelId="{22586DD7-ED48-45CC-93AC-9206EC8CFDFB}" srcId="{27B3DD2A-F9CD-42B2-BABC-1A459840B168}" destId="{7E622005-B075-403A-8CDB-E90221C75791}" srcOrd="0" destOrd="0" parTransId="{841BD8B8-A2F2-4AF9-BEB7-4B1EF2697D3D}" sibTransId="{32FB2A54-6FC6-4814-8C8E-5F4CFF7D438C}"/>
    <dgm:cxn modelId="{0DD2FDC5-C1B1-451D-8008-3E21BD6CF582}" srcId="{27B3DD2A-F9CD-42B2-BABC-1A459840B168}" destId="{5897ED56-589E-4591-B868-3176328EF9EA}" srcOrd="3" destOrd="0" parTransId="{172A77B1-BB5F-4187-8C29-47B5D071B615}" sibTransId="{DAEABBFB-35DD-49BD-8827-6A52C8F695C6}"/>
    <dgm:cxn modelId="{8676A6D6-19AF-4944-9F9D-555E7C662C9D}" srcId="{27B3DD2A-F9CD-42B2-BABC-1A459840B168}" destId="{F32E2023-2364-4004-B3C7-6997C2D78BC3}" srcOrd="2" destOrd="0" parTransId="{C024285A-69E8-427B-892D-EFCC1E2984B3}" sibTransId="{B662F8DE-C327-4E1D-A6C9-5CC043B9FED6}"/>
    <dgm:cxn modelId="{8638C067-6FB4-4AD2-A7D8-B790D780B731}" srcId="{F32E2023-2364-4004-B3C7-6997C2D78BC3}" destId="{EA1090E5-C7B3-4250-A3B8-2AC56EF8C779}" srcOrd="1" destOrd="0" parTransId="{4FB392EF-B364-4DB5-8B5A-CD2888F2C19D}" sibTransId="{98D5E72F-EF39-44C2-92D5-4ECEDB7AB114}"/>
    <dgm:cxn modelId="{A69D05E7-1355-4DA0-B953-CB950839551D}" type="presOf" srcId="{4D2FBFF9-5A00-4B6A-A63F-534BF30B4B1F}" destId="{3A1DCC3A-FC24-4408-A3E9-F2F110D6362A}" srcOrd="0" destOrd="2" presId="urn:microsoft.com/office/officeart/2005/8/layout/hProcess7"/>
    <dgm:cxn modelId="{5B6DAE01-CA7F-4EAC-B27A-6B1F7B68A400}" srcId="{7E622005-B075-403A-8CDB-E90221C75791}" destId="{640CAD7A-D302-4779-A301-89048F5885E2}" srcOrd="1" destOrd="0" parTransId="{3A6AF8C8-FBF8-4D7A-8210-79FFA4301F7F}" sibTransId="{901876D6-A6A2-4548-92EF-E694C1C6AF36}"/>
    <dgm:cxn modelId="{950164B5-5E26-4D0C-92D6-A8A4E0760B1A}" type="presOf" srcId="{E7EB9BBC-58D4-41F1-8C86-E16E3AA70437}" destId="{3A1DCC3A-FC24-4408-A3E9-F2F110D6362A}" srcOrd="0" destOrd="3" presId="urn:microsoft.com/office/officeart/2005/8/layout/hProcess7"/>
    <dgm:cxn modelId="{BFE1B202-924F-4C2F-97EC-E49B349BF0C8}" srcId="{BE6EB359-FF89-47FB-9604-A9728F8AB7FF}" destId="{E5279EC4-FA0F-462D-88A8-ACA0F1BBCEAE}" srcOrd="1" destOrd="0" parTransId="{9F39761A-181B-4E4D-BE6A-5D8F0BC5CC02}" sibTransId="{2F1142CF-520A-4D51-932B-8EF2A8CA6A1C}"/>
    <dgm:cxn modelId="{3FDF1A8B-4F9D-4BC5-ADDF-60B1241FE087}" srcId="{F32E2023-2364-4004-B3C7-6997C2D78BC3}" destId="{B3B56B4E-9545-4442-B2F2-9137C9CD138A}" srcOrd="0" destOrd="0" parTransId="{1087531B-5B03-4275-B698-73A00907F240}" sibTransId="{5D846847-5C4A-46E2-A828-B539B3AC5458}"/>
    <dgm:cxn modelId="{B169C6F2-2B8B-4699-84C8-36452FEABCB6}" type="presOf" srcId="{BE6EB359-FF89-47FB-9604-A9728F8AB7FF}" destId="{FE6E8995-3DA4-4FA7-8740-123EAF3AAA09}" srcOrd="0" destOrd="0" presId="urn:microsoft.com/office/officeart/2005/8/layout/hProcess7"/>
    <dgm:cxn modelId="{EAD5D81D-188B-4FC4-8B13-3528CB6C222A}" srcId="{7E622005-B075-403A-8CDB-E90221C75791}" destId="{2D9B497A-1F89-4094-BF07-208A026E8219}" srcOrd="2" destOrd="0" parTransId="{241AB380-F6F3-4299-ACFB-5DC62BF52688}" sibTransId="{C46E40BC-EF04-4011-B8CA-6587F900C102}"/>
    <dgm:cxn modelId="{47D9EDE5-0B62-4377-A281-1D0892B676B7}" srcId="{415D700F-91AC-47C7-98A2-8446EFB8C7A1}" destId="{78472A62-835E-4780-A7B2-3B6296EE005B}" srcOrd="0" destOrd="0" parTransId="{193DB890-6D78-4F9C-8F44-85B0C6111C0A}" sibTransId="{D1E1511A-FA6D-4A17-B26D-5311A5CCAD88}"/>
    <dgm:cxn modelId="{447027E5-0948-44AA-AE61-49338132B8A3}" type="presOf" srcId="{415D700F-91AC-47C7-98A2-8446EFB8C7A1}" destId="{FC1C4012-3C63-4518-A2EF-D9C0ECE9DC00}" srcOrd="0" destOrd="0" presId="urn:microsoft.com/office/officeart/2005/8/layout/hProcess7"/>
    <dgm:cxn modelId="{3CAFE732-8E28-4B48-A8CC-86D0445F420E}" srcId="{5897ED56-589E-4591-B868-3176328EF9EA}" destId="{C36F2860-9BB9-4FB7-95B9-B012DC6EA458}" srcOrd="0" destOrd="0" parTransId="{2BED9C39-5ED1-4077-A1FF-D2B109D0A552}" sibTransId="{8E685938-834E-4740-A377-711187CA75D8}"/>
    <dgm:cxn modelId="{2A99E813-FC8A-42FE-95F9-FA897A244143}" srcId="{27B3DD2A-F9CD-42B2-BABC-1A459840B168}" destId="{BE6EB359-FF89-47FB-9604-A9728F8AB7FF}" srcOrd="1" destOrd="0" parTransId="{3CB70757-134A-4F19-8E1A-DD8745818946}" sibTransId="{D37CA671-32BE-4056-AA56-DF1AB2BF833B}"/>
    <dgm:cxn modelId="{DF355EA3-8D96-4096-83D2-9F4AB8D291D7}" srcId="{27B3DD2A-F9CD-42B2-BABC-1A459840B168}" destId="{415D700F-91AC-47C7-98A2-8446EFB8C7A1}" srcOrd="4" destOrd="0" parTransId="{12FA7ABB-DFA2-4B73-8BCF-CBFCB8822239}" sibTransId="{C1BDD354-BF96-457C-8777-68F77F9F7A66}"/>
    <dgm:cxn modelId="{EE056FD8-CDA0-46E3-B1A8-0201371EA390}" type="presOf" srcId="{D784927C-E682-4504-84E0-29401FCEE241}" destId="{B5EAFDCC-55F2-4858-B9E5-4B7816CF68A1}" srcOrd="0" destOrd="1" presId="urn:microsoft.com/office/officeart/2005/8/layout/hProcess7"/>
    <dgm:cxn modelId="{BCD85373-9681-4DC1-8EBF-94173213791D}" type="presOf" srcId="{F32E2023-2364-4004-B3C7-6997C2D78BC3}" destId="{1B1497B8-C894-4A3D-8BA1-36584F4B25F3}" srcOrd="1" destOrd="0" presId="urn:microsoft.com/office/officeart/2005/8/layout/hProcess7"/>
    <dgm:cxn modelId="{4A700B51-F2D9-48CD-9AD4-2EB84888C4FC}" type="presOf" srcId="{F32E2023-2364-4004-B3C7-6997C2D78BC3}" destId="{9FFD08F9-14CB-4E63-9FDD-E911119720AD}" srcOrd="0" destOrd="0" presId="urn:microsoft.com/office/officeart/2005/8/layout/hProcess7"/>
    <dgm:cxn modelId="{C8317C83-C7C7-41A3-9FCE-40B19C18FF4D}" type="presOf" srcId="{2D9B497A-1F89-4094-BF07-208A026E8219}" destId="{6125C5F4-E061-4DC0-81AD-86370356A260}" srcOrd="0" destOrd="2" presId="urn:microsoft.com/office/officeart/2005/8/layout/hProcess7"/>
    <dgm:cxn modelId="{FB8A1887-D1FA-4B0F-8AE9-B1BC7E983817}" type="presOf" srcId="{27B3DD2A-F9CD-42B2-BABC-1A459840B168}" destId="{6A519F6F-19AF-4F97-967D-29ECACBD2E0B}" srcOrd="0" destOrd="0" presId="urn:microsoft.com/office/officeart/2005/8/layout/hProcess7"/>
    <dgm:cxn modelId="{1B59F889-0F96-476E-9252-21092B9CABCA}" type="presOf" srcId="{640CAD7A-D302-4779-A301-89048F5885E2}" destId="{6125C5F4-E061-4DC0-81AD-86370356A260}" srcOrd="0" destOrd="1" presId="urn:microsoft.com/office/officeart/2005/8/layout/hProcess7"/>
    <dgm:cxn modelId="{5A24528A-2E86-4043-9116-65F49A361790}" srcId="{5897ED56-589E-4591-B868-3176328EF9EA}" destId="{A308EFE8-769E-46F8-9375-296CB16DFBB5}" srcOrd="1" destOrd="0" parTransId="{21033748-B815-4CA8-95D2-497F74FD2F0C}" sibTransId="{DCBF7344-FF72-45C5-BE66-FD7ACB9A743B}"/>
    <dgm:cxn modelId="{519F8328-A149-465D-A3CF-C197A63D441F}" type="presParOf" srcId="{6A519F6F-19AF-4F97-967D-29ECACBD2E0B}" destId="{76BA0961-5CAE-4878-AA4E-66FDAA56032F}" srcOrd="0" destOrd="0" presId="urn:microsoft.com/office/officeart/2005/8/layout/hProcess7"/>
    <dgm:cxn modelId="{49371DDC-54A7-42C2-BC46-AAF2F4461D23}" type="presParOf" srcId="{76BA0961-5CAE-4878-AA4E-66FDAA56032F}" destId="{71405EB9-3276-4027-A1AC-8546F4D0AD17}" srcOrd="0" destOrd="0" presId="urn:microsoft.com/office/officeart/2005/8/layout/hProcess7"/>
    <dgm:cxn modelId="{4F5F23F1-FA60-4C45-B0CF-8DC2BD563667}" type="presParOf" srcId="{76BA0961-5CAE-4878-AA4E-66FDAA56032F}" destId="{2BA39FAD-F7B2-4BBA-8C0C-7C0E21AEB7DC}" srcOrd="1" destOrd="0" presId="urn:microsoft.com/office/officeart/2005/8/layout/hProcess7"/>
    <dgm:cxn modelId="{8246B806-07B4-4E36-85E0-C58CC2E63C39}" type="presParOf" srcId="{76BA0961-5CAE-4878-AA4E-66FDAA56032F}" destId="{6125C5F4-E061-4DC0-81AD-86370356A260}" srcOrd="2" destOrd="0" presId="urn:microsoft.com/office/officeart/2005/8/layout/hProcess7"/>
    <dgm:cxn modelId="{D2C35B81-2BEF-4E54-BC46-046842C10F60}" type="presParOf" srcId="{6A519F6F-19AF-4F97-967D-29ECACBD2E0B}" destId="{FDF7A6C4-968F-4B2E-939C-4E5DB22E0F79}" srcOrd="1" destOrd="0" presId="urn:microsoft.com/office/officeart/2005/8/layout/hProcess7"/>
    <dgm:cxn modelId="{43C3D5CC-A737-4C0A-9F3A-1154AE32BC6B}" type="presParOf" srcId="{6A519F6F-19AF-4F97-967D-29ECACBD2E0B}" destId="{5D938348-7446-451F-9DAC-E44A7F1143A7}" srcOrd="2" destOrd="0" presId="urn:microsoft.com/office/officeart/2005/8/layout/hProcess7"/>
    <dgm:cxn modelId="{2ECC985F-02CE-4473-8C50-2FFC84A266D8}" type="presParOf" srcId="{5D938348-7446-451F-9DAC-E44A7F1143A7}" destId="{28679C08-C207-4D4D-9AEE-18B679699878}" srcOrd="0" destOrd="0" presId="urn:microsoft.com/office/officeart/2005/8/layout/hProcess7"/>
    <dgm:cxn modelId="{17D65581-DECF-43A6-AA90-36812C6C69B7}" type="presParOf" srcId="{5D938348-7446-451F-9DAC-E44A7F1143A7}" destId="{3868B8F7-C29F-40B7-8384-8B38508F08AB}" srcOrd="1" destOrd="0" presId="urn:microsoft.com/office/officeart/2005/8/layout/hProcess7"/>
    <dgm:cxn modelId="{D107E0C6-46D1-4CDC-B857-AEBCC53E7381}" type="presParOf" srcId="{5D938348-7446-451F-9DAC-E44A7F1143A7}" destId="{CCEF3FE7-A381-4539-9161-A1A9C166DC0A}" srcOrd="2" destOrd="0" presId="urn:microsoft.com/office/officeart/2005/8/layout/hProcess7"/>
    <dgm:cxn modelId="{7314C1E7-7246-4E08-8023-8CB457A64CCA}" type="presParOf" srcId="{6A519F6F-19AF-4F97-967D-29ECACBD2E0B}" destId="{9FFD450A-F551-47B7-9252-EFDFAFE1DA9B}" srcOrd="3" destOrd="0" presId="urn:microsoft.com/office/officeart/2005/8/layout/hProcess7"/>
    <dgm:cxn modelId="{D2386544-FC59-4E4B-B3E3-36296E200D5D}" type="presParOf" srcId="{6A519F6F-19AF-4F97-967D-29ECACBD2E0B}" destId="{936C5877-DAE9-464C-9B79-5AD665534345}" srcOrd="4" destOrd="0" presId="urn:microsoft.com/office/officeart/2005/8/layout/hProcess7"/>
    <dgm:cxn modelId="{0E1F9059-9365-4006-A547-5314EC66284F}" type="presParOf" srcId="{936C5877-DAE9-464C-9B79-5AD665534345}" destId="{FE6E8995-3DA4-4FA7-8740-123EAF3AAA09}" srcOrd="0" destOrd="0" presId="urn:microsoft.com/office/officeart/2005/8/layout/hProcess7"/>
    <dgm:cxn modelId="{4F0195C7-FDD9-40CC-80F6-D5B3D4923E6B}" type="presParOf" srcId="{936C5877-DAE9-464C-9B79-5AD665534345}" destId="{4CEB5533-C290-4891-ADF2-13A83418447D}" srcOrd="1" destOrd="0" presId="urn:microsoft.com/office/officeart/2005/8/layout/hProcess7"/>
    <dgm:cxn modelId="{DC71D60E-EF2C-4616-97DE-68F7D6D04DBD}" type="presParOf" srcId="{936C5877-DAE9-464C-9B79-5AD665534345}" destId="{FE25E1A7-8AC4-4024-AEF2-2AF67710C8ED}" srcOrd="2" destOrd="0" presId="urn:microsoft.com/office/officeart/2005/8/layout/hProcess7"/>
    <dgm:cxn modelId="{370D5020-B6A0-446B-98B9-81BDEBF85D68}" type="presParOf" srcId="{6A519F6F-19AF-4F97-967D-29ECACBD2E0B}" destId="{74AF9FFF-1F12-4C0F-BFC6-24C34A59E980}" srcOrd="5" destOrd="0" presId="urn:microsoft.com/office/officeart/2005/8/layout/hProcess7"/>
    <dgm:cxn modelId="{3D0C8C3A-FCB9-46A6-B558-FA1D60E01D9E}" type="presParOf" srcId="{6A519F6F-19AF-4F97-967D-29ECACBD2E0B}" destId="{5C14252C-0174-42BF-B830-0830593C4993}" srcOrd="6" destOrd="0" presId="urn:microsoft.com/office/officeart/2005/8/layout/hProcess7"/>
    <dgm:cxn modelId="{8685C1B0-FDDB-44B0-9952-5340FAD6B6F1}" type="presParOf" srcId="{5C14252C-0174-42BF-B830-0830593C4993}" destId="{B376A5F8-5197-471F-B4A1-A233C352D125}" srcOrd="0" destOrd="0" presId="urn:microsoft.com/office/officeart/2005/8/layout/hProcess7"/>
    <dgm:cxn modelId="{D075B301-F0BC-428C-947A-7E3858B9D0BD}" type="presParOf" srcId="{5C14252C-0174-42BF-B830-0830593C4993}" destId="{2FD3AD89-09A0-4EF4-BF45-9740C9A56BF4}" srcOrd="1" destOrd="0" presId="urn:microsoft.com/office/officeart/2005/8/layout/hProcess7"/>
    <dgm:cxn modelId="{44CB32A5-1183-48BE-B330-E1D2DC02D0C4}" type="presParOf" srcId="{5C14252C-0174-42BF-B830-0830593C4993}" destId="{72A496E4-EE25-4162-ABBA-0BA0B9A82E60}" srcOrd="2" destOrd="0" presId="urn:microsoft.com/office/officeart/2005/8/layout/hProcess7"/>
    <dgm:cxn modelId="{D1306648-B54C-461D-9861-56387174A721}" type="presParOf" srcId="{6A519F6F-19AF-4F97-967D-29ECACBD2E0B}" destId="{E0E4D461-A211-4908-9403-137F39677C04}" srcOrd="7" destOrd="0" presId="urn:microsoft.com/office/officeart/2005/8/layout/hProcess7"/>
    <dgm:cxn modelId="{A4724D0C-CEDF-4E4F-AC09-41D87606BC56}" type="presParOf" srcId="{6A519F6F-19AF-4F97-967D-29ECACBD2E0B}" destId="{2A08A2C0-F608-43B0-8140-3E24E3EE78A8}" srcOrd="8" destOrd="0" presId="urn:microsoft.com/office/officeart/2005/8/layout/hProcess7"/>
    <dgm:cxn modelId="{8193FB24-5D65-4482-99E6-C3A8CB3801F6}" type="presParOf" srcId="{2A08A2C0-F608-43B0-8140-3E24E3EE78A8}" destId="{9FFD08F9-14CB-4E63-9FDD-E911119720AD}" srcOrd="0" destOrd="0" presId="urn:microsoft.com/office/officeart/2005/8/layout/hProcess7"/>
    <dgm:cxn modelId="{B53D406F-C224-44D8-A6ED-C75501095F94}" type="presParOf" srcId="{2A08A2C0-F608-43B0-8140-3E24E3EE78A8}" destId="{1B1497B8-C894-4A3D-8BA1-36584F4B25F3}" srcOrd="1" destOrd="0" presId="urn:microsoft.com/office/officeart/2005/8/layout/hProcess7"/>
    <dgm:cxn modelId="{4F0F732C-9EBF-46E0-8C99-8CB2D3153736}" type="presParOf" srcId="{2A08A2C0-F608-43B0-8140-3E24E3EE78A8}" destId="{3A1DCC3A-FC24-4408-A3E9-F2F110D6362A}" srcOrd="2" destOrd="0" presId="urn:microsoft.com/office/officeart/2005/8/layout/hProcess7"/>
    <dgm:cxn modelId="{997D0D07-B9E8-4E33-ADC7-1E3BF61A9264}" type="presParOf" srcId="{6A519F6F-19AF-4F97-967D-29ECACBD2E0B}" destId="{BE443C00-A3BA-408B-AE65-308DCD6EA67C}" srcOrd="9" destOrd="0" presId="urn:microsoft.com/office/officeart/2005/8/layout/hProcess7"/>
    <dgm:cxn modelId="{93C92247-1399-4219-80BA-D6752FF075EE}" type="presParOf" srcId="{6A519F6F-19AF-4F97-967D-29ECACBD2E0B}" destId="{1F7A5386-2113-4CFB-AAF3-B5D1BE430234}" srcOrd="10" destOrd="0" presId="urn:microsoft.com/office/officeart/2005/8/layout/hProcess7"/>
    <dgm:cxn modelId="{FB998903-F5ED-41C7-A07C-AD22647A2172}" type="presParOf" srcId="{1F7A5386-2113-4CFB-AAF3-B5D1BE430234}" destId="{ECD244A5-4788-419E-9255-6EA6911BB26C}" srcOrd="0" destOrd="0" presId="urn:microsoft.com/office/officeart/2005/8/layout/hProcess7"/>
    <dgm:cxn modelId="{5E612508-FCF6-4435-8508-DE08BEEF4CA4}" type="presParOf" srcId="{1F7A5386-2113-4CFB-AAF3-B5D1BE430234}" destId="{C0D25DF9-829C-41F3-8675-C23EDAADB855}" srcOrd="1" destOrd="0" presId="urn:microsoft.com/office/officeart/2005/8/layout/hProcess7"/>
    <dgm:cxn modelId="{A918605B-1885-48C3-91CA-6E1A3EFE1D8D}" type="presParOf" srcId="{1F7A5386-2113-4CFB-AAF3-B5D1BE430234}" destId="{2EA7D226-8492-45B6-9FDC-859106BD2EC5}" srcOrd="2" destOrd="0" presId="urn:microsoft.com/office/officeart/2005/8/layout/hProcess7"/>
    <dgm:cxn modelId="{3B3F493C-785C-4FEF-8847-16C1CA5F868F}" type="presParOf" srcId="{6A519F6F-19AF-4F97-967D-29ECACBD2E0B}" destId="{2EC86BE9-B939-4932-9F2D-8460FD775B72}" srcOrd="11" destOrd="0" presId="urn:microsoft.com/office/officeart/2005/8/layout/hProcess7"/>
    <dgm:cxn modelId="{22946617-82C2-4628-B5A2-2AA06DB15DFE}" type="presParOf" srcId="{6A519F6F-19AF-4F97-967D-29ECACBD2E0B}" destId="{91C8BA62-46D6-4E4F-BBDE-97DC8A29E9A7}" srcOrd="12" destOrd="0" presId="urn:microsoft.com/office/officeart/2005/8/layout/hProcess7"/>
    <dgm:cxn modelId="{772B85F7-20B9-4BE1-933D-C90D886123E3}" type="presParOf" srcId="{91C8BA62-46D6-4E4F-BBDE-97DC8A29E9A7}" destId="{798E7813-4257-4CAD-A379-76BD23401739}" srcOrd="0" destOrd="0" presId="urn:microsoft.com/office/officeart/2005/8/layout/hProcess7"/>
    <dgm:cxn modelId="{238E5B0C-916D-4B62-A562-FE3E457F82BD}" type="presParOf" srcId="{91C8BA62-46D6-4E4F-BBDE-97DC8A29E9A7}" destId="{182500CE-4745-45CE-B7FA-A57BB2469ADB}" srcOrd="1" destOrd="0" presId="urn:microsoft.com/office/officeart/2005/8/layout/hProcess7"/>
    <dgm:cxn modelId="{4628CE6E-8BB5-4976-9BAB-90AC968EE5F8}" type="presParOf" srcId="{91C8BA62-46D6-4E4F-BBDE-97DC8A29E9A7}" destId="{5AE86218-DAC7-4E9D-95A0-FCD9611859FC}" srcOrd="2" destOrd="0" presId="urn:microsoft.com/office/officeart/2005/8/layout/hProcess7"/>
    <dgm:cxn modelId="{5E3344AD-4332-41FC-A3BB-A0D3665E16D1}" type="presParOf" srcId="{6A519F6F-19AF-4F97-967D-29ECACBD2E0B}" destId="{07C4E35F-A280-4907-8F5F-192A0A849318}" srcOrd="13" destOrd="0" presId="urn:microsoft.com/office/officeart/2005/8/layout/hProcess7"/>
    <dgm:cxn modelId="{07204CE7-4B62-4E79-B3FB-AB8074A3DF09}" type="presParOf" srcId="{6A519F6F-19AF-4F97-967D-29ECACBD2E0B}" destId="{78DDE619-2259-490B-ADA8-EC060EB50189}" srcOrd="14" destOrd="0" presId="urn:microsoft.com/office/officeart/2005/8/layout/hProcess7"/>
    <dgm:cxn modelId="{6BD7AAFE-3267-4988-9AD3-89436AAFAA09}" type="presParOf" srcId="{78DDE619-2259-490B-ADA8-EC060EB50189}" destId="{FFA82FB6-0872-4A61-A191-013C3B00D75D}" srcOrd="0" destOrd="0" presId="urn:microsoft.com/office/officeart/2005/8/layout/hProcess7"/>
    <dgm:cxn modelId="{318BA6FC-401B-4CFF-88C8-A2F9BA138285}" type="presParOf" srcId="{78DDE619-2259-490B-ADA8-EC060EB50189}" destId="{B3AB6720-82D3-4BC9-BC5D-FC1D1E0B360A}" srcOrd="1" destOrd="0" presId="urn:microsoft.com/office/officeart/2005/8/layout/hProcess7"/>
    <dgm:cxn modelId="{6B00A0AF-C722-4978-A891-30D66CFB4B94}" type="presParOf" srcId="{78DDE619-2259-490B-ADA8-EC060EB50189}" destId="{42EAF872-3717-49C1-B335-9BB456137919}" srcOrd="2" destOrd="0" presId="urn:microsoft.com/office/officeart/2005/8/layout/hProcess7"/>
    <dgm:cxn modelId="{EDED2906-C821-4A06-9802-BB745CC7A95D}" type="presParOf" srcId="{6A519F6F-19AF-4F97-967D-29ECACBD2E0B}" destId="{F777D534-07F9-4DB4-8DB1-E69C92B94738}" srcOrd="15" destOrd="0" presId="urn:microsoft.com/office/officeart/2005/8/layout/hProcess7"/>
    <dgm:cxn modelId="{70E48026-C9B2-4D95-9F5C-4244D6A47495}" type="presParOf" srcId="{6A519F6F-19AF-4F97-967D-29ECACBD2E0B}" destId="{A334932B-C4A7-4E96-9360-A750EAAB4F15}" srcOrd="16" destOrd="0" presId="urn:microsoft.com/office/officeart/2005/8/layout/hProcess7"/>
    <dgm:cxn modelId="{CBDBFD91-2738-4AC5-8289-C14316A3672D}" type="presParOf" srcId="{A334932B-C4A7-4E96-9360-A750EAAB4F15}" destId="{FC1C4012-3C63-4518-A2EF-D9C0ECE9DC00}" srcOrd="0" destOrd="0" presId="urn:microsoft.com/office/officeart/2005/8/layout/hProcess7"/>
    <dgm:cxn modelId="{ADEE8C6E-9F6E-4AFD-AB56-6D9565619CF7}" type="presParOf" srcId="{A334932B-C4A7-4E96-9360-A750EAAB4F15}" destId="{82C84F99-001E-4FAF-8364-9D5E5E5DD434}" srcOrd="1" destOrd="0" presId="urn:microsoft.com/office/officeart/2005/8/layout/hProcess7"/>
    <dgm:cxn modelId="{B9F1A8A3-26E9-4470-A132-CD373018726C}" type="presParOf" srcId="{A334932B-C4A7-4E96-9360-A750EAAB4F15}" destId="{B5EAFDCC-55F2-4858-B9E5-4B7816CF68A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78141-7DFA-4629-B860-D6A2B209192A}">
      <dsp:nvSpPr>
        <dsp:cNvPr id="0" name=""/>
        <dsp:cNvSpPr/>
      </dsp:nvSpPr>
      <dsp:spPr>
        <a:xfrm>
          <a:off x="3220" y="164202"/>
          <a:ext cx="1936585" cy="7699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Ministry of Transport</a:t>
          </a: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NZ" sz="1100" kern="1200" dirty="0" smtClean="0"/>
            <a:t>overall stewardship of the transport system</a:t>
          </a:r>
          <a:endParaRPr lang="en-US" sz="1100" kern="1200" dirty="0"/>
        </a:p>
      </dsp:txBody>
      <dsp:txXfrm>
        <a:off x="3220" y="164202"/>
        <a:ext cx="1936585" cy="769944"/>
      </dsp:txXfrm>
    </dsp:sp>
    <dsp:sp modelId="{7997C293-26AD-4F72-9ADA-939E4FD23C74}">
      <dsp:nvSpPr>
        <dsp:cNvPr id="0" name=""/>
        <dsp:cNvSpPr/>
      </dsp:nvSpPr>
      <dsp:spPr>
        <a:xfrm>
          <a:off x="3220" y="934146"/>
          <a:ext cx="1936585" cy="280573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300" kern="1200" dirty="0" smtClean="0"/>
            <a:t>Provides advice to the government to help it meet its transport objectives, including: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300" kern="1200" dirty="0" smtClean="0"/>
            <a:t>advice on legislative, regulatory and policy settings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300" kern="1200" dirty="0"/>
            <a:t>funding levels and </a:t>
          </a:r>
          <a:r>
            <a:rPr lang="en-NZ" sz="1300" kern="1200" dirty="0" smtClean="0"/>
            <a:t>priorities 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300" kern="1200" dirty="0" smtClean="0"/>
            <a:t>Crown </a:t>
          </a:r>
          <a:r>
            <a:rPr lang="en-NZ" sz="1300" kern="1200" dirty="0"/>
            <a:t>agency </a:t>
          </a:r>
          <a:r>
            <a:rPr lang="en-NZ" sz="1300" kern="1200" dirty="0" smtClean="0"/>
            <a:t>governance, performance and accountability.</a:t>
          </a:r>
          <a:endParaRPr lang="en-US" sz="1300" kern="1200" dirty="0"/>
        </a:p>
      </dsp:txBody>
      <dsp:txXfrm>
        <a:off x="3220" y="934146"/>
        <a:ext cx="1936585" cy="2805733"/>
      </dsp:txXfrm>
    </dsp:sp>
    <dsp:sp modelId="{6E3549B8-8F67-431C-90A2-26515A14CBFA}">
      <dsp:nvSpPr>
        <dsp:cNvPr id="0" name=""/>
        <dsp:cNvSpPr/>
      </dsp:nvSpPr>
      <dsp:spPr>
        <a:xfrm>
          <a:off x="2210928" y="164202"/>
          <a:ext cx="1936585" cy="769944"/>
        </a:xfrm>
        <a:prstGeom prst="rect">
          <a:avLst/>
        </a:prstGeom>
        <a:solidFill>
          <a:schemeClr val="accent5">
            <a:hueOff val="-1224284"/>
            <a:satOff val="-15454"/>
            <a:lumOff val="4771"/>
            <a:alphaOff val="0"/>
          </a:schemeClr>
        </a:solidFill>
        <a:ln w="25400" cap="flat" cmpd="sng" algn="ctr">
          <a:solidFill>
            <a:schemeClr val="accent5">
              <a:hueOff val="-1224284"/>
              <a:satOff val="-15454"/>
              <a:lumOff val="47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NZTA</a:t>
          </a: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>f</a:t>
          </a:r>
          <a:r>
            <a:rPr lang="en-NZ" sz="1100" kern="1200" dirty="0" err="1" smtClean="0"/>
            <a:t>unds</a:t>
          </a:r>
          <a:r>
            <a:rPr lang="en-NZ" sz="1100" kern="1200" dirty="0" smtClean="0"/>
            <a:t>, builds, manages and regulates the land transport system</a:t>
          </a:r>
          <a:endParaRPr lang="en-US" sz="1100" kern="1200" dirty="0"/>
        </a:p>
      </dsp:txBody>
      <dsp:txXfrm>
        <a:off x="2210928" y="164202"/>
        <a:ext cx="1936585" cy="769944"/>
      </dsp:txXfrm>
    </dsp:sp>
    <dsp:sp modelId="{BCD5CD8F-E751-480C-A922-2F2069D54695}">
      <dsp:nvSpPr>
        <dsp:cNvPr id="0" name=""/>
        <dsp:cNvSpPr/>
      </dsp:nvSpPr>
      <dsp:spPr>
        <a:xfrm>
          <a:off x="2210928" y="934146"/>
          <a:ext cx="1936585" cy="2805733"/>
        </a:xfrm>
        <a:prstGeom prst="rect">
          <a:avLst/>
        </a:prstGeom>
        <a:solidFill>
          <a:schemeClr val="accent5">
            <a:tint val="40000"/>
            <a:alpha val="90000"/>
            <a:hueOff val="-1121398"/>
            <a:satOff val="2159"/>
            <a:lumOff val="49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121398"/>
              <a:satOff val="2159"/>
              <a:lumOff val="4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Allocates funding for land transport infrastructure and services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300" kern="1200" dirty="0"/>
            <a:t>Manages </a:t>
          </a:r>
          <a:r>
            <a:rPr lang="en-NZ" sz="1300" kern="1200" dirty="0" smtClean="0"/>
            <a:t>driver and vehicle </a:t>
          </a:r>
          <a:r>
            <a:rPr lang="en-US" sz="1300" kern="1200" dirty="0" smtClean="0"/>
            <a:t>licensing, vehicle inspections and rules development.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Provides land transport safety and sustainability information and education.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Manages the State </a:t>
          </a:r>
          <a:r>
            <a:rPr lang="en-US" sz="1300" kern="1200" dirty="0" smtClean="0"/>
            <a:t>highway network</a:t>
          </a:r>
          <a:endParaRPr lang="en-US" sz="1300" kern="1200" dirty="0"/>
        </a:p>
      </dsp:txBody>
      <dsp:txXfrm>
        <a:off x="2210928" y="934146"/>
        <a:ext cx="1936585" cy="2805733"/>
      </dsp:txXfrm>
    </dsp:sp>
    <dsp:sp modelId="{F970D31D-381D-435A-ADE9-301F11AC3301}">
      <dsp:nvSpPr>
        <dsp:cNvPr id="0" name=""/>
        <dsp:cNvSpPr/>
      </dsp:nvSpPr>
      <dsp:spPr>
        <a:xfrm>
          <a:off x="4418635" y="164202"/>
          <a:ext cx="1936585" cy="769944"/>
        </a:xfrm>
        <a:prstGeom prst="rect">
          <a:avLst/>
        </a:prstGeom>
        <a:solidFill>
          <a:schemeClr val="accent5">
            <a:hueOff val="-2448569"/>
            <a:satOff val="-30907"/>
            <a:lumOff val="9542"/>
            <a:alphaOff val="0"/>
          </a:schemeClr>
        </a:solidFill>
        <a:ln w="25400" cap="flat" cmpd="sng" algn="ctr">
          <a:solidFill>
            <a:schemeClr val="accent5">
              <a:hueOff val="-2448569"/>
              <a:satOff val="-30907"/>
              <a:lumOff val="95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NZ Police</a:t>
          </a:r>
          <a:r>
            <a:rPr lang="en-US" sz="1100" b="1" kern="1200" dirty="0" smtClean="0"/>
            <a:t/>
          </a:r>
          <a:br>
            <a:rPr lang="en-US" sz="1100" b="1" kern="1200" dirty="0" smtClean="0"/>
          </a:br>
          <a:r>
            <a:rPr lang="en-NZ" sz="1100" kern="1200" dirty="0" smtClean="0"/>
            <a:t>enforce compliance with road rules</a:t>
          </a:r>
          <a:endParaRPr lang="en-US" sz="1100" b="1" kern="1200" dirty="0"/>
        </a:p>
      </dsp:txBody>
      <dsp:txXfrm>
        <a:off x="4418635" y="164202"/>
        <a:ext cx="1936585" cy="769944"/>
      </dsp:txXfrm>
    </dsp:sp>
    <dsp:sp modelId="{91964C2E-1016-438E-9237-B32B44D0C9C3}">
      <dsp:nvSpPr>
        <dsp:cNvPr id="0" name=""/>
        <dsp:cNvSpPr/>
      </dsp:nvSpPr>
      <dsp:spPr>
        <a:xfrm>
          <a:off x="4418635" y="934146"/>
          <a:ext cx="1936585" cy="2805733"/>
        </a:xfrm>
        <a:prstGeom prst="rect">
          <a:avLst/>
        </a:prstGeom>
        <a:solidFill>
          <a:schemeClr val="accent5">
            <a:tint val="40000"/>
            <a:alpha val="90000"/>
            <a:hueOff val="-2242797"/>
            <a:satOff val="4318"/>
            <a:lumOff val="99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242797"/>
              <a:satOff val="4318"/>
              <a:lumOff val="9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300" kern="1200" dirty="0" smtClean="0"/>
            <a:t>Provides road policing services including: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speed </a:t>
          </a:r>
          <a:r>
            <a:rPr lang="en-US" sz="1300" kern="1200" dirty="0" smtClean="0"/>
            <a:t>management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drink / drugged driving </a:t>
          </a:r>
          <a:r>
            <a:rPr lang="fr-FR" sz="1300" kern="1200" dirty="0" err="1" smtClean="0"/>
            <a:t>enforcement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err="1" smtClean="0"/>
            <a:t>seatbelt</a:t>
          </a:r>
          <a:r>
            <a:rPr lang="fr-FR" sz="1300" kern="1200" dirty="0" smtClean="0"/>
            <a:t> </a:t>
          </a:r>
          <a:r>
            <a:rPr lang="fr-FR" sz="1300" kern="1200" dirty="0" err="1" smtClean="0"/>
            <a:t>enforcement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300" kern="1200" dirty="0" smtClean="0"/>
            <a:t>commercial </a:t>
          </a:r>
          <a:r>
            <a:rPr lang="en-US" sz="1300" kern="1200" dirty="0" smtClean="0"/>
            <a:t>vehicle investigation</a:t>
          </a:r>
          <a:r>
            <a:rPr lang="fr-FR" sz="1300" kern="1200" dirty="0" smtClean="0"/>
            <a:t> 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a visible </a:t>
          </a:r>
          <a:r>
            <a:rPr lang="en-NZ" sz="1300" kern="1200" dirty="0" smtClean="0"/>
            <a:t>road safety presence.</a:t>
          </a:r>
          <a:endParaRPr lang="en-US" sz="1300" kern="1200" dirty="0"/>
        </a:p>
      </dsp:txBody>
      <dsp:txXfrm>
        <a:off x="4418635" y="934146"/>
        <a:ext cx="1936585" cy="2805733"/>
      </dsp:txXfrm>
    </dsp:sp>
    <dsp:sp modelId="{A17E376B-0845-4B19-B492-FB75CE82F7D4}">
      <dsp:nvSpPr>
        <dsp:cNvPr id="0" name=""/>
        <dsp:cNvSpPr/>
      </dsp:nvSpPr>
      <dsp:spPr>
        <a:xfrm>
          <a:off x="6626343" y="164202"/>
          <a:ext cx="1936585" cy="769944"/>
        </a:xfrm>
        <a:prstGeom prst="rect">
          <a:avLst/>
        </a:prstGeom>
        <a:solidFill>
          <a:schemeClr val="accent5">
            <a:hueOff val="-3672853"/>
            <a:satOff val="-46361"/>
            <a:lumOff val="14313"/>
            <a:alphaOff val="0"/>
          </a:schemeClr>
        </a:solidFill>
        <a:ln w="25400" cap="flat" cmpd="sng" algn="ctr">
          <a:solidFill>
            <a:schemeClr val="accent5">
              <a:hueOff val="-3672853"/>
              <a:satOff val="-46361"/>
              <a:lumOff val="1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Local Government</a:t>
          </a:r>
          <a:r>
            <a:rPr lang="en-US" sz="1100" b="0" kern="1200" dirty="0" smtClean="0"/>
            <a:t/>
          </a:r>
          <a:br>
            <a:rPr lang="en-US" sz="1100" b="0" kern="1200" dirty="0" smtClean="0"/>
          </a:br>
          <a:r>
            <a:rPr lang="en-US" sz="1100" b="0" kern="1200" dirty="0" smtClean="0"/>
            <a:t>manage local roads, regulatory transport functions </a:t>
          </a:r>
          <a:endParaRPr lang="en-US" sz="1100" b="0" kern="1200" dirty="0"/>
        </a:p>
      </dsp:txBody>
      <dsp:txXfrm>
        <a:off x="6626343" y="164202"/>
        <a:ext cx="1936585" cy="769944"/>
      </dsp:txXfrm>
    </dsp:sp>
    <dsp:sp modelId="{5DF603D0-5F6F-4403-8640-D7F547CE8014}">
      <dsp:nvSpPr>
        <dsp:cNvPr id="0" name=""/>
        <dsp:cNvSpPr/>
      </dsp:nvSpPr>
      <dsp:spPr>
        <a:xfrm>
          <a:off x="6626343" y="934146"/>
          <a:ext cx="1936585" cy="2805733"/>
        </a:xfrm>
        <a:prstGeom prst="rect">
          <a:avLst/>
        </a:prstGeom>
        <a:solidFill>
          <a:schemeClr val="accent5">
            <a:tint val="40000"/>
            <a:alpha val="90000"/>
            <a:hueOff val="-3364195"/>
            <a:satOff val="6477"/>
            <a:lumOff val="149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364195"/>
              <a:satOff val="6477"/>
              <a:lumOff val="14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300" kern="1200" dirty="0" smtClean="0"/>
            <a:t>Own and maintain the local road network and </a:t>
          </a:r>
          <a:r>
            <a:rPr lang="en-US" sz="1300" kern="1200" dirty="0" smtClean="0"/>
            <a:t>perform important regulatory transport </a:t>
          </a:r>
          <a:r>
            <a:rPr lang="en-NZ" sz="1300" kern="1200" dirty="0" smtClean="0"/>
            <a:t>functions.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300" kern="1200" dirty="0" smtClean="0"/>
            <a:t>Funds </a:t>
          </a:r>
          <a:r>
            <a:rPr lang="en-US" sz="1300" kern="1200" dirty="0" smtClean="0"/>
            <a:t>infrastructure and public transport </a:t>
          </a:r>
          <a:r>
            <a:rPr lang="en-NZ" sz="1300" kern="1200" dirty="0" smtClean="0"/>
            <a:t>services alongside central government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300" kern="1200" dirty="0" smtClean="0"/>
            <a:t>Responsible for transport planning and land use planning. </a:t>
          </a:r>
          <a:endParaRPr lang="en-US" sz="1300" kern="1200" dirty="0"/>
        </a:p>
      </dsp:txBody>
      <dsp:txXfrm>
        <a:off x="6626343" y="934146"/>
        <a:ext cx="1936585" cy="2805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05EB9-3276-4027-A1AC-8546F4D0AD17}">
      <dsp:nvSpPr>
        <dsp:cNvPr id="0" name=""/>
        <dsp:cNvSpPr/>
      </dsp:nvSpPr>
      <dsp:spPr>
        <a:xfrm>
          <a:off x="4970" y="320570"/>
          <a:ext cx="1735224" cy="2825555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Geogrotesque-SemiBold"/>
            </a:rPr>
            <a:t>April 2018</a:t>
          </a:r>
          <a:endParaRPr lang="en-US" sz="1400" b="1" kern="1200" dirty="0">
            <a:latin typeface="Geogrotesque-SemiBold"/>
          </a:endParaRPr>
        </a:p>
      </dsp:txBody>
      <dsp:txXfrm rot="16200000">
        <a:off x="-979985" y="1305525"/>
        <a:ext cx="2316955" cy="347044"/>
      </dsp:txXfrm>
    </dsp:sp>
    <dsp:sp modelId="{6125C5F4-E061-4DC0-81AD-86370356A260}">
      <dsp:nvSpPr>
        <dsp:cNvPr id="0" name=""/>
        <dsp:cNvSpPr/>
      </dsp:nvSpPr>
      <dsp:spPr>
        <a:xfrm>
          <a:off x="352015" y="320570"/>
          <a:ext cx="1292741" cy="28255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0" bIns="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latin typeface="Geogrotesque-SemiBold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1" kern="1200" dirty="0" smtClean="0">
              <a:latin typeface="Geogrotesque-SemiBold"/>
            </a:rPr>
            <a:t>Cabinet agreed to a new road safety strategy to be developed</a:t>
          </a:r>
          <a:endParaRPr lang="en-US" sz="1000" i="1" kern="1200" dirty="0">
            <a:latin typeface="Geogrotesque-SemiBold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i="1" kern="1200" dirty="0">
            <a:latin typeface="Geogrotesque-SemiBold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i="1" kern="1200" dirty="0" smtClean="0">
              <a:latin typeface="Geogrotesque-SemiBold"/>
            </a:rPr>
            <a:t>Development of new strategy announced at the Local Government Road Safety Summit</a:t>
          </a:r>
          <a:endParaRPr lang="en-US" sz="1000" i="1" kern="1200" dirty="0">
            <a:latin typeface="Geogrotesque-SemiBold"/>
          </a:endParaRPr>
        </a:p>
      </dsp:txBody>
      <dsp:txXfrm>
        <a:off x="352015" y="320570"/>
        <a:ext cx="1292741" cy="2825555"/>
      </dsp:txXfrm>
    </dsp:sp>
    <dsp:sp modelId="{FE6E8995-3DA4-4FA7-8740-123EAF3AAA09}">
      <dsp:nvSpPr>
        <dsp:cNvPr id="0" name=""/>
        <dsp:cNvSpPr/>
      </dsp:nvSpPr>
      <dsp:spPr>
        <a:xfrm>
          <a:off x="1800927" y="320570"/>
          <a:ext cx="1735224" cy="2825555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 smtClean="0">
              <a:solidFill>
                <a:schemeClr val="bg1"/>
              </a:solidFill>
              <a:latin typeface="Geogrotesque-SemiBold"/>
            </a:rPr>
            <a:t>May –</a:t>
          </a:r>
          <a:r>
            <a:rPr lang="en-NZ" sz="1400" kern="1200" dirty="0" smtClean="0">
              <a:solidFill>
                <a:schemeClr val="bg1"/>
              </a:solidFill>
              <a:latin typeface="Geogrotesque-SemiBold"/>
            </a:rPr>
            <a:t> </a:t>
          </a:r>
          <a:r>
            <a:rPr lang="en-NZ" sz="1400" b="1" kern="1200" dirty="0" smtClean="0">
              <a:solidFill>
                <a:schemeClr val="bg1"/>
              </a:solidFill>
              <a:latin typeface="Geogrotesque-SemiBold"/>
            </a:rPr>
            <a:t>December </a:t>
          </a:r>
          <a:r>
            <a:rPr lang="en-NZ" sz="1200" b="1" kern="1200" dirty="0" smtClean="0">
              <a:latin typeface="Geogrotesque-SemiBold"/>
            </a:rPr>
            <a:t>2018</a:t>
          </a:r>
          <a:endParaRPr lang="en-NZ" sz="1200" b="1" kern="1200" dirty="0">
            <a:latin typeface="Geogrotesque-SemiBold"/>
          </a:endParaRPr>
        </a:p>
      </dsp:txBody>
      <dsp:txXfrm rot="16200000">
        <a:off x="815971" y="1305525"/>
        <a:ext cx="2316955" cy="347044"/>
      </dsp:txXfrm>
    </dsp:sp>
    <dsp:sp modelId="{3868B8F7-C29F-40B7-8384-8B38508F08AB}">
      <dsp:nvSpPr>
        <dsp:cNvPr id="0" name=""/>
        <dsp:cNvSpPr/>
      </dsp:nvSpPr>
      <dsp:spPr>
        <a:xfrm rot="5400000">
          <a:off x="1656619" y="1975243"/>
          <a:ext cx="305968" cy="26028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5E1A7-8AC4-4024-AEF2-2AF67710C8ED}">
      <dsp:nvSpPr>
        <dsp:cNvPr id="0" name=""/>
        <dsp:cNvSpPr/>
      </dsp:nvSpPr>
      <dsp:spPr>
        <a:xfrm>
          <a:off x="2147971" y="320570"/>
          <a:ext cx="1292741" cy="28255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000" kern="1200" dirty="0">
            <a:latin typeface="Geogrotesque-SemiBold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i="1" kern="1200" dirty="0" smtClean="0">
              <a:latin typeface="Geogrotesque-SemiBold"/>
            </a:rPr>
            <a:t>Reference group workshops held and outcomes reports prepared</a:t>
          </a:r>
          <a:endParaRPr lang="en-NZ" sz="1000" i="1" kern="1200" dirty="0">
            <a:latin typeface="Geogrotesque-SemiBold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000" i="1" kern="1200" dirty="0">
            <a:latin typeface="Geogrotesque-SemiBold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i="1" kern="1200" dirty="0" smtClean="0">
              <a:latin typeface="Geogrotesque-SemiBold"/>
            </a:rPr>
            <a:t>Early engagement with regional and sector stakeholders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900" i="1" kern="1200" dirty="0" smtClean="0">
            <a:latin typeface="Geogrotesque-SemiBold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900" i="1" kern="1200" dirty="0" smtClean="0">
            <a:latin typeface="Geogrotesque-SemiBold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900" i="1" kern="1200" dirty="0">
            <a:latin typeface="Geogrotesque-SemiBold"/>
          </a:endParaRPr>
        </a:p>
      </dsp:txBody>
      <dsp:txXfrm>
        <a:off x="2147971" y="320570"/>
        <a:ext cx="1292741" cy="2825555"/>
      </dsp:txXfrm>
    </dsp:sp>
    <dsp:sp modelId="{9FFD08F9-14CB-4E63-9FDD-E911119720AD}">
      <dsp:nvSpPr>
        <dsp:cNvPr id="0" name=""/>
        <dsp:cNvSpPr/>
      </dsp:nvSpPr>
      <dsp:spPr>
        <a:xfrm>
          <a:off x="3596883" y="320570"/>
          <a:ext cx="1735224" cy="2825555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 smtClean="0">
              <a:latin typeface="Geogrotesque-SemiBold"/>
            </a:rPr>
            <a:t>January – June </a:t>
          </a:r>
          <a:r>
            <a:rPr lang="en-NZ" sz="1200" b="1" kern="1200" dirty="0" smtClean="0">
              <a:latin typeface="Geogrotesque-SemiBold"/>
            </a:rPr>
            <a:t>2019</a:t>
          </a:r>
          <a:endParaRPr lang="en-NZ" sz="1200" b="1" kern="1200" dirty="0">
            <a:latin typeface="Geogrotesque-SemiBold"/>
          </a:endParaRPr>
        </a:p>
      </dsp:txBody>
      <dsp:txXfrm rot="16200000">
        <a:off x="2611928" y="1305525"/>
        <a:ext cx="2316955" cy="347044"/>
      </dsp:txXfrm>
    </dsp:sp>
    <dsp:sp modelId="{2FD3AD89-09A0-4EF4-BF45-9740C9A56BF4}">
      <dsp:nvSpPr>
        <dsp:cNvPr id="0" name=""/>
        <dsp:cNvSpPr/>
      </dsp:nvSpPr>
      <dsp:spPr>
        <a:xfrm rot="5400000">
          <a:off x="3452575" y="1975243"/>
          <a:ext cx="305968" cy="26028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DCC3A-FC24-4408-A3E9-F2F110D6362A}">
      <dsp:nvSpPr>
        <dsp:cNvPr id="0" name=""/>
        <dsp:cNvSpPr/>
      </dsp:nvSpPr>
      <dsp:spPr>
        <a:xfrm>
          <a:off x="3943928" y="320570"/>
          <a:ext cx="1292741" cy="28255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000" kern="1200" dirty="0">
            <a:latin typeface="Geogrotesque-SemiBold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i="1" kern="1200" dirty="0" smtClean="0">
              <a:latin typeface="Geogrotesque-SemiBold"/>
            </a:rPr>
            <a:t>Begin to frame strategic approach and consideration of priority actions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000" i="1" kern="1200" dirty="0" smtClean="0">
            <a:latin typeface="Geogrotesque-SemiBold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i="1" kern="1200" dirty="0" smtClean="0">
              <a:latin typeface="Geogrotesque-SemiBold"/>
            </a:rPr>
            <a:t>Modelling of interventions and impact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000" i="1" kern="1200" dirty="0" smtClean="0">
            <a:latin typeface="Geogrotesque-SemiBold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i="1" kern="1200" dirty="0" smtClean="0">
              <a:latin typeface="Geogrotesque-SemiBold"/>
            </a:rPr>
            <a:t>Further engagement with regional stakeholders &amp; special interest groups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000" i="1" kern="1200" dirty="0" smtClean="0">
            <a:latin typeface="Geogrotesque-SemiBold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i="1" kern="1200" dirty="0" smtClean="0">
              <a:latin typeface="Geogrotesque-SemiBold"/>
            </a:rPr>
            <a:t>Consultation document prepared</a:t>
          </a:r>
          <a:endParaRPr lang="en-NZ" sz="1000" i="1" kern="1200" dirty="0">
            <a:latin typeface="Geogrotesque-SemiBold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000" i="1" kern="1200" dirty="0">
            <a:latin typeface="Geogrotesque-SemiBold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i="1" kern="1200" dirty="0" smtClean="0">
              <a:latin typeface="Geogrotesque-SemiBold"/>
            </a:rPr>
            <a:t>Cabinet process</a:t>
          </a:r>
          <a:endParaRPr lang="en-NZ" sz="1000" i="1" kern="1200" dirty="0">
            <a:latin typeface="Geogrotesque-SemiBold"/>
          </a:endParaRPr>
        </a:p>
      </dsp:txBody>
      <dsp:txXfrm>
        <a:off x="3943928" y="320570"/>
        <a:ext cx="1292741" cy="2825555"/>
      </dsp:txXfrm>
    </dsp:sp>
    <dsp:sp modelId="{798E7813-4257-4CAD-A379-76BD23401739}">
      <dsp:nvSpPr>
        <dsp:cNvPr id="0" name=""/>
        <dsp:cNvSpPr/>
      </dsp:nvSpPr>
      <dsp:spPr>
        <a:xfrm>
          <a:off x="5392840" y="320570"/>
          <a:ext cx="1735224" cy="2796487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i="0" kern="1200" dirty="0" smtClean="0">
              <a:latin typeface="Geogrotesque-SemiBold"/>
            </a:rPr>
            <a:t>July / August 2019</a:t>
          </a:r>
          <a:endParaRPr lang="en-NZ" sz="1400" b="1" i="0" kern="1200" dirty="0">
            <a:latin typeface="Geogrotesque-SemiBold"/>
          </a:endParaRPr>
        </a:p>
      </dsp:txBody>
      <dsp:txXfrm rot="16200000">
        <a:off x="4419803" y="1293607"/>
        <a:ext cx="2293119" cy="347044"/>
      </dsp:txXfrm>
    </dsp:sp>
    <dsp:sp modelId="{C0D25DF9-829C-41F3-8675-C23EDAADB855}">
      <dsp:nvSpPr>
        <dsp:cNvPr id="0" name=""/>
        <dsp:cNvSpPr/>
      </dsp:nvSpPr>
      <dsp:spPr>
        <a:xfrm rot="5400000">
          <a:off x="5248532" y="1975243"/>
          <a:ext cx="305968" cy="26028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86218-DAC7-4E9D-95A0-FCD9611859FC}">
      <dsp:nvSpPr>
        <dsp:cNvPr id="0" name=""/>
        <dsp:cNvSpPr/>
      </dsp:nvSpPr>
      <dsp:spPr>
        <a:xfrm>
          <a:off x="5739885" y="320570"/>
          <a:ext cx="1292741" cy="27964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0" bIns="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900" i="1" kern="1200" dirty="0">
            <a:latin typeface="Geogrotesque-SemiBold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i="1" kern="1200" dirty="0" smtClean="0">
              <a:latin typeface="Geogrotesque-SemiBold"/>
            </a:rPr>
            <a:t>Public consultation</a:t>
          </a:r>
          <a:endParaRPr lang="en-NZ" sz="1000" i="1" kern="1200" dirty="0">
            <a:latin typeface="Geogrotesque-SemiBold"/>
          </a:endParaRPr>
        </a:p>
      </dsp:txBody>
      <dsp:txXfrm>
        <a:off x="5739885" y="320570"/>
        <a:ext cx="1292741" cy="2796487"/>
      </dsp:txXfrm>
    </dsp:sp>
    <dsp:sp modelId="{FC1C4012-3C63-4518-A2EF-D9C0ECE9DC00}">
      <dsp:nvSpPr>
        <dsp:cNvPr id="0" name=""/>
        <dsp:cNvSpPr/>
      </dsp:nvSpPr>
      <dsp:spPr>
        <a:xfrm>
          <a:off x="7188797" y="320570"/>
          <a:ext cx="1735224" cy="2825555"/>
        </a:xfrm>
        <a:prstGeom prst="roundRect">
          <a:avLst>
            <a:gd name="adj" fmla="val 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i="0" kern="1200" dirty="0" smtClean="0">
              <a:latin typeface="Geogrotesque-SemiBold"/>
            </a:rPr>
            <a:t>August – end 2019</a:t>
          </a:r>
          <a:endParaRPr lang="en-NZ" sz="1400" b="1" i="0" kern="1200" dirty="0">
            <a:latin typeface="Geogrotesque-SemiBold"/>
          </a:endParaRPr>
        </a:p>
      </dsp:txBody>
      <dsp:txXfrm rot="16200000">
        <a:off x="6203842" y="1305525"/>
        <a:ext cx="2316955" cy="347044"/>
      </dsp:txXfrm>
    </dsp:sp>
    <dsp:sp modelId="{B3AB6720-82D3-4BC9-BC5D-FC1D1E0B360A}">
      <dsp:nvSpPr>
        <dsp:cNvPr id="0" name=""/>
        <dsp:cNvSpPr/>
      </dsp:nvSpPr>
      <dsp:spPr>
        <a:xfrm rot="5400000">
          <a:off x="7044489" y="1975243"/>
          <a:ext cx="305968" cy="26028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AFDCC-55F2-4858-B9E5-4B7816CF68A1}">
      <dsp:nvSpPr>
        <dsp:cNvPr id="0" name=""/>
        <dsp:cNvSpPr/>
      </dsp:nvSpPr>
      <dsp:spPr>
        <a:xfrm>
          <a:off x="7535842" y="320570"/>
          <a:ext cx="1292741" cy="28255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000" b="0" i="1" kern="1200" dirty="0">
            <a:latin typeface="Geogrotesque-SemiBold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b="0" i="1" kern="1200" dirty="0" smtClean="0">
              <a:latin typeface="Geogrotesque-SemiBold"/>
            </a:rPr>
            <a:t>Read and analyse submissions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000" b="0" i="1" kern="1200" dirty="0">
            <a:latin typeface="Geogrotesque-SemiBold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b="0" i="1" kern="1200" dirty="0" smtClean="0">
              <a:latin typeface="Geogrotesque-SemiBold"/>
            </a:rPr>
            <a:t>Develop final strategy and first action plan for release by end of year</a:t>
          </a:r>
          <a:endParaRPr lang="en-NZ" sz="1000" b="0" i="1" kern="1200" dirty="0">
            <a:latin typeface="Geogrotesque-SemiBold"/>
          </a:endParaRPr>
        </a:p>
      </dsp:txBody>
      <dsp:txXfrm>
        <a:off x="7535842" y="320570"/>
        <a:ext cx="1292741" cy="2825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DD844-83F6-41F0-9E7F-81510CE2B6EA}" type="datetimeFigureOut">
              <a:rPr lang="en-NZ" smtClean="0"/>
              <a:pPr/>
              <a:t>20/09/2019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For speaker:</a:t>
            </a:r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119B0-6B3E-4C53-B13A-B387ED20D80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293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19B0-6B3E-4C53-B13A-B387ED20D80A}" type="slidenum">
              <a:rPr lang="en-NZ" smtClean="0"/>
              <a:pPr/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baseline="0" dirty="0" smtClean="0">
              <a:solidFill>
                <a:srgbClr val="414142"/>
              </a:solidFill>
              <a:latin typeface="Geogrotesque-Semi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19B0-6B3E-4C53-B13A-B387ED20D80A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4596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19B0-6B3E-4C53-B13A-B387ED20D80A}" type="slidenum">
              <a:rPr lang="en-NZ" smtClean="0"/>
              <a:pPr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18767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19B0-6B3E-4C53-B13A-B387ED20D80A}" type="slidenum">
              <a:rPr lang="en-NZ" smtClean="0"/>
              <a:pPr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593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19B0-6B3E-4C53-B13A-B387ED20D80A}" type="slidenum">
              <a:rPr lang="en-NZ" smtClean="0"/>
              <a:pPr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44711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19B0-6B3E-4C53-B13A-B387ED20D80A}" type="slidenum">
              <a:rPr lang="en-NZ" smtClean="0"/>
              <a:pPr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42195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baseline="0" dirty="0" smtClean="0">
              <a:solidFill>
                <a:srgbClr val="414142"/>
              </a:solidFill>
              <a:latin typeface="Geogrotesque-Semi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19B0-6B3E-4C53-B13A-B387ED20D80A}" type="slidenum">
              <a:rPr lang="en-NZ" smtClean="0"/>
              <a:pPr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8569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19B0-6B3E-4C53-B13A-B387ED20D80A}" type="slidenum">
              <a:rPr lang="en-NZ" smtClean="0"/>
              <a:pPr/>
              <a:t>16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04212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71450" indent="-171450">
              <a:buFontTx/>
              <a:buChar char="-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19B0-6B3E-4C53-B13A-B387ED20D80A}" type="slidenum">
              <a:rPr lang="en-NZ" smtClean="0"/>
              <a:pPr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3357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itchFamily="34" charset="0"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19B0-6B3E-4C53-B13A-B387ED20D80A}" type="slidenum">
              <a:rPr lang="en-NZ" smtClean="0"/>
              <a:pPr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9797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19B0-6B3E-4C53-B13A-B387ED20D80A}" type="slidenum">
              <a:rPr lang="en-NZ" smtClean="0"/>
              <a:pPr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9795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19B0-6B3E-4C53-B13A-B387ED20D80A}" type="slidenum">
              <a:rPr lang="en-NZ" smtClean="0"/>
              <a:pPr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15125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19B0-6B3E-4C53-B13A-B387ED20D80A}" type="slidenum">
              <a:rPr lang="en-NZ" smtClean="0"/>
              <a:pPr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3068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19B0-6B3E-4C53-B13A-B387ED20D80A}" type="slidenum">
              <a:rPr lang="en-NZ" smtClean="0"/>
              <a:pPr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5542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19B0-6B3E-4C53-B13A-B387ED20D80A}" type="slidenum">
              <a:rPr lang="en-NZ" smtClean="0"/>
              <a:pPr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3260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19B0-6B3E-4C53-B13A-B387ED20D80A}" type="slidenum">
              <a:rPr lang="en-NZ" smtClean="0"/>
              <a:pPr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975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434119B0-6B3E-4C53-B13A-B387ED20D80A}" type="slidenum">
              <a:rPr lang="en-NZ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3</a:t>
            </a:fld>
            <a:endParaRPr lang="en-NZ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93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119B0-6B3E-4C53-B13A-B387ED20D80A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167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119B0-6B3E-4C53-B13A-B387ED20D80A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14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19B0-6B3E-4C53-B13A-B387ED20D80A}" type="slidenum">
              <a:rPr lang="en-NZ" smtClean="0"/>
              <a:pPr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5985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19B0-6B3E-4C53-B13A-B387ED20D80A}" type="slidenum">
              <a:rPr lang="en-NZ" smtClean="0"/>
              <a:pPr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00953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19B0-6B3E-4C53-B13A-B387ED20D80A}" type="slidenum">
              <a:rPr lang="en-NZ" smtClean="0"/>
              <a:pPr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91352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N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19B0-6B3E-4C53-B13A-B387ED20D80A}" type="slidenum">
              <a:rPr lang="en-NZ" smtClean="0"/>
              <a:pPr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7155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629" y="4956629"/>
            <a:ext cx="7772400" cy="264433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999" y="5241471"/>
            <a:ext cx="7779657" cy="266700"/>
          </a:xfrm>
        </p:spPr>
        <p:txBody>
          <a:bodyPr>
            <a:normAutofit/>
          </a:bodyPr>
          <a:lstStyle>
            <a:lvl1pPr marL="0" indent="0" algn="l">
              <a:buNone/>
              <a:defRPr sz="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pic>
        <p:nvPicPr>
          <p:cNvPr id="9" name="Picture 8" descr="Footer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275" y="4693422"/>
            <a:ext cx="1344168" cy="222504"/>
          </a:xfrm>
          <a:prstGeom prst="rect">
            <a:avLst/>
          </a:prstGeom>
        </p:spPr>
      </p:pic>
      <p:pic>
        <p:nvPicPr>
          <p:cNvPr id="6" name="Picture 2" descr="C:\Users\stewj\Pictures\MoT Star Emblem With and Without Text\MOT_Star_LR_WITH_Text larg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0601" y="-35945"/>
            <a:ext cx="6120594" cy="578689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een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08" y="-1"/>
            <a:ext cx="6850743" cy="1078422"/>
          </a:xfrm>
          <a:prstGeom prst="rect">
            <a:avLst/>
          </a:prstGeom>
        </p:spPr>
      </p:pic>
      <p:pic>
        <p:nvPicPr>
          <p:cNvPr id="17" name="Picture 16" descr="Green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2286" y="-1"/>
            <a:ext cx="6850743" cy="1078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391886"/>
            <a:ext cx="8229600" cy="631371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96" y="1333501"/>
            <a:ext cx="8566589" cy="3771636"/>
          </a:xfrm>
        </p:spPr>
        <p:txBody>
          <a:bodyPr>
            <a:normAutofit/>
          </a:bodyPr>
          <a:lstStyle>
            <a:lvl1pPr marL="0" indent="0">
              <a:buNone/>
              <a:defRPr sz="17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76213" indent="-176213">
              <a:buClr>
                <a:schemeClr val="accent1"/>
              </a:buClr>
              <a:buSzPct val="60000"/>
              <a:buFont typeface="Arial" pitchFamily="34" charset="0"/>
              <a:buChar char="►"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361950" indent="-185738">
              <a:buClr>
                <a:schemeClr val="accent3"/>
              </a:buClr>
              <a:buSzPct val="60000"/>
              <a:buFont typeface="Arial" pitchFamily="34" charset="0"/>
              <a:buChar char="►"/>
              <a:defRPr sz="1700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346587" y="5361039"/>
            <a:ext cx="84360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er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9320" y="5386209"/>
            <a:ext cx="1050744" cy="1739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7583" y="5376401"/>
            <a:ext cx="4307041" cy="220611"/>
          </a:xfrm>
        </p:spPr>
        <p:txBody>
          <a:bodyPr>
            <a:normAutofit/>
          </a:bodyPr>
          <a:lstStyle>
            <a:lvl1pPr marL="0" indent="0">
              <a:buNone/>
              <a:defRPr sz="6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4" name="Picture 13" descr="Bik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55428" y="368663"/>
            <a:ext cx="625421" cy="715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me - no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een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08" y="-1"/>
            <a:ext cx="6850743" cy="1078422"/>
          </a:xfrm>
          <a:prstGeom prst="rect">
            <a:avLst/>
          </a:prstGeom>
        </p:spPr>
      </p:pic>
      <p:pic>
        <p:nvPicPr>
          <p:cNvPr id="17" name="Picture 16" descr="Green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2286" y="-1"/>
            <a:ext cx="6850743" cy="1078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391886"/>
            <a:ext cx="8229600" cy="631371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96" y="1333501"/>
            <a:ext cx="8566589" cy="3771636"/>
          </a:xfrm>
        </p:spPr>
        <p:txBody>
          <a:bodyPr>
            <a:normAutofit/>
          </a:bodyPr>
          <a:lstStyle>
            <a:lvl1pPr marL="0" indent="0">
              <a:buNone/>
              <a:defRPr sz="17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76213" indent="-176213">
              <a:buClr>
                <a:schemeClr val="accent1"/>
              </a:buClr>
              <a:buSzPct val="60000"/>
              <a:buFont typeface="Arial" pitchFamily="34" charset="0"/>
              <a:buChar char="►"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361950" indent="-185738">
              <a:buClr>
                <a:schemeClr val="accent3"/>
              </a:buClr>
              <a:buSzPct val="60000"/>
              <a:buFont typeface="Arial" pitchFamily="34" charset="0"/>
              <a:buChar char="►"/>
              <a:defRPr sz="1700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346587" y="5361039"/>
            <a:ext cx="84360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er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9320" y="5386209"/>
            <a:ext cx="1050744" cy="1739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7583" y="5376401"/>
            <a:ext cx="4307041" cy="220611"/>
          </a:xfrm>
        </p:spPr>
        <p:txBody>
          <a:bodyPr>
            <a:normAutofit/>
          </a:bodyPr>
          <a:lstStyle>
            <a:lvl1pPr marL="0" indent="0">
              <a:buNone/>
              <a:defRPr sz="6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 descr="Ca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946571" y="431873"/>
            <a:ext cx="821436" cy="59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Orange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08" y="-1"/>
            <a:ext cx="6843485" cy="1070373"/>
          </a:xfrm>
          <a:prstGeom prst="rect">
            <a:avLst/>
          </a:prstGeom>
        </p:spPr>
      </p:pic>
      <p:pic>
        <p:nvPicPr>
          <p:cNvPr id="15" name="Picture 14" descr="Orange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6800" y="-1"/>
            <a:ext cx="6843485" cy="1070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391886"/>
            <a:ext cx="8229600" cy="631371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96" y="1333501"/>
            <a:ext cx="8566589" cy="3771636"/>
          </a:xfrm>
        </p:spPr>
        <p:txBody>
          <a:bodyPr>
            <a:normAutofit/>
          </a:bodyPr>
          <a:lstStyle>
            <a:lvl1pPr marL="0" indent="0">
              <a:buNone/>
              <a:defRPr sz="17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76213" indent="-176213">
              <a:buClr>
                <a:schemeClr val="accent1"/>
              </a:buClr>
              <a:buSzPct val="60000"/>
              <a:buFont typeface="Arial" pitchFamily="34" charset="0"/>
              <a:buChar char="►"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361950" indent="-185738">
              <a:buClr>
                <a:schemeClr val="accent3"/>
              </a:buClr>
              <a:buSzPct val="60000"/>
              <a:buFont typeface="Arial" pitchFamily="34" charset="0"/>
              <a:buChar char="►"/>
              <a:defRPr sz="1700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346587" y="5361039"/>
            <a:ext cx="84360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er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9320" y="5386209"/>
            <a:ext cx="1050744" cy="1739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7583" y="5376401"/>
            <a:ext cx="4307041" cy="220611"/>
          </a:xfrm>
        </p:spPr>
        <p:txBody>
          <a:bodyPr>
            <a:normAutofit/>
          </a:bodyPr>
          <a:lstStyle>
            <a:lvl1pPr marL="0" indent="0">
              <a:buNone/>
              <a:defRPr sz="6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4" name="Picture 8" descr="O:\COMMUNICATIONS MANAGEMENT CURRENT\Tools and Resources\Assets_MoT\MoT icons\MoT Mode icons\PNGs\Master Icons-0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9320" y="317073"/>
            <a:ext cx="733120" cy="804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range - no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Orange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08" y="-1"/>
            <a:ext cx="6843485" cy="1070373"/>
          </a:xfrm>
          <a:prstGeom prst="rect">
            <a:avLst/>
          </a:prstGeom>
        </p:spPr>
      </p:pic>
      <p:pic>
        <p:nvPicPr>
          <p:cNvPr id="15" name="Picture 14" descr="Orange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6800" y="-1"/>
            <a:ext cx="6843485" cy="1070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391886"/>
            <a:ext cx="8229600" cy="631371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96" y="1333501"/>
            <a:ext cx="8566589" cy="3771636"/>
          </a:xfrm>
        </p:spPr>
        <p:txBody>
          <a:bodyPr>
            <a:normAutofit/>
          </a:bodyPr>
          <a:lstStyle>
            <a:lvl1pPr marL="0" indent="0">
              <a:buNone/>
              <a:defRPr sz="17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76213" indent="-176213">
              <a:buClr>
                <a:schemeClr val="accent1"/>
              </a:buClr>
              <a:buSzPct val="60000"/>
              <a:buFont typeface="Arial" pitchFamily="34" charset="0"/>
              <a:buChar char="►"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361950" indent="-185738">
              <a:buClr>
                <a:schemeClr val="accent3"/>
              </a:buClr>
              <a:buSzPct val="60000"/>
              <a:buFont typeface="Arial" pitchFamily="34" charset="0"/>
              <a:buChar char="►"/>
              <a:defRPr sz="1700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346587" y="5361039"/>
            <a:ext cx="84360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er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9320" y="5386209"/>
            <a:ext cx="1050744" cy="1739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7583" y="5376401"/>
            <a:ext cx="4307041" cy="220611"/>
          </a:xfrm>
        </p:spPr>
        <p:txBody>
          <a:bodyPr>
            <a:normAutofit/>
          </a:bodyPr>
          <a:lstStyle>
            <a:lvl1pPr marL="0" indent="0">
              <a:buNone/>
              <a:defRPr sz="6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 descr="Bik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55428" y="368663"/>
            <a:ext cx="625421" cy="715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ey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08" y="0"/>
            <a:ext cx="6850743" cy="1139489"/>
          </a:xfrm>
          <a:prstGeom prst="rect">
            <a:avLst/>
          </a:prstGeom>
        </p:spPr>
      </p:pic>
      <p:pic>
        <p:nvPicPr>
          <p:cNvPr id="17" name="Picture 16" descr="Grey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9543" y="0"/>
            <a:ext cx="6850743" cy="1139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391886"/>
            <a:ext cx="8229600" cy="631371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96" y="1333501"/>
            <a:ext cx="8566589" cy="3771636"/>
          </a:xfrm>
        </p:spPr>
        <p:txBody>
          <a:bodyPr>
            <a:normAutofit/>
          </a:bodyPr>
          <a:lstStyle>
            <a:lvl1pPr marL="0" indent="0">
              <a:buNone/>
              <a:defRPr sz="17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76213" indent="-176213">
              <a:buClr>
                <a:schemeClr val="accent1"/>
              </a:buClr>
              <a:buSzPct val="60000"/>
              <a:buFont typeface="Arial" pitchFamily="34" charset="0"/>
              <a:buChar char="►"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361950" indent="-185738">
              <a:buClr>
                <a:schemeClr val="accent3"/>
              </a:buClr>
              <a:buSzPct val="60000"/>
              <a:buFont typeface="Arial" pitchFamily="34" charset="0"/>
              <a:buChar char="►"/>
              <a:defRPr sz="1700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346587" y="5361039"/>
            <a:ext cx="84360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er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9320" y="5386209"/>
            <a:ext cx="1050744" cy="1739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7583" y="5376401"/>
            <a:ext cx="4307041" cy="220611"/>
          </a:xfrm>
        </p:spPr>
        <p:txBody>
          <a:bodyPr>
            <a:normAutofit/>
          </a:bodyPr>
          <a:lstStyle>
            <a:lvl1pPr marL="0" indent="0">
              <a:buNone/>
              <a:defRPr sz="6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4" name="Picture 13" descr="Person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84458" y="373234"/>
            <a:ext cx="566274" cy="680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y - no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ey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08" y="0"/>
            <a:ext cx="6850743" cy="1139489"/>
          </a:xfrm>
          <a:prstGeom prst="rect">
            <a:avLst/>
          </a:prstGeom>
        </p:spPr>
      </p:pic>
      <p:pic>
        <p:nvPicPr>
          <p:cNvPr id="17" name="Picture 16" descr="Grey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9543" y="0"/>
            <a:ext cx="6850743" cy="1139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391886"/>
            <a:ext cx="8229600" cy="631371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96" y="1333501"/>
            <a:ext cx="8566589" cy="3771636"/>
          </a:xfrm>
        </p:spPr>
        <p:txBody>
          <a:bodyPr>
            <a:normAutofit/>
          </a:bodyPr>
          <a:lstStyle>
            <a:lvl1pPr marL="0" indent="0">
              <a:buNone/>
              <a:defRPr sz="17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76213" indent="-176213">
              <a:buClr>
                <a:schemeClr val="accent1"/>
              </a:buClr>
              <a:buSzPct val="60000"/>
              <a:buFont typeface="Arial" pitchFamily="34" charset="0"/>
              <a:buChar char="►"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361950" indent="-185738">
              <a:buClr>
                <a:schemeClr val="accent3"/>
              </a:buClr>
              <a:buSzPct val="60000"/>
              <a:buFont typeface="Arial" pitchFamily="34" charset="0"/>
              <a:buChar char="►"/>
              <a:defRPr sz="1700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346587" y="5361039"/>
            <a:ext cx="84360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er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9320" y="5386209"/>
            <a:ext cx="1050744" cy="1739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7583" y="5376401"/>
            <a:ext cx="4307041" cy="220611"/>
          </a:xfrm>
        </p:spPr>
        <p:txBody>
          <a:bodyPr>
            <a:normAutofit/>
          </a:bodyPr>
          <a:lstStyle>
            <a:lvl1pPr marL="0" indent="0">
              <a:buNone/>
              <a:defRPr sz="6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 descr="Ca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946571" y="431873"/>
            <a:ext cx="821436" cy="59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ey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08" y="0"/>
            <a:ext cx="6850743" cy="1139489"/>
          </a:xfrm>
          <a:prstGeom prst="rect">
            <a:avLst/>
          </a:prstGeom>
        </p:spPr>
      </p:pic>
      <p:pic>
        <p:nvPicPr>
          <p:cNvPr id="17" name="Picture 16" descr="Grey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9543" y="0"/>
            <a:ext cx="6850743" cy="1139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391886"/>
            <a:ext cx="8229600" cy="631371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97" y="1333501"/>
            <a:ext cx="4100840" cy="3771636"/>
          </a:xfrm>
        </p:spPr>
        <p:txBody>
          <a:bodyPr>
            <a:normAutofit/>
          </a:bodyPr>
          <a:lstStyle>
            <a:lvl1pPr marL="0" indent="0">
              <a:buNone/>
              <a:defRPr sz="17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76213" indent="-176213">
              <a:buClr>
                <a:schemeClr val="accent1"/>
              </a:buClr>
              <a:buSzPct val="60000"/>
              <a:buFont typeface="Arial" pitchFamily="34" charset="0"/>
              <a:buChar char="►"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361950" indent="-185738">
              <a:buClr>
                <a:schemeClr val="accent3"/>
              </a:buClr>
              <a:buSzPct val="60000"/>
              <a:buFont typeface="Arial" pitchFamily="34" charset="0"/>
              <a:buChar char="►"/>
              <a:defRPr sz="1700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346587" y="5361039"/>
            <a:ext cx="84360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er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9320" y="5386209"/>
            <a:ext cx="1050744" cy="1739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7583" y="5376401"/>
            <a:ext cx="4307041" cy="220611"/>
          </a:xfrm>
        </p:spPr>
        <p:txBody>
          <a:bodyPr>
            <a:normAutofit/>
          </a:bodyPr>
          <a:lstStyle>
            <a:lvl1pPr marL="0" indent="0">
              <a:buNone/>
              <a:defRPr sz="6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4" name="Picture 13" descr="Person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84458" y="373234"/>
            <a:ext cx="566274" cy="68046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45012" y="1331649"/>
            <a:ext cx="4332657" cy="3764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yan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69649" cy="1087233"/>
          </a:xfrm>
          <a:prstGeom prst="rect">
            <a:avLst/>
          </a:prstGeom>
        </p:spPr>
      </p:pic>
      <p:pic>
        <p:nvPicPr>
          <p:cNvPr id="9" name="Picture 8" descr="Cyan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4509" y="0"/>
            <a:ext cx="6869649" cy="1087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391886"/>
            <a:ext cx="8229600" cy="631371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pic>
        <p:nvPicPr>
          <p:cNvPr id="8" name="Picture 7" descr="Plan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24578" y="454442"/>
            <a:ext cx="789146" cy="56881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346587" y="5361039"/>
            <a:ext cx="84360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er 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99320" y="5386209"/>
            <a:ext cx="1050744" cy="1739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7583" y="5376401"/>
            <a:ext cx="4307041" cy="220611"/>
          </a:xfrm>
        </p:spPr>
        <p:txBody>
          <a:bodyPr>
            <a:normAutofit/>
          </a:bodyPr>
          <a:lstStyle>
            <a:lvl1pPr marL="0" indent="0">
              <a:buNone/>
              <a:defRPr sz="6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346587" y="5361039"/>
            <a:ext cx="84360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er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99320" y="5386209"/>
            <a:ext cx="1050744" cy="173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yan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69649" cy="1087233"/>
          </a:xfrm>
          <a:prstGeom prst="rect">
            <a:avLst/>
          </a:prstGeom>
        </p:spPr>
      </p:pic>
      <p:pic>
        <p:nvPicPr>
          <p:cNvPr id="9" name="Picture 8" descr="Cyan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4509" y="0"/>
            <a:ext cx="6869649" cy="1087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391886"/>
            <a:ext cx="8229600" cy="631371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346587" y="5361039"/>
            <a:ext cx="84360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er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9320" y="5386209"/>
            <a:ext cx="1050744" cy="1739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7583" y="5376401"/>
            <a:ext cx="4307041" cy="220611"/>
          </a:xfrm>
        </p:spPr>
        <p:txBody>
          <a:bodyPr>
            <a:normAutofit/>
          </a:bodyPr>
          <a:lstStyle>
            <a:lvl1pPr marL="0" indent="0">
              <a:buNone/>
              <a:defRPr sz="6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2769833" y="1181100"/>
            <a:ext cx="5689955" cy="41100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42229" y="1181160"/>
            <a:ext cx="2290254" cy="20325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4537075" y="2209800"/>
            <a:ext cx="2813050" cy="24606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NZ"/>
          </a:p>
        </p:txBody>
      </p:sp>
      <p:pic>
        <p:nvPicPr>
          <p:cNvPr id="18" name="Picture 10" descr="O:\COMMUNICATIONS MANAGEMENT CURRENT\Tools and Resources\Assets_MoT\MoT icons\MoT Mode icons\PNGs\Master Icons-03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336414"/>
            <a:ext cx="690184" cy="742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ont Cover 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11113" y="0"/>
            <a:ext cx="5032887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629" y="4956629"/>
            <a:ext cx="7772400" cy="264433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999" y="5241471"/>
            <a:ext cx="7779657" cy="266700"/>
          </a:xfrm>
        </p:spPr>
        <p:txBody>
          <a:bodyPr>
            <a:normAutofit/>
          </a:bodyPr>
          <a:lstStyle>
            <a:lvl1pPr marL="0" indent="0" algn="l">
              <a:buNone/>
              <a:defRPr sz="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pic>
        <p:nvPicPr>
          <p:cNvPr id="9" name="Picture 8" descr="Footer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2275" y="4693422"/>
            <a:ext cx="1344168" cy="22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 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66905" y="0"/>
            <a:ext cx="4777095" cy="5715000"/>
          </a:xfrm>
          <a:prstGeom prst="rect">
            <a:avLst/>
          </a:prstGeom>
        </p:spPr>
      </p:pic>
      <p:pic>
        <p:nvPicPr>
          <p:cNvPr id="9" name="Picture 8" descr="ThankYou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829" y="4963886"/>
            <a:ext cx="1425946" cy="311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yan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69649" cy="1087233"/>
          </a:xfrm>
          <a:prstGeom prst="rect">
            <a:avLst/>
          </a:prstGeom>
        </p:spPr>
      </p:pic>
      <p:pic>
        <p:nvPicPr>
          <p:cNvPr id="9" name="Picture 8" descr="Cyan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4509" y="0"/>
            <a:ext cx="6869649" cy="1087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391886"/>
            <a:ext cx="8229600" cy="631371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97" y="1333501"/>
            <a:ext cx="8552074" cy="3771636"/>
          </a:xfrm>
        </p:spPr>
        <p:txBody>
          <a:bodyPr>
            <a:normAutofit/>
          </a:bodyPr>
          <a:lstStyle>
            <a:lvl1pPr marL="0" indent="0">
              <a:buNone/>
              <a:defRPr sz="17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76213" indent="-176213">
              <a:buClr>
                <a:schemeClr val="accent1"/>
              </a:buClr>
              <a:buSzPct val="60000"/>
              <a:buFont typeface="Arial" pitchFamily="34" charset="0"/>
              <a:buChar char="►"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361950" indent="-185738">
              <a:buClr>
                <a:schemeClr val="accent3"/>
              </a:buClr>
              <a:buSzPct val="60000"/>
              <a:buFont typeface="Arial" pitchFamily="34" charset="0"/>
              <a:buChar char="►"/>
              <a:defRPr sz="1700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pic>
        <p:nvPicPr>
          <p:cNvPr id="8" name="Picture 7" descr="Plan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24578" y="454442"/>
            <a:ext cx="789146" cy="56881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346587" y="5361039"/>
            <a:ext cx="84360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er 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99320" y="5386209"/>
            <a:ext cx="1050744" cy="1739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7583" y="5376401"/>
            <a:ext cx="4307041" cy="220611"/>
          </a:xfrm>
        </p:spPr>
        <p:txBody>
          <a:bodyPr>
            <a:normAutofit/>
          </a:bodyPr>
          <a:lstStyle>
            <a:lvl1pPr marL="0" indent="0">
              <a:buNone/>
              <a:defRPr sz="6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yan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69649" cy="1087233"/>
          </a:xfrm>
          <a:prstGeom prst="rect">
            <a:avLst/>
          </a:prstGeom>
        </p:spPr>
      </p:pic>
      <p:pic>
        <p:nvPicPr>
          <p:cNvPr id="9" name="Picture 8" descr="Cyan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4509" y="0"/>
            <a:ext cx="6869649" cy="1087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391886"/>
            <a:ext cx="8229600" cy="631371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97" y="1333501"/>
            <a:ext cx="8552074" cy="3771636"/>
          </a:xfrm>
        </p:spPr>
        <p:txBody>
          <a:bodyPr>
            <a:normAutofit/>
          </a:bodyPr>
          <a:lstStyle>
            <a:lvl1pPr marL="0" indent="0">
              <a:buNone/>
              <a:defRPr sz="17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76213" indent="-176213">
              <a:buClr>
                <a:schemeClr val="accent1"/>
              </a:buClr>
              <a:buSzPct val="60000"/>
              <a:buFont typeface="Arial" pitchFamily="34" charset="0"/>
              <a:buChar char="►"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361950" indent="-185738">
              <a:buClr>
                <a:schemeClr val="accent3"/>
              </a:buClr>
              <a:buSzPct val="60000"/>
              <a:buFont typeface="Arial" pitchFamily="34" charset="0"/>
              <a:buChar char="►"/>
              <a:defRPr sz="1700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346587" y="5361039"/>
            <a:ext cx="84360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er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9320" y="5386209"/>
            <a:ext cx="1050744" cy="1739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7583" y="5376401"/>
            <a:ext cx="4307041" cy="220611"/>
          </a:xfrm>
        </p:spPr>
        <p:txBody>
          <a:bodyPr>
            <a:normAutofit/>
          </a:bodyPr>
          <a:lstStyle>
            <a:lvl1pPr marL="0" indent="0">
              <a:buNone/>
              <a:defRPr sz="6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multimod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yan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69649" cy="1087233"/>
          </a:xfrm>
          <a:prstGeom prst="rect">
            <a:avLst/>
          </a:prstGeom>
        </p:spPr>
      </p:pic>
      <p:pic>
        <p:nvPicPr>
          <p:cNvPr id="9" name="Picture 8" descr="Cyan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4509" y="0"/>
            <a:ext cx="6869649" cy="1087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391886"/>
            <a:ext cx="8229600" cy="631371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97" y="1333501"/>
            <a:ext cx="8552074" cy="3771636"/>
          </a:xfrm>
        </p:spPr>
        <p:txBody>
          <a:bodyPr>
            <a:normAutofit/>
          </a:bodyPr>
          <a:lstStyle>
            <a:lvl1pPr marL="0" indent="0">
              <a:buNone/>
              <a:defRPr sz="17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76213" indent="-176213">
              <a:buClr>
                <a:schemeClr val="accent1"/>
              </a:buClr>
              <a:buSzPct val="60000"/>
              <a:buFont typeface="Arial" pitchFamily="34" charset="0"/>
              <a:buChar char="►"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361950" indent="-185738">
              <a:buClr>
                <a:schemeClr val="accent3"/>
              </a:buClr>
              <a:buSzPct val="60000"/>
              <a:buFont typeface="Arial" pitchFamily="34" charset="0"/>
              <a:buChar char="►"/>
              <a:defRPr sz="1700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346587" y="5361039"/>
            <a:ext cx="84360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er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9320" y="5386209"/>
            <a:ext cx="1050744" cy="1739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7583" y="5376401"/>
            <a:ext cx="4307041" cy="220611"/>
          </a:xfrm>
        </p:spPr>
        <p:txBody>
          <a:bodyPr>
            <a:normAutofit/>
          </a:bodyPr>
          <a:lstStyle>
            <a:lvl1pPr marL="0" indent="0">
              <a:buNone/>
              <a:defRPr sz="6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1" name="Picture 8" descr="O:\COMMUNICATIONS MANAGEMENT CURRENT\Tools and Resources\Assets_MoT\MoT icons\MoT Mode icons\PNGs\Master Icons-0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7746" y="594800"/>
            <a:ext cx="256598" cy="281507"/>
          </a:xfrm>
          <a:prstGeom prst="rect">
            <a:avLst/>
          </a:prstGeom>
          <a:noFill/>
        </p:spPr>
      </p:pic>
      <p:pic>
        <p:nvPicPr>
          <p:cNvPr id="14" name="Picture 9" descr="O:\COMMUNICATIONS MANAGEMENT CURRENT\Tools and Resources\Assets_MoT\MoT icons\MoT Mode icons\PNGs\Master Icons-02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9690" y="594800"/>
            <a:ext cx="256598" cy="281507"/>
          </a:xfrm>
          <a:prstGeom prst="rect">
            <a:avLst/>
          </a:prstGeom>
          <a:noFill/>
        </p:spPr>
      </p:pic>
      <p:pic>
        <p:nvPicPr>
          <p:cNvPr id="15" name="Picture 10" descr="O:\COMMUNICATIONS MANAGEMENT CURRENT\Tools and Resources\Assets_MoT\MoT icons\MoT Mode icons\PNGs\Master Icons-03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5802" y="594800"/>
            <a:ext cx="261738" cy="281507"/>
          </a:xfrm>
          <a:prstGeom prst="rect">
            <a:avLst/>
          </a:prstGeom>
          <a:noFill/>
        </p:spPr>
      </p:pic>
      <p:pic>
        <p:nvPicPr>
          <p:cNvPr id="17" name="Picture 11" descr="O:\COMMUNICATIONS MANAGEMENT CURRENT\Tools and Resources\Assets_MoT\MoT icons\MoT Mode icons\PNGs\Master Icons-04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03355" y="221944"/>
            <a:ext cx="256598" cy="281507"/>
          </a:xfrm>
          <a:prstGeom prst="rect">
            <a:avLst/>
          </a:prstGeom>
          <a:noFill/>
        </p:spPr>
      </p:pic>
      <p:pic>
        <p:nvPicPr>
          <p:cNvPr id="18" name="Picture 12" descr="O:\COMMUNICATIONS MANAGEMENT CURRENT\Tools and Resources\Assets_MoT\MoT icons\MoT Mode icons\PNGs\Master Icons-05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97013" y="221944"/>
            <a:ext cx="256598" cy="281507"/>
          </a:xfrm>
          <a:prstGeom prst="rect">
            <a:avLst/>
          </a:prstGeom>
          <a:noFill/>
        </p:spPr>
      </p:pic>
      <p:pic>
        <p:nvPicPr>
          <p:cNvPr id="19" name="Picture 13" descr="O:\COMMUNICATIONS MANAGEMENT CURRENT\Tools and Resources\Assets_MoT\MoT icons\MoT Mode icons\PNGs\Master Icons-06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31364" y="221944"/>
            <a:ext cx="315905" cy="281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al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08" y="1"/>
            <a:ext cx="6916993" cy="1112524"/>
          </a:xfrm>
          <a:prstGeom prst="rect">
            <a:avLst/>
          </a:prstGeom>
        </p:spPr>
      </p:pic>
      <p:pic>
        <p:nvPicPr>
          <p:cNvPr id="17" name="Picture 16" descr="Teal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9543" y="1"/>
            <a:ext cx="6916993" cy="1112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391886"/>
            <a:ext cx="8229600" cy="631371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96" y="1333501"/>
            <a:ext cx="8566589" cy="3771636"/>
          </a:xfrm>
        </p:spPr>
        <p:txBody>
          <a:bodyPr>
            <a:normAutofit/>
          </a:bodyPr>
          <a:lstStyle>
            <a:lvl1pPr marL="0" indent="0">
              <a:buNone/>
              <a:defRPr sz="17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76213" indent="-176213">
              <a:buClr>
                <a:schemeClr val="accent1"/>
              </a:buClr>
              <a:buSzPct val="60000"/>
              <a:buFont typeface="Arial" pitchFamily="34" charset="0"/>
              <a:buChar char="►"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361950" indent="-185738">
              <a:buClr>
                <a:schemeClr val="accent3"/>
              </a:buClr>
              <a:buSzPct val="60000"/>
              <a:buFont typeface="Arial" pitchFamily="34" charset="0"/>
              <a:buChar char="►"/>
              <a:defRPr sz="1700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346587" y="5361039"/>
            <a:ext cx="84360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er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9320" y="5386209"/>
            <a:ext cx="1050744" cy="1739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7583" y="5376401"/>
            <a:ext cx="4307041" cy="220611"/>
          </a:xfrm>
        </p:spPr>
        <p:txBody>
          <a:bodyPr>
            <a:normAutofit/>
          </a:bodyPr>
          <a:lstStyle>
            <a:lvl1pPr marL="0" indent="0">
              <a:buNone/>
              <a:defRPr sz="6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0" name="Picture 9" descr="Person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84458" y="373234"/>
            <a:ext cx="566274" cy="680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eal - no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al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08" y="1"/>
            <a:ext cx="6916993" cy="1112524"/>
          </a:xfrm>
          <a:prstGeom prst="rect">
            <a:avLst/>
          </a:prstGeom>
        </p:spPr>
      </p:pic>
      <p:pic>
        <p:nvPicPr>
          <p:cNvPr id="17" name="Picture 16" descr="Teal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9543" y="1"/>
            <a:ext cx="6916993" cy="1112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391886"/>
            <a:ext cx="8229600" cy="631371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96" y="1333501"/>
            <a:ext cx="8566589" cy="3771636"/>
          </a:xfrm>
        </p:spPr>
        <p:txBody>
          <a:bodyPr>
            <a:normAutofit/>
          </a:bodyPr>
          <a:lstStyle>
            <a:lvl1pPr marL="0" indent="0">
              <a:buNone/>
              <a:defRPr sz="17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76213" indent="-176213">
              <a:buClr>
                <a:schemeClr val="accent1"/>
              </a:buClr>
              <a:buSzPct val="60000"/>
              <a:buFont typeface="Arial" pitchFamily="34" charset="0"/>
              <a:buChar char="►"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361950" indent="-185738">
              <a:buClr>
                <a:schemeClr val="accent3"/>
              </a:buClr>
              <a:buSzPct val="60000"/>
              <a:buFont typeface="Arial" pitchFamily="34" charset="0"/>
              <a:buChar char="►"/>
              <a:defRPr sz="1700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346587" y="5361039"/>
            <a:ext cx="84360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er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9320" y="5386209"/>
            <a:ext cx="1050744" cy="1739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7583" y="5376401"/>
            <a:ext cx="4307041" cy="220611"/>
          </a:xfrm>
        </p:spPr>
        <p:txBody>
          <a:bodyPr>
            <a:normAutofit/>
          </a:bodyPr>
          <a:lstStyle>
            <a:lvl1pPr marL="0" indent="0">
              <a:buNone/>
              <a:defRPr sz="6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 descr="Ca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946571" y="431873"/>
            <a:ext cx="821436" cy="59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ark Green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08" y="0"/>
            <a:ext cx="6850743" cy="1119900"/>
          </a:xfrm>
          <a:prstGeom prst="rect">
            <a:avLst/>
          </a:prstGeom>
        </p:spPr>
      </p:pic>
      <p:pic>
        <p:nvPicPr>
          <p:cNvPr id="15" name="Picture 14" descr="Dark Green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9543" y="0"/>
            <a:ext cx="6850743" cy="111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391886"/>
            <a:ext cx="8229600" cy="631371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96" y="1333501"/>
            <a:ext cx="8566589" cy="3771636"/>
          </a:xfrm>
        </p:spPr>
        <p:txBody>
          <a:bodyPr>
            <a:normAutofit/>
          </a:bodyPr>
          <a:lstStyle>
            <a:lvl1pPr marL="0" indent="0">
              <a:buNone/>
              <a:defRPr sz="17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76213" indent="-176213">
              <a:buClr>
                <a:schemeClr val="accent1"/>
              </a:buClr>
              <a:buSzPct val="60000"/>
              <a:buFont typeface="Arial" pitchFamily="34" charset="0"/>
              <a:buChar char="►"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361950" indent="-185738">
              <a:buClr>
                <a:schemeClr val="accent3"/>
              </a:buClr>
              <a:buSzPct val="60000"/>
              <a:buFont typeface="Arial" pitchFamily="34" charset="0"/>
              <a:buChar char="►"/>
              <a:defRPr sz="1700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346587" y="5361039"/>
            <a:ext cx="84360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er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9320" y="5386209"/>
            <a:ext cx="1050744" cy="1739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7583" y="5376401"/>
            <a:ext cx="4307041" cy="220611"/>
          </a:xfrm>
        </p:spPr>
        <p:txBody>
          <a:bodyPr>
            <a:normAutofit/>
          </a:bodyPr>
          <a:lstStyle>
            <a:lvl1pPr marL="0" indent="0">
              <a:buNone/>
              <a:defRPr sz="6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1" name="Picture 10" descr="Ca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946571" y="431873"/>
            <a:ext cx="821436" cy="59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 - no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ark Green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08" y="0"/>
            <a:ext cx="6850743" cy="1119900"/>
          </a:xfrm>
          <a:prstGeom prst="rect">
            <a:avLst/>
          </a:prstGeom>
        </p:spPr>
      </p:pic>
      <p:pic>
        <p:nvPicPr>
          <p:cNvPr id="15" name="Picture 14" descr="Dark Green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9543" y="0"/>
            <a:ext cx="6850743" cy="111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391886"/>
            <a:ext cx="8229600" cy="631371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96" y="1333501"/>
            <a:ext cx="8566589" cy="3771636"/>
          </a:xfrm>
        </p:spPr>
        <p:txBody>
          <a:bodyPr>
            <a:normAutofit/>
          </a:bodyPr>
          <a:lstStyle>
            <a:lvl1pPr marL="0" indent="0">
              <a:buNone/>
              <a:defRPr sz="17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76213" indent="-176213">
              <a:buClr>
                <a:schemeClr val="accent1"/>
              </a:buClr>
              <a:buSzPct val="60000"/>
              <a:buFont typeface="Arial" pitchFamily="34" charset="0"/>
              <a:buChar char="►"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361950" indent="-185738">
              <a:buClr>
                <a:schemeClr val="accent3"/>
              </a:buClr>
              <a:buSzPct val="60000"/>
              <a:buFont typeface="Arial" pitchFamily="34" charset="0"/>
              <a:buChar char="►"/>
              <a:defRPr sz="1700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7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346587" y="5361039"/>
            <a:ext cx="84360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er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99320" y="5386209"/>
            <a:ext cx="1050744" cy="1739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7583" y="5376401"/>
            <a:ext cx="4307041" cy="220611"/>
          </a:xfrm>
        </p:spPr>
        <p:txBody>
          <a:bodyPr>
            <a:normAutofit/>
          </a:bodyPr>
          <a:lstStyle>
            <a:lvl1pPr marL="0" indent="0">
              <a:buNone/>
              <a:defRPr sz="6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 descr="Ca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946571" y="431873"/>
            <a:ext cx="821436" cy="59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649A257-63DF-4A99-9F31-DBEC07784C62}" type="datetimeFigureOut">
              <a:rPr lang="en-NZ" smtClean="0"/>
              <a:pPr/>
              <a:t>20/09/2019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223B1CA-7377-4148-B556-93BD284390F8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70" r:id="rId4"/>
    <p:sldLayoutId id="2147483671" r:id="rId5"/>
    <p:sldLayoutId id="2147483661" r:id="rId6"/>
    <p:sldLayoutId id="2147483672" r:id="rId7"/>
    <p:sldLayoutId id="2147483662" r:id="rId8"/>
    <p:sldLayoutId id="2147483673" r:id="rId9"/>
    <p:sldLayoutId id="2147483663" r:id="rId10"/>
    <p:sldLayoutId id="2147483674" r:id="rId11"/>
    <p:sldLayoutId id="2147483664" r:id="rId12"/>
    <p:sldLayoutId id="2147483675" r:id="rId13"/>
    <p:sldLayoutId id="2147483665" r:id="rId14"/>
    <p:sldLayoutId id="2147483676" r:id="rId15"/>
    <p:sldLayoutId id="2147483666" r:id="rId16"/>
    <p:sldLayoutId id="2147483667" r:id="rId17"/>
    <p:sldLayoutId id="2147483669" r:id="rId18"/>
    <p:sldLayoutId id="2147483668" r:id="rId19"/>
    <p:sldLayoutId id="2147483651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7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180975" indent="-180975" algn="l" defTabSz="914400" rtl="0" eaLnBrk="1" latinLnBrk="0" hangingPunct="1">
        <a:spcBef>
          <a:spcPct val="20000"/>
        </a:spcBef>
        <a:buClr>
          <a:schemeClr val="accent1"/>
        </a:buClr>
        <a:buSzPct val="60000"/>
        <a:buFont typeface="Arial" pitchFamily="34" charset="0"/>
        <a:buChar char="►"/>
        <a:defRPr sz="17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355600" indent="-174625" algn="l" defTabSz="914400" rtl="0" eaLnBrk="1" latinLnBrk="0" hangingPunct="1">
        <a:spcBef>
          <a:spcPct val="20000"/>
        </a:spcBef>
        <a:buClr>
          <a:schemeClr val="accent3"/>
        </a:buClr>
        <a:buSzPct val="60000"/>
        <a:buFont typeface="Arial" pitchFamily="34" charset="0"/>
        <a:buChar char="►"/>
        <a:defRPr sz="1700" i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7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7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sz="2000" dirty="0" smtClean="0"/>
              <a:t>Presentation for </a:t>
            </a:r>
            <a:r>
              <a:rPr lang="en-NZ" sz="2000" dirty="0" err="1" smtClean="0"/>
              <a:t>BoP</a:t>
            </a:r>
            <a:r>
              <a:rPr lang="en-NZ" sz="2000" dirty="0" smtClean="0"/>
              <a:t> RTC</a:t>
            </a:r>
            <a:endParaRPr lang="en-NZ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6 </a:t>
            </a:r>
            <a:r>
              <a:rPr lang="en-NZ" smtClean="0"/>
              <a:t>Sep 2019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19300"/>
            <a:ext cx="3962400" cy="1295400"/>
          </a:xfrm>
        </p:spPr>
        <p:txBody>
          <a:bodyPr/>
          <a:lstStyle/>
          <a:p>
            <a:r>
              <a:rPr lang="en-NZ" dirty="0" smtClean="0"/>
              <a:t>Tackling Unsafe Speeds Programme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346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 smtClean="0"/>
              <a:t>Tackling unsafe speeds: </a:t>
            </a:r>
            <a:br>
              <a:rPr lang="en-US" dirty="0" smtClean="0"/>
            </a:br>
            <a:r>
              <a:rPr lang="en-US" dirty="0" smtClean="0"/>
              <a:t>3 initiatives </a:t>
            </a:r>
            <a:r>
              <a:rPr lang="en-US" dirty="0"/>
              <a:t>being </a:t>
            </a:r>
            <a:r>
              <a:rPr lang="en-US" dirty="0" smtClean="0"/>
              <a:t>considered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7715" y="1409700"/>
            <a:ext cx="7707085" cy="3898900"/>
          </a:xfrm>
          <a:prstGeom prst="rect">
            <a:avLst/>
          </a:prstGeom>
        </p:spPr>
        <p:txBody>
          <a:bodyPr vert="horz" lIns="76188" tIns="38094" rIns="76188" bIns="3809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Arial" pitchFamily="34" charset="0"/>
              <a:buChar char="►"/>
              <a:defRPr sz="17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8573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Arial" pitchFamily="34" charset="0"/>
              <a:buChar char="►"/>
              <a:defRPr sz="1700" i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arenR"/>
            </a:pPr>
            <a:r>
              <a:rPr lang="en-US" sz="1800" b="0" dirty="0" smtClean="0">
                <a:solidFill>
                  <a:schemeClr val="tx1"/>
                </a:solidFill>
              </a:rPr>
              <a:t>Improving </a:t>
            </a:r>
            <a:r>
              <a:rPr lang="en-US" sz="1800" b="0" dirty="0">
                <a:solidFill>
                  <a:schemeClr val="tx1"/>
                </a:solidFill>
              </a:rPr>
              <a:t>the way councils plan and implement speed limit </a:t>
            </a:r>
            <a:r>
              <a:rPr lang="en-US" sz="1800" b="0" dirty="0" smtClean="0">
                <a:solidFill>
                  <a:schemeClr val="tx1"/>
                </a:solidFill>
              </a:rPr>
              <a:t>changes – establishing a new regulatory framework for speed management.</a:t>
            </a:r>
          </a:p>
          <a:p>
            <a:pPr marL="342900" indent="-342900">
              <a:buFont typeface="+mj-lt"/>
              <a:buAutoNum type="arabicParenR"/>
            </a:pPr>
            <a:endParaRPr lang="en-US" sz="1800" b="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800" b="0" dirty="0" smtClean="0">
                <a:solidFill>
                  <a:schemeClr val="tx1"/>
                </a:solidFill>
              </a:rPr>
              <a:t>Transitioning </a:t>
            </a:r>
            <a:r>
              <a:rPr lang="en-US" sz="1800" b="0" dirty="0">
                <a:solidFill>
                  <a:schemeClr val="tx1"/>
                </a:solidFill>
              </a:rPr>
              <a:t>to lower speed limits in areas with high numbers of active mode </a:t>
            </a:r>
            <a:r>
              <a:rPr lang="en-US" sz="1800" b="0" dirty="0" smtClean="0">
                <a:solidFill>
                  <a:schemeClr val="tx1"/>
                </a:solidFill>
              </a:rPr>
              <a:t>users – this </a:t>
            </a:r>
            <a:r>
              <a:rPr lang="en-US" sz="1800" b="0" dirty="0">
                <a:solidFill>
                  <a:schemeClr val="tx1"/>
                </a:solidFill>
              </a:rPr>
              <a:t>includes around schools and in urban </a:t>
            </a:r>
            <a:r>
              <a:rPr lang="en-US" sz="1800" b="0" dirty="0" smtClean="0">
                <a:solidFill>
                  <a:schemeClr val="tx1"/>
                </a:solidFill>
              </a:rPr>
              <a:t>centres.</a:t>
            </a:r>
          </a:p>
          <a:p>
            <a:pPr marL="342900" indent="-342900">
              <a:buFont typeface="+mj-lt"/>
              <a:buAutoNum type="arabicParenR"/>
            </a:pPr>
            <a:endParaRPr lang="en-US" sz="1800" b="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800" b="0" dirty="0" smtClean="0">
                <a:solidFill>
                  <a:schemeClr val="tx1"/>
                </a:solidFill>
              </a:rPr>
              <a:t>Adopting </a:t>
            </a:r>
            <a:r>
              <a:rPr lang="en-US" sz="1800" b="0" dirty="0">
                <a:solidFill>
                  <a:schemeClr val="tx1"/>
                </a:solidFill>
              </a:rPr>
              <a:t>a new approach to safety </a:t>
            </a:r>
            <a:r>
              <a:rPr lang="en-US" sz="1800" b="0" dirty="0" smtClean="0">
                <a:solidFill>
                  <a:schemeClr val="tx1"/>
                </a:solidFill>
              </a:rPr>
              <a:t>cameras – moving </a:t>
            </a:r>
            <a:r>
              <a:rPr lang="en-US" sz="1800" b="0" dirty="0">
                <a:solidFill>
                  <a:schemeClr val="tx1"/>
                </a:solidFill>
              </a:rPr>
              <a:t>towards the Swedish </a:t>
            </a:r>
            <a:r>
              <a:rPr lang="en-US" sz="1800" b="0" dirty="0" smtClean="0">
                <a:solidFill>
                  <a:schemeClr val="tx1"/>
                </a:solidFill>
              </a:rPr>
              <a:t>model.</a:t>
            </a:r>
            <a:endParaRPr lang="en-NZ" sz="1800" b="0" dirty="0">
              <a:solidFill>
                <a:schemeClr val="tx1"/>
              </a:solidFill>
            </a:endParaRPr>
          </a:p>
          <a:p>
            <a:endParaRPr lang="en-NZ" dirty="0"/>
          </a:p>
          <a:p>
            <a:endParaRPr lang="en-NZ" sz="2000" b="0" dirty="0"/>
          </a:p>
          <a:p>
            <a:endParaRPr lang="en-NZ" sz="20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3259393" y="2401529"/>
            <a:ext cx="179536" cy="261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7800" indent="-177800">
              <a:spcBef>
                <a:spcPts val="600"/>
              </a:spcBef>
              <a:buClr>
                <a:schemeClr val="accent1"/>
              </a:buClr>
              <a:buSzPct val="60000"/>
              <a:buFont typeface="Arial" pitchFamily="34" charset="0"/>
              <a:buChar char="►"/>
            </a:pPr>
            <a:endParaRPr lang="en-NZ" sz="1700" dirty="0" err="1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45" y="1345332"/>
            <a:ext cx="1725155" cy="2513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4271"/>
            <a:ext cx="7696200" cy="631371"/>
          </a:xfrm>
        </p:spPr>
        <p:txBody>
          <a:bodyPr anchor="ctr">
            <a:normAutofit/>
          </a:bodyPr>
          <a:lstStyle/>
          <a:p>
            <a:r>
              <a:rPr lang="en-US" sz="1700" dirty="0"/>
              <a:t>Improving the way councils plan and implement speed limit changes – establishing a new regulatory framework for speed </a:t>
            </a:r>
            <a:r>
              <a:rPr lang="en-US" sz="1700" dirty="0" smtClean="0"/>
              <a:t>management</a:t>
            </a:r>
            <a:endParaRPr lang="en-US" sz="1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178136"/>
            <a:ext cx="7924800" cy="3898900"/>
          </a:xfrm>
          <a:prstGeom prst="rect">
            <a:avLst/>
          </a:prstGeom>
        </p:spPr>
        <p:txBody>
          <a:bodyPr vert="horz" lIns="76188" tIns="38094" rIns="76188" bIns="3809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Arial" pitchFamily="34" charset="0"/>
              <a:buChar char="►"/>
              <a:defRPr sz="17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8573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Arial" pitchFamily="34" charset="0"/>
              <a:buChar char="►"/>
              <a:defRPr sz="1700" i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NZ" sz="1400" b="0" dirty="0">
                <a:solidFill>
                  <a:schemeClr val="tx1"/>
                </a:solidFill>
              </a:rPr>
              <a:t>The NZTA would be required to develop a National </a:t>
            </a:r>
            <a:r>
              <a:rPr lang="en-NZ" sz="1400" b="0" dirty="0" smtClean="0">
                <a:solidFill>
                  <a:schemeClr val="tx1"/>
                </a:solidFill>
              </a:rPr>
              <a:t>(State Highway) Speed </a:t>
            </a:r>
            <a:r>
              <a:rPr lang="en-NZ" sz="1400" b="0" dirty="0">
                <a:solidFill>
                  <a:schemeClr val="tx1"/>
                </a:solidFill>
              </a:rPr>
              <a:t>Management </a:t>
            </a:r>
            <a:r>
              <a:rPr lang="en-NZ" sz="1400" b="0" dirty="0" smtClean="0">
                <a:solidFill>
                  <a:schemeClr val="tx1"/>
                </a:solidFill>
              </a:rPr>
              <a:t>Plan, and to then work </a:t>
            </a:r>
            <a:r>
              <a:rPr lang="en-NZ" sz="1400" b="0" dirty="0">
                <a:solidFill>
                  <a:schemeClr val="tx1"/>
                </a:solidFill>
              </a:rPr>
              <a:t>collaboratively with </a:t>
            </a:r>
            <a:r>
              <a:rPr lang="en-NZ" sz="1400" b="0" dirty="0" smtClean="0">
                <a:solidFill>
                  <a:schemeClr val="tx1"/>
                </a:solidFill>
              </a:rPr>
              <a:t>RCAs and Regional Transport Committees </a:t>
            </a:r>
            <a:r>
              <a:rPr lang="en-NZ" sz="1400" b="0" dirty="0">
                <a:solidFill>
                  <a:schemeClr val="tx1"/>
                </a:solidFill>
              </a:rPr>
              <a:t>to </a:t>
            </a:r>
            <a:r>
              <a:rPr lang="en-NZ" sz="1400" b="0" dirty="0" smtClean="0">
                <a:solidFill>
                  <a:schemeClr val="tx1"/>
                </a:solidFill>
              </a:rPr>
              <a:t>support the development of Regional </a:t>
            </a:r>
            <a:r>
              <a:rPr lang="en-NZ" sz="1400" b="0" dirty="0">
                <a:solidFill>
                  <a:schemeClr val="tx1"/>
                </a:solidFill>
              </a:rPr>
              <a:t>Speed Management </a:t>
            </a:r>
            <a:r>
              <a:rPr lang="en-NZ" sz="1400" b="0" dirty="0" smtClean="0">
                <a:solidFill>
                  <a:schemeClr val="tx1"/>
                </a:solidFill>
              </a:rPr>
              <a:t>Plans.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NZ" sz="1400" b="0" dirty="0">
                <a:solidFill>
                  <a:schemeClr val="tx1"/>
                </a:solidFill>
              </a:rPr>
              <a:t>Speed management </a:t>
            </a:r>
            <a:r>
              <a:rPr lang="en-NZ" sz="1400" b="0" dirty="0" smtClean="0">
                <a:solidFill>
                  <a:schemeClr val="tx1"/>
                </a:solidFill>
              </a:rPr>
              <a:t>plans would:</a:t>
            </a:r>
            <a:endParaRPr lang="en-NZ" sz="1400" b="0" dirty="0">
              <a:solidFill>
                <a:schemeClr val="tx1"/>
              </a:solidFill>
            </a:endParaRPr>
          </a:p>
          <a:p>
            <a:pPr marL="461963" lvl="1" indent="-28575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NZ" sz="1400" b="0" dirty="0">
                <a:solidFill>
                  <a:schemeClr val="tx1"/>
                </a:solidFill>
              </a:rPr>
              <a:t>b</a:t>
            </a:r>
            <a:r>
              <a:rPr lang="en-NZ" sz="1400" b="0" dirty="0" smtClean="0">
                <a:solidFill>
                  <a:schemeClr val="tx1"/>
                </a:solidFill>
              </a:rPr>
              <a:t>e aligned with the land transport planning process </a:t>
            </a:r>
          </a:p>
          <a:p>
            <a:pPr marL="461963" lvl="1" indent="-28575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NZ" sz="1400" b="0" dirty="0" smtClean="0">
                <a:solidFill>
                  <a:schemeClr val="tx1"/>
                </a:solidFill>
              </a:rPr>
              <a:t>take </a:t>
            </a:r>
            <a:r>
              <a:rPr lang="en-NZ" sz="1400" b="0" dirty="0">
                <a:solidFill>
                  <a:schemeClr val="tx1"/>
                </a:solidFill>
              </a:rPr>
              <a:t>a ‘one network’ approach to considering speed </a:t>
            </a:r>
            <a:r>
              <a:rPr lang="en-NZ" sz="1400" b="0" dirty="0" smtClean="0">
                <a:solidFill>
                  <a:schemeClr val="tx1"/>
                </a:solidFill>
              </a:rPr>
              <a:t>limit changes</a:t>
            </a:r>
          </a:p>
          <a:p>
            <a:pPr marL="461963" lvl="1" indent="-28575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NZ" sz="1400" b="0" dirty="0" smtClean="0">
                <a:solidFill>
                  <a:schemeClr val="tx1"/>
                </a:solidFill>
              </a:rPr>
              <a:t>address </a:t>
            </a:r>
            <a:r>
              <a:rPr lang="en-NZ" sz="1400" b="0" dirty="0">
                <a:solidFill>
                  <a:schemeClr val="tx1"/>
                </a:solidFill>
              </a:rPr>
              <a:t>Government priorities outlined in the Road Safety Strategy</a:t>
            </a:r>
          </a:p>
          <a:p>
            <a:pPr marL="461963" lvl="1" indent="-28575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NZ" sz="1400" dirty="0">
                <a:solidFill>
                  <a:schemeClr val="tx1"/>
                </a:solidFill>
              </a:rPr>
              <a:t>align, where appropriate, with recommended safe and appropriate travel speeds when proposing speed management changes </a:t>
            </a:r>
          </a:p>
          <a:p>
            <a:pPr marL="461963" lvl="1" indent="-28575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NZ" sz="1400" b="0" dirty="0" smtClean="0">
                <a:solidFill>
                  <a:schemeClr val="tx1"/>
                </a:solidFill>
              </a:rPr>
              <a:t>be </a:t>
            </a:r>
            <a:r>
              <a:rPr lang="en-NZ" sz="1400" b="0" dirty="0">
                <a:solidFill>
                  <a:schemeClr val="tx1"/>
                </a:solidFill>
              </a:rPr>
              <a:t>consulted on by RCAs to ensure robust analysis and local knowledge is accounted for</a:t>
            </a:r>
          </a:p>
          <a:p>
            <a:pPr marL="461963" lvl="1" indent="-28575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NZ" sz="1400" b="0" dirty="0">
                <a:solidFill>
                  <a:schemeClr val="tx1"/>
                </a:solidFill>
              </a:rPr>
              <a:t>outline how and when speed limit changes will be implemented.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NZ" sz="1400" b="0" dirty="0" smtClean="0">
                <a:solidFill>
                  <a:schemeClr val="tx1"/>
                </a:solidFill>
              </a:rPr>
              <a:t>This </a:t>
            </a:r>
            <a:r>
              <a:rPr lang="en-NZ" sz="1400" b="0" dirty="0">
                <a:solidFill>
                  <a:schemeClr val="tx1"/>
                </a:solidFill>
              </a:rPr>
              <a:t>approach would remove the current bylaw-making requirements and is intended </a:t>
            </a:r>
            <a:r>
              <a:rPr lang="en-NZ" sz="1400" b="0" dirty="0" smtClean="0">
                <a:solidFill>
                  <a:schemeClr val="tx1"/>
                </a:solidFill>
              </a:rPr>
              <a:t>to clarify and streamline the speed limit setting process. A ‘one network’ approach ensures that speed management planning for state highways and local roads is aligned. </a:t>
            </a:r>
            <a:endParaRPr lang="en-NZ" sz="1400" b="0" dirty="0">
              <a:solidFill>
                <a:schemeClr val="tx1"/>
              </a:solidFill>
            </a:endParaRPr>
          </a:p>
          <a:p>
            <a:endParaRPr lang="en-NZ" dirty="0"/>
          </a:p>
          <a:p>
            <a:endParaRPr lang="en-NZ" sz="2000" b="0" dirty="0"/>
          </a:p>
          <a:p>
            <a:endParaRPr lang="en-NZ" sz="20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3259393" y="2401529"/>
            <a:ext cx="179536" cy="261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7800" indent="-177800">
              <a:spcBef>
                <a:spcPts val="600"/>
              </a:spcBef>
              <a:buClr>
                <a:schemeClr val="accent1"/>
              </a:buClr>
              <a:buSzPct val="60000"/>
              <a:buFont typeface="Arial" pitchFamily="34" charset="0"/>
              <a:buChar char="►"/>
            </a:pPr>
            <a:endParaRPr lang="en-NZ" sz="1700" dirty="0" err="1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7" y="416875"/>
            <a:ext cx="7173685" cy="631371"/>
          </a:xfrm>
        </p:spPr>
        <p:txBody>
          <a:bodyPr anchor="ctr">
            <a:noAutofit/>
          </a:bodyPr>
          <a:lstStyle/>
          <a:p>
            <a:r>
              <a:rPr lang="en-US" sz="1800" dirty="0"/>
              <a:t>Transitioning to lower speed limits in areas with high numbers of active mode users – </a:t>
            </a:r>
            <a:r>
              <a:rPr lang="en-US" sz="1800" dirty="0" smtClean="0"/>
              <a:t>around </a:t>
            </a:r>
            <a:r>
              <a:rPr lang="en-US" sz="1800" dirty="0"/>
              <a:t>schools and in urban centres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3627" y="1257300"/>
            <a:ext cx="8813901" cy="390070"/>
          </a:xfrm>
          <a:prstGeom prst="rect">
            <a:avLst/>
          </a:prstGeom>
        </p:spPr>
        <p:txBody>
          <a:bodyPr vert="horz" lIns="76188" tIns="38094" rIns="76188" bIns="3809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Arial" pitchFamily="34" charset="0"/>
              <a:buChar char="►"/>
              <a:defRPr sz="17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8573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Arial" pitchFamily="34" charset="0"/>
              <a:buChar char="►"/>
              <a:defRPr sz="1700" i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The </a:t>
            </a:r>
            <a:r>
              <a:rPr lang="en-US" sz="1400" dirty="0">
                <a:solidFill>
                  <a:schemeClr val="tx1"/>
                </a:solidFill>
              </a:rPr>
              <a:t>following options are being considered:</a:t>
            </a:r>
          </a:p>
          <a:p>
            <a:endParaRPr lang="en-NZ" sz="11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Rectangle 5"/>
          <p:cNvSpPr/>
          <p:nvPr/>
        </p:nvSpPr>
        <p:spPr>
          <a:xfrm>
            <a:off x="7269093" y="4920527"/>
            <a:ext cx="1435692" cy="307760"/>
          </a:xfrm>
          <a:prstGeom prst="rect">
            <a:avLst/>
          </a:prstGeom>
        </p:spPr>
        <p:txBody>
          <a:bodyPr wrap="none" lIns="91425" tIns="45712" rIns="91425" bIns="45712">
            <a:spAutoFit/>
          </a:bodyPr>
          <a:lstStyle/>
          <a:p>
            <a:r>
              <a:rPr lang="en-NZ" sz="1400" dirty="0">
                <a:solidFill>
                  <a:schemeClr val="bg1"/>
                </a:solidFill>
              </a:rPr>
              <a:t>Photo: NZ Herald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647371"/>
            <a:ext cx="2819400" cy="22007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50" b="1" i="1" dirty="0" smtClean="0">
                <a:solidFill>
                  <a:srgbClr val="7227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ROADS </a:t>
            </a:r>
            <a:r>
              <a:rPr lang="en-US" sz="1250" b="1" i="1" dirty="0">
                <a:solidFill>
                  <a:srgbClr val="7227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OUTSIDE URBAN SCHOOLS</a:t>
            </a:r>
            <a:endParaRPr lang="en-NZ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RCAs would be required to implement a maximum speed limit around urban schools. This could be a permanent or variable speed limit.</a:t>
            </a:r>
            <a:endParaRPr lang="en-NZ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2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could be </a:t>
            </a:r>
            <a:r>
              <a:rPr lang="en-NZ" sz="125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NZ" sz="12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km/h for all </a:t>
            </a:r>
            <a:r>
              <a:rPr lang="en-NZ" sz="125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schools, with RCAs having the option of implementing a 30 km/h speed limit.</a:t>
            </a:r>
            <a:endParaRPr lang="en-NZ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6155" y="1646141"/>
            <a:ext cx="2819400" cy="15260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50" b="1" i="1" dirty="0">
                <a:solidFill>
                  <a:srgbClr val="7227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ROADS OUTSIDE RURAL SCHOOLS</a:t>
            </a:r>
            <a:endParaRPr lang="en-NZ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RCAs would be required to implement a maximum speed limit of 60 km/h (variable or permanent) around rural schools. </a:t>
            </a:r>
            <a:endParaRPr lang="en-NZ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3711" y="1646140"/>
            <a:ext cx="2819400" cy="22019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250" b="1" i="1" dirty="0">
              <a:solidFill>
                <a:srgbClr val="72271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50" b="1" i="1" dirty="0" smtClean="0">
                <a:solidFill>
                  <a:srgbClr val="7227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ROADS </a:t>
            </a:r>
            <a:r>
              <a:rPr lang="en-US" sz="1250" b="1" i="1" dirty="0">
                <a:solidFill>
                  <a:srgbClr val="7227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250" b="1" i="1" dirty="0" smtClean="0">
                <a:solidFill>
                  <a:srgbClr val="7227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URBAN </a:t>
            </a:r>
            <a:r>
              <a:rPr lang="en-US" sz="1250" b="1" i="1" dirty="0" smtClean="0">
                <a:solidFill>
                  <a:srgbClr val="7227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endParaRPr lang="en-NZ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50" dirty="0">
                <a:ea typeface="Times New Roman" panose="02020603050405020304" pitchFamily="18" charset="0"/>
                <a:cs typeface="Times New Roman" panose="02020603050405020304" pitchFamily="18" charset="0"/>
              </a:rPr>
              <a:t>RCAs would be </a:t>
            </a:r>
            <a:r>
              <a:rPr lang="en-US" sz="125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required </a:t>
            </a:r>
            <a:r>
              <a:rPr lang="en-US" sz="1250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5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 review </a:t>
            </a:r>
            <a:r>
              <a:rPr lang="en-US" sz="1250" dirty="0">
                <a:ea typeface="Times New Roman" panose="02020603050405020304" pitchFamily="18" charset="0"/>
                <a:cs typeface="Times New Roman" panose="02020603050405020304" pitchFamily="18" charset="0"/>
              </a:rPr>
              <a:t>speed limits on key roads in urban centres where there are high numbers of active mode </a:t>
            </a:r>
            <a:r>
              <a:rPr lang="en-US" sz="125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users.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5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25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would involve the consideration of implementing 30 </a:t>
            </a:r>
            <a:r>
              <a:rPr lang="en-US" sz="12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km/h or 40 </a:t>
            </a:r>
            <a:r>
              <a:rPr lang="en-US" sz="125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km/h speed limits.</a:t>
            </a:r>
            <a:endParaRPr lang="en-NZ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000" dirty="0">
                <a:solidFill>
                  <a:srgbClr val="56534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Z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11" y="3951967"/>
            <a:ext cx="2757562" cy="13524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61236" y="4263627"/>
            <a:ext cx="13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60000"/>
            </a:pPr>
            <a:r>
              <a:rPr lang="en-NZ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4" name="Picture 13" descr="Why parents support Early Childhood education - Ecedtod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0" y="4094653"/>
            <a:ext cx="1197707" cy="1133633"/>
          </a:xfrm>
          <a:prstGeom prst="rect">
            <a:avLst/>
          </a:prstGeom>
        </p:spPr>
      </p:pic>
      <p:pic>
        <p:nvPicPr>
          <p:cNvPr id="15" name="Picture 14" descr="10 trucs per ser més actiu | Pediatria de l’Alt Penedès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04" y="4139381"/>
            <a:ext cx="1017669" cy="1088905"/>
          </a:xfrm>
          <a:prstGeom prst="rect">
            <a:avLst/>
          </a:prstGeom>
        </p:spPr>
      </p:pic>
      <p:pic>
        <p:nvPicPr>
          <p:cNvPr id="3" name="Picture 2" descr="Road signs in New Zealand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41" y="3527879"/>
            <a:ext cx="986453" cy="986453"/>
          </a:xfrm>
          <a:prstGeom prst="rect">
            <a:avLst/>
          </a:prstGeom>
        </p:spPr>
      </p:pic>
      <p:pic>
        <p:nvPicPr>
          <p:cNvPr id="5" name="Picture 4" descr="File:New Zealand Sign Assembly - Watch For School Children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94" y="3375793"/>
            <a:ext cx="1250683" cy="16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391890"/>
            <a:ext cx="7630885" cy="631371"/>
          </a:xfrm>
        </p:spPr>
        <p:txBody>
          <a:bodyPr anchor="ctr">
            <a:noAutofit/>
          </a:bodyPr>
          <a:lstStyle/>
          <a:p>
            <a:r>
              <a:rPr lang="en-US" sz="1900" dirty="0" smtClean="0"/>
              <a:t>A new approach to safety cameras – moving towards the Swedish model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153627" y="1270698"/>
            <a:ext cx="54395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approach would include the following components:</a:t>
            </a:r>
          </a:p>
          <a:p>
            <a:pPr marL="285750" lvl="0" indent="-172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safety cameras would be rolled out and installed on the highest risk parts of the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network.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172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Cameras would be made clearly visible and well-sign posted so that road users have advanced warning they are approaching a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camera.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172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messaging would be focused on explaining the purpose of safety cameras, the risks of speeding and why they are located in certain locations.</a:t>
            </a:r>
          </a:p>
          <a:p>
            <a:pPr lvl="0">
              <a:spcBef>
                <a:spcPts val="1200"/>
              </a:spcBef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addition:</a:t>
            </a:r>
          </a:p>
          <a:p>
            <a:pPr marL="285750" lvl="0" indent="-172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current back-office processing system is reaching the end of its life and will be upgraded, allowing for the introduction of more cameras and different types of cameras including average speed cameras.  </a:t>
            </a:r>
          </a:p>
          <a:p>
            <a:pPr marL="285750" lvl="0" indent="-172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currently owns the camera network and processes infringement notices. The option of transferring ownership and operational responsibilities of the camera network to NZTA is being considered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9" y="1237274"/>
            <a:ext cx="3207893" cy="1860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/>
          <a:stretch/>
        </p:blipFill>
        <p:spPr>
          <a:xfrm>
            <a:off x="5714999" y="3314001"/>
            <a:ext cx="3207893" cy="186408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5400000">
            <a:off x="7188214" y="3027290"/>
            <a:ext cx="455314" cy="35750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NZ"/>
          </a:p>
        </p:txBody>
      </p:sp>
      <p:sp>
        <p:nvSpPr>
          <p:cNvPr id="11" name="Oval 10"/>
          <p:cNvSpPr/>
          <p:nvPr/>
        </p:nvSpPr>
        <p:spPr>
          <a:xfrm>
            <a:off x="8498130" y="2373150"/>
            <a:ext cx="414311" cy="4394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NZ"/>
          </a:p>
        </p:txBody>
      </p:sp>
      <p:sp>
        <p:nvSpPr>
          <p:cNvPr id="12" name="Oval 11"/>
          <p:cNvSpPr/>
          <p:nvPr/>
        </p:nvSpPr>
        <p:spPr>
          <a:xfrm>
            <a:off x="7909737" y="3848100"/>
            <a:ext cx="533400" cy="609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NZ"/>
          </a:p>
        </p:txBody>
      </p:sp>
      <p:sp>
        <p:nvSpPr>
          <p:cNvPr id="13" name="TextBox 12"/>
          <p:cNvSpPr txBox="1"/>
          <p:nvPr/>
        </p:nvSpPr>
        <p:spPr>
          <a:xfrm>
            <a:off x="7200900" y="1426792"/>
            <a:ext cx="1600200" cy="430871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60000"/>
            </a:pPr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signage to alert motorists of camera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9259" y="4734108"/>
            <a:ext cx="1429341" cy="430871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60000"/>
            </a:pPr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Upcoming camera is clearly signed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267700" y="1844920"/>
            <a:ext cx="350874" cy="52823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531510" y="4457700"/>
            <a:ext cx="469490" cy="308331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5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19300"/>
            <a:ext cx="3962400" cy="1295400"/>
          </a:xfrm>
        </p:spPr>
        <p:txBody>
          <a:bodyPr/>
          <a:lstStyle/>
          <a:p>
            <a:r>
              <a:rPr lang="en-NZ" dirty="0" smtClean="0"/>
              <a:t>What next?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793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Delivery and next steps</a:t>
            </a:r>
            <a:endParaRPr lang="en-NZ" dirty="0"/>
          </a:p>
        </p:txBody>
      </p:sp>
      <p:sp>
        <p:nvSpPr>
          <p:cNvPr id="49" name="Content Placeholder 5"/>
          <p:cNvSpPr>
            <a:spLocks noGrp="1"/>
          </p:cNvSpPr>
          <p:nvPr>
            <p:ph idx="1"/>
          </p:nvPr>
        </p:nvSpPr>
        <p:spPr>
          <a:xfrm>
            <a:off x="258096" y="1201316"/>
            <a:ext cx="8566589" cy="4175085"/>
          </a:xfrm>
        </p:spPr>
        <p:txBody>
          <a:bodyPr>
            <a:normAutofit lnSpcReduction="10000"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NZ" sz="1400" b="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NZ" sz="1400" b="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NZ" sz="1400" b="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NZ" sz="1400" b="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NZ" sz="1400" b="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NZ" sz="1400" b="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NZ" sz="1400" b="0" dirty="0"/>
          </a:p>
          <a:p>
            <a:pPr lvl="0" algn="just"/>
            <a:r>
              <a:rPr lang="en-NZ" sz="1400" b="0" dirty="0" smtClean="0"/>
              <a:t/>
            </a:r>
            <a:br>
              <a:rPr lang="en-NZ" sz="1400" b="0" dirty="0" smtClean="0"/>
            </a:br>
            <a:endParaRPr lang="en-NZ" sz="1400" b="0" dirty="0" smtClean="0"/>
          </a:p>
          <a:p>
            <a:pPr lvl="0" algn="just"/>
            <a:endParaRPr lang="en-NZ" sz="1400" dirty="0" smtClean="0"/>
          </a:p>
          <a:p>
            <a:pPr lvl="0" algn="just"/>
            <a:r>
              <a:rPr lang="en-NZ" sz="1400" dirty="0" smtClean="0"/>
              <a:t>Before end 2019: </a:t>
            </a:r>
            <a:r>
              <a:rPr lang="en-NZ" sz="1400" b="0" dirty="0" smtClean="0"/>
              <a:t>Strategy and first action plan published</a:t>
            </a:r>
          </a:p>
          <a:p>
            <a:pPr lvl="0" algn="just"/>
            <a:r>
              <a:rPr lang="en-NZ" sz="1200" dirty="0" smtClean="0"/>
              <a:t/>
            </a:r>
            <a:br>
              <a:rPr lang="en-NZ" sz="1200" dirty="0" smtClean="0"/>
            </a:br>
            <a:r>
              <a:rPr lang="en-NZ" sz="1300" dirty="0" smtClean="0"/>
              <a:t>Other key steps between now and end 2019 to progress specific actions will include:</a:t>
            </a:r>
            <a:endParaRPr lang="en-NZ" sz="1300" b="0" dirty="0" smtClean="0"/>
          </a:p>
          <a:p>
            <a:pPr marL="717550" lvl="0" indent="-358775" algn="just">
              <a:buFont typeface="Courier New" panose="02070309020205020404" pitchFamily="49" charset="0"/>
              <a:buChar char="o"/>
            </a:pPr>
            <a:r>
              <a:rPr lang="en-NZ" sz="1300" b="0" dirty="0" smtClean="0"/>
              <a:t>Consultation on Accessible Streets</a:t>
            </a:r>
          </a:p>
          <a:p>
            <a:pPr marL="717550" lvl="0" indent="-358775" algn="just">
              <a:buFont typeface="Courier New" panose="02070309020205020404" pitchFamily="49" charset="0"/>
              <a:buChar char="o"/>
            </a:pPr>
            <a:r>
              <a:rPr lang="en-NZ" sz="1300" b="0" dirty="0" smtClean="0"/>
              <a:t>Policy decisions on the Tackling Unsafe Speeds package</a:t>
            </a:r>
          </a:p>
          <a:p>
            <a:pPr marL="717550" indent="-358775" algn="just">
              <a:buFont typeface="Courier New" panose="02070309020205020404" pitchFamily="49" charset="0"/>
              <a:buChar char="o"/>
            </a:pPr>
            <a:r>
              <a:rPr lang="en-NZ" sz="1300" b="0" dirty="0" smtClean="0"/>
              <a:t>Rule changes to mandate ABS in motorcycles</a:t>
            </a:r>
            <a:endParaRPr lang="en-NZ" sz="1300" b="0" dirty="0"/>
          </a:p>
          <a:p>
            <a:pPr marL="717550" lvl="0" indent="-358775" algn="just">
              <a:buFont typeface="Courier New" panose="02070309020205020404" pitchFamily="49" charset="0"/>
              <a:buChar char="o"/>
            </a:pPr>
            <a:r>
              <a:rPr lang="en-NZ" sz="1300" b="0" dirty="0" smtClean="0"/>
              <a:t>Big programme of road improvements </a:t>
            </a:r>
            <a:r>
              <a:rPr lang="en-NZ" sz="1300" b="0" dirty="0" err="1" smtClean="0"/>
              <a:t>thorugh</a:t>
            </a:r>
            <a:r>
              <a:rPr lang="en-NZ" sz="1300" b="0" dirty="0" smtClean="0"/>
              <a:t> NZTA’s Safe Networks Programme</a:t>
            </a:r>
            <a:endParaRPr lang="en-NZ" sz="1300" b="0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 smtClean="0"/>
              <a:t>PAGE 19 </a:t>
            </a:r>
            <a:endParaRPr lang="en-NZ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682014"/>
              </p:ext>
            </p:extLst>
          </p:nvPr>
        </p:nvGraphicFramePr>
        <p:xfrm>
          <a:off x="191636" y="1563549"/>
          <a:ext cx="8745976" cy="16362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6494">
                  <a:extLst>
                    <a:ext uri="{9D8B030D-6E8A-4147-A177-3AD203B41FA5}">
                      <a16:colId xmlns:a16="http://schemas.microsoft.com/office/drawing/2014/main" xmlns="" val="1631490504"/>
                    </a:ext>
                  </a:extLst>
                </a:gridCol>
                <a:gridCol w="2186494">
                  <a:extLst>
                    <a:ext uri="{9D8B030D-6E8A-4147-A177-3AD203B41FA5}">
                      <a16:colId xmlns:a16="http://schemas.microsoft.com/office/drawing/2014/main" xmlns="" val="1231045740"/>
                    </a:ext>
                  </a:extLst>
                </a:gridCol>
                <a:gridCol w="2186494">
                  <a:extLst>
                    <a:ext uri="{9D8B030D-6E8A-4147-A177-3AD203B41FA5}">
                      <a16:colId xmlns:a16="http://schemas.microsoft.com/office/drawing/2014/main" xmlns="" val="2874991293"/>
                    </a:ext>
                  </a:extLst>
                </a:gridCol>
                <a:gridCol w="2186494">
                  <a:extLst>
                    <a:ext uri="{9D8B030D-6E8A-4147-A177-3AD203B41FA5}">
                      <a16:colId xmlns:a16="http://schemas.microsoft.com/office/drawing/2014/main" xmlns="" val="2716416385"/>
                    </a:ext>
                  </a:extLst>
                </a:gridCol>
              </a:tblGrid>
              <a:tr h="313755">
                <a:tc>
                  <a:txBody>
                    <a:bodyPr/>
                    <a:lstStyle/>
                    <a:p>
                      <a:r>
                        <a:rPr lang="en-NZ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 2019</a:t>
                      </a:r>
                      <a:br>
                        <a:rPr lang="en-NZ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NZ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(Jan – Mar)</a:t>
                      </a:r>
                      <a:endParaRPr lang="en-NZ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NZ" sz="9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Q2 2019</a:t>
                      </a:r>
                      <a:br>
                        <a:rPr lang="en-NZ" sz="9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NZ" sz="9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(Apr – Jun)</a:t>
                      </a:r>
                      <a:endParaRPr lang="en-NZ" sz="9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NZ" sz="9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Q3 2019</a:t>
                      </a:r>
                      <a:br>
                        <a:rPr lang="en-NZ" sz="9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NZ" sz="9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(Jul – Sep)</a:t>
                      </a:r>
                      <a:endParaRPr lang="en-NZ" sz="9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NZ" sz="9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Q4 2019</a:t>
                      </a:r>
                      <a:br>
                        <a:rPr lang="en-NZ" sz="9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NZ" sz="9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(Oct – Dec)</a:t>
                      </a:r>
                      <a:endParaRPr lang="en-NZ" sz="9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xmlns="" val="1002824505"/>
                  </a:ext>
                </a:extLst>
              </a:tr>
              <a:tr h="1293377">
                <a:tc>
                  <a:txBody>
                    <a:bodyPr/>
                    <a:lstStyle/>
                    <a:p>
                      <a:endParaRPr lang="en-NZ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endParaRPr lang="en-NZ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endParaRPr lang="en-NZ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endParaRPr lang="en-NZ" sz="1100" dirty="0" smtClean="0"/>
                    </a:p>
                    <a:p>
                      <a:endParaRPr lang="en-NZ" sz="1100" dirty="0" smtClean="0"/>
                    </a:p>
                    <a:p>
                      <a:endParaRPr lang="en-NZ" sz="1100" dirty="0" smtClean="0"/>
                    </a:p>
                    <a:p>
                      <a:endParaRPr lang="en-NZ" sz="1100" dirty="0" smtClean="0"/>
                    </a:p>
                    <a:p>
                      <a:endParaRPr lang="en-NZ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xmlns="" val="4058135141"/>
                  </a:ext>
                </a:extLst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57583" y="2065412"/>
            <a:ext cx="8319957" cy="996141"/>
            <a:chOff x="431502" y="2403745"/>
            <a:chExt cx="6597001" cy="633591"/>
          </a:xfrm>
        </p:grpSpPr>
        <p:sp>
          <p:nvSpPr>
            <p:cNvPr id="33" name="Pentagon 32"/>
            <p:cNvSpPr/>
            <p:nvPr/>
          </p:nvSpPr>
          <p:spPr>
            <a:xfrm>
              <a:off x="4050261" y="2406946"/>
              <a:ext cx="2081642" cy="630385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NZ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31502" y="2403745"/>
              <a:ext cx="6597001" cy="633591"/>
              <a:chOff x="431502" y="2403745"/>
              <a:chExt cx="6597001" cy="633591"/>
            </a:xfrm>
          </p:grpSpPr>
          <p:sp>
            <p:nvSpPr>
              <p:cNvPr id="35" name="Plaque 34"/>
              <p:cNvSpPr/>
              <p:nvPr/>
            </p:nvSpPr>
            <p:spPr>
              <a:xfrm>
                <a:off x="6131903" y="2408942"/>
                <a:ext cx="896600" cy="625367"/>
              </a:xfrm>
              <a:prstGeom prst="plaqu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NZ" sz="105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Before end </a:t>
                </a:r>
                <a:r>
                  <a:rPr lang="en-NZ" sz="105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2019:</a:t>
                </a:r>
                <a:br>
                  <a:rPr lang="en-NZ" sz="105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NZ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Strategy &amp; </a:t>
                </a:r>
                <a:r>
                  <a:rPr lang="en-NZ" sz="105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first action plan published</a:t>
                </a:r>
                <a:endParaRPr lang="en-NZ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Pentagon 35"/>
              <p:cNvSpPr/>
              <p:nvPr/>
            </p:nvSpPr>
            <p:spPr>
              <a:xfrm>
                <a:off x="3517253" y="2403745"/>
                <a:ext cx="1456356" cy="630564"/>
              </a:xfrm>
              <a:prstGeom prst="homePlat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NZ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Pentagon 36"/>
              <p:cNvSpPr/>
              <p:nvPr/>
            </p:nvSpPr>
            <p:spPr>
              <a:xfrm>
                <a:off x="2116472" y="2406359"/>
                <a:ext cx="1933789" cy="630977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NZ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endParaRPr lang="en-NZ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Pentagon 37"/>
              <p:cNvSpPr/>
              <p:nvPr/>
            </p:nvSpPr>
            <p:spPr>
              <a:xfrm>
                <a:off x="431502" y="2403942"/>
                <a:ext cx="2198834" cy="631444"/>
              </a:xfrm>
              <a:prstGeom prst="homePlat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NZ" sz="105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Engagement and research to develop proposed </a:t>
                </a:r>
              </a:p>
              <a:p>
                <a:pPr algn="ctr"/>
                <a:r>
                  <a:rPr lang="en-NZ" sz="105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strategy and immediate actions</a:t>
                </a:r>
                <a:endParaRPr lang="en-NZ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830875" y="2203698"/>
            <a:ext cx="1566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NZ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On-going engagement </a:t>
            </a:r>
            <a:br>
              <a:rPr lang="en-NZ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finalisation </a:t>
            </a:r>
            <a:endParaRPr lang="en-NZ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NZ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NZ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 </a:t>
            </a:r>
          </a:p>
          <a:p>
            <a:pPr lvl="0" algn="ctr"/>
            <a:r>
              <a:rPr lang="en-NZ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endParaRPr lang="en-NZ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1191" y="2301478"/>
            <a:ext cx="90601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NZ" sz="10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NZ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</a:t>
            </a:r>
            <a:br>
              <a:rPr lang="en-NZ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0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NZ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9941" y="2193047"/>
            <a:ext cx="1002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en-NZ" sz="10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</a:t>
            </a:r>
            <a:br>
              <a:rPr lang="en-NZ" sz="10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0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submissions, </a:t>
            </a:r>
            <a:br>
              <a:rPr lang="en-NZ" sz="10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0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Finalise </a:t>
            </a:r>
          </a:p>
          <a:p>
            <a:pPr lvl="0" algn="r"/>
            <a:r>
              <a:rPr lang="en-NZ" sz="10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</a:t>
            </a:r>
            <a:endParaRPr lang="en-NZ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79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the system works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744226" y="2857501"/>
            <a:ext cx="1379220" cy="8794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NLTP</a:t>
            </a:r>
            <a:endParaRPr lang="en-N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4746131" y="4081636"/>
            <a:ext cx="1379220" cy="8794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RLTPs</a:t>
            </a:r>
            <a:endParaRPr lang="en-N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4745496" y="1634842"/>
            <a:ext cx="1379220" cy="87947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endParaRPr lang="en-N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7150464" y="2328597"/>
            <a:ext cx="1814023" cy="110496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Land Transport </a:t>
            </a:r>
            <a:r>
              <a:rPr lang="en-US" sz="2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7153220" y="1510029"/>
            <a:ext cx="1811268" cy="66572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Crown </a:t>
            </a:r>
            <a:r>
              <a:rPr lang="en-US" sz="2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appropriations</a:t>
            </a:r>
            <a:endParaRPr lang="en-N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150465" y="4462224"/>
            <a:ext cx="1814022" cy="55551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sz="2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endParaRPr lang="en-N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126452" y="1841467"/>
            <a:ext cx="1026768" cy="35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123697" y="2344856"/>
            <a:ext cx="1026768" cy="35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125598" y="4768004"/>
            <a:ext cx="1026768" cy="35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23528" y="1626363"/>
            <a:ext cx="4392488" cy="8794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2740"/>
            </a:avLst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N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 outlines objectives and funding for land transport</a:t>
            </a:r>
            <a:endParaRPr lang="en-N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23528" y="4081636"/>
            <a:ext cx="4392488" cy="8794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3155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NZ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 councils outline their transport priorities</a:t>
            </a:r>
            <a:endParaRPr lang="en-N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323528" y="2857500"/>
            <a:ext cx="4392488" cy="8794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3155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NZ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NZTA sets out projects to be funded from NLTF</a:t>
            </a:r>
            <a:endParaRPr lang="en-N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14" idx="0"/>
            <a:endCxn id="13" idx="2"/>
          </p:cNvCxnSpPr>
          <p:nvPr/>
        </p:nvCxnSpPr>
        <p:spPr>
          <a:xfrm flipH="1" flipV="1">
            <a:off x="5433836" y="3736976"/>
            <a:ext cx="1905" cy="34466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2"/>
            <a:endCxn id="13" idx="0"/>
          </p:cNvCxnSpPr>
          <p:nvPr/>
        </p:nvCxnSpPr>
        <p:spPr>
          <a:xfrm flipH="1">
            <a:off x="5433836" y="2514317"/>
            <a:ext cx="1270" cy="343184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0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GPS 2018 was ambitious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57300"/>
            <a:ext cx="4274820" cy="420251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47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55" y="1273324"/>
            <a:ext cx="3878747" cy="3770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3x Themes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902" y="1396352"/>
            <a:ext cx="4886790" cy="3437519"/>
          </a:xfrm>
        </p:spPr>
        <p:txBody>
          <a:bodyPr>
            <a:normAutofit/>
          </a:bodyPr>
          <a:lstStyle/>
          <a:p>
            <a:pPr algn="ctr"/>
            <a:r>
              <a:rPr lang="en-NZ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NZ" sz="2400" b="0" dirty="0">
                <a:ea typeface="Calibri" panose="020F0502020204030204" pitchFamily="34" charset="0"/>
                <a:cs typeface="Times New Roman" panose="02020603050405020304" pitchFamily="18" charset="0"/>
              </a:rPr>
              <a:t>themes </a:t>
            </a:r>
            <a:r>
              <a:rPr lang="en-N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delineate </a:t>
            </a:r>
            <a:r>
              <a:rPr lang="en-NZ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en-NZ" sz="2400" dirty="0">
                <a:ea typeface="Calibri" panose="020F0502020204030204" pitchFamily="34" charset="0"/>
                <a:cs typeface="Times New Roman" panose="02020603050405020304" pitchFamily="18" charset="0"/>
              </a:rPr>
              <a:t> the results should be delivered </a:t>
            </a:r>
            <a:r>
              <a:rPr lang="en-NZ" sz="2400" b="0" dirty="0">
                <a:ea typeface="Calibri" panose="020F0502020204030204" pitchFamily="34" charset="0"/>
                <a:cs typeface="Times New Roman" panose="02020603050405020304" pitchFamily="18" charset="0"/>
              </a:rPr>
              <a:t>to ensure the best transport solutions for New Zealand are </a:t>
            </a:r>
            <a:r>
              <a:rPr lang="en-NZ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achieved.</a:t>
            </a:r>
            <a:endParaRPr lang="en-NZ" sz="24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22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8455"/>
            <a:ext cx="7272808" cy="5309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540722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60000"/>
            </a:pPr>
            <a:endParaRPr lang="en-NZ" sz="1200" dirty="0" smtClean="0">
              <a:solidFill>
                <a:schemeClr val="tx2"/>
              </a:solidFill>
              <a:latin typeface="Geogrotesque-Semi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Greater ambition means greater calls on the NLTF</a:t>
            </a:r>
            <a:endParaRPr lang="en-NZ" dirty="0"/>
          </a:p>
        </p:txBody>
      </p:sp>
      <p:grpSp>
        <p:nvGrpSpPr>
          <p:cNvPr id="56" name="Group 55"/>
          <p:cNvGrpSpPr/>
          <p:nvPr/>
        </p:nvGrpSpPr>
        <p:grpSpPr>
          <a:xfrm>
            <a:off x="1043608" y="1057300"/>
            <a:ext cx="6624736" cy="4727223"/>
            <a:chOff x="1115616" y="1010597"/>
            <a:chExt cx="6624736" cy="4727223"/>
          </a:xfrm>
        </p:grpSpPr>
        <p:sp>
          <p:nvSpPr>
            <p:cNvPr id="57" name="Rectangle 56"/>
            <p:cNvSpPr/>
            <p:nvPr/>
          </p:nvSpPr>
          <p:spPr>
            <a:xfrm>
              <a:off x="1115616" y="1201316"/>
              <a:ext cx="6624736" cy="4536504"/>
            </a:xfrm>
            <a:prstGeom prst="rect">
              <a:avLst/>
            </a:prstGeom>
            <a:ln>
              <a:noFill/>
            </a:ln>
          </p:spPr>
        </p:sp>
        <p:sp>
          <p:nvSpPr>
            <p:cNvPr id="58" name="Freeform 57"/>
            <p:cNvSpPr/>
            <p:nvPr/>
          </p:nvSpPr>
          <p:spPr>
            <a:xfrm>
              <a:off x="3497696" y="2520776"/>
              <a:ext cx="1860141" cy="1609097"/>
            </a:xfrm>
            <a:custGeom>
              <a:avLst/>
              <a:gdLst>
                <a:gd name="connsiteX0" fmla="*/ 0 w 1860141"/>
                <a:gd name="connsiteY0" fmla="*/ 804549 h 1609097"/>
                <a:gd name="connsiteX1" fmla="*/ 459719 w 1860141"/>
                <a:gd name="connsiteY1" fmla="*/ 0 h 1609097"/>
                <a:gd name="connsiteX2" fmla="*/ 1400422 w 1860141"/>
                <a:gd name="connsiteY2" fmla="*/ 0 h 1609097"/>
                <a:gd name="connsiteX3" fmla="*/ 1860141 w 1860141"/>
                <a:gd name="connsiteY3" fmla="*/ 804549 h 1609097"/>
                <a:gd name="connsiteX4" fmla="*/ 1400422 w 1860141"/>
                <a:gd name="connsiteY4" fmla="*/ 1609097 h 1609097"/>
                <a:gd name="connsiteX5" fmla="*/ 459719 w 1860141"/>
                <a:gd name="connsiteY5" fmla="*/ 1609097 h 1609097"/>
                <a:gd name="connsiteX6" fmla="*/ 0 w 1860141"/>
                <a:gd name="connsiteY6" fmla="*/ 804549 h 160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0141" h="1609097">
                  <a:moveTo>
                    <a:pt x="0" y="804549"/>
                  </a:moveTo>
                  <a:lnTo>
                    <a:pt x="459719" y="0"/>
                  </a:lnTo>
                  <a:lnTo>
                    <a:pt x="1400422" y="0"/>
                  </a:lnTo>
                  <a:lnTo>
                    <a:pt x="1860141" y="804549"/>
                  </a:lnTo>
                  <a:lnTo>
                    <a:pt x="1400422" y="1609097"/>
                  </a:lnTo>
                  <a:lnTo>
                    <a:pt x="459719" y="1609097"/>
                  </a:lnTo>
                  <a:lnTo>
                    <a:pt x="0" y="80454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891" tIns="307290" rIns="348891" bIns="30729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NLTF</a:t>
              </a:r>
              <a:endParaRPr lang="en-US" sz="3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3567237" y="1010597"/>
              <a:ext cx="1727983" cy="1486864"/>
            </a:xfrm>
            <a:custGeom>
              <a:avLst/>
              <a:gdLst>
                <a:gd name="connsiteX0" fmla="*/ 0 w 1727983"/>
                <a:gd name="connsiteY0" fmla="*/ 743432 h 1486864"/>
                <a:gd name="connsiteX1" fmla="*/ 424797 w 1727983"/>
                <a:gd name="connsiteY1" fmla="*/ 0 h 1486864"/>
                <a:gd name="connsiteX2" fmla="*/ 1303186 w 1727983"/>
                <a:gd name="connsiteY2" fmla="*/ 0 h 1486864"/>
                <a:gd name="connsiteX3" fmla="*/ 1727983 w 1727983"/>
                <a:gd name="connsiteY3" fmla="*/ 743432 h 1486864"/>
                <a:gd name="connsiteX4" fmla="*/ 1303186 w 1727983"/>
                <a:gd name="connsiteY4" fmla="*/ 1486864 h 1486864"/>
                <a:gd name="connsiteX5" fmla="*/ 424797 w 1727983"/>
                <a:gd name="connsiteY5" fmla="*/ 1486864 h 1486864"/>
                <a:gd name="connsiteX6" fmla="*/ 0 w 1727983"/>
                <a:gd name="connsiteY6" fmla="*/ 743432 h 148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983" h="1486864">
                  <a:moveTo>
                    <a:pt x="0" y="743432"/>
                  </a:moveTo>
                  <a:lnTo>
                    <a:pt x="424797" y="0"/>
                  </a:lnTo>
                  <a:lnTo>
                    <a:pt x="1303186" y="0"/>
                  </a:lnTo>
                  <a:lnTo>
                    <a:pt x="1727983" y="743432"/>
                  </a:lnTo>
                  <a:lnTo>
                    <a:pt x="1303186" y="1486864"/>
                  </a:lnTo>
                  <a:lnTo>
                    <a:pt x="424797" y="1486864"/>
                  </a:lnTo>
                  <a:lnTo>
                    <a:pt x="0" y="74343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648" tIns="264796" rIns="304648" bIns="26479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Current GPS commitment</a:t>
              </a:r>
              <a:endParaRPr lang="en-US" sz="1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4932033" y="1784375"/>
              <a:ext cx="1727983" cy="1486864"/>
            </a:xfrm>
            <a:custGeom>
              <a:avLst/>
              <a:gdLst>
                <a:gd name="connsiteX0" fmla="*/ 0 w 1727983"/>
                <a:gd name="connsiteY0" fmla="*/ 743432 h 1486864"/>
                <a:gd name="connsiteX1" fmla="*/ 424797 w 1727983"/>
                <a:gd name="connsiteY1" fmla="*/ 0 h 1486864"/>
                <a:gd name="connsiteX2" fmla="*/ 1303186 w 1727983"/>
                <a:gd name="connsiteY2" fmla="*/ 0 h 1486864"/>
                <a:gd name="connsiteX3" fmla="*/ 1727983 w 1727983"/>
                <a:gd name="connsiteY3" fmla="*/ 743432 h 1486864"/>
                <a:gd name="connsiteX4" fmla="*/ 1303186 w 1727983"/>
                <a:gd name="connsiteY4" fmla="*/ 1486864 h 1486864"/>
                <a:gd name="connsiteX5" fmla="*/ 424797 w 1727983"/>
                <a:gd name="connsiteY5" fmla="*/ 1486864 h 1486864"/>
                <a:gd name="connsiteX6" fmla="*/ 0 w 1727983"/>
                <a:gd name="connsiteY6" fmla="*/ 743432 h 148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983" h="1486864">
                  <a:moveTo>
                    <a:pt x="0" y="743432"/>
                  </a:moveTo>
                  <a:lnTo>
                    <a:pt x="424797" y="0"/>
                  </a:lnTo>
                  <a:lnTo>
                    <a:pt x="1303186" y="0"/>
                  </a:lnTo>
                  <a:lnTo>
                    <a:pt x="1727983" y="743432"/>
                  </a:lnTo>
                  <a:lnTo>
                    <a:pt x="1303186" y="1486864"/>
                  </a:lnTo>
                  <a:lnTo>
                    <a:pt x="424797" y="1486864"/>
                  </a:lnTo>
                  <a:lnTo>
                    <a:pt x="0" y="74343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648" tIns="264796" rIns="304648" bIns="26479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Previous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GPS commitment</a:t>
              </a:r>
              <a:endParaRPr lang="en-US" sz="1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4965264" y="3378956"/>
              <a:ext cx="1727983" cy="1486864"/>
            </a:xfrm>
            <a:custGeom>
              <a:avLst/>
              <a:gdLst>
                <a:gd name="connsiteX0" fmla="*/ 0 w 1727983"/>
                <a:gd name="connsiteY0" fmla="*/ 743432 h 1486864"/>
                <a:gd name="connsiteX1" fmla="*/ 424797 w 1727983"/>
                <a:gd name="connsiteY1" fmla="*/ 0 h 1486864"/>
                <a:gd name="connsiteX2" fmla="*/ 1303186 w 1727983"/>
                <a:gd name="connsiteY2" fmla="*/ 0 h 1486864"/>
                <a:gd name="connsiteX3" fmla="*/ 1727983 w 1727983"/>
                <a:gd name="connsiteY3" fmla="*/ 743432 h 1486864"/>
                <a:gd name="connsiteX4" fmla="*/ 1303186 w 1727983"/>
                <a:gd name="connsiteY4" fmla="*/ 1486864 h 1486864"/>
                <a:gd name="connsiteX5" fmla="*/ 424797 w 1727983"/>
                <a:gd name="connsiteY5" fmla="*/ 1486864 h 1486864"/>
                <a:gd name="connsiteX6" fmla="*/ 0 w 1727983"/>
                <a:gd name="connsiteY6" fmla="*/ 743432 h 148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983" h="1486864">
                  <a:moveTo>
                    <a:pt x="0" y="743432"/>
                  </a:moveTo>
                  <a:lnTo>
                    <a:pt x="424797" y="0"/>
                  </a:lnTo>
                  <a:lnTo>
                    <a:pt x="1303186" y="0"/>
                  </a:lnTo>
                  <a:lnTo>
                    <a:pt x="1727983" y="743432"/>
                  </a:lnTo>
                  <a:lnTo>
                    <a:pt x="1303186" y="1486864"/>
                  </a:lnTo>
                  <a:lnTo>
                    <a:pt x="424797" y="1486864"/>
                  </a:lnTo>
                  <a:lnTo>
                    <a:pt x="0" y="74343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648" tIns="264796" rIns="304648" bIns="26479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Rail</a:t>
              </a:r>
              <a:endParaRPr lang="en-US" sz="1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567237" y="4153643"/>
              <a:ext cx="1727983" cy="1486864"/>
            </a:xfrm>
            <a:custGeom>
              <a:avLst/>
              <a:gdLst>
                <a:gd name="connsiteX0" fmla="*/ 0 w 1727983"/>
                <a:gd name="connsiteY0" fmla="*/ 743432 h 1486864"/>
                <a:gd name="connsiteX1" fmla="*/ 424797 w 1727983"/>
                <a:gd name="connsiteY1" fmla="*/ 0 h 1486864"/>
                <a:gd name="connsiteX2" fmla="*/ 1303186 w 1727983"/>
                <a:gd name="connsiteY2" fmla="*/ 0 h 1486864"/>
                <a:gd name="connsiteX3" fmla="*/ 1727983 w 1727983"/>
                <a:gd name="connsiteY3" fmla="*/ 743432 h 1486864"/>
                <a:gd name="connsiteX4" fmla="*/ 1303186 w 1727983"/>
                <a:gd name="connsiteY4" fmla="*/ 1486864 h 1486864"/>
                <a:gd name="connsiteX5" fmla="*/ 424797 w 1727983"/>
                <a:gd name="connsiteY5" fmla="*/ 1486864 h 1486864"/>
                <a:gd name="connsiteX6" fmla="*/ 0 w 1727983"/>
                <a:gd name="connsiteY6" fmla="*/ 743432 h 148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983" h="1486864">
                  <a:moveTo>
                    <a:pt x="0" y="743432"/>
                  </a:moveTo>
                  <a:lnTo>
                    <a:pt x="424797" y="0"/>
                  </a:lnTo>
                  <a:lnTo>
                    <a:pt x="1303186" y="0"/>
                  </a:lnTo>
                  <a:lnTo>
                    <a:pt x="1727983" y="743432"/>
                  </a:lnTo>
                  <a:lnTo>
                    <a:pt x="1303186" y="1486864"/>
                  </a:lnTo>
                  <a:lnTo>
                    <a:pt x="424797" y="1486864"/>
                  </a:lnTo>
                  <a:lnTo>
                    <a:pt x="0" y="74343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648" tIns="264796" rIns="304648" bIns="26479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Other cost pressures</a:t>
              </a:r>
              <a:endParaRPr lang="en-US" sz="1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162719" y="3379864"/>
              <a:ext cx="1727983" cy="1486864"/>
            </a:xfrm>
            <a:custGeom>
              <a:avLst/>
              <a:gdLst>
                <a:gd name="connsiteX0" fmla="*/ 0 w 1727983"/>
                <a:gd name="connsiteY0" fmla="*/ 743432 h 1486864"/>
                <a:gd name="connsiteX1" fmla="*/ 424797 w 1727983"/>
                <a:gd name="connsiteY1" fmla="*/ 0 h 1486864"/>
                <a:gd name="connsiteX2" fmla="*/ 1303186 w 1727983"/>
                <a:gd name="connsiteY2" fmla="*/ 0 h 1486864"/>
                <a:gd name="connsiteX3" fmla="*/ 1727983 w 1727983"/>
                <a:gd name="connsiteY3" fmla="*/ 743432 h 1486864"/>
                <a:gd name="connsiteX4" fmla="*/ 1303186 w 1727983"/>
                <a:gd name="connsiteY4" fmla="*/ 1486864 h 1486864"/>
                <a:gd name="connsiteX5" fmla="*/ 424797 w 1727983"/>
                <a:gd name="connsiteY5" fmla="*/ 1486864 h 1486864"/>
                <a:gd name="connsiteX6" fmla="*/ 0 w 1727983"/>
                <a:gd name="connsiteY6" fmla="*/ 743432 h 148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983" h="1486864">
                  <a:moveTo>
                    <a:pt x="0" y="743432"/>
                  </a:moveTo>
                  <a:lnTo>
                    <a:pt x="424797" y="0"/>
                  </a:lnTo>
                  <a:lnTo>
                    <a:pt x="1303186" y="0"/>
                  </a:lnTo>
                  <a:lnTo>
                    <a:pt x="1727983" y="743432"/>
                  </a:lnTo>
                  <a:lnTo>
                    <a:pt x="1303186" y="1486864"/>
                  </a:lnTo>
                  <a:lnTo>
                    <a:pt x="424797" y="1486864"/>
                  </a:lnTo>
                  <a:lnTo>
                    <a:pt x="0" y="74343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648" tIns="264796" rIns="304648" bIns="26479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Environment Policy</a:t>
              </a:r>
              <a:endParaRPr lang="en-US" sz="1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2162719" y="1782561"/>
              <a:ext cx="1727983" cy="1486864"/>
            </a:xfrm>
            <a:custGeom>
              <a:avLst/>
              <a:gdLst>
                <a:gd name="connsiteX0" fmla="*/ 0 w 1727983"/>
                <a:gd name="connsiteY0" fmla="*/ 743432 h 1486864"/>
                <a:gd name="connsiteX1" fmla="*/ 424797 w 1727983"/>
                <a:gd name="connsiteY1" fmla="*/ 0 h 1486864"/>
                <a:gd name="connsiteX2" fmla="*/ 1303186 w 1727983"/>
                <a:gd name="connsiteY2" fmla="*/ 0 h 1486864"/>
                <a:gd name="connsiteX3" fmla="*/ 1727983 w 1727983"/>
                <a:gd name="connsiteY3" fmla="*/ 743432 h 1486864"/>
                <a:gd name="connsiteX4" fmla="*/ 1303186 w 1727983"/>
                <a:gd name="connsiteY4" fmla="*/ 1486864 h 1486864"/>
                <a:gd name="connsiteX5" fmla="*/ 424797 w 1727983"/>
                <a:gd name="connsiteY5" fmla="*/ 1486864 h 1486864"/>
                <a:gd name="connsiteX6" fmla="*/ 0 w 1727983"/>
                <a:gd name="connsiteY6" fmla="*/ 743432 h 148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983" h="1486864">
                  <a:moveTo>
                    <a:pt x="0" y="743432"/>
                  </a:moveTo>
                  <a:lnTo>
                    <a:pt x="424797" y="0"/>
                  </a:lnTo>
                  <a:lnTo>
                    <a:pt x="1303186" y="0"/>
                  </a:lnTo>
                  <a:lnTo>
                    <a:pt x="1727983" y="743432"/>
                  </a:lnTo>
                  <a:lnTo>
                    <a:pt x="1303186" y="1486864"/>
                  </a:lnTo>
                  <a:lnTo>
                    <a:pt x="424797" y="1486864"/>
                  </a:lnTo>
                  <a:lnTo>
                    <a:pt x="0" y="74343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648" tIns="264796" rIns="304648" bIns="26479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Revenue Pressures</a:t>
              </a:r>
              <a:endParaRPr lang="en-US" sz="1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82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GPS 2021 development timeline</a:t>
            </a:r>
            <a:endParaRPr lang="en-NZ" dirty="0"/>
          </a:p>
        </p:txBody>
      </p:sp>
      <p:sp>
        <p:nvSpPr>
          <p:cNvPr id="139" name="Text Placeholder 13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grpSp>
        <p:nvGrpSpPr>
          <p:cNvPr id="12" name="Group 11"/>
          <p:cNvGrpSpPr/>
          <p:nvPr/>
        </p:nvGrpSpPr>
        <p:grpSpPr>
          <a:xfrm>
            <a:off x="148135" y="1561356"/>
            <a:ext cx="8832978" cy="3132647"/>
            <a:chOff x="156848" y="1461945"/>
            <a:chExt cx="8832978" cy="3132647"/>
          </a:xfrm>
        </p:grpSpPr>
        <p:sp>
          <p:nvSpPr>
            <p:cNvPr id="13" name="Rectangle 12"/>
            <p:cNvSpPr/>
            <p:nvPr/>
          </p:nvSpPr>
          <p:spPr>
            <a:xfrm>
              <a:off x="415090" y="2283402"/>
              <a:ext cx="8512342" cy="261483"/>
            </a:xfrm>
            <a:prstGeom prst="rect">
              <a:avLst/>
            </a:prstGeom>
            <a:solidFill>
              <a:srgbClr val="3BA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35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t="23093"/>
            <a:stretch/>
          </p:blipFill>
          <p:spPr>
            <a:xfrm>
              <a:off x="156848" y="2042363"/>
              <a:ext cx="8832978" cy="255222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924529" y="2290970"/>
              <a:ext cx="1543698" cy="261610"/>
            </a:xfrm>
            <a:prstGeom prst="rect">
              <a:avLst/>
            </a:prstGeom>
            <a:solidFill>
              <a:srgbClr val="3BA933"/>
            </a:solidFill>
          </p:spPr>
          <p:txBody>
            <a:bodyPr wrap="square" rtlCol="0">
              <a:spAutoFit/>
            </a:bodyPr>
            <a:lstStyle/>
            <a:p>
              <a:r>
                <a:rPr lang="en-NZ" sz="1100" dirty="0" smtClean="0">
                  <a:solidFill>
                    <a:schemeClr val="bg1"/>
                  </a:solidFill>
                </a:rPr>
                <a:t>Dec 2019/ Jan 2020*</a:t>
              </a:r>
              <a:endParaRPr lang="en-NZ" sz="11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8651" y="2283404"/>
              <a:ext cx="1431782" cy="261610"/>
            </a:xfrm>
            <a:prstGeom prst="rect">
              <a:avLst/>
            </a:prstGeom>
            <a:solidFill>
              <a:srgbClr val="3BA933"/>
            </a:solidFill>
          </p:spPr>
          <p:txBody>
            <a:bodyPr wrap="square" rtlCol="0">
              <a:spAutoFit/>
            </a:bodyPr>
            <a:lstStyle/>
            <a:p>
              <a:r>
                <a:rPr lang="en-NZ" sz="1100" dirty="0">
                  <a:solidFill>
                    <a:schemeClr val="bg1"/>
                  </a:solidFill>
                </a:rPr>
                <a:t>April 2019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7324" y="2283403"/>
              <a:ext cx="733928" cy="261610"/>
            </a:xfrm>
            <a:prstGeom prst="rect">
              <a:avLst/>
            </a:prstGeom>
            <a:solidFill>
              <a:srgbClr val="3BA933"/>
            </a:solidFill>
          </p:spPr>
          <p:txBody>
            <a:bodyPr wrap="square" rtlCol="0">
              <a:spAutoFit/>
            </a:bodyPr>
            <a:lstStyle/>
            <a:p>
              <a:r>
                <a:rPr lang="en-NZ" sz="1100" dirty="0">
                  <a:solidFill>
                    <a:schemeClr val="bg1"/>
                  </a:solidFill>
                </a:rPr>
                <a:t>July 2020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64378" y="2283275"/>
              <a:ext cx="863054" cy="262800"/>
            </a:xfrm>
            <a:prstGeom prst="rect">
              <a:avLst/>
            </a:prstGeom>
            <a:solidFill>
              <a:srgbClr val="3BA933"/>
            </a:solidFill>
          </p:spPr>
          <p:txBody>
            <a:bodyPr wrap="square" rtlCol="0">
              <a:spAutoFit/>
            </a:bodyPr>
            <a:lstStyle/>
            <a:p>
              <a:r>
                <a:rPr lang="en-NZ" sz="1200" dirty="0">
                  <a:solidFill>
                    <a:schemeClr val="bg1"/>
                  </a:solidFill>
                </a:rPr>
                <a:t> </a:t>
              </a:r>
              <a:r>
                <a:rPr lang="en-NZ" sz="1100" dirty="0">
                  <a:solidFill>
                    <a:schemeClr val="bg1"/>
                  </a:solidFill>
                </a:rPr>
                <a:t>July 2021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b="83796"/>
            <a:stretch/>
          </p:blipFill>
          <p:spPr>
            <a:xfrm>
              <a:off x="156848" y="1461945"/>
              <a:ext cx="8832978" cy="537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35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We heard views from the region at our roadshow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Positive feedback on GPS 2018 direction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Sudden </a:t>
            </a:r>
            <a:r>
              <a:rPr lang="en-US" sz="2400" dirty="0"/>
              <a:t>change in direction at short notice caused difficulties for the region</a:t>
            </a:r>
            <a:endParaRPr lang="en-NZ" sz="24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Suitability of mode shift varies between sub-regions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GPS timing is very important, consider local elections</a:t>
            </a:r>
            <a:endParaRPr lang="en-NZ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5982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391886"/>
            <a:ext cx="8229600" cy="631371"/>
          </a:xfrm>
        </p:spPr>
        <p:txBody>
          <a:bodyPr/>
          <a:lstStyle/>
          <a:p>
            <a:r>
              <a:rPr lang="en-US" dirty="0" smtClean="0"/>
              <a:t>Bay of Plenty regional transport update – Aug 2019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8097" y="1333500"/>
            <a:ext cx="8189218" cy="39002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Safety is a major issue in the region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Particularly along SH routes (e.g. SH2/SH29), and key urban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Roads are vital part of the region’s transport network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Safety and access improvements.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NZTA are investing more than ever before in public transport and walking/cycling in urban areas.</a:t>
            </a: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Urban Form and Transport Initiative (UFTI) launched in December 2018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Strategy development and planning is </a:t>
            </a:r>
            <a:r>
              <a:rPr lang="en-US" dirty="0" smtClean="0"/>
              <a:t>underway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raft </a:t>
            </a:r>
            <a:r>
              <a:rPr lang="en-US" dirty="0"/>
              <a:t>Foundation Report expected in August and a final report by December 2019</a:t>
            </a:r>
            <a:r>
              <a:rPr lang="en-US" dirty="0" smtClean="0"/>
              <a:t>.</a:t>
            </a: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1302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latin typeface="Geogrotesque-SemiBold"/>
              </a:rPr>
              <a:t>Today</a:t>
            </a:r>
            <a:endParaRPr lang="en-NZ" dirty="0">
              <a:latin typeface="Geogrotesque-SemiBold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2928E576-38B4-4C21-A2F6-2F33CB614CC1}" type="slidenum">
              <a:rPr lang="en-NZ" smtClean="0"/>
              <a:t>3</a:t>
            </a:fld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906207"/>
            <a:ext cx="48965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9EF"/>
              </a:buClr>
              <a:buSzPct val="60000"/>
              <a:buFont typeface="+mj-lt"/>
              <a:buAutoNum type="arabicPeriod"/>
              <a:tabLst/>
              <a:defRPr/>
            </a:pPr>
            <a:r>
              <a:rPr lang="en-NZ" sz="2400" dirty="0" smtClean="0">
                <a:latin typeface="Geogrotesque-SemiBold"/>
                <a:cs typeface="Arial" pitchFamily="34" charset="0"/>
              </a:rPr>
              <a:t>Road safety in context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9EF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grotesque-SemiBold"/>
                <a:cs typeface="Arial" pitchFamily="34" charset="0"/>
              </a:rPr>
              <a:t>Strategy</a:t>
            </a:r>
            <a:r>
              <a:rPr kumimoji="0" lang="en-NZ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grotesque-SemiBold"/>
                <a:cs typeface="Arial" pitchFamily="34" charset="0"/>
              </a:rPr>
              <a:t> development</a:t>
            </a:r>
            <a:endParaRPr kumimoji="0" lang="en-NZ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grotesque-SemiBold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9EF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grotesque-SemiBold"/>
                <a:cs typeface="Arial" pitchFamily="34" charset="0"/>
              </a:rPr>
              <a:t>Tackling unsafe speeds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135296"/>
            <a:ext cx="3266873" cy="42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latin typeface="Geogrotesque-SemiBold"/>
              </a:rPr>
              <a:t>How NZ compares internationally</a:t>
            </a:r>
            <a:endParaRPr lang="en-NZ" dirty="0">
              <a:latin typeface="Geogrotesque-Semi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23B1CA-7377-4148-B556-93BD284390F8}" type="slidenum">
              <a:rPr kumimoji="0" lang="en-NZ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Z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02085" y="2019300"/>
            <a:ext cx="3189515" cy="1848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Arial" pitchFamily="34" charset="0"/>
              <a:buChar char="►"/>
              <a:defRPr sz="17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8573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Arial" pitchFamily="34" charset="0"/>
              <a:buChar char="►"/>
              <a:defRPr sz="1700" i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Geogrotesque-SemiBold"/>
              </a:rPr>
              <a:t>On average, 1 person is killed every day on New Zealand roads.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Geogrotesque-SemiBold"/>
              </a:rPr>
              <a:t>Another 7 are seriously injured.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/>
          </p:nvPr>
        </p:nvGraphicFramePr>
        <p:xfrm>
          <a:off x="323528" y="1417340"/>
          <a:ext cx="5649685" cy="321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16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>
                <a:latin typeface="Geogrotesque-SemiBold"/>
              </a:rPr>
              <a:t>An effective Road Safety Strategy</a:t>
            </a:r>
            <a:endParaRPr lang="en-NZ" dirty="0">
              <a:latin typeface="Geogrotesque-S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83" y="1314011"/>
            <a:ext cx="5033983" cy="3771636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8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Geogrotesque-SemiBold"/>
              </a:rPr>
              <a:t>Builds a joint understanding of the problem</a:t>
            </a:r>
          </a:p>
          <a:p>
            <a:pPr marL="285750" indent="-285750">
              <a:spcBef>
                <a:spcPts val="1208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Geogrotesque-SemiBold"/>
              </a:rPr>
              <a:t>Provides clarity of purpose and sets </a:t>
            </a:r>
            <a:r>
              <a:rPr lang="en-US" sz="2000" b="0" dirty="0">
                <a:latin typeface="Geogrotesque-SemiBold"/>
              </a:rPr>
              <a:t>out what we want to </a:t>
            </a:r>
            <a:r>
              <a:rPr lang="en-US" sz="2000" b="0" dirty="0" smtClean="0">
                <a:latin typeface="Geogrotesque-SemiBold"/>
              </a:rPr>
              <a:t>achieve</a:t>
            </a:r>
          </a:p>
          <a:p>
            <a:pPr marL="285750" indent="-285750">
              <a:spcBef>
                <a:spcPts val="1208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Geogrotesque-SemiBold"/>
              </a:rPr>
              <a:t>Provides decision-making principles</a:t>
            </a:r>
          </a:p>
          <a:p>
            <a:pPr marL="285750" indent="-285750">
              <a:spcBef>
                <a:spcPts val="1208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Geogrotesque-SemiBold"/>
              </a:rPr>
              <a:t>Sets out where we will focus our efforts</a:t>
            </a:r>
          </a:p>
          <a:p>
            <a:pPr marL="285750" indent="-285750">
              <a:spcBef>
                <a:spcPts val="1208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Geogrotesque-SemiBold"/>
              </a:rPr>
              <a:t>Enables effective prioritisation of actions</a:t>
            </a:r>
          </a:p>
          <a:p>
            <a:pPr marL="285750" indent="-285750">
              <a:spcBef>
                <a:spcPts val="1208"/>
              </a:spcBef>
              <a:buFont typeface="Arial" panose="020B0604020202020204" pitchFamily="34" charset="0"/>
              <a:buChar char="•"/>
            </a:pPr>
            <a:r>
              <a:rPr lang="en-NZ" sz="2000" b="0" dirty="0" smtClean="0">
                <a:latin typeface="Geogrotesque-SemiBold"/>
              </a:rPr>
              <a:t>Galvanises</a:t>
            </a:r>
            <a:r>
              <a:rPr lang="en-US" sz="2000" b="0" dirty="0" smtClean="0">
                <a:latin typeface="Geogrotesque-SemiBold"/>
              </a:rPr>
              <a:t> </a:t>
            </a:r>
            <a:r>
              <a:rPr lang="en-US" sz="2000" b="0" dirty="0">
                <a:latin typeface="Geogrotesque-SemiBold"/>
              </a:rPr>
              <a:t>action from </a:t>
            </a:r>
            <a:r>
              <a:rPr lang="en-US" sz="2000" b="0" dirty="0" smtClean="0">
                <a:latin typeface="Geogrotesque-SemiBold"/>
              </a:rPr>
              <a:t>stakeholders</a:t>
            </a:r>
            <a:endParaRPr lang="en-US" sz="2000" b="0" dirty="0">
              <a:latin typeface="Geogrotesque-SemiBold"/>
            </a:endParaRPr>
          </a:p>
          <a:p>
            <a:pPr marL="285750" indent="-285750">
              <a:spcBef>
                <a:spcPts val="1208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Geogrotesque-SemiBold"/>
              </a:rPr>
              <a:t>Holds decision makers to account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6A0C9287-6776-4198-A59C-1028997B6A3C}" type="slidenum">
              <a:rPr lang="en-NZ" smtClean="0"/>
              <a:t>5</a:t>
            </a:fld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23B1CA-7377-4148-B556-93BD284390F8}" type="slidenum">
              <a:rPr kumimoji="0" lang="en-NZ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NZ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931" y="1136064"/>
            <a:ext cx="3042869" cy="394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Our different roles in transport and road safety</a:t>
            </a: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58763" y="1201316"/>
          <a:ext cx="8566150" cy="390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23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latin typeface="Geogrotesque-SemiBold"/>
              </a:rPr>
              <a:t>Progress to date</a:t>
            </a:r>
            <a:endParaRPr lang="en-NZ" dirty="0">
              <a:latin typeface="Geogrotesque-SemiBold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 smtClean="0"/>
              <a:t>PAGE 2</a:t>
            </a:r>
            <a:endParaRPr lang="en-NZ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00128" y="1273324"/>
          <a:ext cx="8928992" cy="3466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Pentagon 1"/>
          <p:cNvSpPr/>
          <p:nvPr/>
        </p:nvSpPr>
        <p:spPr>
          <a:xfrm>
            <a:off x="1979712" y="4297660"/>
            <a:ext cx="3456384" cy="576064"/>
          </a:xfrm>
          <a:prstGeom prst="homePlate">
            <a:avLst>
              <a:gd name="adj" fmla="val 878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i="1" dirty="0" smtClean="0">
                <a:latin typeface="Geogrotesque-SemiBold"/>
              </a:rPr>
              <a:t>Policy development, drafting and modelling </a:t>
            </a:r>
          </a:p>
          <a:p>
            <a:pPr algn="ctr"/>
            <a:r>
              <a:rPr lang="en-NZ" sz="1000" i="1" dirty="0" smtClean="0">
                <a:latin typeface="Geogrotesque-SemiBold"/>
              </a:rPr>
              <a:t>for strategy, focus areas and action items</a:t>
            </a:r>
            <a:endParaRPr lang="en-NZ" sz="1000" i="1" dirty="0">
              <a:latin typeface="Geogrotesque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2780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NZ" dirty="0" smtClean="0">
                <a:solidFill>
                  <a:schemeClr val="bg1"/>
                </a:solidFill>
              </a:rPr>
              <a:t>Engagement with Local Government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0325"/>
            <a:ext cx="1714500" cy="3048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23B1CA-7377-4148-B556-93BD284390F8}" type="slidenum">
              <a:rPr kumimoji="0" lang="en-NZ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NZ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1113127"/>
            <a:ext cx="4386425" cy="4228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NZ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NZ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NZ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Broad support for Vision Zero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NZ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</a:t>
            </a:r>
            <a:r>
              <a:rPr lang="en-N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meaningful change to be </a:t>
            </a:r>
            <a:r>
              <a:rPr lang="en-NZ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Safe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System needs to be strengthened and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embedded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still seen as a key focus by many stakeholders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 of the </a:t>
            </a:r>
            <a:r>
              <a:rPr lang="en-N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speed, support for more streamlined processes for setting speed limits.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call for 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strong leadership and effective </a:t>
            </a:r>
            <a:r>
              <a:rPr kumimoji="0" lang="en-N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needs to reflect </a:t>
            </a:r>
            <a:r>
              <a:rPr lang="en-N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needs as well as </a:t>
            </a:r>
            <a:r>
              <a:rPr lang="en-NZ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on-going partnership with Maori in this area</a:t>
            </a:r>
            <a:endParaRPr lang="en-NZ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bring community with 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NZ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583" y="1113127"/>
            <a:ext cx="4242409" cy="4228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lang="en-NZ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NZ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Government Summit, April 18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NZ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 representatives </a:t>
            </a:r>
            <a:r>
              <a:rPr lang="en-N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NZ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</a:t>
            </a:r>
            <a:r>
              <a:rPr lang="en-N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N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at LGNZ forums, including rural and provincial sector and Metro Mayors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NZ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Discussions with RTCs and </a:t>
            </a:r>
            <a:r>
              <a:rPr lang="en-N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RTC chairs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N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Conversations with road safety working groups across NZ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NZ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specific workshops in 14 regional locations across NZ March/ April 2019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NZ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Conversations with LGNZ Policy Advisory Group and TSIG during consultation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201316"/>
            <a:ext cx="3525361" cy="41601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NZ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Government conversations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1201316"/>
            <a:ext cx="338437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NZ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heard</a:t>
            </a:r>
            <a:endParaRPr lang="en-NZ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latin typeface="Geogrotesque-SemiBold"/>
              </a:rPr>
              <a:t>Road to Zero framework</a:t>
            </a:r>
            <a:endParaRPr lang="en-NZ" dirty="0">
              <a:latin typeface="Geogrotesque-SemiBold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1745" y="5370533"/>
            <a:ext cx="4307041" cy="220611"/>
          </a:xfrm>
        </p:spPr>
        <p:txBody>
          <a:bodyPr/>
          <a:lstStyle/>
          <a:p>
            <a:endParaRPr lang="en-NZ">
              <a:latin typeface="Geogrotesque-Semi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42" y="1076503"/>
            <a:ext cx="1202894" cy="998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5" y="3138668"/>
            <a:ext cx="1160951" cy="984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" y="2059544"/>
            <a:ext cx="1208097" cy="10136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794" y="1186673"/>
            <a:ext cx="727712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60000"/>
            </a:pPr>
            <a:r>
              <a:rPr lang="en-NZ" sz="1700" dirty="0" smtClean="0">
                <a:solidFill>
                  <a:schemeClr val="tx2"/>
                </a:solidFill>
                <a:latin typeface="Geogrotesque-SemiBold"/>
                <a:cs typeface="Arial" pitchFamily="34" charset="0"/>
              </a:rPr>
              <a:t>Vision: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60000"/>
            </a:pPr>
            <a:r>
              <a:rPr lang="en-NZ" sz="1700" dirty="0" smtClean="0">
                <a:solidFill>
                  <a:schemeClr val="tx2"/>
                </a:solidFill>
                <a:latin typeface="Geogrotesque-SemiBold"/>
                <a:cs typeface="Arial" pitchFamily="34" charset="0"/>
              </a:rPr>
              <a:t>A New Zealand where no one is killed or seriously injured in road crashes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794" y="2184589"/>
            <a:ext cx="707353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60000"/>
            </a:pPr>
            <a:r>
              <a:rPr lang="en-NZ" sz="1700" dirty="0" smtClean="0">
                <a:solidFill>
                  <a:schemeClr val="tx2"/>
                </a:solidFill>
                <a:latin typeface="Geogrotesque-SemiBold"/>
                <a:cs typeface="Arial" pitchFamily="34" charset="0"/>
              </a:rPr>
              <a:t>2030 Target: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60000"/>
            </a:pPr>
            <a:r>
              <a:rPr lang="en-NZ" sz="1700" dirty="0" smtClean="0">
                <a:solidFill>
                  <a:schemeClr val="tx2"/>
                </a:solidFill>
                <a:latin typeface="Geogrotesque-SemiBold"/>
                <a:cs typeface="Arial" pitchFamily="34" charset="0"/>
              </a:rPr>
              <a:t>A 40 percent reduction in deaths and serious injuries (from 2018 levels)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/>
          </p:nvPr>
        </p:nvGraphicFramePr>
        <p:xfrm>
          <a:off x="1143794" y="3073524"/>
          <a:ext cx="7892701" cy="1340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980">
                  <a:extLst>
                    <a:ext uri="{9D8B030D-6E8A-4147-A177-3AD203B41FA5}">
                      <a16:colId xmlns:a16="http://schemas.microsoft.com/office/drawing/2014/main" xmlns="" val="1357386218"/>
                    </a:ext>
                  </a:extLst>
                </a:gridCol>
                <a:gridCol w="942050">
                  <a:extLst>
                    <a:ext uri="{9D8B030D-6E8A-4147-A177-3AD203B41FA5}">
                      <a16:colId xmlns:a16="http://schemas.microsoft.com/office/drawing/2014/main" xmlns="" val="317590826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3810448902"/>
                    </a:ext>
                  </a:extLst>
                </a:gridCol>
                <a:gridCol w="1245983">
                  <a:extLst>
                    <a:ext uri="{9D8B030D-6E8A-4147-A177-3AD203B41FA5}">
                      <a16:colId xmlns:a16="http://schemas.microsoft.com/office/drawing/2014/main" xmlns="" val="3019340688"/>
                    </a:ext>
                  </a:extLst>
                </a:gridCol>
                <a:gridCol w="1136645">
                  <a:extLst>
                    <a:ext uri="{9D8B030D-6E8A-4147-A177-3AD203B41FA5}">
                      <a16:colId xmlns:a16="http://schemas.microsoft.com/office/drawing/2014/main" xmlns="" val="2532777298"/>
                    </a:ext>
                  </a:extLst>
                </a:gridCol>
                <a:gridCol w="1323777">
                  <a:extLst>
                    <a:ext uri="{9D8B030D-6E8A-4147-A177-3AD203B41FA5}">
                      <a16:colId xmlns:a16="http://schemas.microsoft.com/office/drawing/2014/main" xmlns="" val="2056716427"/>
                    </a:ext>
                  </a:extLst>
                </a:gridCol>
                <a:gridCol w="1190138">
                  <a:extLst>
                    <a:ext uri="{9D8B030D-6E8A-4147-A177-3AD203B41FA5}">
                      <a16:colId xmlns:a16="http://schemas.microsoft.com/office/drawing/2014/main" xmlns="" val="2525607898"/>
                    </a:ext>
                  </a:extLst>
                </a:gridCol>
              </a:tblGrid>
              <a:tr h="2811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A9EF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en-NZ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Arial" pitchFamily="34" charset="0"/>
                        </a:rPr>
                        <a:t>Principles: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AA936"/>
                        </a:solidFill>
                        <a:effectLst/>
                        <a:uLnTx/>
                        <a:uFillTx/>
                        <a:latin typeface="Geogrotesque-SemiBold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Geogrotesque-SemiBold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Geogrotesque-SemiBold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Geogrotesque-SemiBold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Geogrotesque-SemiBold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Geogrotesque-SemiBold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4350119"/>
                  </a:ext>
                </a:extLst>
              </a:tr>
              <a:tr h="9896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We plan for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people’s </a:t>
                      </a:r>
                      <a:endParaRPr kumimoji="0" lang="en-NZ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Geogrotesque-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mistakes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We design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for human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vulnerability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We strengthen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all parts of the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road transport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system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We have a shared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responsibility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for improving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road safety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Our </a:t>
                      </a: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actions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are grounded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in evidence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and evaluated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Our road safety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actions support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health, wellbeing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and liveable places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We make safety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a critical decision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SemiBold"/>
                          <a:ea typeface="+mn-ea"/>
                          <a:cs typeface="+mn-cs"/>
                        </a:rPr>
                        <a:t>making priority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379242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8700"/>
          <a:stretch/>
        </p:blipFill>
        <p:spPr>
          <a:xfrm>
            <a:off x="35496" y="4219784"/>
            <a:ext cx="1205219" cy="104308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43796" y="4363800"/>
          <a:ext cx="7776865" cy="86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>
                  <a:extLst>
                    <a:ext uri="{9D8B030D-6E8A-4147-A177-3AD203B41FA5}">
                      <a16:colId xmlns:a16="http://schemas.microsoft.com/office/drawing/2014/main" xmlns="" val="1146493255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xmlns="" val="1552073346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xmlns="" val="91734921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xmlns="" val="3296769787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xmlns="" val="727187188"/>
                    </a:ext>
                  </a:extLst>
                </a:gridCol>
              </a:tblGrid>
              <a:tr h="294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Light"/>
                          <a:ea typeface="+mn-ea"/>
                          <a:cs typeface="+mn-cs"/>
                        </a:rPr>
                        <a:t>Focus areas:</a:t>
                      </a:r>
                      <a:endParaRPr kumimoji="0" lang="en-NZ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364620"/>
                  </a:ext>
                </a:extLst>
              </a:tr>
              <a:tr h="508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Light"/>
                          <a:ea typeface="+mn-ea"/>
                          <a:cs typeface="+mn-cs"/>
                        </a:rPr>
                        <a:t>Infrastructure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Light"/>
                          <a:ea typeface="+mn-ea"/>
                          <a:cs typeface="+mn-cs"/>
                        </a:rPr>
                        <a:t>and speed</a:t>
                      </a:r>
                      <a:endParaRPr kumimoji="0" lang="en-NZ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Light"/>
                          <a:ea typeface="+mn-ea"/>
                          <a:cs typeface="+mn-cs"/>
                        </a:rPr>
                        <a:t>Vehicle safety</a:t>
                      </a:r>
                      <a:endParaRPr kumimoji="0" lang="en-NZ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NZ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Light"/>
                          <a:ea typeface="+mn-ea"/>
                          <a:cs typeface="+mn-cs"/>
                        </a:rPr>
                        <a:t>Work-related road safety</a:t>
                      </a:r>
                      <a:endParaRPr kumimoji="0" lang="en-NZ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Light"/>
                          <a:ea typeface="+mn-ea"/>
                          <a:cs typeface="+mn-cs"/>
                        </a:rPr>
                        <a:t>Road user choices</a:t>
                      </a:r>
                      <a:endParaRPr kumimoji="0" lang="en-NZ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grotesque-Light"/>
                          <a:ea typeface="+mn-ea"/>
                          <a:cs typeface="+mn-cs"/>
                        </a:rPr>
                        <a:t>System management</a:t>
                      </a:r>
                      <a:endParaRPr kumimoji="0" lang="en-NZ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166035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7380312" y="4690882"/>
            <a:ext cx="1224136" cy="571991"/>
          </a:xfrm>
          <a:prstGeom prst="roundRect">
            <a:avLst/>
          </a:prstGeom>
          <a:noFill/>
          <a:ln>
            <a:solidFill>
              <a:srgbClr val="01969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atin typeface="Geogrotesque-SemiBold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38709" y="4675685"/>
            <a:ext cx="1224136" cy="571991"/>
          </a:xfrm>
          <a:prstGeom prst="roundRect">
            <a:avLst/>
          </a:prstGeom>
          <a:noFill/>
          <a:ln>
            <a:solidFill>
              <a:srgbClr val="01969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atin typeface="Geogrotesque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9693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 Template">
  <a:themeElements>
    <a:clrScheme name="MOT">
      <a:dk1>
        <a:sysClr val="windowText" lastClr="000000"/>
      </a:dk1>
      <a:lt1>
        <a:sysClr val="window" lastClr="FFFFFF"/>
      </a:lt1>
      <a:dk2>
        <a:srgbClr val="58585A"/>
      </a:dk2>
      <a:lt2>
        <a:srgbClr val="FFFFFF"/>
      </a:lt2>
      <a:accent1>
        <a:srgbClr val="00A9EF"/>
      </a:accent1>
      <a:accent2>
        <a:srgbClr val="B4D012"/>
      </a:accent2>
      <a:accent3>
        <a:srgbClr val="A2A4A7"/>
      </a:accent3>
      <a:accent4>
        <a:srgbClr val="F69E00"/>
      </a:accent4>
      <a:accent5>
        <a:srgbClr val="00938C"/>
      </a:accent5>
      <a:accent6>
        <a:srgbClr val="3BA93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177800" indent="-177800">
          <a:spcBef>
            <a:spcPts val="600"/>
          </a:spcBef>
          <a:buClr>
            <a:schemeClr val="accent1"/>
          </a:buClr>
          <a:buSzPct val="60000"/>
          <a:buFont typeface="Arial" pitchFamily="34" charset="0"/>
          <a:buChar char="►"/>
          <a:defRPr sz="1700" dirty="0" err="1" smtClean="0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A3367276</value>
    </field>
    <field name="Objective-Title">
      <value order="0">2019-09-06 Ministry of Transport presentation to Regional Transport Committee</value>
    </field>
    <field name="Objective-Description">
      <value order="0"/>
    </field>
    <field name="Objective-CreationStamp">
      <value order="0">2019-09-05T23:34:07Z</value>
    </field>
    <field name="Objective-IsApproved">
      <value order="0">false</value>
    </field>
    <field name="Objective-IsPublished">
      <value order="0">true</value>
    </field>
    <field name="Objective-DatePublished">
      <value order="0">2019-09-20T02:46:35Z</value>
    </field>
    <field name="Objective-ModificationStamp">
      <value order="0">2019-09-20T02:52:01Z</value>
    </field>
    <field name="Objective-Owner">
      <value order="0">Amanda Namana</value>
    </field>
    <field name="Objective-Path">
      <value order="0">EasyInfo Global Folder:'Virtual Filing Cabinet':Democratic Process and Stakeholdings:Council Committee Meetings:* Council Committees:Regional Transport Committee:4 | Regional Transport Committee Meetings:Regional Transport Committee Agenda *:2019 Regional Transport Committee Agenda:2019-09-06 Regional Transport Committee - 6 September 2019:Presentations and Tabled Items</value>
    </field>
    <field name="Objective-Parent">
      <value order="0">Presentations and Tabled Items</value>
    </field>
    <field name="Objective-State">
      <value order="0">Published</value>
    </field>
    <field name="Objective-VersionId">
      <value order="0">vA5092244</value>
    </field>
    <field name="Objective-Version">
      <value order="0">2.0</value>
    </field>
    <field name="Objective-VersionNumber">
      <value order="0">2</value>
    </field>
    <field name="Objective-VersionComment">
      <value order="0">Removed Speaker Notes, for Website.</value>
    </field>
    <field name="Objective-FileNumber">
      <value order="0">2.00768</value>
    </field>
    <field name="Objective-Classification">
      <value order="0">Public Access</value>
    </field>
    <field name="Objective-Caveats">
      <value order="0"/>
    </field>
  </systemFields>
  <catalogues>
    <catalogue name="Meeting And Hearing Type Catalogue" type="type" ori="id:cA22">
      <field name="Objective-Meeting and Hearing Type">
        <value order="0">Presentation</value>
      </field>
      <field name="Objective-Meeting Date">
        <value order="0"/>
      </field>
      <field name="Objective-On Behalf Of">
        <value order="0"/>
      </field>
      <field name="Objective-Accela Key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 Template</Template>
  <TotalTime>2307</TotalTime>
  <Words>1485</Words>
  <Application>Microsoft Office PowerPoint</Application>
  <PresentationFormat>On-screen Show (16:10)</PresentationFormat>
  <Paragraphs>275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MOT Template</vt:lpstr>
      <vt:lpstr>Presentation for BoP RTC</vt:lpstr>
      <vt:lpstr>PowerPoint Presentation</vt:lpstr>
      <vt:lpstr>Today</vt:lpstr>
      <vt:lpstr>How NZ compares internationally</vt:lpstr>
      <vt:lpstr>An effective Road Safety Strategy</vt:lpstr>
      <vt:lpstr>Our different roles in transport and road safety</vt:lpstr>
      <vt:lpstr>Progress to date</vt:lpstr>
      <vt:lpstr>Engagement with Local Government</vt:lpstr>
      <vt:lpstr>Road to Zero framework</vt:lpstr>
      <vt:lpstr>Tackling Unsafe Speeds Programme</vt:lpstr>
      <vt:lpstr>Tackling unsafe speeds:  3 initiatives being considered</vt:lpstr>
      <vt:lpstr>Improving the way councils plan and implement speed limit changes – establishing a new regulatory framework for speed management</vt:lpstr>
      <vt:lpstr>Transitioning to lower speed limits in areas with high numbers of active mode users – around schools and in urban centres</vt:lpstr>
      <vt:lpstr>A new approach to safety cameras – moving towards the Swedish model</vt:lpstr>
      <vt:lpstr>What next?</vt:lpstr>
      <vt:lpstr>Delivery and next steps</vt:lpstr>
      <vt:lpstr>How the system works</vt:lpstr>
      <vt:lpstr>GPS 2018 was ambitious</vt:lpstr>
      <vt:lpstr>3x Themes </vt:lpstr>
      <vt:lpstr>Greater ambition means greater calls on the NLTF</vt:lpstr>
      <vt:lpstr>GPS 2021 development timeline</vt:lpstr>
      <vt:lpstr>We heard views from the region at our roadshow</vt:lpstr>
      <vt:lpstr>Bay of Plenty regional transport update – Aug 2019</vt:lpstr>
      <vt:lpstr>PowerPoint Presentation</vt:lpstr>
    </vt:vector>
  </TitlesOfParts>
  <Company>Ministry of Transport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Shaping the future GPS and NLTP</dc:title>
  <dc:creator>Danielle Bassan</dc:creator>
  <cp:keywords>46583602</cp:keywords>
  <cp:lastModifiedBy>Rita Watene</cp:lastModifiedBy>
  <cp:revision>104</cp:revision>
  <dcterms:created xsi:type="dcterms:W3CDTF">2019-03-18T00:57:48Z</dcterms:created>
  <dcterms:modified xsi:type="dcterms:W3CDTF">2019-09-20T03:46:01Z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Objective-Id">
    <vt:lpwstr>A3367276</vt:lpwstr>
  </property>
  <property fmtid="{D5CDD505-2E9C-101B-9397-08002B2CF9AE}" pid="4" name="Objective-Title">
    <vt:lpwstr>2019-09-06 Ministry of Transport presentation to Regional Transport Committee</vt:lpwstr>
  </property>
  <property fmtid="{D5CDD505-2E9C-101B-9397-08002B2CF9AE}" pid="5" name="Objective-Description">
    <vt:lpwstr/>
  </property>
  <property fmtid="{D5CDD505-2E9C-101B-9397-08002B2CF9AE}" pid="6" name="Objective-CreationStamp">
    <vt:filetime>2019-09-05T23:34:07Z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2019-09-20T02:46:35Z</vt:filetime>
  </property>
  <property fmtid="{D5CDD505-2E9C-101B-9397-08002B2CF9AE}" pid="10" name="Objective-ModificationStamp">
    <vt:filetime>2019-09-20T02:52:01Z</vt:filetime>
  </property>
  <property fmtid="{D5CDD505-2E9C-101B-9397-08002B2CF9AE}" pid="11" name="Objective-Owner">
    <vt:lpwstr>Amanda Namana</vt:lpwstr>
  </property>
  <property fmtid="{D5CDD505-2E9C-101B-9397-08002B2CF9AE}" pid="12" name="Objective-Path">
    <vt:lpwstr>EasyInfo Global Folder:'Virtual Filing Cabinet':Democratic Process and Stakeholdings:Council Committee Meetings:* Council Committees:Regional Transport Committee:4 | Regional Transport Committee Meetings:Regional Transport Committee Agenda *:2019 Regional Transport Committee Agenda:2019-09-06 Regional Transport Committee - 6 September 2019:Presentations and Tabled Items</vt:lpwstr>
  </property>
  <property fmtid="{D5CDD505-2E9C-101B-9397-08002B2CF9AE}" pid="13" name="Objective-Parent">
    <vt:lpwstr>Presentations and Tabled Items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vA5092244</vt:lpwstr>
  </property>
  <property fmtid="{D5CDD505-2E9C-101B-9397-08002B2CF9AE}" pid="16" name="Objective-Version">
    <vt:lpwstr>2.0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Removed Speaker Notes, for Website.</vt:lpwstr>
  </property>
  <property fmtid="{D5CDD505-2E9C-101B-9397-08002B2CF9AE}" pid="19" name="Objective-FileNumber">
    <vt:lpwstr>2.00768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Meeting and Hearing Type">
    <vt:lpwstr>Presentation</vt:lpwstr>
  </property>
  <property fmtid="{D5CDD505-2E9C-101B-9397-08002B2CF9AE}" pid="23" name="Objective-Meeting Date">
    <vt:lpwstr/>
  </property>
  <property fmtid="{D5CDD505-2E9C-101B-9397-08002B2CF9AE}" pid="24" name="Objective-On Behalf Of">
    <vt:lpwstr/>
  </property>
  <property fmtid="{D5CDD505-2E9C-101B-9397-08002B2CF9AE}" pid="25" name="Objective-Accela Key">
    <vt:lpwstr/>
  </property>
  <property fmtid="{D5CDD505-2E9C-101B-9397-08002B2CF9AE}" pid="26" name="Objective-Comment">
    <vt:lpwstr/>
  </property>
</Properties>
</file>