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  <p:sldMasterId id="2147483660" r:id="rId3"/>
  </p:sldMasterIdLst>
  <p:notesMasterIdLst>
    <p:notesMasterId r:id="rId8"/>
  </p:notesMasterIdLst>
  <p:sldIdLst>
    <p:sldId id="260" r:id="rId4"/>
    <p:sldId id="262" r:id="rId5"/>
    <p:sldId id="259" r:id="rId6"/>
    <p:sldId id="257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7890" autoAdjust="0"/>
  </p:normalViewPr>
  <p:slideViewPr>
    <p:cSldViewPr>
      <p:cViewPr varScale="1">
        <p:scale>
          <a:sx n="82" d="100"/>
          <a:sy n="82" d="100"/>
        </p:scale>
        <p:origin x="-1474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notesMaster" Target="notesMasters/notesMaster1.xml" Id="rId8" /><Relationship Type="http://schemas.openxmlformats.org/officeDocument/2006/relationships/slideMaster" Target="slideMasters/slideMaster2.xml" Id="rId3" /><Relationship Type="http://schemas.openxmlformats.org/officeDocument/2006/relationships/slide" Target="slides/slide4.xml" Id="rId7" /><Relationship Type="http://schemas.openxmlformats.org/officeDocument/2006/relationships/tableStyles" Target="tableStyles.xml" Id="rId12" /><Relationship Type="http://schemas.openxmlformats.org/officeDocument/2006/relationships/slideMaster" Target="slideMasters/slideMaster1.xml" Id="rId2" /><Relationship Type="http://schemas.openxmlformats.org/officeDocument/2006/relationships/slide" Target="slides/slide3.xml" Id="rId6" /><Relationship Type="http://schemas.openxmlformats.org/officeDocument/2006/relationships/theme" Target="theme/theme1.xml" Id="rId11" /><Relationship Type="http://schemas.openxmlformats.org/officeDocument/2006/relationships/slide" Target="slides/slide2.xml" Id="rId5" /><Relationship Type="http://schemas.openxmlformats.org/officeDocument/2006/relationships/viewProps" Target="viewProps.xml" Id="rId10" /><Relationship Type="http://schemas.openxmlformats.org/officeDocument/2006/relationships/slide" Target="slides/slide1.xml" Id="rId4" /><Relationship Type="http://schemas.openxmlformats.org/officeDocument/2006/relationships/presProps" Target="presProps.xml" Id="rId9" /><Relationship Type="http://schemas.openxmlformats.org/officeDocument/2006/relationships/customXml" Target="/customXML/item2.xml" Id="R58160320fd9941fc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3CEC0A-FB1D-4644-8774-72531438FA4F}" type="datetimeFigureOut">
              <a:rPr lang="en-NZ" smtClean="0"/>
              <a:t>24/09/2019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7D3ECF-F447-481C-9D28-CDFA9A5DF43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67137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DB4D2B-F1B5-4B21-9526-A0E68D545A90}" type="slidenum">
              <a:rPr lang="en-NZ" smtClean="0"/>
              <a:t>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90688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>
              <a:defRPr/>
            </a:pPr>
            <a:fld id="{65972814-9080-7C4D-891E-B6254FA4CE0A}" type="slidenum">
              <a:rPr lang="en-US" smtClean="0">
                <a:solidFill>
                  <a:prstClr val="black"/>
                </a:solidFill>
              </a:rPr>
              <a:pPr defTabSz="457200">
                <a:defRPr/>
              </a:pPr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23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C2795-5FCA-46E4-8937-5BFD246B0082}" type="datetimeFigureOut">
              <a:rPr lang="en-NZ" smtClean="0"/>
              <a:t>24/09/2019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2C980-1332-4616-A36D-CD6FC478B27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04070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C2795-5FCA-46E4-8937-5BFD246B0082}" type="datetimeFigureOut">
              <a:rPr lang="en-NZ" smtClean="0"/>
              <a:t>24/09/2019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2C980-1332-4616-A36D-CD6FC478B27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53568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C2795-5FCA-46E4-8937-5BFD246B0082}" type="datetimeFigureOut">
              <a:rPr lang="en-NZ" smtClean="0"/>
              <a:t>24/09/2019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2C980-1332-4616-A36D-CD6FC478B27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379361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980766"/>
            <a:ext cx="7772400" cy="792087"/>
          </a:xfrm>
          <a:prstGeom prst="rect">
            <a:avLst/>
          </a:prstGeom>
        </p:spPr>
        <p:txBody>
          <a:bodyPr anchor="t" anchorCtr="0"/>
          <a:lstStyle>
            <a:lvl1pPr>
              <a:defRPr sz="40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heading 1 style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3568" y="1844824"/>
            <a:ext cx="7776864" cy="57606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000">
                <a:solidFill>
                  <a:srgbClr val="0064A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heading 2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84212" y="2492896"/>
            <a:ext cx="7776220" cy="3384376"/>
          </a:xfrm>
          <a:prstGeom prst="rect">
            <a:avLst/>
          </a:prstGeom>
        </p:spPr>
        <p:txBody>
          <a:bodyPr/>
          <a:lstStyle>
            <a:lvl1pPr>
              <a:defRPr sz="2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body copy style</a:t>
            </a:r>
            <a:endParaRPr lang="en-NZ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7504" y="6597352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 sz="900" i="1"/>
            </a:lvl1pPr>
          </a:lstStyle>
          <a:p>
            <a:pPr>
              <a:defRPr/>
            </a:pPr>
            <a:fld id="{E29D06F5-E053-413B-9FBF-DB98ACE9B44F}" type="slidenum">
              <a:rPr lang="en-NZ" smtClean="0"/>
              <a:pPr>
                <a:defRPr/>
              </a:pPr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212253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980766"/>
            <a:ext cx="7772400" cy="792087"/>
          </a:xfrm>
          <a:prstGeom prst="rect">
            <a:avLst/>
          </a:prstGeom>
        </p:spPr>
        <p:txBody>
          <a:bodyPr anchor="t" anchorCtr="0"/>
          <a:lstStyle>
            <a:lvl1pPr>
              <a:defRPr sz="40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heading 1 style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3568" y="1844824"/>
            <a:ext cx="7776864" cy="57606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000">
                <a:solidFill>
                  <a:srgbClr val="0064A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heading 2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84212" y="2492896"/>
            <a:ext cx="7776220" cy="3384376"/>
          </a:xfrm>
          <a:prstGeom prst="rect">
            <a:avLst/>
          </a:prstGeom>
        </p:spPr>
        <p:txBody>
          <a:bodyPr/>
          <a:lstStyle>
            <a:lvl1pPr>
              <a:defRPr sz="2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body copy style</a:t>
            </a:r>
            <a:endParaRPr lang="en-NZ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7504" y="6597352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 sz="900" i="1"/>
            </a:lvl1pPr>
          </a:lstStyle>
          <a:p>
            <a:pPr>
              <a:defRPr/>
            </a:pPr>
            <a:fld id="{E29D06F5-E053-413B-9FBF-DB98ACE9B44F}" type="slidenum">
              <a:rPr lang="en-NZ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N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467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7504" y="6597352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 sz="900" i="1"/>
            </a:lvl1pPr>
          </a:lstStyle>
          <a:p>
            <a:pPr>
              <a:defRPr/>
            </a:pPr>
            <a:fld id="{E29D06F5-E053-413B-9FBF-DB98ACE9B44F}" type="slidenum">
              <a:rPr lang="en-NZ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N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13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DAC8C45-1BCE-6349-8AB4-D4E3AE8F316C}" type="datetimeFigureOut">
              <a:rPr lang="en-US">
                <a:solidFill>
                  <a:srgbClr val="000000"/>
                </a:solidFill>
              </a:rPr>
              <a:pPr/>
              <a:t>9/24/2019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A2747-1205-7F40-A539-68A4B23E931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464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C2795-5FCA-46E4-8937-5BFD246B0082}" type="datetimeFigureOut">
              <a:rPr lang="en-NZ" smtClean="0"/>
              <a:t>24/09/2019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2C980-1332-4616-A36D-CD6FC478B27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62858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C2795-5FCA-46E4-8937-5BFD246B0082}" type="datetimeFigureOut">
              <a:rPr lang="en-NZ" smtClean="0"/>
              <a:t>24/09/2019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2C980-1332-4616-A36D-CD6FC478B27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11634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C2795-5FCA-46E4-8937-5BFD246B0082}" type="datetimeFigureOut">
              <a:rPr lang="en-NZ" smtClean="0"/>
              <a:t>24/09/2019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2C980-1332-4616-A36D-CD6FC478B27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93755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C2795-5FCA-46E4-8937-5BFD246B0082}" type="datetimeFigureOut">
              <a:rPr lang="en-NZ" smtClean="0"/>
              <a:t>24/09/2019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2C980-1332-4616-A36D-CD6FC478B27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90274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C2795-5FCA-46E4-8937-5BFD246B0082}" type="datetimeFigureOut">
              <a:rPr lang="en-NZ" smtClean="0"/>
              <a:t>24/09/2019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2C980-1332-4616-A36D-CD6FC478B27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3842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C2795-5FCA-46E4-8937-5BFD246B0082}" type="datetimeFigureOut">
              <a:rPr lang="en-NZ" smtClean="0"/>
              <a:t>24/09/2019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2C980-1332-4616-A36D-CD6FC478B27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28626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C2795-5FCA-46E4-8937-5BFD246B0082}" type="datetimeFigureOut">
              <a:rPr lang="en-NZ" smtClean="0"/>
              <a:t>24/09/2019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2C980-1332-4616-A36D-CD6FC478B27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6373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C2795-5FCA-46E4-8937-5BFD246B0082}" type="datetimeFigureOut">
              <a:rPr lang="en-NZ" smtClean="0"/>
              <a:t>24/09/2019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2C980-1332-4616-A36D-CD6FC478B27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65786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.jpe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C2795-5FCA-46E4-8937-5BFD246B0082}" type="datetimeFigureOut">
              <a:rPr lang="en-NZ" smtClean="0"/>
              <a:t>24/09/2019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92C980-1332-4616-A36D-CD6FC478B27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61819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07504" y="6597352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 sz="900" i="1"/>
            </a:lvl1pPr>
          </a:lstStyle>
          <a:p>
            <a:pPr>
              <a:defRPr/>
            </a:pPr>
            <a:fld id="{E29D06F5-E053-413B-9FBF-DB98ACE9B44F}" type="slidenum">
              <a:rPr lang="en-NZ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N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936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rgbClr val="002F5D"/>
          </a:solidFill>
          <a:latin typeface="Myriad Pro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800" b="0" kern="1200">
          <a:solidFill>
            <a:srgbClr val="0064A3"/>
          </a:solidFill>
          <a:latin typeface="Myriad Pro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b="1" kern="1200">
          <a:solidFill>
            <a:schemeClr val="tx1"/>
          </a:solidFill>
          <a:latin typeface="Myriad Pro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BRCSVFILE02\Projects\Applications\InDesign\Photography\Michelle Lee\Reflecting iwi and hapu interests and values in fresh water\Rangitaiki\Rangitaiki River 29 June 2018_07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60034" y="0"/>
            <a:ext cx="10640546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8188" y="3794112"/>
            <a:ext cx="7776220" cy="3307296"/>
          </a:xfrm>
        </p:spPr>
        <p:txBody>
          <a:bodyPr anchor="ctr"/>
          <a:lstStyle/>
          <a:p>
            <a:pPr marL="0" indent="0">
              <a:buNone/>
            </a:pPr>
            <a:r>
              <a:rPr lang="en-NZ" sz="5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 Freshwater</a:t>
            </a:r>
          </a:p>
        </p:txBody>
      </p:sp>
    </p:spTree>
    <p:extLst>
      <p:ext uri="{BB962C8B-B14F-4D97-AF65-F5344CB8AC3E}">
        <p14:creationId xmlns:p14="http://schemas.microsoft.com/office/powerpoint/2010/main" val="259399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ction for healthy waterways: Our proposals, your views | Ministry for the Environment - Google Chrome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43408"/>
            <a:ext cx="9180512" cy="8137828"/>
          </a:xfr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39534"/>
            <a:ext cx="2771232" cy="1157218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271020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7808"/>
            <a:ext cx="8229600" cy="1143000"/>
          </a:xfrm>
        </p:spPr>
        <p:txBody>
          <a:bodyPr>
            <a:normAutofit/>
          </a:bodyPr>
          <a:lstStyle/>
          <a:p>
            <a:r>
              <a:rPr lang="en-NZ" dirty="0" smtClean="0"/>
              <a:t>Essential Freshwater Scope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680520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NZ" dirty="0" smtClean="0"/>
              <a:t>Set and clarify policy direction </a:t>
            </a:r>
            <a:endParaRPr lang="en-NZ" i="1" dirty="0" smtClean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NZ" dirty="0" smtClean="0"/>
              <a:t>Support delivery of safe drinking water 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NZ" dirty="0"/>
              <a:t>Raise the bar for ecosystem health 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NZ" dirty="0" smtClean="0"/>
              <a:t>Better manage storm water and wastewater 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NZ" dirty="0" smtClean="0"/>
              <a:t>Improve </a:t>
            </a:r>
            <a:r>
              <a:rPr lang="en-NZ" dirty="0"/>
              <a:t>farming </a:t>
            </a:r>
            <a:r>
              <a:rPr lang="en-NZ" dirty="0" smtClean="0"/>
              <a:t>practices</a:t>
            </a:r>
          </a:p>
        </p:txBody>
      </p:sp>
    </p:spTree>
    <p:extLst>
      <p:ext uri="{BB962C8B-B14F-4D97-AF65-F5344CB8AC3E}">
        <p14:creationId xmlns:p14="http://schemas.microsoft.com/office/powerpoint/2010/main" val="357577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476672"/>
            <a:ext cx="7772400" cy="792087"/>
          </a:xfrm>
        </p:spPr>
        <p:txBody>
          <a:bodyPr/>
          <a:lstStyle/>
          <a:p>
            <a:endParaRPr lang="en-N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NZ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5115510"/>
              </p:ext>
            </p:extLst>
          </p:nvPr>
        </p:nvGraphicFramePr>
        <p:xfrm>
          <a:off x="144016" y="404664"/>
          <a:ext cx="8748464" cy="610723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283968"/>
                <a:gridCol w="3096344"/>
                <a:gridCol w="1368152"/>
              </a:tblGrid>
              <a:tr h="623668">
                <a:tc gridSpan="2">
                  <a:txBody>
                    <a:bodyPr/>
                    <a:lstStyle/>
                    <a:p>
                      <a:pPr algn="ctr"/>
                      <a:r>
                        <a:rPr lang="en-NZ" sz="2400" b="1" dirty="0" smtClean="0">
                          <a:latin typeface="Myriad Pro"/>
                        </a:rPr>
                        <a:t>Timeline</a:t>
                      </a:r>
                      <a:endParaRPr lang="en-NZ" b="1" dirty="0">
                        <a:latin typeface="Myriad Pro"/>
                      </a:endParaRPr>
                    </a:p>
                  </a:txBody>
                  <a:tcPr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dirty="0">
                        <a:latin typeface="Myriad Pro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464564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NZ" sz="2000" dirty="0" smtClean="0">
                          <a:latin typeface="Myriad Pro"/>
                          <a:cs typeface="MV Boli" panose="02000500030200090000" pitchFamily="2" charset="0"/>
                        </a:rPr>
                        <a:t>Proposals released </a:t>
                      </a:r>
                    </a:p>
                    <a:p>
                      <a:pPr marL="800100" lvl="1" indent="-342900">
                        <a:buFont typeface="Arial" panose="020B0604020202020204" pitchFamily="34" charset="0"/>
                        <a:buChar char="•"/>
                      </a:pPr>
                      <a:r>
                        <a:rPr lang="en-NZ" sz="1800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Myriad Pro"/>
                          <a:cs typeface="MV Boli" panose="02000500030200090000" pitchFamily="2" charset="0"/>
                        </a:rPr>
                        <a:t>discussion document </a:t>
                      </a:r>
                    </a:p>
                    <a:p>
                      <a:pPr marL="800100" lvl="1" indent="-342900">
                        <a:buFont typeface="Arial" panose="020B0604020202020204" pitchFamily="34" charset="0"/>
                        <a:buChar char="•"/>
                      </a:pPr>
                      <a:r>
                        <a:rPr lang="en-NZ" sz="1800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Myriad Pro"/>
                          <a:cs typeface="MV Boli" panose="02000500030200090000" pitchFamily="2" charset="0"/>
                        </a:rPr>
                        <a:t>National</a:t>
                      </a:r>
                      <a:r>
                        <a:rPr lang="en-NZ" sz="1800" b="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Myriad Pro"/>
                          <a:cs typeface="MV Boli" panose="02000500030200090000" pitchFamily="2" charset="0"/>
                        </a:rPr>
                        <a:t> </a:t>
                      </a:r>
                      <a:r>
                        <a:rPr lang="en-NZ" sz="1800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Myriad Pro"/>
                          <a:cs typeface="MV Boli" panose="02000500030200090000" pitchFamily="2" charset="0"/>
                        </a:rPr>
                        <a:t>Policy Statement</a:t>
                      </a:r>
                    </a:p>
                    <a:p>
                      <a:pPr marL="800100" lvl="1" indent="-342900">
                        <a:buFont typeface="Arial" panose="020B0604020202020204" pitchFamily="34" charset="0"/>
                        <a:buChar char="•"/>
                      </a:pPr>
                      <a:r>
                        <a:rPr lang="en-NZ" sz="1800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Myriad Pro"/>
                          <a:cs typeface="MV Boli" panose="02000500030200090000" pitchFamily="2" charset="0"/>
                        </a:rPr>
                        <a:t>National</a:t>
                      </a:r>
                      <a:r>
                        <a:rPr lang="en-NZ" sz="1800" b="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Myriad Pro"/>
                          <a:cs typeface="MV Boli" panose="02000500030200090000" pitchFamily="2" charset="0"/>
                        </a:rPr>
                        <a:t> </a:t>
                      </a:r>
                      <a:r>
                        <a:rPr lang="en-NZ" sz="1800" b="0" baseline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Myriad Pro"/>
                          <a:cs typeface="MV Boli" panose="02000500030200090000" pitchFamily="2" charset="0"/>
                        </a:rPr>
                        <a:t>Env</a:t>
                      </a:r>
                      <a:r>
                        <a:rPr lang="en-NZ" sz="1800" b="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Myriad Pro"/>
                          <a:cs typeface="MV Boli" panose="02000500030200090000" pitchFamily="2" charset="0"/>
                        </a:rPr>
                        <a:t>. Standards</a:t>
                      </a:r>
                      <a:r>
                        <a:rPr lang="en-NZ" sz="1800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Myriad Pro"/>
                          <a:cs typeface="MV Boli" panose="02000500030200090000" pitchFamily="2" charset="0"/>
                        </a:rPr>
                        <a:t> </a:t>
                      </a:r>
                      <a:endParaRPr lang="en-NZ" sz="18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Myriad Pro"/>
                        <a:cs typeface="MV Boli" panose="0200050003020009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C6CF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en-NZ" sz="2000" b="0" dirty="0" smtClean="0">
                        <a:latin typeface="Myriad Pro"/>
                        <a:cs typeface="MV Boli" panose="02000500030200090000" pitchFamily="2" charset="0"/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NZ" sz="1800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Myriad Pro"/>
                          <a:cs typeface="MV Boli" panose="02000500030200090000" pitchFamily="2" charset="0"/>
                        </a:rPr>
                        <a:t>Stock exclusion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NZ" sz="1800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Myriad Pro"/>
                          <a:cs typeface="MV Boli" panose="02000500030200090000" pitchFamily="2" charset="0"/>
                        </a:rPr>
                        <a:t>Regulatory Impact Statement (RIS)</a:t>
                      </a:r>
                      <a:endParaRPr lang="en-NZ" sz="18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Myriad Pro"/>
                        <a:cs typeface="MV Boli" panose="0200050003020009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C6CF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NZ" sz="2000" dirty="0" smtClean="0">
                        <a:latin typeface="Myriad Pro"/>
                        <a:cs typeface="MV Boli" panose="02000500030200090000" pitchFamily="2" charset="0"/>
                      </a:endParaRPr>
                    </a:p>
                    <a:p>
                      <a:r>
                        <a:rPr lang="en-NZ" sz="2000" dirty="0" smtClean="0">
                          <a:latin typeface="Myriad Pro"/>
                          <a:cs typeface="MV Boli" panose="02000500030200090000" pitchFamily="2" charset="0"/>
                        </a:rPr>
                        <a:t>5 Sept</a:t>
                      </a:r>
                      <a:endParaRPr lang="en-NZ" sz="2000" dirty="0">
                        <a:latin typeface="Myriad Pro"/>
                        <a:cs typeface="MV Boli" panose="02000500030200090000" pitchFamily="2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23668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2000" dirty="0" smtClean="0">
                          <a:latin typeface="Myriad Pro"/>
                          <a:cs typeface="MV Boli" panose="02000500030200090000" pitchFamily="2" charset="0"/>
                        </a:rPr>
                        <a:t>Public meetings in Rotorua (</a:t>
                      </a:r>
                      <a:r>
                        <a:rPr lang="en-NZ" sz="2000" baseline="0" dirty="0" smtClean="0">
                          <a:latin typeface="Myriad Pro"/>
                          <a:cs typeface="MV Boli" panose="02000500030200090000" pitchFamily="2" charset="0"/>
                        </a:rPr>
                        <a:t>5.30 – 7.30pm </a:t>
                      </a:r>
                      <a:r>
                        <a:rPr lang="en-NZ" sz="2000" dirty="0" err="1" smtClean="0">
                          <a:latin typeface="Myriad Pro"/>
                          <a:cs typeface="MV Boli" panose="02000500030200090000" pitchFamily="2" charset="0"/>
                        </a:rPr>
                        <a:t>Rydges</a:t>
                      </a:r>
                      <a:r>
                        <a:rPr lang="en-NZ" sz="2000" dirty="0" smtClean="0">
                          <a:latin typeface="Myriad Pro"/>
                          <a:cs typeface="MV Boli" panose="02000500030200090000" pitchFamily="2" charset="0"/>
                        </a:rPr>
                        <a:t>)</a:t>
                      </a:r>
                    </a:p>
                  </a:txBody>
                  <a:tcPr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2000" baseline="0" dirty="0" smtClean="0">
                          <a:latin typeface="Myriad Pro"/>
                          <a:cs typeface="MV Boli" panose="02000500030200090000" pitchFamily="2" charset="0"/>
                        </a:rPr>
                        <a:t>18 Sept</a:t>
                      </a: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23668">
                <a:tc gridSpan="2">
                  <a:txBody>
                    <a:bodyPr/>
                    <a:lstStyle/>
                    <a:p>
                      <a:r>
                        <a:rPr lang="en-NZ" sz="2000" dirty="0" smtClean="0">
                          <a:latin typeface="Myriad Pro"/>
                          <a:cs typeface="MV Boli" panose="02000500030200090000" pitchFamily="2" charset="0"/>
                        </a:rPr>
                        <a:t>Submission period closes </a:t>
                      </a:r>
                      <a:endParaRPr lang="en-NZ" sz="2000" dirty="0">
                        <a:latin typeface="Myriad Pro"/>
                        <a:cs typeface="MV Boli" panose="02000500030200090000" pitchFamily="2" charset="0"/>
                      </a:endParaRPr>
                    </a:p>
                  </a:txBody>
                  <a:tcPr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2000" dirty="0" smtClean="0">
                          <a:latin typeface="Myriad Pro"/>
                          <a:cs typeface="MV Boli" panose="02000500030200090000" pitchFamily="2" charset="0"/>
                        </a:rPr>
                        <a:t>17 Oct</a:t>
                      </a:r>
                      <a:endParaRPr lang="en-NZ" sz="2000" dirty="0">
                        <a:latin typeface="Myriad Pro"/>
                        <a:cs typeface="MV Boli" panose="02000500030200090000" pitchFamily="2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92168">
                <a:tc gridSpan="2"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NZ" sz="2000" dirty="0" smtClean="0">
                          <a:latin typeface="Myriad Pro"/>
                          <a:cs typeface="MV Boli" panose="02000500030200090000" pitchFamily="2" charset="0"/>
                        </a:rPr>
                        <a:t>Subject to change  </a:t>
                      </a:r>
                      <a:br>
                        <a:rPr lang="en-NZ" sz="2000" dirty="0" smtClean="0">
                          <a:latin typeface="Myriad Pro"/>
                          <a:cs typeface="MV Boli" panose="02000500030200090000" pitchFamily="2" charset="0"/>
                        </a:rPr>
                      </a:br>
                      <a:r>
                        <a:rPr lang="en-NZ" sz="2000" dirty="0" smtClean="0">
                          <a:latin typeface="Myriad Pro"/>
                          <a:cs typeface="MV Boli" panose="02000500030200090000" pitchFamily="2" charset="0"/>
                        </a:rPr>
                        <a:t>- </a:t>
                      </a:r>
                      <a:r>
                        <a:rPr lang="en-NZ" sz="2000" b="0" dirty="0" smtClean="0">
                          <a:latin typeface="Myriad Pro"/>
                          <a:cs typeface="MV Boli" panose="02000500030200090000" pitchFamily="2" charset="0"/>
                        </a:rPr>
                        <a:t>submissions, panel recommendation, government processes</a:t>
                      </a:r>
                      <a:endParaRPr lang="en-NZ" sz="2000" dirty="0">
                        <a:latin typeface="Myriad Pro"/>
                        <a:cs typeface="MV Boli" panose="02000500030200090000" pitchFamily="2" charset="0"/>
                      </a:endParaRPr>
                    </a:p>
                  </a:txBody>
                  <a:tcPr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2000" dirty="0" smtClean="0">
                          <a:latin typeface="Myriad Pro"/>
                          <a:cs typeface="MV Boli" panose="02000500030200090000" pitchFamily="2" charset="0"/>
                        </a:rPr>
                        <a:t>Nov - March</a:t>
                      </a:r>
                      <a:endParaRPr lang="en-NZ" sz="2000" dirty="0">
                        <a:latin typeface="Myriad Pro"/>
                        <a:cs typeface="MV Boli" panose="02000500030200090000" pitchFamily="2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823291">
                <a:tc gridSpan="2"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NZ" sz="2000" dirty="0" smtClean="0">
                          <a:latin typeface="Myriad Pro"/>
                          <a:cs typeface="MV Boli" panose="02000500030200090000" pitchFamily="2" charset="0"/>
                        </a:rPr>
                        <a:t>Resource Management</a:t>
                      </a:r>
                      <a:r>
                        <a:rPr lang="en-NZ" sz="2000" baseline="0" dirty="0" smtClean="0">
                          <a:latin typeface="Myriad Pro"/>
                          <a:cs typeface="MV Boli" panose="02000500030200090000" pitchFamily="2" charset="0"/>
                        </a:rPr>
                        <a:t> </a:t>
                      </a:r>
                      <a:r>
                        <a:rPr lang="en-NZ" sz="2000" dirty="0" smtClean="0">
                          <a:latin typeface="Myriad Pro"/>
                          <a:cs typeface="MV Boli" panose="02000500030200090000" pitchFamily="2" charset="0"/>
                        </a:rPr>
                        <a:t>Act changes introducing </a:t>
                      </a:r>
                      <a:br>
                        <a:rPr lang="en-NZ" sz="2000" dirty="0" smtClean="0">
                          <a:latin typeface="Myriad Pro"/>
                          <a:cs typeface="MV Boli" panose="02000500030200090000" pitchFamily="2" charset="0"/>
                        </a:rPr>
                      </a:br>
                      <a:r>
                        <a:rPr lang="en-NZ" sz="2000" dirty="0" smtClean="0">
                          <a:latin typeface="Myriad Pro"/>
                          <a:cs typeface="MV Boli" panose="02000500030200090000" pitchFamily="2" charset="0"/>
                        </a:rPr>
                        <a:t>streamlined planning process late this year</a:t>
                      </a:r>
                    </a:p>
                  </a:txBody>
                  <a:tcPr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2000" dirty="0" smtClean="0">
                          <a:latin typeface="Myriad Pro"/>
                          <a:cs typeface="MV Boli" panose="02000500030200090000" pitchFamily="2" charset="0"/>
                        </a:rPr>
                        <a:t>Late 2019</a:t>
                      </a:r>
                      <a:endParaRPr lang="en-NZ" sz="2000" dirty="0">
                        <a:latin typeface="Myriad Pro"/>
                        <a:cs typeface="MV Boli" panose="02000500030200090000" pitchFamily="2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23668">
                <a:tc gridSpan="2"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NZ" sz="2000" dirty="0" smtClean="0">
                          <a:latin typeface="Myriad Pro"/>
                          <a:cs typeface="MV Boli" panose="02000500030200090000" pitchFamily="2" charset="0"/>
                        </a:rPr>
                        <a:t>NPSFM and NESFM effective</a:t>
                      </a:r>
                      <a:r>
                        <a:rPr lang="en-NZ" sz="2000" baseline="0" dirty="0" smtClean="0">
                          <a:latin typeface="Myriad Pro"/>
                          <a:cs typeface="MV Boli" panose="02000500030200090000" pitchFamily="2" charset="0"/>
                        </a:rPr>
                        <a:t> from </a:t>
                      </a:r>
                      <a:r>
                        <a:rPr lang="en-NZ" sz="2000" dirty="0" smtClean="0">
                          <a:latin typeface="Myriad Pro"/>
                          <a:cs typeface="MV Boli" panose="02000500030200090000" pitchFamily="2" charset="0"/>
                        </a:rPr>
                        <a:t>mid-2020</a:t>
                      </a:r>
                    </a:p>
                  </a:txBody>
                  <a:tcPr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2000" dirty="0" smtClean="0">
                          <a:latin typeface="Myriad Pro"/>
                          <a:cs typeface="MV Boli" panose="02000500030200090000" pitchFamily="2" charset="0"/>
                        </a:rPr>
                        <a:t>Mid 2020</a:t>
                      </a:r>
                      <a:endParaRPr lang="en-NZ" sz="2000" dirty="0">
                        <a:latin typeface="Myriad Pro"/>
                        <a:cs typeface="MV Boli" panose="02000500030200090000" pitchFamily="2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23668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2000" dirty="0" smtClean="0">
                          <a:latin typeface="Myriad Pro"/>
                          <a:cs typeface="MV Boli" panose="02000500030200090000" pitchFamily="2" charset="0"/>
                        </a:rPr>
                        <a:t>Three Waters proposal consultation mid-2020</a:t>
                      </a:r>
                      <a:endParaRPr lang="en-NZ" sz="2000" dirty="0">
                        <a:latin typeface="Myriad Pro"/>
                        <a:cs typeface="MV Boli" panose="02000500030200090000" pitchFamily="2" charset="0"/>
                      </a:endParaRPr>
                    </a:p>
                  </a:txBody>
                  <a:tcPr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2000" dirty="0" smtClean="0">
                          <a:latin typeface="Myriad Pro"/>
                          <a:cs typeface="MV Boli" panose="02000500030200090000" pitchFamily="2" charset="0"/>
                        </a:rPr>
                        <a:t>Mid 2020</a:t>
                      </a:r>
                      <a:endParaRPr lang="en-NZ" sz="2000" dirty="0">
                        <a:latin typeface="Myriad Pro"/>
                        <a:cs typeface="MV Boli" panose="02000500030200090000" pitchFamily="2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077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339 Water programme general - powerpoint template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2.xml.rels>&#65279;<?xml version="1.0" encoding="utf-8"?><Relationships xmlns="http://schemas.openxmlformats.org/package/2006/relationships"><Relationship Type="http://schemas.openxmlformats.org/officeDocument/2006/relationships/customXmlProps" Target="/customXML/itemProps2.xml" Id="Rd3c4172d526e4b2384ade4b889302c76" /></Relationships>
</file>

<file path=customXML/item2.xml><?xml version="1.0" encoding="utf-8"?>
<metadata xmlns="http://www.objective.com/ecm/document/metadata/BFB6F7442CDB4D47AAEFFE50118F3370" version="1.0.0">
  <systemFields>
    <field name="Objective-Id">
      <value order="0">A3358127</value>
    </field>
    <field name="Objective-Title">
      <value order="0">Freshwater Update - Essential Freshwater - 6 Sept 2019</value>
    </field>
    <field name="Objective-Description">
      <value order="0"/>
    </field>
    <field name="Objective-CreationStamp">
      <value order="0">2019-09-04T21:20:21Z</value>
    </field>
    <field name="Objective-IsApproved">
      <value order="0">false</value>
    </field>
    <field name="Objective-IsPublished">
      <value order="0">true</value>
    </field>
    <field name="Objective-DatePublished">
      <value order="0">2019-09-23T20:50:40Z</value>
    </field>
    <field name="Objective-ModificationStamp">
      <value order="0">2019-09-23T20:50:40Z</value>
    </field>
    <field name="Objective-Owner">
      <value order="0">Michelle Lee</value>
    </field>
    <field name="Objective-Path">
      <value order="0">EasyInfo Global Folder:'Virtual Filing Cabinet':Democratic Process and Stakeholdings:Council Committee Meetings:* Council Committees:Rangitaiki River Forum est. May 2012:4 | Rangitaiki River Forum Meetings:Rangitaiki River Forum Agenda:2022 Rangitaiki River Forum Agenda:2019 Rangitaiki River Forum Agenda:2019-09-06 - Rangitaiki River Forum Meeting Agenda - 6 September 2019:Presentations</value>
    </field>
    <field name="Objective-Parent">
      <value order="0">Presentations</value>
    </field>
    <field name="Objective-State">
      <value order="0">Published</value>
    </field>
    <field name="Objective-VersionId">
      <value order="0">vA5094776</value>
    </field>
    <field name="Objective-Version">
      <value order="0">2.0</value>
    </field>
    <field name="Objective-VersionNumber">
      <value order="0">2</value>
    </field>
    <field name="Objective-VersionComment">
      <value order="0"/>
    </field>
    <field name="Objective-FileNumber">
      <value order="0">2.00764</value>
    </field>
    <field name="Objective-Classification">
      <value order="0">Public Access</value>
    </field>
    <field name="Objective-Caveats">
      <value order="0"/>
    </field>
  </systemFields>
  <catalogues>
    <catalogue name="Meeting And Hearing Type Catalogue" type="type" ori="id:cA22">
      <field name="Objective-Meeting and Hearing Type">
        <value order="0">Presentation</value>
      </field>
      <field name="Objective-Meeting Date">
        <value order="0"/>
      </field>
      <field name="Objective-On Behalf Of">
        <value order="0"/>
      </field>
      <field name="Objective-Accela Key">
        <value order="0"/>
      </field>
    </catalogue>
  </catalogues>
</metadata>
</file>

<file path=customXML/itemProps2.xml><?xml version="1.0" encoding="utf-8"?>
<ds:datastoreItem xmlns:ds="http://schemas.openxmlformats.org/officeDocument/2006/customXml" ds:itemID="{5745109E-2DDF-40CB-AC2B-FF9B10C90820}">
  <ds:schemaRefs>
    <ds:schemaRef ds:uri="http://www.objective.com/ecm/document/metadata/BFB6F7442CDB4D47AAEFFE50118F337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100</Words>
  <Application>Microsoft Office PowerPoint</Application>
  <PresentationFormat>On-screen Show (4:3)</PresentationFormat>
  <Paragraphs>31</Paragraphs>
  <Slides>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6" baseType="lpstr">
      <vt:lpstr>Office Theme</vt:lpstr>
      <vt:lpstr>4339 Water programme general - powerpoint template</vt:lpstr>
      <vt:lpstr>PowerPoint Presentation</vt:lpstr>
      <vt:lpstr>PowerPoint Presentation</vt:lpstr>
      <vt:lpstr>Essential Freshwater Scope</vt:lpstr>
      <vt:lpstr>PowerPoint Presentation</vt:lpstr>
    </vt:vector>
  </TitlesOfParts>
  <Company>Bay of Plenty Regional Council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Nicola Green</dc:creator>
  <cp:lastModifiedBy>Rita Watene</cp:lastModifiedBy>
  <cp:revision>7</cp:revision>
  <dcterms:created xsi:type="dcterms:W3CDTF">2019-09-04T04:12:04Z</dcterms:created>
  <dcterms:modified xsi:type="dcterms:W3CDTF">2019-09-23T20:50:33Z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hecked by">
    <vt:lpwstr>32123</vt:lpwstr>
  </property>
  <property fmtid="{D5CDD505-2E9C-101B-9397-08002B2CF9AE}" pid="3" name="Objective-Id">
    <vt:lpwstr>A3358127</vt:lpwstr>
  </property>
  <property fmtid="{D5CDD505-2E9C-101B-9397-08002B2CF9AE}" pid="4" name="Objective-Title">
    <vt:lpwstr>Freshwater Update - Essential Freshwater - 6 Sept 2019</vt:lpwstr>
  </property>
  <property fmtid="{D5CDD505-2E9C-101B-9397-08002B2CF9AE}" pid="5" name="Objective-Description">
    <vt:lpwstr/>
  </property>
  <property fmtid="{D5CDD505-2E9C-101B-9397-08002B2CF9AE}" pid="6" name="Objective-CreationStamp">
    <vt:filetime>2019-09-04T21:20:21Z</vt:filetime>
  </property>
  <property fmtid="{D5CDD505-2E9C-101B-9397-08002B2CF9AE}" pid="7" name="Objective-IsApproved">
    <vt:bool>false</vt:bool>
  </property>
  <property fmtid="{D5CDD505-2E9C-101B-9397-08002B2CF9AE}" pid="8" name="Objective-IsPublished">
    <vt:bool>true</vt:bool>
  </property>
  <property fmtid="{D5CDD505-2E9C-101B-9397-08002B2CF9AE}" pid="9" name="Objective-DatePublished">
    <vt:filetime>2019-09-23T20:50:40Z</vt:filetime>
  </property>
  <property fmtid="{D5CDD505-2E9C-101B-9397-08002B2CF9AE}" pid="10" name="Objective-ModificationStamp">
    <vt:filetime>2019-09-23T20:50:40Z</vt:filetime>
  </property>
  <property fmtid="{D5CDD505-2E9C-101B-9397-08002B2CF9AE}" pid="11" name="Objective-Owner">
    <vt:lpwstr>Michelle Lee</vt:lpwstr>
  </property>
  <property fmtid="{D5CDD505-2E9C-101B-9397-08002B2CF9AE}" pid="12" name="Objective-Path">
    <vt:lpwstr>EasyInfo Global Folder:'Virtual Filing Cabinet':Democratic Process and Stakeholdings:Council Committee Meetings:* Council Committees:Rangitaiki River Forum est. May 2012:4 | Rangitaiki River Forum Meetings:Rangitaiki River Forum Agenda:2022 Rangitaiki River Forum Agenda:2019 Rangitaiki River Forum Agenda:2019-09-06 - Rangitaiki River Forum Meeting Agenda - 6 September 2019:Presentations</vt:lpwstr>
  </property>
  <property fmtid="{D5CDD505-2E9C-101B-9397-08002B2CF9AE}" pid="13" name="Objective-Parent">
    <vt:lpwstr>Presentations</vt:lpwstr>
  </property>
  <property fmtid="{D5CDD505-2E9C-101B-9397-08002B2CF9AE}" pid="14" name="Objective-State">
    <vt:lpwstr>Published</vt:lpwstr>
  </property>
  <property fmtid="{D5CDD505-2E9C-101B-9397-08002B2CF9AE}" pid="15" name="Objective-VersionId">
    <vt:lpwstr>vA5094776</vt:lpwstr>
  </property>
  <property fmtid="{D5CDD505-2E9C-101B-9397-08002B2CF9AE}" pid="16" name="Objective-Version">
    <vt:lpwstr>2.0</vt:lpwstr>
  </property>
  <property fmtid="{D5CDD505-2E9C-101B-9397-08002B2CF9AE}" pid="17" name="Objective-VersionNumber">
    <vt:r8>2</vt:r8>
  </property>
  <property fmtid="{D5CDD505-2E9C-101B-9397-08002B2CF9AE}" pid="18" name="Objective-VersionComment">
    <vt:lpwstr/>
  </property>
  <property fmtid="{D5CDD505-2E9C-101B-9397-08002B2CF9AE}" pid="19" name="Objective-FileNumber">
    <vt:lpwstr>2.00764</vt:lpwstr>
  </property>
  <property fmtid="{D5CDD505-2E9C-101B-9397-08002B2CF9AE}" pid="20" name="Objective-Classification">
    <vt:lpwstr>Public Access</vt:lpwstr>
  </property>
  <property fmtid="{D5CDD505-2E9C-101B-9397-08002B2CF9AE}" pid="21" name="Objective-Caveats">
    <vt:lpwstr/>
  </property>
  <property fmtid="{D5CDD505-2E9C-101B-9397-08002B2CF9AE}" pid="22" name="Objective-Meeting and Hearing Type">
    <vt:lpwstr>Presentation</vt:lpwstr>
  </property>
  <property fmtid="{D5CDD505-2E9C-101B-9397-08002B2CF9AE}" pid="23" name="Objective-Meeting Date">
    <vt:lpwstr/>
  </property>
  <property fmtid="{D5CDD505-2E9C-101B-9397-08002B2CF9AE}" pid="24" name="Objective-On Behalf Of">
    <vt:lpwstr/>
  </property>
  <property fmtid="{D5CDD505-2E9C-101B-9397-08002B2CF9AE}" pid="25" name="Objective-Accela Key">
    <vt:lpwstr/>
  </property>
  <property fmtid="{D5CDD505-2E9C-101B-9397-08002B2CF9AE}" pid="26" name="Objective-Comment">
    <vt:lpwstr/>
  </property>
</Properties>
</file>