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66" r:id="rId5"/>
    <p:sldId id="262" r:id="rId6"/>
    <p:sldId id="258" r:id="rId7"/>
    <p:sldId id="264" r:id="rId8"/>
    <p:sldId id="265" r:id="rId9"/>
    <p:sldId id="263" r:id="rId10"/>
    <p:sldId id="259" r:id="rId11"/>
    <p:sldId id="261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524" autoAdjust="0"/>
  </p:normalViewPr>
  <p:slideViewPr>
    <p:cSldViewPr snapToGrid="0" showGuides="1">
      <p:cViewPr varScale="1">
        <p:scale>
          <a:sx n="93" d="100"/>
          <a:sy n="93" d="100"/>
        </p:scale>
        <p:origin x="-11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tableStyles" Target="tableStyles.xml" Id="rId18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theme" Target="theme/theme1.xml" Id="rId17" /><Relationship Type="http://schemas.openxmlformats.org/officeDocument/2006/relationships/slideMaster" Target="slideMasters/slideMaster1.xml" Id="rId2" /><Relationship Type="http://schemas.openxmlformats.org/officeDocument/2006/relationships/viewProps" Target="viewProps.xml" Id="rId16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presProps" Target="presProps.xml" Id="rId15" /><Relationship Type="http://schemas.openxmlformats.org/officeDocument/2006/relationships/slide" Target="slides/slide8.xml" Id="rId10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notesMaster" Target="notesMasters/notesMaster1.xml" Id="rId14" /><Relationship Type="http://schemas.openxmlformats.org/officeDocument/2006/relationships/customXml" Target="/customXML/item2.xml" Id="R1b6f2d20b1e04736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17CF-048C-4532-8CF2-F307BCFE28F4}" type="datetimeFigureOut">
              <a:rPr lang="en-NZ" smtClean="0"/>
              <a:t>8/08/2019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D2B5F-C7FF-4967-82CF-C1A50C8B83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21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D2B5F-C7FF-4967-82CF-C1A50C8B8306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240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9013"/>
            <a:ext cx="7991476" cy="1944687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89263"/>
            <a:ext cx="7991476" cy="9540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627880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225" y="1412875"/>
            <a:ext cx="9725025" cy="5308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788274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890" userDrawn="1">
          <p15:clr>
            <a:srgbClr val="FBAE40"/>
          </p15:clr>
        </p15:guide>
        <p15:guide id="2" pos="41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4" y="1709738"/>
            <a:ext cx="95472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224" y="4589463"/>
            <a:ext cx="95472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33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225" y="1495425"/>
            <a:ext cx="4680000" cy="5226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724" y="1495425"/>
            <a:ext cx="4680000" cy="5226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399099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306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4" y="457200"/>
            <a:ext cx="3514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57850" y="987425"/>
            <a:ext cx="5697538" cy="5734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224" y="2057399"/>
            <a:ext cx="3514725" cy="46640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791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225" y="1428750"/>
            <a:ext cx="9725025" cy="529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225" y="365126"/>
            <a:ext cx="9725025" cy="87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4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Achievements of the 2016/19 Triennium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Public Transport Committee, 9 August 2019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088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SuperGold Card Concession Hours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724" y="3051425"/>
            <a:ext cx="4680000" cy="3670050"/>
          </a:xfrm>
        </p:spPr>
        <p:txBody>
          <a:bodyPr/>
          <a:lstStyle/>
          <a:p>
            <a:r>
              <a:rPr lang="en-NZ" dirty="0" smtClean="0"/>
              <a:t>Trial extended hours in 2019/20</a:t>
            </a:r>
            <a:endParaRPr lang="en-NZ" dirty="0"/>
          </a:p>
        </p:txBody>
      </p:sp>
      <p:pic>
        <p:nvPicPr>
          <p:cNvPr id="5125" name="Picture 5" descr="C:\Users\garry\AppData\Local\Microsoft\Windows\INetCache\IE\JVC0TT3J\10-oclock-1024x768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219905"/>
            <a:ext cx="4679950" cy="35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3200" dirty="0" smtClean="0"/>
              <a:t>Engagement with Public / Stakeholders</a:t>
            </a:r>
            <a:endParaRPr lang="en-NZ" sz="3200" dirty="0"/>
          </a:p>
        </p:txBody>
      </p:sp>
      <p:pic>
        <p:nvPicPr>
          <p:cNvPr id="1027" name="Picture 3" descr="C:\Users\garry\AppData\Local\Microsoft\Windows\Temporary Internet Files\Content.IE5\YX8LSJ94\Waitaha-Engagement-Staff-Meeting-3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82" y="1412875"/>
            <a:ext cx="9437511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Blueprint, Blueprint, Blueprint 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Strategic Business Case (Feb ‘16)</a:t>
            </a:r>
          </a:p>
          <a:p>
            <a:r>
              <a:rPr lang="en-NZ" dirty="0" smtClean="0"/>
              <a:t>Programme Business Case (Feb ‘17)</a:t>
            </a:r>
          </a:p>
          <a:p>
            <a:r>
              <a:rPr lang="en-NZ" dirty="0" smtClean="0"/>
              <a:t>Detailed Business Case (Sep ‘17)</a:t>
            </a:r>
          </a:p>
          <a:p>
            <a:r>
              <a:rPr lang="en-NZ" dirty="0" smtClean="0"/>
              <a:t>Procurement (Q2/3, ‘17/18)</a:t>
            </a:r>
          </a:p>
          <a:p>
            <a:r>
              <a:rPr lang="en-NZ" dirty="0" smtClean="0"/>
              <a:t>Commencement (Dec ’18)</a:t>
            </a:r>
          </a:p>
          <a:p>
            <a:r>
              <a:rPr lang="en-NZ" dirty="0" smtClean="0"/>
              <a:t>Phases 1, 2, 3 (2019)</a:t>
            </a:r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19" y="1495425"/>
            <a:ext cx="3626361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1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53" y="82193"/>
            <a:ext cx="4135894" cy="575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341" y="5603065"/>
            <a:ext cx="3712396" cy="10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94" y="77540"/>
            <a:ext cx="4066712" cy="571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57" y="5603065"/>
            <a:ext cx="3568962" cy="107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2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Collaboration/Partnership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 smtClean="0"/>
              <a:t>Blueprint</a:t>
            </a:r>
          </a:p>
          <a:p>
            <a:r>
              <a:rPr lang="en-NZ" dirty="0" smtClean="0"/>
              <a:t>RITS</a:t>
            </a:r>
          </a:p>
          <a:p>
            <a:r>
              <a:rPr lang="en-NZ" dirty="0" smtClean="0"/>
              <a:t>UFTI</a:t>
            </a:r>
          </a:p>
          <a:p>
            <a:r>
              <a:rPr lang="en-NZ" dirty="0" smtClean="0"/>
              <a:t>With:</a:t>
            </a:r>
          </a:p>
          <a:p>
            <a:pPr marL="801688" lvl="1" indent="-344488">
              <a:buFont typeface="Courier New" panose="02070309020205020404" pitchFamily="49" charset="0"/>
              <a:buChar char="o"/>
            </a:pPr>
            <a:r>
              <a:rPr lang="en-NZ" dirty="0" smtClean="0"/>
              <a:t>TA partners</a:t>
            </a:r>
          </a:p>
          <a:p>
            <a:pPr marL="801688" lvl="1" indent="-344488">
              <a:buFont typeface="Courier New" panose="02070309020205020404" pitchFamily="49" charset="0"/>
              <a:buChar char="o"/>
            </a:pPr>
            <a:r>
              <a:rPr lang="en-NZ" dirty="0" err="1" smtClean="0"/>
              <a:t>Govt</a:t>
            </a:r>
            <a:r>
              <a:rPr lang="en-NZ" dirty="0" smtClean="0"/>
              <a:t> partners (NZTA)</a:t>
            </a:r>
          </a:p>
          <a:p>
            <a:pPr marL="801688" lvl="1" indent="-344488">
              <a:buFont typeface="Courier New" panose="02070309020205020404" pitchFamily="49" charset="0"/>
              <a:buChar char="o"/>
            </a:pPr>
            <a:r>
              <a:rPr lang="en-NZ" dirty="0" smtClean="0"/>
              <a:t>Regional council partners</a:t>
            </a:r>
            <a:endParaRPr lang="en-NZ" dirty="0"/>
          </a:p>
        </p:txBody>
      </p:sp>
      <p:pic>
        <p:nvPicPr>
          <p:cNvPr id="6146" name="Picture 2" descr="C:\Users\garry\AppData\Local\Microsoft\Windows\INetCache\IE\MR90717N\collaboration-not-compromise-control-agile-blog-solutionsiq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768475"/>
            <a:ext cx="467995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7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Technology</a:t>
            </a:r>
            <a:endParaRPr lang="en-NZ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35724" y="2383604"/>
            <a:ext cx="4680000" cy="4337870"/>
          </a:xfrm>
        </p:spPr>
        <p:txBody>
          <a:bodyPr/>
          <a:lstStyle/>
          <a:p>
            <a:r>
              <a:rPr lang="en-NZ" dirty="0" smtClean="0"/>
              <a:t>Wi-Fi:</a:t>
            </a:r>
          </a:p>
          <a:p>
            <a:pPr marL="801688" lvl="1" indent="-344488">
              <a:buFont typeface="Courier New" panose="02070309020205020404" pitchFamily="49" charset="0"/>
              <a:buChar char="o"/>
            </a:pPr>
            <a:r>
              <a:rPr lang="en-NZ" dirty="0" smtClean="0"/>
              <a:t>Western Bay</a:t>
            </a:r>
          </a:p>
          <a:p>
            <a:pPr marL="801688" lvl="1" indent="-344488">
              <a:buFont typeface="Courier New" panose="02070309020205020404" pitchFamily="49" charset="0"/>
              <a:buChar char="o"/>
            </a:pPr>
            <a:r>
              <a:rPr lang="en-NZ" dirty="0" smtClean="0"/>
              <a:t>Rotorua</a:t>
            </a:r>
          </a:p>
          <a:p>
            <a:pPr marL="801688" lvl="1" indent="-344488">
              <a:buFont typeface="Courier New" panose="02070309020205020404" pitchFamily="49" charset="0"/>
              <a:buChar char="o"/>
            </a:pPr>
            <a:r>
              <a:rPr lang="en-NZ" dirty="0" smtClean="0"/>
              <a:t>Eastern Bay</a:t>
            </a:r>
          </a:p>
          <a:p>
            <a:r>
              <a:rPr lang="en-NZ" dirty="0"/>
              <a:t>Real time</a:t>
            </a:r>
          </a:p>
        </p:txBody>
      </p:sp>
      <p:pic>
        <p:nvPicPr>
          <p:cNvPr id="2050" name="Picture 2" descr="C:\Users\garry\AppData\Local\Microsoft\Windows\INetCache\IE\AVMTZPMW\free_wifi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470525"/>
            <a:ext cx="467995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garry\AppData\Local\Microsoft\Windows\INetCache\IE\03SWHABS\4229991375_96a2b4ffc6_z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4396" y="1412875"/>
            <a:ext cx="7956683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dirty="0" smtClean="0"/>
              <a:t>Rotorua Concession Bus Fares (2018)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41766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2017 </a:t>
            </a:r>
            <a:r>
              <a:rPr lang="en-NZ" dirty="0" smtClean="0"/>
              <a:t>NZTA Procedural </a:t>
            </a:r>
            <a:r>
              <a:rPr lang="en-NZ" dirty="0" smtClean="0"/>
              <a:t>Audit</a:t>
            </a:r>
            <a:endParaRPr lang="en-NZ" dirty="0"/>
          </a:p>
        </p:txBody>
      </p:sp>
      <p:pic>
        <p:nvPicPr>
          <p:cNvPr id="9221" name="Picture 5" descr="C:\Users\garry\AppData\Local\Microsoft\Windows\INetCache\IE\LJ3OA464\tick_ico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99" y="1715499"/>
            <a:ext cx="4785902" cy="478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garry\AppData\Local\Microsoft\Windows\INetCache\IE\03SWHABS\Audit-stamp[1]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190588"/>
            <a:ext cx="4679950" cy="383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New Services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Additional Tauranga school bus services</a:t>
            </a:r>
          </a:p>
          <a:p>
            <a:r>
              <a:rPr lang="en-NZ" dirty="0" smtClean="0"/>
              <a:t>Tauranga routes 36 (Pāpāmoa), 41 (</a:t>
            </a:r>
            <a:r>
              <a:rPr lang="en-NZ" dirty="0" err="1" smtClean="0"/>
              <a:t>Maungatapu</a:t>
            </a:r>
            <a:r>
              <a:rPr lang="en-NZ" dirty="0" smtClean="0"/>
              <a:t>) &amp; 71 (Matua)</a:t>
            </a:r>
          </a:p>
          <a:p>
            <a:r>
              <a:rPr lang="en-NZ" dirty="0" err="1" smtClean="0"/>
              <a:t>Waihī</a:t>
            </a:r>
            <a:r>
              <a:rPr lang="en-NZ" dirty="0" smtClean="0"/>
              <a:t> </a:t>
            </a:r>
            <a:r>
              <a:rPr lang="en-NZ" dirty="0" smtClean="0"/>
              <a:t>Beach</a:t>
            </a:r>
          </a:p>
          <a:p>
            <a:r>
              <a:rPr lang="en-NZ" dirty="0" smtClean="0"/>
              <a:t>Ruatāhuna</a:t>
            </a:r>
          </a:p>
          <a:p>
            <a:r>
              <a:rPr lang="en-NZ" dirty="0" smtClean="0"/>
              <a:t>Additional tertiary / commuter</a:t>
            </a:r>
            <a:endParaRPr lang="en-N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29" y="1300216"/>
            <a:ext cx="3734941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5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School Student Bus Fare-Free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724" y="2373329"/>
            <a:ext cx="4680000" cy="4348145"/>
          </a:xfrm>
        </p:spPr>
        <p:txBody>
          <a:bodyPr/>
          <a:lstStyle/>
          <a:p>
            <a:r>
              <a:rPr lang="en-NZ" dirty="0" smtClean="0"/>
              <a:t>Welcome Bay 2019</a:t>
            </a:r>
          </a:p>
          <a:p>
            <a:r>
              <a:rPr lang="en-NZ" dirty="0" smtClean="0"/>
              <a:t>Tauranga City-wide 2020</a:t>
            </a:r>
          </a:p>
          <a:p>
            <a:r>
              <a:rPr lang="en-NZ" dirty="0" smtClean="0"/>
              <a:t>On:</a:t>
            </a:r>
          </a:p>
          <a:p>
            <a:pPr marL="801688" lvl="1" indent="-344488">
              <a:buFont typeface="Courier New" panose="02070309020205020404" pitchFamily="49" charset="0"/>
              <a:buChar char="o"/>
            </a:pPr>
            <a:r>
              <a:rPr lang="en-NZ" dirty="0" smtClean="0"/>
              <a:t>Urban</a:t>
            </a:r>
            <a:endParaRPr lang="en-NZ" dirty="0"/>
          </a:p>
          <a:p>
            <a:pPr marL="801688" lvl="1" indent="-344488">
              <a:buFont typeface="Courier New" panose="02070309020205020404" pitchFamily="49" charset="0"/>
              <a:buChar char="o"/>
            </a:pPr>
            <a:r>
              <a:rPr lang="en-NZ" dirty="0" smtClean="0"/>
              <a:t>School</a:t>
            </a:r>
            <a:endParaRPr lang="en-NZ" dirty="0"/>
          </a:p>
        </p:txBody>
      </p:sp>
      <p:pic>
        <p:nvPicPr>
          <p:cNvPr id="3077" name="Picture 5" descr="C:\Users\garry\AppData\Local\Microsoft\Windows\INetCache\IE\AVMTZPMW\no-money[1]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72" y="1580722"/>
            <a:ext cx="5055456" cy="50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6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BOPRC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A3326834</value>
    </field>
    <field name="Objective-Title">
      <value order="0">1. Achievements of the 2016-19 Triennium</value>
    </field>
    <field name="Objective-Description">
      <value order="0"/>
    </field>
    <field name="Objective-CreationStamp">
      <value order="0">2019-08-07T21:59:23Z</value>
    </field>
    <field name="Objective-IsApproved">
      <value order="0">false</value>
    </field>
    <field name="Objective-IsPublished">
      <value order="0">true</value>
    </field>
    <field name="Objective-DatePublished">
      <value order="0">2019-08-08T06:09:19Z</value>
    </field>
    <field name="Objective-ModificationStamp">
      <value order="0">2019-08-09T00:01:13Z</value>
    </field>
    <field name="Objective-Owner">
      <value order="0">Garry Maloney</value>
    </field>
    <field name="Objective-Path">
      <value order="0">EasyInfo Global Folder:'Virtual Filing Cabinet':Democratic Process and Stakeholdings:Council Committee Meetings:* Council Committees:Public Transport Committee:4 | Public Transport Committee Meetings:Public Transport Committee Agenda *:2019 Public Transport Committee Agenda:2019-08-09 Public Transport Committee Agenda - 9 August 2019:Presentations and Tabled Items</value>
    </field>
    <field name="Objective-Parent">
      <value order="0">Classified Object</value>
    </field>
    <field name="Objective-State">
      <value order="0">Published</value>
    </field>
    <field name="Objective-VersionId">
      <value order="0">vA5027467</value>
    </field>
    <field name="Objective-Version">
      <value order="0">1.0</value>
    </field>
    <field name="Objective-VersionNumber">
      <value order="0">4</value>
    </field>
    <field name="Objective-VersionComment">
      <value order="0">Amended to reflect Namouta's comments.</value>
    </field>
    <field name="Objective-FileNumber">
      <value order="0">2.00763</value>
    </field>
    <field name="Objective-Classification">
      <value order="0">Public Access</value>
    </field>
    <field name="Objective-Caveats">
      <value order="0"/>
    </field>
  </systemFields>
  <catalogues>
    <catalogue name="Publication Type Catalogue" type="type" ori="id:cA14">
      <field name="Objective-Publication Type">
        <value order="0">Presentation</value>
      </field>
      <field name="Objective-On Behalf Of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BOPRC Powerpoint Template</Template>
  <TotalTime>74</TotalTime>
  <Words>158</Words>
  <Application>Microsoft Office PowerPoint</Application>
  <PresentationFormat>Custom</PresentationFormat>
  <Paragraphs>41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Blue BOPRC Powerpoint Template</vt:lpstr>
      <vt:lpstr>Achievements of the 2016/19 Triennium</vt:lpstr>
      <vt:lpstr>Blueprint, Blueprint, Blueprint …</vt:lpstr>
      <vt:lpstr>PowerPoint Presentation</vt:lpstr>
      <vt:lpstr>Collaboration/Partnership</vt:lpstr>
      <vt:lpstr>Technology</vt:lpstr>
      <vt:lpstr>Rotorua Concession Bus Fares (2018)</vt:lpstr>
      <vt:lpstr>2017 NZTA Procedural Audit</vt:lpstr>
      <vt:lpstr>New Services</vt:lpstr>
      <vt:lpstr>School Student Bus Fare-Free</vt:lpstr>
      <vt:lpstr>SuperGold Card Concession Hours</vt:lpstr>
      <vt:lpstr>Engagement with Public / Stakeholders</vt:lpstr>
    </vt:vector>
  </TitlesOfParts>
  <Company>Bay of Plenty Regional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Achievements of the 2016/19 Triennium</dc:title>
  <dc:creator>Garry Maloney</dc:creator>
  <cp:lastModifiedBy>Garry Maloney</cp:lastModifiedBy>
  <cp:revision>13</cp:revision>
  <dcterms:created xsi:type="dcterms:W3CDTF">2019-08-07T22:56:25Z</dcterms:created>
  <dcterms:modified xsi:type="dcterms:W3CDTF">2019-08-08T07:09:01Z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A3326834</vt:lpwstr>
  </property>
  <property fmtid="{D5CDD505-2E9C-101B-9397-08002B2CF9AE}" pid="4" name="Objective-Title">
    <vt:lpwstr>1. Achievements of the 2016-19 Triennium</vt:lpwstr>
  </property>
  <property fmtid="{D5CDD505-2E9C-101B-9397-08002B2CF9AE}" pid="5" name="Objective-Description">
    <vt:lpwstr/>
  </property>
  <property fmtid="{D5CDD505-2E9C-101B-9397-08002B2CF9AE}" pid="6" name="Objective-CreationStamp">
    <vt:filetime>2019-08-07T21:59:23Z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2019-08-08T06:09:19Z</vt:filetime>
  </property>
  <property fmtid="{D5CDD505-2E9C-101B-9397-08002B2CF9AE}" pid="10" name="Objective-ModificationStamp">
    <vt:filetime>2019-08-09T00:01:13Z</vt:filetime>
  </property>
  <property fmtid="{D5CDD505-2E9C-101B-9397-08002B2CF9AE}" pid="11" name="Objective-Owner">
    <vt:lpwstr>Garry Maloney</vt:lpwstr>
  </property>
  <property fmtid="{D5CDD505-2E9C-101B-9397-08002B2CF9AE}" pid="12" name="Objective-Path">
    <vt:lpwstr>EasyInfo Global Folder:'Virtual Filing Cabinet':Democratic Process and Stakeholdings:Council Committee Meetings:* Council Committees:Public Transport Committee:4 | Public Transport Committee Meetings:Public Transport Committee Agenda *:2019 Public Transport Committee Agenda:2019-08-09 Public Transport Committee Agenda - 9 August 2019:Presentations and Tabled Items</vt:lpwstr>
  </property>
  <property fmtid="{D5CDD505-2E9C-101B-9397-08002B2CF9AE}" pid="13" name="Objective-Parent">
    <vt:lpwstr>Classified Object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vA5027467</vt:lpwstr>
  </property>
  <property fmtid="{D5CDD505-2E9C-101B-9397-08002B2CF9AE}" pid="16" name="Objective-Version">
    <vt:lpwstr>1.0</vt:lpwstr>
  </property>
  <property fmtid="{D5CDD505-2E9C-101B-9397-08002B2CF9AE}" pid="17" name="Objective-VersionNumber">
    <vt:r8>4</vt:r8>
  </property>
  <property fmtid="{D5CDD505-2E9C-101B-9397-08002B2CF9AE}" pid="18" name="Objective-VersionComment">
    <vt:lpwstr>Amended to reflect Namouta's comments.</vt:lpwstr>
  </property>
  <property fmtid="{D5CDD505-2E9C-101B-9397-08002B2CF9AE}" pid="19" name="Objective-FileNumber">
    <vt:lpwstr>2.00763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Publication Type">
    <vt:lpwstr>Presentation</vt:lpwstr>
  </property>
  <property fmtid="{D5CDD505-2E9C-101B-9397-08002B2CF9AE}" pid="23" name="Objective-On Behalf Of">
    <vt:lpwstr/>
  </property>
  <property fmtid="{D5CDD505-2E9C-101B-9397-08002B2CF9AE}" pid="24" name="Objective-Accela Key">
    <vt:lpwstr/>
  </property>
  <property fmtid="{D5CDD505-2E9C-101B-9397-08002B2CF9AE}" pid="25" name="Objective-Comment">
    <vt:lpwstr/>
  </property>
  <property fmtid="{D5CDD505-2E9C-101B-9397-08002B2CF9AE}" pid="26" name="Objective-Publication Type [system]">
    <vt:lpwstr>Presentation</vt:lpwstr>
  </property>
  <property fmtid="{D5CDD505-2E9C-101B-9397-08002B2CF9AE}" pid="27" name="Objective-On Behalf Of [system]">
    <vt:lpwstr/>
  </property>
  <property fmtid="{D5CDD505-2E9C-101B-9397-08002B2CF9AE}" pid="28" name="Objective-Accela Key [system]">
    <vt:lpwstr/>
  </property>
</Properties>
</file>