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57" r:id="rId3"/>
    <p:sldId id="321" r:id="rId4"/>
    <p:sldId id="349" r:id="rId5"/>
    <p:sldId id="353" r:id="rId6"/>
    <p:sldId id="336" r:id="rId7"/>
    <p:sldId id="350" r:id="rId8"/>
    <p:sldId id="354" r:id="rId9"/>
    <p:sldId id="332" r:id="rId10"/>
    <p:sldId id="356" r:id="rId11"/>
    <p:sldId id="357" r:id="rId12"/>
    <p:sldId id="325" r:id="rId13"/>
    <p:sldId id="329" r:id="rId14"/>
    <p:sldId id="345" r:id="rId15"/>
    <p:sldId id="351" r:id="rId16"/>
    <p:sldId id="352" r:id="rId17"/>
    <p:sldId id="358" r:id="rId18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002F5D"/>
    <a:srgbClr val="0064A3"/>
    <a:srgbClr val="62BD19"/>
    <a:srgbClr val="2E2E2E"/>
    <a:srgbClr val="33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75858" autoAdjust="0"/>
  </p:normalViewPr>
  <p:slideViewPr>
    <p:cSldViewPr>
      <p:cViewPr varScale="1">
        <p:scale>
          <a:sx n="63" d="100"/>
          <a:sy n="63" d="100"/>
        </p:scale>
        <p:origin x="-60" y="-50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1.xml" Id="rId3" /><Relationship Type="http://schemas.openxmlformats.org/officeDocument/2006/relationships/viewProps" Target="viewProps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presProps" Target="presProps.xml" Id="rId20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tableStyles" Target="tableStyles.xml" Id="rId23" /><Relationship Type="http://schemas.openxmlformats.org/officeDocument/2006/relationships/slide" Target="slides/slide8.xml" Id="rId10" /><Relationship Type="http://schemas.openxmlformats.org/officeDocument/2006/relationships/notesMaster" Target="notesMasters/notesMaster1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theme" Target="theme/theme1.xml" Id="rId22" /><Relationship Type="http://schemas.openxmlformats.org/officeDocument/2006/relationships/customXml" Target="/customXML/item2.xml" Id="R0545ce684ca14371" 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61DCC-983B-46C4-9171-92F9EFFEABEF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AB68A71-C625-45F2-A092-6FEBABB8ACE4}">
      <dgm:prSet phldrT="[Text]" custT="1"/>
      <dgm:spPr/>
      <dgm:t>
        <a:bodyPr/>
        <a:lstStyle/>
        <a:p>
          <a:r>
            <a:rPr lang="en-NZ" sz="2000" dirty="0" smtClean="0"/>
            <a:t>Regional update</a:t>
          </a:r>
          <a:endParaRPr lang="en-NZ" sz="2000" dirty="0"/>
        </a:p>
      </dgm:t>
    </dgm:pt>
    <dgm:pt modelId="{705F7E3A-519F-462B-9804-6CA195282EAA}" type="parTrans" cxnId="{9F67E8EA-8AAA-4A02-9A9E-B33E92652904}">
      <dgm:prSet/>
      <dgm:spPr/>
      <dgm:t>
        <a:bodyPr/>
        <a:lstStyle/>
        <a:p>
          <a:endParaRPr lang="en-NZ"/>
        </a:p>
      </dgm:t>
    </dgm:pt>
    <dgm:pt modelId="{EDC4AF8E-3BFD-4EC9-8590-7CA14AD2C534}" type="sibTrans" cxnId="{9F67E8EA-8AAA-4A02-9A9E-B33E92652904}">
      <dgm:prSet/>
      <dgm:spPr/>
      <dgm:t>
        <a:bodyPr/>
        <a:lstStyle/>
        <a:p>
          <a:endParaRPr lang="en-NZ"/>
        </a:p>
      </dgm:t>
    </dgm:pt>
    <dgm:pt modelId="{6CCD2186-9CEB-4DE2-B35B-D1F0A8ACE4E2}">
      <dgm:prSet phldrT="[Text]" custT="1"/>
      <dgm:spPr/>
      <dgm:t>
        <a:bodyPr/>
        <a:lstStyle/>
        <a:p>
          <a:r>
            <a:rPr lang="en-NZ" sz="2000" dirty="0" smtClean="0"/>
            <a:t>Kaituna water management area PC12</a:t>
          </a:r>
        </a:p>
      </dgm:t>
    </dgm:pt>
    <dgm:pt modelId="{A4A611FC-2813-4322-A100-48B4003B4400}" type="sibTrans" cxnId="{A5BB3AA1-B9F7-4358-BFBE-1DB102ECA274}">
      <dgm:prSet/>
      <dgm:spPr/>
      <dgm:t>
        <a:bodyPr/>
        <a:lstStyle/>
        <a:p>
          <a:endParaRPr lang="en-NZ"/>
        </a:p>
      </dgm:t>
    </dgm:pt>
    <dgm:pt modelId="{A07DA1D0-E6DC-4C52-8668-72A74E5089F8}" type="parTrans" cxnId="{A5BB3AA1-B9F7-4358-BFBE-1DB102ECA274}">
      <dgm:prSet/>
      <dgm:spPr/>
      <dgm:t>
        <a:bodyPr/>
        <a:lstStyle/>
        <a:p>
          <a:endParaRPr lang="en-NZ"/>
        </a:p>
      </dgm:t>
    </dgm:pt>
    <dgm:pt modelId="{A7529BC6-C06B-4F15-9EA1-E931A412852D}">
      <dgm:prSet phldrT="[Text]" custT="1"/>
      <dgm:spPr/>
      <dgm:t>
        <a:bodyPr/>
        <a:lstStyle/>
        <a:p>
          <a:r>
            <a:rPr lang="en-NZ" sz="2000" dirty="0" smtClean="0"/>
            <a:t>National update</a:t>
          </a:r>
          <a:endParaRPr lang="en-NZ" sz="2000" dirty="0"/>
        </a:p>
      </dgm:t>
    </dgm:pt>
    <dgm:pt modelId="{618A4681-4E38-41B5-8499-3E2514BCA0E9}" type="parTrans" cxnId="{7896AD9B-B89F-4206-BD99-1B4F7E2B285D}">
      <dgm:prSet/>
      <dgm:spPr/>
      <dgm:t>
        <a:bodyPr/>
        <a:lstStyle/>
        <a:p>
          <a:endParaRPr lang="en-NZ"/>
        </a:p>
      </dgm:t>
    </dgm:pt>
    <dgm:pt modelId="{404E9861-F7C8-46CC-8D74-A84C9CDCE6F3}" type="sibTrans" cxnId="{7896AD9B-B89F-4206-BD99-1B4F7E2B285D}">
      <dgm:prSet/>
      <dgm:spPr/>
      <dgm:t>
        <a:bodyPr/>
        <a:lstStyle/>
        <a:p>
          <a:endParaRPr lang="en-NZ"/>
        </a:p>
      </dgm:t>
    </dgm:pt>
    <dgm:pt modelId="{7BC3FE74-8AB1-4D19-AB54-DA9309C280A5}" type="pres">
      <dgm:prSet presAssocID="{79A61DCC-983B-46C4-9171-92F9EFFEAB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NZ"/>
        </a:p>
      </dgm:t>
    </dgm:pt>
    <dgm:pt modelId="{B509539E-1CF1-49CA-8E8B-BA72177DEBB1}" type="pres">
      <dgm:prSet presAssocID="{79A61DCC-983B-46C4-9171-92F9EFFEABEF}" presName="Name1" presStyleCnt="0"/>
      <dgm:spPr/>
      <dgm:t>
        <a:bodyPr/>
        <a:lstStyle/>
        <a:p>
          <a:endParaRPr lang="en-NZ"/>
        </a:p>
      </dgm:t>
    </dgm:pt>
    <dgm:pt modelId="{5452BEBA-7A81-4FD2-9EE0-8C8906A32E00}" type="pres">
      <dgm:prSet presAssocID="{79A61DCC-983B-46C4-9171-92F9EFFEABEF}" presName="cycle" presStyleCnt="0"/>
      <dgm:spPr/>
      <dgm:t>
        <a:bodyPr/>
        <a:lstStyle/>
        <a:p>
          <a:endParaRPr lang="en-NZ"/>
        </a:p>
      </dgm:t>
    </dgm:pt>
    <dgm:pt modelId="{2584DE17-5978-4FEA-B569-80CE925B54B8}" type="pres">
      <dgm:prSet presAssocID="{79A61DCC-983B-46C4-9171-92F9EFFEABEF}" presName="srcNode" presStyleLbl="node1" presStyleIdx="0" presStyleCnt="3"/>
      <dgm:spPr/>
      <dgm:t>
        <a:bodyPr/>
        <a:lstStyle/>
        <a:p>
          <a:endParaRPr lang="en-NZ"/>
        </a:p>
      </dgm:t>
    </dgm:pt>
    <dgm:pt modelId="{091F154C-054D-4573-AEEA-065C63CE2A9A}" type="pres">
      <dgm:prSet presAssocID="{79A61DCC-983B-46C4-9171-92F9EFFEABEF}" presName="conn" presStyleLbl="parChTrans1D2" presStyleIdx="0" presStyleCnt="1"/>
      <dgm:spPr/>
      <dgm:t>
        <a:bodyPr/>
        <a:lstStyle/>
        <a:p>
          <a:endParaRPr lang="en-NZ"/>
        </a:p>
      </dgm:t>
    </dgm:pt>
    <dgm:pt modelId="{86112B11-42B9-4873-9516-726A532E026E}" type="pres">
      <dgm:prSet presAssocID="{79A61DCC-983B-46C4-9171-92F9EFFEABEF}" presName="extraNode" presStyleLbl="node1" presStyleIdx="0" presStyleCnt="3"/>
      <dgm:spPr/>
      <dgm:t>
        <a:bodyPr/>
        <a:lstStyle/>
        <a:p>
          <a:endParaRPr lang="en-NZ"/>
        </a:p>
      </dgm:t>
    </dgm:pt>
    <dgm:pt modelId="{54420041-6941-4F28-BC27-B8846734BEFF}" type="pres">
      <dgm:prSet presAssocID="{79A61DCC-983B-46C4-9171-92F9EFFEABEF}" presName="dstNode" presStyleLbl="node1" presStyleIdx="0" presStyleCnt="3"/>
      <dgm:spPr/>
      <dgm:t>
        <a:bodyPr/>
        <a:lstStyle/>
        <a:p>
          <a:endParaRPr lang="en-NZ"/>
        </a:p>
      </dgm:t>
    </dgm:pt>
    <dgm:pt modelId="{D9A8FBD3-126F-45CB-A87D-CD54D190E31F}" type="pres">
      <dgm:prSet presAssocID="{A7529BC6-C06B-4F15-9EA1-E931A412852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C8B3E98-7736-4938-B628-EA37B8D56A4A}" type="pres">
      <dgm:prSet presAssocID="{A7529BC6-C06B-4F15-9EA1-E931A412852D}" presName="accent_1" presStyleCnt="0"/>
      <dgm:spPr/>
    </dgm:pt>
    <dgm:pt modelId="{C5AD18B6-1EAE-4782-A74D-6893DAFBBB44}" type="pres">
      <dgm:prSet presAssocID="{A7529BC6-C06B-4F15-9EA1-E931A412852D}" presName="accentRepeatNode" presStyleLbl="solidFgAcc1" presStyleIdx="0" presStyleCnt="3"/>
      <dgm:spPr/>
    </dgm:pt>
    <dgm:pt modelId="{9899D60C-2E7E-43DB-BC72-176295A13BAA}" type="pres">
      <dgm:prSet presAssocID="{BAB68A71-C625-45F2-A092-6FEBABB8ACE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4D5C5FB-16B6-4A44-917E-8A7381949A50}" type="pres">
      <dgm:prSet presAssocID="{BAB68A71-C625-45F2-A092-6FEBABB8ACE4}" presName="accent_2" presStyleCnt="0"/>
      <dgm:spPr/>
    </dgm:pt>
    <dgm:pt modelId="{991C218A-D177-4D59-A8EC-639BF1110474}" type="pres">
      <dgm:prSet presAssocID="{BAB68A71-C625-45F2-A092-6FEBABB8ACE4}" presName="accentRepeatNode" presStyleLbl="solidFgAcc1" presStyleIdx="1" presStyleCnt="3"/>
      <dgm:spPr/>
      <dgm:t>
        <a:bodyPr/>
        <a:lstStyle/>
        <a:p>
          <a:endParaRPr lang="en-NZ"/>
        </a:p>
      </dgm:t>
    </dgm:pt>
    <dgm:pt modelId="{1ADB23B4-06BA-476E-BAB9-B26B24272091}" type="pres">
      <dgm:prSet presAssocID="{6CCD2186-9CEB-4DE2-B35B-D1F0A8ACE4E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5AEA45E-143E-4D7B-BBF5-8C5FE03E319C}" type="pres">
      <dgm:prSet presAssocID="{6CCD2186-9CEB-4DE2-B35B-D1F0A8ACE4E2}" presName="accent_3" presStyleCnt="0"/>
      <dgm:spPr/>
    </dgm:pt>
    <dgm:pt modelId="{8441FDDA-674A-4950-AA3A-88D816F73612}" type="pres">
      <dgm:prSet presAssocID="{6CCD2186-9CEB-4DE2-B35B-D1F0A8ACE4E2}" presName="accentRepeatNode" presStyleLbl="solidFgAcc1" presStyleIdx="2" presStyleCnt="3" custLinFactNeighborY="2691"/>
      <dgm:spPr/>
      <dgm:t>
        <a:bodyPr/>
        <a:lstStyle/>
        <a:p>
          <a:endParaRPr lang="en-NZ"/>
        </a:p>
      </dgm:t>
    </dgm:pt>
  </dgm:ptLst>
  <dgm:cxnLst>
    <dgm:cxn modelId="{7896AD9B-B89F-4206-BD99-1B4F7E2B285D}" srcId="{79A61DCC-983B-46C4-9171-92F9EFFEABEF}" destId="{A7529BC6-C06B-4F15-9EA1-E931A412852D}" srcOrd="0" destOrd="0" parTransId="{618A4681-4E38-41B5-8499-3E2514BCA0E9}" sibTransId="{404E9861-F7C8-46CC-8D74-A84C9CDCE6F3}"/>
    <dgm:cxn modelId="{784ADD83-69DA-4B8F-A18E-4464FB0C6EF2}" type="presOf" srcId="{A7529BC6-C06B-4F15-9EA1-E931A412852D}" destId="{D9A8FBD3-126F-45CB-A87D-CD54D190E31F}" srcOrd="0" destOrd="0" presId="urn:microsoft.com/office/officeart/2008/layout/VerticalCurvedList"/>
    <dgm:cxn modelId="{9F67E8EA-8AAA-4A02-9A9E-B33E92652904}" srcId="{79A61DCC-983B-46C4-9171-92F9EFFEABEF}" destId="{BAB68A71-C625-45F2-A092-6FEBABB8ACE4}" srcOrd="1" destOrd="0" parTransId="{705F7E3A-519F-462B-9804-6CA195282EAA}" sibTransId="{EDC4AF8E-3BFD-4EC9-8590-7CA14AD2C534}"/>
    <dgm:cxn modelId="{AB62BAD8-76C4-4E7D-A863-532347557BF1}" type="presOf" srcId="{79A61DCC-983B-46C4-9171-92F9EFFEABEF}" destId="{7BC3FE74-8AB1-4D19-AB54-DA9309C280A5}" srcOrd="0" destOrd="0" presId="urn:microsoft.com/office/officeart/2008/layout/VerticalCurvedList"/>
    <dgm:cxn modelId="{A5BB3AA1-B9F7-4358-BFBE-1DB102ECA274}" srcId="{79A61DCC-983B-46C4-9171-92F9EFFEABEF}" destId="{6CCD2186-9CEB-4DE2-B35B-D1F0A8ACE4E2}" srcOrd="2" destOrd="0" parTransId="{A07DA1D0-E6DC-4C52-8668-72A74E5089F8}" sibTransId="{A4A611FC-2813-4322-A100-48B4003B4400}"/>
    <dgm:cxn modelId="{41615098-3A91-44A0-B392-10706DBBD22D}" type="presOf" srcId="{404E9861-F7C8-46CC-8D74-A84C9CDCE6F3}" destId="{091F154C-054D-4573-AEEA-065C63CE2A9A}" srcOrd="0" destOrd="0" presId="urn:microsoft.com/office/officeart/2008/layout/VerticalCurvedList"/>
    <dgm:cxn modelId="{BBF16451-D5AC-4623-8F55-3CF1FF91AD2E}" type="presOf" srcId="{6CCD2186-9CEB-4DE2-B35B-D1F0A8ACE4E2}" destId="{1ADB23B4-06BA-476E-BAB9-B26B24272091}" srcOrd="0" destOrd="0" presId="urn:microsoft.com/office/officeart/2008/layout/VerticalCurvedList"/>
    <dgm:cxn modelId="{4440752D-108B-4DD6-BEB1-22B4E8A82069}" type="presOf" srcId="{BAB68A71-C625-45F2-A092-6FEBABB8ACE4}" destId="{9899D60C-2E7E-43DB-BC72-176295A13BAA}" srcOrd="0" destOrd="0" presId="urn:microsoft.com/office/officeart/2008/layout/VerticalCurvedList"/>
    <dgm:cxn modelId="{818CCEF4-1D32-4725-9547-B57A4E11BD90}" type="presParOf" srcId="{7BC3FE74-8AB1-4D19-AB54-DA9309C280A5}" destId="{B509539E-1CF1-49CA-8E8B-BA72177DEBB1}" srcOrd="0" destOrd="0" presId="urn:microsoft.com/office/officeart/2008/layout/VerticalCurvedList"/>
    <dgm:cxn modelId="{C956BBBE-05D7-4547-B94B-1E9958FA6346}" type="presParOf" srcId="{B509539E-1CF1-49CA-8E8B-BA72177DEBB1}" destId="{5452BEBA-7A81-4FD2-9EE0-8C8906A32E00}" srcOrd="0" destOrd="0" presId="urn:microsoft.com/office/officeart/2008/layout/VerticalCurvedList"/>
    <dgm:cxn modelId="{ED7EA3DC-9661-479F-BEBD-CAF14F07849D}" type="presParOf" srcId="{5452BEBA-7A81-4FD2-9EE0-8C8906A32E00}" destId="{2584DE17-5978-4FEA-B569-80CE925B54B8}" srcOrd="0" destOrd="0" presId="urn:microsoft.com/office/officeart/2008/layout/VerticalCurvedList"/>
    <dgm:cxn modelId="{1992C59E-8EDD-4334-B676-08E622FC6390}" type="presParOf" srcId="{5452BEBA-7A81-4FD2-9EE0-8C8906A32E00}" destId="{091F154C-054D-4573-AEEA-065C63CE2A9A}" srcOrd="1" destOrd="0" presId="urn:microsoft.com/office/officeart/2008/layout/VerticalCurvedList"/>
    <dgm:cxn modelId="{0ADE9860-D757-46B3-9808-F3CC4FEA3071}" type="presParOf" srcId="{5452BEBA-7A81-4FD2-9EE0-8C8906A32E00}" destId="{86112B11-42B9-4873-9516-726A532E026E}" srcOrd="2" destOrd="0" presId="urn:microsoft.com/office/officeart/2008/layout/VerticalCurvedList"/>
    <dgm:cxn modelId="{C5393D8D-DA51-4064-A9E0-53F3A7E327BC}" type="presParOf" srcId="{5452BEBA-7A81-4FD2-9EE0-8C8906A32E00}" destId="{54420041-6941-4F28-BC27-B8846734BEFF}" srcOrd="3" destOrd="0" presId="urn:microsoft.com/office/officeart/2008/layout/VerticalCurvedList"/>
    <dgm:cxn modelId="{B902AE06-0777-4D7B-B7D8-81ED444D10FF}" type="presParOf" srcId="{B509539E-1CF1-49CA-8E8B-BA72177DEBB1}" destId="{D9A8FBD3-126F-45CB-A87D-CD54D190E31F}" srcOrd="1" destOrd="0" presId="urn:microsoft.com/office/officeart/2008/layout/VerticalCurvedList"/>
    <dgm:cxn modelId="{C6107BDF-690D-4437-A07E-E2BE4C4B58B3}" type="presParOf" srcId="{B509539E-1CF1-49CA-8E8B-BA72177DEBB1}" destId="{9C8B3E98-7736-4938-B628-EA37B8D56A4A}" srcOrd="2" destOrd="0" presId="urn:microsoft.com/office/officeart/2008/layout/VerticalCurvedList"/>
    <dgm:cxn modelId="{96ED66A6-6FA4-4F88-B82D-296A416ECD9C}" type="presParOf" srcId="{9C8B3E98-7736-4938-B628-EA37B8D56A4A}" destId="{C5AD18B6-1EAE-4782-A74D-6893DAFBBB44}" srcOrd="0" destOrd="0" presId="urn:microsoft.com/office/officeart/2008/layout/VerticalCurvedList"/>
    <dgm:cxn modelId="{478AFEB9-0B34-469D-8EC5-3D104738338A}" type="presParOf" srcId="{B509539E-1CF1-49CA-8E8B-BA72177DEBB1}" destId="{9899D60C-2E7E-43DB-BC72-176295A13BAA}" srcOrd="3" destOrd="0" presId="urn:microsoft.com/office/officeart/2008/layout/VerticalCurvedList"/>
    <dgm:cxn modelId="{9F769AC9-8E35-449A-BFAB-77EE8895EB03}" type="presParOf" srcId="{B509539E-1CF1-49CA-8E8B-BA72177DEBB1}" destId="{04D5C5FB-16B6-4A44-917E-8A7381949A50}" srcOrd="4" destOrd="0" presId="urn:microsoft.com/office/officeart/2008/layout/VerticalCurvedList"/>
    <dgm:cxn modelId="{0E5709B1-197C-4A5D-8057-B3A2EE6DF139}" type="presParOf" srcId="{04D5C5FB-16B6-4A44-917E-8A7381949A50}" destId="{991C218A-D177-4D59-A8EC-639BF1110474}" srcOrd="0" destOrd="0" presId="urn:microsoft.com/office/officeart/2008/layout/VerticalCurvedList"/>
    <dgm:cxn modelId="{46677EA2-C0B9-45EE-B578-6351A72B4F45}" type="presParOf" srcId="{B509539E-1CF1-49CA-8E8B-BA72177DEBB1}" destId="{1ADB23B4-06BA-476E-BAB9-B26B24272091}" srcOrd="5" destOrd="0" presId="urn:microsoft.com/office/officeart/2008/layout/VerticalCurvedList"/>
    <dgm:cxn modelId="{CD80B658-4FC1-427C-BAC5-2DC00CE4AAB7}" type="presParOf" srcId="{B509539E-1CF1-49CA-8E8B-BA72177DEBB1}" destId="{85AEA45E-143E-4D7B-BBF5-8C5FE03E319C}" srcOrd="6" destOrd="0" presId="urn:microsoft.com/office/officeart/2008/layout/VerticalCurvedList"/>
    <dgm:cxn modelId="{62A5B6F5-7913-4C78-B38B-277D859CAA12}" type="presParOf" srcId="{85AEA45E-143E-4D7B-BBF5-8C5FE03E319C}" destId="{8441FDDA-674A-4950-AA3A-88D816F736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39DB3-362B-4070-AA91-6CB42DBBFEB9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Z"/>
        </a:p>
      </dgm:t>
    </dgm:pt>
    <dgm:pt modelId="{C9357D04-3C51-4656-B5B0-B022D1C0EAC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 sz="2000" dirty="0" smtClean="0">
              <a:solidFill>
                <a:schemeClr val="bg1"/>
              </a:solidFill>
            </a:rPr>
            <a:t>Plan change 9 – Region Wide Water Quantity</a:t>
          </a:r>
          <a:endParaRPr lang="en-NZ" sz="2000" dirty="0">
            <a:solidFill>
              <a:schemeClr val="bg1"/>
            </a:solidFill>
          </a:endParaRPr>
        </a:p>
      </dgm:t>
    </dgm:pt>
    <dgm:pt modelId="{5C656616-9091-4562-AD99-40A1C3CA9C9B}" type="parTrans" cxnId="{821BCFD3-EE03-4472-8E32-374F65F37BC5}">
      <dgm:prSet/>
      <dgm:spPr/>
      <dgm:t>
        <a:bodyPr/>
        <a:lstStyle/>
        <a:p>
          <a:endParaRPr lang="en-NZ"/>
        </a:p>
      </dgm:t>
    </dgm:pt>
    <dgm:pt modelId="{2D0B5381-6F6E-44C9-9EB6-7194F911F771}" type="sibTrans" cxnId="{821BCFD3-EE03-4472-8E32-374F65F37BC5}">
      <dgm:prSet/>
      <dgm:spPr/>
      <dgm:t>
        <a:bodyPr/>
        <a:lstStyle/>
        <a:p>
          <a:endParaRPr lang="en-NZ"/>
        </a:p>
      </dgm:t>
    </dgm:pt>
    <dgm:pt modelId="{56A99560-4E33-4FFC-86A7-5DBBA0CF2B4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 sz="1800" dirty="0" smtClean="0">
              <a:solidFill>
                <a:schemeClr val="bg1"/>
              </a:solidFill>
            </a:rPr>
            <a:t>First step in two stage process to improve water allocation limits</a:t>
          </a:r>
          <a:endParaRPr lang="en-NZ" sz="1800" dirty="0">
            <a:solidFill>
              <a:schemeClr val="bg1"/>
            </a:solidFill>
          </a:endParaRPr>
        </a:p>
      </dgm:t>
    </dgm:pt>
    <dgm:pt modelId="{1E53C9CD-4334-4E8B-BDEE-A5B25900E1B2}" type="parTrans" cxnId="{6E3F32A4-58FD-4618-8EE6-42D155C5A0E3}">
      <dgm:prSet/>
      <dgm:spPr/>
      <dgm:t>
        <a:bodyPr/>
        <a:lstStyle/>
        <a:p>
          <a:endParaRPr lang="en-NZ"/>
        </a:p>
      </dgm:t>
    </dgm:pt>
    <dgm:pt modelId="{DE73570A-9E06-4FA0-AA82-380C4A4D90D0}" type="sibTrans" cxnId="{6E3F32A4-58FD-4618-8EE6-42D155C5A0E3}">
      <dgm:prSet/>
      <dgm:spPr/>
      <dgm:t>
        <a:bodyPr/>
        <a:lstStyle/>
        <a:p>
          <a:endParaRPr lang="en-NZ"/>
        </a:p>
      </dgm:t>
    </dgm:pt>
    <dgm:pt modelId="{1558AE80-0DBD-4B8F-9347-6F7F79421F7E}">
      <dgm:prSet phldrT="[Text]" custT="1"/>
      <dgm:spPr/>
      <dgm:t>
        <a:bodyPr/>
        <a:lstStyle/>
        <a:p>
          <a:r>
            <a:rPr lang="en-NZ" sz="2000" dirty="0" smtClean="0"/>
            <a:t>Plan Change 10 – Lake </a:t>
          </a:r>
          <a:r>
            <a:rPr lang="en-NZ" sz="2000" dirty="0" err="1" smtClean="0"/>
            <a:t>Rotorua</a:t>
          </a:r>
          <a:r>
            <a:rPr lang="en-NZ" sz="2000" dirty="0" smtClean="0"/>
            <a:t> Nutrient Management</a:t>
          </a:r>
        </a:p>
        <a:p>
          <a:r>
            <a:rPr lang="en-NZ" sz="1800" dirty="0" smtClean="0">
              <a:solidFill>
                <a:schemeClr val="bg1"/>
              </a:solidFill>
            </a:rPr>
            <a:t>Awaiting Environment Court interim decision – stage 1 matters</a:t>
          </a:r>
        </a:p>
      </dgm:t>
    </dgm:pt>
    <dgm:pt modelId="{53052C56-6B2D-49CB-A384-4F165E09795A}" type="sibTrans" cxnId="{0401F521-90D1-474A-9DE2-E610198B27C1}">
      <dgm:prSet/>
      <dgm:spPr/>
      <dgm:t>
        <a:bodyPr/>
        <a:lstStyle/>
        <a:p>
          <a:endParaRPr lang="en-NZ"/>
        </a:p>
      </dgm:t>
    </dgm:pt>
    <dgm:pt modelId="{EE7965CD-12C2-4DC7-8069-D6D1E103BE34}" type="parTrans" cxnId="{0401F521-90D1-474A-9DE2-E610198B27C1}">
      <dgm:prSet/>
      <dgm:spPr/>
      <dgm:t>
        <a:bodyPr/>
        <a:lstStyle/>
        <a:p>
          <a:endParaRPr lang="en-NZ"/>
        </a:p>
      </dgm:t>
    </dgm:pt>
    <dgm:pt modelId="{D03D11BB-CBE1-4EEC-B468-6C5EBDD34F2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 sz="1800" dirty="0" smtClean="0">
              <a:solidFill>
                <a:schemeClr val="bg1"/>
              </a:solidFill>
            </a:rPr>
            <a:t>Pre mediation meeting with appellants </a:t>
          </a:r>
          <a:endParaRPr lang="en-NZ" sz="1800" dirty="0">
            <a:solidFill>
              <a:schemeClr val="bg1"/>
            </a:solidFill>
          </a:endParaRPr>
        </a:p>
      </dgm:t>
    </dgm:pt>
    <dgm:pt modelId="{9F70D62A-6DE4-48F4-8E19-A0A125317512}" type="parTrans" cxnId="{44E36AF7-92DD-4BD1-9F03-03A1423D758A}">
      <dgm:prSet/>
      <dgm:spPr/>
      <dgm:t>
        <a:bodyPr/>
        <a:lstStyle/>
        <a:p>
          <a:endParaRPr lang="en-NZ"/>
        </a:p>
      </dgm:t>
    </dgm:pt>
    <dgm:pt modelId="{2397272D-6209-4A9A-BCE5-05C5BF09CED6}" type="sibTrans" cxnId="{44E36AF7-92DD-4BD1-9F03-03A1423D758A}">
      <dgm:prSet/>
      <dgm:spPr/>
      <dgm:t>
        <a:bodyPr/>
        <a:lstStyle/>
        <a:p>
          <a:endParaRPr lang="en-NZ"/>
        </a:p>
      </dgm:t>
    </dgm:pt>
    <dgm:pt modelId="{B52DA8BD-D9DB-4EC5-A68B-3D2E87CC672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NZ" sz="1800" dirty="0">
            <a:solidFill>
              <a:schemeClr val="bg1"/>
            </a:solidFill>
          </a:endParaRPr>
        </a:p>
      </dgm:t>
    </dgm:pt>
    <dgm:pt modelId="{A07E86A9-0E83-44DA-9FF3-0FCF2FBFB69B}" type="parTrans" cxnId="{F47EB428-B841-44D9-AF42-34C55A34C15E}">
      <dgm:prSet/>
      <dgm:spPr/>
      <dgm:t>
        <a:bodyPr/>
        <a:lstStyle/>
        <a:p>
          <a:endParaRPr lang="en-NZ"/>
        </a:p>
      </dgm:t>
    </dgm:pt>
    <dgm:pt modelId="{D43F72AF-AE4E-4A14-9AF3-ED69622B4EFF}" type="sibTrans" cxnId="{F47EB428-B841-44D9-AF42-34C55A34C15E}">
      <dgm:prSet/>
      <dgm:spPr/>
      <dgm:t>
        <a:bodyPr/>
        <a:lstStyle/>
        <a:p>
          <a:endParaRPr lang="en-NZ"/>
        </a:p>
      </dgm:t>
    </dgm:pt>
    <dgm:pt modelId="{43783B2D-2CA2-4C33-834A-234891E339D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NZ" sz="1800" dirty="0" smtClean="0">
              <a:solidFill>
                <a:schemeClr val="bg1"/>
              </a:solidFill>
            </a:rPr>
            <a:t>Suggested solutions to be discussed with Toi Moana subcommittee</a:t>
          </a:r>
          <a:endParaRPr lang="en-NZ" sz="1800" dirty="0">
            <a:solidFill>
              <a:schemeClr val="bg1"/>
            </a:solidFill>
          </a:endParaRPr>
        </a:p>
      </dgm:t>
    </dgm:pt>
    <dgm:pt modelId="{E1B0C69A-3116-4900-9217-BE2A4AFCA1B4}" type="parTrans" cxnId="{1981B892-F4BC-4C38-9994-35C6863F2835}">
      <dgm:prSet/>
      <dgm:spPr/>
      <dgm:t>
        <a:bodyPr/>
        <a:lstStyle/>
        <a:p>
          <a:endParaRPr lang="en-NZ"/>
        </a:p>
      </dgm:t>
    </dgm:pt>
    <dgm:pt modelId="{532328C2-E8FA-40F6-B36A-6379A88058FA}" type="sibTrans" cxnId="{1981B892-F4BC-4C38-9994-35C6863F2835}">
      <dgm:prSet/>
      <dgm:spPr/>
      <dgm:t>
        <a:bodyPr/>
        <a:lstStyle/>
        <a:p>
          <a:endParaRPr lang="en-NZ"/>
        </a:p>
      </dgm:t>
    </dgm:pt>
    <dgm:pt modelId="{16FED549-D6E2-425A-911A-71CD7BF43505}" type="pres">
      <dgm:prSet presAssocID="{8DC39DB3-362B-4070-AA91-6CB42DBBFE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FF73903E-2A71-4492-8B64-78D595A27DCD}" type="pres">
      <dgm:prSet presAssocID="{C9357D04-3C51-4656-B5B0-B022D1C0EAC2}" presName="comp" presStyleCnt="0"/>
      <dgm:spPr/>
      <dgm:t>
        <a:bodyPr/>
        <a:lstStyle/>
        <a:p>
          <a:endParaRPr lang="en-NZ"/>
        </a:p>
      </dgm:t>
    </dgm:pt>
    <dgm:pt modelId="{460AB1F2-3C50-44AF-B5BA-8B9A8D2BF535}" type="pres">
      <dgm:prSet presAssocID="{C9357D04-3C51-4656-B5B0-B022D1C0EAC2}" presName="box" presStyleLbl="node1" presStyleIdx="0" presStyleCnt="2" custScaleY="97584"/>
      <dgm:spPr/>
      <dgm:t>
        <a:bodyPr/>
        <a:lstStyle/>
        <a:p>
          <a:endParaRPr lang="en-NZ"/>
        </a:p>
      </dgm:t>
    </dgm:pt>
    <dgm:pt modelId="{D1A4BEAC-7DB9-4349-9516-BF631B0CDF93}" type="pres">
      <dgm:prSet presAssocID="{C9357D04-3C51-4656-B5B0-B022D1C0EAC2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NZ"/>
        </a:p>
      </dgm:t>
    </dgm:pt>
    <dgm:pt modelId="{1432567D-72C2-400D-A3D4-448A42528325}" type="pres">
      <dgm:prSet presAssocID="{C9357D04-3C51-4656-B5B0-B022D1C0EAC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AAC23F8-9807-4FEB-BB08-7DD8AF7E9865}" type="pres">
      <dgm:prSet presAssocID="{2D0B5381-6F6E-44C9-9EB6-7194F911F771}" presName="spacer" presStyleCnt="0"/>
      <dgm:spPr/>
      <dgm:t>
        <a:bodyPr/>
        <a:lstStyle/>
        <a:p>
          <a:endParaRPr lang="en-NZ"/>
        </a:p>
      </dgm:t>
    </dgm:pt>
    <dgm:pt modelId="{97735DF1-78B0-483D-9FD7-C4A099628896}" type="pres">
      <dgm:prSet presAssocID="{1558AE80-0DBD-4B8F-9347-6F7F79421F7E}" presName="comp" presStyleCnt="0"/>
      <dgm:spPr/>
      <dgm:t>
        <a:bodyPr/>
        <a:lstStyle/>
        <a:p>
          <a:endParaRPr lang="en-NZ"/>
        </a:p>
      </dgm:t>
    </dgm:pt>
    <dgm:pt modelId="{F0508161-FA60-447D-9012-D3B44217C388}" type="pres">
      <dgm:prSet presAssocID="{1558AE80-0DBD-4B8F-9347-6F7F79421F7E}" presName="box" presStyleLbl="node1" presStyleIdx="1" presStyleCnt="2" custScaleY="68518" custLinFactNeighborY="-4496"/>
      <dgm:spPr/>
      <dgm:t>
        <a:bodyPr/>
        <a:lstStyle/>
        <a:p>
          <a:endParaRPr lang="en-NZ"/>
        </a:p>
      </dgm:t>
    </dgm:pt>
    <dgm:pt modelId="{A064C1B4-9A8C-4556-B835-50867618823C}" type="pres">
      <dgm:prSet presAssocID="{1558AE80-0DBD-4B8F-9347-6F7F79421F7E}" presName="img" presStyleLbl="fgImgPlace1" presStyleIdx="1" presStyleCnt="2" custScaleX="81051" custScaleY="77895" custLinFactNeighborX="748" custLinFactNeighborY="-533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NZ"/>
        </a:p>
      </dgm:t>
    </dgm:pt>
    <dgm:pt modelId="{A4FCDA38-343E-4411-9B68-862977B4E15A}" type="pres">
      <dgm:prSet presAssocID="{1558AE80-0DBD-4B8F-9347-6F7F79421F7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A388A7C-EF62-4586-973C-7CB9B51F3CB9}" type="presOf" srcId="{B52DA8BD-D9DB-4EC5-A68B-3D2E87CC672B}" destId="{460AB1F2-3C50-44AF-B5BA-8B9A8D2BF535}" srcOrd="0" destOrd="4" presId="urn:microsoft.com/office/officeart/2005/8/layout/vList4"/>
    <dgm:cxn modelId="{7BF90837-25C2-44BE-941E-8539880A99F0}" type="presOf" srcId="{1558AE80-0DBD-4B8F-9347-6F7F79421F7E}" destId="{F0508161-FA60-447D-9012-D3B44217C388}" srcOrd="0" destOrd="0" presId="urn:microsoft.com/office/officeart/2005/8/layout/vList4"/>
    <dgm:cxn modelId="{5EA4AEC2-2B11-4C7F-8114-83B079F6F08D}" type="presOf" srcId="{1558AE80-0DBD-4B8F-9347-6F7F79421F7E}" destId="{A4FCDA38-343E-4411-9B68-862977B4E15A}" srcOrd="1" destOrd="0" presId="urn:microsoft.com/office/officeart/2005/8/layout/vList4"/>
    <dgm:cxn modelId="{1981B892-F4BC-4C38-9994-35C6863F2835}" srcId="{C9357D04-3C51-4656-B5B0-B022D1C0EAC2}" destId="{43783B2D-2CA2-4C33-834A-234891E339D3}" srcOrd="2" destOrd="0" parTransId="{E1B0C69A-3116-4900-9217-BE2A4AFCA1B4}" sibTransId="{532328C2-E8FA-40F6-B36A-6379A88058FA}"/>
    <dgm:cxn modelId="{B5B72E02-53C6-43E1-940E-898BADFEA3AB}" type="presOf" srcId="{43783B2D-2CA2-4C33-834A-234891E339D3}" destId="{460AB1F2-3C50-44AF-B5BA-8B9A8D2BF535}" srcOrd="0" destOrd="3" presId="urn:microsoft.com/office/officeart/2005/8/layout/vList4"/>
    <dgm:cxn modelId="{44E36AF7-92DD-4BD1-9F03-03A1423D758A}" srcId="{C9357D04-3C51-4656-B5B0-B022D1C0EAC2}" destId="{D03D11BB-CBE1-4EEC-B468-6C5EBDD34F2D}" srcOrd="1" destOrd="0" parTransId="{9F70D62A-6DE4-48F4-8E19-A0A125317512}" sibTransId="{2397272D-6209-4A9A-BCE5-05C5BF09CED6}"/>
    <dgm:cxn modelId="{9382867A-BA6C-463A-A0F2-6AAA5E2E0C18}" type="presOf" srcId="{8DC39DB3-362B-4070-AA91-6CB42DBBFEB9}" destId="{16FED549-D6E2-425A-911A-71CD7BF43505}" srcOrd="0" destOrd="0" presId="urn:microsoft.com/office/officeart/2005/8/layout/vList4"/>
    <dgm:cxn modelId="{5A07A7B7-05D3-4049-82B1-B110AFC7A414}" type="presOf" srcId="{C9357D04-3C51-4656-B5B0-B022D1C0EAC2}" destId="{1432567D-72C2-400D-A3D4-448A42528325}" srcOrd="1" destOrd="0" presId="urn:microsoft.com/office/officeart/2005/8/layout/vList4"/>
    <dgm:cxn modelId="{B84BDC7C-CF3B-4F87-8263-BF0D47D38C18}" type="presOf" srcId="{B52DA8BD-D9DB-4EC5-A68B-3D2E87CC672B}" destId="{1432567D-72C2-400D-A3D4-448A42528325}" srcOrd="1" destOrd="4" presId="urn:microsoft.com/office/officeart/2005/8/layout/vList4"/>
    <dgm:cxn modelId="{3D02166F-3CF5-4462-8ECE-049EFF377439}" type="presOf" srcId="{43783B2D-2CA2-4C33-834A-234891E339D3}" destId="{1432567D-72C2-400D-A3D4-448A42528325}" srcOrd="1" destOrd="3" presId="urn:microsoft.com/office/officeart/2005/8/layout/vList4"/>
    <dgm:cxn modelId="{CBCAB2C9-0963-45A7-9327-7061AAEECAF2}" type="presOf" srcId="{C9357D04-3C51-4656-B5B0-B022D1C0EAC2}" destId="{460AB1F2-3C50-44AF-B5BA-8B9A8D2BF535}" srcOrd="0" destOrd="0" presId="urn:microsoft.com/office/officeart/2005/8/layout/vList4"/>
    <dgm:cxn modelId="{821BCFD3-EE03-4472-8E32-374F65F37BC5}" srcId="{8DC39DB3-362B-4070-AA91-6CB42DBBFEB9}" destId="{C9357D04-3C51-4656-B5B0-B022D1C0EAC2}" srcOrd="0" destOrd="0" parTransId="{5C656616-9091-4562-AD99-40A1C3CA9C9B}" sibTransId="{2D0B5381-6F6E-44C9-9EB6-7194F911F771}"/>
    <dgm:cxn modelId="{F2C8D455-FBEF-47DA-A78A-F717BCAB6112}" type="presOf" srcId="{D03D11BB-CBE1-4EEC-B468-6C5EBDD34F2D}" destId="{1432567D-72C2-400D-A3D4-448A42528325}" srcOrd="1" destOrd="2" presId="urn:microsoft.com/office/officeart/2005/8/layout/vList4"/>
    <dgm:cxn modelId="{0401F521-90D1-474A-9DE2-E610198B27C1}" srcId="{8DC39DB3-362B-4070-AA91-6CB42DBBFEB9}" destId="{1558AE80-0DBD-4B8F-9347-6F7F79421F7E}" srcOrd="1" destOrd="0" parTransId="{EE7965CD-12C2-4DC7-8069-D6D1E103BE34}" sibTransId="{53052C56-6B2D-49CB-A384-4F165E09795A}"/>
    <dgm:cxn modelId="{FAD10707-E2BF-46B3-8962-3BC092079FBF}" type="presOf" srcId="{D03D11BB-CBE1-4EEC-B468-6C5EBDD34F2D}" destId="{460AB1F2-3C50-44AF-B5BA-8B9A8D2BF535}" srcOrd="0" destOrd="2" presId="urn:microsoft.com/office/officeart/2005/8/layout/vList4"/>
    <dgm:cxn modelId="{28276337-C6B5-47D1-A8BC-CA35AA6C0E3D}" type="presOf" srcId="{56A99560-4E33-4FFC-86A7-5DBBA0CF2B49}" destId="{460AB1F2-3C50-44AF-B5BA-8B9A8D2BF535}" srcOrd="0" destOrd="1" presId="urn:microsoft.com/office/officeart/2005/8/layout/vList4"/>
    <dgm:cxn modelId="{6E3F32A4-58FD-4618-8EE6-42D155C5A0E3}" srcId="{C9357D04-3C51-4656-B5B0-B022D1C0EAC2}" destId="{56A99560-4E33-4FFC-86A7-5DBBA0CF2B49}" srcOrd="0" destOrd="0" parTransId="{1E53C9CD-4334-4E8B-BDEE-A5B25900E1B2}" sibTransId="{DE73570A-9E06-4FA0-AA82-380C4A4D90D0}"/>
    <dgm:cxn modelId="{F47EB428-B841-44D9-AF42-34C55A34C15E}" srcId="{C9357D04-3C51-4656-B5B0-B022D1C0EAC2}" destId="{B52DA8BD-D9DB-4EC5-A68B-3D2E87CC672B}" srcOrd="3" destOrd="0" parTransId="{A07E86A9-0E83-44DA-9FF3-0FCF2FBFB69B}" sibTransId="{D43F72AF-AE4E-4A14-9AF3-ED69622B4EFF}"/>
    <dgm:cxn modelId="{5A190774-B424-4523-8757-E78890F2FB56}" type="presOf" srcId="{56A99560-4E33-4FFC-86A7-5DBBA0CF2B49}" destId="{1432567D-72C2-400D-A3D4-448A42528325}" srcOrd="1" destOrd="1" presId="urn:microsoft.com/office/officeart/2005/8/layout/vList4"/>
    <dgm:cxn modelId="{019CAF81-C7FB-491D-B4FB-C9BD2D87C975}" type="presParOf" srcId="{16FED549-D6E2-425A-911A-71CD7BF43505}" destId="{FF73903E-2A71-4492-8B64-78D595A27DCD}" srcOrd="0" destOrd="0" presId="urn:microsoft.com/office/officeart/2005/8/layout/vList4"/>
    <dgm:cxn modelId="{21B0E867-9B00-4255-9757-8A7AEEAA703C}" type="presParOf" srcId="{FF73903E-2A71-4492-8B64-78D595A27DCD}" destId="{460AB1F2-3C50-44AF-B5BA-8B9A8D2BF535}" srcOrd="0" destOrd="0" presId="urn:microsoft.com/office/officeart/2005/8/layout/vList4"/>
    <dgm:cxn modelId="{3CAF7768-B150-4BE0-8D95-AD7895998746}" type="presParOf" srcId="{FF73903E-2A71-4492-8B64-78D595A27DCD}" destId="{D1A4BEAC-7DB9-4349-9516-BF631B0CDF93}" srcOrd="1" destOrd="0" presId="urn:microsoft.com/office/officeart/2005/8/layout/vList4"/>
    <dgm:cxn modelId="{E4C3339D-4444-4332-A7A4-790D9D7BE8BE}" type="presParOf" srcId="{FF73903E-2A71-4492-8B64-78D595A27DCD}" destId="{1432567D-72C2-400D-A3D4-448A42528325}" srcOrd="2" destOrd="0" presId="urn:microsoft.com/office/officeart/2005/8/layout/vList4"/>
    <dgm:cxn modelId="{684CE5EC-A9EE-467F-BF9A-C7053DBBC2B1}" type="presParOf" srcId="{16FED549-D6E2-425A-911A-71CD7BF43505}" destId="{AAAC23F8-9807-4FEB-BB08-7DD8AF7E9865}" srcOrd="1" destOrd="0" presId="urn:microsoft.com/office/officeart/2005/8/layout/vList4"/>
    <dgm:cxn modelId="{492800A1-5F54-4897-8144-D7F48DAEC898}" type="presParOf" srcId="{16FED549-D6E2-425A-911A-71CD7BF43505}" destId="{97735DF1-78B0-483D-9FD7-C4A099628896}" srcOrd="2" destOrd="0" presId="urn:microsoft.com/office/officeart/2005/8/layout/vList4"/>
    <dgm:cxn modelId="{FB54FA66-AAA2-418C-893E-7CE3328AE0DA}" type="presParOf" srcId="{97735DF1-78B0-483D-9FD7-C4A099628896}" destId="{F0508161-FA60-447D-9012-D3B44217C388}" srcOrd="0" destOrd="0" presId="urn:microsoft.com/office/officeart/2005/8/layout/vList4"/>
    <dgm:cxn modelId="{0E303B0B-DA26-49F2-B10D-115E638CECC2}" type="presParOf" srcId="{97735DF1-78B0-483D-9FD7-C4A099628896}" destId="{A064C1B4-9A8C-4556-B835-50867618823C}" srcOrd="1" destOrd="0" presId="urn:microsoft.com/office/officeart/2005/8/layout/vList4"/>
    <dgm:cxn modelId="{9E1B4129-8722-436E-8F93-90AE27D661C9}" type="presParOf" srcId="{97735DF1-78B0-483D-9FD7-C4A099628896}" destId="{A4FCDA38-343E-4411-9B68-862977B4E1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F154C-054D-4573-AEEA-065C63CE2A9A}">
      <dsp:nvSpPr>
        <dsp:cNvPr id="0" name=""/>
        <dsp:cNvSpPr/>
      </dsp:nvSpPr>
      <dsp:spPr>
        <a:xfrm>
          <a:off x="-5067816" y="-776389"/>
          <a:ext cx="6035277" cy="6035277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8FBD3-126F-45CB-A87D-CD54D190E31F}">
      <dsp:nvSpPr>
        <dsp:cNvPr id="0" name=""/>
        <dsp:cNvSpPr/>
      </dsp:nvSpPr>
      <dsp:spPr>
        <a:xfrm>
          <a:off x="622232" y="448249"/>
          <a:ext cx="4973950" cy="896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5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smtClean="0"/>
            <a:t>National update</a:t>
          </a:r>
          <a:endParaRPr lang="en-NZ" sz="2000" kern="1200" dirty="0"/>
        </a:p>
      </dsp:txBody>
      <dsp:txXfrm>
        <a:off x="622232" y="448249"/>
        <a:ext cx="4973950" cy="896499"/>
      </dsp:txXfrm>
    </dsp:sp>
    <dsp:sp modelId="{C5AD18B6-1EAE-4782-A74D-6893DAFBBB44}">
      <dsp:nvSpPr>
        <dsp:cNvPr id="0" name=""/>
        <dsp:cNvSpPr/>
      </dsp:nvSpPr>
      <dsp:spPr>
        <a:xfrm>
          <a:off x="61920" y="336187"/>
          <a:ext cx="1120624" cy="1120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99D60C-2E7E-43DB-BC72-176295A13BAA}">
      <dsp:nvSpPr>
        <dsp:cNvPr id="0" name=""/>
        <dsp:cNvSpPr/>
      </dsp:nvSpPr>
      <dsp:spPr>
        <a:xfrm>
          <a:off x="948110" y="1792999"/>
          <a:ext cx="4648073" cy="896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5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smtClean="0"/>
            <a:t>Regional update</a:t>
          </a:r>
          <a:endParaRPr lang="en-NZ" sz="2000" kern="1200" dirty="0"/>
        </a:p>
      </dsp:txBody>
      <dsp:txXfrm>
        <a:off x="948110" y="1792999"/>
        <a:ext cx="4648073" cy="896499"/>
      </dsp:txXfrm>
    </dsp:sp>
    <dsp:sp modelId="{991C218A-D177-4D59-A8EC-639BF1110474}">
      <dsp:nvSpPr>
        <dsp:cNvPr id="0" name=""/>
        <dsp:cNvSpPr/>
      </dsp:nvSpPr>
      <dsp:spPr>
        <a:xfrm>
          <a:off x="387798" y="1680936"/>
          <a:ext cx="1120624" cy="1120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B23B4-06BA-476E-BAB9-B26B24272091}">
      <dsp:nvSpPr>
        <dsp:cNvPr id="0" name=""/>
        <dsp:cNvSpPr/>
      </dsp:nvSpPr>
      <dsp:spPr>
        <a:xfrm>
          <a:off x="622232" y="3137748"/>
          <a:ext cx="4973950" cy="896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59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smtClean="0"/>
            <a:t>Kaituna water management area PC12</a:t>
          </a:r>
        </a:p>
      </dsp:txBody>
      <dsp:txXfrm>
        <a:off x="622232" y="3137748"/>
        <a:ext cx="4973950" cy="896499"/>
      </dsp:txXfrm>
    </dsp:sp>
    <dsp:sp modelId="{8441FDDA-674A-4950-AA3A-88D816F73612}">
      <dsp:nvSpPr>
        <dsp:cNvPr id="0" name=""/>
        <dsp:cNvSpPr/>
      </dsp:nvSpPr>
      <dsp:spPr>
        <a:xfrm>
          <a:off x="61920" y="3055842"/>
          <a:ext cx="1120624" cy="1120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AB1F2-3C50-44AF-B5BA-8B9A8D2BF535}">
      <dsp:nvSpPr>
        <dsp:cNvPr id="0" name=""/>
        <dsp:cNvSpPr/>
      </dsp:nvSpPr>
      <dsp:spPr>
        <a:xfrm>
          <a:off x="0" y="0"/>
          <a:ext cx="8280920" cy="211305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smtClean="0">
              <a:solidFill>
                <a:schemeClr val="bg1"/>
              </a:solidFill>
            </a:rPr>
            <a:t>Plan change 9 – Region Wide Water Quantity</a:t>
          </a:r>
          <a:endParaRPr lang="en-NZ" sz="20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>
              <a:solidFill>
                <a:schemeClr val="bg1"/>
              </a:solidFill>
            </a:rPr>
            <a:t>First step in two stage process to improve water allocation limits</a:t>
          </a:r>
          <a:endParaRPr lang="en-NZ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>
              <a:solidFill>
                <a:schemeClr val="bg1"/>
              </a:solidFill>
            </a:rPr>
            <a:t>Pre mediation meeting with appellants </a:t>
          </a:r>
          <a:endParaRPr lang="en-NZ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800" kern="1200" dirty="0" smtClean="0">
              <a:solidFill>
                <a:schemeClr val="bg1"/>
              </a:solidFill>
            </a:rPr>
            <a:t>Suggested solutions to be discussed with Toi Moana subcommittee</a:t>
          </a:r>
          <a:endParaRPr lang="en-NZ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NZ" sz="1800" kern="1200" dirty="0">
            <a:solidFill>
              <a:schemeClr val="bg1"/>
            </a:solidFill>
          </a:endParaRPr>
        </a:p>
      </dsp:txBody>
      <dsp:txXfrm>
        <a:off x="1872721" y="0"/>
        <a:ext cx="6408198" cy="2113058"/>
      </dsp:txXfrm>
    </dsp:sp>
    <dsp:sp modelId="{D1A4BEAC-7DB9-4349-9516-BF631B0CDF93}">
      <dsp:nvSpPr>
        <dsp:cNvPr id="0" name=""/>
        <dsp:cNvSpPr/>
      </dsp:nvSpPr>
      <dsp:spPr>
        <a:xfrm>
          <a:off x="216537" y="190379"/>
          <a:ext cx="1656184" cy="1732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08161-FA60-447D-9012-D3B44217C388}">
      <dsp:nvSpPr>
        <dsp:cNvPr id="0" name=""/>
        <dsp:cNvSpPr/>
      </dsp:nvSpPr>
      <dsp:spPr>
        <a:xfrm>
          <a:off x="0" y="2232240"/>
          <a:ext cx="8280920" cy="148367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dirty="0" smtClean="0"/>
            <a:t>Plan Change 10 – Lake </a:t>
          </a:r>
          <a:r>
            <a:rPr lang="en-NZ" sz="2000" kern="1200" dirty="0" err="1" smtClean="0"/>
            <a:t>Rotorua</a:t>
          </a:r>
          <a:r>
            <a:rPr lang="en-NZ" sz="2000" kern="1200" dirty="0" smtClean="0"/>
            <a:t> Nutrient Management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solidFill>
                <a:schemeClr val="bg1"/>
              </a:solidFill>
            </a:rPr>
            <a:t>Awaiting Environment Court interim decision – stage 1 matters</a:t>
          </a:r>
        </a:p>
      </dsp:txBody>
      <dsp:txXfrm>
        <a:off x="1872721" y="2232240"/>
        <a:ext cx="6408198" cy="1483670"/>
      </dsp:txXfrm>
    </dsp:sp>
    <dsp:sp modelId="{A064C1B4-9A8C-4556-B835-50867618823C}">
      <dsp:nvSpPr>
        <dsp:cNvPr id="0" name=""/>
        <dsp:cNvSpPr/>
      </dsp:nvSpPr>
      <dsp:spPr>
        <a:xfrm>
          <a:off x="385840" y="2304256"/>
          <a:ext cx="1342353" cy="13493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AF01-35DF-497C-B5B6-42EFA9F00686}" type="datetimeFigureOut">
              <a:rPr lang="en-NZ" smtClean="0"/>
              <a:t>5/07/2019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B4D2B-F1B5-4B21-9526-A0E68D545A9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909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7559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0882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088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1705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0276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6176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2440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783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540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74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90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906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272" indent="-514272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530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29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8" y="514350"/>
            <a:ext cx="4575175" cy="2574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840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880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35547"/>
            <a:ext cx="7772400" cy="594065"/>
          </a:xfrm>
          <a:prstGeom prst="rect">
            <a:avLst/>
          </a:prstGeom>
        </p:spPr>
        <p:txBody>
          <a:bodyPr anchor="t" anchorCtr="0"/>
          <a:lstStyle>
            <a:lvl1pPr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heading 1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383618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006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heading 2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4430761"/>
            <a:ext cx="2133600" cy="301229"/>
          </a:xfrm>
          <a:prstGeom prst="rect">
            <a:avLst/>
          </a:prstGeom>
        </p:spPr>
        <p:txBody>
          <a:bodyPr/>
          <a:lstStyle>
            <a:lvl1pPr>
              <a:defRPr i="1">
                <a:latin typeface="Myriad Pro" pitchFamily="34" charset="0"/>
              </a:defRPr>
            </a:lvl1pPr>
          </a:lstStyle>
          <a:p>
            <a:fld id="{546926A0-09AD-42B8-A536-303420AD904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1869672"/>
            <a:ext cx="7776220" cy="253828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body copy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725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28680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504" y="4821138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06F5-E053-413B-9FBF-DB98ACE9B44F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863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A5B8B25-4E23-4A17-8064-3B4708302BAF}" type="datetimeFigureOut">
              <a:rPr lang="en-NZ" smtClean="0"/>
              <a:t>5/07/2019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272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1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F5D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0" kern="1200">
          <a:solidFill>
            <a:srgbClr val="0064A3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2571750"/>
            <a:ext cx="6408712" cy="2571750"/>
          </a:xfrm>
        </p:spPr>
        <p:txBody>
          <a:bodyPr anchor="ctr" anchorCtr="0"/>
          <a:lstStyle/>
          <a:p>
            <a:r>
              <a:rPr lang="en-N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Freshwater update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000" b="0" i="1" dirty="0" smtClean="0">
                <a:solidFill>
                  <a:srgbClr val="00A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en-NZ" sz="2000" b="0" i="1" dirty="0" err="1" smtClean="0">
                <a:solidFill>
                  <a:srgbClr val="00A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Maru</a:t>
            </a:r>
            <a:r>
              <a:rPr lang="en-NZ" sz="2000" b="0" i="1" dirty="0" smtClean="0">
                <a:solidFill>
                  <a:srgbClr val="00A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NZ" sz="2000" b="0" i="1" dirty="0" err="1" smtClean="0">
                <a:solidFill>
                  <a:srgbClr val="00A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Kaituna</a:t>
            </a:r>
            <a:r>
              <a:rPr lang="en-NZ" sz="2000" b="0" i="1" dirty="0" smtClean="0">
                <a:solidFill>
                  <a:srgbClr val="00A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 Authority</a:t>
            </a:r>
            <a:endParaRPr lang="en-NZ" sz="2000" b="0" i="1" dirty="0">
              <a:solidFill>
                <a:srgbClr val="00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7704" y="4299942"/>
            <a:ext cx="6766520" cy="53044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2F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NZ" sz="1600" b="0" dirty="0" smtClean="0"/>
              <a:t>28 June 2019</a:t>
            </a:r>
            <a:endParaRPr lang="en-NZ" sz="1600" b="0" dirty="0"/>
          </a:p>
        </p:txBody>
      </p:sp>
    </p:spTree>
    <p:extLst>
      <p:ext uri="{BB962C8B-B14F-4D97-AF65-F5344CB8AC3E}">
        <p14:creationId xmlns:p14="http://schemas.microsoft.com/office/powerpoint/2010/main" val="8781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6332"/>
            <a:ext cx="7772400" cy="857250"/>
          </a:xfrm>
        </p:spPr>
        <p:txBody>
          <a:bodyPr/>
          <a:lstStyle/>
          <a:p>
            <a:r>
              <a:rPr lang="en-NZ" sz="3600" dirty="0"/>
              <a:t>Draft measurable </a:t>
            </a:r>
            <a:r>
              <a:rPr lang="en-NZ" sz="3600" dirty="0" smtClean="0"/>
              <a:t>objectives cont.</a:t>
            </a:r>
            <a:endParaRPr lang="en-NZ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D06F5-E053-413B-9FBF-DB98ACE9B44F}" type="slidenum">
              <a:rPr lang="en-NZ" smtClean="0"/>
              <a:pPr>
                <a:defRPr/>
              </a:pPr>
              <a:t>10</a:t>
            </a:fld>
            <a:endParaRPr lang="en-NZ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92264"/>
              </p:ext>
            </p:extLst>
          </p:nvPr>
        </p:nvGraphicFramePr>
        <p:xfrm>
          <a:off x="755577" y="648297"/>
          <a:ext cx="7339999" cy="357280"/>
        </p:xfrm>
        <a:graphic>
          <a:graphicData uri="http://schemas.openxmlformats.org/drawingml/2006/table">
            <a:tbl>
              <a:tblPr firstRow="1" bandRow="1"/>
              <a:tblGrid>
                <a:gridCol w="384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1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8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08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68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998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7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NZ" sz="1200" b="0" dirty="0" smtClean="0">
                          <a:solidFill>
                            <a:schemeClr val="tx1"/>
                          </a:solidFill>
                        </a:rPr>
                        <a:t>objective is met</a:t>
                      </a:r>
                      <a:endParaRPr lang="en-NZ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NZ" sz="1200" b="0" dirty="0" smtClean="0">
                          <a:solidFill>
                            <a:schemeClr val="tx1"/>
                          </a:solidFill>
                        </a:rPr>
                        <a:t>objective not met</a:t>
                      </a:r>
                      <a:endParaRPr lang="en-NZ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NZ" sz="1200" b="0" dirty="0" smtClean="0">
                          <a:solidFill>
                            <a:schemeClr val="tx1"/>
                          </a:solidFill>
                        </a:rPr>
                        <a:t>insufficient data</a:t>
                      </a:r>
                      <a:endParaRPr lang="en-NZ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359699"/>
              </p:ext>
            </p:extLst>
          </p:nvPr>
        </p:nvGraphicFramePr>
        <p:xfrm>
          <a:off x="251521" y="1101501"/>
          <a:ext cx="8568951" cy="3846514"/>
        </p:xfrm>
        <a:graphic>
          <a:graphicData uri="http://schemas.openxmlformats.org/drawingml/2006/table">
            <a:tbl>
              <a:tblPr firstRow="1" firstCol="1" bandRow="1"/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08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05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05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05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Future Management Unit (FMU)</a:t>
                      </a: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Lower </a:t>
                      </a:r>
                      <a:r>
                        <a:rPr lang="en-NZ" sz="1100" b="1" dirty="0" err="1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Kaituna</a:t>
                      </a:r>
                      <a:endParaRPr lang="en-N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100" b="1" kern="1200" dirty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Mid-Upper </a:t>
                      </a:r>
                      <a:r>
                        <a:rPr lang="en-NZ" sz="1100" b="1" kern="1200" dirty="0" err="1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Kaituna</a:t>
                      </a:r>
                      <a:endParaRPr lang="en-NZ" sz="1100" b="1" kern="1200" dirty="0">
                        <a:solidFill>
                          <a:srgbClr val="000000"/>
                        </a:solidFill>
                        <a:effectLst/>
                        <a:latin typeface="Gotham Narrow Book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100" b="1" kern="1200" dirty="0" err="1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Waiari</a:t>
                      </a:r>
                      <a:r>
                        <a:rPr lang="en-NZ" sz="1100" b="1" kern="1200" dirty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 - Water Supply</a:t>
                      </a: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100" b="1" kern="1200" dirty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Lower </a:t>
                      </a:r>
                      <a:r>
                        <a:rPr lang="en-NZ" sz="1100" b="1" kern="1200" dirty="0" err="1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Pongakawa</a:t>
                      </a:r>
                      <a:endParaRPr lang="en-NZ" sz="1100" b="1" kern="1200" dirty="0">
                        <a:solidFill>
                          <a:srgbClr val="000000"/>
                        </a:solidFill>
                        <a:effectLst/>
                        <a:latin typeface="Gotham Narrow Book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100" b="1" kern="1200" dirty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Mid-Upper </a:t>
                      </a:r>
                      <a:r>
                        <a:rPr lang="en-NZ" sz="1100" b="1" kern="1200" dirty="0" err="1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Pongakawa</a:t>
                      </a:r>
                      <a:endParaRPr lang="en-NZ" sz="1100" b="1" kern="1200" dirty="0">
                        <a:solidFill>
                          <a:srgbClr val="000000"/>
                        </a:solidFill>
                        <a:effectLst/>
                        <a:latin typeface="Gotham Narrow Book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100" b="1" kern="1200" dirty="0" err="1" smtClean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Waita-hanui</a:t>
                      </a:r>
                      <a:endParaRPr lang="en-NZ" sz="1100" b="1" kern="1200" dirty="0">
                        <a:solidFill>
                          <a:srgbClr val="000000"/>
                        </a:solidFill>
                        <a:effectLst/>
                        <a:latin typeface="Gotham Narrow Book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634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Attribute</a:t>
                      </a: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en-NZ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Objective</a:t>
                      </a:r>
                      <a:endParaRPr lang="en-NZ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76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Dissolved </a:t>
                      </a:r>
                      <a:r>
                        <a:rPr lang="en-NZ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Oxygen </a:t>
                      </a: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(below point sources)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8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Acidity (pH)</a:t>
                      </a:r>
                    </a:p>
                  </a:txBody>
                  <a:tcPr marL="36000" marR="36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48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Temperature (Cox-Rutherford Index)</a:t>
                      </a:r>
                    </a:p>
                  </a:txBody>
                  <a:tcPr marL="36000" marR="36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76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Flow habitat protection level for indicator species</a:t>
                      </a:r>
                    </a:p>
                  </a:txBody>
                  <a:tcPr marL="36000" marR="36000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000" marR="36000" marT="54000" marB="5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8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b="1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E. Coli</a:t>
                      </a:r>
                    </a:p>
                  </a:txBody>
                  <a:tcPr marL="36000" marR="36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48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Benthic Cyanobacteria</a:t>
                      </a:r>
                    </a:p>
                  </a:txBody>
                  <a:tcPr marL="36000" marR="36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8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Cyanobacteria- planktonic</a:t>
                      </a:r>
                    </a:p>
                  </a:txBody>
                  <a:tcPr marL="36000" marR="36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4880">
                <a:tc>
                  <a:txBody>
                    <a:bodyPr/>
                    <a:lstStyle/>
                    <a:p>
                      <a:pPr marL="6350" indent="0" algn="l"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Toxicants/irritants</a:t>
                      </a:r>
                      <a:endParaRPr lang="en-NZ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81000" marB="81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&gt;90%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&gt;90%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&gt;99%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&gt;90%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&gt;90%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&gt;90%</a:t>
                      </a:r>
                    </a:p>
                  </a:txBody>
                  <a:tcPr marL="36000" marR="36000" marT="81000" marB="81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2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TMoK</a:t>
            </a:r>
            <a:r>
              <a:rPr lang="en-NZ" dirty="0" smtClean="0"/>
              <a:t> governance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75606"/>
            <a:ext cx="4248472" cy="4104456"/>
          </a:xfrm>
        </p:spPr>
        <p:txBody>
          <a:bodyPr/>
          <a:lstStyle/>
          <a:p>
            <a:endParaRPr lang="en-NZ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000" dirty="0" smtClean="0"/>
              <a:t>Ensuring </a:t>
            </a:r>
            <a:r>
              <a:rPr lang="en-NZ" sz="2000" i="1" dirty="0" smtClean="0"/>
              <a:t>Kaituna, he </a:t>
            </a:r>
            <a:r>
              <a:rPr lang="en-NZ" sz="2000" i="1" dirty="0" err="1" smtClean="0"/>
              <a:t>taonga</a:t>
            </a:r>
            <a:r>
              <a:rPr lang="en-NZ" sz="2000" i="1" dirty="0" smtClean="0"/>
              <a:t> </a:t>
            </a:r>
            <a:r>
              <a:rPr lang="en-NZ" sz="2000" i="1" dirty="0" err="1" smtClean="0"/>
              <a:t>tuku</a:t>
            </a:r>
            <a:r>
              <a:rPr lang="en-NZ" sz="2000" i="1" dirty="0" smtClean="0"/>
              <a:t> </a:t>
            </a:r>
            <a:r>
              <a:rPr lang="en-NZ" sz="2000" i="1" dirty="0" err="1" smtClean="0"/>
              <a:t>iho</a:t>
            </a:r>
            <a:r>
              <a:rPr lang="en-NZ" sz="2000" i="1" dirty="0" smtClean="0"/>
              <a:t> </a:t>
            </a:r>
            <a:r>
              <a:rPr lang="en-NZ" sz="2000" dirty="0" smtClean="0"/>
              <a:t>recognised &amp; provided for in planning docs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000" dirty="0" smtClean="0"/>
              <a:t>Advice &amp; recommendations to Toi Moana at key steps throughout plan change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000" dirty="0" smtClean="0"/>
              <a:t>Facilitate iwi participation in PC12 process</a:t>
            </a:r>
            <a:endParaRPr lang="en-NZ" sz="2000" dirty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87016"/>
            <a:ext cx="4498348" cy="37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6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004352"/>
            <a:ext cx="4423492" cy="387165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/>
              <a:t>‘Agreed standards’ for water quality mauri of the water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/>
              <a:t>Identify and recommend specific swimming </a:t>
            </a:r>
            <a:r>
              <a:rPr lang="en-NZ" dirty="0" smtClean="0"/>
              <a:t>locations, depth &amp; location required for </a:t>
            </a:r>
            <a:r>
              <a:rPr lang="en-NZ" dirty="0" err="1"/>
              <a:t>t</a:t>
            </a:r>
            <a:r>
              <a:rPr lang="en-NZ" dirty="0" err="1" smtClean="0"/>
              <a:t>aunga</a:t>
            </a:r>
            <a:r>
              <a:rPr lang="en-NZ" dirty="0" smtClean="0"/>
              <a:t> waka, places for </a:t>
            </a:r>
            <a:r>
              <a:rPr lang="en-NZ" dirty="0"/>
              <a:t>cultural ceremonies &amp; </a:t>
            </a:r>
            <a:r>
              <a:rPr lang="en-NZ" dirty="0" smtClean="0"/>
              <a:t>water quality </a:t>
            </a:r>
            <a:r>
              <a:rPr lang="en-NZ" dirty="0"/>
              <a:t>requirements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 smtClean="0"/>
              <a:t>Te </a:t>
            </a:r>
            <a:r>
              <a:rPr lang="en-NZ" dirty="0"/>
              <a:t>Mana o </a:t>
            </a:r>
            <a:r>
              <a:rPr lang="en-NZ" dirty="0" err="1"/>
              <a:t>te</a:t>
            </a:r>
            <a:r>
              <a:rPr lang="en-NZ" dirty="0"/>
              <a:t> Wai – is there a </a:t>
            </a:r>
            <a:r>
              <a:rPr lang="en-NZ" dirty="0" err="1"/>
              <a:t>TMoK</a:t>
            </a:r>
            <a:r>
              <a:rPr lang="en-NZ" dirty="0"/>
              <a:t> collective view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/>
              <a:t>How </a:t>
            </a:r>
            <a:r>
              <a:rPr lang="en-NZ" dirty="0" err="1" smtClean="0"/>
              <a:t>mātauranga</a:t>
            </a:r>
            <a:r>
              <a:rPr lang="en-NZ" dirty="0" smtClean="0"/>
              <a:t> </a:t>
            </a:r>
            <a:r>
              <a:rPr lang="en-NZ" dirty="0"/>
              <a:t>Māori can be woven into monitoring framework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dirty="0" smtClean="0"/>
              <a:t>Align action </a:t>
            </a:r>
            <a:r>
              <a:rPr lang="en-NZ" dirty="0"/>
              <a:t>plan </a:t>
            </a:r>
            <a:r>
              <a:rPr lang="en-NZ" dirty="0" smtClean="0"/>
              <a:t>priorities</a:t>
            </a:r>
            <a:endParaRPr lang="en-N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12" y="174696"/>
            <a:ext cx="4505500" cy="4756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7494"/>
            <a:ext cx="8784976" cy="720080"/>
          </a:xfrm>
        </p:spPr>
        <p:txBody>
          <a:bodyPr anchor="t"/>
          <a:lstStyle/>
          <a:p>
            <a:pPr algn="l"/>
            <a:r>
              <a:rPr lang="en-NZ" sz="3200" dirty="0" err="1" smtClean="0"/>
              <a:t>TMoK</a:t>
            </a:r>
            <a:r>
              <a:rPr lang="en-NZ" sz="3200" dirty="0" smtClean="0"/>
              <a:t> advice and river doc contribution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2483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7" y="342900"/>
            <a:ext cx="9108503" cy="716682"/>
          </a:xfrm>
        </p:spPr>
        <p:txBody>
          <a:bodyPr/>
          <a:lstStyle/>
          <a:p>
            <a:pPr marL="180975"/>
            <a:r>
              <a:rPr lang="en-NZ" sz="3600" dirty="0" smtClean="0"/>
              <a:t>Kaituna Freshwater Community </a:t>
            </a:r>
            <a:r>
              <a:rPr lang="en-NZ" sz="3600" dirty="0"/>
              <a:t>G</a:t>
            </a:r>
            <a:r>
              <a:rPr lang="en-NZ" sz="3600" dirty="0" smtClean="0"/>
              <a:t>roup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1" y="1203598"/>
            <a:ext cx="3528393" cy="2520280"/>
          </a:xfrm>
        </p:spPr>
        <p:txBody>
          <a:bodyPr/>
          <a:lstStyle/>
          <a:p>
            <a:r>
              <a:rPr lang="en-NZ" sz="2400" dirty="0" smtClean="0"/>
              <a:t>Workshop 10 </a:t>
            </a:r>
          </a:p>
          <a:p>
            <a:endParaRPr lang="en-NZ" sz="2400" dirty="0"/>
          </a:p>
          <a:p>
            <a:r>
              <a:rPr lang="en-NZ" sz="2400" dirty="0"/>
              <a:t>S</a:t>
            </a:r>
            <a:r>
              <a:rPr lang="en-NZ" sz="2400" dirty="0" smtClean="0"/>
              <a:t>urface water quality modelled good practice results</a:t>
            </a:r>
          </a:p>
          <a:p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" y="915566"/>
            <a:ext cx="541337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4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33" y="267494"/>
            <a:ext cx="7772400" cy="500658"/>
          </a:xfrm>
        </p:spPr>
        <p:txBody>
          <a:bodyPr/>
          <a:lstStyle/>
          <a:p>
            <a:r>
              <a:rPr lang="en-NZ" sz="4000" dirty="0" smtClean="0"/>
              <a:t>Implications</a:t>
            </a:r>
            <a:endParaRPr lang="en-NZ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D06F5-E053-413B-9FBF-DB98ACE9B44F}" type="slidenum">
              <a:rPr lang="en-NZ" smtClean="0"/>
              <a:pPr>
                <a:defRPr/>
              </a:pPr>
              <a:t>14</a:t>
            </a:fld>
            <a:endParaRPr lang="en-NZ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14814"/>
              </p:ext>
            </p:extLst>
          </p:nvPr>
        </p:nvGraphicFramePr>
        <p:xfrm>
          <a:off x="827584" y="915566"/>
          <a:ext cx="7416823" cy="3894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23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792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NZ" sz="1800" dirty="0"/>
                    </a:p>
                  </a:txBody>
                  <a:tcPr marT="81000" marB="81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2000" dirty="0" smtClean="0"/>
                        <a:t>Estimated reduction</a:t>
                      </a:r>
                      <a:r>
                        <a:rPr lang="en-NZ" sz="2000" baseline="0" dirty="0" smtClean="0"/>
                        <a:t> needed</a:t>
                      </a:r>
                      <a:endParaRPr lang="en-NZ" sz="2000" dirty="0">
                        <a:solidFill>
                          <a:srgbClr val="000000"/>
                        </a:solidFill>
                      </a:endParaRPr>
                    </a:p>
                  </a:txBody>
                  <a:tcPr marT="81000" marB="81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dirty="0" smtClean="0"/>
                        <a:t>Approx. </a:t>
                      </a:r>
                      <a:r>
                        <a:rPr lang="en-NZ" sz="2000" baseline="0" dirty="0" smtClean="0"/>
                        <a:t>reduction achieved</a:t>
                      </a:r>
                      <a:endParaRPr lang="en-NZ" sz="2000" dirty="0">
                        <a:solidFill>
                          <a:srgbClr val="000000"/>
                        </a:solidFill>
                      </a:endParaRPr>
                    </a:p>
                  </a:txBody>
                  <a:tcPr marT="81000" marB="810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2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dirty="0" smtClean="0"/>
                        <a:t>Contaminant</a:t>
                      </a:r>
                      <a:endParaRPr lang="en-NZ" sz="2000" b="1" dirty="0"/>
                    </a:p>
                  </a:txBody>
                  <a:tcPr marT="81000" marB="81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NZ" sz="2000" b="1" dirty="0" err="1" smtClean="0"/>
                        <a:t>Maketū</a:t>
                      </a:r>
                      <a:r>
                        <a:rPr lang="en-NZ" sz="2000" b="1" dirty="0" smtClean="0"/>
                        <a:t>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NZ" sz="2000" b="1" dirty="0" smtClean="0"/>
                        <a:t>(after re-diversion)</a:t>
                      </a:r>
                      <a:endParaRPr lang="en-NZ" sz="2000" b="1" dirty="0"/>
                    </a:p>
                  </a:txBody>
                  <a:tcPr marT="81000" marB="81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dirty="0" smtClean="0"/>
                        <a:t>Good</a:t>
                      </a:r>
                      <a:r>
                        <a:rPr lang="en-NZ" sz="2000" b="1" baseline="0" dirty="0" smtClean="0"/>
                        <a:t> management practice &amp; </a:t>
                      </a:r>
                      <a:r>
                        <a:rPr lang="en-NZ" sz="2000" b="1" dirty="0" smtClean="0"/>
                        <a:t>+ current land</a:t>
                      </a:r>
                      <a:r>
                        <a:rPr lang="en-NZ" sz="2000" b="1" baseline="0" dirty="0" smtClean="0"/>
                        <a:t> use</a:t>
                      </a:r>
                      <a:endParaRPr lang="en-NZ" sz="2000" b="1" dirty="0"/>
                    </a:p>
                  </a:txBody>
                  <a:tcPr marT="81000" marB="81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11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dirty="0" smtClean="0"/>
                        <a:t>Nitrogen</a:t>
                      </a:r>
                      <a:endParaRPr lang="en-NZ" sz="20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dirty="0" smtClean="0"/>
                        <a:t>63%</a:t>
                      </a:r>
                      <a:endParaRPr lang="en-NZ" sz="20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kern="1200" dirty="0" smtClean="0"/>
                        <a:t>10%</a:t>
                      </a:r>
                      <a:endParaRPr lang="en-NZ" sz="2000" b="1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25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dirty="0" smtClean="0"/>
                        <a:t>Phosphorus</a:t>
                      </a:r>
                      <a:endParaRPr lang="en-NZ" sz="20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dirty="0" smtClean="0"/>
                        <a:t>38% </a:t>
                      </a:r>
                      <a:endParaRPr lang="en-NZ" sz="20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kern="1200" dirty="0" smtClean="0"/>
                        <a:t>8%</a:t>
                      </a:r>
                      <a:endParaRPr lang="en-NZ" sz="2000" b="1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25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dirty="0" smtClean="0"/>
                        <a:t>E.coli^</a:t>
                      </a:r>
                      <a:endParaRPr lang="en-NZ" sz="2000" b="1" i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dirty="0" smtClean="0"/>
                        <a:t>60%</a:t>
                      </a:r>
                      <a:endParaRPr lang="en-NZ" sz="20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kern="1200" dirty="0" smtClean="0"/>
                        <a:t>10%</a:t>
                      </a:r>
                      <a:endParaRPr lang="en-NZ" sz="2000" b="1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25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kern="1200" dirty="0" smtClean="0"/>
                        <a:t>Sediment</a:t>
                      </a:r>
                      <a:endParaRPr lang="en-NZ" sz="2000" b="1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kern="1200" dirty="0" smtClean="0"/>
                        <a:t>?*</a:t>
                      </a:r>
                      <a:endParaRPr lang="en-NZ" sz="2000" b="1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2000" b="1" kern="1200" dirty="0" smtClean="0"/>
                        <a:t>1%</a:t>
                      </a:r>
                      <a:endParaRPr lang="en-NZ" sz="2000" b="1" kern="1200" dirty="0">
                        <a:solidFill>
                          <a:srgbClr val="0033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4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3498"/>
            <a:ext cx="7772400" cy="857250"/>
          </a:xfrm>
        </p:spPr>
        <p:txBody>
          <a:bodyPr/>
          <a:lstStyle/>
          <a:p>
            <a:r>
              <a:rPr lang="en-NZ" dirty="0" smtClean="0"/>
              <a:t>Conclusions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4"/>
            <a:ext cx="8424936" cy="364383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Good practice requirements across all land uses:</a:t>
            </a:r>
          </a:p>
          <a:p>
            <a:pPr marL="7200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b="0" dirty="0" smtClean="0"/>
              <a:t>will start to reduce contaminant loads to estuaries</a:t>
            </a:r>
          </a:p>
          <a:p>
            <a:pPr marL="720000" lvl="1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NZ" b="0" dirty="0"/>
              <a:t>a</a:t>
            </a:r>
            <a:r>
              <a:rPr lang="en-NZ" b="0" dirty="0" smtClean="0"/>
              <a:t>lone will not achieve anywhere near the reduction needed to achieve moderate estuary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Further reduction options should be considered including</a:t>
            </a:r>
          </a:p>
          <a:p>
            <a:pPr marL="7200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b="0" dirty="0" smtClean="0"/>
              <a:t>actions requiring more substantial investment </a:t>
            </a:r>
          </a:p>
          <a:p>
            <a:pPr marL="7200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b="0" dirty="0" smtClean="0"/>
              <a:t>changes </a:t>
            </a:r>
            <a:r>
              <a:rPr lang="en-NZ" b="0" dirty="0"/>
              <a:t>in farm systems/land </a:t>
            </a:r>
            <a:r>
              <a:rPr lang="en-NZ" b="0" dirty="0" smtClean="0"/>
              <a:t>use </a:t>
            </a:r>
          </a:p>
          <a:p>
            <a:pPr marL="7200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800" b="0" dirty="0" smtClean="0"/>
              <a:t>regulation </a:t>
            </a:r>
            <a:r>
              <a:rPr lang="en-NZ" sz="1800" b="0" dirty="0"/>
              <a:t>and/or </a:t>
            </a:r>
            <a:r>
              <a:rPr lang="en-NZ" sz="1800" b="0" dirty="0" smtClean="0"/>
              <a:t>public </a:t>
            </a:r>
            <a:r>
              <a:rPr lang="en-NZ" sz="1800" b="0" dirty="0"/>
              <a:t>investment in land/works</a:t>
            </a:r>
          </a:p>
          <a:p>
            <a:r>
              <a:rPr lang="en-NZ" dirty="0"/>
              <a:t> 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D06F5-E053-413B-9FBF-DB98ACE9B44F}" type="slidenum">
              <a:rPr lang="en-NZ" smtClean="0"/>
              <a:pPr>
                <a:defRPr/>
              </a:pPr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92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7" y="303498"/>
            <a:ext cx="9036496" cy="486054"/>
          </a:xfrm>
        </p:spPr>
        <p:txBody>
          <a:bodyPr/>
          <a:lstStyle/>
          <a:p>
            <a:r>
              <a:rPr lang="en-NZ" sz="3200" dirty="0"/>
              <a:t>N</a:t>
            </a:r>
            <a:r>
              <a:rPr lang="en-NZ" sz="3200" dirty="0" smtClean="0"/>
              <a:t>ext steps</a:t>
            </a:r>
            <a:endParaRPr lang="en-NZ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97" y="935756"/>
            <a:ext cx="8784976" cy="4221900"/>
          </a:xfrm>
        </p:spPr>
        <p:txBody>
          <a:bodyPr lIns="0" rIns="0"/>
          <a:lstStyle/>
          <a:p>
            <a:pPr marL="439738">
              <a:spcAft>
                <a:spcPts val="1800"/>
              </a:spcAft>
            </a:pPr>
            <a:r>
              <a:rPr lang="en-NZ" sz="2600" i="1" dirty="0" smtClean="0"/>
              <a:t>Staff complete draft assessment:</a:t>
            </a:r>
          </a:p>
          <a:p>
            <a:pPr marL="1446213" lvl="1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2400" b="0" dirty="0" smtClean="0">
                <a:solidFill>
                  <a:srgbClr val="0064A3"/>
                </a:solidFill>
              </a:rPr>
              <a:t>options </a:t>
            </a:r>
            <a:r>
              <a:rPr lang="en-NZ" sz="2400" b="0" dirty="0">
                <a:solidFill>
                  <a:srgbClr val="0064A3"/>
                </a:solidFill>
              </a:rPr>
              <a:t>for </a:t>
            </a:r>
            <a:r>
              <a:rPr lang="en-NZ" sz="2400" b="0" dirty="0" smtClean="0">
                <a:solidFill>
                  <a:srgbClr val="0064A3"/>
                </a:solidFill>
              </a:rPr>
              <a:t> “holding the line” and “reducing </a:t>
            </a:r>
            <a:r>
              <a:rPr lang="en-NZ" sz="2400" b="0" dirty="0">
                <a:solidFill>
                  <a:srgbClr val="0064A3"/>
                </a:solidFill>
              </a:rPr>
              <a:t>the load” </a:t>
            </a:r>
            <a:endParaRPr lang="en-NZ" sz="2400" b="0" dirty="0" smtClean="0">
              <a:solidFill>
                <a:srgbClr val="0064A3"/>
              </a:solidFill>
            </a:endParaRPr>
          </a:p>
          <a:p>
            <a:pPr marL="1446213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0" dirty="0">
                <a:solidFill>
                  <a:srgbClr val="0064A3"/>
                </a:solidFill>
              </a:rPr>
              <a:t>options </a:t>
            </a:r>
            <a:r>
              <a:rPr lang="en-NZ" sz="2400" b="0" dirty="0" smtClean="0">
                <a:solidFill>
                  <a:srgbClr val="0064A3"/>
                </a:solidFill>
              </a:rPr>
              <a:t>re targets </a:t>
            </a:r>
            <a:r>
              <a:rPr lang="en-NZ" sz="2400" b="0" dirty="0">
                <a:solidFill>
                  <a:srgbClr val="0064A3"/>
                </a:solidFill>
              </a:rPr>
              <a:t>and timeframes </a:t>
            </a:r>
          </a:p>
          <a:p>
            <a:pPr marL="1446213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0" dirty="0">
                <a:solidFill>
                  <a:srgbClr val="0064A3"/>
                </a:solidFill>
              </a:rPr>
              <a:t>i</a:t>
            </a:r>
            <a:r>
              <a:rPr lang="en-NZ" sz="2400" b="0" dirty="0" smtClean="0">
                <a:solidFill>
                  <a:srgbClr val="0064A3"/>
                </a:solidFill>
              </a:rPr>
              <a:t>nitial assessment of costs</a:t>
            </a:r>
            <a:r>
              <a:rPr lang="en-NZ" sz="2400" b="0" dirty="0">
                <a:solidFill>
                  <a:srgbClr val="0064A3"/>
                </a:solidFill>
              </a:rPr>
              <a:t>, benefits, affordability</a:t>
            </a:r>
            <a:r>
              <a:rPr lang="en-NZ" sz="2400" b="0" dirty="0" smtClean="0">
                <a:solidFill>
                  <a:srgbClr val="0064A3"/>
                </a:solidFill>
              </a:rPr>
              <a:t>, social/cultural/economic/environmental impacts</a:t>
            </a:r>
            <a:endParaRPr lang="en-NZ" sz="2400" b="0" dirty="0">
              <a:solidFill>
                <a:srgbClr val="0064A3"/>
              </a:solidFill>
            </a:endParaRPr>
          </a:p>
          <a:p>
            <a:pPr marL="1446213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0" dirty="0">
                <a:solidFill>
                  <a:srgbClr val="0064A3"/>
                </a:solidFill>
              </a:rPr>
              <a:t>i</a:t>
            </a:r>
            <a:r>
              <a:rPr lang="en-NZ" sz="2400" b="0" dirty="0" smtClean="0">
                <a:solidFill>
                  <a:srgbClr val="0064A3"/>
                </a:solidFill>
              </a:rPr>
              <a:t>mplications of national policy proposals</a:t>
            </a:r>
          </a:p>
          <a:p>
            <a:pPr marL="1446213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0" dirty="0" smtClean="0">
                <a:solidFill>
                  <a:srgbClr val="0064A3"/>
                </a:solidFill>
              </a:rPr>
              <a:t>uncertainties/information </a:t>
            </a:r>
            <a:r>
              <a:rPr lang="en-NZ" sz="2400" b="0" dirty="0">
                <a:solidFill>
                  <a:srgbClr val="0064A3"/>
                </a:solidFill>
              </a:rPr>
              <a:t>gaps and </a:t>
            </a:r>
            <a:r>
              <a:rPr lang="en-NZ" sz="2400" b="0" dirty="0" smtClean="0">
                <a:solidFill>
                  <a:srgbClr val="0064A3"/>
                </a:solidFill>
              </a:rPr>
              <a:t>implications for decision making</a:t>
            </a:r>
            <a:endParaRPr lang="en-NZ" sz="2400" b="0" dirty="0">
              <a:solidFill>
                <a:srgbClr val="0064A3"/>
              </a:solidFill>
            </a:endParaRPr>
          </a:p>
          <a:p>
            <a:pPr marL="1446213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NZ" sz="2400" b="0" dirty="0" smtClean="0">
                <a:solidFill>
                  <a:srgbClr val="0064A3"/>
                </a:solidFill>
              </a:rPr>
              <a:t>iwi/</a:t>
            </a:r>
            <a:r>
              <a:rPr lang="en-NZ" sz="2400" b="0" dirty="0" err="1" smtClean="0">
                <a:solidFill>
                  <a:srgbClr val="0064A3"/>
                </a:solidFill>
              </a:rPr>
              <a:t>hapū</a:t>
            </a:r>
            <a:r>
              <a:rPr lang="en-NZ" sz="2400" b="0" dirty="0" smtClean="0">
                <a:solidFill>
                  <a:srgbClr val="0064A3"/>
                </a:solidFill>
              </a:rPr>
              <a:t>, Te </a:t>
            </a:r>
            <a:r>
              <a:rPr lang="en-NZ" sz="2400" b="0" dirty="0" err="1" smtClean="0">
                <a:solidFill>
                  <a:srgbClr val="0064A3"/>
                </a:solidFill>
              </a:rPr>
              <a:t>Maru</a:t>
            </a:r>
            <a:r>
              <a:rPr lang="en-NZ" sz="2400" b="0" dirty="0" smtClean="0">
                <a:solidFill>
                  <a:srgbClr val="0064A3"/>
                </a:solidFill>
              </a:rPr>
              <a:t> o Kaituna, community group, and community feedback to date</a:t>
            </a:r>
            <a:endParaRPr lang="en-NZ" sz="2400" b="0" dirty="0">
              <a:solidFill>
                <a:srgbClr val="0064A3"/>
              </a:solidFill>
            </a:endParaRPr>
          </a:p>
          <a:p>
            <a:pPr marL="439738"/>
            <a:endParaRPr lang="en-NZ" dirty="0" smtClean="0"/>
          </a:p>
          <a:p>
            <a:pPr marL="896938" indent="-457200">
              <a:buFont typeface="Arial" panose="020B0604020202020204" pitchFamily="34" charset="0"/>
              <a:buChar char="•"/>
            </a:pPr>
            <a:endParaRPr lang="en-NZ" dirty="0"/>
          </a:p>
          <a:p>
            <a:pPr marL="439738"/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D06F5-E053-413B-9FBF-DB98ACE9B44F}" type="slidenum">
              <a:rPr lang="en-NZ" smtClean="0"/>
              <a:pPr>
                <a:defRPr/>
              </a:pPr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4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2880320" cy="486054"/>
          </a:xfrm>
          <a:noFill/>
        </p:spPr>
        <p:txBody>
          <a:bodyPr vert="horz"/>
          <a:lstStyle/>
          <a:p>
            <a:r>
              <a:rPr lang="en-NZ" dirty="0" smtClean="0"/>
              <a:t> Kaupapa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7504" y="4948014"/>
            <a:ext cx="19050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9D06F5-E053-413B-9FBF-DB98ACE9B44F}" type="slidenum">
              <a:rPr lang="en-NZ" smtClean="0"/>
              <a:pPr>
                <a:defRPr/>
              </a:pPr>
              <a:t>2</a:t>
            </a:fld>
            <a:endParaRPr lang="en-N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9542"/>
            <a:ext cx="3369792" cy="419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92220968"/>
              </p:ext>
            </p:extLst>
          </p:nvPr>
        </p:nvGraphicFramePr>
        <p:xfrm>
          <a:off x="3275856" y="627534"/>
          <a:ext cx="5657980" cy="448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4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9" y="313032"/>
            <a:ext cx="8964488" cy="500658"/>
          </a:xfrm>
        </p:spPr>
        <p:txBody>
          <a:bodyPr/>
          <a:lstStyle/>
          <a:p>
            <a:r>
              <a:rPr lang="en-NZ" sz="3600" dirty="0" smtClean="0"/>
              <a:t>National Update – Essential Freshwater</a:t>
            </a:r>
            <a:endParaRPr lang="en-NZ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D06F5-E053-413B-9FBF-DB98ACE9B44F}" type="slidenum">
              <a:rPr lang="en-NZ" smtClean="0"/>
              <a:pPr>
                <a:defRPr/>
              </a:pPr>
              <a:t>3</a:t>
            </a:fld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71854"/>
            <a:ext cx="7772400" cy="28680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NZ" dirty="0" smtClean="0"/>
              <a:t>Amendments to </a:t>
            </a:r>
            <a:r>
              <a:rPr lang="en-NZ" dirty="0"/>
              <a:t>RMA, NPS-FM &amp; new NES</a:t>
            </a:r>
          </a:p>
          <a:p>
            <a:pPr>
              <a:spcBef>
                <a:spcPts val="0"/>
              </a:spcBef>
            </a:pPr>
            <a:endParaRPr lang="en-NZ" sz="800" dirty="0" smtClean="0"/>
          </a:p>
          <a:p>
            <a:pPr>
              <a:spcBef>
                <a:spcPts val="0"/>
              </a:spcBef>
            </a:pPr>
            <a:r>
              <a:rPr lang="en-NZ" dirty="0" smtClean="0"/>
              <a:t>Public </a:t>
            </a:r>
            <a:r>
              <a:rPr lang="en-NZ" dirty="0"/>
              <a:t>consultation Aug/Oct 2019</a:t>
            </a:r>
            <a:r>
              <a:rPr lang="en-NZ" dirty="0" smtClean="0"/>
              <a:t>?</a:t>
            </a:r>
            <a:endParaRPr lang="en-NZ" i="1" dirty="0" smtClean="0"/>
          </a:p>
          <a:p>
            <a:pPr>
              <a:spcAft>
                <a:spcPts val="1200"/>
              </a:spcAft>
            </a:pPr>
            <a:endParaRPr lang="en-NZ" sz="800" dirty="0" smtClean="0"/>
          </a:p>
          <a:p>
            <a:pPr>
              <a:spcAft>
                <a:spcPts val="1200"/>
              </a:spcAft>
            </a:pPr>
            <a:r>
              <a:rPr lang="en-NZ" dirty="0" smtClean="0"/>
              <a:t>Large policy package to: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dirty="0" smtClean="0"/>
              <a:t>Stop degradation and loss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dirty="0" smtClean="0"/>
              <a:t>Address past damage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 smtClean="0"/>
              <a:t>Address allocation issues</a:t>
            </a:r>
          </a:p>
          <a:p>
            <a:endParaRPr lang="en-NZ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601">
            <a:off x="4811893" y="2441094"/>
            <a:ext cx="2160000" cy="22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679">
            <a:off x="6642599" y="1774388"/>
            <a:ext cx="2160000" cy="229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Regional update</a:t>
            </a:r>
            <a:endParaRPr lang="en-NZ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340807"/>
              </p:ext>
            </p:extLst>
          </p:nvPr>
        </p:nvGraphicFramePr>
        <p:xfrm>
          <a:off x="467544" y="1131590"/>
          <a:ext cx="8280920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21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-68792"/>
            <a:ext cx="9433048" cy="5218044"/>
          </a:xfrm>
          <a:prstGeom prst="rect">
            <a:avLst/>
          </a:prstGeom>
          <a:solidFill>
            <a:srgbClr val="002F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368" y="50992"/>
            <a:ext cx="4723656" cy="5143500"/>
          </a:xfrm>
        </p:spPr>
        <p:txBody>
          <a:bodyPr anchor="ctr"/>
          <a:lstStyle/>
          <a:p>
            <a:endParaRPr lang="en-NZ" sz="4000" b="1" dirty="0" smtClean="0">
              <a:solidFill>
                <a:schemeClr val="bg1"/>
              </a:solidFill>
              <a:latin typeface="Myriad Pro"/>
            </a:endParaRPr>
          </a:p>
          <a:p>
            <a:endParaRPr lang="en-NZ" sz="4000" b="1" dirty="0">
              <a:solidFill>
                <a:schemeClr val="bg1"/>
              </a:solidFill>
              <a:latin typeface="Myriad Pro"/>
            </a:endParaRPr>
          </a:p>
          <a:p>
            <a:endParaRPr lang="en-NZ" sz="4000" b="1" dirty="0" smtClean="0">
              <a:solidFill>
                <a:schemeClr val="bg1"/>
              </a:solidFill>
              <a:latin typeface="Myriad Pro"/>
            </a:endParaRPr>
          </a:p>
          <a:p>
            <a:endParaRPr lang="en-NZ" sz="1200" b="1" dirty="0" smtClean="0">
              <a:solidFill>
                <a:schemeClr val="bg1"/>
              </a:solidFill>
              <a:latin typeface="Myriad Pro"/>
            </a:endParaRPr>
          </a:p>
          <a:p>
            <a:endParaRPr lang="en-NZ" sz="2800" b="1" dirty="0" smtClean="0">
              <a:solidFill>
                <a:schemeClr val="bg1"/>
              </a:solidFill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i="1" dirty="0" smtClean="0">
                <a:solidFill>
                  <a:schemeClr val="bg1"/>
                </a:solidFill>
                <a:latin typeface="Myriad Pro"/>
              </a:rPr>
              <a:t>Kaituna / </a:t>
            </a:r>
            <a:r>
              <a:rPr lang="en-NZ" sz="2400" b="1" i="1" dirty="0" err="1" smtClean="0">
                <a:solidFill>
                  <a:schemeClr val="bg1"/>
                </a:solidFill>
                <a:latin typeface="Myriad Pro"/>
              </a:rPr>
              <a:t>Pongakawa</a:t>
            </a:r>
            <a:r>
              <a:rPr lang="en-NZ" sz="2400" b="1" i="1" dirty="0" smtClean="0">
                <a:solidFill>
                  <a:schemeClr val="bg1"/>
                </a:solidFill>
                <a:latin typeface="Myriad Pro"/>
              </a:rPr>
              <a:t> / </a:t>
            </a:r>
          </a:p>
          <a:p>
            <a:r>
              <a:rPr lang="en-NZ" sz="2400" b="1" i="1" dirty="0" smtClean="0">
                <a:solidFill>
                  <a:schemeClr val="bg1"/>
                </a:solidFill>
                <a:latin typeface="Myriad Pro"/>
              </a:rPr>
              <a:t>     </a:t>
            </a:r>
            <a:r>
              <a:rPr lang="en-NZ" sz="2400" b="1" i="1" dirty="0" err="1" smtClean="0">
                <a:solidFill>
                  <a:schemeClr val="bg1"/>
                </a:solidFill>
                <a:latin typeface="Myriad Pro"/>
              </a:rPr>
              <a:t>Waitahanui</a:t>
            </a:r>
            <a:r>
              <a:rPr lang="en-NZ" sz="2400" b="1" i="1" dirty="0" smtClean="0">
                <a:solidFill>
                  <a:schemeClr val="bg1"/>
                </a:solidFill>
                <a:latin typeface="Myriad Pro"/>
              </a:rPr>
              <a:t> &amp; </a:t>
            </a:r>
            <a:r>
              <a:rPr lang="en-NZ" sz="2400" b="1" i="1" dirty="0" err="1" smtClean="0">
                <a:solidFill>
                  <a:schemeClr val="bg1"/>
                </a:solidFill>
                <a:latin typeface="Myriad Pro"/>
              </a:rPr>
              <a:t>Rangitāiki</a:t>
            </a:r>
            <a:r>
              <a:rPr lang="en-NZ" sz="2400" b="1" i="1" dirty="0" smtClean="0">
                <a:solidFill>
                  <a:schemeClr val="bg1"/>
                </a:solidFill>
                <a:latin typeface="Myriad Pro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i="1" dirty="0" smtClean="0">
                <a:solidFill>
                  <a:schemeClr val="bg1"/>
                </a:solidFill>
                <a:latin typeface="Myriad Pro"/>
                <a:cs typeface="Arial" panose="020B0604020202020204" pitchFamily="34" charset="0"/>
              </a:rPr>
              <a:t>Recognising &amp; providing for </a:t>
            </a:r>
            <a:r>
              <a:rPr lang="en-NZ" sz="2400" b="1" i="1" dirty="0" err="1" smtClean="0">
                <a:solidFill>
                  <a:schemeClr val="bg1"/>
                </a:solidFill>
                <a:latin typeface="Myriad Pro"/>
                <a:cs typeface="Arial" panose="020B0604020202020204" pitchFamily="34" charset="0"/>
              </a:rPr>
              <a:t>Kaituna</a:t>
            </a:r>
            <a:r>
              <a:rPr lang="en-NZ" sz="2400" b="1" i="1" dirty="0" smtClean="0">
                <a:solidFill>
                  <a:schemeClr val="bg1"/>
                </a:solidFill>
                <a:latin typeface="Myriad Pro"/>
                <a:cs typeface="Arial" panose="020B0604020202020204" pitchFamily="34" charset="0"/>
              </a:rPr>
              <a:t> River Document</a:t>
            </a:r>
            <a:endParaRPr lang="en-NZ" sz="4400" b="1" dirty="0">
              <a:solidFill>
                <a:schemeClr val="bg1"/>
              </a:solidFill>
              <a:latin typeface="Myriad Pro"/>
              <a:cs typeface="Arial" panose="020B0604020202020204" pitchFamily="34" charset="0"/>
            </a:endParaRPr>
          </a:p>
          <a:p>
            <a:endParaRPr lang="en-NZ" sz="4400" b="1" dirty="0" smtClean="0">
              <a:solidFill>
                <a:schemeClr val="bg1"/>
              </a:solidFill>
              <a:latin typeface="Myriad Pro"/>
            </a:endParaRPr>
          </a:p>
          <a:p>
            <a:endParaRPr lang="en-NZ" sz="4400" b="1" dirty="0">
              <a:solidFill>
                <a:schemeClr val="bg1"/>
              </a:solidFill>
              <a:latin typeface="Myriad Pro"/>
              <a:cs typeface="Arial" panose="020B0604020202020204" pitchFamily="34" charset="0"/>
            </a:endParaRPr>
          </a:p>
          <a:p>
            <a:endParaRPr lang="en-NZ" sz="4400" b="1" dirty="0" smtClean="0">
              <a:solidFill>
                <a:schemeClr val="bg1"/>
              </a:solidFill>
              <a:latin typeface="Myriad Pro"/>
            </a:endParaRPr>
          </a:p>
          <a:p>
            <a:endParaRPr lang="en-NZ" sz="4400" b="1" dirty="0">
              <a:solidFill>
                <a:schemeClr val="bg1"/>
              </a:solidFill>
              <a:latin typeface="Myriad Pro"/>
              <a:cs typeface="Arial" panose="020B0604020202020204" pitchFamily="34" charset="0"/>
            </a:endParaRPr>
          </a:p>
          <a:p>
            <a:endParaRPr lang="en-NZ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Water Programme Catchment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3879" r="2406" b="3156"/>
          <a:stretch/>
        </p:blipFill>
        <p:spPr bwMode="auto">
          <a:xfrm>
            <a:off x="4084712" y="863550"/>
            <a:ext cx="5184576" cy="40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949850" y="1491630"/>
            <a:ext cx="1494358" cy="1206786"/>
          </a:xfrm>
          <a:custGeom>
            <a:avLst/>
            <a:gdLst>
              <a:gd name="connsiteX0" fmla="*/ 469671 w 772224"/>
              <a:gd name="connsiteY0" fmla="*/ 0 h 770400"/>
              <a:gd name="connsiteX1" fmla="*/ 469671 w 772224"/>
              <a:gd name="connsiteY1" fmla="*/ 0 h 770400"/>
              <a:gd name="connsiteX2" fmla="*/ 412071 w 772224"/>
              <a:gd name="connsiteY2" fmla="*/ 28800 h 770400"/>
              <a:gd name="connsiteX3" fmla="*/ 390471 w 772224"/>
              <a:gd name="connsiteY3" fmla="*/ 36000 h 770400"/>
              <a:gd name="connsiteX4" fmla="*/ 347271 w 772224"/>
              <a:gd name="connsiteY4" fmla="*/ 64800 h 770400"/>
              <a:gd name="connsiteX5" fmla="*/ 325671 w 772224"/>
              <a:gd name="connsiteY5" fmla="*/ 79200 h 770400"/>
              <a:gd name="connsiteX6" fmla="*/ 318471 w 772224"/>
              <a:gd name="connsiteY6" fmla="*/ 100800 h 770400"/>
              <a:gd name="connsiteX7" fmla="*/ 275271 w 772224"/>
              <a:gd name="connsiteY7" fmla="*/ 129600 h 770400"/>
              <a:gd name="connsiteX8" fmla="*/ 260871 w 772224"/>
              <a:gd name="connsiteY8" fmla="*/ 151200 h 770400"/>
              <a:gd name="connsiteX9" fmla="*/ 239271 w 772224"/>
              <a:gd name="connsiteY9" fmla="*/ 165600 h 770400"/>
              <a:gd name="connsiteX10" fmla="*/ 196071 w 772224"/>
              <a:gd name="connsiteY10" fmla="*/ 230400 h 770400"/>
              <a:gd name="connsiteX11" fmla="*/ 181671 w 772224"/>
              <a:gd name="connsiteY11" fmla="*/ 252000 h 770400"/>
              <a:gd name="connsiteX12" fmla="*/ 160071 w 772224"/>
              <a:gd name="connsiteY12" fmla="*/ 316800 h 770400"/>
              <a:gd name="connsiteX13" fmla="*/ 152871 w 772224"/>
              <a:gd name="connsiteY13" fmla="*/ 338400 h 770400"/>
              <a:gd name="connsiteX14" fmla="*/ 145671 w 772224"/>
              <a:gd name="connsiteY14" fmla="*/ 547200 h 770400"/>
              <a:gd name="connsiteX15" fmla="*/ 131271 w 772224"/>
              <a:gd name="connsiteY15" fmla="*/ 568800 h 770400"/>
              <a:gd name="connsiteX16" fmla="*/ 88071 w 772224"/>
              <a:gd name="connsiteY16" fmla="*/ 583200 h 770400"/>
              <a:gd name="connsiteX17" fmla="*/ 30471 w 772224"/>
              <a:gd name="connsiteY17" fmla="*/ 597600 h 770400"/>
              <a:gd name="connsiteX18" fmla="*/ 8871 w 772224"/>
              <a:gd name="connsiteY18" fmla="*/ 619200 h 770400"/>
              <a:gd name="connsiteX19" fmla="*/ 16071 w 772224"/>
              <a:gd name="connsiteY19" fmla="*/ 669600 h 770400"/>
              <a:gd name="connsiteX20" fmla="*/ 44871 w 772224"/>
              <a:gd name="connsiteY20" fmla="*/ 712800 h 770400"/>
              <a:gd name="connsiteX21" fmla="*/ 88071 w 772224"/>
              <a:gd name="connsiteY21" fmla="*/ 734400 h 770400"/>
              <a:gd name="connsiteX22" fmla="*/ 109671 w 772224"/>
              <a:gd name="connsiteY22" fmla="*/ 748800 h 770400"/>
              <a:gd name="connsiteX23" fmla="*/ 138471 w 772224"/>
              <a:gd name="connsiteY23" fmla="*/ 756000 h 770400"/>
              <a:gd name="connsiteX24" fmla="*/ 188871 w 772224"/>
              <a:gd name="connsiteY24" fmla="*/ 770400 h 770400"/>
              <a:gd name="connsiteX25" fmla="*/ 354471 w 772224"/>
              <a:gd name="connsiteY25" fmla="*/ 763200 h 770400"/>
              <a:gd name="connsiteX26" fmla="*/ 397671 w 772224"/>
              <a:gd name="connsiteY26" fmla="*/ 741600 h 770400"/>
              <a:gd name="connsiteX27" fmla="*/ 440871 w 772224"/>
              <a:gd name="connsiteY27" fmla="*/ 727200 h 770400"/>
              <a:gd name="connsiteX28" fmla="*/ 484071 w 772224"/>
              <a:gd name="connsiteY28" fmla="*/ 705600 h 770400"/>
              <a:gd name="connsiteX29" fmla="*/ 700071 w 772224"/>
              <a:gd name="connsiteY29" fmla="*/ 705600 h 770400"/>
              <a:gd name="connsiteX30" fmla="*/ 714471 w 772224"/>
              <a:gd name="connsiteY30" fmla="*/ 684000 h 770400"/>
              <a:gd name="connsiteX31" fmla="*/ 707271 w 772224"/>
              <a:gd name="connsiteY31" fmla="*/ 554400 h 770400"/>
              <a:gd name="connsiteX32" fmla="*/ 700071 w 772224"/>
              <a:gd name="connsiteY32" fmla="*/ 511200 h 770400"/>
              <a:gd name="connsiteX33" fmla="*/ 707271 w 772224"/>
              <a:gd name="connsiteY33" fmla="*/ 360000 h 770400"/>
              <a:gd name="connsiteX34" fmla="*/ 736071 w 772224"/>
              <a:gd name="connsiteY34" fmla="*/ 295200 h 770400"/>
              <a:gd name="connsiteX35" fmla="*/ 757671 w 772224"/>
              <a:gd name="connsiteY35" fmla="*/ 273600 h 770400"/>
              <a:gd name="connsiteX36" fmla="*/ 772071 w 772224"/>
              <a:gd name="connsiteY36" fmla="*/ 230400 h 770400"/>
              <a:gd name="connsiteX37" fmla="*/ 757671 w 772224"/>
              <a:gd name="connsiteY37" fmla="*/ 93600 h 770400"/>
              <a:gd name="connsiteX38" fmla="*/ 728871 w 772224"/>
              <a:gd name="connsiteY38" fmla="*/ 50400 h 770400"/>
              <a:gd name="connsiteX39" fmla="*/ 707271 w 772224"/>
              <a:gd name="connsiteY39" fmla="*/ 28800 h 770400"/>
              <a:gd name="connsiteX40" fmla="*/ 469671 w 772224"/>
              <a:gd name="connsiteY40" fmla="*/ 0 h 7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72224" h="770400">
                <a:moveTo>
                  <a:pt x="469671" y="0"/>
                </a:moveTo>
                <a:lnTo>
                  <a:pt x="469671" y="0"/>
                </a:lnTo>
                <a:cubicBezTo>
                  <a:pt x="450471" y="9600"/>
                  <a:pt x="431613" y="19917"/>
                  <a:pt x="412071" y="28800"/>
                </a:cubicBezTo>
                <a:cubicBezTo>
                  <a:pt x="405162" y="31941"/>
                  <a:pt x="397105" y="32314"/>
                  <a:pt x="390471" y="36000"/>
                </a:cubicBezTo>
                <a:cubicBezTo>
                  <a:pt x="375342" y="44405"/>
                  <a:pt x="361671" y="55200"/>
                  <a:pt x="347271" y="64800"/>
                </a:cubicBezTo>
                <a:lnTo>
                  <a:pt x="325671" y="79200"/>
                </a:lnTo>
                <a:cubicBezTo>
                  <a:pt x="323271" y="86400"/>
                  <a:pt x="323838" y="95433"/>
                  <a:pt x="318471" y="100800"/>
                </a:cubicBezTo>
                <a:cubicBezTo>
                  <a:pt x="306233" y="113038"/>
                  <a:pt x="275271" y="129600"/>
                  <a:pt x="275271" y="129600"/>
                </a:cubicBezTo>
                <a:cubicBezTo>
                  <a:pt x="270471" y="136800"/>
                  <a:pt x="266990" y="145081"/>
                  <a:pt x="260871" y="151200"/>
                </a:cubicBezTo>
                <a:cubicBezTo>
                  <a:pt x="254752" y="157319"/>
                  <a:pt x="244969" y="159088"/>
                  <a:pt x="239271" y="165600"/>
                </a:cubicBezTo>
                <a:lnTo>
                  <a:pt x="196071" y="230400"/>
                </a:lnTo>
                <a:cubicBezTo>
                  <a:pt x="191271" y="237600"/>
                  <a:pt x="184407" y="243791"/>
                  <a:pt x="181671" y="252000"/>
                </a:cubicBezTo>
                <a:lnTo>
                  <a:pt x="160071" y="316800"/>
                </a:lnTo>
                <a:lnTo>
                  <a:pt x="152871" y="338400"/>
                </a:lnTo>
                <a:cubicBezTo>
                  <a:pt x="150471" y="408000"/>
                  <a:pt x="152171" y="477863"/>
                  <a:pt x="145671" y="547200"/>
                </a:cubicBezTo>
                <a:cubicBezTo>
                  <a:pt x="144863" y="555816"/>
                  <a:pt x="138609" y="564214"/>
                  <a:pt x="131271" y="568800"/>
                </a:cubicBezTo>
                <a:cubicBezTo>
                  <a:pt x="118399" y="576845"/>
                  <a:pt x="102471" y="578400"/>
                  <a:pt x="88071" y="583200"/>
                </a:cubicBezTo>
                <a:cubicBezTo>
                  <a:pt x="54861" y="594270"/>
                  <a:pt x="73913" y="588912"/>
                  <a:pt x="30471" y="597600"/>
                </a:cubicBezTo>
                <a:cubicBezTo>
                  <a:pt x="23271" y="604800"/>
                  <a:pt x="13923" y="610359"/>
                  <a:pt x="8871" y="619200"/>
                </a:cubicBezTo>
                <a:cubicBezTo>
                  <a:pt x="-9040" y="650543"/>
                  <a:pt x="3713" y="644884"/>
                  <a:pt x="16071" y="669600"/>
                </a:cubicBezTo>
                <a:cubicBezTo>
                  <a:pt x="32551" y="702560"/>
                  <a:pt x="9774" y="683553"/>
                  <a:pt x="44871" y="712800"/>
                </a:cubicBezTo>
                <a:cubicBezTo>
                  <a:pt x="75822" y="738593"/>
                  <a:pt x="55599" y="718164"/>
                  <a:pt x="88071" y="734400"/>
                </a:cubicBezTo>
                <a:cubicBezTo>
                  <a:pt x="95811" y="738270"/>
                  <a:pt x="101717" y="745391"/>
                  <a:pt x="109671" y="748800"/>
                </a:cubicBezTo>
                <a:cubicBezTo>
                  <a:pt x="118766" y="752698"/>
                  <a:pt x="128956" y="753282"/>
                  <a:pt x="138471" y="756000"/>
                </a:cubicBezTo>
                <a:cubicBezTo>
                  <a:pt x="210776" y="776658"/>
                  <a:pt x="98838" y="747892"/>
                  <a:pt x="188871" y="770400"/>
                </a:cubicBezTo>
                <a:cubicBezTo>
                  <a:pt x="244071" y="768000"/>
                  <a:pt x="299382" y="767438"/>
                  <a:pt x="354471" y="763200"/>
                </a:cubicBezTo>
                <a:cubicBezTo>
                  <a:pt x="378287" y="761368"/>
                  <a:pt x="376590" y="750969"/>
                  <a:pt x="397671" y="741600"/>
                </a:cubicBezTo>
                <a:cubicBezTo>
                  <a:pt x="411542" y="735435"/>
                  <a:pt x="428241" y="735620"/>
                  <a:pt x="440871" y="727200"/>
                </a:cubicBezTo>
                <a:cubicBezTo>
                  <a:pt x="468786" y="708590"/>
                  <a:pt x="454262" y="715536"/>
                  <a:pt x="484071" y="705600"/>
                </a:cubicBezTo>
                <a:cubicBezTo>
                  <a:pt x="506834" y="706738"/>
                  <a:pt x="653184" y="721229"/>
                  <a:pt x="700071" y="705600"/>
                </a:cubicBezTo>
                <a:cubicBezTo>
                  <a:pt x="708280" y="702864"/>
                  <a:pt x="709671" y="691200"/>
                  <a:pt x="714471" y="684000"/>
                </a:cubicBezTo>
                <a:cubicBezTo>
                  <a:pt x="712071" y="640800"/>
                  <a:pt x="710864" y="597517"/>
                  <a:pt x="707271" y="554400"/>
                </a:cubicBezTo>
                <a:cubicBezTo>
                  <a:pt x="706059" y="539852"/>
                  <a:pt x="700071" y="525799"/>
                  <a:pt x="700071" y="511200"/>
                </a:cubicBezTo>
                <a:cubicBezTo>
                  <a:pt x="700071" y="460743"/>
                  <a:pt x="701699" y="410149"/>
                  <a:pt x="707271" y="360000"/>
                </a:cubicBezTo>
                <a:cubicBezTo>
                  <a:pt x="709686" y="338265"/>
                  <a:pt x="721644" y="312513"/>
                  <a:pt x="736071" y="295200"/>
                </a:cubicBezTo>
                <a:cubicBezTo>
                  <a:pt x="742590" y="287378"/>
                  <a:pt x="750471" y="280800"/>
                  <a:pt x="757671" y="273600"/>
                </a:cubicBezTo>
                <a:cubicBezTo>
                  <a:pt x="762471" y="259200"/>
                  <a:pt x="773660" y="245496"/>
                  <a:pt x="772071" y="230400"/>
                </a:cubicBezTo>
                <a:cubicBezTo>
                  <a:pt x="767271" y="184800"/>
                  <a:pt x="768372" y="138186"/>
                  <a:pt x="757671" y="93600"/>
                </a:cubicBezTo>
                <a:cubicBezTo>
                  <a:pt x="753632" y="76771"/>
                  <a:pt x="741109" y="62638"/>
                  <a:pt x="728871" y="50400"/>
                </a:cubicBezTo>
                <a:cubicBezTo>
                  <a:pt x="721671" y="43200"/>
                  <a:pt x="716172" y="33745"/>
                  <a:pt x="707271" y="28800"/>
                </a:cubicBezTo>
                <a:cubicBezTo>
                  <a:pt x="641734" y="-7609"/>
                  <a:pt x="509271" y="4800"/>
                  <a:pt x="469671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Freeform 11"/>
          <p:cNvSpPr/>
          <p:nvPr/>
        </p:nvSpPr>
        <p:spPr>
          <a:xfrm>
            <a:off x="5292080" y="2067694"/>
            <a:ext cx="1606158" cy="2740675"/>
          </a:xfrm>
          <a:custGeom>
            <a:avLst/>
            <a:gdLst>
              <a:gd name="connsiteX0" fmla="*/ 446400 w 972510"/>
              <a:gd name="connsiteY0" fmla="*/ 1504800 h 1634400"/>
              <a:gd name="connsiteX1" fmla="*/ 446400 w 972510"/>
              <a:gd name="connsiteY1" fmla="*/ 1504800 h 1634400"/>
              <a:gd name="connsiteX2" fmla="*/ 424800 w 972510"/>
              <a:gd name="connsiteY2" fmla="*/ 1562400 h 1634400"/>
              <a:gd name="connsiteX3" fmla="*/ 381600 w 972510"/>
              <a:gd name="connsiteY3" fmla="*/ 1627200 h 1634400"/>
              <a:gd name="connsiteX4" fmla="*/ 352800 w 972510"/>
              <a:gd name="connsiteY4" fmla="*/ 1634400 h 1634400"/>
              <a:gd name="connsiteX5" fmla="*/ 194400 w 972510"/>
              <a:gd name="connsiteY5" fmla="*/ 1627200 h 1634400"/>
              <a:gd name="connsiteX6" fmla="*/ 172800 w 972510"/>
              <a:gd name="connsiteY6" fmla="*/ 1620000 h 1634400"/>
              <a:gd name="connsiteX7" fmla="*/ 93600 w 972510"/>
              <a:gd name="connsiteY7" fmla="*/ 1576800 h 1634400"/>
              <a:gd name="connsiteX8" fmla="*/ 43200 w 972510"/>
              <a:gd name="connsiteY8" fmla="*/ 1533600 h 1634400"/>
              <a:gd name="connsiteX9" fmla="*/ 14400 w 972510"/>
              <a:gd name="connsiteY9" fmla="*/ 1483200 h 1634400"/>
              <a:gd name="connsiteX10" fmla="*/ 0 w 972510"/>
              <a:gd name="connsiteY10" fmla="*/ 1440000 h 1634400"/>
              <a:gd name="connsiteX11" fmla="*/ 7200 w 972510"/>
              <a:gd name="connsiteY11" fmla="*/ 1332000 h 1634400"/>
              <a:gd name="connsiteX12" fmla="*/ 14400 w 972510"/>
              <a:gd name="connsiteY12" fmla="*/ 1303200 h 1634400"/>
              <a:gd name="connsiteX13" fmla="*/ 36000 w 972510"/>
              <a:gd name="connsiteY13" fmla="*/ 1281600 h 1634400"/>
              <a:gd name="connsiteX14" fmla="*/ 72000 w 972510"/>
              <a:gd name="connsiteY14" fmla="*/ 1238400 h 1634400"/>
              <a:gd name="connsiteX15" fmla="*/ 100800 w 972510"/>
              <a:gd name="connsiteY15" fmla="*/ 1195200 h 1634400"/>
              <a:gd name="connsiteX16" fmla="*/ 108000 w 972510"/>
              <a:gd name="connsiteY16" fmla="*/ 1173600 h 1634400"/>
              <a:gd name="connsiteX17" fmla="*/ 122400 w 972510"/>
              <a:gd name="connsiteY17" fmla="*/ 1152000 h 1634400"/>
              <a:gd name="connsiteX18" fmla="*/ 129600 w 972510"/>
              <a:gd name="connsiteY18" fmla="*/ 1130400 h 1634400"/>
              <a:gd name="connsiteX19" fmla="*/ 144000 w 972510"/>
              <a:gd name="connsiteY19" fmla="*/ 1101600 h 1634400"/>
              <a:gd name="connsiteX20" fmla="*/ 151200 w 972510"/>
              <a:gd name="connsiteY20" fmla="*/ 1080000 h 1634400"/>
              <a:gd name="connsiteX21" fmla="*/ 187200 w 972510"/>
              <a:gd name="connsiteY21" fmla="*/ 1036800 h 1634400"/>
              <a:gd name="connsiteX22" fmla="*/ 208800 w 972510"/>
              <a:gd name="connsiteY22" fmla="*/ 993600 h 1634400"/>
              <a:gd name="connsiteX23" fmla="*/ 230400 w 972510"/>
              <a:gd name="connsiteY23" fmla="*/ 950400 h 1634400"/>
              <a:gd name="connsiteX24" fmla="*/ 244800 w 972510"/>
              <a:gd name="connsiteY24" fmla="*/ 878400 h 1634400"/>
              <a:gd name="connsiteX25" fmla="*/ 259200 w 972510"/>
              <a:gd name="connsiteY25" fmla="*/ 856800 h 1634400"/>
              <a:gd name="connsiteX26" fmla="*/ 266400 w 972510"/>
              <a:gd name="connsiteY26" fmla="*/ 835200 h 1634400"/>
              <a:gd name="connsiteX27" fmla="*/ 280800 w 972510"/>
              <a:gd name="connsiteY27" fmla="*/ 784800 h 1634400"/>
              <a:gd name="connsiteX28" fmla="*/ 309600 w 972510"/>
              <a:gd name="connsiteY28" fmla="*/ 720000 h 1634400"/>
              <a:gd name="connsiteX29" fmla="*/ 324000 w 972510"/>
              <a:gd name="connsiteY29" fmla="*/ 662400 h 1634400"/>
              <a:gd name="connsiteX30" fmla="*/ 338400 w 972510"/>
              <a:gd name="connsiteY30" fmla="*/ 619200 h 1634400"/>
              <a:gd name="connsiteX31" fmla="*/ 360000 w 972510"/>
              <a:gd name="connsiteY31" fmla="*/ 597600 h 1634400"/>
              <a:gd name="connsiteX32" fmla="*/ 367200 w 972510"/>
              <a:gd name="connsiteY32" fmla="*/ 576000 h 1634400"/>
              <a:gd name="connsiteX33" fmla="*/ 388800 w 972510"/>
              <a:gd name="connsiteY33" fmla="*/ 504000 h 1634400"/>
              <a:gd name="connsiteX34" fmla="*/ 403200 w 972510"/>
              <a:gd name="connsiteY34" fmla="*/ 475200 h 1634400"/>
              <a:gd name="connsiteX35" fmla="*/ 424800 w 972510"/>
              <a:gd name="connsiteY35" fmla="*/ 453600 h 1634400"/>
              <a:gd name="connsiteX36" fmla="*/ 468000 w 972510"/>
              <a:gd name="connsiteY36" fmla="*/ 424800 h 1634400"/>
              <a:gd name="connsiteX37" fmla="*/ 525600 w 972510"/>
              <a:gd name="connsiteY37" fmla="*/ 417600 h 1634400"/>
              <a:gd name="connsiteX38" fmla="*/ 568800 w 972510"/>
              <a:gd name="connsiteY38" fmla="*/ 374400 h 1634400"/>
              <a:gd name="connsiteX39" fmla="*/ 590400 w 972510"/>
              <a:gd name="connsiteY39" fmla="*/ 352800 h 1634400"/>
              <a:gd name="connsiteX40" fmla="*/ 619200 w 972510"/>
              <a:gd name="connsiteY40" fmla="*/ 309600 h 1634400"/>
              <a:gd name="connsiteX41" fmla="*/ 633600 w 972510"/>
              <a:gd name="connsiteY41" fmla="*/ 288000 h 1634400"/>
              <a:gd name="connsiteX42" fmla="*/ 640800 w 972510"/>
              <a:gd name="connsiteY42" fmla="*/ 266400 h 1634400"/>
              <a:gd name="connsiteX43" fmla="*/ 684000 w 972510"/>
              <a:gd name="connsiteY43" fmla="*/ 223200 h 1634400"/>
              <a:gd name="connsiteX44" fmla="*/ 705600 w 972510"/>
              <a:gd name="connsiteY44" fmla="*/ 158400 h 1634400"/>
              <a:gd name="connsiteX45" fmla="*/ 712800 w 972510"/>
              <a:gd name="connsiteY45" fmla="*/ 136800 h 1634400"/>
              <a:gd name="connsiteX46" fmla="*/ 741600 w 972510"/>
              <a:gd name="connsiteY46" fmla="*/ 93600 h 1634400"/>
              <a:gd name="connsiteX47" fmla="*/ 763200 w 972510"/>
              <a:gd name="connsiteY47" fmla="*/ 72000 h 1634400"/>
              <a:gd name="connsiteX48" fmla="*/ 792000 w 972510"/>
              <a:gd name="connsiteY48" fmla="*/ 28800 h 1634400"/>
              <a:gd name="connsiteX49" fmla="*/ 835200 w 972510"/>
              <a:gd name="connsiteY49" fmla="*/ 0 h 1634400"/>
              <a:gd name="connsiteX50" fmla="*/ 878400 w 972510"/>
              <a:gd name="connsiteY50" fmla="*/ 7200 h 1634400"/>
              <a:gd name="connsiteX51" fmla="*/ 914400 w 972510"/>
              <a:gd name="connsiteY51" fmla="*/ 43200 h 1634400"/>
              <a:gd name="connsiteX52" fmla="*/ 921600 w 972510"/>
              <a:gd name="connsiteY52" fmla="*/ 64800 h 1634400"/>
              <a:gd name="connsiteX53" fmla="*/ 936000 w 972510"/>
              <a:gd name="connsiteY53" fmla="*/ 626400 h 1634400"/>
              <a:gd name="connsiteX54" fmla="*/ 950400 w 972510"/>
              <a:gd name="connsiteY54" fmla="*/ 691200 h 1634400"/>
              <a:gd name="connsiteX55" fmla="*/ 964800 w 972510"/>
              <a:gd name="connsiteY55" fmla="*/ 756000 h 1634400"/>
              <a:gd name="connsiteX56" fmla="*/ 964800 w 972510"/>
              <a:gd name="connsiteY56" fmla="*/ 972000 h 1634400"/>
              <a:gd name="connsiteX57" fmla="*/ 957600 w 972510"/>
              <a:gd name="connsiteY57" fmla="*/ 1000800 h 1634400"/>
              <a:gd name="connsiteX58" fmla="*/ 936000 w 972510"/>
              <a:gd name="connsiteY58" fmla="*/ 1094400 h 1634400"/>
              <a:gd name="connsiteX59" fmla="*/ 892800 w 972510"/>
              <a:gd name="connsiteY59" fmla="*/ 1159200 h 1634400"/>
              <a:gd name="connsiteX60" fmla="*/ 878400 w 972510"/>
              <a:gd name="connsiteY60" fmla="*/ 1180800 h 1634400"/>
              <a:gd name="connsiteX61" fmla="*/ 856800 w 972510"/>
              <a:gd name="connsiteY61" fmla="*/ 1202400 h 1634400"/>
              <a:gd name="connsiteX62" fmla="*/ 842400 w 972510"/>
              <a:gd name="connsiteY62" fmla="*/ 1224000 h 1634400"/>
              <a:gd name="connsiteX63" fmla="*/ 792000 w 972510"/>
              <a:gd name="connsiteY63" fmla="*/ 1252800 h 1634400"/>
              <a:gd name="connsiteX64" fmla="*/ 770400 w 972510"/>
              <a:gd name="connsiteY64" fmla="*/ 1267200 h 1634400"/>
              <a:gd name="connsiteX65" fmla="*/ 748800 w 972510"/>
              <a:gd name="connsiteY65" fmla="*/ 1310400 h 1634400"/>
              <a:gd name="connsiteX66" fmla="*/ 734400 w 972510"/>
              <a:gd name="connsiteY66" fmla="*/ 1332000 h 1634400"/>
              <a:gd name="connsiteX67" fmla="*/ 727200 w 972510"/>
              <a:gd name="connsiteY67" fmla="*/ 1353600 h 1634400"/>
              <a:gd name="connsiteX68" fmla="*/ 712800 w 972510"/>
              <a:gd name="connsiteY68" fmla="*/ 1375200 h 1634400"/>
              <a:gd name="connsiteX69" fmla="*/ 705600 w 972510"/>
              <a:gd name="connsiteY69" fmla="*/ 1396800 h 1634400"/>
              <a:gd name="connsiteX70" fmla="*/ 684000 w 972510"/>
              <a:gd name="connsiteY70" fmla="*/ 1418400 h 1634400"/>
              <a:gd name="connsiteX71" fmla="*/ 640800 w 972510"/>
              <a:gd name="connsiteY71" fmla="*/ 1490400 h 1634400"/>
              <a:gd name="connsiteX72" fmla="*/ 554400 w 972510"/>
              <a:gd name="connsiteY72" fmla="*/ 1519200 h 1634400"/>
              <a:gd name="connsiteX73" fmla="*/ 532800 w 972510"/>
              <a:gd name="connsiteY73" fmla="*/ 1526400 h 1634400"/>
              <a:gd name="connsiteX74" fmla="*/ 446400 w 972510"/>
              <a:gd name="connsiteY74" fmla="*/ 1504800 h 16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72510" h="1634400">
                <a:moveTo>
                  <a:pt x="446400" y="1504800"/>
                </a:moveTo>
                <a:lnTo>
                  <a:pt x="446400" y="1504800"/>
                </a:lnTo>
                <a:cubicBezTo>
                  <a:pt x="439200" y="1524000"/>
                  <a:pt x="431697" y="1543089"/>
                  <a:pt x="424800" y="1562400"/>
                </a:cubicBezTo>
                <a:cubicBezTo>
                  <a:pt x="410652" y="1602013"/>
                  <a:pt x="419344" y="1608328"/>
                  <a:pt x="381600" y="1627200"/>
                </a:cubicBezTo>
                <a:cubicBezTo>
                  <a:pt x="372749" y="1631625"/>
                  <a:pt x="362400" y="1632000"/>
                  <a:pt x="352800" y="1634400"/>
                </a:cubicBezTo>
                <a:cubicBezTo>
                  <a:pt x="300000" y="1632000"/>
                  <a:pt x="247086" y="1631415"/>
                  <a:pt x="194400" y="1627200"/>
                </a:cubicBezTo>
                <a:cubicBezTo>
                  <a:pt x="186835" y="1626595"/>
                  <a:pt x="179709" y="1623141"/>
                  <a:pt x="172800" y="1620000"/>
                </a:cubicBezTo>
                <a:cubicBezTo>
                  <a:pt x="136841" y="1603655"/>
                  <a:pt x="121217" y="1596527"/>
                  <a:pt x="93600" y="1576800"/>
                </a:cubicBezTo>
                <a:cubicBezTo>
                  <a:pt x="73970" y="1562779"/>
                  <a:pt x="58592" y="1552071"/>
                  <a:pt x="43200" y="1533600"/>
                </a:cubicBezTo>
                <a:cubicBezTo>
                  <a:pt x="33209" y="1521610"/>
                  <a:pt x="19817" y="1496743"/>
                  <a:pt x="14400" y="1483200"/>
                </a:cubicBezTo>
                <a:cubicBezTo>
                  <a:pt x="8763" y="1469107"/>
                  <a:pt x="0" y="1440000"/>
                  <a:pt x="0" y="1440000"/>
                </a:cubicBezTo>
                <a:cubicBezTo>
                  <a:pt x="2400" y="1404000"/>
                  <a:pt x="3423" y="1367882"/>
                  <a:pt x="7200" y="1332000"/>
                </a:cubicBezTo>
                <a:cubicBezTo>
                  <a:pt x="8236" y="1322159"/>
                  <a:pt x="9490" y="1311792"/>
                  <a:pt x="14400" y="1303200"/>
                </a:cubicBezTo>
                <a:cubicBezTo>
                  <a:pt x="19452" y="1294359"/>
                  <a:pt x="29481" y="1289422"/>
                  <a:pt x="36000" y="1281600"/>
                </a:cubicBezTo>
                <a:cubicBezTo>
                  <a:pt x="86120" y="1221456"/>
                  <a:pt x="8895" y="1301505"/>
                  <a:pt x="72000" y="1238400"/>
                </a:cubicBezTo>
                <a:cubicBezTo>
                  <a:pt x="89120" y="1187040"/>
                  <a:pt x="64845" y="1249133"/>
                  <a:pt x="100800" y="1195200"/>
                </a:cubicBezTo>
                <a:cubicBezTo>
                  <a:pt x="105010" y="1188885"/>
                  <a:pt x="104606" y="1180388"/>
                  <a:pt x="108000" y="1173600"/>
                </a:cubicBezTo>
                <a:cubicBezTo>
                  <a:pt x="111870" y="1165860"/>
                  <a:pt x="118530" y="1159740"/>
                  <a:pt x="122400" y="1152000"/>
                </a:cubicBezTo>
                <a:cubicBezTo>
                  <a:pt x="125794" y="1145212"/>
                  <a:pt x="126610" y="1137376"/>
                  <a:pt x="129600" y="1130400"/>
                </a:cubicBezTo>
                <a:cubicBezTo>
                  <a:pt x="133828" y="1120535"/>
                  <a:pt x="139772" y="1111465"/>
                  <a:pt x="144000" y="1101600"/>
                </a:cubicBezTo>
                <a:cubicBezTo>
                  <a:pt x="146990" y="1094624"/>
                  <a:pt x="147806" y="1086788"/>
                  <a:pt x="151200" y="1080000"/>
                </a:cubicBezTo>
                <a:cubicBezTo>
                  <a:pt x="161224" y="1059952"/>
                  <a:pt x="171276" y="1052724"/>
                  <a:pt x="187200" y="1036800"/>
                </a:cubicBezTo>
                <a:cubicBezTo>
                  <a:pt x="205297" y="982508"/>
                  <a:pt x="180885" y="1049430"/>
                  <a:pt x="208800" y="993600"/>
                </a:cubicBezTo>
                <a:cubicBezTo>
                  <a:pt x="238609" y="933981"/>
                  <a:pt x="189132" y="1012303"/>
                  <a:pt x="230400" y="950400"/>
                </a:cubicBezTo>
                <a:cubicBezTo>
                  <a:pt x="232024" y="940654"/>
                  <a:pt x="238941" y="892070"/>
                  <a:pt x="244800" y="878400"/>
                </a:cubicBezTo>
                <a:cubicBezTo>
                  <a:pt x="248209" y="870446"/>
                  <a:pt x="255330" y="864540"/>
                  <a:pt x="259200" y="856800"/>
                </a:cubicBezTo>
                <a:cubicBezTo>
                  <a:pt x="262594" y="850012"/>
                  <a:pt x="264315" y="842497"/>
                  <a:pt x="266400" y="835200"/>
                </a:cubicBezTo>
                <a:cubicBezTo>
                  <a:pt x="269476" y="824435"/>
                  <a:pt x="275046" y="796309"/>
                  <a:pt x="280800" y="784800"/>
                </a:cubicBezTo>
                <a:cubicBezTo>
                  <a:pt x="315030" y="716341"/>
                  <a:pt x="272449" y="831452"/>
                  <a:pt x="309600" y="720000"/>
                </a:cubicBezTo>
                <a:cubicBezTo>
                  <a:pt x="331447" y="654460"/>
                  <a:pt x="297935" y="757973"/>
                  <a:pt x="324000" y="662400"/>
                </a:cubicBezTo>
                <a:cubicBezTo>
                  <a:pt x="327994" y="647756"/>
                  <a:pt x="327667" y="629933"/>
                  <a:pt x="338400" y="619200"/>
                </a:cubicBezTo>
                <a:lnTo>
                  <a:pt x="360000" y="597600"/>
                </a:lnTo>
                <a:cubicBezTo>
                  <a:pt x="362400" y="590400"/>
                  <a:pt x="365115" y="583297"/>
                  <a:pt x="367200" y="576000"/>
                </a:cubicBezTo>
                <a:cubicBezTo>
                  <a:pt x="374090" y="551885"/>
                  <a:pt x="377393" y="526814"/>
                  <a:pt x="388800" y="504000"/>
                </a:cubicBezTo>
                <a:cubicBezTo>
                  <a:pt x="393600" y="494400"/>
                  <a:pt x="396961" y="483934"/>
                  <a:pt x="403200" y="475200"/>
                </a:cubicBezTo>
                <a:cubicBezTo>
                  <a:pt x="409118" y="466914"/>
                  <a:pt x="416763" y="459851"/>
                  <a:pt x="424800" y="453600"/>
                </a:cubicBezTo>
                <a:cubicBezTo>
                  <a:pt x="438461" y="442975"/>
                  <a:pt x="450827" y="426947"/>
                  <a:pt x="468000" y="424800"/>
                </a:cubicBezTo>
                <a:lnTo>
                  <a:pt x="525600" y="417600"/>
                </a:lnTo>
                <a:lnTo>
                  <a:pt x="568800" y="374400"/>
                </a:lnTo>
                <a:cubicBezTo>
                  <a:pt x="576000" y="367200"/>
                  <a:pt x="584752" y="361272"/>
                  <a:pt x="590400" y="352800"/>
                </a:cubicBezTo>
                <a:lnTo>
                  <a:pt x="619200" y="309600"/>
                </a:lnTo>
                <a:cubicBezTo>
                  <a:pt x="624000" y="302400"/>
                  <a:pt x="630864" y="296209"/>
                  <a:pt x="633600" y="288000"/>
                </a:cubicBezTo>
                <a:cubicBezTo>
                  <a:pt x="636000" y="280800"/>
                  <a:pt x="636141" y="272391"/>
                  <a:pt x="640800" y="266400"/>
                </a:cubicBezTo>
                <a:cubicBezTo>
                  <a:pt x="653303" y="250325"/>
                  <a:pt x="684000" y="223200"/>
                  <a:pt x="684000" y="223200"/>
                </a:cubicBezTo>
                <a:lnTo>
                  <a:pt x="705600" y="158400"/>
                </a:lnTo>
                <a:cubicBezTo>
                  <a:pt x="708000" y="151200"/>
                  <a:pt x="708590" y="143115"/>
                  <a:pt x="712800" y="136800"/>
                </a:cubicBezTo>
                <a:cubicBezTo>
                  <a:pt x="722400" y="122400"/>
                  <a:pt x="729362" y="105838"/>
                  <a:pt x="741600" y="93600"/>
                </a:cubicBezTo>
                <a:cubicBezTo>
                  <a:pt x="748800" y="86400"/>
                  <a:pt x="756949" y="80037"/>
                  <a:pt x="763200" y="72000"/>
                </a:cubicBezTo>
                <a:cubicBezTo>
                  <a:pt x="773825" y="58339"/>
                  <a:pt x="777600" y="38400"/>
                  <a:pt x="792000" y="28800"/>
                </a:cubicBezTo>
                <a:lnTo>
                  <a:pt x="835200" y="0"/>
                </a:lnTo>
                <a:cubicBezTo>
                  <a:pt x="849600" y="2400"/>
                  <a:pt x="864551" y="2584"/>
                  <a:pt x="878400" y="7200"/>
                </a:cubicBezTo>
                <a:cubicBezTo>
                  <a:pt x="895680" y="12960"/>
                  <a:pt x="906720" y="27840"/>
                  <a:pt x="914400" y="43200"/>
                </a:cubicBezTo>
                <a:cubicBezTo>
                  <a:pt x="917794" y="49988"/>
                  <a:pt x="919200" y="57600"/>
                  <a:pt x="921600" y="64800"/>
                </a:cubicBezTo>
                <a:cubicBezTo>
                  <a:pt x="948179" y="304014"/>
                  <a:pt x="920179" y="33116"/>
                  <a:pt x="936000" y="626400"/>
                </a:cubicBezTo>
                <a:cubicBezTo>
                  <a:pt x="937417" y="679543"/>
                  <a:pt x="942239" y="654473"/>
                  <a:pt x="950400" y="691200"/>
                </a:cubicBezTo>
                <a:cubicBezTo>
                  <a:pt x="967295" y="767229"/>
                  <a:pt x="948592" y="707375"/>
                  <a:pt x="964800" y="756000"/>
                </a:cubicBezTo>
                <a:cubicBezTo>
                  <a:pt x="973804" y="864042"/>
                  <a:pt x="976282" y="845695"/>
                  <a:pt x="964800" y="972000"/>
                </a:cubicBezTo>
                <a:cubicBezTo>
                  <a:pt x="963904" y="981855"/>
                  <a:pt x="959370" y="991064"/>
                  <a:pt x="957600" y="1000800"/>
                </a:cubicBezTo>
                <a:cubicBezTo>
                  <a:pt x="953036" y="1025903"/>
                  <a:pt x="951489" y="1071166"/>
                  <a:pt x="936000" y="1094400"/>
                </a:cubicBezTo>
                <a:lnTo>
                  <a:pt x="892800" y="1159200"/>
                </a:lnTo>
                <a:cubicBezTo>
                  <a:pt x="888000" y="1166400"/>
                  <a:pt x="884519" y="1174681"/>
                  <a:pt x="878400" y="1180800"/>
                </a:cubicBezTo>
                <a:cubicBezTo>
                  <a:pt x="871200" y="1188000"/>
                  <a:pt x="863319" y="1194578"/>
                  <a:pt x="856800" y="1202400"/>
                </a:cubicBezTo>
                <a:cubicBezTo>
                  <a:pt x="851260" y="1209048"/>
                  <a:pt x="848519" y="1217881"/>
                  <a:pt x="842400" y="1224000"/>
                </a:cubicBezTo>
                <a:cubicBezTo>
                  <a:pt x="830706" y="1235694"/>
                  <a:pt x="805177" y="1245271"/>
                  <a:pt x="792000" y="1252800"/>
                </a:cubicBezTo>
                <a:cubicBezTo>
                  <a:pt x="784487" y="1257093"/>
                  <a:pt x="777600" y="1262400"/>
                  <a:pt x="770400" y="1267200"/>
                </a:cubicBezTo>
                <a:cubicBezTo>
                  <a:pt x="729132" y="1329103"/>
                  <a:pt x="778609" y="1250781"/>
                  <a:pt x="748800" y="1310400"/>
                </a:cubicBezTo>
                <a:cubicBezTo>
                  <a:pt x="744930" y="1318140"/>
                  <a:pt x="738270" y="1324260"/>
                  <a:pt x="734400" y="1332000"/>
                </a:cubicBezTo>
                <a:cubicBezTo>
                  <a:pt x="731006" y="1338788"/>
                  <a:pt x="730594" y="1346812"/>
                  <a:pt x="727200" y="1353600"/>
                </a:cubicBezTo>
                <a:cubicBezTo>
                  <a:pt x="723330" y="1361340"/>
                  <a:pt x="716670" y="1367460"/>
                  <a:pt x="712800" y="1375200"/>
                </a:cubicBezTo>
                <a:cubicBezTo>
                  <a:pt x="709406" y="1381988"/>
                  <a:pt x="709810" y="1390485"/>
                  <a:pt x="705600" y="1396800"/>
                </a:cubicBezTo>
                <a:cubicBezTo>
                  <a:pt x="699952" y="1405272"/>
                  <a:pt x="689918" y="1410114"/>
                  <a:pt x="684000" y="1418400"/>
                </a:cubicBezTo>
                <a:cubicBezTo>
                  <a:pt x="672981" y="1433827"/>
                  <a:pt x="657623" y="1484792"/>
                  <a:pt x="640800" y="1490400"/>
                </a:cubicBezTo>
                <a:lnTo>
                  <a:pt x="554400" y="1519200"/>
                </a:lnTo>
                <a:cubicBezTo>
                  <a:pt x="547200" y="1521600"/>
                  <a:pt x="540389" y="1526400"/>
                  <a:pt x="532800" y="1526400"/>
                </a:cubicBezTo>
                <a:lnTo>
                  <a:pt x="446400" y="15048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64368" y="267494"/>
            <a:ext cx="9505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latin typeface="Myriad Pro"/>
              </a:rPr>
              <a:t>Plan change </a:t>
            </a:r>
            <a:r>
              <a:rPr lang="en-NZ" sz="3200" b="1" dirty="0" smtClean="0">
                <a:solidFill>
                  <a:schemeClr val="bg1"/>
                </a:solidFill>
                <a:latin typeface="Myriad Pro"/>
              </a:rPr>
              <a:t>12</a:t>
            </a:r>
            <a:endParaRPr lang="en-NZ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775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28" y="346348"/>
            <a:ext cx="8484362" cy="857250"/>
          </a:xfrm>
        </p:spPr>
        <p:txBody>
          <a:bodyPr/>
          <a:lstStyle/>
          <a:p>
            <a:r>
              <a:rPr lang="en-NZ" sz="3200" dirty="0" smtClean="0"/>
              <a:t>Kaituna-</a:t>
            </a:r>
            <a:r>
              <a:rPr lang="en-NZ" sz="3200" dirty="0" err="1" smtClean="0"/>
              <a:t>Pongakawa</a:t>
            </a:r>
            <a:r>
              <a:rPr lang="en-NZ" sz="3200" dirty="0" smtClean="0"/>
              <a:t>-</a:t>
            </a:r>
            <a:r>
              <a:rPr lang="en-NZ" sz="3200" dirty="0" err="1" smtClean="0"/>
              <a:t>Waitahanui</a:t>
            </a:r>
            <a:r>
              <a:rPr lang="en-NZ" sz="3200" dirty="0" smtClean="0"/>
              <a:t> timing (PC12)</a:t>
            </a:r>
            <a:endParaRPr lang="en-NZ" sz="3200" dirty="0"/>
          </a:p>
        </p:txBody>
      </p:sp>
      <p:sp>
        <p:nvSpPr>
          <p:cNvPr id="4" name="Right Arrow 3"/>
          <p:cNvSpPr/>
          <p:nvPr/>
        </p:nvSpPr>
        <p:spPr>
          <a:xfrm>
            <a:off x="236029" y="1249996"/>
            <a:ext cx="8622562" cy="3353648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308036" y="2243736"/>
            <a:ext cx="1455652" cy="1299913"/>
            <a:chOff x="0" y="974691"/>
            <a:chExt cx="1054256" cy="1661209"/>
          </a:xfrm>
        </p:grpSpPr>
        <p:sp>
          <p:nvSpPr>
            <p:cNvPr id="18" name="Rounded Rectangle 17"/>
            <p:cNvSpPr/>
            <p:nvPr/>
          </p:nvSpPr>
          <p:spPr>
            <a:xfrm>
              <a:off x="0" y="974691"/>
              <a:ext cx="1054256" cy="1661209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5"/>
            <p:cNvSpPr/>
            <p:nvPr/>
          </p:nvSpPr>
          <p:spPr>
            <a:xfrm>
              <a:off x="29411" y="1026156"/>
              <a:ext cx="1012396" cy="1558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NZ" sz="1800" b="1" kern="1200" dirty="0" smtClean="0">
                  <a:solidFill>
                    <a:schemeClr val="tx1"/>
                  </a:solidFill>
                </a:rPr>
                <a:t>Solution building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NZ" dirty="0" smtClean="0">
                  <a:solidFill>
                    <a:schemeClr val="tx1"/>
                  </a:solidFill>
                </a:rPr>
                <a:t>Now-late 2019</a:t>
              </a:r>
              <a:endParaRPr lang="en-NZ" dirty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NZ" sz="18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93832" y="2231337"/>
            <a:ext cx="1382025" cy="1309871"/>
            <a:chOff x="1114960" y="974677"/>
            <a:chExt cx="1074423" cy="1665113"/>
          </a:xfrm>
        </p:grpSpPr>
        <p:sp>
          <p:nvSpPr>
            <p:cNvPr id="16" name="Rounded Rectangle 15"/>
            <p:cNvSpPr/>
            <p:nvPr/>
          </p:nvSpPr>
          <p:spPr>
            <a:xfrm>
              <a:off x="1114960" y="974677"/>
              <a:ext cx="1074423" cy="166511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7"/>
            <p:cNvSpPr/>
            <p:nvPr/>
          </p:nvSpPr>
          <p:spPr>
            <a:xfrm>
              <a:off x="1167407" y="1027126"/>
              <a:ext cx="969525" cy="1560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NZ" sz="1800" b="1" kern="1200" dirty="0" smtClean="0">
                  <a:solidFill>
                    <a:schemeClr val="tx1"/>
                  </a:solidFill>
                </a:rPr>
                <a:t/>
              </a:r>
              <a:br>
                <a:rPr lang="en-NZ" sz="1800" b="1" kern="1200" dirty="0" smtClean="0">
                  <a:solidFill>
                    <a:schemeClr val="tx1"/>
                  </a:solidFill>
                </a:rPr>
              </a:br>
              <a:r>
                <a:rPr lang="en-NZ" sz="1800" b="1" kern="1200" dirty="0" smtClean="0">
                  <a:solidFill>
                    <a:schemeClr val="tx1"/>
                  </a:solidFill>
                </a:rPr>
                <a:t>Drafting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NZ" dirty="0" smtClean="0">
                  <a:solidFill>
                    <a:schemeClr val="tx1"/>
                  </a:solidFill>
                </a:rPr>
                <a:t>Mid – late 2019 </a:t>
              </a:r>
              <a:endParaRPr lang="en-NZ" sz="1800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17044" y="2247714"/>
            <a:ext cx="1759012" cy="1295616"/>
            <a:chOff x="1949175" y="998740"/>
            <a:chExt cx="1493927" cy="1627782"/>
          </a:xfrm>
        </p:grpSpPr>
        <p:sp>
          <p:nvSpPr>
            <p:cNvPr id="14" name="Rounded Rectangle 13"/>
            <p:cNvSpPr/>
            <p:nvPr/>
          </p:nvSpPr>
          <p:spPr>
            <a:xfrm>
              <a:off x="2047136" y="998740"/>
              <a:ext cx="1277662" cy="162778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9"/>
            <p:cNvSpPr/>
            <p:nvPr/>
          </p:nvSpPr>
          <p:spPr>
            <a:xfrm>
              <a:off x="1949175" y="1051816"/>
              <a:ext cx="1493927" cy="1510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NZ" sz="1800" b="1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spcBef>
                  <a:spcPct val="0"/>
                </a:spcBef>
              </a:pPr>
              <a:r>
                <a:rPr lang="en-NZ" sz="1800" b="1" kern="1200" dirty="0" smtClean="0">
                  <a:solidFill>
                    <a:schemeClr val="tx1"/>
                  </a:solidFill>
                </a:rPr>
                <a:t>Publish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NZ" sz="1800" b="1" kern="1200" dirty="0" smtClean="0">
                  <a:solidFill>
                    <a:schemeClr val="tx1"/>
                  </a:solidFill>
                </a:rPr>
                <a:t>Draft Plan Change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800" kern="1200" dirty="0" smtClean="0">
                  <a:solidFill>
                    <a:schemeClr val="tx1"/>
                  </a:solidFill>
                </a:rPr>
                <a:t>Late 2019</a:t>
              </a:r>
              <a:endParaRPr lang="en-NZ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6057" y="2269736"/>
            <a:ext cx="1532763" cy="1295616"/>
            <a:chOff x="3483001" y="1040359"/>
            <a:chExt cx="1209539" cy="1578973"/>
          </a:xfrm>
        </p:grpSpPr>
        <p:sp>
          <p:nvSpPr>
            <p:cNvPr id="12" name="Rounded Rectangle 11"/>
            <p:cNvSpPr/>
            <p:nvPr/>
          </p:nvSpPr>
          <p:spPr>
            <a:xfrm>
              <a:off x="3483001" y="1040359"/>
              <a:ext cx="1155266" cy="157897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1"/>
            <p:cNvSpPr/>
            <p:nvPr/>
          </p:nvSpPr>
          <p:spPr>
            <a:xfrm>
              <a:off x="3552797" y="1096754"/>
              <a:ext cx="1139743" cy="146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NZ" sz="1800" b="1" kern="1200" dirty="0" smtClean="0">
                  <a:solidFill>
                    <a:schemeClr val="tx1"/>
                  </a:solidFill>
                </a:rPr>
                <a:t>Notify Proposed Plan Change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800" b="0" kern="1200" dirty="0" smtClean="0">
                  <a:solidFill>
                    <a:schemeClr val="tx1"/>
                  </a:solidFill>
                </a:rPr>
                <a:t>Mid 2020</a:t>
              </a:r>
              <a:endParaRPr lang="en-NZ" sz="18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58532" y="2269737"/>
            <a:ext cx="1369853" cy="1314167"/>
            <a:chOff x="4668701" y="1093709"/>
            <a:chExt cx="858768" cy="1445787"/>
          </a:xfrm>
        </p:grpSpPr>
        <p:sp>
          <p:nvSpPr>
            <p:cNvPr id="10" name="Rounded Rectangle 9"/>
            <p:cNvSpPr/>
            <p:nvPr/>
          </p:nvSpPr>
          <p:spPr>
            <a:xfrm>
              <a:off x="4668701" y="1093709"/>
              <a:ext cx="858768" cy="144578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3"/>
            <p:cNvSpPr/>
            <p:nvPr/>
          </p:nvSpPr>
          <p:spPr>
            <a:xfrm>
              <a:off x="4710621" y="1135631"/>
              <a:ext cx="774924" cy="1361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NZ" b="1" i="0" kern="1200" dirty="0" smtClean="0">
                  <a:solidFill>
                    <a:schemeClr val="tx1"/>
                  </a:solidFill>
                </a:rPr>
                <a:t>Hearings</a:t>
              </a:r>
            </a:p>
          </p:txBody>
        </p:sp>
      </p:grpSp>
      <p:sp>
        <p:nvSpPr>
          <p:cNvPr id="21" name="Up Arrow 20"/>
          <p:cNvSpPr/>
          <p:nvPr/>
        </p:nvSpPr>
        <p:spPr>
          <a:xfrm>
            <a:off x="2151987" y="3499948"/>
            <a:ext cx="504056" cy="868326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4299942"/>
            <a:ext cx="282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Discussion document / public communications</a:t>
            </a:r>
            <a:endParaRPr lang="en-NZ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D06F5-E053-413B-9FBF-DB98ACE9B44F}" type="slidenum">
              <a:rPr lang="en-NZ" smtClean="0"/>
              <a:pPr>
                <a:defRPr/>
              </a:pPr>
              <a:t>6</a:t>
            </a:fld>
            <a:endParaRPr lang="en-NZ" dirty="0"/>
          </a:p>
        </p:txBody>
      </p:sp>
      <p:sp>
        <p:nvSpPr>
          <p:cNvPr id="24" name="Rounded Rectangle 23"/>
          <p:cNvSpPr/>
          <p:nvPr/>
        </p:nvSpPr>
        <p:spPr>
          <a:xfrm>
            <a:off x="1179899" y="1791873"/>
            <a:ext cx="5036596" cy="21422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 smtClean="0">
                <a:solidFill>
                  <a:schemeClr val="tx1"/>
                </a:solidFill>
              </a:rPr>
              <a:t>! Dependent on …</a:t>
            </a:r>
          </a:p>
          <a:p>
            <a:pPr algn="ctr"/>
            <a:r>
              <a:rPr lang="en-NZ" sz="2800" dirty="0" smtClean="0">
                <a:solidFill>
                  <a:schemeClr val="tx1"/>
                </a:solidFill>
              </a:rPr>
              <a:t>National Policy</a:t>
            </a:r>
          </a:p>
          <a:p>
            <a:pPr algn="ctr"/>
            <a:r>
              <a:rPr lang="en-NZ" sz="2800" dirty="0" smtClean="0">
                <a:solidFill>
                  <a:schemeClr val="tx1"/>
                </a:solidFill>
              </a:rPr>
              <a:t>Plan Change 9 progress</a:t>
            </a:r>
          </a:p>
          <a:p>
            <a:pPr algn="ctr"/>
            <a:r>
              <a:rPr lang="en-NZ" sz="2800" dirty="0" smtClean="0">
                <a:solidFill>
                  <a:schemeClr val="tx1"/>
                </a:solidFill>
              </a:rPr>
              <a:t>Water quantity modelling...</a:t>
            </a:r>
            <a:endParaRPr lang="en-N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22" y="267494"/>
            <a:ext cx="8280920" cy="857250"/>
          </a:xfrm>
        </p:spPr>
        <p:txBody>
          <a:bodyPr/>
          <a:lstStyle/>
          <a:p>
            <a:r>
              <a:rPr lang="en-NZ" sz="3600" dirty="0" smtClean="0"/>
              <a:t>Water quality and ecology issues</a:t>
            </a:r>
            <a:endParaRPr lang="en-NZ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D06F5-E053-413B-9FBF-DB98ACE9B44F}" type="slidenum">
              <a:rPr lang="en-NZ" smtClean="0"/>
              <a:pPr>
                <a:defRPr/>
              </a:pPr>
              <a:t>7</a:t>
            </a:fld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582"/>
            <a:ext cx="5438775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059582"/>
            <a:ext cx="5868144" cy="408391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NZ" sz="2400" dirty="0" smtClean="0"/>
              <a:t>Poor </a:t>
            </a:r>
            <a:r>
              <a:rPr lang="en-NZ" sz="2400" dirty="0"/>
              <a:t>ecological </a:t>
            </a:r>
            <a:r>
              <a:rPr lang="en-NZ" sz="2400" dirty="0" smtClean="0"/>
              <a:t>health in estuary            </a:t>
            </a:r>
          </a:p>
          <a:p>
            <a:pPr marL="720000" lvl="1" indent="-3651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1800" dirty="0" err="1">
                <a:solidFill>
                  <a:schemeClr val="tx2"/>
                </a:solidFill>
              </a:rPr>
              <a:t>Mahinga</a:t>
            </a:r>
            <a:r>
              <a:rPr lang="en-NZ" sz="1800" dirty="0">
                <a:solidFill>
                  <a:schemeClr val="tx2"/>
                </a:solidFill>
              </a:rPr>
              <a:t> kai, cultural and recreation  values affected</a:t>
            </a:r>
          </a:p>
          <a:p>
            <a:pPr marL="720000" lvl="1" indent="-3651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chemeClr val="tx2"/>
                </a:solidFill>
              </a:rPr>
              <a:t>Sediment, phosphorus and nitrogen loads from the catchment are key contributors </a:t>
            </a:r>
          </a:p>
          <a:p>
            <a:pPr>
              <a:spcAft>
                <a:spcPts val="1200"/>
              </a:spcAft>
            </a:pPr>
            <a:r>
              <a:rPr lang="en-NZ" sz="2400" dirty="0"/>
              <a:t>Contact recreation / swimming in rivers</a:t>
            </a:r>
          </a:p>
          <a:p>
            <a:pPr marL="720000" lvl="1" indent="-3651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1800" dirty="0" smtClean="0">
                <a:solidFill>
                  <a:schemeClr val="tx2"/>
                </a:solidFill>
              </a:rPr>
              <a:t>Safe at </a:t>
            </a:r>
            <a:r>
              <a:rPr lang="en-NZ" sz="1800" dirty="0">
                <a:solidFill>
                  <a:schemeClr val="tx2"/>
                </a:solidFill>
              </a:rPr>
              <a:t>monitored freshwater </a:t>
            </a:r>
            <a:r>
              <a:rPr lang="en-NZ" sz="1800" dirty="0" smtClean="0">
                <a:solidFill>
                  <a:schemeClr val="tx2"/>
                </a:solidFill>
              </a:rPr>
              <a:t>sites</a:t>
            </a:r>
          </a:p>
          <a:p>
            <a:pPr marL="720000" lvl="1" indent="-3651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1800" dirty="0" smtClean="0">
                <a:solidFill>
                  <a:schemeClr val="tx2"/>
                </a:solidFill>
              </a:rPr>
              <a:t>Some </a:t>
            </a:r>
            <a:r>
              <a:rPr lang="en-NZ" sz="1800" dirty="0">
                <a:solidFill>
                  <a:schemeClr val="tx2"/>
                </a:solidFill>
              </a:rPr>
              <a:t>lower catchment water bodies may not be </a:t>
            </a:r>
            <a:r>
              <a:rPr lang="en-NZ" sz="1800" dirty="0" smtClean="0">
                <a:solidFill>
                  <a:schemeClr val="tx2"/>
                </a:solidFill>
              </a:rPr>
              <a:t> safe</a:t>
            </a:r>
          </a:p>
          <a:p>
            <a:pPr marL="720000" lvl="1" indent="-3651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1800" dirty="0" smtClean="0">
                <a:solidFill>
                  <a:schemeClr val="tx2"/>
                </a:solidFill>
              </a:rPr>
              <a:t>Compromised in estuary some of the time</a:t>
            </a:r>
            <a:endParaRPr lang="en-N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9502"/>
            <a:ext cx="8424936" cy="594065"/>
          </a:xfrm>
        </p:spPr>
        <p:txBody>
          <a:bodyPr/>
          <a:lstStyle/>
          <a:p>
            <a:r>
              <a:rPr lang="en-NZ" dirty="0"/>
              <a:t>Water quality and </a:t>
            </a:r>
            <a:r>
              <a:rPr lang="en-NZ" dirty="0" smtClean="0"/>
              <a:t>ecology cont. </a:t>
            </a:r>
            <a:r>
              <a:rPr lang="en-NZ" dirty="0"/>
              <a:t>issues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NZ" smtClean="0"/>
              <a:t>Localised high E.coli affects swimming and mahinga kai </a:t>
            </a:r>
          </a:p>
          <a:p>
            <a:pPr lvl="1"/>
            <a:r>
              <a:rPr lang="en-NZ" smtClean="0"/>
              <a:t>Increasing nitrate in freshwater</a:t>
            </a:r>
          </a:p>
          <a:p>
            <a:pPr lvl="1"/>
            <a:r>
              <a:rPr lang="en-NZ" smtClean="0"/>
              <a:t>Increasing demand on resources</a:t>
            </a:r>
          </a:p>
          <a:p>
            <a:pPr lvl="1"/>
            <a:r>
              <a:rPr lang="en-NZ" smtClean="0"/>
              <a:t>Declining estuarine  health</a:t>
            </a:r>
          </a:p>
          <a:p>
            <a:pPr lvl="1"/>
            <a:r>
              <a:rPr lang="en-NZ" smtClean="0"/>
              <a:t>Estuary not always swimmable, affects social and cultural values </a:t>
            </a:r>
          </a:p>
          <a:p>
            <a:pPr lvl="1"/>
            <a:endParaRPr lang="en-NZ" smtClean="0"/>
          </a:p>
          <a:p>
            <a:pPr lvl="1"/>
            <a:endParaRPr lang="en-NZ" smtClean="0"/>
          </a:p>
          <a:p>
            <a:pPr lvl="1"/>
            <a:r>
              <a:rPr lang="en-NZ" smtClean="0"/>
              <a:t/>
            </a:r>
            <a:br>
              <a:rPr lang="en-NZ" smtClean="0"/>
            </a:br>
            <a:endParaRPr lang="en-NZ" smtClean="0"/>
          </a:p>
          <a:p>
            <a:pPr lvl="1"/>
            <a:endParaRPr lang="en-NZ" smtClean="0"/>
          </a:p>
          <a:p>
            <a:pPr lvl="1"/>
            <a:endParaRPr lang="en-NZ" smtClean="0"/>
          </a:p>
          <a:p>
            <a:pPr lvl="1"/>
            <a:endParaRPr lang="en-NZ" smtClean="0"/>
          </a:p>
          <a:p>
            <a:endParaRPr lang="en-NZ" smtClean="0"/>
          </a:p>
          <a:p>
            <a:endParaRPr lang="en-NZ" smtClean="0"/>
          </a:p>
          <a:p>
            <a:endParaRPr lang="en-NZ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027506"/>
            <a:ext cx="4211961" cy="3915270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0" y="1027506"/>
            <a:ext cx="5400599" cy="3937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0" kern="1200">
                <a:solidFill>
                  <a:srgbClr val="0064A3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t">
              <a:spcBef>
                <a:spcPts val="600"/>
              </a:spcBef>
              <a:spcAft>
                <a:spcPts val="600"/>
              </a:spcAft>
              <a:buNone/>
            </a:pPr>
            <a:endParaRPr lang="en-NZ" sz="8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NZ" sz="2000" b="1" dirty="0"/>
              <a:t>Algal growth in </a:t>
            </a:r>
            <a:r>
              <a:rPr lang="en-NZ" sz="2000" b="1" dirty="0" smtClean="0"/>
              <a:t>rivers &amp; streams </a:t>
            </a:r>
            <a:r>
              <a:rPr lang="en-NZ" sz="2000" b="1" dirty="0"/>
              <a:t>generally not an issue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NZ" sz="2000" b="1" dirty="0"/>
              <a:t>Ecological health and connectivity compromised in lowland water bodies 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b="1" dirty="0"/>
              <a:t>Ammonia </a:t>
            </a:r>
            <a:r>
              <a:rPr lang="en-NZ" sz="2000" b="1" dirty="0" smtClean="0"/>
              <a:t>and nitrite toxicity </a:t>
            </a:r>
            <a:r>
              <a:rPr lang="en-NZ" sz="2000" b="1" dirty="0"/>
              <a:t>risks indicated in lowland drainage canals </a:t>
            </a:r>
            <a:r>
              <a:rPr lang="en-NZ" sz="2000" b="1" dirty="0" smtClean="0"/>
              <a:t>only </a:t>
            </a:r>
            <a:r>
              <a:rPr lang="en-NZ" sz="2000" dirty="0" smtClean="0"/>
              <a:t>(not an issue elsewhere)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b="1" dirty="0" smtClean="0"/>
              <a:t>Worsening </a:t>
            </a:r>
            <a:r>
              <a:rPr lang="en-NZ" sz="2000" b="1" dirty="0"/>
              <a:t>nitrogen </a:t>
            </a:r>
            <a:r>
              <a:rPr lang="en-NZ" sz="2000" b="1" dirty="0" smtClean="0"/>
              <a:t>trends </a:t>
            </a:r>
            <a:r>
              <a:rPr lang="en-NZ" sz="2000" dirty="0" smtClean="0"/>
              <a:t>(still within A band)</a:t>
            </a:r>
            <a:endParaRPr lang="en-NZ" sz="2000" dirty="0"/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16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6338"/>
            <a:ext cx="7772400" cy="857250"/>
          </a:xfrm>
        </p:spPr>
        <p:txBody>
          <a:bodyPr/>
          <a:lstStyle/>
          <a:p>
            <a:r>
              <a:rPr lang="en-NZ" sz="3600" dirty="0" smtClean="0"/>
              <a:t>Draft measurable objectives</a:t>
            </a:r>
            <a:endParaRPr lang="en-NZ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338269"/>
              </p:ext>
            </p:extLst>
          </p:nvPr>
        </p:nvGraphicFramePr>
        <p:xfrm>
          <a:off x="107504" y="1207478"/>
          <a:ext cx="8928990" cy="3663634"/>
        </p:xfrm>
        <a:graphic>
          <a:graphicData uri="http://schemas.openxmlformats.org/drawingml/2006/table">
            <a:tbl>
              <a:tblPr firstRow="1" firstCol="1" bandRow="1"/>
              <a:tblGrid>
                <a:gridCol w="3878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1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1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1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1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16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16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Future Management Unit (FMU)</a:t>
                      </a: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Lower </a:t>
                      </a:r>
                      <a:r>
                        <a:rPr lang="en-NZ" sz="1100" b="1" dirty="0" err="1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Kaituna</a:t>
                      </a:r>
                      <a:endParaRPr lang="en-N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100" b="1" kern="1200" dirty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Mid-Upper </a:t>
                      </a:r>
                      <a:r>
                        <a:rPr lang="en-NZ" sz="1100" b="1" kern="1200" dirty="0" err="1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Kaituna</a:t>
                      </a:r>
                      <a:endParaRPr lang="en-NZ" sz="1100" b="1" kern="1200" dirty="0">
                        <a:solidFill>
                          <a:srgbClr val="000000"/>
                        </a:solidFill>
                        <a:effectLst/>
                        <a:latin typeface="Gotham Narrow Book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100" b="1" kern="1200" dirty="0" err="1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Waiari</a:t>
                      </a:r>
                      <a:r>
                        <a:rPr lang="en-NZ" sz="1100" b="1" kern="1200" dirty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NZ" sz="1100" b="1" kern="1200" dirty="0" smtClean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NZ" sz="1100" b="1" kern="1200" dirty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Water Supply</a:t>
                      </a: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100" b="1" kern="1200" dirty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Lower </a:t>
                      </a:r>
                      <a:r>
                        <a:rPr lang="en-NZ" sz="1100" b="1" kern="1200" dirty="0" smtClean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Pong-</a:t>
                      </a:r>
                      <a:r>
                        <a:rPr lang="en-NZ" sz="1100" b="1" kern="1200" dirty="0" err="1" smtClean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akawa</a:t>
                      </a:r>
                      <a:endParaRPr lang="en-NZ" sz="1100" b="1" kern="1200" dirty="0">
                        <a:solidFill>
                          <a:srgbClr val="000000"/>
                        </a:solidFill>
                        <a:effectLst/>
                        <a:latin typeface="Gotham Narrow Book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100" b="1" kern="1200" dirty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Mid-Upper </a:t>
                      </a:r>
                      <a:r>
                        <a:rPr lang="en-NZ" sz="1100" b="1" kern="1200" dirty="0" err="1" smtClean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Ponga-kawa</a:t>
                      </a:r>
                      <a:endParaRPr lang="en-NZ" sz="1100" b="1" kern="1200" dirty="0">
                        <a:solidFill>
                          <a:srgbClr val="000000"/>
                        </a:solidFill>
                        <a:effectLst/>
                        <a:latin typeface="Gotham Narrow Book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100" b="1" kern="1200" dirty="0" err="1" smtClean="0">
                          <a:solidFill>
                            <a:srgbClr val="000000"/>
                          </a:solidFill>
                          <a:effectLst/>
                          <a:latin typeface="Gotham Narrow Book"/>
                          <a:ea typeface="Times New Roman"/>
                          <a:cs typeface="Times New Roman"/>
                        </a:rPr>
                        <a:t>Waita-hanui</a:t>
                      </a:r>
                      <a:endParaRPr lang="en-NZ" sz="1100" b="1" kern="1200" dirty="0">
                        <a:solidFill>
                          <a:srgbClr val="000000"/>
                        </a:solidFill>
                        <a:effectLst/>
                        <a:latin typeface="Gotham Narrow Book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634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Attribute</a:t>
                      </a: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en-NZ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Objective</a:t>
                      </a:r>
                      <a:endParaRPr lang="en-NZ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endParaRPr lang="en-N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8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Macro Invertebrate Community Index (MCI)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>
                        <a:spcAft>
                          <a:spcPts val="0"/>
                        </a:spcAft>
                      </a:pPr>
                      <a:r>
                        <a:rPr lang="en-NZ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NZ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76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EPT -  </a:t>
                      </a:r>
                      <a:r>
                        <a:rPr lang="en-NZ" sz="12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Ephemeroptera</a:t>
                      </a: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(mayfly</a:t>
                      </a:r>
                      <a:r>
                        <a:rPr lang="en-NZ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),</a:t>
                      </a:r>
                      <a:r>
                        <a:rPr lang="en-NZ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NZ" sz="12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Plecoptera</a:t>
                      </a:r>
                      <a:r>
                        <a:rPr lang="en-NZ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(stonefly) and </a:t>
                      </a:r>
                      <a:r>
                        <a:rPr lang="en-NZ" sz="12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Trichoptera</a:t>
                      </a: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(caddisfly) 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76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Bay of Plenty Index of Biotic Integrity </a:t>
                      </a:r>
                      <a:endParaRPr lang="en-NZ" sz="12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3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BOP­­_IBI)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51718" marR="51718" marT="54000" marB="5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88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Periphyton</a:t>
                      </a:r>
                      <a:endParaRPr lang="en-NZ" sz="12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88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Macrophytes</a:t>
                      </a:r>
                      <a:endParaRPr lang="en-NZ" sz="12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50%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50%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50%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50%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50%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50%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88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Nitrate-nitrogen (toxicity)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8880">
                <a:tc>
                  <a:txBody>
                    <a:bodyPr/>
                    <a:lstStyle/>
                    <a:p>
                      <a:pPr marL="635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Ammonia-nitrogen (toxicity)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-1270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72000" marR="72000" marT="108000" marB="10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D06F5-E053-413B-9FBF-DB98ACE9B44F}" type="slidenum">
              <a:rPr lang="en-NZ" smtClean="0"/>
              <a:pPr>
                <a:defRPr/>
              </a:pPr>
              <a:t>9</a:t>
            </a:fld>
            <a:endParaRPr lang="en-NZ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29533"/>
              </p:ext>
            </p:extLst>
          </p:nvPr>
        </p:nvGraphicFramePr>
        <p:xfrm>
          <a:off x="899592" y="750266"/>
          <a:ext cx="6336704" cy="342900"/>
        </p:xfrm>
        <a:graphic>
          <a:graphicData uri="http://schemas.openxmlformats.org/drawingml/2006/table">
            <a:tbl>
              <a:tblPr firstRow="1" bandRow="1"/>
              <a:tblGrid>
                <a:gridCol w="332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0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5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64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94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128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NZ" sz="1200" b="0" dirty="0" smtClean="0">
                          <a:solidFill>
                            <a:schemeClr val="tx1"/>
                          </a:solidFill>
                        </a:rPr>
                        <a:t>objective is met</a:t>
                      </a:r>
                      <a:endParaRPr lang="en-NZ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NZ" sz="1200" b="0" dirty="0" smtClean="0">
                          <a:solidFill>
                            <a:schemeClr val="tx1"/>
                          </a:solidFill>
                        </a:rPr>
                        <a:t>objective not met</a:t>
                      </a:r>
                      <a:endParaRPr lang="en-NZ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NZ" sz="1800" dirty="0"/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NZ" sz="1200" b="0" dirty="0" smtClean="0">
                          <a:solidFill>
                            <a:schemeClr val="tx1"/>
                          </a:solidFill>
                        </a:rPr>
                        <a:t>insufficient data</a:t>
                      </a:r>
                      <a:endParaRPr lang="en-NZ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2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 programme -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A3281277</value>
    </field>
    <field name="Objective-Title">
      <value order="0">2019-06-28 PP TMoK Freshwater update</value>
    </field>
    <field name="Objective-Description">
      <value order="0"/>
    </field>
    <field name="Objective-CreationStamp">
      <value order="0">2019-06-26T23:38:42Z</value>
    </field>
    <field name="Objective-IsApproved">
      <value order="0">false</value>
    </field>
    <field name="Objective-IsPublished">
      <value order="0">true</value>
    </field>
    <field name="Objective-DatePublished">
      <value order="0">2019-07-05T00:38:35Z</value>
    </field>
    <field name="Objective-ModificationStamp">
      <value order="0">2019-09-24T01:24:54Z</value>
    </field>
    <field name="Objective-Owner">
      <value order="0">Jo Watts</value>
    </field>
    <field name="Objective-Path">
      <value order="0">EasyInfo Global Folder:'Virtual Filing Cabinet':Democratic Process and Stakeholdings:Council Committee Meetings:* Council Committees:Te Maru o Kaituna River Authority (est. May 2014):4 | Te Maru o Kaituna River Authority Meetings:Te Maru o Kaituna River Authority Agenda *:2019 Te Maru o Kaituna River Authority Agenda:2019-06-28 - Te Maru o Kaituna River Authority - 28 June 2019:Presentations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vA4976405</value>
    </field>
    <field name="Objective-Version">
      <value order="0">1.0</value>
    </field>
    <field name="Objective-VersionNumber">
      <value order="0">2</value>
    </field>
    <field name="Objective-VersionComment">
      <value order="0"/>
    </field>
    <field name="Objective-FileNumber">
      <value order="0">2.00772</value>
    </field>
    <field name="Objective-Classification">
      <value order="0">Public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 programme - General</Template>
  <TotalTime>838</TotalTime>
  <Words>839</Words>
  <Application>Microsoft Office PowerPoint</Application>
  <PresentationFormat>On-screen Show (16:9)</PresentationFormat>
  <Paragraphs>289</Paragraphs>
  <Slides>16</Slides>
  <Notes>16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Water programme - General</vt:lpstr>
      <vt:lpstr>Freshwater update Te Maru o Kaituna River Authority</vt:lpstr>
      <vt:lpstr> Kaupapa</vt:lpstr>
      <vt:lpstr>National Update – Essential Freshwater</vt:lpstr>
      <vt:lpstr>Regional update</vt:lpstr>
      <vt:lpstr>PowerPoint Presentation</vt:lpstr>
      <vt:lpstr>Kaituna-Pongakawa-Waitahanui timing (PC12)</vt:lpstr>
      <vt:lpstr>Water quality and ecology issues</vt:lpstr>
      <vt:lpstr>Water quality and ecology cont. issues</vt:lpstr>
      <vt:lpstr>Draft measurable objectives</vt:lpstr>
      <vt:lpstr>Draft measurable objectives cont.</vt:lpstr>
      <vt:lpstr>TMoK governance</vt:lpstr>
      <vt:lpstr>TMoK advice and river doc contribution</vt:lpstr>
      <vt:lpstr>Kaituna Freshwater Community Group</vt:lpstr>
      <vt:lpstr>Implications</vt:lpstr>
      <vt:lpstr>Conclusions</vt:lpstr>
      <vt:lpstr>Next steps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Subheading</dc:title>
  <dc:creator>Jo Watts</dc:creator>
  <cp:lastModifiedBy>Rita Watene</cp:lastModifiedBy>
  <cp:revision>94</cp:revision>
  <dcterms:created xsi:type="dcterms:W3CDTF">2019-03-18T00:27:00Z</dcterms:created>
  <dcterms:modified xsi:type="dcterms:W3CDTF">2019-07-05T01:36:08Z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A3281277</vt:lpwstr>
  </property>
  <property fmtid="{D5CDD505-2E9C-101B-9397-08002B2CF9AE}" pid="4" name="Objective-Title">
    <vt:lpwstr>2019-06-28 PP TMoK Freshwater update</vt:lpwstr>
  </property>
  <property fmtid="{D5CDD505-2E9C-101B-9397-08002B2CF9AE}" pid="5" name="Objective-Comment">
    <vt:lpwstr/>
  </property>
  <property fmtid="{D5CDD505-2E9C-101B-9397-08002B2CF9AE}" pid="6" name="Objective-CreationStamp">
    <vt:filetime>2019-06-26T23:38:42Z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2019-07-05T00:38:35Z</vt:filetime>
  </property>
  <property fmtid="{D5CDD505-2E9C-101B-9397-08002B2CF9AE}" pid="10" name="Objective-ModificationStamp">
    <vt:filetime>2019-09-24T01:24:54Z</vt:filetime>
  </property>
  <property fmtid="{D5CDD505-2E9C-101B-9397-08002B2CF9AE}" pid="11" name="Objective-Owner">
    <vt:lpwstr>Jo Watts</vt:lpwstr>
  </property>
  <property fmtid="{D5CDD505-2E9C-101B-9397-08002B2CF9AE}" pid="12" name="Objective-Path">
    <vt:lpwstr>EasyInfo Global Folder:'Virtual Filing Cabinet':Democratic Process and Stakeholdings:Council Committee Meetings:* Council Committees:Te Maru o Kaituna River Authority (est. May 2014):4 | Te Maru o Kaituna River Authority Meetings:Te Maru o Kaituna River Authority Agenda *:2019 Te Maru o Kaituna River Authority Agenda:2019-06-28 - Te Maru o Kaituna River Authority - 28 June 2019:Presentations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r8>2</vt:r8>
  </property>
  <property fmtid="{D5CDD505-2E9C-101B-9397-08002B2CF9AE}" pid="17" name="Objective-VersionComment">
    <vt:lpwstr/>
  </property>
  <property fmtid="{D5CDD505-2E9C-101B-9397-08002B2CF9AE}" pid="18" name="Objective-FileNumber">
    <vt:lpwstr>2.00772</vt:lpwstr>
  </property>
  <property fmtid="{D5CDD505-2E9C-101B-9397-08002B2CF9AE}" pid="19" name="Objective-Classification">
    <vt:lpwstr>Public Access</vt:lpwstr>
  </property>
  <property fmtid="{D5CDD505-2E9C-101B-9397-08002B2CF9AE}" pid="20" name="Objective-Caveats">
    <vt:lpwstr/>
  </property>
  <property fmtid="{D5CDD505-2E9C-101B-9397-08002B2CF9AE}" pid="21" name="Objective-Operative Date [system]">
    <vt:lpwstr/>
  </property>
  <property fmtid="{D5CDD505-2E9C-101B-9397-08002B2CF9AE}" pid="22" name="Objective-Author [system]">
    <vt:lpwstr/>
  </property>
  <property fmtid="{D5CDD505-2E9C-101B-9397-08002B2CF9AE}" pid="23" name="Objective-On Behalf Of [system]">
    <vt:lpwstr/>
  </property>
  <property fmtid="{D5CDD505-2E9C-101B-9397-08002B2CF9AE}" pid="24" name="Objective-GIS Lo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vA4976405</vt:lpwstr>
  </property>
  <property fmtid="{D5CDD505-2E9C-101B-9397-08002B2CF9AE}" pid="27" name="Objective-Operative Date">
    <vt:lpwstr/>
  </property>
  <property fmtid="{D5CDD505-2E9C-101B-9397-08002B2CF9AE}" pid="28" name="Objective-Author">
    <vt:lpwstr/>
  </property>
  <property fmtid="{D5CDD505-2E9C-101B-9397-08002B2CF9AE}" pid="29" name="Objective-On Behalf Of">
    <vt:lpwstr/>
  </property>
  <property fmtid="{D5CDD505-2E9C-101B-9397-08002B2CF9AE}" pid="30" name="Objective-Accela Key">
    <vt:lpwstr/>
  </property>
  <property fmtid="{D5CDD505-2E9C-101B-9397-08002B2CF9AE}" pid="31" name="Objective-Connect Creator">
    <vt:lpwstr/>
  </property>
  <property fmtid="{D5CDD505-2E9C-101B-9397-08002B2CF9AE}" pid="32" name="Objective-Accela Key [system]">
    <vt:lpwstr/>
  </property>
  <property fmtid="{D5CDD505-2E9C-101B-9397-08002B2CF9AE}" pid="33" name="Objective-Connect Creator [system]">
    <vt:lpwstr/>
  </property>
</Properties>
</file>