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xml" ContentType="application/vnd.openxmlformats-officedocument.customXml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openxmlformats.org/officeDocument/2006/relationships/custom-properties" Target="/docProps/custom.xml" Id="Rb6482c230a224f87"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335" r:id="rId3"/>
    <p:sldId id="336" r:id="rId4"/>
    <p:sldId id="334" r:id="rId5"/>
    <p:sldId id="328" r:id="rId6"/>
    <p:sldId id="329" r:id="rId7"/>
    <p:sldId id="331" r:id="rId8"/>
    <p:sldId id="330" r:id="rId9"/>
    <p:sldId id="386" r:id="rId10"/>
    <p:sldId id="268" r:id="rId11"/>
    <p:sldId id="369" r:id="rId12"/>
    <p:sldId id="370" r:id="rId13"/>
    <p:sldId id="371" r:id="rId14"/>
    <p:sldId id="396" r:id="rId15"/>
    <p:sldId id="387" r:id="rId16"/>
    <p:sldId id="373" r:id="rId17"/>
    <p:sldId id="378" r:id="rId18"/>
    <p:sldId id="385" r:id="rId19"/>
    <p:sldId id="393" r:id="rId20"/>
    <p:sldId id="394" r:id="rId21"/>
    <p:sldId id="395" r:id="rId22"/>
    <p:sldId id="397" r:id="rId23"/>
    <p:sldId id="2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presProps" Target="presProps.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notesMaster" Target="notesMasters/notesMaster1.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tableStyles" Target="tableStyles.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theme" Target="theme/theme1.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viewProps" Target="viewProps.xml" Id="rId27" /><Relationship Type="http://schemas.openxmlformats.org/officeDocument/2006/relationships/customXml" Target="/customXML/item.xml" Id="R26bcfcd758594ee3"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BB836-BAB7-499F-BB88-7893C558B869}" type="datetimeFigureOut">
              <a:rPr lang="en-NZ" smtClean="0"/>
              <a:t>10/06/2019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6E863-E850-48DB-B479-706471957280}" type="slidenum">
              <a:rPr lang="en-NZ" smtClean="0"/>
              <a:t>‹#›</a:t>
            </a:fld>
            <a:endParaRPr lang="en-NZ"/>
          </a:p>
        </p:txBody>
      </p:sp>
    </p:spTree>
    <p:extLst>
      <p:ext uri="{BB962C8B-B14F-4D97-AF65-F5344CB8AC3E}">
        <p14:creationId xmlns:p14="http://schemas.microsoft.com/office/powerpoint/2010/main" val="161852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5243A98-0DA1-41CC-9101-1319F635A39C}" type="slidenum">
              <a:rPr lang="en-NZ" smtClean="0"/>
              <a:t>4</a:t>
            </a:fld>
            <a:endParaRPr lang="en-NZ"/>
          </a:p>
        </p:txBody>
      </p:sp>
    </p:spTree>
    <p:extLst>
      <p:ext uri="{BB962C8B-B14F-4D97-AF65-F5344CB8AC3E}">
        <p14:creationId xmlns:p14="http://schemas.microsoft.com/office/powerpoint/2010/main" val="105680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r>
              <a:rPr lang="mi-NZ" sz="1200" kern="1200" dirty="0">
                <a:solidFill>
                  <a:schemeClr val="tx1"/>
                </a:solidFill>
                <a:effectLst/>
                <a:latin typeface="+mn-lt"/>
                <a:ea typeface="+mn-ea"/>
                <a:cs typeface="+mn-cs"/>
              </a:rPr>
              <a:t>Thank you for taking to time of our your busy schedules to this hui on </a:t>
            </a:r>
            <a:r>
              <a:rPr lang="en-US" sz="1200" kern="1200" dirty="0">
                <a:solidFill>
                  <a:schemeClr val="tx1"/>
                </a:solidFill>
                <a:effectLst/>
                <a:latin typeface="+mn-lt"/>
                <a:ea typeface="+mn-ea"/>
                <a:cs typeface="+mn-cs"/>
              </a:rPr>
              <a:t>Iwi Rights and Interests in Freshwater. </a:t>
            </a:r>
            <a:endParaRPr lang="en-NZ" sz="1200" kern="1200" dirty="0">
              <a:solidFill>
                <a:schemeClr val="tx1"/>
              </a:solidFill>
              <a:effectLst/>
              <a:latin typeface="+mn-lt"/>
              <a:ea typeface="+mn-ea"/>
              <a:cs typeface="+mn-cs"/>
            </a:endParaRPr>
          </a:p>
          <a:p>
            <a:endParaRPr lang="mi-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Over</a:t>
            </a:r>
            <a:r>
              <a:rPr lang="en-US" sz="1200" kern="1200" baseline="0" dirty="0">
                <a:solidFill>
                  <a:schemeClr val="tx1"/>
                </a:solidFill>
                <a:effectLst/>
                <a:latin typeface="+mn-lt"/>
                <a:ea typeface="+mn-ea"/>
                <a:cs typeface="+mn-cs"/>
              </a:rPr>
              <a:t> the coming two months t</a:t>
            </a:r>
            <a:r>
              <a:rPr lang="en-US" sz="1200" kern="1200" dirty="0">
                <a:solidFill>
                  <a:schemeClr val="tx1"/>
                </a:solidFill>
                <a:effectLst/>
                <a:latin typeface="+mn-lt"/>
                <a:ea typeface="+mn-ea"/>
                <a:cs typeface="+mn-cs"/>
              </a:rPr>
              <a:t>he Freshwater Iwi Leaders Group are conducting a series of regional hui on Iwi Rights and Interests in Freshwater across the country.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Freshwater Iwi Leaders Group has been tasked by the Iwi Chairs Forum to engage with the Crown in the context of the Crown’s ongoing policy work in relation to developing a new framework for the management of freshwater in Aotearoa.</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hui will serve as an important opportunity for the Iwi Leaders Group to provide an update on the work that has been achieved to date and to get feedback from you (and our respective marae, whānau, hapū and Iwi) on your aspirations in relation to the management, use and allocation of freshwater.</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5A858A-6FAD-4AC7-92F7-1C4B2F0BF42A}" type="slidenum">
              <a:rPr lang="en-NZ" smtClean="0"/>
              <a:pPr fontAlgn="base">
                <a:spcBef>
                  <a:spcPct val="0"/>
                </a:spcBef>
                <a:spcAft>
                  <a:spcPct val="0"/>
                </a:spcAft>
                <a:defRPr/>
              </a:pPr>
              <a:t>10</a:t>
            </a:fld>
            <a:endParaRPr lang="en-NZ"/>
          </a:p>
        </p:txBody>
      </p:sp>
    </p:spTree>
    <p:extLst>
      <p:ext uri="{BB962C8B-B14F-4D97-AF65-F5344CB8AC3E}">
        <p14:creationId xmlns:p14="http://schemas.microsoft.com/office/powerpoint/2010/main" val="3900223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00C9-3177-460E-A064-C1B901463B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49B872B1-C0B7-4F92-9E1F-6D7DDE763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CEF5520E-28CE-4FDD-8928-5354A86F685D}"/>
              </a:ext>
            </a:extLst>
          </p:cNvPr>
          <p:cNvSpPr>
            <a:spLocks noGrp="1"/>
          </p:cNvSpPr>
          <p:nvPr>
            <p:ph type="dt" sz="half" idx="10"/>
          </p:nvPr>
        </p:nvSpPr>
        <p:spPr/>
        <p:txBody>
          <a:bodyPr/>
          <a:lstStyle/>
          <a:p>
            <a:fld id="{1B8598F0-58F3-4360-81C4-BB3E035A91F0}" type="datetimeFigureOut">
              <a:rPr lang="en-NZ" smtClean="0"/>
              <a:t>10/06/2019</a:t>
            </a:fld>
            <a:endParaRPr lang="en-NZ"/>
          </a:p>
        </p:txBody>
      </p:sp>
      <p:sp>
        <p:nvSpPr>
          <p:cNvPr id="5" name="Footer Placeholder 4">
            <a:extLst>
              <a:ext uri="{FF2B5EF4-FFF2-40B4-BE49-F238E27FC236}">
                <a16:creationId xmlns:a16="http://schemas.microsoft.com/office/drawing/2014/main" id="{B59B2876-6C54-4DAD-9918-F5DEB348CF3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B557773-13ED-4463-9D74-19223A0F5ACD}"/>
              </a:ext>
            </a:extLst>
          </p:cNvPr>
          <p:cNvSpPr>
            <a:spLocks noGrp="1"/>
          </p:cNvSpPr>
          <p:nvPr>
            <p:ph type="sldNum" sz="quarter" idx="12"/>
          </p:nvPr>
        </p:nvSpPr>
        <p:spPr/>
        <p:txBody>
          <a:bodyPr/>
          <a:lstStyle/>
          <a:p>
            <a:fld id="{070BE9CD-DC81-46B9-BD22-5CF12B04FC03}" type="slidenum">
              <a:rPr lang="en-NZ" smtClean="0"/>
              <a:t>‹#›</a:t>
            </a:fld>
            <a:endParaRPr lang="en-NZ"/>
          </a:p>
        </p:txBody>
      </p:sp>
    </p:spTree>
    <p:extLst>
      <p:ext uri="{BB962C8B-B14F-4D97-AF65-F5344CB8AC3E}">
        <p14:creationId xmlns:p14="http://schemas.microsoft.com/office/powerpoint/2010/main" val="286503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8B10-6AB8-4399-BFBF-F87AA27FA00C}"/>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1B38AA6-4E4D-4ED2-BAFD-81048F5E4D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05651B9-91EA-4560-BF2A-8FEC00C1D6C5}"/>
              </a:ext>
            </a:extLst>
          </p:cNvPr>
          <p:cNvSpPr>
            <a:spLocks noGrp="1"/>
          </p:cNvSpPr>
          <p:nvPr>
            <p:ph type="dt" sz="half" idx="10"/>
          </p:nvPr>
        </p:nvSpPr>
        <p:spPr/>
        <p:txBody>
          <a:bodyPr/>
          <a:lstStyle/>
          <a:p>
            <a:fld id="{1B8598F0-58F3-4360-81C4-BB3E035A91F0}" type="datetimeFigureOut">
              <a:rPr lang="en-NZ" smtClean="0"/>
              <a:t>10/06/2019</a:t>
            </a:fld>
            <a:endParaRPr lang="en-NZ"/>
          </a:p>
        </p:txBody>
      </p:sp>
      <p:sp>
        <p:nvSpPr>
          <p:cNvPr id="5" name="Footer Placeholder 4">
            <a:extLst>
              <a:ext uri="{FF2B5EF4-FFF2-40B4-BE49-F238E27FC236}">
                <a16:creationId xmlns:a16="http://schemas.microsoft.com/office/drawing/2014/main" id="{A7F80BDA-4E97-4BAD-8243-FB2CBBD0081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92E5111-91BE-479A-8FA1-20A531180363}"/>
              </a:ext>
            </a:extLst>
          </p:cNvPr>
          <p:cNvSpPr>
            <a:spLocks noGrp="1"/>
          </p:cNvSpPr>
          <p:nvPr>
            <p:ph type="sldNum" sz="quarter" idx="12"/>
          </p:nvPr>
        </p:nvSpPr>
        <p:spPr/>
        <p:txBody>
          <a:bodyPr/>
          <a:lstStyle/>
          <a:p>
            <a:fld id="{070BE9CD-DC81-46B9-BD22-5CF12B04FC03}" type="slidenum">
              <a:rPr lang="en-NZ" smtClean="0"/>
              <a:t>‹#›</a:t>
            </a:fld>
            <a:endParaRPr lang="en-NZ"/>
          </a:p>
        </p:txBody>
      </p:sp>
    </p:spTree>
    <p:extLst>
      <p:ext uri="{BB962C8B-B14F-4D97-AF65-F5344CB8AC3E}">
        <p14:creationId xmlns:p14="http://schemas.microsoft.com/office/powerpoint/2010/main" val="212705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9E33B-BC23-483D-9E8C-87D3A44B20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CAEBD8D-C4B1-42CF-A48B-B0F6CCD47D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955AB69-B43F-4FCC-AC6F-A75CD1AF385E}"/>
              </a:ext>
            </a:extLst>
          </p:cNvPr>
          <p:cNvSpPr>
            <a:spLocks noGrp="1"/>
          </p:cNvSpPr>
          <p:nvPr>
            <p:ph type="dt" sz="half" idx="10"/>
          </p:nvPr>
        </p:nvSpPr>
        <p:spPr/>
        <p:txBody>
          <a:bodyPr/>
          <a:lstStyle/>
          <a:p>
            <a:fld id="{1B8598F0-58F3-4360-81C4-BB3E035A91F0}" type="datetimeFigureOut">
              <a:rPr lang="en-NZ" smtClean="0"/>
              <a:t>10/06/2019</a:t>
            </a:fld>
            <a:endParaRPr lang="en-NZ"/>
          </a:p>
        </p:txBody>
      </p:sp>
      <p:sp>
        <p:nvSpPr>
          <p:cNvPr id="5" name="Footer Placeholder 4">
            <a:extLst>
              <a:ext uri="{FF2B5EF4-FFF2-40B4-BE49-F238E27FC236}">
                <a16:creationId xmlns:a16="http://schemas.microsoft.com/office/drawing/2014/main" id="{D6093611-ACBD-4C34-AFCB-57D12D8C9CF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35BBB4A-77CE-48CC-A948-3DF06C9B0935}"/>
              </a:ext>
            </a:extLst>
          </p:cNvPr>
          <p:cNvSpPr>
            <a:spLocks noGrp="1"/>
          </p:cNvSpPr>
          <p:nvPr>
            <p:ph type="sldNum" sz="quarter" idx="12"/>
          </p:nvPr>
        </p:nvSpPr>
        <p:spPr/>
        <p:txBody>
          <a:bodyPr/>
          <a:lstStyle/>
          <a:p>
            <a:fld id="{070BE9CD-DC81-46B9-BD22-5CF12B04FC03}" type="slidenum">
              <a:rPr lang="en-NZ" smtClean="0"/>
              <a:t>‹#›</a:t>
            </a:fld>
            <a:endParaRPr lang="en-NZ"/>
          </a:p>
        </p:txBody>
      </p:sp>
    </p:spTree>
    <p:extLst>
      <p:ext uri="{BB962C8B-B14F-4D97-AF65-F5344CB8AC3E}">
        <p14:creationId xmlns:p14="http://schemas.microsoft.com/office/powerpoint/2010/main" val="228677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4E95-E7FA-471A-AA96-59D34102871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99C3247E-B0D0-438A-84BB-B24A37EDC2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3391701-8B12-4178-9AA5-DC0FD107CF35}"/>
              </a:ext>
            </a:extLst>
          </p:cNvPr>
          <p:cNvSpPr>
            <a:spLocks noGrp="1"/>
          </p:cNvSpPr>
          <p:nvPr>
            <p:ph type="dt" sz="half" idx="10"/>
          </p:nvPr>
        </p:nvSpPr>
        <p:spPr/>
        <p:txBody>
          <a:bodyPr/>
          <a:lstStyle/>
          <a:p>
            <a:fld id="{1B8598F0-58F3-4360-81C4-BB3E035A91F0}" type="datetimeFigureOut">
              <a:rPr lang="en-NZ" smtClean="0"/>
              <a:t>10/06/2019</a:t>
            </a:fld>
            <a:endParaRPr lang="en-NZ"/>
          </a:p>
        </p:txBody>
      </p:sp>
      <p:sp>
        <p:nvSpPr>
          <p:cNvPr id="5" name="Footer Placeholder 4">
            <a:extLst>
              <a:ext uri="{FF2B5EF4-FFF2-40B4-BE49-F238E27FC236}">
                <a16:creationId xmlns:a16="http://schemas.microsoft.com/office/drawing/2014/main" id="{4FA1D63D-FE64-49FD-B4FB-81E9A00137C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294C079-8B4F-46BE-B528-59107E884C2F}"/>
              </a:ext>
            </a:extLst>
          </p:cNvPr>
          <p:cNvSpPr>
            <a:spLocks noGrp="1"/>
          </p:cNvSpPr>
          <p:nvPr>
            <p:ph type="sldNum" sz="quarter" idx="12"/>
          </p:nvPr>
        </p:nvSpPr>
        <p:spPr/>
        <p:txBody>
          <a:bodyPr/>
          <a:lstStyle/>
          <a:p>
            <a:fld id="{070BE9CD-DC81-46B9-BD22-5CF12B04FC03}" type="slidenum">
              <a:rPr lang="en-NZ" smtClean="0"/>
              <a:t>‹#›</a:t>
            </a:fld>
            <a:endParaRPr lang="en-NZ"/>
          </a:p>
        </p:txBody>
      </p:sp>
    </p:spTree>
    <p:extLst>
      <p:ext uri="{BB962C8B-B14F-4D97-AF65-F5344CB8AC3E}">
        <p14:creationId xmlns:p14="http://schemas.microsoft.com/office/powerpoint/2010/main" val="264967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1F82-6941-4EF2-A83D-BFAF92FFD3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8BBC4240-34C6-4F8A-906B-768EAFAAB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5297CA-5ACE-4DD6-AAD3-C4C269534E00}"/>
              </a:ext>
            </a:extLst>
          </p:cNvPr>
          <p:cNvSpPr>
            <a:spLocks noGrp="1"/>
          </p:cNvSpPr>
          <p:nvPr>
            <p:ph type="dt" sz="half" idx="10"/>
          </p:nvPr>
        </p:nvSpPr>
        <p:spPr/>
        <p:txBody>
          <a:bodyPr/>
          <a:lstStyle/>
          <a:p>
            <a:fld id="{1B8598F0-58F3-4360-81C4-BB3E035A91F0}" type="datetimeFigureOut">
              <a:rPr lang="en-NZ" smtClean="0"/>
              <a:t>10/06/2019</a:t>
            </a:fld>
            <a:endParaRPr lang="en-NZ"/>
          </a:p>
        </p:txBody>
      </p:sp>
      <p:sp>
        <p:nvSpPr>
          <p:cNvPr id="5" name="Footer Placeholder 4">
            <a:extLst>
              <a:ext uri="{FF2B5EF4-FFF2-40B4-BE49-F238E27FC236}">
                <a16:creationId xmlns:a16="http://schemas.microsoft.com/office/drawing/2014/main" id="{84688F5D-1A56-4B24-8BC3-DBB4475E7BC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7C05339-3489-4AB3-AA5F-99DA9744A269}"/>
              </a:ext>
            </a:extLst>
          </p:cNvPr>
          <p:cNvSpPr>
            <a:spLocks noGrp="1"/>
          </p:cNvSpPr>
          <p:nvPr>
            <p:ph type="sldNum" sz="quarter" idx="12"/>
          </p:nvPr>
        </p:nvSpPr>
        <p:spPr/>
        <p:txBody>
          <a:bodyPr/>
          <a:lstStyle/>
          <a:p>
            <a:fld id="{070BE9CD-DC81-46B9-BD22-5CF12B04FC03}" type="slidenum">
              <a:rPr lang="en-NZ" smtClean="0"/>
              <a:t>‹#›</a:t>
            </a:fld>
            <a:endParaRPr lang="en-NZ"/>
          </a:p>
        </p:txBody>
      </p:sp>
    </p:spTree>
    <p:extLst>
      <p:ext uri="{BB962C8B-B14F-4D97-AF65-F5344CB8AC3E}">
        <p14:creationId xmlns:p14="http://schemas.microsoft.com/office/powerpoint/2010/main" val="44256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55E9-2C78-49E3-8ECE-AC51B513D35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E4F2117-DCA2-4901-A23E-84F3C27D52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B1FF435B-5138-4649-A9CB-83E67D3FFF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1CF03B04-5ECD-440C-921D-20EB011D31F9}"/>
              </a:ext>
            </a:extLst>
          </p:cNvPr>
          <p:cNvSpPr>
            <a:spLocks noGrp="1"/>
          </p:cNvSpPr>
          <p:nvPr>
            <p:ph type="dt" sz="half" idx="10"/>
          </p:nvPr>
        </p:nvSpPr>
        <p:spPr/>
        <p:txBody>
          <a:bodyPr/>
          <a:lstStyle/>
          <a:p>
            <a:fld id="{1B8598F0-58F3-4360-81C4-BB3E035A91F0}" type="datetimeFigureOut">
              <a:rPr lang="en-NZ" smtClean="0"/>
              <a:t>10/06/2019</a:t>
            </a:fld>
            <a:endParaRPr lang="en-NZ"/>
          </a:p>
        </p:txBody>
      </p:sp>
      <p:sp>
        <p:nvSpPr>
          <p:cNvPr id="6" name="Footer Placeholder 5">
            <a:extLst>
              <a:ext uri="{FF2B5EF4-FFF2-40B4-BE49-F238E27FC236}">
                <a16:creationId xmlns:a16="http://schemas.microsoft.com/office/drawing/2014/main" id="{0D66F15B-8570-41BD-A2DE-01BDDF9E1A0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F381180-A987-49D4-B593-DA5179F2E101}"/>
              </a:ext>
            </a:extLst>
          </p:cNvPr>
          <p:cNvSpPr>
            <a:spLocks noGrp="1"/>
          </p:cNvSpPr>
          <p:nvPr>
            <p:ph type="sldNum" sz="quarter" idx="12"/>
          </p:nvPr>
        </p:nvSpPr>
        <p:spPr/>
        <p:txBody>
          <a:bodyPr/>
          <a:lstStyle/>
          <a:p>
            <a:fld id="{070BE9CD-DC81-46B9-BD22-5CF12B04FC03}" type="slidenum">
              <a:rPr lang="en-NZ" smtClean="0"/>
              <a:t>‹#›</a:t>
            </a:fld>
            <a:endParaRPr lang="en-NZ"/>
          </a:p>
        </p:txBody>
      </p:sp>
    </p:spTree>
    <p:extLst>
      <p:ext uri="{BB962C8B-B14F-4D97-AF65-F5344CB8AC3E}">
        <p14:creationId xmlns:p14="http://schemas.microsoft.com/office/powerpoint/2010/main" val="378174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58EA-3712-4147-A3D2-A232DC3D336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74F178B-A2CD-4133-931A-49449B8F5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F36115-4F3E-49E0-A238-D24FEABE3A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E15F127A-70B9-4329-8F19-51AD5DD92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EA19BA-EE3D-4B0A-9A3B-6EF2A80F42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6F1763AB-FCA5-4715-AADD-3A9B5902F545}"/>
              </a:ext>
            </a:extLst>
          </p:cNvPr>
          <p:cNvSpPr>
            <a:spLocks noGrp="1"/>
          </p:cNvSpPr>
          <p:nvPr>
            <p:ph type="dt" sz="half" idx="10"/>
          </p:nvPr>
        </p:nvSpPr>
        <p:spPr/>
        <p:txBody>
          <a:bodyPr/>
          <a:lstStyle/>
          <a:p>
            <a:fld id="{1B8598F0-58F3-4360-81C4-BB3E035A91F0}" type="datetimeFigureOut">
              <a:rPr lang="en-NZ" smtClean="0"/>
              <a:t>10/06/2019</a:t>
            </a:fld>
            <a:endParaRPr lang="en-NZ"/>
          </a:p>
        </p:txBody>
      </p:sp>
      <p:sp>
        <p:nvSpPr>
          <p:cNvPr id="8" name="Footer Placeholder 7">
            <a:extLst>
              <a:ext uri="{FF2B5EF4-FFF2-40B4-BE49-F238E27FC236}">
                <a16:creationId xmlns:a16="http://schemas.microsoft.com/office/drawing/2014/main" id="{357FFC0F-658D-4D8E-BC6D-D87C0818CF59}"/>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32BAB93D-F8ED-492A-A567-1727EFDE014B}"/>
              </a:ext>
            </a:extLst>
          </p:cNvPr>
          <p:cNvSpPr>
            <a:spLocks noGrp="1"/>
          </p:cNvSpPr>
          <p:nvPr>
            <p:ph type="sldNum" sz="quarter" idx="12"/>
          </p:nvPr>
        </p:nvSpPr>
        <p:spPr/>
        <p:txBody>
          <a:bodyPr/>
          <a:lstStyle/>
          <a:p>
            <a:fld id="{070BE9CD-DC81-46B9-BD22-5CF12B04FC03}" type="slidenum">
              <a:rPr lang="en-NZ" smtClean="0"/>
              <a:t>‹#›</a:t>
            </a:fld>
            <a:endParaRPr lang="en-NZ"/>
          </a:p>
        </p:txBody>
      </p:sp>
    </p:spTree>
    <p:extLst>
      <p:ext uri="{BB962C8B-B14F-4D97-AF65-F5344CB8AC3E}">
        <p14:creationId xmlns:p14="http://schemas.microsoft.com/office/powerpoint/2010/main" val="332034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E870-91B5-42F8-95E5-EE7E5B40F416}"/>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A5D9F525-76CF-4468-9923-C5252D3BD5BA}"/>
              </a:ext>
            </a:extLst>
          </p:cNvPr>
          <p:cNvSpPr>
            <a:spLocks noGrp="1"/>
          </p:cNvSpPr>
          <p:nvPr>
            <p:ph type="dt" sz="half" idx="10"/>
          </p:nvPr>
        </p:nvSpPr>
        <p:spPr/>
        <p:txBody>
          <a:bodyPr/>
          <a:lstStyle/>
          <a:p>
            <a:fld id="{1B8598F0-58F3-4360-81C4-BB3E035A91F0}" type="datetimeFigureOut">
              <a:rPr lang="en-NZ" smtClean="0"/>
              <a:t>10/06/2019</a:t>
            </a:fld>
            <a:endParaRPr lang="en-NZ"/>
          </a:p>
        </p:txBody>
      </p:sp>
      <p:sp>
        <p:nvSpPr>
          <p:cNvPr id="4" name="Footer Placeholder 3">
            <a:extLst>
              <a:ext uri="{FF2B5EF4-FFF2-40B4-BE49-F238E27FC236}">
                <a16:creationId xmlns:a16="http://schemas.microsoft.com/office/drawing/2014/main" id="{57AEE5F7-01A3-4DAB-A893-C3857C4BA921}"/>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6BD133E3-9676-4E15-ABFA-3908ED37DC87}"/>
              </a:ext>
            </a:extLst>
          </p:cNvPr>
          <p:cNvSpPr>
            <a:spLocks noGrp="1"/>
          </p:cNvSpPr>
          <p:nvPr>
            <p:ph type="sldNum" sz="quarter" idx="12"/>
          </p:nvPr>
        </p:nvSpPr>
        <p:spPr/>
        <p:txBody>
          <a:bodyPr/>
          <a:lstStyle/>
          <a:p>
            <a:fld id="{070BE9CD-DC81-46B9-BD22-5CF12B04FC03}" type="slidenum">
              <a:rPr lang="en-NZ" smtClean="0"/>
              <a:t>‹#›</a:t>
            </a:fld>
            <a:endParaRPr lang="en-NZ"/>
          </a:p>
        </p:txBody>
      </p:sp>
    </p:spTree>
    <p:extLst>
      <p:ext uri="{BB962C8B-B14F-4D97-AF65-F5344CB8AC3E}">
        <p14:creationId xmlns:p14="http://schemas.microsoft.com/office/powerpoint/2010/main" val="2246843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0DA772-8260-45A1-BB0F-1DA33A52B313}"/>
              </a:ext>
            </a:extLst>
          </p:cNvPr>
          <p:cNvSpPr>
            <a:spLocks noGrp="1"/>
          </p:cNvSpPr>
          <p:nvPr>
            <p:ph type="dt" sz="half" idx="10"/>
          </p:nvPr>
        </p:nvSpPr>
        <p:spPr/>
        <p:txBody>
          <a:bodyPr/>
          <a:lstStyle/>
          <a:p>
            <a:fld id="{1B8598F0-58F3-4360-81C4-BB3E035A91F0}" type="datetimeFigureOut">
              <a:rPr lang="en-NZ" smtClean="0"/>
              <a:t>10/06/2019</a:t>
            </a:fld>
            <a:endParaRPr lang="en-NZ"/>
          </a:p>
        </p:txBody>
      </p:sp>
      <p:sp>
        <p:nvSpPr>
          <p:cNvPr id="3" name="Footer Placeholder 2">
            <a:extLst>
              <a:ext uri="{FF2B5EF4-FFF2-40B4-BE49-F238E27FC236}">
                <a16:creationId xmlns:a16="http://schemas.microsoft.com/office/drawing/2014/main" id="{09E9FFDD-5412-4284-B7C8-35F6D9F4D696}"/>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590D0B5E-A5AC-4879-9F32-B44788291CC8}"/>
              </a:ext>
            </a:extLst>
          </p:cNvPr>
          <p:cNvSpPr>
            <a:spLocks noGrp="1"/>
          </p:cNvSpPr>
          <p:nvPr>
            <p:ph type="sldNum" sz="quarter" idx="12"/>
          </p:nvPr>
        </p:nvSpPr>
        <p:spPr/>
        <p:txBody>
          <a:bodyPr/>
          <a:lstStyle/>
          <a:p>
            <a:fld id="{070BE9CD-DC81-46B9-BD22-5CF12B04FC03}" type="slidenum">
              <a:rPr lang="en-NZ" smtClean="0"/>
              <a:t>‹#›</a:t>
            </a:fld>
            <a:endParaRPr lang="en-NZ"/>
          </a:p>
        </p:txBody>
      </p:sp>
    </p:spTree>
    <p:extLst>
      <p:ext uri="{BB962C8B-B14F-4D97-AF65-F5344CB8AC3E}">
        <p14:creationId xmlns:p14="http://schemas.microsoft.com/office/powerpoint/2010/main" val="167610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002EE-0EAE-45EC-B03E-F9B4CDF2B4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3F876CD0-0BE7-4605-80F7-91F1F49BD9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A4EC747-E3F7-4034-9D6A-D451A26FDB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3BB76E-1AA0-4548-B03A-95E4A79B1A2A}"/>
              </a:ext>
            </a:extLst>
          </p:cNvPr>
          <p:cNvSpPr>
            <a:spLocks noGrp="1"/>
          </p:cNvSpPr>
          <p:nvPr>
            <p:ph type="dt" sz="half" idx="10"/>
          </p:nvPr>
        </p:nvSpPr>
        <p:spPr/>
        <p:txBody>
          <a:bodyPr/>
          <a:lstStyle/>
          <a:p>
            <a:fld id="{1B8598F0-58F3-4360-81C4-BB3E035A91F0}" type="datetimeFigureOut">
              <a:rPr lang="en-NZ" smtClean="0"/>
              <a:t>10/06/2019</a:t>
            </a:fld>
            <a:endParaRPr lang="en-NZ"/>
          </a:p>
        </p:txBody>
      </p:sp>
      <p:sp>
        <p:nvSpPr>
          <p:cNvPr id="6" name="Footer Placeholder 5">
            <a:extLst>
              <a:ext uri="{FF2B5EF4-FFF2-40B4-BE49-F238E27FC236}">
                <a16:creationId xmlns:a16="http://schemas.microsoft.com/office/drawing/2014/main" id="{FF4C8C63-B1A9-4F97-A9CA-2EC60D9646F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E0E415A-6FE7-42BB-A38E-27F5A074CE6F}"/>
              </a:ext>
            </a:extLst>
          </p:cNvPr>
          <p:cNvSpPr>
            <a:spLocks noGrp="1"/>
          </p:cNvSpPr>
          <p:nvPr>
            <p:ph type="sldNum" sz="quarter" idx="12"/>
          </p:nvPr>
        </p:nvSpPr>
        <p:spPr/>
        <p:txBody>
          <a:bodyPr/>
          <a:lstStyle/>
          <a:p>
            <a:fld id="{070BE9CD-DC81-46B9-BD22-5CF12B04FC03}" type="slidenum">
              <a:rPr lang="en-NZ" smtClean="0"/>
              <a:t>‹#›</a:t>
            </a:fld>
            <a:endParaRPr lang="en-NZ"/>
          </a:p>
        </p:txBody>
      </p:sp>
    </p:spTree>
    <p:extLst>
      <p:ext uri="{BB962C8B-B14F-4D97-AF65-F5344CB8AC3E}">
        <p14:creationId xmlns:p14="http://schemas.microsoft.com/office/powerpoint/2010/main" val="238639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EBF8-0BF3-4615-BF63-A45B5D007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792B020E-36E2-4049-B725-09DF67AC5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711834E4-F3CF-4E4B-9B7C-BDB7E3770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42C13E-3B53-4DC1-971D-7473DB7EF0FD}"/>
              </a:ext>
            </a:extLst>
          </p:cNvPr>
          <p:cNvSpPr>
            <a:spLocks noGrp="1"/>
          </p:cNvSpPr>
          <p:nvPr>
            <p:ph type="dt" sz="half" idx="10"/>
          </p:nvPr>
        </p:nvSpPr>
        <p:spPr/>
        <p:txBody>
          <a:bodyPr/>
          <a:lstStyle/>
          <a:p>
            <a:fld id="{1B8598F0-58F3-4360-81C4-BB3E035A91F0}" type="datetimeFigureOut">
              <a:rPr lang="en-NZ" smtClean="0"/>
              <a:t>10/06/2019</a:t>
            </a:fld>
            <a:endParaRPr lang="en-NZ"/>
          </a:p>
        </p:txBody>
      </p:sp>
      <p:sp>
        <p:nvSpPr>
          <p:cNvPr id="6" name="Footer Placeholder 5">
            <a:extLst>
              <a:ext uri="{FF2B5EF4-FFF2-40B4-BE49-F238E27FC236}">
                <a16:creationId xmlns:a16="http://schemas.microsoft.com/office/drawing/2014/main" id="{B30F0CEA-1BF4-49A3-BB2E-35941F99FBE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8EDFB52-4A6B-41C4-818C-61390EA4DF98}"/>
              </a:ext>
            </a:extLst>
          </p:cNvPr>
          <p:cNvSpPr>
            <a:spLocks noGrp="1"/>
          </p:cNvSpPr>
          <p:nvPr>
            <p:ph type="sldNum" sz="quarter" idx="12"/>
          </p:nvPr>
        </p:nvSpPr>
        <p:spPr/>
        <p:txBody>
          <a:bodyPr/>
          <a:lstStyle/>
          <a:p>
            <a:fld id="{070BE9CD-DC81-46B9-BD22-5CF12B04FC03}" type="slidenum">
              <a:rPr lang="en-NZ" smtClean="0"/>
              <a:t>‹#›</a:t>
            </a:fld>
            <a:endParaRPr lang="en-NZ"/>
          </a:p>
        </p:txBody>
      </p:sp>
    </p:spTree>
    <p:extLst>
      <p:ext uri="{BB962C8B-B14F-4D97-AF65-F5344CB8AC3E}">
        <p14:creationId xmlns:p14="http://schemas.microsoft.com/office/powerpoint/2010/main" val="180975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B8A31-CDDE-44DE-9D99-6DA6946C79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A295170-E7D6-4B2F-A735-2A5FE476E6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097D0FE-1352-4FCC-95B5-B7EA3CC04B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598F0-58F3-4360-81C4-BB3E035A91F0}" type="datetimeFigureOut">
              <a:rPr lang="en-NZ" smtClean="0"/>
              <a:t>10/06/2019</a:t>
            </a:fld>
            <a:endParaRPr lang="en-NZ"/>
          </a:p>
        </p:txBody>
      </p:sp>
      <p:sp>
        <p:nvSpPr>
          <p:cNvPr id="5" name="Footer Placeholder 4">
            <a:extLst>
              <a:ext uri="{FF2B5EF4-FFF2-40B4-BE49-F238E27FC236}">
                <a16:creationId xmlns:a16="http://schemas.microsoft.com/office/drawing/2014/main" id="{1DE41FAD-D641-4E8D-ABA3-F40F18B74C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A6CEC6AE-EC78-429A-B777-5F1E768A7D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BE9CD-DC81-46B9-BD22-5CF12B04FC03}" type="slidenum">
              <a:rPr lang="en-NZ" smtClean="0"/>
              <a:t>‹#›</a:t>
            </a:fld>
            <a:endParaRPr lang="en-NZ"/>
          </a:p>
        </p:txBody>
      </p:sp>
    </p:spTree>
    <p:extLst>
      <p:ext uri="{BB962C8B-B14F-4D97-AF65-F5344CB8AC3E}">
        <p14:creationId xmlns:p14="http://schemas.microsoft.com/office/powerpoint/2010/main" val="790832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8483-4D8B-4D89-BF2B-1F1A8C6BBFD0}"/>
              </a:ext>
            </a:extLst>
          </p:cNvPr>
          <p:cNvSpPr>
            <a:spLocks noGrp="1"/>
          </p:cNvSpPr>
          <p:nvPr>
            <p:ph type="title"/>
          </p:nvPr>
        </p:nvSpPr>
        <p:spPr/>
        <p:txBody>
          <a:bodyPr/>
          <a:lstStyle/>
          <a:p>
            <a:r>
              <a:rPr lang="en-NZ" b="1" dirty="0"/>
              <a:t>Overview</a:t>
            </a:r>
          </a:p>
        </p:txBody>
      </p:sp>
      <p:sp>
        <p:nvSpPr>
          <p:cNvPr id="3" name="Content Placeholder 2">
            <a:extLst>
              <a:ext uri="{FF2B5EF4-FFF2-40B4-BE49-F238E27FC236}">
                <a16:creationId xmlns:a16="http://schemas.microsoft.com/office/drawing/2014/main" id="{DD927A00-F2CC-4A78-928C-E1E5A924322C}"/>
              </a:ext>
            </a:extLst>
          </p:cNvPr>
          <p:cNvSpPr>
            <a:spLocks noGrp="1"/>
          </p:cNvSpPr>
          <p:nvPr>
            <p:ph idx="1"/>
          </p:nvPr>
        </p:nvSpPr>
        <p:spPr>
          <a:xfrm>
            <a:off x="838200" y="1825625"/>
            <a:ext cx="10515600" cy="4667250"/>
          </a:xfrm>
        </p:spPr>
        <p:txBody>
          <a:bodyPr>
            <a:normAutofit fontScale="70000" lnSpcReduction="20000"/>
          </a:bodyPr>
          <a:lstStyle/>
          <a:p>
            <a:r>
              <a:rPr lang="en-NZ" dirty="0"/>
              <a:t>“We are the mana”:  Mana of Hapu of Te Whanau a Apanui and What this means in Practice</a:t>
            </a:r>
          </a:p>
          <a:p>
            <a:pPr lvl="1"/>
            <a:r>
              <a:rPr lang="en-NZ" dirty="0"/>
              <a:t>Refer to Te </a:t>
            </a:r>
            <a:r>
              <a:rPr lang="en-NZ" dirty="0" err="1"/>
              <a:t>Oniao</a:t>
            </a:r>
            <a:r>
              <a:rPr lang="en-NZ" dirty="0"/>
              <a:t> Presentation (separate attachment &amp; Komiti Maori Presentation on 18 December 2014 at </a:t>
            </a:r>
            <a:r>
              <a:rPr lang="en-NZ" dirty="0" err="1"/>
              <a:t>Maungatapu</a:t>
            </a:r>
            <a:r>
              <a:rPr lang="en-NZ" dirty="0"/>
              <a:t> marae)</a:t>
            </a:r>
          </a:p>
          <a:p>
            <a:pPr lvl="1"/>
            <a:r>
              <a:rPr lang="en-NZ" dirty="0"/>
              <a:t>We, hapu, own the water in our freshwater catchments including surface and aquifer.</a:t>
            </a:r>
          </a:p>
          <a:p>
            <a:r>
              <a:rPr lang="en-NZ" dirty="0"/>
              <a:t>What the Crown and Local Government can do to recognise the mana of Hapu within Te Whanau a Apanui.</a:t>
            </a:r>
          </a:p>
          <a:p>
            <a:pPr lvl="1"/>
            <a:r>
              <a:rPr lang="en-NZ" dirty="0"/>
              <a:t>Current Crown process and AIP (separate attachment)</a:t>
            </a:r>
          </a:p>
          <a:p>
            <a:pPr lvl="1"/>
            <a:r>
              <a:rPr lang="en-NZ" dirty="0"/>
              <a:t>Delegation of Powers, Consenting Authority, Power sharing.</a:t>
            </a:r>
          </a:p>
          <a:p>
            <a:pPr lvl="1"/>
            <a:r>
              <a:rPr lang="en-NZ" dirty="0"/>
              <a:t>What do we get for $55,000 rates in Te Whanau a Maru that we can’t do ourselves for ourselves?</a:t>
            </a:r>
          </a:p>
          <a:p>
            <a:r>
              <a:rPr lang="en-NZ" dirty="0"/>
              <a:t>Te Whanau a Maruhaeremuri Hapu Trust:</a:t>
            </a:r>
          </a:p>
          <a:p>
            <a:pPr lvl="1"/>
            <a:r>
              <a:rPr lang="en-NZ" dirty="0"/>
              <a:t>60 hectares of high value horticulture approved over last 2 weekends (Raekahu 17B and Tawaroa </a:t>
            </a:r>
            <a:r>
              <a:rPr lang="en-NZ" dirty="0" err="1"/>
              <a:t>Toopu</a:t>
            </a:r>
            <a:r>
              <a:rPr lang="en-NZ" dirty="0"/>
              <a:t> Trust) from maize and sheep &amp; beef.</a:t>
            </a:r>
          </a:p>
          <a:p>
            <a:pPr lvl="1"/>
            <a:r>
              <a:rPr lang="en-NZ" b="1" u="sng" dirty="0"/>
              <a:t>Seeking with BOP RC:</a:t>
            </a:r>
          </a:p>
          <a:p>
            <a:pPr lvl="1"/>
            <a:r>
              <a:rPr lang="en-NZ" dirty="0"/>
              <a:t> NPS, Monitoring &amp; Sharing Data</a:t>
            </a:r>
          </a:p>
          <a:p>
            <a:pPr lvl="1"/>
            <a:r>
              <a:rPr lang="en-NZ" dirty="0"/>
              <a:t>Investment from Quayside Investments Limited directly in to our region</a:t>
            </a:r>
          </a:p>
          <a:p>
            <a:pPr lvl="1"/>
            <a:r>
              <a:rPr lang="en-NZ" dirty="0"/>
              <a:t>Support for 11 house Papakaenga development</a:t>
            </a:r>
          </a:p>
          <a:p>
            <a:pPr lvl="1"/>
            <a:r>
              <a:rPr lang="en-NZ" dirty="0"/>
              <a:t>Support for workforce development.</a:t>
            </a:r>
          </a:p>
          <a:p>
            <a:endParaRPr lang="en-NZ" dirty="0"/>
          </a:p>
          <a:p>
            <a:endParaRPr lang="en-NZ" dirty="0"/>
          </a:p>
          <a:p>
            <a:endParaRPr lang="en-NZ" dirty="0"/>
          </a:p>
          <a:p>
            <a:endParaRPr lang="en-NZ" dirty="0"/>
          </a:p>
          <a:p>
            <a:pPr lvl="1"/>
            <a:endParaRPr lang="en-NZ" dirty="0"/>
          </a:p>
        </p:txBody>
      </p:sp>
    </p:spTree>
    <p:extLst>
      <p:ext uri="{BB962C8B-B14F-4D97-AF65-F5344CB8AC3E}">
        <p14:creationId xmlns:p14="http://schemas.microsoft.com/office/powerpoint/2010/main" val="3348670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055441" y="116632"/>
            <a:ext cx="10080625" cy="2917786"/>
          </a:xfrm>
          <a:prstGeom prst="rect">
            <a:avLst/>
          </a:prstGeom>
          <a:noFill/>
          <a:ln w="9525">
            <a:noFill/>
            <a:round/>
            <a:headEnd/>
            <a:tailEnd/>
          </a:ln>
        </p:spPr>
        <p:txBody>
          <a:bodyPr anchor="ctr">
            <a:spAutoFit/>
          </a:bodyPr>
          <a:lstStyle/>
          <a:p>
            <a:pPr algn="ctr">
              <a:lnSpc>
                <a:spcPct val="102000"/>
              </a:lnSpc>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en-GB" sz="3600" b="1" dirty="0" err="1">
                <a:effectLst>
                  <a:outerShdw blurRad="38100" dist="38100" dir="2700000" algn="tl">
                    <a:srgbClr val="000000"/>
                  </a:outerShdw>
                </a:effectLst>
                <a:latin typeface="Rockwell" pitchFamily="18" charset="0"/>
              </a:rPr>
              <a:t>Komiti</a:t>
            </a:r>
            <a:r>
              <a:rPr lang="en-GB" sz="3600" b="1" dirty="0">
                <a:effectLst>
                  <a:outerShdw blurRad="38100" dist="38100" dir="2700000" algn="tl">
                    <a:srgbClr val="000000"/>
                  </a:outerShdw>
                </a:effectLst>
                <a:latin typeface="Rockwell" pitchFamily="18" charset="0"/>
              </a:rPr>
              <a:t> Maori</a:t>
            </a:r>
          </a:p>
          <a:p>
            <a:pPr algn="ctr">
              <a:lnSpc>
                <a:spcPct val="102000"/>
              </a:lnSpc>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en-GB" sz="3600" b="1" dirty="0" err="1">
                <a:effectLst>
                  <a:outerShdw blurRad="38100" dist="38100" dir="2700000" algn="tl">
                    <a:srgbClr val="000000"/>
                  </a:outerShdw>
                </a:effectLst>
                <a:latin typeface="Rockwell" pitchFamily="18" charset="0"/>
              </a:rPr>
              <a:t>Maungatapu</a:t>
            </a:r>
            <a:r>
              <a:rPr lang="en-GB" sz="3600" b="1" dirty="0">
                <a:effectLst>
                  <a:outerShdw blurRad="38100" dist="38100" dir="2700000" algn="tl">
                    <a:srgbClr val="000000"/>
                  </a:outerShdw>
                </a:effectLst>
                <a:latin typeface="Rockwell" pitchFamily="18" charset="0"/>
              </a:rPr>
              <a:t> Marae</a:t>
            </a:r>
          </a:p>
          <a:p>
            <a:pPr algn="ctr">
              <a:lnSpc>
                <a:spcPct val="102000"/>
              </a:lnSpc>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en-GB" sz="3600" b="1" dirty="0">
                <a:effectLst>
                  <a:outerShdw blurRad="38100" dist="38100" dir="2700000" algn="tl">
                    <a:srgbClr val="000000"/>
                  </a:outerShdw>
                </a:effectLst>
                <a:latin typeface="Rockwell" pitchFamily="18" charset="0"/>
              </a:rPr>
              <a:t>18 December 2014</a:t>
            </a:r>
          </a:p>
          <a:p>
            <a:pPr algn="ctr">
              <a:lnSpc>
                <a:spcPct val="102000"/>
              </a:lnSpc>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lang="en-GB" sz="7200" b="1" dirty="0">
              <a:effectLst>
                <a:outerShdw blurRad="38100" dist="38100" dir="2700000" algn="tl">
                  <a:srgbClr val="000000"/>
                </a:outerShdw>
              </a:effectLst>
              <a:latin typeface="Rockwell" pitchFamily="18" charset="0"/>
            </a:endParaRPr>
          </a:p>
        </p:txBody>
      </p:sp>
      <p:sp>
        <p:nvSpPr>
          <p:cNvPr id="7" name="Text Box 4"/>
          <p:cNvSpPr txBox="1">
            <a:spLocks noChangeArrowheads="1"/>
          </p:cNvSpPr>
          <p:nvPr/>
        </p:nvSpPr>
        <p:spPr bwMode="auto">
          <a:xfrm>
            <a:off x="2495600" y="2566118"/>
            <a:ext cx="7632700" cy="4302716"/>
          </a:xfrm>
          <a:prstGeom prst="rect">
            <a:avLst/>
          </a:prstGeom>
          <a:noFill/>
          <a:ln w="9525">
            <a:noFill/>
            <a:round/>
            <a:headEnd/>
            <a:tailEnd/>
          </a:ln>
          <a:effectLst/>
        </p:spPr>
        <p:txBody>
          <a:bodyPr wrap="square">
            <a:spAutoFit/>
          </a:bodyPr>
          <a:lstStyle/>
          <a:p>
            <a:pPr>
              <a:lnSpc>
                <a:spcPct val="90000"/>
              </a:lnSpc>
            </a:pPr>
            <a:r>
              <a:rPr lang="en-NZ" sz="3200" i="1" dirty="0"/>
              <a:t>”One estimate found the settlement of iwi rights to fishery quota increased the value of quota (for all commercial users) by 45% through removing residual uncertainty…. A similar gain in the value of water assets to the primary sector would translate into a gain of $3.5b…”</a:t>
            </a:r>
          </a:p>
          <a:p>
            <a:pPr>
              <a:lnSpc>
                <a:spcPct val="90000"/>
              </a:lnSpc>
            </a:pPr>
            <a:endParaRPr lang="en-NZ" sz="3200" i="1" dirty="0"/>
          </a:p>
          <a:p>
            <a:pPr>
              <a:lnSpc>
                <a:spcPct val="90000"/>
              </a:lnSpc>
            </a:pPr>
            <a:r>
              <a:rPr lang="en-NZ" sz="3200" i="1" dirty="0"/>
              <a:t>			Sapere (December 2014)</a:t>
            </a:r>
          </a:p>
          <a:p>
            <a:pPr eaLnBrk="1" hangingPunct="1">
              <a:lnSpc>
                <a:spcPct val="90000"/>
              </a:lnSpc>
            </a:pPr>
            <a:endParaRPr lang="en-NZ" sz="1600" dirty="0">
              <a:solidFill>
                <a:srgbClr val="898989"/>
              </a:solidFill>
            </a:endParaRPr>
          </a:p>
        </p:txBody>
      </p:sp>
      <p:sp>
        <p:nvSpPr>
          <p:cNvPr id="2" name="Slide Number Placeholder 1"/>
          <p:cNvSpPr>
            <a:spLocks noGrp="1"/>
          </p:cNvSpPr>
          <p:nvPr>
            <p:ph type="sldNum" sz="quarter" idx="12"/>
          </p:nvPr>
        </p:nvSpPr>
        <p:spPr/>
        <p:txBody>
          <a:bodyPr/>
          <a:lstStyle/>
          <a:p>
            <a:pPr>
              <a:defRPr/>
            </a:pPr>
            <a:fld id="{99311635-BBAC-47FC-AA4A-1BC20D8D3746}" type="slidenum">
              <a:rPr lang="en-NZ" smtClean="0"/>
              <a:pPr>
                <a:defRPr/>
              </a:pPr>
              <a:t>10</a:t>
            </a:fld>
            <a:endParaRPr lang="en-N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Waitangi Tribunal (2012)</a:t>
            </a:r>
          </a:p>
        </p:txBody>
      </p:sp>
      <p:pic>
        <p:nvPicPr>
          <p:cNvPr id="4" name="Content Placeholder 3"/>
          <p:cNvPicPr>
            <a:picLocks noGrp="1" noChangeAspect="1"/>
          </p:cNvPicPr>
          <p:nvPr>
            <p:ph idx="1"/>
          </p:nvPr>
        </p:nvPicPr>
        <p:blipFill>
          <a:blip r:embed="rId2"/>
          <a:stretch>
            <a:fillRect/>
          </a:stretch>
        </p:blipFill>
        <p:spPr>
          <a:xfrm>
            <a:off x="2085703" y="1371600"/>
            <a:ext cx="7981406" cy="4361656"/>
          </a:xfrm>
          <a:prstGeom prst="rect">
            <a:avLst/>
          </a:prstGeom>
        </p:spPr>
      </p:pic>
      <p:sp>
        <p:nvSpPr>
          <p:cNvPr id="3" name="Slide Number Placeholder 2"/>
          <p:cNvSpPr>
            <a:spLocks noGrp="1"/>
          </p:cNvSpPr>
          <p:nvPr>
            <p:ph type="sldNum" sz="quarter" idx="12"/>
          </p:nvPr>
        </p:nvSpPr>
        <p:spPr/>
        <p:txBody>
          <a:bodyPr/>
          <a:lstStyle/>
          <a:p>
            <a:fld id="{6E219E20-7B7F-4B6C-AFAA-6D7F1F6E0659}" type="slidenum">
              <a:rPr lang="en-NZ" smtClean="0"/>
              <a:t>11</a:t>
            </a:fld>
            <a:endParaRPr lang="en-NZ"/>
          </a:p>
        </p:txBody>
      </p:sp>
      <p:cxnSp>
        <p:nvCxnSpPr>
          <p:cNvPr id="6" name="Straight Connector 5"/>
          <p:cNvCxnSpPr/>
          <p:nvPr/>
        </p:nvCxnSpPr>
        <p:spPr>
          <a:xfrm>
            <a:off x="5263686" y="3540487"/>
            <a:ext cx="3745333"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89068" y="3789040"/>
            <a:ext cx="6106886" cy="6532"/>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02133" y="4077072"/>
            <a:ext cx="418011"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638108" y="5013176"/>
            <a:ext cx="2344784"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02132" y="5294677"/>
            <a:ext cx="6106886" cy="6532"/>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89069" y="5517232"/>
            <a:ext cx="2455817" cy="0"/>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693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978" y="240937"/>
            <a:ext cx="7793077" cy="1130300"/>
          </a:xfrm>
        </p:spPr>
        <p:txBody>
          <a:bodyPr>
            <a:normAutofit fontScale="90000"/>
          </a:bodyPr>
          <a:lstStyle/>
          <a:p>
            <a:r>
              <a:rPr lang="en-NZ" b="1" dirty="0"/>
              <a:t>Crown Position – </a:t>
            </a:r>
            <a:br>
              <a:rPr lang="en-NZ" b="1" dirty="0"/>
            </a:br>
            <a:r>
              <a:rPr lang="en-NZ" b="1" dirty="0"/>
              <a:t>Supreme Court Decision (2013)</a:t>
            </a:r>
          </a:p>
        </p:txBody>
      </p:sp>
      <p:pic>
        <p:nvPicPr>
          <p:cNvPr id="4" name="Content Placeholder 3"/>
          <p:cNvPicPr>
            <a:picLocks noGrp="1" noChangeAspect="1"/>
          </p:cNvPicPr>
          <p:nvPr>
            <p:ph idx="1"/>
          </p:nvPr>
        </p:nvPicPr>
        <p:blipFill>
          <a:blip r:embed="rId2"/>
          <a:stretch>
            <a:fillRect/>
          </a:stretch>
        </p:blipFill>
        <p:spPr>
          <a:xfrm>
            <a:off x="2108564" y="2060848"/>
            <a:ext cx="8043013" cy="3456384"/>
          </a:xfrm>
          <a:prstGeom prst="rect">
            <a:avLst/>
          </a:prstGeom>
        </p:spPr>
      </p:pic>
      <p:cxnSp>
        <p:nvCxnSpPr>
          <p:cNvPr id="6" name="Straight Connector 5"/>
          <p:cNvCxnSpPr/>
          <p:nvPr/>
        </p:nvCxnSpPr>
        <p:spPr>
          <a:xfrm flipV="1">
            <a:off x="5015880" y="4005064"/>
            <a:ext cx="4865914" cy="26126"/>
          </a:xfrm>
          <a:prstGeom prst="line">
            <a:avLst/>
          </a:prstGeom>
          <a:ln w="762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207568" y="5229200"/>
            <a:ext cx="7409906" cy="15240"/>
          </a:xfrm>
          <a:prstGeom prst="line">
            <a:avLst/>
          </a:prstGeom>
          <a:ln w="762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E219E20-7B7F-4B6C-AFAA-6D7F1F6E0659}" type="slidenum">
              <a:rPr lang="en-NZ" smtClean="0"/>
              <a:t>12</a:t>
            </a:fld>
            <a:endParaRPr lang="en-NZ"/>
          </a:p>
        </p:txBody>
      </p:sp>
    </p:spTree>
    <p:extLst>
      <p:ext uri="{BB962C8B-B14F-4D97-AF65-F5344CB8AC3E}">
        <p14:creationId xmlns:p14="http://schemas.microsoft.com/office/powerpoint/2010/main" val="2339689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Prime Minister – 14 September 2012</a:t>
            </a:r>
          </a:p>
        </p:txBody>
      </p:sp>
      <p:sp>
        <p:nvSpPr>
          <p:cNvPr id="3" name="Content Placeholder 2"/>
          <p:cNvSpPr>
            <a:spLocks noGrp="1"/>
          </p:cNvSpPr>
          <p:nvPr>
            <p:ph idx="1"/>
          </p:nvPr>
        </p:nvSpPr>
        <p:spPr>
          <a:xfrm>
            <a:off x="2135560" y="1628800"/>
            <a:ext cx="7920880" cy="4032448"/>
          </a:xfrm>
        </p:spPr>
        <p:txBody>
          <a:bodyPr>
            <a:noAutofit/>
          </a:bodyPr>
          <a:lstStyle/>
          <a:p>
            <a:pPr marL="0" indent="0">
              <a:buNone/>
            </a:pPr>
            <a:r>
              <a:rPr lang="en-NZ" sz="3600" dirty="0"/>
              <a:t>“The government has a very clear  position, it believes no one owns water, it does believe that on a case by case basis certain Maori may have rights and interests…but we don’t believe water is a nationalised issue; I don’t see the need for a national hui, national conversation.” Mr Key said.</a:t>
            </a:r>
          </a:p>
        </p:txBody>
      </p:sp>
      <p:sp>
        <p:nvSpPr>
          <p:cNvPr id="4" name="Slide Number Placeholder 3"/>
          <p:cNvSpPr>
            <a:spLocks noGrp="1"/>
          </p:cNvSpPr>
          <p:nvPr>
            <p:ph type="sldNum" sz="quarter" idx="12"/>
          </p:nvPr>
        </p:nvSpPr>
        <p:spPr/>
        <p:txBody>
          <a:bodyPr/>
          <a:lstStyle/>
          <a:p>
            <a:fld id="{6E219E20-7B7F-4B6C-AFAA-6D7F1F6E0659}" type="slidenum">
              <a:rPr lang="en-NZ" smtClean="0"/>
              <a:t>13</a:t>
            </a:fld>
            <a:endParaRPr lang="en-NZ"/>
          </a:p>
        </p:txBody>
      </p:sp>
      <p:cxnSp>
        <p:nvCxnSpPr>
          <p:cNvPr id="6" name="Straight Connector 5"/>
          <p:cNvCxnSpPr/>
          <p:nvPr/>
        </p:nvCxnSpPr>
        <p:spPr>
          <a:xfrm>
            <a:off x="5879976" y="2695203"/>
            <a:ext cx="36004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397" y="4656187"/>
            <a:ext cx="496855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35560" y="5122143"/>
            <a:ext cx="331236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93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
            <a:ext cx="9144000" cy="6857999"/>
          </a:xfrm>
          <a:prstGeom prst="rect">
            <a:avLst/>
          </a:prstGeom>
        </p:spPr>
      </p:pic>
      <p:sp>
        <p:nvSpPr>
          <p:cNvPr id="5" name="Slide Number Placeholder 4"/>
          <p:cNvSpPr>
            <a:spLocks noGrp="1"/>
          </p:cNvSpPr>
          <p:nvPr>
            <p:ph type="sldNum" sz="quarter" idx="12"/>
          </p:nvPr>
        </p:nvSpPr>
        <p:spPr/>
        <p:txBody>
          <a:bodyPr/>
          <a:lstStyle/>
          <a:p>
            <a:pPr>
              <a:defRPr/>
            </a:pPr>
            <a:fld id="{2B03F0F1-D28E-4288-B902-0F8DDC97BB04}" type="slidenum">
              <a:rPr lang="en-NZ" smtClean="0"/>
              <a:pPr>
                <a:defRPr/>
              </a:pPr>
              <a:t>14</a:t>
            </a:fld>
            <a:endParaRPr lang="en-NZ"/>
          </a:p>
        </p:txBody>
      </p:sp>
    </p:spTree>
    <p:extLst>
      <p:ext uri="{BB962C8B-B14F-4D97-AF65-F5344CB8AC3E}">
        <p14:creationId xmlns:p14="http://schemas.microsoft.com/office/powerpoint/2010/main" val="2873141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20688"/>
          </a:xfrm>
        </p:spPr>
        <p:txBody>
          <a:bodyPr>
            <a:normAutofit fontScale="90000"/>
          </a:bodyPr>
          <a:lstStyle/>
          <a:p>
            <a:r>
              <a:rPr lang="en-NZ" dirty="0"/>
              <a:t>Maori are Developers</a:t>
            </a:r>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2"/>
          <a:stretch>
            <a:fillRect/>
          </a:stretch>
        </p:blipFill>
        <p:spPr>
          <a:xfrm>
            <a:off x="1524000" y="764704"/>
            <a:ext cx="9144000" cy="6093296"/>
          </a:xfrm>
          <a:prstGeom prst="rect">
            <a:avLst/>
          </a:prstGeom>
        </p:spPr>
      </p:pic>
      <p:sp>
        <p:nvSpPr>
          <p:cNvPr id="5" name="Slide Number Placeholder 4"/>
          <p:cNvSpPr>
            <a:spLocks noGrp="1"/>
          </p:cNvSpPr>
          <p:nvPr>
            <p:ph type="sldNum" sz="quarter" idx="12"/>
          </p:nvPr>
        </p:nvSpPr>
        <p:spPr/>
        <p:txBody>
          <a:bodyPr/>
          <a:lstStyle/>
          <a:p>
            <a:pPr>
              <a:defRPr/>
            </a:pPr>
            <a:fld id="{D69B9E9B-3388-43F4-9501-19AD265FDE55}" type="slidenum">
              <a:rPr lang="en-NZ" smtClean="0"/>
              <a:pPr>
                <a:defRPr/>
              </a:pPr>
              <a:t>15</a:t>
            </a:fld>
            <a:endParaRPr lang="en-NZ"/>
          </a:p>
        </p:txBody>
      </p:sp>
    </p:spTree>
    <p:extLst>
      <p:ext uri="{BB962C8B-B14F-4D97-AF65-F5344CB8AC3E}">
        <p14:creationId xmlns:p14="http://schemas.microsoft.com/office/powerpoint/2010/main" val="3171379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Sapere Report (Dec 2014)</a:t>
            </a:r>
          </a:p>
        </p:txBody>
      </p:sp>
      <p:sp>
        <p:nvSpPr>
          <p:cNvPr id="3" name="Content Placeholder 2"/>
          <p:cNvSpPr>
            <a:spLocks noGrp="1"/>
          </p:cNvSpPr>
          <p:nvPr>
            <p:ph idx="1"/>
          </p:nvPr>
        </p:nvSpPr>
        <p:spPr/>
        <p:txBody>
          <a:bodyPr/>
          <a:lstStyle/>
          <a:p>
            <a:pPr marL="0" indent="0">
              <a:buNone/>
            </a:pPr>
            <a:endParaRPr lang="en-NZ" dirty="0"/>
          </a:p>
          <a:p>
            <a:pPr marL="0" indent="0">
              <a:buNone/>
            </a:pPr>
            <a:r>
              <a:rPr lang="en-NZ" i="1" dirty="0"/>
              <a:t>“We found that rights based regime offers strong advantages over a consents based regime”</a:t>
            </a:r>
          </a:p>
          <a:p>
            <a:pPr marL="0" indent="0">
              <a:buNone/>
            </a:pPr>
            <a:endParaRPr lang="en-NZ" dirty="0"/>
          </a:p>
          <a:p>
            <a:pPr marL="0" indent="0">
              <a:buNone/>
            </a:pPr>
            <a:endParaRPr lang="en-NZ" sz="2000" dirty="0"/>
          </a:p>
          <a:p>
            <a:pPr marL="0" indent="0">
              <a:buNone/>
            </a:pPr>
            <a:r>
              <a:rPr lang="en-NZ" sz="2000" dirty="0"/>
              <a:t>[All quotes in this section are from the Sapere Report commissioned by the Freshwater ILG which was released on Monday, 15 December 2014.  A copy is available]</a:t>
            </a:r>
          </a:p>
          <a:p>
            <a:endParaRPr lang="en-NZ" dirty="0"/>
          </a:p>
          <a:p>
            <a:endParaRPr lang="en-NZ" dirty="0"/>
          </a:p>
          <a:p>
            <a:endParaRPr lang="en-NZ" dirty="0"/>
          </a:p>
          <a:p>
            <a:endParaRPr lang="en-NZ" dirty="0"/>
          </a:p>
        </p:txBody>
      </p:sp>
      <p:sp>
        <p:nvSpPr>
          <p:cNvPr id="4" name="Slide Number Placeholder 3"/>
          <p:cNvSpPr>
            <a:spLocks noGrp="1"/>
          </p:cNvSpPr>
          <p:nvPr>
            <p:ph type="sldNum" sz="quarter" idx="12"/>
          </p:nvPr>
        </p:nvSpPr>
        <p:spPr/>
        <p:txBody>
          <a:bodyPr/>
          <a:lstStyle/>
          <a:p>
            <a:pPr>
              <a:defRPr/>
            </a:pPr>
            <a:fld id="{D69B9E9B-3388-43F4-9501-19AD265FDE55}" type="slidenum">
              <a:rPr lang="en-NZ" smtClean="0"/>
              <a:pPr>
                <a:defRPr/>
              </a:pPr>
              <a:t>16</a:t>
            </a:fld>
            <a:endParaRPr lang="en-NZ"/>
          </a:p>
        </p:txBody>
      </p:sp>
    </p:spTree>
    <p:extLst>
      <p:ext uri="{BB962C8B-B14F-4D97-AF65-F5344CB8AC3E}">
        <p14:creationId xmlns:p14="http://schemas.microsoft.com/office/powerpoint/2010/main" val="382018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Improved incentives for investment and capital formation</a:t>
            </a:r>
          </a:p>
        </p:txBody>
      </p:sp>
      <p:sp>
        <p:nvSpPr>
          <p:cNvPr id="3" name="Content Placeholder 2"/>
          <p:cNvSpPr>
            <a:spLocks noGrp="1"/>
          </p:cNvSpPr>
          <p:nvPr>
            <p:ph idx="1"/>
          </p:nvPr>
        </p:nvSpPr>
        <p:spPr>
          <a:xfrm>
            <a:off x="1981200" y="1772817"/>
            <a:ext cx="8229600" cy="4353347"/>
          </a:xfrm>
        </p:spPr>
        <p:txBody>
          <a:bodyPr/>
          <a:lstStyle/>
          <a:p>
            <a:r>
              <a:rPr lang="en-NZ" dirty="0"/>
              <a:t>Consents are subject to various uncertainties and risks which impede investment, and are difficult to use as collateral for credit.</a:t>
            </a:r>
          </a:p>
          <a:p>
            <a:pPr marL="0" indent="0">
              <a:buNone/>
            </a:pPr>
            <a:endParaRPr lang="en-NZ" dirty="0"/>
          </a:p>
          <a:p>
            <a:pPr marL="0" indent="0">
              <a:buNone/>
            </a:pPr>
            <a:r>
              <a:rPr lang="en-NZ" i="1" dirty="0"/>
              <a:t>“The economic impairment resulting from uncertainty of existing consents will be substantial as the economic value of water to New Zealand is estimated by the Ministry of the Environment at $34.85b per annum”</a:t>
            </a:r>
          </a:p>
        </p:txBody>
      </p:sp>
      <p:sp>
        <p:nvSpPr>
          <p:cNvPr id="4" name="Slide Number Placeholder 3"/>
          <p:cNvSpPr>
            <a:spLocks noGrp="1"/>
          </p:cNvSpPr>
          <p:nvPr>
            <p:ph type="sldNum" sz="quarter" idx="12"/>
          </p:nvPr>
        </p:nvSpPr>
        <p:spPr/>
        <p:txBody>
          <a:bodyPr/>
          <a:lstStyle/>
          <a:p>
            <a:pPr>
              <a:defRPr/>
            </a:pPr>
            <a:fld id="{D69B9E9B-3388-43F4-9501-19AD265FDE55}" type="slidenum">
              <a:rPr lang="en-NZ" smtClean="0"/>
              <a:pPr>
                <a:defRPr/>
              </a:pPr>
              <a:t>17</a:t>
            </a:fld>
            <a:endParaRPr lang="en-NZ"/>
          </a:p>
        </p:txBody>
      </p:sp>
    </p:spTree>
    <p:extLst>
      <p:ext uri="{BB962C8B-B14F-4D97-AF65-F5344CB8AC3E}">
        <p14:creationId xmlns:p14="http://schemas.microsoft.com/office/powerpoint/2010/main" val="974369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err="1"/>
              <a:t>Powersharing</a:t>
            </a:r>
            <a:r>
              <a:rPr lang="en-NZ" dirty="0"/>
              <a:t> with iwi</a:t>
            </a:r>
          </a:p>
        </p:txBody>
      </p:sp>
      <p:sp>
        <p:nvSpPr>
          <p:cNvPr id="2" name="Slide Number Placeholder 1"/>
          <p:cNvSpPr>
            <a:spLocks noGrp="1"/>
          </p:cNvSpPr>
          <p:nvPr>
            <p:ph type="sldNum" sz="quarter" idx="12"/>
          </p:nvPr>
        </p:nvSpPr>
        <p:spPr/>
        <p:txBody>
          <a:bodyPr/>
          <a:lstStyle/>
          <a:p>
            <a:pPr>
              <a:defRPr/>
            </a:pPr>
            <a:fld id="{BEBCAC41-CB47-4F31-BC2B-5E270381CA93}" type="slidenum">
              <a:rPr lang="en-NZ" smtClean="0"/>
              <a:pPr>
                <a:defRPr/>
              </a:pPr>
              <a:t>18</a:t>
            </a:fld>
            <a:endParaRPr lang="en-NZ"/>
          </a:p>
        </p:txBody>
      </p:sp>
    </p:spTree>
    <p:extLst>
      <p:ext uri="{BB962C8B-B14F-4D97-AF65-F5344CB8AC3E}">
        <p14:creationId xmlns:p14="http://schemas.microsoft.com/office/powerpoint/2010/main" val="4178802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784" y="-99392"/>
            <a:ext cx="8229600" cy="864096"/>
          </a:xfrm>
        </p:spPr>
        <p:txBody>
          <a:bodyPr/>
          <a:lstStyle/>
          <a:p>
            <a:r>
              <a:rPr lang="en-NZ" dirty="0"/>
              <a:t>Power Sharing</a:t>
            </a:r>
          </a:p>
        </p:txBody>
      </p:sp>
      <p:sp>
        <p:nvSpPr>
          <p:cNvPr id="4" name="Content Placeholder 3"/>
          <p:cNvSpPr>
            <a:spLocks noGrp="1"/>
          </p:cNvSpPr>
          <p:nvPr>
            <p:ph idx="1"/>
          </p:nvPr>
        </p:nvSpPr>
        <p:spPr>
          <a:xfrm>
            <a:off x="1981200" y="908720"/>
            <a:ext cx="8229600" cy="5760640"/>
          </a:xfrm>
        </p:spPr>
        <p:txBody>
          <a:bodyPr>
            <a:normAutofit fontScale="92500" lnSpcReduction="10000"/>
          </a:bodyPr>
          <a:lstStyle/>
          <a:p>
            <a:pPr marL="0" indent="0">
              <a:buNone/>
            </a:pPr>
            <a:r>
              <a:rPr lang="en-US" i="1" dirty="0"/>
              <a:t>‘As with </a:t>
            </a:r>
            <a:r>
              <a:rPr lang="en-US" i="1" dirty="0" err="1"/>
              <a:t>Mauao</a:t>
            </a:r>
            <a:r>
              <a:rPr lang="en-US" i="1" dirty="0"/>
              <a:t>, this is about the restoration of mana.   The Crown sought to confiscate our </a:t>
            </a:r>
            <a:r>
              <a:rPr lang="en-US" i="1" dirty="0" err="1"/>
              <a:t>Maunga</a:t>
            </a:r>
            <a:r>
              <a:rPr lang="en-US" i="1" dirty="0"/>
              <a:t> despite the protests of our </a:t>
            </a:r>
            <a:r>
              <a:rPr lang="en-US" i="1" dirty="0" err="1"/>
              <a:t>tūpuna</a:t>
            </a:r>
            <a:r>
              <a:rPr lang="en-US" i="1" dirty="0"/>
              <a:t>.  </a:t>
            </a:r>
            <a:r>
              <a:rPr lang="en-US" i="1" dirty="0" err="1"/>
              <a:t>DoC</a:t>
            </a:r>
            <a:r>
              <a:rPr lang="en-US" i="1" dirty="0"/>
              <a:t>, on behalf of the Crown, became the owner and the Tauranga District Council the Manager.  Tauranga Iwi fought hard for the return of </a:t>
            </a:r>
            <a:r>
              <a:rPr lang="en-US" i="1" dirty="0" err="1"/>
              <a:t>Mauao</a:t>
            </a:r>
            <a:r>
              <a:rPr lang="en-US" i="1" dirty="0"/>
              <a:t> over many decades.  This was eventually achieved in 2008, outside of the Treaty settlement process.  Tauranga Iwi are now the title holders and sole governors of </a:t>
            </a:r>
            <a:r>
              <a:rPr lang="en-US" i="1" dirty="0" err="1"/>
              <a:t>Mauao</a:t>
            </a:r>
            <a:r>
              <a:rPr lang="en-US" i="1" dirty="0"/>
              <a:t>.  They set the vision for the future management and use of </a:t>
            </a:r>
            <a:r>
              <a:rPr lang="en-US" i="1" dirty="0" err="1"/>
              <a:t>Mauao</a:t>
            </a:r>
            <a:r>
              <a:rPr lang="en-US" i="1" dirty="0"/>
              <a:t> and co-manage with the Tauranga District Council.  The public interest is protected under this arrangement.  All costs are met by the TDC. A similar arrangement could work with </a:t>
            </a:r>
            <a:r>
              <a:rPr lang="en-US" i="1" dirty="0" err="1"/>
              <a:t>Waimāori</a:t>
            </a:r>
            <a:r>
              <a:rPr lang="en-US" i="1" dirty="0"/>
              <a:t>.  Restore the mana and the rest will fall into place.  As with the return of </a:t>
            </a:r>
            <a:r>
              <a:rPr lang="en-US" i="1" dirty="0" err="1"/>
              <a:t>Mauao</a:t>
            </a:r>
            <a:r>
              <a:rPr lang="en-US" i="1" dirty="0"/>
              <a:t>, the public need not feel threatened’.</a:t>
            </a:r>
            <a:endParaRPr lang="en-NZ" dirty="0"/>
          </a:p>
          <a:p>
            <a:pPr marL="0" indent="0">
              <a:buNone/>
            </a:pPr>
            <a:r>
              <a:rPr lang="en-US" dirty="0"/>
              <a:t> </a:t>
            </a:r>
            <a:endParaRPr lang="en-NZ" dirty="0"/>
          </a:p>
          <a:p>
            <a:r>
              <a:rPr lang="it-IT" dirty="0"/>
              <a:t>(Hon. Mita Ririnui, Freshwater Hui, November 2014)</a:t>
            </a:r>
            <a:endParaRPr lang="en-NZ" dirty="0"/>
          </a:p>
          <a:p>
            <a:endParaRPr lang="en-NZ" dirty="0"/>
          </a:p>
        </p:txBody>
      </p:sp>
      <p:sp>
        <p:nvSpPr>
          <p:cNvPr id="3" name="Slide Number Placeholder 2"/>
          <p:cNvSpPr>
            <a:spLocks noGrp="1"/>
          </p:cNvSpPr>
          <p:nvPr>
            <p:ph type="sldNum" sz="quarter" idx="12"/>
          </p:nvPr>
        </p:nvSpPr>
        <p:spPr/>
        <p:txBody>
          <a:bodyPr/>
          <a:lstStyle/>
          <a:p>
            <a:pPr>
              <a:defRPr/>
            </a:pPr>
            <a:fld id="{D69B9E9B-3388-43F4-9501-19AD265FDE55}" type="slidenum">
              <a:rPr lang="en-NZ" smtClean="0"/>
              <a:pPr>
                <a:defRPr/>
              </a:pPr>
              <a:t>19</a:t>
            </a:fld>
            <a:endParaRPr lang="en-NZ"/>
          </a:p>
        </p:txBody>
      </p:sp>
    </p:spTree>
    <p:extLst>
      <p:ext uri="{BB962C8B-B14F-4D97-AF65-F5344CB8AC3E}">
        <p14:creationId xmlns:p14="http://schemas.microsoft.com/office/powerpoint/2010/main" val="70575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NZ" b="1" dirty="0"/>
              <a:t>Key Points </a:t>
            </a:r>
            <a:br>
              <a:rPr lang="en-NZ" b="1" dirty="0"/>
            </a:br>
            <a:r>
              <a:rPr lang="en-NZ" b="1" dirty="0"/>
              <a:t>“The Masters Tools will Never Dismantle the Masters House”</a:t>
            </a:r>
          </a:p>
        </p:txBody>
      </p:sp>
      <p:sp>
        <p:nvSpPr>
          <p:cNvPr id="3" name="Content Placeholder 2"/>
          <p:cNvSpPr>
            <a:spLocks noGrp="1"/>
          </p:cNvSpPr>
          <p:nvPr>
            <p:ph idx="1"/>
          </p:nvPr>
        </p:nvSpPr>
        <p:spPr>
          <a:xfrm>
            <a:off x="295275" y="2124075"/>
            <a:ext cx="11610975" cy="4371975"/>
          </a:xfrm>
        </p:spPr>
        <p:txBody>
          <a:bodyPr>
            <a:normAutofit/>
          </a:bodyPr>
          <a:lstStyle/>
          <a:p>
            <a:pPr marL="514350" indent="-514350">
              <a:buFont typeface="+mj-lt"/>
              <a:buAutoNum type="arabicPeriod"/>
            </a:pPr>
            <a:r>
              <a:rPr lang="en-NZ" dirty="0"/>
              <a:t>Ownership is the language that Pakeha understand.  Let’s go there.</a:t>
            </a:r>
          </a:p>
          <a:p>
            <a:pPr marL="514350" indent="-514350">
              <a:buFont typeface="+mj-lt"/>
              <a:buAutoNum type="arabicPeriod"/>
            </a:pPr>
            <a:r>
              <a:rPr lang="en-NZ" b="1" dirty="0"/>
              <a:t>“Let’s start with ‘we own the freshwater’ and fight from there”</a:t>
            </a:r>
            <a:r>
              <a:rPr lang="en-NZ" dirty="0"/>
              <a:t>  Hon Koro Wetere.</a:t>
            </a:r>
          </a:p>
          <a:p>
            <a:pPr marL="514350" indent="-514350">
              <a:buFont typeface="+mj-lt"/>
              <a:buAutoNum type="arabicPeriod"/>
            </a:pPr>
            <a:r>
              <a:rPr lang="en-NZ" dirty="0"/>
              <a:t>The Crown and Councils are our enemy.  The people change but the system remains the same.</a:t>
            </a:r>
          </a:p>
          <a:p>
            <a:pPr marL="514350" indent="-514350">
              <a:buFont typeface="+mj-lt"/>
              <a:buAutoNum type="arabicPeriod"/>
            </a:pPr>
            <a:r>
              <a:rPr lang="en-NZ" b="1" dirty="0"/>
              <a:t>We need new tools, jointly developed, jointly resourced and implemented by hapu.</a:t>
            </a:r>
          </a:p>
        </p:txBody>
      </p:sp>
      <p:sp>
        <p:nvSpPr>
          <p:cNvPr id="4" name="Footer Placeholder 3"/>
          <p:cNvSpPr>
            <a:spLocks noGrp="1"/>
          </p:cNvSpPr>
          <p:nvPr>
            <p:ph type="ftr" sz="quarter" idx="11"/>
          </p:nvPr>
        </p:nvSpPr>
        <p:spPr/>
        <p:txBody>
          <a:bodyPr/>
          <a:lstStyle/>
          <a:p>
            <a:r>
              <a:rPr lang="en-NZ">
                <a:solidFill>
                  <a:prstClr val="black">
                    <a:tint val="75000"/>
                  </a:prstClr>
                </a:solidFill>
              </a:rPr>
              <a:t>Private and Personal Information of the Iwi Chairs Forum – 21 July 2016</a:t>
            </a:r>
          </a:p>
        </p:txBody>
      </p:sp>
      <p:sp>
        <p:nvSpPr>
          <p:cNvPr id="5" name="Slide Number Placeholder 4"/>
          <p:cNvSpPr>
            <a:spLocks noGrp="1"/>
          </p:cNvSpPr>
          <p:nvPr>
            <p:ph type="sldNum" sz="quarter" idx="12"/>
          </p:nvPr>
        </p:nvSpPr>
        <p:spPr/>
        <p:txBody>
          <a:bodyPr/>
          <a:lstStyle/>
          <a:p>
            <a:fld id="{A40A4F9F-4BF1-4154-983E-AF3B8B1FB97A}" type="slidenum">
              <a:rPr lang="en-NZ" smtClean="0">
                <a:solidFill>
                  <a:prstClr val="black">
                    <a:tint val="75000"/>
                  </a:prstClr>
                </a:solidFill>
              </a:rPr>
              <a:pPr/>
              <a:t>2</a:t>
            </a:fld>
            <a:endParaRPr lang="en-NZ">
              <a:solidFill>
                <a:prstClr val="black">
                  <a:tint val="75000"/>
                </a:prstClr>
              </a:solidFill>
            </a:endParaRPr>
          </a:p>
        </p:txBody>
      </p:sp>
    </p:spTree>
    <p:extLst>
      <p:ext uri="{BB962C8B-B14F-4D97-AF65-F5344CB8AC3E}">
        <p14:creationId xmlns:p14="http://schemas.microsoft.com/office/powerpoint/2010/main" val="976406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Options for Power Sharing</a:t>
            </a:r>
          </a:p>
        </p:txBody>
      </p:sp>
      <p:sp>
        <p:nvSpPr>
          <p:cNvPr id="3" name="Content Placeholder 2"/>
          <p:cNvSpPr>
            <a:spLocks noGrp="1"/>
          </p:cNvSpPr>
          <p:nvPr>
            <p:ph idx="1"/>
          </p:nvPr>
        </p:nvSpPr>
        <p:spPr/>
        <p:txBody>
          <a:bodyPr/>
          <a:lstStyle/>
          <a:p>
            <a:pPr marL="514350" indent="-514350">
              <a:buFont typeface="+mj-lt"/>
              <a:buAutoNum type="arabicPeriod"/>
            </a:pPr>
            <a:r>
              <a:rPr lang="en-NZ" dirty="0"/>
              <a:t>Separate Councils</a:t>
            </a:r>
          </a:p>
          <a:p>
            <a:pPr marL="514350" indent="-514350">
              <a:buFont typeface="+mj-lt"/>
              <a:buAutoNum type="arabicPeriod"/>
            </a:pPr>
            <a:r>
              <a:rPr lang="en-NZ" dirty="0"/>
              <a:t>Consenting Authority with Iwi</a:t>
            </a:r>
          </a:p>
          <a:p>
            <a:pPr marL="514350" indent="-514350">
              <a:buFont typeface="+mj-lt"/>
              <a:buAutoNum type="arabicPeriod"/>
            </a:pPr>
            <a:r>
              <a:rPr lang="en-NZ" dirty="0"/>
              <a:t>Independent Water Allocation Board</a:t>
            </a:r>
          </a:p>
          <a:p>
            <a:pPr marL="514350" indent="-514350">
              <a:buFont typeface="+mj-lt"/>
              <a:buAutoNum type="arabicPeriod"/>
            </a:pPr>
            <a:r>
              <a:rPr lang="en-NZ" dirty="0"/>
              <a:t>Co Governance</a:t>
            </a:r>
          </a:p>
          <a:p>
            <a:pPr marL="514350" indent="-514350">
              <a:buFont typeface="+mj-lt"/>
              <a:buAutoNum type="arabicPeriod"/>
            </a:pPr>
            <a:r>
              <a:rPr lang="en-NZ" dirty="0"/>
              <a:t>Co Management</a:t>
            </a:r>
          </a:p>
          <a:p>
            <a:pPr marL="514350" indent="-514350">
              <a:buFont typeface="+mj-lt"/>
              <a:buAutoNum type="arabicPeriod"/>
            </a:pPr>
            <a:r>
              <a:rPr lang="en-NZ" dirty="0"/>
              <a:t>Joint Committees</a:t>
            </a:r>
          </a:p>
          <a:p>
            <a:pPr marL="514350" indent="-514350">
              <a:buFont typeface="+mj-lt"/>
              <a:buAutoNum type="arabicPeriod"/>
            </a:pPr>
            <a:r>
              <a:rPr lang="en-NZ" dirty="0"/>
              <a:t>Accords/Protocols/Statutory Acknowledgements</a:t>
            </a:r>
          </a:p>
        </p:txBody>
      </p:sp>
      <p:cxnSp>
        <p:nvCxnSpPr>
          <p:cNvPr id="5" name="Straight Connector 4"/>
          <p:cNvCxnSpPr>
            <a:cxnSpLocks/>
          </p:cNvCxnSpPr>
          <p:nvPr/>
        </p:nvCxnSpPr>
        <p:spPr>
          <a:xfrm flipV="1">
            <a:off x="949127" y="3286125"/>
            <a:ext cx="5851723" cy="666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D69B9E9B-3388-43F4-9501-19AD265FDE55}" type="slidenum">
              <a:rPr lang="en-NZ" smtClean="0"/>
              <a:pPr>
                <a:defRPr/>
              </a:pPr>
              <a:t>20</a:t>
            </a:fld>
            <a:endParaRPr lang="en-NZ"/>
          </a:p>
        </p:txBody>
      </p:sp>
    </p:spTree>
    <p:extLst>
      <p:ext uri="{BB962C8B-B14F-4D97-AF65-F5344CB8AC3E}">
        <p14:creationId xmlns:p14="http://schemas.microsoft.com/office/powerpoint/2010/main" val="3653613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Te Whanau a Apanui</a:t>
            </a:r>
          </a:p>
        </p:txBody>
      </p:sp>
      <p:sp>
        <p:nvSpPr>
          <p:cNvPr id="3" name="Content Placeholder 2"/>
          <p:cNvSpPr>
            <a:spLocks noGrp="1"/>
          </p:cNvSpPr>
          <p:nvPr>
            <p:ph idx="1"/>
          </p:nvPr>
        </p:nvSpPr>
        <p:spPr/>
        <p:txBody>
          <a:bodyPr/>
          <a:lstStyle/>
          <a:p>
            <a:pPr marL="514350" indent="-514350">
              <a:buFont typeface="+mj-lt"/>
              <a:buAutoNum type="arabicPeriod"/>
            </a:pPr>
            <a:r>
              <a:rPr lang="en-NZ" dirty="0"/>
              <a:t>Apanui could be their own council tomorrow.</a:t>
            </a:r>
          </a:p>
          <a:p>
            <a:pPr marL="514350" indent="-514350">
              <a:buFont typeface="+mj-lt"/>
              <a:buAutoNum type="arabicPeriod"/>
            </a:pPr>
            <a:r>
              <a:rPr lang="en-NZ" dirty="0"/>
              <a:t>The operational costs will be through ODC and BOPRC rates being paid to Apanui.</a:t>
            </a:r>
          </a:p>
          <a:p>
            <a:pPr marL="514350" indent="-514350">
              <a:buFont typeface="+mj-lt"/>
              <a:buAutoNum type="arabicPeriod"/>
            </a:pPr>
            <a:r>
              <a:rPr lang="en-NZ" dirty="0"/>
              <a:t>At the very least the following should be easy in the Apanui rohe:</a:t>
            </a:r>
          </a:p>
          <a:p>
            <a:pPr marL="971550" lvl="1" indent="-514350">
              <a:buFont typeface="+mj-lt"/>
              <a:buAutoNum type="arabicPeriod"/>
            </a:pPr>
            <a:r>
              <a:rPr lang="en-NZ" dirty="0"/>
              <a:t>Consenting Authority</a:t>
            </a:r>
          </a:p>
          <a:p>
            <a:pPr marL="971550" lvl="1" indent="-514350">
              <a:buFont typeface="+mj-lt"/>
              <a:buAutoNum type="arabicPeriod"/>
            </a:pPr>
            <a:r>
              <a:rPr lang="en-NZ" dirty="0"/>
              <a:t>Independent Water Allocation Board.</a:t>
            </a:r>
          </a:p>
        </p:txBody>
      </p:sp>
      <p:sp>
        <p:nvSpPr>
          <p:cNvPr id="4" name="Slide Number Placeholder 3"/>
          <p:cNvSpPr>
            <a:spLocks noGrp="1"/>
          </p:cNvSpPr>
          <p:nvPr>
            <p:ph type="sldNum" sz="quarter" idx="12"/>
          </p:nvPr>
        </p:nvSpPr>
        <p:spPr/>
        <p:txBody>
          <a:bodyPr/>
          <a:lstStyle/>
          <a:p>
            <a:pPr>
              <a:defRPr/>
            </a:pPr>
            <a:fld id="{D69B9E9B-3388-43F4-9501-19AD265FDE55}" type="slidenum">
              <a:rPr lang="en-NZ" smtClean="0"/>
              <a:pPr>
                <a:defRPr/>
              </a:pPr>
              <a:t>21</a:t>
            </a:fld>
            <a:endParaRPr lang="en-NZ"/>
          </a:p>
        </p:txBody>
      </p:sp>
    </p:spTree>
    <p:extLst>
      <p:ext uri="{BB962C8B-B14F-4D97-AF65-F5344CB8AC3E}">
        <p14:creationId xmlns:p14="http://schemas.microsoft.com/office/powerpoint/2010/main" val="2948387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
            <a:ext cx="9144000" cy="6857999"/>
          </a:xfrm>
          <a:prstGeom prst="rect">
            <a:avLst/>
          </a:prstGeom>
        </p:spPr>
      </p:pic>
      <p:sp>
        <p:nvSpPr>
          <p:cNvPr id="5" name="Slide Number Placeholder 4"/>
          <p:cNvSpPr>
            <a:spLocks noGrp="1"/>
          </p:cNvSpPr>
          <p:nvPr>
            <p:ph type="sldNum" sz="quarter" idx="12"/>
          </p:nvPr>
        </p:nvSpPr>
        <p:spPr/>
        <p:txBody>
          <a:bodyPr/>
          <a:lstStyle/>
          <a:p>
            <a:pPr>
              <a:defRPr/>
            </a:pPr>
            <a:fld id="{2B03F0F1-D28E-4288-B902-0F8DDC97BB04}" type="slidenum">
              <a:rPr lang="en-NZ" smtClean="0"/>
              <a:pPr>
                <a:defRPr/>
              </a:pPr>
              <a:t>22</a:t>
            </a:fld>
            <a:endParaRPr lang="en-NZ"/>
          </a:p>
        </p:txBody>
      </p:sp>
      <p:sp>
        <p:nvSpPr>
          <p:cNvPr id="2" name="TextBox 1"/>
          <p:cNvSpPr txBox="1"/>
          <p:nvPr/>
        </p:nvSpPr>
        <p:spPr>
          <a:xfrm>
            <a:off x="1703512" y="2924944"/>
            <a:ext cx="2664296" cy="1938992"/>
          </a:xfrm>
          <a:prstGeom prst="rect">
            <a:avLst/>
          </a:prstGeom>
          <a:noFill/>
        </p:spPr>
        <p:txBody>
          <a:bodyPr wrap="square" rtlCol="0">
            <a:spAutoFit/>
          </a:bodyPr>
          <a:lstStyle/>
          <a:p>
            <a:r>
              <a:rPr lang="en-NZ" sz="2400" b="1" dirty="0">
                <a:solidFill>
                  <a:schemeClr val="bg1"/>
                </a:solidFill>
              </a:rPr>
              <a:t>Te Whanau a </a:t>
            </a:r>
            <a:r>
              <a:rPr lang="en-NZ" sz="2400" b="1" dirty="0" err="1">
                <a:solidFill>
                  <a:schemeClr val="bg1"/>
                </a:solidFill>
              </a:rPr>
              <a:t>Maru</a:t>
            </a:r>
            <a:r>
              <a:rPr lang="en-NZ" sz="2400" b="1" dirty="0">
                <a:solidFill>
                  <a:schemeClr val="bg1"/>
                </a:solidFill>
              </a:rPr>
              <a:t> will determine what is best for Te Whanau a </a:t>
            </a:r>
            <a:r>
              <a:rPr lang="en-NZ" sz="2400" b="1" dirty="0" err="1">
                <a:solidFill>
                  <a:schemeClr val="bg1"/>
                </a:solidFill>
              </a:rPr>
              <a:t>Maru</a:t>
            </a:r>
            <a:r>
              <a:rPr lang="en-NZ" sz="2400" b="1" dirty="0">
                <a:solidFill>
                  <a:schemeClr val="bg1"/>
                </a:solidFill>
              </a:rPr>
              <a:t>:  No one else.</a:t>
            </a:r>
          </a:p>
        </p:txBody>
      </p:sp>
    </p:spTree>
    <p:extLst>
      <p:ext uri="{BB962C8B-B14F-4D97-AF65-F5344CB8AC3E}">
        <p14:creationId xmlns:p14="http://schemas.microsoft.com/office/powerpoint/2010/main" val="2252941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BCC1-89B7-4774-810B-99C9620EBFD7}"/>
              </a:ext>
            </a:extLst>
          </p:cNvPr>
          <p:cNvSpPr>
            <a:spLocks noGrp="1"/>
          </p:cNvSpPr>
          <p:nvPr>
            <p:ph type="title"/>
          </p:nvPr>
        </p:nvSpPr>
        <p:spPr/>
        <p:txBody>
          <a:bodyPr/>
          <a:lstStyle/>
          <a:p>
            <a:r>
              <a:rPr lang="en-NZ" b="1" dirty="0"/>
              <a:t>Te Whanau a Maruhaeremuri Hapu Trust &amp; NPS, Monitoring &amp; Sharing Data</a:t>
            </a:r>
          </a:p>
        </p:txBody>
      </p:sp>
      <p:sp>
        <p:nvSpPr>
          <p:cNvPr id="3" name="Content Placeholder 2">
            <a:extLst>
              <a:ext uri="{FF2B5EF4-FFF2-40B4-BE49-F238E27FC236}">
                <a16:creationId xmlns:a16="http://schemas.microsoft.com/office/drawing/2014/main" id="{8285604E-3AC1-4130-9EBE-1CB409606527}"/>
              </a:ext>
            </a:extLst>
          </p:cNvPr>
          <p:cNvSpPr>
            <a:spLocks noGrp="1"/>
          </p:cNvSpPr>
          <p:nvPr>
            <p:ph idx="1"/>
          </p:nvPr>
        </p:nvSpPr>
        <p:spPr/>
        <p:txBody>
          <a:bodyPr>
            <a:normAutofit fontScale="92500" lnSpcReduction="10000"/>
          </a:bodyPr>
          <a:lstStyle/>
          <a:p>
            <a:pPr marL="514350" lvl="0" indent="-514350">
              <a:buFont typeface="+mj-lt"/>
              <a:buAutoNum type="arabicPeriod"/>
            </a:pPr>
            <a:r>
              <a:rPr lang="en-NZ" dirty="0"/>
              <a:t>Seek Regional council to support monitoring of waterways in East Coast -support economic development &amp; protect waterways.  Currently there is limited continuous monitoring &amp; little/ no information on groundwater</a:t>
            </a:r>
          </a:p>
          <a:p>
            <a:pPr marL="514350" lvl="0" indent="-514350">
              <a:buFont typeface="+mj-lt"/>
              <a:buAutoNum type="arabicPeriod"/>
            </a:pPr>
            <a:r>
              <a:rPr lang="en-NZ" dirty="0"/>
              <a:t>Hapu want a closer working relationship &amp; discussions on how best to deliver NPS (Local limits) </a:t>
            </a:r>
          </a:p>
          <a:p>
            <a:pPr marL="514350" lvl="0" indent="-514350">
              <a:buFont typeface="+mj-lt"/>
              <a:buAutoNum type="arabicPeriod"/>
            </a:pPr>
            <a:r>
              <a:rPr lang="en-NZ" dirty="0"/>
              <a:t>As a result of economic development (consents required &amp; monitoring of land) – Hapu see a better way as to how information is shared with Regional council &amp; available for land owners to access</a:t>
            </a:r>
          </a:p>
          <a:p>
            <a:pPr marL="514350" lvl="0" indent="-514350">
              <a:buFont typeface="+mj-lt"/>
              <a:buAutoNum type="arabicPeriod"/>
            </a:pPr>
            <a:r>
              <a:rPr lang="en-NZ" dirty="0"/>
              <a:t>About to go through significant consenting in the Eastern BOP – Need to make sure these processes are efficient / enabling, whilst protecting the natural resources.</a:t>
            </a:r>
          </a:p>
          <a:p>
            <a:pPr marL="0" indent="0">
              <a:buNone/>
            </a:pPr>
            <a:endParaRPr lang="en-NZ" dirty="0"/>
          </a:p>
        </p:txBody>
      </p:sp>
    </p:spTree>
    <p:extLst>
      <p:ext uri="{BB962C8B-B14F-4D97-AF65-F5344CB8AC3E}">
        <p14:creationId xmlns:p14="http://schemas.microsoft.com/office/powerpoint/2010/main" val="1168396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Tamati Kruger – Te </a:t>
            </a:r>
            <a:r>
              <a:rPr lang="en-NZ" b="1" dirty="0" err="1"/>
              <a:t>Oniao</a:t>
            </a:r>
            <a:r>
              <a:rPr lang="en-NZ" b="1" dirty="0"/>
              <a:t> Conference</a:t>
            </a:r>
          </a:p>
        </p:txBody>
      </p:sp>
      <p:sp>
        <p:nvSpPr>
          <p:cNvPr id="3" name="Content Placeholder 2"/>
          <p:cNvSpPr>
            <a:spLocks noGrp="1"/>
          </p:cNvSpPr>
          <p:nvPr>
            <p:ph idx="1"/>
          </p:nvPr>
        </p:nvSpPr>
        <p:spPr/>
        <p:txBody>
          <a:bodyPr/>
          <a:lstStyle/>
          <a:p>
            <a:pPr marL="0" indent="0">
              <a:buNone/>
            </a:pPr>
            <a:endParaRPr lang="en-NZ" dirty="0"/>
          </a:p>
          <a:p>
            <a:pPr marL="0" indent="0">
              <a:buNone/>
            </a:pPr>
            <a:r>
              <a:rPr lang="en-NZ" dirty="0"/>
              <a:t>“Te </a:t>
            </a:r>
            <a:r>
              <a:rPr lang="en-NZ" dirty="0" err="1"/>
              <a:t>Urewera</a:t>
            </a:r>
            <a:r>
              <a:rPr lang="en-NZ" dirty="0"/>
              <a:t> is the land, the forest, the water, the life within and the air space” </a:t>
            </a:r>
          </a:p>
          <a:p>
            <a:pPr marL="0" indent="0">
              <a:buNone/>
            </a:pPr>
            <a:endParaRPr lang="en-NZ" dirty="0"/>
          </a:p>
          <a:p>
            <a:pPr marL="0" indent="0">
              <a:buNone/>
            </a:pPr>
            <a:r>
              <a:rPr lang="en-NZ" dirty="0"/>
              <a:t>“The councils have no power in Te </a:t>
            </a:r>
            <a:r>
              <a:rPr lang="en-NZ" dirty="0" err="1"/>
              <a:t>Urewera</a:t>
            </a:r>
            <a:r>
              <a:rPr lang="en-NZ" dirty="0"/>
              <a:t>… nor does DOC”</a:t>
            </a:r>
          </a:p>
          <a:p>
            <a:endParaRPr lang="en-NZ" dirty="0"/>
          </a:p>
        </p:txBody>
      </p:sp>
      <p:sp>
        <p:nvSpPr>
          <p:cNvPr id="4" name="Footer Placeholder 3"/>
          <p:cNvSpPr>
            <a:spLocks noGrp="1"/>
          </p:cNvSpPr>
          <p:nvPr>
            <p:ph type="ftr" sz="quarter" idx="11"/>
          </p:nvPr>
        </p:nvSpPr>
        <p:spPr/>
        <p:txBody>
          <a:bodyPr/>
          <a:lstStyle/>
          <a:p>
            <a:r>
              <a:rPr lang="en-NZ">
                <a:solidFill>
                  <a:prstClr val="black">
                    <a:tint val="75000"/>
                  </a:prstClr>
                </a:solidFill>
              </a:rPr>
              <a:t>Private and Personal Information of the Iwi Chairs Forum – 21 July 2016</a:t>
            </a:r>
          </a:p>
        </p:txBody>
      </p:sp>
      <p:sp>
        <p:nvSpPr>
          <p:cNvPr id="5" name="Slide Number Placeholder 4"/>
          <p:cNvSpPr>
            <a:spLocks noGrp="1"/>
          </p:cNvSpPr>
          <p:nvPr>
            <p:ph type="sldNum" sz="quarter" idx="12"/>
          </p:nvPr>
        </p:nvSpPr>
        <p:spPr/>
        <p:txBody>
          <a:bodyPr/>
          <a:lstStyle/>
          <a:p>
            <a:fld id="{A40A4F9F-4BF1-4154-983E-AF3B8B1FB97A}" type="slidenum">
              <a:rPr lang="en-NZ" smtClean="0">
                <a:solidFill>
                  <a:prstClr val="black">
                    <a:tint val="75000"/>
                  </a:prstClr>
                </a:solidFill>
              </a:rPr>
              <a:pPr/>
              <a:t>3</a:t>
            </a:fld>
            <a:endParaRPr lang="en-NZ">
              <a:solidFill>
                <a:prstClr val="black">
                  <a:tint val="75000"/>
                </a:prstClr>
              </a:solidFill>
            </a:endParaRPr>
          </a:p>
        </p:txBody>
      </p:sp>
    </p:spTree>
    <p:extLst>
      <p:ext uri="{BB962C8B-B14F-4D97-AF65-F5344CB8AC3E}">
        <p14:creationId xmlns:p14="http://schemas.microsoft.com/office/powerpoint/2010/main" val="1403962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12689"/>
            <a:ext cx="9144000" cy="2387600"/>
          </a:xfrm>
        </p:spPr>
        <p:txBody>
          <a:bodyPr>
            <a:normAutofit fontScale="90000"/>
          </a:bodyPr>
          <a:lstStyle/>
          <a:p>
            <a:br>
              <a:rPr lang="en-NZ" b="1" dirty="0"/>
            </a:br>
            <a:br>
              <a:rPr lang="en-NZ" b="1" dirty="0"/>
            </a:br>
            <a:br>
              <a:rPr lang="en-NZ" b="1" dirty="0"/>
            </a:br>
            <a:r>
              <a:rPr lang="en-NZ" b="1" dirty="0"/>
              <a:t>Turanga Iwi Waimaori</a:t>
            </a:r>
            <a:br>
              <a:rPr lang="en-NZ" b="1" dirty="0"/>
            </a:br>
            <a:r>
              <a:rPr lang="en-NZ" sz="4000" i="1" dirty="0"/>
              <a:t>“The real enemy for our whanau and hapu aspirations with respect to freshwater is the council.  Unless there is real change by the council, these hui are a waste of time”</a:t>
            </a:r>
            <a:r>
              <a:rPr lang="en-NZ" sz="4000" dirty="0"/>
              <a:t>  </a:t>
            </a:r>
            <a:br>
              <a:rPr lang="en-NZ" sz="4000" dirty="0"/>
            </a:br>
            <a:r>
              <a:rPr lang="en-NZ" sz="4000" b="1" i="1" dirty="0" err="1"/>
              <a:t>Tutekawa</a:t>
            </a:r>
            <a:r>
              <a:rPr lang="en-NZ" sz="4000" b="1" i="1" dirty="0"/>
              <a:t> Wyllie</a:t>
            </a:r>
            <a:endParaRPr lang="en-NZ" sz="4000" b="1" dirty="0"/>
          </a:p>
        </p:txBody>
      </p:sp>
      <p:sp>
        <p:nvSpPr>
          <p:cNvPr id="3" name="Subtitle 2"/>
          <p:cNvSpPr>
            <a:spLocks noGrp="1"/>
          </p:cNvSpPr>
          <p:nvPr>
            <p:ph type="subTitle" idx="1"/>
          </p:nvPr>
        </p:nvSpPr>
        <p:spPr>
          <a:xfrm>
            <a:off x="1655805" y="4868562"/>
            <a:ext cx="9144000" cy="1598141"/>
          </a:xfrm>
        </p:spPr>
        <p:txBody>
          <a:bodyPr>
            <a:normAutofit fontScale="92500" lnSpcReduction="10000"/>
          </a:bodyPr>
          <a:lstStyle/>
          <a:p>
            <a:endParaRPr lang="en-NZ" dirty="0"/>
          </a:p>
          <a:p>
            <a:endParaRPr lang="en-NZ" dirty="0"/>
          </a:p>
          <a:p>
            <a:r>
              <a:rPr lang="en-NZ" dirty="0"/>
              <a:t>Next Steps for Rights and Interests in Freshwater in Turanga</a:t>
            </a:r>
          </a:p>
          <a:p>
            <a:r>
              <a:rPr lang="en-NZ" dirty="0"/>
              <a:t>January 2015</a:t>
            </a:r>
          </a:p>
        </p:txBody>
      </p:sp>
      <p:sp>
        <p:nvSpPr>
          <p:cNvPr id="4" name="Slide Number Placeholder 3"/>
          <p:cNvSpPr>
            <a:spLocks noGrp="1"/>
          </p:cNvSpPr>
          <p:nvPr>
            <p:ph type="sldNum" sz="quarter" idx="12"/>
          </p:nvPr>
        </p:nvSpPr>
        <p:spPr/>
        <p:txBody>
          <a:bodyPr/>
          <a:lstStyle/>
          <a:p>
            <a:fld id="{AE16A3AA-053B-4D6A-B058-EC28EC785634}" type="slidenum">
              <a:rPr lang="en-NZ" smtClean="0"/>
              <a:t>4</a:t>
            </a:fld>
            <a:endParaRPr lang="en-NZ"/>
          </a:p>
        </p:txBody>
      </p:sp>
      <p:pic>
        <p:nvPicPr>
          <p:cNvPr id="5" name="Picture 4"/>
          <p:cNvPicPr>
            <a:picLocks noChangeAspect="1"/>
          </p:cNvPicPr>
          <p:nvPr/>
        </p:nvPicPr>
        <p:blipFill>
          <a:blip r:embed="rId3"/>
          <a:stretch>
            <a:fillRect/>
          </a:stretch>
        </p:blipFill>
        <p:spPr>
          <a:xfrm>
            <a:off x="3319849" y="65902"/>
            <a:ext cx="8872150" cy="1433383"/>
          </a:xfrm>
          <a:prstGeom prst="rect">
            <a:avLst/>
          </a:prstGeom>
        </p:spPr>
      </p:pic>
    </p:spTree>
    <p:extLst>
      <p:ext uri="{BB962C8B-B14F-4D97-AF65-F5344CB8AC3E}">
        <p14:creationId xmlns:p14="http://schemas.microsoft.com/office/powerpoint/2010/main" val="1418055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NZ" sz="8000" dirty="0"/>
              <a:t>“In Te Whanau a Apanui, we believe that you cannot put a rahui over something you don’t own”</a:t>
            </a:r>
          </a:p>
          <a:p>
            <a:pPr marL="0" indent="0">
              <a:buNone/>
            </a:pPr>
            <a:r>
              <a:rPr lang="en-NZ" dirty="0"/>
              <a:t>Rikirangi Gage, ICF </a:t>
            </a:r>
            <a:r>
              <a:rPr lang="en-NZ" dirty="0" err="1"/>
              <a:t>Wananga</a:t>
            </a:r>
            <a:r>
              <a:rPr lang="en-NZ" dirty="0"/>
              <a:t>/Hopuhopu February 2012</a:t>
            </a:r>
          </a:p>
        </p:txBody>
      </p:sp>
      <p:sp>
        <p:nvSpPr>
          <p:cNvPr id="2" name="Footer Placeholder 1"/>
          <p:cNvSpPr>
            <a:spLocks noGrp="1"/>
          </p:cNvSpPr>
          <p:nvPr>
            <p:ph type="ftr" sz="quarter" idx="11"/>
          </p:nvPr>
        </p:nvSpPr>
        <p:spPr/>
        <p:txBody>
          <a:bodyPr/>
          <a:lstStyle/>
          <a:p>
            <a:r>
              <a:rPr lang="en-NZ">
                <a:solidFill>
                  <a:prstClr val="black">
                    <a:tint val="75000"/>
                  </a:prstClr>
                </a:solidFill>
              </a:rPr>
              <a:t>Private and Personal Information of the Iwi Chairs Forum – 21 July 2016</a:t>
            </a:r>
          </a:p>
        </p:txBody>
      </p:sp>
      <p:sp>
        <p:nvSpPr>
          <p:cNvPr id="4" name="Slide Number Placeholder 3"/>
          <p:cNvSpPr>
            <a:spLocks noGrp="1"/>
          </p:cNvSpPr>
          <p:nvPr>
            <p:ph type="sldNum" sz="quarter" idx="12"/>
          </p:nvPr>
        </p:nvSpPr>
        <p:spPr/>
        <p:txBody>
          <a:bodyPr/>
          <a:lstStyle/>
          <a:p>
            <a:fld id="{A40A4F9F-4BF1-4154-983E-AF3B8B1FB97A}" type="slidenum">
              <a:rPr lang="en-NZ" smtClean="0">
                <a:solidFill>
                  <a:prstClr val="black">
                    <a:tint val="75000"/>
                  </a:prstClr>
                </a:solidFill>
              </a:rPr>
              <a:pPr/>
              <a:t>5</a:t>
            </a:fld>
            <a:endParaRPr lang="en-NZ">
              <a:solidFill>
                <a:prstClr val="black">
                  <a:tint val="75000"/>
                </a:prstClr>
              </a:solidFill>
            </a:endParaRPr>
          </a:p>
        </p:txBody>
      </p:sp>
    </p:spTree>
    <p:extLst>
      <p:ext uri="{BB962C8B-B14F-4D97-AF65-F5344CB8AC3E}">
        <p14:creationId xmlns:p14="http://schemas.microsoft.com/office/powerpoint/2010/main" val="290464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Footer Placeholder 1"/>
          <p:cNvSpPr>
            <a:spLocks noGrp="1"/>
          </p:cNvSpPr>
          <p:nvPr>
            <p:ph type="ftr" sz="quarter" idx="11"/>
          </p:nvPr>
        </p:nvSpPr>
        <p:spPr/>
        <p:txBody>
          <a:bodyPr/>
          <a:lstStyle/>
          <a:p>
            <a:r>
              <a:rPr lang="en-NZ">
                <a:solidFill>
                  <a:prstClr val="black">
                    <a:tint val="75000"/>
                  </a:prstClr>
                </a:solidFill>
              </a:rPr>
              <a:t>Private and Personal Information of the Iwi Chairs Forum – 21 July 2016</a:t>
            </a:r>
          </a:p>
        </p:txBody>
      </p:sp>
      <p:sp>
        <p:nvSpPr>
          <p:cNvPr id="3" name="Slide Number Placeholder 2"/>
          <p:cNvSpPr>
            <a:spLocks noGrp="1"/>
          </p:cNvSpPr>
          <p:nvPr>
            <p:ph type="sldNum" sz="quarter" idx="12"/>
          </p:nvPr>
        </p:nvSpPr>
        <p:spPr/>
        <p:txBody>
          <a:bodyPr/>
          <a:lstStyle/>
          <a:p>
            <a:fld id="{A40A4F9F-4BF1-4154-983E-AF3B8B1FB97A}" type="slidenum">
              <a:rPr lang="en-NZ" smtClean="0">
                <a:solidFill>
                  <a:prstClr val="black">
                    <a:tint val="75000"/>
                  </a:prstClr>
                </a:solidFill>
              </a:rPr>
              <a:pPr/>
              <a:t>6</a:t>
            </a:fld>
            <a:endParaRPr lang="en-NZ">
              <a:solidFill>
                <a:prstClr val="black">
                  <a:tint val="75000"/>
                </a:prstClr>
              </a:solidFill>
            </a:endParaRPr>
          </a:p>
        </p:txBody>
      </p:sp>
    </p:spTree>
    <p:extLst>
      <p:ext uri="{BB962C8B-B14F-4D97-AF65-F5344CB8AC3E}">
        <p14:creationId xmlns:p14="http://schemas.microsoft.com/office/powerpoint/2010/main" val="242192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Footer Placeholder 1"/>
          <p:cNvSpPr>
            <a:spLocks noGrp="1"/>
          </p:cNvSpPr>
          <p:nvPr>
            <p:ph type="ftr" sz="quarter" idx="11"/>
          </p:nvPr>
        </p:nvSpPr>
        <p:spPr/>
        <p:txBody>
          <a:bodyPr/>
          <a:lstStyle/>
          <a:p>
            <a:r>
              <a:rPr lang="en-NZ">
                <a:solidFill>
                  <a:prstClr val="black">
                    <a:tint val="75000"/>
                  </a:prstClr>
                </a:solidFill>
              </a:rPr>
              <a:t>Private and Personal Information of the Iwi Chairs Forum – 21 July 2016</a:t>
            </a:r>
          </a:p>
        </p:txBody>
      </p:sp>
      <p:sp>
        <p:nvSpPr>
          <p:cNvPr id="3" name="Slide Number Placeholder 2"/>
          <p:cNvSpPr>
            <a:spLocks noGrp="1"/>
          </p:cNvSpPr>
          <p:nvPr>
            <p:ph type="sldNum" sz="quarter" idx="12"/>
          </p:nvPr>
        </p:nvSpPr>
        <p:spPr/>
        <p:txBody>
          <a:bodyPr/>
          <a:lstStyle/>
          <a:p>
            <a:fld id="{A40A4F9F-4BF1-4154-983E-AF3B8B1FB97A}" type="slidenum">
              <a:rPr lang="en-NZ" smtClean="0">
                <a:solidFill>
                  <a:prstClr val="black">
                    <a:tint val="75000"/>
                  </a:prstClr>
                </a:solidFill>
              </a:rPr>
              <a:pPr/>
              <a:t>7</a:t>
            </a:fld>
            <a:endParaRPr lang="en-NZ">
              <a:solidFill>
                <a:prstClr val="black">
                  <a:tint val="75000"/>
                </a:prstClr>
              </a:solidFill>
            </a:endParaRPr>
          </a:p>
        </p:txBody>
      </p:sp>
    </p:spTree>
    <p:extLst>
      <p:ext uri="{BB962C8B-B14F-4D97-AF65-F5344CB8AC3E}">
        <p14:creationId xmlns:p14="http://schemas.microsoft.com/office/powerpoint/2010/main" val="2985285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NZ" sz="7200" dirty="0"/>
              <a:t>“Ko te tikanga te </a:t>
            </a:r>
            <a:r>
              <a:rPr lang="en-NZ" sz="7200" dirty="0" err="1"/>
              <a:t>ture</a:t>
            </a:r>
            <a:r>
              <a:rPr lang="en-NZ" sz="7200" dirty="0"/>
              <a:t> ki </a:t>
            </a:r>
            <a:r>
              <a:rPr lang="en-NZ" sz="7200" dirty="0" err="1"/>
              <a:t>teenei</a:t>
            </a:r>
            <a:r>
              <a:rPr lang="en-NZ" sz="7200" dirty="0"/>
              <a:t> </a:t>
            </a:r>
            <a:r>
              <a:rPr lang="en-NZ" sz="7200" dirty="0" err="1"/>
              <a:t>takiwa</a:t>
            </a:r>
            <a:r>
              <a:rPr lang="en-NZ" sz="7200" dirty="0"/>
              <a:t>.  </a:t>
            </a:r>
            <a:r>
              <a:rPr lang="en-NZ" sz="7200" dirty="0" err="1"/>
              <a:t>Kaare</a:t>
            </a:r>
            <a:r>
              <a:rPr lang="en-NZ" sz="7200" dirty="0"/>
              <a:t> i </a:t>
            </a:r>
            <a:r>
              <a:rPr lang="en-NZ" sz="7200" dirty="0" err="1"/>
              <a:t>koo</a:t>
            </a:r>
            <a:r>
              <a:rPr lang="en-NZ" sz="7200" dirty="0"/>
              <a:t> </a:t>
            </a:r>
            <a:r>
              <a:rPr lang="en-NZ" sz="7200" dirty="0" err="1"/>
              <a:t>atu</a:t>
            </a:r>
            <a:r>
              <a:rPr lang="en-NZ" sz="7200" dirty="0"/>
              <a:t>, </a:t>
            </a:r>
            <a:r>
              <a:rPr lang="en-NZ" sz="7200" dirty="0" err="1"/>
              <a:t>kaare</a:t>
            </a:r>
            <a:r>
              <a:rPr lang="en-NZ" sz="7200" dirty="0"/>
              <a:t> i </a:t>
            </a:r>
            <a:r>
              <a:rPr lang="en-NZ" sz="7200" dirty="0" err="1"/>
              <a:t>koo</a:t>
            </a:r>
            <a:r>
              <a:rPr lang="en-NZ" sz="7200" dirty="0"/>
              <a:t> mai.”</a:t>
            </a:r>
          </a:p>
          <a:p>
            <a:pPr marL="0" indent="0">
              <a:buNone/>
            </a:pPr>
            <a:r>
              <a:rPr lang="en-NZ" sz="4400" dirty="0"/>
              <a:t>(Tikanga is our law.  Full stop.)</a:t>
            </a:r>
          </a:p>
          <a:p>
            <a:pPr marL="0" indent="0">
              <a:buNone/>
            </a:pPr>
            <a:r>
              <a:rPr lang="en-NZ" sz="4400" dirty="0"/>
              <a:t>Kylie </a:t>
            </a:r>
            <a:r>
              <a:rPr lang="en-NZ" sz="4400" dirty="0" err="1"/>
              <a:t>Poihipi</a:t>
            </a:r>
            <a:r>
              <a:rPr lang="en-NZ" sz="4400" dirty="0"/>
              <a:t>, August 2013</a:t>
            </a:r>
          </a:p>
        </p:txBody>
      </p:sp>
      <p:sp>
        <p:nvSpPr>
          <p:cNvPr id="2" name="Footer Placeholder 1"/>
          <p:cNvSpPr>
            <a:spLocks noGrp="1"/>
          </p:cNvSpPr>
          <p:nvPr>
            <p:ph type="ftr" sz="quarter" idx="11"/>
          </p:nvPr>
        </p:nvSpPr>
        <p:spPr/>
        <p:txBody>
          <a:bodyPr/>
          <a:lstStyle/>
          <a:p>
            <a:r>
              <a:rPr lang="en-NZ">
                <a:solidFill>
                  <a:prstClr val="black">
                    <a:tint val="75000"/>
                  </a:prstClr>
                </a:solidFill>
              </a:rPr>
              <a:t>Private and Personal Information of the Iwi Chairs Forum – 21 July 2016</a:t>
            </a:r>
          </a:p>
        </p:txBody>
      </p:sp>
      <p:sp>
        <p:nvSpPr>
          <p:cNvPr id="4" name="Slide Number Placeholder 3"/>
          <p:cNvSpPr>
            <a:spLocks noGrp="1"/>
          </p:cNvSpPr>
          <p:nvPr>
            <p:ph type="sldNum" sz="quarter" idx="12"/>
          </p:nvPr>
        </p:nvSpPr>
        <p:spPr/>
        <p:txBody>
          <a:bodyPr/>
          <a:lstStyle/>
          <a:p>
            <a:fld id="{A40A4F9F-4BF1-4154-983E-AF3B8B1FB97A}" type="slidenum">
              <a:rPr lang="en-NZ" smtClean="0">
                <a:solidFill>
                  <a:prstClr val="black">
                    <a:tint val="75000"/>
                  </a:prstClr>
                </a:solidFill>
              </a:rPr>
              <a:pPr/>
              <a:t>8</a:t>
            </a:fld>
            <a:endParaRPr lang="en-NZ">
              <a:solidFill>
                <a:prstClr val="black">
                  <a:tint val="75000"/>
                </a:prstClr>
              </a:solidFill>
            </a:endParaRPr>
          </a:p>
        </p:txBody>
      </p:sp>
    </p:spTree>
    <p:extLst>
      <p:ext uri="{BB962C8B-B14F-4D97-AF65-F5344CB8AC3E}">
        <p14:creationId xmlns:p14="http://schemas.microsoft.com/office/powerpoint/2010/main" val="408262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0"/>
            <a:ext cx="9144000" cy="6858000"/>
          </a:xfrm>
          <a:prstGeom prst="rect">
            <a:avLst/>
          </a:prstGeom>
        </p:spPr>
      </p:pic>
      <p:sp>
        <p:nvSpPr>
          <p:cNvPr id="2" name="Slide Number Placeholder 1"/>
          <p:cNvSpPr>
            <a:spLocks noGrp="1"/>
          </p:cNvSpPr>
          <p:nvPr>
            <p:ph type="sldNum" sz="quarter" idx="12"/>
          </p:nvPr>
        </p:nvSpPr>
        <p:spPr/>
        <p:txBody>
          <a:bodyPr/>
          <a:lstStyle/>
          <a:p>
            <a:pPr>
              <a:defRPr/>
            </a:pPr>
            <a:fld id="{2B03F0F1-D28E-4288-B902-0F8DDC97BB04}" type="slidenum">
              <a:rPr lang="en-NZ" smtClean="0"/>
              <a:pPr>
                <a:defRPr/>
              </a:pPr>
              <a:t>9</a:t>
            </a:fld>
            <a:endParaRPr lang="en-NZ"/>
          </a:p>
        </p:txBody>
      </p:sp>
    </p:spTree>
    <p:extLst>
      <p:ext uri="{BB962C8B-B14F-4D97-AF65-F5344CB8AC3E}">
        <p14:creationId xmlns:p14="http://schemas.microsoft.com/office/powerpoint/2010/main" val="317041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xml.rels>&#65279;<?xml version="1.0" encoding="utf-8"?><Relationships xmlns="http://schemas.openxmlformats.org/package/2006/relationships"><Relationship Type="http://schemas.openxmlformats.org/officeDocument/2006/relationships/customXmlProps" Target="/customXML/itemProps.xml" Id="Rd3c4172d526e4b2384ade4b889302c76" /></Relationships>
</file>

<file path=customXML/item.xml><?xml version="1.0" encoding="utf-8"?>
<metadata xmlns="http://www.objective.com/ecm/document/metadata/BFB6F7442CDB4D47AAEFFE50118F3370" version="1.0.0">
  <systemFields>
    <field name="Objective-Id">
      <value order="0">A3262540</value>
    </field>
    <field name="Objective-Title">
      <value order="0">Te Whanau a Apanui Strategic Issues - Komiti Maori Presentation - 11 June 2019</value>
    </field>
    <field name="Objective-Description">
      <value order="0"/>
    </field>
    <field name="Objective-CreationStamp">
      <value order="0">2019-06-09T23:46:02Z</value>
    </field>
    <field name="Objective-IsApproved">
      <value order="0">false</value>
    </field>
    <field name="Objective-IsPublished">
      <value order="0">true</value>
    </field>
    <field name="Objective-DatePublished">
      <value order="0">2019-06-09T23:47:00Z</value>
    </field>
    <field name="Objective-ModificationStamp">
      <value order="0">2019-06-26T23:39:36Z</value>
    </field>
    <field name="Objective-Owner">
      <value order="0">Shari Kameta</value>
    </field>
    <field name="Objective-Path">
      <value order="0">EasyInfo Global Folder:'Virtual Filing Cabinet':Democratic Process and Stakeholdings:Council Committee Meetings:* Council Committees:Komiti Maori:4 | Komiti Maori Meetings:Komiti Maori Agenda:2019 Komiti Maori Agenda:2019-06-11 Komiti Maori Meeting Agenda - 11 June 2019 - Wairuru Marae (Kohi):Presentations</value>
    </field>
    <field name="Objective-Parent">
      <value order="0">Presentations</value>
    </field>
    <field name="Objective-State">
      <value order="0">Published</value>
    </field>
    <field name="Objective-VersionId">
      <value order="0">vA4937759</value>
    </field>
    <field name="Objective-Version">
      <value order="0">1.0</value>
    </field>
    <field name="Objective-VersionNumber">
      <value order="0">1</value>
    </field>
    <field name="Objective-VersionComment">
      <value order="0">First version</value>
    </field>
    <field name="Objective-FileNumber">
      <value order="0">2.00761</value>
    </field>
    <field name="Objective-Classification">
      <value order="0">Public Access</value>
    </field>
    <field name="Objective-Caveats">
      <value order="0"/>
    </field>
  </systemFields>
  <catalogues>
    <catalogue name="Meeting And Hearing Type Catalogue" type="type" ori="id:cA22">
      <field name="Objective-Meeting and Hearing Type">
        <value order="0">Presentation</value>
      </field>
      <field name="Objective-Meeting Date">
        <value order="0">2019-06-10T12:00:00Z</value>
      </field>
      <field name="Objective-On Behalf Of">
        <value order="0"/>
      </field>
      <field name="Objective-Accela Key">
        <value order="0"/>
      </field>
    </catalogue>
  </catalogues>
</metadata>
</file>

<file path=customXML/itemProps.xml><?xml version="1.0" encoding="utf-8"?>
<ds:datastoreItem xmlns:ds="http://schemas.openxmlformats.org/officeDocument/2006/customXml" ds:itemID="{5745109E-2DDF-40CB-AC2B-FF9B10C90820}">
  <ds:schemaRefs>
    <ds:schemaRef ds:uri="http://www.objective.com/ecm/document/metadata/BFB6F7442CDB4D47AAEFFE50118F3370"/>
  </ds:schemaRefs>
</ds:datastoreItem>
</file>

<file path=docProps/app.xml><?xml version="1.0" encoding="utf-8"?>
<Properties xmlns="http://schemas.openxmlformats.org/officeDocument/2006/extended-properties" xmlns:vt="http://schemas.openxmlformats.org/officeDocument/2006/docPropsVTypes">
  <TotalTime>22</TotalTime>
  <Words>902</Words>
  <Application>Microsoft Office PowerPoint</Application>
  <PresentationFormat>Widescreen</PresentationFormat>
  <Paragraphs>122</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Rockwell</vt:lpstr>
      <vt:lpstr>Office Theme</vt:lpstr>
      <vt:lpstr>Overview</vt:lpstr>
      <vt:lpstr>Key Points  “The Masters Tools will Never Dismantle the Masters House”</vt:lpstr>
      <vt:lpstr>Tamati Kruger – Te Oniao Conference</vt:lpstr>
      <vt:lpstr>   Turanga Iwi Waimaori “The real enemy for our whanau and hapu aspirations with respect to freshwater is the council.  Unless there is real change by the council, these hui are a waste of time”   Tutekawa Wyllie</vt:lpstr>
      <vt:lpstr>PowerPoint Presentation</vt:lpstr>
      <vt:lpstr>PowerPoint Presentation</vt:lpstr>
      <vt:lpstr>PowerPoint Presentation</vt:lpstr>
      <vt:lpstr>PowerPoint Presentation</vt:lpstr>
      <vt:lpstr>PowerPoint Presentation</vt:lpstr>
      <vt:lpstr>PowerPoint Presentation</vt:lpstr>
      <vt:lpstr>Waitangi Tribunal (2012)</vt:lpstr>
      <vt:lpstr>Crown Position –  Supreme Court Decision (2013)</vt:lpstr>
      <vt:lpstr>Prime Minister – 14 September 2012</vt:lpstr>
      <vt:lpstr>PowerPoint Presentation</vt:lpstr>
      <vt:lpstr>Maori are Developers</vt:lpstr>
      <vt:lpstr>Sapere Report (Dec 2014)</vt:lpstr>
      <vt:lpstr>Improved incentives for investment and capital formation</vt:lpstr>
      <vt:lpstr>Powersharing with iwi</vt:lpstr>
      <vt:lpstr>Power Sharing</vt:lpstr>
      <vt:lpstr>Options for Power Sharing</vt:lpstr>
      <vt:lpstr>Te Whanau a Apanui</vt:lpstr>
      <vt:lpstr>PowerPoint Presentation</vt:lpstr>
      <vt:lpstr>Te Whanau a Maruhaeremuri Hapu Trust &amp; NPS, Monitoring &amp; Sharing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willie</dc:creator>
  <cp:lastModifiedBy> </cp:lastModifiedBy>
  <cp:revision>4</cp:revision>
  <dcterms:created xsi:type="dcterms:W3CDTF">2019-06-09T22:07:02Z</dcterms:created>
  <dcterms:modified xsi:type="dcterms:W3CDTF">2019-06-09T22:30:01Z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A3262540</vt:lpwstr>
  </property>
  <property fmtid="{D5CDD505-2E9C-101B-9397-08002B2CF9AE}" pid="4" name="Objective-Title">
    <vt:lpwstr>Te Whanau a Apanui Strategic Issues - Komiti Maori Presentation - 11 June 2019</vt:lpwstr>
  </property>
  <property fmtid="{D5CDD505-2E9C-101B-9397-08002B2CF9AE}" pid="5" name="Objective-Description">
    <vt:lpwstr/>
  </property>
  <property fmtid="{D5CDD505-2E9C-101B-9397-08002B2CF9AE}" pid="6" name="Objective-CreationStamp">
    <vt:filetime>2019-06-09T23:46:02Z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2019-06-09T23:47:00Z</vt:filetime>
  </property>
  <property fmtid="{D5CDD505-2E9C-101B-9397-08002B2CF9AE}" pid="10" name="Objective-ModificationStamp">
    <vt:filetime>2019-06-26T23:39:36Z</vt:filetime>
  </property>
  <property fmtid="{D5CDD505-2E9C-101B-9397-08002B2CF9AE}" pid="11" name="Objective-Owner">
    <vt:lpwstr>Shari Kameta</vt:lpwstr>
  </property>
  <property fmtid="{D5CDD505-2E9C-101B-9397-08002B2CF9AE}" pid="12" name="Objective-Path">
    <vt:lpwstr>EasyInfo Global Folder:'Virtual Filing Cabinet':Democratic Process and Stakeholdings:Council Committee Meetings:* Council Committees:Komiti Maori:4 | Komiti Maori Meetings:Komiti Maori Agenda:2019 Komiti Maori Agenda:2019-06-11 Komiti Maori Meeting Agenda - 11 June 2019 - Wairuru Marae (Kohi):Presentations</vt:lpwstr>
  </property>
  <property fmtid="{D5CDD505-2E9C-101B-9397-08002B2CF9AE}" pid="13" name="Objective-Parent">
    <vt:lpwstr>Presentations</vt:lpwstr>
  </property>
  <property fmtid="{D5CDD505-2E9C-101B-9397-08002B2CF9AE}" pid="14" name="Objective-State">
    <vt:lpwstr>Published</vt:lpwstr>
  </property>
  <property fmtid="{D5CDD505-2E9C-101B-9397-08002B2CF9AE}" pid="15" name="Objective-VersionId">
    <vt:lpwstr>vA4937759</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2.00761</vt:lpwstr>
  </property>
  <property fmtid="{D5CDD505-2E9C-101B-9397-08002B2CF9AE}" pid="20" name="Objective-Classification">
    <vt:lpwstr>Public Access</vt:lpwstr>
  </property>
  <property fmtid="{D5CDD505-2E9C-101B-9397-08002B2CF9AE}" pid="21" name="Objective-Caveats">
    <vt:lpwstr/>
  </property>
  <property fmtid="{D5CDD505-2E9C-101B-9397-08002B2CF9AE}" pid="22" name="Objective-Meeting and Hearing Type">
    <vt:lpwstr>Presentation</vt:lpwstr>
  </property>
  <property fmtid="{D5CDD505-2E9C-101B-9397-08002B2CF9AE}" pid="23" name="Objective-Meeting Date">
    <vt:filetime>2019-06-10T12:00:00Z</vt:filetime>
  </property>
  <property fmtid="{D5CDD505-2E9C-101B-9397-08002B2CF9AE}" pid="24" name="Objective-On Behalf Of">
    <vt:lpwstr/>
  </property>
  <property fmtid="{D5CDD505-2E9C-101B-9397-08002B2CF9AE}" pid="25" name="Objective-Accela Key">
    <vt:lpwstr/>
  </property>
</Properties>
</file>