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.xml" ContentType="application/vnd.openxmlformats-officedocument.customXml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openxmlformats.org/officeDocument/2006/relationships/custom-properties" Target="/docProps/custom.xml" Id="R3650575180064a17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14" r:id="rId3"/>
    <p:sldId id="312" r:id="rId4"/>
    <p:sldId id="257" r:id="rId5"/>
    <p:sldId id="258" r:id="rId6"/>
    <p:sldId id="260" r:id="rId7"/>
    <p:sldId id="261" r:id="rId8"/>
    <p:sldId id="317" r:id="rId9"/>
    <p:sldId id="318" r:id="rId10"/>
    <p:sldId id="319" r:id="rId11"/>
    <p:sldId id="321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notesMaster" Target="notesMasters/notesMaster1.xml" Id="rId13" /><Relationship Type="http://schemas.openxmlformats.org/officeDocument/2006/relationships/slide" Target="slides/slide1.xml" Id="rId3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tableStyles" Target="tableStyles.xml" Id="rId17" /><Relationship Type="http://schemas.openxmlformats.org/officeDocument/2006/relationships/slideMaster" Target="slideMasters/slideMaster2.xml" Id="rId2" /><Relationship Type="http://schemas.openxmlformats.org/officeDocument/2006/relationships/theme" Target="theme/theme1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slide" Target="slides/slide3.xml" Id="rId5" /><Relationship Type="http://schemas.openxmlformats.org/officeDocument/2006/relationships/viewProps" Target="viewProps.xml" Id="rId15" /><Relationship Type="http://schemas.openxmlformats.org/officeDocument/2006/relationships/slide" Target="slides/slide8.xml" Id="rId10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presProps" Target="presProps.xml" Id="rId14" /><Relationship Type="http://schemas.openxmlformats.org/officeDocument/2006/relationships/customXml" Target="/customXML/item.xml" Id="Rfad2dfd33a9a46f0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D3F0F-EE2D-4B86-B3E0-CA72131C5776}" type="datetimeFigureOut">
              <a:rPr lang="en-NZ" smtClean="0"/>
              <a:t>5/06/2019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C5A62-258C-4059-966C-DAAA5AFBE7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083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ED82F-BAE9-42A5-910F-40AEAA8881C1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149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ED82F-BAE9-42A5-910F-40AEAA8881C1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712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ED82F-BAE9-42A5-910F-40AEAA8881C1}" type="slidenum">
              <a:rPr lang="en-NZ" smtClean="0"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50872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C5A62-258C-4059-966C-DAAA5AFBE77A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3190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C5A62-258C-4059-966C-DAAA5AFBE77A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9041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C5A62-258C-4059-966C-DAAA5AFBE77A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5597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C5A62-258C-4059-966C-DAAA5AFBE77A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0830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ED82F-BAE9-42A5-910F-40AEAA8881C1}" type="slidenum">
              <a:rPr lang="en-NZ" smtClean="0"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41342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ED82F-BAE9-42A5-910F-40AEAA8881C1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82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ED82F-BAE9-42A5-910F-40AEAA8881C1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89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42047-066A-474C-99DB-A85A28DC6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D16A5-4103-4C34-8E57-5035CA502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DFB2E-D7A6-4A12-A253-E2CF70DDB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6AA5-BBFA-4555-A57C-FA3D01A5A571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46167-8B4F-467B-A6F1-C1C66FF0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452E6-DE54-4674-929F-34FF13F2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25E5-CBA6-4F89-8913-A7F8FAD9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4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5BB17-EC05-4970-80BD-C2048D180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14E9B-235C-4900-80B3-329F98AA9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77C83-B787-450E-9FA9-07259B300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6AA5-BBFA-4555-A57C-FA3D01A5A571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A2E32-9B57-456A-B00C-1BB23EAE6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767E4-83D6-4D79-B85C-1852341C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25E5-CBA6-4F89-8913-A7F8FAD9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1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6D3BAD-F26B-47C6-B5B4-E5A7A25263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C2EFA-AE50-4EA9-BEE7-D194DF8A1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6BBA3-2908-4C94-90BE-E0BFB984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6AA5-BBFA-4555-A57C-FA3D01A5A571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11075-11C3-4FC5-B90F-ADF2E52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B0C6E-3A8F-450B-8CE3-D54E4E2B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25E5-CBA6-4F89-8913-A7F8FAD9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69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D55C-1936-4709-BE47-160659C6E64D}" type="datetimeFigureOut">
              <a:rPr lang="en-NZ" smtClean="0"/>
              <a:t>5/06/2019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FA48-E3BF-44FD-A895-97143D3DD84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31605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D55C-1936-4709-BE47-160659C6E64D}" type="datetimeFigureOut">
              <a:rPr lang="en-NZ" smtClean="0"/>
              <a:t>5/06/2019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FA48-E3BF-44FD-A895-97143D3DD84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18389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D55C-1936-4709-BE47-160659C6E64D}" type="datetimeFigureOut">
              <a:rPr lang="en-NZ" smtClean="0"/>
              <a:t>5/06/2019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FA48-E3BF-44FD-A895-97143D3DD84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56269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D55C-1936-4709-BE47-160659C6E64D}" type="datetimeFigureOut">
              <a:rPr lang="en-NZ" smtClean="0"/>
              <a:t>5/06/2019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FA48-E3BF-44FD-A895-97143D3DD84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79162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D55C-1936-4709-BE47-160659C6E64D}" type="datetimeFigureOut">
              <a:rPr lang="en-NZ" smtClean="0"/>
              <a:t>5/06/2019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FA48-E3BF-44FD-A895-97143D3DD84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16767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D55C-1936-4709-BE47-160659C6E64D}" type="datetimeFigureOut">
              <a:rPr lang="en-NZ" smtClean="0"/>
              <a:t>5/06/2019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FA48-E3BF-44FD-A895-97143D3DD84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51599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D55C-1936-4709-BE47-160659C6E64D}" type="datetimeFigureOut">
              <a:rPr lang="en-NZ" smtClean="0"/>
              <a:t>5/06/2019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FA48-E3BF-44FD-A895-97143D3DD84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46706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D55C-1936-4709-BE47-160659C6E64D}" type="datetimeFigureOut">
              <a:rPr lang="en-NZ" smtClean="0"/>
              <a:t>5/06/2019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FA48-E3BF-44FD-A895-97143D3DD84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8090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294D5-5EB5-4B55-AB74-0E83A9B50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43FFD-BDD1-4752-BA92-26410E0F2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B169A-F66E-4BB2-B071-56FE9EDB4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6AA5-BBFA-4555-A57C-FA3D01A5A571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05153-EA1C-4E61-8BC1-92AB61B48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AB6E8-31C2-4FDD-9FEB-FD37D0B3A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25E5-CBA6-4F89-8913-A7F8FAD9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63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D55C-1936-4709-BE47-160659C6E64D}" type="datetimeFigureOut">
              <a:rPr lang="en-NZ" smtClean="0"/>
              <a:t>5/06/2019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FA48-E3BF-44FD-A895-97143D3DD84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9384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D55C-1936-4709-BE47-160659C6E64D}" type="datetimeFigureOut">
              <a:rPr lang="en-NZ" smtClean="0"/>
              <a:t>5/06/2019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FA48-E3BF-44FD-A895-97143D3DD84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40600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D55C-1936-4709-BE47-160659C6E64D}" type="datetimeFigureOut">
              <a:rPr lang="en-NZ" smtClean="0"/>
              <a:t>5/06/2019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FA48-E3BF-44FD-A895-97143D3DD84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0250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C70C-9659-4415-8CE7-8DA4A0298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D1EE9-79A1-4302-B306-53C2B0247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A3BD9-7F0B-41A6-B573-6C173C8D8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6AA5-BBFA-4555-A57C-FA3D01A5A571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F5A15-12FF-4017-8A4E-663E8B0BD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D6541-DBD7-4C67-BCE2-B28FA9FD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25E5-CBA6-4F89-8913-A7F8FAD9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CDE42-7025-43ED-9EAF-81EDFA5CE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16809-28BA-48EF-ABEE-1C881EE57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20E5F-9272-4B6D-B79C-6CA6A4897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E18D2-574C-4CA5-B6B6-06A7EC27C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6AA5-BBFA-4555-A57C-FA3D01A5A571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B5D95-67DA-4F6D-BE9E-11A44FE1B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41627-2926-45AB-A385-A9BA37C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25E5-CBA6-4F89-8913-A7F8FAD9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3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A171B-724B-41CF-BB6F-48140E4DA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A420D-C217-4B52-96C9-18CDCF7ED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5B061-4985-4988-9EE7-89504B515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E40568-43F8-41DE-86A6-0A25C6097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739397-B8C9-4624-8D9E-A6EAB0F52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D6FC1E-CF24-4BE2-B6CD-CB77EE36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6AA5-BBFA-4555-A57C-FA3D01A5A571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10E54D-B488-48BA-89B5-AD297361B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1DDB63-7DDA-4802-A2AB-10DC7E98D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25E5-CBA6-4F89-8913-A7F8FAD9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3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F847F-9BB1-44D2-B080-609164148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CE503-804F-48B2-B438-1B23BE311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6AA5-BBFA-4555-A57C-FA3D01A5A571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0FE1D0-65F7-47BA-8980-2D5FEB57A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79C23-A830-4FB9-853E-FDF0442AD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25E5-CBA6-4F89-8913-A7F8FAD9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3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D1D46A-F4AD-416C-A54B-2732B4F66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6AA5-BBFA-4555-A57C-FA3D01A5A571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56BB1-BB5D-4E83-835B-947BE5E2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CF941-0CC8-47A7-B642-D4D91FF97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25E5-CBA6-4F89-8913-A7F8FAD9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2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03D2C-88F4-4909-AB00-D9632B6C1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A9363-398B-4E0D-BF7C-FC86BF6BF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FAC07-FBA4-416D-B362-4AE51A213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DABC2-D957-49D0-B602-D9D1620F4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6AA5-BBFA-4555-A57C-FA3D01A5A571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AC24D-7572-4DF7-9B4E-0BF14A61A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69E38-FFB1-402F-84FF-70AEC328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25E5-CBA6-4F89-8913-A7F8FAD9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1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A00ED-4453-4C76-B4A6-C317AC4D7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C3F6B-0B6C-47BC-A8F8-035412FBE6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E15C9-42F1-4A6E-9FBE-ADC2D5C2D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A9D46-683B-4908-8C95-BA7E2615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6AA5-BBFA-4555-A57C-FA3D01A5A571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99D49-3627-4D84-99A5-15A8A9F3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B71DA-C7E5-45C3-8E83-FB664D3F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25E5-CBA6-4F89-8913-A7F8FAD9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3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ED1250-6A16-4F48-A7E1-959F256D7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F37D1-4288-415A-A09F-84F511745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CADCD-88FF-4772-A10A-28DD717D4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E6AA5-BBFA-4555-A57C-FA3D01A5A571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47E0B-078B-47D5-A96C-C77D5E9EC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5E4ED-DF14-4EE3-B45D-5B92FC6CF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725E5-CBA6-4F89-8913-A7F8FAD9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4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BD55C-1936-4709-BE47-160659C6E64D}" type="datetimeFigureOut">
              <a:rPr lang="en-NZ" smtClean="0"/>
              <a:t>5/06/2019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7FA48-E3BF-44FD-A895-97143D3DD84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2171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C5CA-B9D7-4B77-836A-1093E895A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186" y="888999"/>
            <a:ext cx="11033760" cy="332991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5400" b="1" i="1" dirty="0">
                <a:solidFill>
                  <a:srgbClr val="00B0F0"/>
                </a:solidFill>
                <a:latin typeface="Calibri" panose="020F0502020204030204" pitchFamily="34" charset="0"/>
              </a:rPr>
              <a:t>Māori Drowning Prevention in the Bay of Plenty</a:t>
            </a:r>
            <a:br>
              <a:rPr lang="en-US" sz="5400" b="1" i="1" dirty="0">
                <a:solidFill>
                  <a:srgbClr val="00B0F0"/>
                </a:solidFill>
                <a:latin typeface="Calibri" panose="020F0502020204030204" pitchFamily="34" charset="0"/>
              </a:rPr>
            </a:br>
            <a:br>
              <a:rPr lang="en-US" sz="5400" b="1" i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US" sz="3100" b="1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to </a:t>
            </a:r>
            <a:r>
              <a:rPr lang="en-NZ" sz="3100" b="1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BoPRC</a:t>
            </a:r>
            <a:r>
              <a:rPr lang="en-NZ" sz="3100" b="1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NZ" sz="3100" b="1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Komiti</a:t>
            </a:r>
            <a:r>
              <a:rPr lang="en-NZ" sz="3100" b="1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Māori</a:t>
            </a:r>
            <a:endParaRPr lang="en-US" sz="31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92BF3-93FE-4A18-B225-532FB78E5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0066" y="4744016"/>
            <a:ext cx="9873234" cy="1113576"/>
          </a:xfrm>
        </p:spPr>
        <p:txBody>
          <a:bodyPr>
            <a:normAutofit fontScale="77500" lnSpcReduction="20000"/>
          </a:bodyPr>
          <a:lstStyle/>
          <a:p>
            <a:pPr algn="r"/>
            <a:endParaRPr lang="en-US" dirty="0"/>
          </a:p>
          <a:p>
            <a:pPr algn="r"/>
            <a:r>
              <a:rPr lang="en-US" sz="3300" dirty="0"/>
              <a:t>Neil McInnes</a:t>
            </a:r>
          </a:p>
          <a:p>
            <a:pPr algn="r"/>
            <a:r>
              <a:rPr lang="en-US" sz="3300" dirty="0"/>
              <a:t>11 June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36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1FDF2-89F1-49B6-AC40-E13724C1A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898"/>
            <a:ext cx="10261600" cy="4704266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1200"/>
              </a:spcBef>
              <a:buNone/>
            </a:pPr>
            <a:endParaRPr lang="en-US" sz="800" dirty="0"/>
          </a:p>
          <a:p>
            <a:pPr marL="0" indent="0">
              <a:spcBef>
                <a:spcPts val="1200"/>
              </a:spcBef>
              <a:buNone/>
            </a:pPr>
            <a:r>
              <a:rPr lang="en-NZ" sz="4800" b="1" i="1" dirty="0">
                <a:solidFill>
                  <a:srgbClr val="00B0F0"/>
                </a:solidFill>
              </a:rPr>
              <a:t>He </a:t>
            </a:r>
            <a:r>
              <a:rPr lang="en-NZ" sz="4800" b="1" i="1" dirty="0" err="1">
                <a:solidFill>
                  <a:srgbClr val="00B0F0"/>
                </a:solidFill>
              </a:rPr>
              <a:t>patai</a:t>
            </a:r>
            <a:r>
              <a:rPr lang="en-NZ" sz="4800" b="1" i="1" dirty="0">
                <a:solidFill>
                  <a:srgbClr val="00B0F0"/>
                </a:solidFill>
              </a:rPr>
              <a:t>?</a:t>
            </a:r>
            <a:endParaRPr lang="en-NZ" sz="4800" dirty="0"/>
          </a:p>
        </p:txBody>
      </p:sp>
    </p:spTree>
    <p:extLst>
      <p:ext uri="{BB962C8B-B14F-4D97-AF65-F5344CB8AC3E}">
        <p14:creationId xmlns:p14="http://schemas.microsoft.com/office/powerpoint/2010/main" val="29179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08D8-D857-4D07-99D0-361281DA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425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B0F0"/>
                </a:solidFill>
              </a:rPr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1FDF2-89F1-49B6-AC40-E13724C1A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378"/>
            <a:ext cx="10261600" cy="462278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To provide </a:t>
            </a:r>
            <a:r>
              <a:rPr lang="en-NZ" dirty="0" err="1"/>
              <a:t>BoPRC</a:t>
            </a:r>
            <a:r>
              <a:rPr lang="en-NZ" dirty="0"/>
              <a:t> </a:t>
            </a:r>
            <a:r>
              <a:rPr lang="en-NZ" dirty="0" err="1"/>
              <a:t>Komiti</a:t>
            </a:r>
            <a:r>
              <a:rPr lang="en-NZ" dirty="0"/>
              <a:t> Māori with an overview of</a:t>
            </a:r>
            <a:r>
              <a:rPr lang="en-US" dirty="0"/>
              <a:t>:</a:t>
            </a:r>
          </a:p>
          <a:p>
            <a:pPr lvl="1"/>
            <a:endParaRPr lang="en-NZ" sz="1000" dirty="0"/>
          </a:p>
          <a:p>
            <a:pPr lvl="1"/>
            <a:r>
              <a:rPr lang="en-NZ" dirty="0"/>
              <a:t>The Māori drowning statistics for </a:t>
            </a:r>
            <a:r>
              <a:rPr lang="en-NZ" dirty="0" err="1"/>
              <a:t>BoP</a:t>
            </a:r>
            <a:endParaRPr lang="en-NZ" dirty="0"/>
          </a:p>
          <a:p>
            <a:pPr lvl="1"/>
            <a:endParaRPr lang="en-NZ" sz="1000" dirty="0"/>
          </a:p>
          <a:p>
            <a:pPr lvl="1"/>
            <a:r>
              <a:rPr lang="en-NZ" dirty="0"/>
              <a:t>The Bay of Plenty Water Safety Strategy</a:t>
            </a:r>
          </a:p>
          <a:p>
            <a:pPr lvl="1"/>
            <a:endParaRPr lang="en-NZ" sz="1000" dirty="0"/>
          </a:p>
          <a:p>
            <a:pPr lvl="1"/>
            <a:r>
              <a:rPr lang="en-NZ" dirty="0"/>
              <a:t>WSNZ’s Māori strategy refresh project</a:t>
            </a:r>
          </a:p>
          <a:p>
            <a:pPr lvl="1">
              <a:spcBef>
                <a:spcPts val="1200"/>
              </a:spcBef>
            </a:pPr>
            <a:endParaRPr lang="en-US" sz="11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NZ" dirty="0"/>
              <a:t>Note that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NZ" sz="900" dirty="0"/>
          </a:p>
          <a:p>
            <a:pPr lvl="1">
              <a:spcBef>
                <a:spcPts val="1200"/>
              </a:spcBef>
            </a:pPr>
            <a:r>
              <a:rPr lang="en-NZ" dirty="0"/>
              <a:t>WSNZ has made submission to </a:t>
            </a:r>
            <a:r>
              <a:rPr lang="en-NZ" dirty="0" err="1"/>
              <a:t>BoPRC</a:t>
            </a:r>
            <a:r>
              <a:rPr lang="en-NZ" dirty="0"/>
              <a:t> 2019/20 Annual Plan seeking financial and other support for the Bay of Plenty Water Safety Strategy</a:t>
            </a:r>
          </a:p>
          <a:p>
            <a:pPr>
              <a:spcBef>
                <a:spcPts val="1200"/>
              </a:spcBef>
            </a:pPr>
            <a:endParaRPr lang="en-NZ" sz="1100" dirty="0"/>
          </a:p>
          <a:p>
            <a:pPr lvl="1">
              <a:spcBef>
                <a:spcPts val="1200"/>
              </a:spcBef>
            </a:pPr>
            <a:r>
              <a:rPr lang="en-NZ" dirty="0"/>
              <a:t>WSNZ is currently assessing funding applications for 2019/20 from </a:t>
            </a:r>
            <a:r>
              <a:rPr lang="en-NZ" dirty="0" err="1"/>
              <a:t>BoP</a:t>
            </a:r>
            <a:r>
              <a:rPr lang="en-NZ" dirty="0"/>
              <a:t> and Māori providers</a:t>
            </a:r>
          </a:p>
        </p:txBody>
      </p:sp>
    </p:spTree>
    <p:extLst>
      <p:ext uri="{BB962C8B-B14F-4D97-AF65-F5344CB8AC3E}">
        <p14:creationId xmlns:p14="http://schemas.microsoft.com/office/powerpoint/2010/main" val="4051503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4AF5CB-91A1-4E58-8300-114D77017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2608"/>
            <a:ext cx="12192000" cy="55927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420F42-754B-43DC-A0B1-8C44D334AEA3}"/>
              </a:ext>
            </a:extLst>
          </p:cNvPr>
          <p:cNvSpPr txBox="1"/>
          <p:nvPr/>
        </p:nvSpPr>
        <p:spPr>
          <a:xfrm>
            <a:off x="2408222" y="184558"/>
            <a:ext cx="6817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 of Plenty – Māori drowning deaths 2009-2018</a:t>
            </a:r>
          </a:p>
        </p:txBody>
      </p:sp>
    </p:spTree>
    <p:extLst>
      <p:ext uri="{BB962C8B-B14F-4D97-AF65-F5344CB8AC3E}">
        <p14:creationId xmlns:p14="http://schemas.microsoft.com/office/powerpoint/2010/main" val="162529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6C6D6C-3EAF-42FD-BCF4-DDEF0795F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1057"/>
            <a:ext cx="12192000" cy="55958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9E58CE-EF62-4A9E-B19F-F4931C941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741" y="4725714"/>
            <a:ext cx="1479259" cy="15012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B83924-1EE6-4861-A69C-007872243FF7}"/>
              </a:ext>
            </a:extLst>
          </p:cNvPr>
          <p:cNvSpPr txBox="1"/>
          <p:nvPr/>
        </p:nvSpPr>
        <p:spPr>
          <a:xfrm>
            <a:off x="2227152" y="176169"/>
            <a:ext cx="7559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 of Plenty – Maori drowning deaths by age 2009-2018</a:t>
            </a:r>
          </a:p>
        </p:txBody>
      </p:sp>
    </p:spTree>
    <p:extLst>
      <p:ext uri="{BB962C8B-B14F-4D97-AF65-F5344CB8AC3E}">
        <p14:creationId xmlns:p14="http://schemas.microsoft.com/office/powerpoint/2010/main" val="7283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80DC61-15CF-465C-9B05-C26B8CA5F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780"/>
            <a:ext cx="12192000" cy="55964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34A3A6-C99B-484C-9E80-360BC7C68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9228" y="4903441"/>
            <a:ext cx="1742772" cy="1323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0D5331-1834-480D-9559-581C319E4593}"/>
              </a:ext>
            </a:extLst>
          </p:cNvPr>
          <p:cNvSpPr txBox="1"/>
          <p:nvPr/>
        </p:nvSpPr>
        <p:spPr>
          <a:xfrm>
            <a:off x="2000816" y="176169"/>
            <a:ext cx="7985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 of Plenty – Maori drowning deaths by activity 2009-2018</a:t>
            </a:r>
          </a:p>
        </p:txBody>
      </p:sp>
    </p:spTree>
    <p:extLst>
      <p:ext uri="{BB962C8B-B14F-4D97-AF65-F5344CB8AC3E}">
        <p14:creationId xmlns:p14="http://schemas.microsoft.com/office/powerpoint/2010/main" val="34621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CCBD43-A5D7-4B82-AB80-3AE68CCAE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0504"/>
            <a:ext cx="12192000" cy="55969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2BED25-12E3-4195-A366-2710C0C97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1435" y="4851289"/>
            <a:ext cx="1613483" cy="13762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33A257-8197-4EF1-992D-DE58596C2964}"/>
              </a:ext>
            </a:extLst>
          </p:cNvPr>
          <p:cNvSpPr txBox="1"/>
          <p:nvPr/>
        </p:nvSpPr>
        <p:spPr>
          <a:xfrm>
            <a:off x="1774479" y="151002"/>
            <a:ext cx="8148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 of Plenty – Maori drowning deaths by environment 2009-2018</a:t>
            </a:r>
          </a:p>
        </p:txBody>
      </p:sp>
    </p:spTree>
    <p:extLst>
      <p:ext uri="{BB962C8B-B14F-4D97-AF65-F5344CB8AC3E}">
        <p14:creationId xmlns:p14="http://schemas.microsoft.com/office/powerpoint/2010/main" val="1813890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08D8-D857-4D07-99D0-361281DA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2771"/>
          </a:xfrm>
        </p:spPr>
        <p:txBody>
          <a:bodyPr>
            <a:normAutofit/>
          </a:bodyPr>
          <a:lstStyle/>
          <a:p>
            <a:r>
              <a:rPr lang="en-US" b="1" i="1" dirty="0" err="1">
                <a:solidFill>
                  <a:srgbClr val="00B0F0"/>
                </a:solidFill>
              </a:rPr>
              <a:t>BoP</a:t>
            </a:r>
            <a:r>
              <a:rPr lang="en-US" b="1" i="1" dirty="0">
                <a:solidFill>
                  <a:srgbClr val="00B0F0"/>
                </a:solidFill>
              </a:rPr>
              <a:t> Water Safety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1FDF2-89F1-49B6-AC40-E13724C1A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898"/>
            <a:ext cx="10261600" cy="470426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NZ" sz="2400" dirty="0"/>
              <a:t>WSNZ is facilitating the development of a series of water safety strategies in regions with high drowning rates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strategy for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BoP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has been developed and an approach to implementation agreed</a:t>
            </a:r>
          </a:p>
          <a:p>
            <a:pPr lvl="2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Recruit a </a:t>
            </a:r>
            <a:r>
              <a:rPr lang="en-US" b="1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 Manager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house them with Sport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BoP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strategy identifies </a:t>
            </a:r>
            <a:r>
              <a:rPr lang="en-NZ" sz="2000" b="1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priority work streams and investment priorities </a:t>
            </a:r>
            <a:r>
              <a:rPr lang="en-NZ" sz="2000" dirty="0">
                <a:latin typeface="Calibri" panose="020F0502020204030204" pitchFamily="34" charset="0"/>
                <a:cs typeface="Calibri" panose="020F0502020204030204" pitchFamily="34" charset="0"/>
              </a:rPr>
              <a:t>for drowning prevention in </a:t>
            </a:r>
            <a:r>
              <a:rPr lang="en-N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BoP</a:t>
            </a:r>
            <a:endParaRPr lang="en-N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N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The objectives of the strategy are</a:t>
            </a: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2">
              <a:spcBef>
                <a:spcPts val="1200"/>
              </a:spcBef>
            </a:pP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Greater regional ownership of drowning prevention</a:t>
            </a:r>
          </a:p>
          <a:p>
            <a:pPr lvl="2">
              <a:spcBef>
                <a:spcPts val="1200"/>
              </a:spcBef>
            </a:pP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Improved co-ordination of effort and capability across </a:t>
            </a:r>
            <a:r>
              <a:rPr lang="en-NZ" dirty="0" err="1">
                <a:latin typeface="Calibri" panose="020F0502020204030204" pitchFamily="34" charset="0"/>
                <a:cs typeface="Calibri" panose="020F0502020204030204" pitchFamily="34" charset="0"/>
              </a:rPr>
              <a:t>BoP</a:t>
            </a:r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Bef>
                <a:spcPts val="1200"/>
              </a:spcBef>
            </a:pP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Increased funding and activity</a:t>
            </a:r>
          </a:p>
        </p:txBody>
      </p:sp>
    </p:spTree>
    <p:extLst>
      <p:ext uri="{BB962C8B-B14F-4D97-AF65-F5344CB8AC3E}">
        <p14:creationId xmlns:p14="http://schemas.microsoft.com/office/powerpoint/2010/main" val="381544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08D8-D857-4D07-99D0-361281DA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2771"/>
          </a:xfrm>
        </p:spPr>
        <p:txBody>
          <a:bodyPr>
            <a:normAutofit/>
          </a:bodyPr>
          <a:lstStyle/>
          <a:p>
            <a:r>
              <a:rPr lang="en-US" b="1" i="1" dirty="0" err="1">
                <a:solidFill>
                  <a:srgbClr val="00B0F0"/>
                </a:solidFill>
              </a:rPr>
              <a:t>BoP</a:t>
            </a:r>
            <a:r>
              <a:rPr lang="en-US" b="1" i="1" dirty="0">
                <a:solidFill>
                  <a:srgbClr val="00B0F0"/>
                </a:solidFill>
              </a:rPr>
              <a:t> Water Safety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1FDF2-89F1-49B6-AC40-E13724C1A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898"/>
            <a:ext cx="10261600" cy="4704266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1200"/>
              </a:spcBef>
              <a:buNone/>
            </a:pPr>
            <a:endParaRPr lang="en-US" sz="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NZ" sz="2400" dirty="0"/>
              <a:t>WSNZ made 3 of the drowning prevention priorities in the </a:t>
            </a:r>
            <a:r>
              <a:rPr lang="en-NZ" sz="2400" dirty="0" err="1"/>
              <a:t>BoP</a:t>
            </a:r>
            <a:r>
              <a:rPr lang="en-NZ" sz="2400" dirty="0"/>
              <a:t> strategy priorities in its 2019/20 funding prospectus</a:t>
            </a:r>
          </a:p>
          <a:p>
            <a:pPr lvl="1">
              <a:spcBef>
                <a:spcPts val="1200"/>
              </a:spcBef>
            </a:pPr>
            <a:r>
              <a:rPr lang="en-NZ" dirty="0"/>
              <a:t>Recruiting a new manager to manage relationships with funded partners</a:t>
            </a:r>
          </a:p>
          <a:p>
            <a:pPr lvl="1">
              <a:spcBef>
                <a:spcPts val="1200"/>
              </a:spcBef>
            </a:pPr>
            <a:endParaRPr lang="en-NZ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NZ" sz="2400" dirty="0"/>
              <a:t>WSNZ is asking </a:t>
            </a:r>
            <a:r>
              <a:rPr lang="en-NZ" sz="2400" dirty="0" err="1"/>
              <a:t>BoPRC</a:t>
            </a:r>
            <a:r>
              <a:rPr lang="en-NZ" sz="2400" dirty="0"/>
              <a:t> to:</a:t>
            </a:r>
          </a:p>
          <a:p>
            <a:pPr lvl="1">
              <a:spcBef>
                <a:spcPts val="1200"/>
              </a:spcBef>
            </a:pPr>
            <a:r>
              <a:rPr lang="en-NZ" dirty="0"/>
              <a:t>Contribute to funding for the Strategy Manager</a:t>
            </a:r>
          </a:p>
          <a:p>
            <a:pPr lvl="1">
              <a:spcBef>
                <a:spcPts val="1200"/>
              </a:spcBef>
            </a:pPr>
            <a:r>
              <a:rPr lang="en-NZ" dirty="0"/>
              <a:t>Work in partnership with WSNZ on signage, engagement with Māori and fresh water safety</a:t>
            </a:r>
          </a:p>
          <a:p>
            <a:pPr lvl="1">
              <a:spcBef>
                <a:spcPts val="1200"/>
              </a:spcBef>
            </a:pPr>
            <a:r>
              <a:rPr lang="en-NZ" dirty="0"/>
              <a:t>Engage with the community of interested parties in </a:t>
            </a:r>
            <a:r>
              <a:rPr lang="en-NZ" dirty="0" err="1"/>
              <a:t>BoP</a:t>
            </a:r>
            <a:endParaRPr lang="en-NZ" dirty="0"/>
          </a:p>
          <a:p>
            <a:pPr lvl="1">
              <a:spcBef>
                <a:spcPts val="1200"/>
              </a:spcBef>
            </a:pPr>
            <a:r>
              <a:rPr lang="en-NZ" dirty="0"/>
              <a:t>Promote the strategy</a:t>
            </a:r>
          </a:p>
          <a:p>
            <a:pPr lvl="1">
              <a:spcBef>
                <a:spcPts val="1200"/>
              </a:spcBef>
            </a:pP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2762659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08D8-D857-4D07-99D0-361281DA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02771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B0F0"/>
                </a:solidFill>
              </a:rPr>
              <a:t>WSNZ Māori Strategy refresh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1FDF2-89F1-49B6-AC40-E13724C1A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898"/>
            <a:ext cx="10261600" cy="4704266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1200"/>
              </a:spcBef>
              <a:buNone/>
            </a:pPr>
            <a:endParaRPr lang="en-US" sz="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NZ" sz="2400" dirty="0"/>
              <a:t>WSNZ is refreshing its Māori strategy and seeking to improve its capability to work with Māori:</a:t>
            </a:r>
          </a:p>
          <a:p>
            <a:pPr lvl="1">
              <a:spcBef>
                <a:spcPts val="1200"/>
              </a:spcBef>
            </a:pPr>
            <a:r>
              <a:rPr lang="en-NZ" dirty="0"/>
              <a:t>Being supported by Tangaroa Ara Rau – a Māori advisory group</a:t>
            </a:r>
          </a:p>
          <a:p>
            <a:pPr lvl="1">
              <a:spcBef>
                <a:spcPts val="1200"/>
              </a:spcBef>
            </a:pPr>
            <a:r>
              <a:rPr lang="en-NZ" dirty="0"/>
              <a:t>Have a project plan with different work streams including:</a:t>
            </a:r>
          </a:p>
          <a:p>
            <a:pPr lvl="2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NZ" dirty="0"/>
              <a:t>Kia </a:t>
            </a:r>
            <a:r>
              <a:rPr lang="en-NZ" dirty="0" err="1"/>
              <a:t>Maanu</a:t>
            </a:r>
            <a:r>
              <a:rPr lang="en-NZ" dirty="0"/>
              <a:t>, Kia Ora</a:t>
            </a:r>
          </a:p>
          <a:p>
            <a:pPr lvl="2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NZ" dirty="0"/>
              <a:t>Relationships with Māori</a:t>
            </a:r>
          </a:p>
          <a:p>
            <a:pPr lvl="2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NZ" dirty="0"/>
              <a:t>Māori data, research and evaluation issues </a:t>
            </a:r>
          </a:p>
          <a:p>
            <a:pPr lvl="1">
              <a:spcBef>
                <a:spcPts val="1200"/>
              </a:spcBef>
            </a:pPr>
            <a:endParaRPr lang="en-NZ" sz="10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NZ" sz="2400" dirty="0"/>
              <a:t>WSNZ is looking to build relationships with iwi/Māori in areas where it has existing funding relationships and/or regional water safety strategies</a:t>
            </a:r>
          </a:p>
          <a:p>
            <a:pPr lvl="1">
              <a:spcBef>
                <a:spcPts val="1200"/>
              </a:spcBef>
            </a:pPr>
            <a:r>
              <a:rPr lang="en-NZ" dirty="0"/>
              <a:t>opportunities for working with Bay of Plenty </a:t>
            </a:r>
            <a:r>
              <a:rPr lang="en-NZ" dirty="0" err="1"/>
              <a:t>tangata</a:t>
            </a:r>
            <a:r>
              <a:rPr lang="en-NZ" dirty="0"/>
              <a:t> whenua</a:t>
            </a:r>
          </a:p>
          <a:p>
            <a:pPr lvl="1">
              <a:spcBef>
                <a:spcPts val="1200"/>
              </a:spcBef>
            </a:pP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1051233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.xml.rels>&#65279;<?xml version="1.0" encoding="utf-8"?><Relationships xmlns="http://schemas.openxmlformats.org/package/2006/relationships"><Relationship Type="http://schemas.openxmlformats.org/officeDocument/2006/relationships/customXmlProps" Target="/customXML/itemProps.xml" Id="Rd3c4172d526e4b2384ade4b889302c76" /></Relationships>
</file>

<file path=customXML/item.xml><?xml version="1.0" encoding="utf-8"?>
<metadata xmlns="http://www.objective.com/ecm/document/metadata/BFB6F7442CDB4D47AAEFFE50118F3370" version="1.0.0">
  <systemFields>
    <field name="Objective-Id">
      <value order="0">A3261716</value>
    </field>
    <field name="Objective-Title">
      <value order="0">Water Safety New Zealand - BoPRC Komiti Maori slideshow 11 June 2019</value>
    </field>
    <field name="Objective-Description">
      <value order="0"/>
    </field>
    <field name="Objective-CreationStamp">
      <value order="0">2019-06-07T02:03:31Z</value>
    </field>
    <field name="Objective-IsApproved">
      <value order="0">false</value>
    </field>
    <field name="Objective-IsPublished">
      <value order="0">true</value>
    </field>
    <field name="Objective-DatePublished">
      <value order="0">2019-06-26T23:00:41Z</value>
    </field>
    <field name="Objective-ModificationStamp">
      <value order="0">2019-06-26T23:00:41Z</value>
    </field>
    <field name="Objective-Owner">
      <value order="0">Sandy Hohepa</value>
    </field>
    <field name="Objective-Path">
      <value order="0">EasyInfo Global Folder:'Virtual Filing Cabinet':Democratic Process and Stakeholdings:Council Committee Meetings:* Council Committees:Komiti Maori:4 | Komiti Maori Meetings:Komiti Maori Agenda *:2019 Komiti Maori Agenda:2019-06-11 Komiti Maori Meeting Agenda - 11 June 2019 - Wairuru Marae (Kohi):Presentations</value>
    </field>
    <field name="Objective-Parent">
      <value order="0">Presentations</value>
    </field>
    <field name="Objective-State">
      <value order="0">Published</value>
    </field>
    <field name="Objective-VersionId">
      <value order="0">vA4936533</value>
    </field>
    <field name="Objective-Version">
      <value order="0">1.0</value>
    </field>
    <field name="Objective-VersionNumber">
      <value order="0">1</value>
    </field>
    <field name="Objective-VersionComment">
      <value order="0">First version</value>
    </field>
    <field name="Objective-FileNumber">
      <value order="0">2.00761</value>
    </field>
    <field name="Objective-Classification">
      <value order="0">Public Access</value>
    </field>
    <field name="Objective-Caveats">
      <value order="0"/>
    </field>
  </systemFields>
  <catalogues>
    <catalogue name="Publication Type Catalogue" type="type" ori="id:cA14">
      <field name="Objective-Publication Type">
        <value order="0">Presentation</value>
      </field>
      <field name="Objective-On Behalf Of">
        <value order="0"/>
      </field>
      <field name="Objective-Accela Key">
        <value order="0"/>
      </field>
    </catalogue>
  </catalogues>
</metadata>
</file>

<file path=customXML/itemProps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377</Words>
  <Application>Microsoft Office PowerPoint</Application>
  <PresentationFormat>Widescreen</PresentationFormat>
  <Paragraphs>65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Wingdings</vt:lpstr>
      <vt:lpstr>Office Theme</vt:lpstr>
      <vt:lpstr>1_Office Theme</vt:lpstr>
      <vt:lpstr>Māori Drowning Prevention in the Bay of Plenty   Presentation to BoPRC Komiti Māori</vt:lpstr>
      <vt:lpstr>Context</vt:lpstr>
      <vt:lpstr>PowerPoint Presentation</vt:lpstr>
      <vt:lpstr>PowerPoint Presentation</vt:lpstr>
      <vt:lpstr>PowerPoint Presentation</vt:lpstr>
      <vt:lpstr>PowerPoint Presentation</vt:lpstr>
      <vt:lpstr>BoP Water Safety Strategy</vt:lpstr>
      <vt:lpstr>BoP Water Safety Strategy</vt:lpstr>
      <vt:lpstr>WSNZ Māori Strategy refresh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Felicity Fozard</dc:creator>
  <cp:lastModifiedBy>Neil McInnes</cp:lastModifiedBy>
  <cp:revision>20</cp:revision>
  <cp:lastPrinted>2019-06-05T05:52:07Z</cp:lastPrinted>
  <dcterms:created xsi:type="dcterms:W3CDTF">2019-05-24T03:40:59Z</dcterms:created>
  <dcterms:modified xsi:type="dcterms:W3CDTF">2019-06-05T05:52:09Z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A3261716</vt:lpwstr>
  </property>
  <property fmtid="{D5CDD505-2E9C-101B-9397-08002B2CF9AE}" pid="4" name="Objective-Title">
    <vt:lpwstr>Water Safety New Zealand - BoPRC Komiti Maori slideshow 11 June 2019</vt:lpwstr>
  </property>
  <property fmtid="{D5CDD505-2E9C-101B-9397-08002B2CF9AE}" pid="5" name="Objective-Description">
    <vt:lpwstr/>
  </property>
  <property fmtid="{D5CDD505-2E9C-101B-9397-08002B2CF9AE}" pid="6" name="Objective-CreationStamp">
    <vt:filetime>2019-06-07T02:03:31Z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2019-06-26T23:00:41Z</vt:filetime>
  </property>
  <property fmtid="{D5CDD505-2E9C-101B-9397-08002B2CF9AE}" pid="10" name="Objective-ModificationStamp">
    <vt:filetime>2019-06-26T23:00:41Z</vt:filetime>
  </property>
  <property fmtid="{D5CDD505-2E9C-101B-9397-08002B2CF9AE}" pid="11" name="Objective-Owner">
    <vt:lpwstr>Sandy Hohepa</vt:lpwstr>
  </property>
  <property fmtid="{D5CDD505-2E9C-101B-9397-08002B2CF9AE}" pid="12" name="Objective-Path">
    <vt:lpwstr>EasyInfo Global Folder:'Virtual Filing Cabinet':Democratic Process and Stakeholdings:Council Committee Meetings:* Council Committees:Komiti Maori:4 | Komiti Maori Meetings:Komiti Maori Agenda *:2019 Komiti Maori Agenda:2019-06-11 Komiti Maori Meeting Agenda - 11 June 2019 - Wairuru Marae (Kohi):Presentations</vt:lpwstr>
  </property>
  <property fmtid="{D5CDD505-2E9C-101B-9397-08002B2CF9AE}" pid="13" name="Objective-Parent">
    <vt:lpwstr>Presentations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vA4936533</vt:lpwstr>
  </property>
  <property fmtid="{D5CDD505-2E9C-101B-9397-08002B2CF9AE}" pid="16" name="Objective-Version">
    <vt:lpwstr>1.0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>2.00761</vt:lpwstr>
  </property>
  <property fmtid="{D5CDD505-2E9C-101B-9397-08002B2CF9AE}" pid="20" name="Objective-Classification">
    <vt:lpwstr>Public Access</vt:lpwstr>
  </property>
  <property fmtid="{D5CDD505-2E9C-101B-9397-08002B2CF9AE}" pid="21" name="Objective-Caveats">
    <vt:lpwstr/>
  </property>
  <property fmtid="{D5CDD505-2E9C-101B-9397-08002B2CF9AE}" pid="22" name="Objective-Publication Type">
    <vt:lpwstr>Presentation</vt:lpwstr>
  </property>
  <property fmtid="{D5CDD505-2E9C-101B-9397-08002B2CF9AE}" pid="23" name="Objective-On Behalf Of">
    <vt:lpwstr/>
  </property>
  <property fmtid="{D5CDD505-2E9C-101B-9397-08002B2CF9AE}" pid="24" name="Objective-Accela Key">
    <vt:lpwstr/>
  </property>
</Properties>
</file>