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4" r:id="rId3"/>
    <p:sldId id="267" r:id="rId4"/>
    <p:sldId id="273" r:id="rId5"/>
    <p:sldId id="272" r:id="rId6"/>
    <p:sldId id="274" r:id="rId7"/>
    <p:sldId id="270" r:id="rId8"/>
    <p:sldId id="268" r:id="rId9"/>
  </p:sldIdLst>
  <p:sldSz cx="17284700" cy="972185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B"/>
    <a:srgbClr val="808285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0"/>
    <p:restoredTop sz="94693"/>
  </p:normalViewPr>
  <p:slideViewPr>
    <p:cSldViewPr>
      <p:cViewPr varScale="1">
        <p:scale>
          <a:sx n="69" d="100"/>
          <a:sy n="69" d="100"/>
        </p:scale>
        <p:origin x="37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1572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handoutMaster" Target="handoutMasters/handoutMaster1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notesMaster" Target="notesMasters/notesMaster1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Relationship Type="http://schemas.openxmlformats.org/officeDocument/2006/relationships/customXml" Target="/customXML/item.xml" Id="R184da1a278df45f6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422" cy="340772"/>
          </a:xfrm>
          <a:prstGeom prst="rect">
            <a:avLst/>
          </a:prstGeom>
        </p:spPr>
        <p:txBody>
          <a:bodyPr vert="horz" lIns="56620" tIns="28310" rIns="56620" bIns="28310" rtlCol="0"/>
          <a:lstStyle>
            <a:lvl1pPr algn="l">
              <a:defRPr sz="7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482" y="0"/>
            <a:ext cx="4301422" cy="340772"/>
          </a:xfrm>
          <a:prstGeom prst="rect">
            <a:avLst/>
          </a:prstGeom>
        </p:spPr>
        <p:txBody>
          <a:bodyPr vert="horz" lIns="56620" tIns="28310" rIns="56620" bIns="28310" rtlCol="0"/>
          <a:lstStyle>
            <a:lvl1pPr algn="r">
              <a:defRPr sz="700"/>
            </a:lvl1pPr>
          </a:lstStyle>
          <a:p>
            <a:fld id="{EE604759-2D17-4810-8BF3-385EB9E5986A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904"/>
            <a:ext cx="4301422" cy="340771"/>
          </a:xfrm>
          <a:prstGeom prst="rect">
            <a:avLst/>
          </a:prstGeom>
        </p:spPr>
        <p:txBody>
          <a:bodyPr vert="horz" lIns="56620" tIns="28310" rIns="56620" bIns="28310" rtlCol="0" anchor="b"/>
          <a:lstStyle>
            <a:lvl1pPr algn="l">
              <a:defRPr sz="7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482" y="6456904"/>
            <a:ext cx="4301422" cy="340771"/>
          </a:xfrm>
          <a:prstGeom prst="rect">
            <a:avLst/>
          </a:prstGeom>
        </p:spPr>
        <p:txBody>
          <a:bodyPr vert="horz" lIns="56620" tIns="28310" rIns="56620" bIns="28310" rtlCol="0" anchor="b"/>
          <a:lstStyle>
            <a:lvl1pPr algn="r">
              <a:defRPr sz="700"/>
            </a:lvl1pPr>
          </a:lstStyle>
          <a:p>
            <a:fld id="{847D9902-0B44-464A-8B7F-1377CC68BF6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44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422" cy="340772"/>
          </a:xfrm>
          <a:prstGeom prst="rect">
            <a:avLst/>
          </a:prstGeom>
        </p:spPr>
        <p:txBody>
          <a:bodyPr vert="horz" lIns="56620" tIns="28310" rIns="56620" bIns="28310" rtlCol="0"/>
          <a:lstStyle>
            <a:lvl1pPr algn="l">
              <a:defRPr sz="7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482" y="0"/>
            <a:ext cx="4301422" cy="340772"/>
          </a:xfrm>
          <a:prstGeom prst="rect">
            <a:avLst/>
          </a:prstGeom>
        </p:spPr>
        <p:txBody>
          <a:bodyPr vert="horz" lIns="56620" tIns="28310" rIns="56620" bIns="28310" rtlCol="0"/>
          <a:lstStyle>
            <a:lvl1pPr algn="r">
              <a:defRPr sz="700"/>
            </a:lvl1pPr>
          </a:lstStyle>
          <a:p>
            <a:fld id="{C8DC2B01-DECC-4D02-8BB8-B9B7AADEA7D2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6620" tIns="28310" rIns="56620" bIns="2831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47" y="3271187"/>
            <a:ext cx="7940946" cy="2677334"/>
          </a:xfrm>
          <a:prstGeom prst="rect">
            <a:avLst/>
          </a:prstGeom>
        </p:spPr>
        <p:txBody>
          <a:bodyPr vert="horz" lIns="56620" tIns="28310" rIns="56620" bIns="2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904"/>
            <a:ext cx="4301422" cy="340771"/>
          </a:xfrm>
          <a:prstGeom prst="rect">
            <a:avLst/>
          </a:prstGeom>
        </p:spPr>
        <p:txBody>
          <a:bodyPr vert="horz" lIns="56620" tIns="28310" rIns="56620" bIns="28310" rtlCol="0" anchor="b"/>
          <a:lstStyle>
            <a:lvl1pPr algn="l">
              <a:defRPr sz="7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482" y="6456904"/>
            <a:ext cx="4301422" cy="340771"/>
          </a:xfrm>
          <a:prstGeom prst="rect">
            <a:avLst/>
          </a:prstGeom>
        </p:spPr>
        <p:txBody>
          <a:bodyPr vert="horz" lIns="56620" tIns="28310" rIns="56620" bIns="28310" rtlCol="0" anchor="b"/>
          <a:lstStyle>
            <a:lvl1pPr algn="r">
              <a:defRPr sz="700"/>
            </a:lvl1pPr>
          </a:lstStyle>
          <a:p>
            <a:fld id="{C06158FE-2AB4-416E-ABD5-9B056A8307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699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" y="0"/>
            <a:ext cx="17279903" cy="9721850"/>
          </a:xfrm>
          <a:prstGeom prst="rect">
            <a:avLst/>
          </a:prstGeom>
        </p:spPr>
      </p:pic>
      <p:sp>
        <p:nvSpPr>
          <p:cNvPr id="10" name="object 5"/>
          <p:cNvSpPr txBox="1">
            <a:spLocks noGrp="1"/>
          </p:cNvSpPr>
          <p:nvPr>
            <p:ph type="title" idx="4294967295"/>
          </p:nvPr>
        </p:nvSpPr>
        <p:spPr>
          <a:xfrm>
            <a:off x="963596" y="1808715"/>
            <a:ext cx="6825429" cy="2403284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>
            <a:lvl1pPr>
              <a:defRPr sz="10500" b="1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 marR="5080">
              <a:lnSpc>
                <a:spcPts val="11000"/>
              </a:lnSpc>
              <a:spcBef>
                <a:spcPts val="1800"/>
              </a:spcBef>
            </a:pPr>
            <a:endParaRPr sz="10500" dirty="0" smtClean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3266501" y="8300583"/>
            <a:ext cx="2831164" cy="919899"/>
            <a:chOff x="13266501" y="8300583"/>
            <a:chExt cx="2831164" cy="919899"/>
          </a:xfrm>
        </p:grpSpPr>
        <p:sp>
          <p:nvSpPr>
            <p:cNvPr id="12" name="object 8"/>
            <p:cNvSpPr/>
            <p:nvPr/>
          </p:nvSpPr>
          <p:spPr>
            <a:xfrm>
              <a:off x="13266501" y="8300583"/>
              <a:ext cx="651474" cy="919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14008075" y="8474561"/>
              <a:ext cx="2089590" cy="728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242550" y="868308"/>
            <a:ext cx="5943600" cy="465137"/>
          </a:xfrm>
          <a:prstGeom prst="rect">
            <a:avLst/>
          </a:prstGeom>
        </p:spPr>
        <p:txBody>
          <a:bodyPr/>
          <a:lstStyle>
            <a:lvl1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sp>
        <p:nvSpPr>
          <p:cNvPr id="21" name="Holder 3"/>
          <p:cNvSpPr>
            <a:spLocks noGrp="1"/>
          </p:cNvSpPr>
          <p:nvPr>
            <p:ph type="subTitle" idx="4"/>
          </p:nvPr>
        </p:nvSpPr>
        <p:spPr>
          <a:xfrm>
            <a:off x="1022350" y="5318125"/>
            <a:ext cx="676667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3195" y="3090061"/>
            <a:ext cx="6766676" cy="1999463"/>
          </a:xfrm>
        </p:spPr>
        <p:txBody>
          <a:bodyPr lIns="0" tIns="0" rIns="0" bIns="0"/>
          <a:lstStyle>
            <a:lvl1pPr>
              <a:lnSpc>
                <a:spcPts val="8000"/>
              </a:lnSpc>
              <a:spcBef>
                <a:spcPts val="1200"/>
              </a:spcBef>
              <a:defRPr sz="7500" b="1" i="1">
                <a:solidFill>
                  <a:srgbClr val="00164B"/>
                </a:solidFill>
                <a:latin typeface="Arial-BoldItalicMT"/>
                <a:cs typeface="Arial-BoldItalic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81331" y="422998"/>
            <a:ext cx="8275670" cy="769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object 2"/>
          <p:cNvSpPr/>
          <p:nvPr userDrawn="1"/>
        </p:nvSpPr>
        <p:spPr>
          <a:xfrm>
            <a:off x="1033195" y="2542445"/>
            <a:ext cx="6724015" cy="0"/>
          </a:xfrm>
          <a:custGeom>
            <a:avLst/>
            <a:gdLst/>
            <a:ahLst/>
            <a:cxnLst/>
            <a:rect l="l" t="t" r="r" b="b"/>
            <a:pathLst>
              <a:path w="6724015">
                <a:moveTo>
                  <a:pt x="672346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1008066" y="251135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 userDrawn="1"/>
        </p:nvSpPr>
        <p:spPr>
          <a:xfrm>
            <a:off x="7737276" y="253619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3"/>
          <p:cNvSpPr>
            <a:spLocks noGrp="1"/>
          </p:cNvSpPr>
          <p:nvPr>
            <p:ph type="subTitle" idx="4"/>
          </p:nvPr>
        </p:nvSpPr>
        <p:spPr>
          <a:xfrm>
            <a:off x="1033194" y="5238001"/>
            <a:ext cx="6766675" cy="1605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18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5366" y="2574925"/>
            <a:ext cx="4903784" cy="146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5500"/>
              </a:lnSpc>
              <a:spcBef>
                <a:spcPts val="700"/>
              </a:spcBef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5366" y="4048510"/>
            <a:ext cx="4903784" cy="1402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815138" y="2555875"/>
            <a:ext cx="9980612" cy="55816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50000"/>
              </a:lnSpc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22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95366" y="2574925"/>
            <a:ext cx="4903784" cy="146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5500"/>
              </a:lnSpc>
              <a:spcBef>
                <a:spcPts val="700"/>
              </a:spcBef>
              <a:defRPr/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995366" y="4048510"/>
            <a:ext cx="4903784" cy="1402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80828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9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Holder 4"/>
          <p:cNvSpPr>
            <a:spLocks noGrp="1"/>
          </p:cNvSpPr>
          <p:nvPr>
            <p:ph sz="half" idx="3"/>
          </p:nvPr>
        </p:nvSpPr>
        <p:spPr>
          <a:xfrm>
            <a:off x="6815138" y="422998"/>
            <a:ext cx="10041863" cy="769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49369" y="871672"/>
            <a:ext cx="2831163" cy="919899"/>
            <a:chOff x="949369" y="871672"/>
            <a:chExt cx="2831163" cy="919899"/>
          </a:xfrm>
        </p:grpSpPr>
        <p:sp>
          <p:nvSpPr>
            <p:cNvPr id="8" name="object 7"/>
            <p:cNvSpPr/>
            <p:nvPr userDrawn="1"/>
          </p:nvSpPr>
          <p:spPr>
            <a:xfrm>
              <a:off x="949369" y="871672"/>
              <a:ext cx="651474" cy="919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 userDrawn="1"/>
          </p:nvSpPr>
          <p:spPr>
            <a:xfrm>
              <a:off x="1690942" y="1045650"/>
              <a:ext cx="2089590" cy="728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90942" y="2422525"/>
            <a:ext cx="14266608" cy="549116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lnSpc>
                <a:spcPct val="150000"/>
              </a:lnSpc>
              <a:buClr>
                <a:srgbClr val="00BDF2"/>
              </a:buClr>
              <a:buFont typeface="ZapfDingbatsITC" charset="0"/>
              <a:buChar char="❭"/>
              <a:defRPr sz="4000">
                <a:solidFill>
                  <a:srgbClr val="00164B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422871" y="8436245"/>
            <a:ext cx="16394887" cy="10677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660364" y="9291402"/>
            <a:ext cx="196834" cy="212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660364" y="8436245"/>
            <a:ext cx="196834" cy="2125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6000" y="946655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026739" y="946655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19" y="0"/>
                </a:moveTo>
                <a:lnTo>
                  <a:pt x="11433" y="1471"/>
                </a:lnTo>
                <a:lnTo>
                  <a:pt x="5483" y="5483"/>
                </a:lnTo>
                <a:lnTo>
                  <a:pt x="1471" y="11433"/>
                </a:lnTo>
                <a:lnTo>
                  <a:pt x="0" y="18719"/>
                </a:lnTo>
                <a:lnTo>
                  <a:pt x="1471" y="26006"/>
                </a:lnTo>
                <a:lnTo>
                  <a:pt x="5483" y="31956"/>
                </a:lnTo>
                <a:lnTo>
                  <a:pt x="11433" y="35968"/>
                </a:lnTo>
                <a:lnTo>
                  <a:pt x="18719" y="37439"/>
                </a:lnTo>
                <a:lnTo>
                  <a:pt x="26006" y="35968"/>
                </a:lnTo>
                <a:lnTo>
                  <a:pt x="31956" y="31956"/>
                </a:lnTo>
                <a:lnTo>
                  <a:pt x="35968" y="26006"/>
                </a:lnTo>
                <a:lnTo>
                  <a:pt x="37439" y="18719"/>
                </a:lnTo>
                <a:lnTo>
                  <a:pt x="35968" y="11433"/>
                </a:lnTo>
                <a:lnTo>
                  <a:pt x="31956" y="5483"/>
                </a:lnTo>
                <a:lnTo>
                  <a:pt x="26006" y="1471"/>
                </a:lnTo>
                <a:lnTo>
                  <a:pt x="18719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23250" y="222341"/>
            <a:ext cx="16835120" cy="9263380"/>
          </a:xfrm>
          <a:custGeom>
            <a:avLst/>
            <a:gdLst/>
            <a:ahLst/>
            <a:cxnLst/>
            <a:rect l="l" t="t" r="r" b="b"/>
            <a:pathLst>
              <a:path w="16835120" h="9263380">
                <a:moveTo>
                  <a:pt x="0" y="9262935"/>
                </a:moveTo>
                <a:lnTo>
                  <a:pt x="0" y="101650"/>
                </a:lnTo>
                <a:lnTo>
                  <a:pt x="1791" y="84021"/>
                </a:lnTo>
                <a:lnTo>
                  <a:pt x="13239" y="49272"/>
                </a:lnTo>
                <a:lnTo>
                  <a:pt x="43480" y="15300"/>
                </a:lnTo>
                <a:lnTo>
                  <a:pt x="101650" y="0"/>
                </a:lnTo>
                <a:lnTo>
                  <a:pt x="16732923" y="0"/>
                </a:lnTo>
                <a:lnTo>
                  <a:pt x="16750558" y="1791"/>
                </a:lnTo>
                <a:lnTo>
                  <a:pt x="16785305" y="13239"/>
                </a:lnTo>
                <a:lnTo>
                  <a:pt x="16819274" y="43480"/>
                </a:lnTo>
                <a:lnTo>
                  <a:pt x="16834573" y="101650"/>
                </a:lnTo>
                <a:lnTo>
                  <a:pt x="16834573" y="9262935"/>
                </a:lnTo>
              </a:path>
            </a:pathLst>
          </a:custGeom>
          <a:ln w="127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5366" y="2478592"/>
            <a:ext cx="15293967" cy="187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0164B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2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t.nz/advice/firearms-and-safety/changes-firearms-law-prohibited-firearms/firearms-changes-faqs#anchor3" TargetMode="External"/><Relationship Id="rId2" Type="http://schemas.openxmlformats.org/officeDocument/2006/relationships/hyperlink" Target="https://www.police.govt.nz/advice/firearms-and-safety/changes-firearms-law-prohibited-firearms/information-prohibited-firearm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t.nz/advice/firearms-and-safety/changes-firearms-law-prohibited-firearms/firearms-changes-faqs#anchor4" TargetMode="External"/><Relationship Id="rId2" Type="http://schemas.openxmlformats.org/officeDocument/2006/relationships/hyperlink" Target="https://www.police.govt.nz/advice/firearms-and-safety/changes-firearms-law-prohibited-firearms/completingupdating-firearm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olice.govt.nz/advice/firearms-and-safety/changes-firearms-law-prohibited-firearms/firearms-changes-faqs#anchor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ce.govt.nz/advice/firearms-and-safety/changes-firearms-law-prohibited-firearms/completingupdating-firearm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.govt.nz/advice/firearms-and-safety/changes-firearms-law-prohibited-firearms/firearms-changes-faqs" TargetMode="External"/><Relationship Id="rId2" Type="http://schemas.openxmlformats.org/officeDocument/2006/relationships/hyperlink" Target="https://www.police.govt.nz/advice/firearms-and-safety/changes-firearms-law-prohibited-firearm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olice.govt.nz/advice/firearms-and-safety/changes-firearms-law-prohibited-firearms/completingupdating-firearms" TargetMode="External"/><Relationship Id="rId4" Type="http://schemas.openxmlformats.org/officeDocument/2006/relationships/hyperlink" Target="https://www.police.govt.nz/advice/firearms-and-safety/changes-firearms-law-prohibited-firearms/firearms-changes-video-resour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5366" y="2478592"/>
            <a:ext cx="15293967" cy="76944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Firearms Reform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 May 2019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 smtClean="0"/>
              <a:t>Progress to date (as at </a:t>
            </a:r>
            <a:r>
              <a:rPr lang="en-US" dirty="0"/>
              <a:t>1</a:t>
            </a:r>
            <a:r>
              <a:rPr lang="en-US" dirty="0" smtClean="0"/>
              <a:t> May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0942" y="2422525"/>
            <a:ext cx="14266608" cy="6019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Why are we doing this?</a:t>
            </a:r>
          </a:p>
          <a:p>
            <a:r>
              <a:rPr lang="en-US" sz="3200" dirty="0" smtClean="0"/>
              <a:t>15 March, 2019 – Christchurch terror attack – 51 people killed. Alleged offender uses military-style </a:t>
            </a:r>
            <a:r>
              <a:rPr lang="en-US" sz="3200" dirty="0"/>
              <a:t>s</a:t>
            </a:r>
            <a:r>
              <a:rPr lang="en-US" sz="3200" dirty="0" smtClean="0"/>
              <a:t>emi </a:t>
            </a:r>
            <a:r>
              <a:rPr lang="en-US" sz="3200" dirty="0"/>
              <a:t>a</a:t>
            </a:r>
            <a:r>
              <a:rPr lang="en-US" sz="3200" dirty="0" smtClean="0"/>
              <a:t>utomatic (MSSA) firearm.</a:t>
            </a:r>
          </a:p>
          <a:p>
            <a:r>
              <a:rPr lang="en-US" sz="3200" dirty="0" smtClean="0"/>
              <a:t>In the wake of the terror attack, Government moved swiftly to amend Arms Act legislation.</a:t>
            </a:r>
            <a:endParaRPr lang="en-NZ" sz="3200" dirty="0" smtClean="0"/>
          </a:p>
          <a:p>
            <a:r>
              <a:rPr lang="en-NZ" sz="3200" dirty="0" smtClean="0"/>
              <a:t>New </a:t>
            </a:r>
            <a:r>
              <a:rPr lang="en-NZ" sz="3200" dirty="0"/>
              <a:t>provisions in the Arms Act 1983 came into force on 12 </a:t>
            </a:r>
            <a:r>
              <a:rPr lang="en-NZ" sz="3200" dirty="0" smtClean="0"/>
              <a:t>April, 2019.</a:t>
            </a:r>
          </a:p>
          <a:p>
            <a:r>
              <a:rPr lang="en-NZ" sz="3200" dirty="0" smtClean="0"/>
              <a:t>It is Police’s role to implement the law.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36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0942" y="2422525"/>
            <a:ext cx="14266608" cy="7162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The Arms Act amendments:</a:t>
            </a:r>
          </a:p>
          <a:p>
            <a:r>
              <a:rPr lang="en-NZ" sz="2800" dirty="0" smtClean="0"/>
              <a:t>Ban </a:t>
            </a:r>
            <a:r>
              <a:rPr lang="en-NZ" sz="2800" dirty="0"/>
              <a:t>most semi-automatic firearms and some pump action shotguns; and also certain </a:t>
            </a:r>
            <a:r>
              <a:rPr lang="en-NZ" sz="2800" dirty="0" smtClean="0"/>
              <a:t>parts and large </a:t>
            </a:r>
            <a:r>
              <a:rPr lang="en-NZ" sz="2800" dirty="0"/>
              <a:t>capacity magazines. </a:t>
            </a:r>
            <a:r>
              <a:rPr lang="en-NZ" sz="2800" dirty="0" smtClean="0"/>
              <a:t>[There </a:t>
            </a:r>
            <a:r>
              <a:rPr lang="en-NZ" sz="2800" dirty="0"/>
              <a:t>are limited </a:t>
            </a:r>
            <a:r>
              <a:rPr lang="en-NZ" sz="2800" dirty="0" smtClean="0"/>
              <a:t>exemptions for Dealers; Collectors and Animal Pest Controllers].</a:t>
            </a:r>
            <a:endParaRPr lang="en-NZ" sz="2800" dirty="0"/>
          </a:p>
          <a:p>
            <a:r>
              <a:rPr lang="en-NZ" sz="2800" dirty="0" smtClean="0"/>
              <a:t>No </a:t>
            </a:r>
            <a:r>
              <a:rPr lang="en-NZ" sz="2800" dirty="0"/>
              <a:t>longer a category of firearm known as a military style semi-automatic firearm </a:t>
            </a:r>
            <a:r>
              <a:rPr lang="en-NZ" sz="2800" dirty="0" smtClean="0"/>
              <a:t>(MSSA</a:t>
            </a:r>
            <a:r>
              <a:rPr lang="en-NZ" sz="2800" dirty="0"/>
              <a:t>) and the old “E” endorsement is obsolete. </a:t>
            </a:r>
          </a:p>
          <a:p>
            <a:r>
              <a:rPr lang="en-NZ" sz="2800" dirty="0"/>
              <a:t>T</a:t>
            </a:r>
            <a:r>
              <a:rPr lang="en-NZ" sz="2800" dirty="0" smtClean="0"/>
              <a:t>he newly-banned items are called </a:t>
            </a:r>
            <a:r>
              <a:rPr lang="en-NZ" sz="2800" dirty="0">
                <a:hlinkClick r:id="rId2"/>
              </a:rPr>
              <a:t>prohibited firearms, prohibited magazines, and prohibited parts</a:t>
            </a:r>
            <a:r>
              <a:rPr lang="en-NZ" sz="2800" dirty="0"/>
              <a:t>. </a:t>
            </a:r>
            <a:endParaRPr lang="en-NZ" sz="2800" dirty="0" smtClean="0"/>
          </a:p>
          <a:p>
            <a:r>
              <a:rPr lang="en-NZ" sz="2800" dirty="0" smtClean="0"/>
              <a:t>New </a:t>
            </a:r>
            <a:r>
              <a:rPr lang="en-NZ" sz="2800" dirty="0"/>
              <a:t>offences involving prohibited items carry </a:t>
            </a:r>
            <a:r>
              <a:rPr lang="en-NZ" sz="2800" dirty="0">
                <a:hlinkClick r:id="rId3"/>
              </a:rPr>
              <a:t>tougher </a:t>
            </a:r>
            <a:r>
              <a:rPr lang="en-NZ" sz="2800" dirty="0" smtClean="0">
                <a:hlinkClick r:id="rId3"/>
              </a:rPr>
              <a:t>penalties</a:t>
            </a:r>
            <a:r>
              <a:rPr lang="en-NZ" sz="2800" dirty="0" smtClean="0"/>
              <a:t>.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3639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0942" y="2117725"/>
            <a:ext cx="14266608" cy="7467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H</a:t>
            </a:r>
            <a:r>
              <a:rPr lang="en-US" sz="3600" b="1" dirty="0" smtClean="0"/>
              <a:t>and-in &gt; collection &gt; buy-back &gt; transportation… </a:t>
            </a:r>
          </a:p>
          <a:p>
            <a:r>
              <a:rPr lang="en-US" sz="2800" dirty="0" smtClean="0"/>
              <a:t>The Act provides for Regulations to set compensation for prohibited items.</a:t>
            </a:r>
          </a:p>
          <a:p>
            <a:r>
              <a:rPr lang="en-US" sz="2800" dirty="0" smtClean="0"/>
              <a:t>Police </a:t>
            </a:r>
            <a:r>
              <a:rPr lang="en-US" sz="2800" dirty="0">
                <a:hlinkClick r:id="rId2"/>
              </a:rPr>
              <a:t>online </a:t>
            </a:r>
            <a:r>
              <a:rPr lang="en-US" sz="2800" dirty="0" smtClean="0">
                <a:hlinkClick r:id="rId2"/>
              </a:rPr>
              <a:t>notification form </a:t>
            </a:r>
            <a:r>
              <a:rPr lang="en-US" sz="2800" dirty="0"/>
              <a:t>enables public to notify Police of their intent to hand-in </a:t>
            </a:r>
            <a:r>
              <a:rPr lang="en-US" sz="2800" dirty="0" smtClean="0"/>
              <a:t>prohibited firearm/s. Amnesty also allows </a:t>
            </a:r>
            <a:r>
              <a:rPr lang="en-US" sz="2800" dirty="0"/>
              <a:t>for non-prohibited firearms to be handed in (not eligible for buy-back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hlinkClick r:id="rId3"/>
              </a:rPr>
              <a:t>Amnesty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>
                <a:hlinkClick r:id="rId4"/>
              </a:rPr>
              <a:t>buy-back</a:t>
            </a:r>
            <a:r>
              <a:rPr lang="en-US" sz="2800" dirty="0" smtClean="0"/>
              <a:t> period </a:t>
            </a:r>
            <a:r>
              <a:rPr lang="en-US" sz="2800" dirty="0"/>
              <a:t>is envisaged to run for six months from the time the buy-back scheme and pricing is announced by Government (date yet to be confirmed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Processes </a:t>
            </a:r>
            <a:r>
              <a:rPr lang="en-US" sz="2800" dirty="0"/>
              <a:t>during amnesty period (</a:t>
            </a:r>
            <a:r>
              <a:rPr lang="en-US" sz="2800" dirty="0" smtClean="0"/>
              <a:t>including notification, </a:t>
            </a:r>
            <a:r>
              <a:rPr lang="en-US" sz="2800" dirty="0"/>
              <a:t>hand-in, </a:t>
            </a:r>
            <a:r>
              <a:rPr lang="en-US" sz="2800" dirty="0" smtClean="0"/>
              <a:t>collection, buy-back, transportation, destruction or return) </a:t>
            </a:r>
            <a:r>
              <a:rPr lang="en-US" sz="2800" dirty="0"/>
              <a:t>being developed between PNHQ and </a:t>
            </a:r>
            <a:r>
              <a:rPr lang="en-US" sz="2800" dirty="0" smtClean="0"/>
              <a:t>districts; and</a:t>
            </a:r>
            <a:r>
              <a:rPr lang="en-US" sz="2800" dirty="0"/>
              <a:t> </a:t>
            </a:r>
            <a:r>
              <a:rPr lang="en-US" sz="2800" dirty="0" smtClean="0"/>
              <a:t>NZ </a:t>
            </a:r>
            <a:r>
              <a:rPr lang="en-US" sz="2800" dirty="0" err="1" smtClean="0"/>
              <a:t>Defence</a:t>
            </a:r>
            <a:r>
              <a:rPr lang="en-US" sz="2800" dirty="0" smtClean="0"/>
              <a:t> Force providing support (logistics planning, collection, transportation and destruction).</a:t>
            </a:r>
            <a:endParaRPr lang="en-US" sz="2800" dirty="0"/>
          </a:p>
          <a:p>
            <a:endParaRPr lang="en-US" sz="3600" dirty="0" smtClean="0"/>
          </a:p>
          <a:p>
            <a:endParaRPr lang="en-US" dirty="0" smtClean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132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0942" y="2422525"/>
            <a:ext cx="14266608" cy="7162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What the public can do right now</a:t>
            </a:r>
          </a:p>
          <a:p>
            <a:r>
              <a:rPr lang="en-US" sz="3600" dirty="0" smtClean="0"/>
              <a:t>Complete </a:t>
            </a:r>
            <a:r>
              <a:rPr lang="en-US" sz="3600" dirty="0" smtClean="0"/>
              <a:t>the </a:t>
            </a:r>
            <a:r>
              <a:rPr lang="en-US" sz="3600" dirty="0">
                <a:hlinkClick r:id="rId2"/>
              </a:rPr>
              <a:t>Online Notification Form</a:t>
            </a:r>
            <a:r>
              <a:rPr lang="en-US" sz="3600" dirty="0"/>
              <a:t> </a:t>
            </a:r>
            <a:r>
              <a:rPr lang="en-US" sz="3600" dirty="0" smtClean="0"/>
              <a:t>– or call 0800 311 311 for assistance (including options for non-English speakers).</a:t>
            </a:r>
          </a:p>
          <a:p>
            <a:r>
              <a:rPr lang="en-US" sz="3600" dirty="0" smtClean="0"/>
              <a:t>Continue to keep their firearms stored safely and securely.</a:t>
            </a:r>
          </a:p>
        </p:txBody>
      </p:sp>
    </p:spTree>
    <p:extLst>
      <p:ext uri="{BB962C8B-B14F-4D97-AF65-F5344CB8AC3E}">
        <p14:creationId xmlns:p14="http://schemas.microsoft.com/office/powerpoint/2010/main" val="16427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5750" y="2117725"/>
            <a:ext cx="14935200" cy="70866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What </a:t>
            </a:r>
            <a:r>
              <a:rPr lang="en-US" sz="3600" b="1" dirty="0" smtClean="0"/>
              <a:t>does this look like for EBOP/BOP?</a:t>
            </a:r>
            <a:endParaRPr lang="en-US" sz="3600" b="1" dirty="0"/>
          </a:p>
          <a:p>
            <a:r>
              <a:rPr lang="en-NZ" sz="3600" dirty="0" smtClean="0"/>
              <a:t>250,000 Firearms licence holders in NZ = 20% of </a:t>
            </a:r>
            <a:r>
              <a:rPr lang="en-NZ" sz="3600" dirty="0" err="1" smtClean="0"/>
              <a:t>NZ’ers</a:t>
            </a:r>
            <a:endParaRPr lang="en-NZ" sz="3600" dirty="0" smtClean="0"/>
          </a:p>
          <a:p>
            <a:r>
              <a:rPr lang="en-NZ" sz="3600" dirty="0" err="1" smtClean="0"/>
              <a:t>Approx</a:t>
            </a:r>
            <a:r>
              <a:rPr lang="en-NZ" sz="3600" dirty="0" smtClean="0"/>
              <a:t> 1.2 - 2 million firearms are in someone’s possession in NZ</a:t>
            </a:r>
          </a:p>
          <a:p>
            <a:r>
              <a:rPr lang="en-NZ" sz="3600" dirty="0" smtClean="0"/>
              <a:t>BOP has 10% of all E CAT holders in NZ – this Category is now obsolete</a:t>
            </a:r>
          </a:p>
          <a:p>
            <a:r>
              <a:rPr lang="en-NZ" sz="3600" dirty="0" smtClean="0"/>
              <a:t>Police expect up to 25,000 firearms could be handed in</a:t>
            </a:r>
          </a:p>
          <a:p>
            <a:r>
              <a:rPr lang="en-NZ" sz="3600" dirty="0" smtClean="0"/>
              <a:t>BOP has had 38 handed in so far as of 1 May 2019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24694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Resources available to you include…</a:t>
            </a:r>
          </a:p>
          <a:p>
            <a:r>
              <a:rPr lang="en-US" sz="3200" dirty="0" smtClean="0">
                <a:hlinkClick r:id="rId2"/>
              </a:rPr>
              <a:t>Police website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FAQs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hlinkClick r:id="rId4"/>
              </a:rPr>
              <a:t>Videos</a:t>
            </a:r>
            <a:r>
              <a:rPr lang="en-US" sz="3200" dirty="0" smtClean="0"/>
              <a:t> (e.g. duck shooting and prohibited vs legal firearms); </a:t>
            </a:r>
          </a:p>
          <a:p>
            <a:r>
              <a:rPr lang="en-US" sz="3200" dirty="0" smtClean="0">
                <a:hlinkClick r:id="rId5"/>
              </a:rPr>
              <a:t>Public Online Notification Form</a:t>
            </a:r>
            <a:r>
              <a:rPr lang="en-US" sz="3200" dirty="0" smtClean="0"/>
              <a:t> (for public to notify Police of intent to hand-in firearms and call 0800 311 311 if assistance is required)</a:t>
            </a:r>
          </a:p>
        </p:txBody>
      </p:sp>
    </p:spTree>
    <p:extLst>
      <p:ext uri="{BB962C8B-B14F-4D97-AF65-F5344CB8AC3E}">
        <p14:creationId xmlns:p14="http://schemas.microsoft.com/office/powerpoint/2010/main" val="298919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5" r="1388" b="1849"/>
          <a:stretch/>
        </p:blipFill>
        <p:spPr>
          <a:xfrm>
            <a:off x="184150" y="1892336"/>
            <a:ext cx="10744200" cy="7696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69" t="808" r="2469" b="1395"/>
          <a:stretch/>
        </p:blipFill>
        <p:spPr>
          <a:xfrm>
            <a:off x="11080750" y="1130336"/>
            <a:ext cx="58674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 Pol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A3245101</value>
    </field>
    <field name="Objective-Title">
      <value order="0">Presentation - NZ Police - Firearms Reform Programme - EBJC - 4 June 2019</value>
    </field>
    <field name="Objective-Description">
      <value order="0"/>
    </field>
    <field name="Objective-CreationStamp">
      <value order="0">2019-05-20T22:43:55Z</value>
    </field>
    <field name="Objective-IsApproved">
      <value order="0">false</value>
    </field>
    <field name="Objective-IsPublished">
      <value order="0">true</value>
    </field>
    <field name="Objective-DatePublished">
      <value order="0">2019-05-20T23:48:47Z</value>
    </field>
    <field name="Objective-ModificationStamp">
      <value order="0">2019-06-16T22:40:58Z</value>
    </field>
    <field name="Objective-Owner">
      <value order="0">Merinda Pansegrouw</value>
    </field>
    <field name="Objective-Path">
      <value order="0">EasyInfo Global Folder:'Virtual Filing Cabinet':Democratic Process and Stakeholdings:Council Committee Meetings:* Council Committees:Eastern Bay of Plenty Joint Committee (EBOPJC):4 | Eastern Bay of Plenty Joint Committee (EBOPJC) Meetings:Eastern Bay of Plenty Joint Committee (EBOPJC) Agenda *:2019 Eastern Bay of Plenty Joint Committee (EBOPJC) Agenda:2019-06-04 EBOPJC Meeting - Tuesday 4 June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vA4912539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2.00758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430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Arial-BoldItalicMT</vt:lpstr>
      <vt:lpstr>ZapfDingbatsITC</vt:lpstr>
      <vt:lpstr>Arial</vt:lpstr>
      <vt:lpstr>Calibri</vt:lpstr>
      <vt:lpstr>NZ Police Theme</vt:lpstr>
      <vt:lpstr>Firearms Reform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Headline Lorem Ipsum intro copy</dc:title>
  <dc:creator>CLEVELY, Penelope</dc:creator>
  <cp:lastModifiedBy>PARKER, Helena (Yvonne)</cp:lastModifiedBy>
  <cp:revision>84</cp:revision>
  <cp:lastPrinted>2019-05-01T02:50:38Z</cp:lastPrinted>
  <dcterms:created xsi:type="dcterms:W3CDTF">2017-12-10T21:41:48Z</dcterms:created>
  <dcterms:modified xsi:type="dcterms:W3CDTF">2019-05-07T03:23:49Z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2017-12-10T00:00:00Z</vt:filetime>
  </property>
  <property fmtid="{D5CDD505-2E9C-101B-9397-08002B2CF9AE}" pid="5" name="Objective-Id">
    <vt:lpwstr>A3245101</vt:lpwstr>
  </property>
  <property fmtid="{D5CDD505-2E9C-101B-9397-08002B2CF9AE}" pid="6" name="Objective-Title">
    <vt:lpwstr>Presentation - NZ Police - Firearms Reform Programme - EBJC - 4 June 2019</vt:lpwstr>
  </property>
  <property fmtid="{D5CDD505-2E9C-101B-9397-08002B2CF9AE}" pid="7" name="Objective-Description">
    <vt:lpwstr/>
  </property>
  <property fmtid="{D5CDD505-2E9C-101B-9397-08002B2CF9AE}" pid="8" name="Objective-CreationStamp">
    <vt:filetime>2019-05-20T22:43:55Z</vt:filetime>
  </property>
  <property fmtid="{D5CDD505-2E9C-101B-9397-08002B2CF9AE}" pid="9" name="Objective-IsApproved">
    <vt:bool>false</vt:bool>
  </property>
  <property fmtid="{D5CDD505-2E9C-101B-9397-08002B2CF9AE}" pid="10" name="Objective-IsPublished">
    <vt:bool>true</vt:bool>
  </property>
  <property fmtid="{D5CDD505-2E9C-101B-9397-08002B2CF9AE}" pid="11" name="Objective-DatePublished">
    <vt:filetime>2019-05-20T23:48:47Z</vt:filetime>
  </property>
  <property fmtid="{D5CDD505-2E9C-101B-9397-08002B2CF9AE}" pid="12" name="Objective-ModificationStamp">
    <vt:filetime>2019-06-16T22:40:58Z</vt:filetime>
  </property>
  <property fmtid="{D5CDD505-2E9C-101B-9397-08002B2CF9AE}" pid="13" name="Objective-Owner">
    <vt:lpwstr>Merinda Pansegrouw</vt:lpwstr>
  </property>
  <property fmtid="{D5CDD505-2E9C-101B-9397-08002B2CF9AE}" pid="14" name="Objective-Path">
    <vt:lpwstr>EasyInfo Global Folder:'Virtual Filing Cabinet':Democratic Process and Stakeholdings:Council Committee Meetings:* Council Committees:Eastern Bay of Plenty Joint Committee (EBOPJC):4 | Eastern Bay of Plenty Joint Committee (EBOPJC) Meetings:Eastern Bay of Plenty Joint Committee (EBOPJC) Agenda *:2019 Eastern Bay of Plenty Joint Committee (EBOPJC) Agenda:2019-06-04 EBOPJC Meeting - Tuesday 4 June 2019:Presentations</vt:lpwstr>
  </property>
  <property fmtid="{D5CDD505-2E9C-101B-9397-08002B2CF9AE}" pid="15" name="Objective-Parent">
    <vt:lpwstr>Presentations</vt:lpwstr>
  </property>
  <property fmtid="{D5CDD505-2E9C-101B-9397-08002B2CF9AE}" pid="16" name="Objective-State">
    <vt:lpwstr>Published</vt:lpwstr>
  </property>
  <property fmtid="{D5CDD505-2E9C-101B-9397-08002B2CF9AE}" pid="17" name="Objective-VersionId">
    <vt:lpwstr>vA4912539</vt:lpwstr>
  </property>
  <property fmtid="{D5CDD505-2E9C-101B-9397-08002B2CF9AE}" pid="18" name="Objective-Version">
    <vt:lpwstr>1.0</vt:lpwstr>
  </property>
  <property fmtid="{D5CDD505-2E9C-101B-9397-08002B2CF9AE}" pid="19" name="Objective-VersionNumber">
    <vt:r8>1</vt:r8>
  </property>
  <property fmtid="{D5CDD505-2E9C-101B-9397-08002B2CF9AE}" pid="20" name="Objective-VersionComment">
    <vt:lpwstr>First version</vt:lpwstr>
  </property>
  <property fmtid="{D5CDD505-2E9C-101B-9397-08002B2CF9AE}" pid="21" name="Objective-FileNumber">
    <vt:lpwstr>2.00758</vt:lpwstr>
  </property>
  <property fmtid="{D5CDD505-2E9C-101B-9397-08002B2CF9AE}" pid="22" name="Objective-Classification">
    <vt:lpwstr>Public Access</vt:lpwstr>
  </property>
  <property fmtid="{D5CDD505-2E9C-101B-9397-08002B2CF9AE}" pid="23" name="Objective-Caveats">
    <vt:lpwstr/>
  </property>
  <property fmtid="{D5CDD505-2E9C-101B-9397-08002B2CF9AE}" pid="24" name="Objective-Meeting and Hearing Type">
    <vt:lpwstr>Presentation</vt:lpwstr>
  </property>
  <property fmtid="{D5CDD505-2E9C-101B-9397-08002B2CF9AE}" pid="25" name="Objective-Meeting Date">
    <vt:lpwstr/>
  </property>
  <property fmtid="{D5CDD505-2E9C-101B-9397-08002B2CF9AE}" pid="26" name="Objective-On Behalf Of">
    <vt:lpwstr/>
  </property>
  <property fmtid="{D5CDD505-2E9C-101B-9397-08002B2CF9AE}" pid="27" name="Objective-Accela Key">
    <vt:lpwstr/>
  </property>
</Properties>
</file>