
<file path=[Content_Types].xml><?xml version="1.0" encoding="utf-8"?>
<Types xmlns="http://schemas.openxmlformats.org/package/2006/content-types">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xml" ContentType="application/vnd.openxmlformats-officedocument.customXmlProperties+xml"/>
</Types>
</file>

<file path=_rels/.rels>&#65279;<?xml version="1.0" encoding="utf-8"?><Relationships xmlns="http://schemas.openxmlformats.org/package/2006/relationships"><Relationship Type="http://schemas.openxmlformats.org/officeDocument/2006/relationships/extended-properties" Target="docProps/app.xml" Id="rId3" /><Relationship Type="http://schemas.openxmlformats.org/package/2006/relationships/metadata/core-properties" Target="docProps/core.xml" Id="rId2" /><Relationship Type="http://schemas.openxmlformats.org/officeDocument/2006/relationships/officeDocument" Target="ppt/presentation.xml" Id="rId1" /><Relationship Type="http://schemas.openxmlformats.org/officeDocument/2006/relationships/custom-properties" Target="/docProps/custom.xml" Id="Re6248d776b6a4880"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78" r:id="rId3"/>
    <p:sldId id="275" r:id="rId4"/>
    <p:sldId id="286" r:id="rId5"/>
    <p:sldId id="276" r:id="rId6"/>
    <p:sldId id="269" r:id="rId7"/>
    <p:sldId id="259" r:id="rId8"/>
    <p:sldId id="270" r:id="rId9"/>
    <p:sldId id="277" r:id="rId10"/>
    <p:sldId id="267" r:id="rId11"/>
    <p:sldId id="260" r:id="rId12"/>
    <p:sldId id="261" r:id="rId13"/>
    <p:sldId id="285" r:id="rId14"/>
    <p:sldId id="262" r:id="rId15"/>
    <p:sldId id="272" r:id="rId16"/>
    <p:sldId id="284" r:id="rId17"/>
    <p:sldId id="271" r:id="rId18"/>
    <p:sldId id="283" r:id="rId19"/>
    <p:sldId id="279" r:id="rId20"/>
    <p:sldId id="281" r:id="rId21"/>
    <p:sldId id="282" r:id="rId22"/>
    <p:sldId id="2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37"/>
    <p:restoredTop sz="94746"/>
  </p:normalViewPr>
  <p:slideViewPr>
    <p:cSldViewPr snapToGrid="0" snapToObjects="1">
      <p:cViewPr varScale="1">
        <p:scale>
          <a:sx n="94" d="100"/>
          <a:sy n="94" d="100"/>
        </p:scale>
        <p:origin x="632" y="18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viewProps" Target="viewProps.xml" Id="rId26"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presProps" Target="presProps.xml" Id="rId25"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notesMaster" Target="notesMasters/notesMaster1.xml" Id="rId2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tableStyles" Target="tableStyles.xml" Id="rId28"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theme" Target="theme/theme1.xml" Id="rId27" /><Relationship Type="http://schemas.openxmlformats.org/officeDocument/2006/relationships/customXml" Target="/customXML/item.xml" Id="R959d0e15c8384e54" /></Relationships>
</file>

<file path=ppt/charts/_rels/chart1.xml.rels><?xml version="1.0" encoding="UTF-8" standalone="yes"?>
<Relationships xmlns="http://schemas.openxmlformats.org/package/2006/relationships"><Relationship Id="rId3" Type="http://schemas.openxmlformats.org/officeDocument/2006/relationships/oleObject" Target="file:////C:\Users\addja\Documents\Successful_Ageing_2018\TalkingTransport\Contacts_AgeRang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carole/Desktop/2.1%20Main%20Mode%20of%20Transport_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carole/Desktop/2.2%20Modes%20of%20Transport_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addja\Documents\Successful_Ageing_2018\TalkingTransport\10.%20Transport%20Policy%20.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0" i="0" u="none" strike="noStrike" kern="1200" baseline="0">
                <a:solidFill>
                  <a:schemeClr val="dk1">
                    <a:lumMod val="75000"/>
                    <a:lumOff val="25000"/>
                  </a:schemeClr>
                </a:solidFill>
                <a:latin typeface="+mn-lt"/>
                <a:ea typeface="+mn-ea"/>
                <a:cs typeface="+mn-cs"/>
              </a:defRPr>
            </a:pPr>
            <a:r>
              <a:rPr lang="en-US" b="0"/>
              <a:t>                          Age</a:t>
            </a:r>
            <a:r>
              <a:rPr lang="en-US" b="0" baseline="0"/>
              <a:t> Range of Survey Participants</a:t>
            </a:r>
            <a:endParaRPr lang="en-US" b="0"/>
          </a:p>
        </c:rich>
      </c:tx>
      <c:layout>
        <c:manualLayout>
          <c:xMode val="edge"/>
          <c:yMode val="edge"/>
          <c:x val="0.20454217047022968"/>
          <c:y val="2.4003547711351565E-2"/>
        </c:manualLayout>
      </c:layout>
      <c:overlay val="0"/>
      <c:spPr>
        <a:noFill/>
        <a:ln>
          <a:noFill/>
        </a:ln>
        <a:effectLst/>
      </c:spPr>
      <c:txPr>
        <a:bodyPr rot="0" spcFirstLastPara="1" vertOverflow="ellipsis" vert="horz" wrap="square" anchor="ctr" anchorCtr="1"/>
        <a:lstStyle/>
        <a:p>
          <a:pPr algn="ctr">
            <a:defRPr sz="1800" b="0" i="0" u="none" strike="noStrike" kern="1200" baseline="0">
              <a:solidFill>
                <a:schemeClr val="dk1">
                  <a:lumMod val="75000"/>
                  <a:lumOff val="25000"/>
                </a:schemeClr>
              </a:solidFill>
              <a:latin typeface="+mn-lt"/>
              <a:ea typeface="+mn-ea"/>
              <a:cs typeface="+mn-cs"/>
            </a:defRPr>
          </a:pPr>
          <a:endParaRPr lang="en-US"/>
        </a:p>
      </c:txPr>
    </c:title>
    <c:autoTitleDeleted val="0"/>
    <c:view3D>
      <c:rotX val="6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5458601469249228"/>
          <c:w val="0.97118048012866254"/>
          <c:h val="0.84541398530750766"/>
        </c:manualLayout>
      </c:layout>
      <c:pie3DChart>
        <c:varyColors val="1"/>
        <c:ser>
          <c:idx val="0"/>
          <c:order val="0"/>
          <c:tx>
            <c:strRef>
              <c:f>'Age Range'!$C$1</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3030-EC47-84E8-52EEC3FD0324}"/>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3030-EC47-84E8-52EEC3FD0324}"/>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3030-EC47-84E8-52EEC3FD0324}"/>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3030-EC47-84E8-52EEC3FD0324}"/>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3030-EC47-84E8-52EEC3FD0324}"/>
              </c:ext>
            </c:extLst>
          </c:dPt>
          <c:dPt>
            <c:idx val="5"/>
            <c:bubble3D val="0"/>
            <c:explosion val="1"/>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3030-EC47-84E8-52EEC3FD0324}"/>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3030-EC47-84E8-52EEC3FD0324}"/>
              </c:ext>
            </c:extLst>
          </c:dPt>
          <c:dLbls>
            <c:dLbl>
              <c:idx val="0"/>
              <c:layout>
                <c:manualLayout>
                  <c:x val="0.17807189459403858"/>
                  <c:y val="4.1229810896279473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0966558867641543"/>
                      <c:h val="0.10007142242945061"/>
                    </c:manualLayout>
                  </c15:layout>
                </c:ext>
                <c:ext xmlns:c16="http://schemas.microsoft.com/office/drawing/2014/chart" uri="{C3380CC4-5D6E-409C-BE32-E72D297353CC}">
                  <c16:uniqueId val="{00000001-3030-EC47-84E8-52EEC3FD0324}"/>
                </c:ext>
              </c:extLst>
            </c:dLbl>
            <c:dLbl>
              <c:idx val="1"/>
              <c:layout>
                <c:manualLayout>
                  <c:x val="-8.4549410777717951E-2"/>
                  <c:y val="0.13032734115782696"/>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9.5297372060857533E-2"/>
                      <c:h val="9.0612169329456219E-2"/>
                    </c:manualLayout>
                  </c15:layout>
                </c:ext>
                <c:ext xmlns:c16="http://schemas.microsoft.com/office/drawing/2014/chart" uri="{C3380CC4-5D6E-409C-BE32-E72D297353CC}">
                  <c16:uniqueId val="{00000003-3030-EC47-84E8-52EEC3FD0324}"/>
                </c:ext>
              </c:extLst>
            </c:dLbl>
            <c:dLbl>
              <c:idx val="2"/>
              <c:layout>
                <c:manualLayout>
                  <c:x val="-0.1393468785151856"/>
                  <c:y val="-1.6239565218154284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0451821115721532"/>
                      <c:h val="8.3696540007187903E-2"/>
                    </c:manualLayout>
                  </c15:layout>
                </c:ext>
                <c:ext xmlns:c16="http://schemas.microsoft.com/office/drawing/2014/chart" uri="{C3380CC4-5D6E-409C-BE32-E72D297353CC}">
                  <c16:uniqueId val="{00000005-3030-EC47-84E8-52EEC3FD0324}"/>
                </c:ext>
              </c:extLst>
            </c:dLbl>
            <c:dLbl>
              <c:idx val="3"/>
              <c:layout>
                <c:manualLayout>
                  <c:x val="-8.4123429883764644E-2"/>
                  <c:y val="-0.17180656630089725"/>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1380131537611853"/>
                      <c:h val="9.3366955163662377E-2"/>
                    </c:manualLayout>
                  </c15:layout>
                </c:ext>
                <c:ext xmlns:c16="http://schemas.microsoft.com/office/drawing/2014/chart" uri="{C3380CC4-5D6E-409C-BE32-E72D297353CC}">
                  <c16:uniqueId val="{00000007-3030-EC47-84E8-52EEC3FD0324}"/>
                </c:ext>
              </c:extLst>
            </c:dLbl>
            <c:dLbl>
              <c:idx val="4"/>
              <c:layout>
                <c:manualLayout>
                  <c:x val="0.15608497283352143"/>
                  <c:y val="-5.7524409321653085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0221290580532438"/>
                      <c:h val="0.10270037000091969"/>
                    </c:manualLayout>
                  </c15:layout>
                </c:ext>
                <c:ext xmlns:c16="http://schemas.microsoft.com/office/drawing/2014/chart" uri="{C3380CC4-5D6E-409C-BE32-E72D297353CC}">
                  <c16:uniqueId val="{00000009-3030-EC47-84E8-52EEC3FD0324}"/>
                </c:ext>
              </c:extLst>
            </c:dLbl>
            <c:dLbl>
              <c:idx val="5"/>
              <c:layout>
                <c:manualLayout>
                  <c:x val="-0.10178788922297539"/>
                  <c:y val="7.0538588336835253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9.0179806362378975E-2"/>
                      <c:h val="9.0612169329456219E-2"/>
                    </c:manualLayout>
                  </c15:layout>
                </c:ext>
                <c:ext xmlns:c16="http://schemas.microsoft.com/office/drawing/2014/chart" uri="{C3380CC4-5D6E-409C-BE32-E72D297353CC}">
                  <c16:uniqueId val="{0000000B-3030-EC47-84E8-52EEC3FD0324}"/>
                </c:ext>
              </c:extLst>
            </c:dLbl>
            <c:dLbl>
              <c:idx val="6"/>
              <c:layout>
                <c:manualLayout>
                  <c:x val="-5.4288383594034727E-2"/>
                  <c:y val="2.6236448719284995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9.5683504780569875E-2"/>
                      <c:h val="9.1035436608159839E-2"/>
                    </c:manualLayout>
                  </c15:layout>
                </c:ext>
                <c:ext xmlns:c16="http://schemas.microsoft.com/office/drawing/2014/chart" uri="{C3380CC4-5D6E-409C-BE32-E72D297353CC}">
                  <c16:uniqueId val="{0000000D-3030-EC47-84E8-52EEC3FD0324}"/>
                </c:ext>
              </c:extLst>
            </c:dLbl>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c:spPr>
            <c:txPr>
              <a:bodyPr rot="0" spcFirstLastPara="1" vertOverflow="overflow" horzOverflow="overflow" vert="horz" wrap="square" lIns="0" tIns="0" rIns="0" bIns="0" anchor="ctr" anchorCtr="1">
                <a:noAutofit/>
              </a:bodyPr>
              <a:lstStyle/>
              <a:p>
                <a:pPr>
                  <a:defRPr sz="900" b="0"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1"/>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'Age Range'!$B$2:$B$8</c:f>
              <c:strCache>
                <c:ptCount val="7"/>
                <c:pt idx="0">
                  <c:v>60-65</c:v>
                </c:pt>
                <c:pt idx="1">
                  <c:v>65-69</c:v>
                </c:pt>
                <c:pt idx="2">
                  <c:v>70-74</c:v>
                </c:pt>
                <c:pt idx="3">
                  <c:v>75-79</c:v>
                </c:pt>
                <c:pt idx="4">
                  <c:v>80-89</c:v>
                </c:pt>
                <c:pt idx="5">
                  <c:v>90+</c:v>
                </c:pt>
                <c:pt idx="6">
                  <c:v>Blank</c:v>
                </c:pt>
              </c:strCache>
            </c:strRef>
          </c:cat>
          <c:val>
            <c:numRef>
              <c:f>'Age Range'!$C$2:$C$8</c:f>
              <c:numCache>
                <c:formatCode>General</c:formatCode>
                <c:ptCount val="7"/>
                <c:pt idx="0">
                  <c:v>1</c:v>
                </c:pt>
                <c:pt idx="1">
                  <c:v>8</c:v>
                </c:pt>
                <c:pt idx="2">
                  <c:v>9</c:v>
                </c:pt>
                <c:pt idx="3">
                  <c:v>12</c:v>
                </c:pt>
                <c:pt idx="4">
                  <c:v>18</c:v>
                </c:pt>
                <c:pt idx="5">
                  <c:v>3</c:v>
                </c:pt>
                <c:pt idx="6">
                  <c:v>4</c:v>
                </c:pt>
              </c:numCache>
            </c:numRef>
          </c:val>
          <c:extLst>
            <c:ext xmlns:c16="http://schemas.microsoft.com/office/drawing/2014/chart" uri="{C3380CC4-5D6E-409C-BE32-E72D297353CC}">
              <c16:uniqueId val="{0000000E-3030-EC47-84E8-52EEC3FD0324}"/>
            </c:ext>
          </c:extLst>
        </c:ser>
        <c:dLbls>
          <c:dLblPos val="ctr"/>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lgn="jus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51984086029338"/>
          <c:y val="7.1410536422879395E-2"/>
          <c:w val="0.79735428214110093"/>
          <c:h val="0.91912553083668458"/>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69B0-7B41-AFC0-66B3EBC91706}"/>
              </c:ext>
            </c:extLst>
          </c:dPt>
          <c:dPt>
            <c:idx val="1"/>
            <c:invertIfNegative val="0"/>
            <c:bubble3D val="0"/>
            <c:spPr>
              <a:solidFill>
                <a:srgbClr val="C00000"/>
              </a:solidFill>
              <a:ln>
                <a:noFill/>
              </a:ln>
              <a:effectLst/>
            </c:spPr>
            <c:extLst>
              <c:ext xmlns:c16="http://schemas.microsoft.com/office/drawing/2014/chart" uri="{C3380CC4-5D6E-409C-BE32-E72D297353CC}">
                <c16:uniqueId val="{00000003-69B0-7B41-AFC0-66B3EBC91706}"/>
              </c:ext>
            </c:extLst>
          </c:dPt>
          <c:dPt>
            <c:idx val="2"/>
            <c:invertIfNegative val="0"/>
            <c:bubble3D val="0"/>
            <c:spPr>
              <a:solidFill>
                <a:srgbClr val="C00000"/>
              </a:solidFill>
              <a:ln>
                <a:noFill/>
              </a:ln>
              <a:effectLst/>
            </c:spPr>
            <c:extLst>
              <c:ext xmlns:c16="http://schemas.microsoft.com/office/drawing/2014/chart" uri="{C3380CC4-5D6E-409C-BE32-E72D297353CC}">
                <c16:uniqueId val="{00000005-69B0-7B41-AFC0-66B3EBC91706}"/>
              </c:ext>
            </c:extLst>
          </c:dPt>
          <c:dPt>
            <c:idx val="3"/>
            <c:invertIfNegative val="0"/>
            <c:bubble3D val="0"/>
            <c:spPr>
              <a:solidFill>
                <a:srgbClr val="C00000"/>
              </a:solidFill>
              <a:ln>
                <a:noFill/>
              </a:ln>
              <a:effectLst/>
            </c:spPr>
            <c:extLst>
              <c:ext xmlns:c16="http://schemas.microsoft.com/office/drawing/2014/chart" uri="{C3380CC4-5D6E-409C-BE32-E72D297353CC}">
                <c16:uniqueId val="{00000007-69B0-7B41-AFC0-66B3EBC91706}"/>
              </c:ext>
            </c:extLst>
          </c:dPt>
          <c:dPt>
            <c:idx val="4"/>
            <c:invertIfNegative val="0"/>
            <c:bubble3D val="0"/>
            <c:spPr>
              <a:solidFill>
                <a:srgbClr val="C00000"/>
              </a:solidFill>
              <a:ln>
                <a:noFill/>
              </a:ln>
              <a:effectLst/>
            </c:spPr>
            <c:extLst>
              <c:ext xmlns:c16="http://schemas.microsoft.com/office/drawing/2014/chart" uri="{C3380CC4-5D6E-409C-BE32-E72D297353CC}">
                <c16:uniqueId val="{00000009-69B0-7B41-AFC0-66B3EBC91706}"/>
              </c:ext>
            </c:extLst>
          </c:dPt>
          <c:dPt>
            <c:idx val="5"/>
            <c:invertIfNegative val="0"/>
            <c:bubble3D val="0"/>
            <c:spPr>
              <a:solidFill>
                <a:srgbClr val="C00000"/>
              </a:solidFill>
              <a:ln>
                <a:noFill/>
              </a:ln>
              <a:effectLst/>
            </c:spPr>
            <c:extLst>
              <c:ext xmlns:c16="http://schemas.microsoft.com/office/drawing/2014/chart" uri="{C3380CC4-5D6E-409C-BE32-E72D297353CC}">
                <c16:uniqueId val="{0000000B-69B0-7B41-AFC0-66B3EBC91706}"/>
              </c:ext>
            </c:extLst>
          </c:dPt>
          <c:dPt>
            <c:idx val="6"/>
            <c:invertIfNegative val="0"/>
            <c:bubble3D val="0"/>
            <c:spPr>
              <a:solidFill>
                <a:srgbClr val="C00000"/>
              </a:solidFill>
              <a:ln>
                <a:noFill/>
              </a:ln>
              <a:effectLst/>
            </c:spPr>
            <c:extLst>
              <c:ext xmlns:c16="http://schemas.microsoft.com/office/drawing/2014/chart" uri="{C3380CC4-5D6E-409C-BE32-E72D297353CC}">
                <c16:uniqueId val="{0000000D-69B0-7B41-AFC0-66B3EBC91706}"/>
              </c:ext>
            </c:extLst>
          </c:dPt>
          <c:dPt>
            <c:idx val="7"/>
            <c:invertIfNegative val="0"/>
            <c:bubble3D val="0"/>
            <c:spPr>
              <a:solidFill>
                <a:srgbClr val="C00000"/>
              </a:solidFill>
              <a:ln>
                <a:noFill/>
              </a:ln>
              <a:effectLst/>
            </c:spPr>
            <c:extLst>
              <c:ext xmlns:c16="http://schemas.microsoft.com/office/drawing/2014/chart" uri="{C3380CC4-5D6E-409C-BE32-E72D297353CC}">
                <c16:uniqueId val="{0000000F-69B0-7B41-AFC0-66B3EBC91706}"/>
              </c:ext>
            </c:extLst>
          </c:dPt>
          <c:dPt>
            <c:idx val="8"/>
            <c:invertIfNegative val="0"/>
            <c:bubble3D val="0"/>
            <c:spPr>
              <a:solidFill>
                <a:srgbClr val="C00000"/>
              </a:solidFill>
              <a:ln>
                <a:noFill/>
              </a:ln>
              <a:effectLst/>
            </c:spPr>
            <c:extLst>
              <c:ext xmlns:c16="http://schemas.microsoft.com/office/drawing/2014/chart" uri="{C3380CC4-5D6E-409C-BE32-E72D297353CC}">
                <c16:uniqueId val="{00000011-69B0-7B41-AFC0-66B3EBC91706}"/>
              </c:ext>
            </c:extLst>
          </c:dPt>
          <c:dPt>
            <c:idx val="9"/>
            <c:invertIfNegative val="0"/>
            <c:bubble3D val="0"/>
            <c:spPr>
              <a:solidFill>
                <a:srgbClr val="C00000"/>
              </a:solidFill>
              <a:ln>
                <a:noFill/>
              </a:ln>
              <a:effectLst/>
            </c:spPr>
            <c:extLst>
              <c:ext xmlns:c16="http://schemas.microsoft.com/office/drawing/2014/chart" uri="{C3380CC4-5D6E-409C-BE32-E72D297353CC}">
                <c16:uniqueId val="{00000013-69B0-7B41-AFC0-66B3EBC91706}"/>
              </c:ext>
            </c:extLst>
          </c:dPt>
          <c:dPt>
            <c:idx val="10"/>
            <c:invertIfNegative val="0"/>
            <c:bubble3D val="0"/>
            <c:spPr>
              <a:solidFill>
                <a:srgbClr val="C00000"/>
              </a:solidFill>
              <a:ln>
                <a:noFill/>
              </a:ln>
              <a:effectLst/>
            </c:spPr>
            <c:extLst>
              <c:ext xmlns:c16="http://schemas.microsoft.com/office/drawing/2014/chart" uri="{C3380CC4-5D6E-409C-BE32-E72D297353CC}">
                <c16:uniqueId val="{00000015-69B0-7B41-AFC0-66B3EBC91706}"/>
              </c:ext>
            </c:extLst>
          </c:dPt>
          <c:dPt>
            <c:idx val="11"/>
            <c:invertIfNegative val="0"/>
            <c:bubble3D val="0"/>
            <c:spPr>
              <a:solidFill>
                <a:srgbClr val="C00000"/>
              </a:solidFill>
              <a:ln>
                <a:noFill/>
              </a:ln>
              <a:effectLst/>
            </c:spPr>
            <c:extLst>
              <c:ext xmlns:c16="http://schemas.microsoft.com/office/drawing/2014/chart" uri="{C3380CC4-5D6E-409C-BE32-E72D297353CC}">
                <c16:uniqueId val="{00000017-69B0-7B41-AFC0-66B3EBC91706}"/>
              </c:ext>
            </c:extLst>
          </c:dPt>
          <c:dPt>
            <c:idx val="12"/>
            <c:invertIfNegative val="0"/>
            <c:bubble3D val="0"/>
            <c:spPr>
              <a:solidFill>
                <a:srgbClr val="C00000"/>
              </a:solidFill>
              <a:ln>
                <a:noFill/>
              </a:ln>
              <a:effectLst/>
            </c:spPr>
            <c:extLst>
              <c:ext xmlns:c16="http://schemas.microsoft.com/office/drawing/2014/chart" uri="{C3380CC4-5D6E-409C-BE32-E72D297353CC}">
                <c16:uniqueId val="{00000019-69B0-7B41-AFC0-66B3EBC91706}"/>
              </c:ext>
            </c:extLst>
          </c:dPt>
          <c:dPt>
            <c:idx val="13"/>
            <c:invertIfNegative val="0"/>
            <c:bubble3D val="0"/>
            <c:spPr>
              <a:solidFill>
                <a:srgbClr val="C00000"/>
              </a:solidFill>
              <a:ln>
                <a:noFill/>
              </a:ln>
              <a:effectLst/>
            </c:spPr>
            <c:extLst>
              <c:ext xmlns:c16="http://schemas.microsoft.com/office/drawing/2014/chart" uri="{C3380CC4-5D6E-409C-BE32-E72D297353CC}">
                <c16:uniqueId val="{0000001B-69B0-7B41-AFC0-66B3EBC91706}"/>
              </c:ext>
            </c:extLst>
          </c:dPt>
          <c:dPt>
            <c:idx val="14"/>
            <c:invertIfNegative val="0"/>
            <c:bubble3D val="0"/>
            <c:spPr>
              <a:solidFill>
                <a:srgbClr val="C00000"/>
              </a:solidFill>
              <a:ln>
                <a:noFill/>
              </a:ln>
              <a:effectLst/>
            </c:spPr>
            <c:extLst>
              <c:ext xmlns:c16="http://schemas.microsoft.com/office/drawing/2014/chart" uri="{C3380CC4-5D6E-409C-BE32-E72D297353CC}">
                <c16:uniqueId val="{0000001D-69B0-7B41-AFC0-66B3EBC91706}"/>
              </c:ext>
            </c:extLst>
          </c:dPt>
          <c:dPt>
            <c:idx val="15"/>
            <c:invertIfNegative val="0"/>
            <c:bubble3D val="0"/>
            <c:spPr>
              <a:solidFill>
                <a:srgbClr val="C00000"/>
              </a:solidFill>
              <a:ln>
                <a:noFill/>
              </a:ln>
              <a:effectLst/>
            </c:spPr>
            <c:extLst>
              <c:ext xmlns:c16="http://schemas.microsoft.com/office/drawing/2014/chart" uri="{C3380CC4-5D6E-409C-BE32-E72D297353CC}">
                <c16:uniqueId val="{0000001F-69B0-7B41-AFC0-66B3EBC91706}"/>
              </c:ext>
            </c:extLst>
          </c:dPt>
          <c:dPt>
            <c:idx val="16"/>
            <c:invertIfNegative val="0"/>
            <c:bubble3D val="0"/>
            <c:spPr>
              <a:solidFill>
                <a:srgbClr val="C00000"/>
              </a:solidFill>
              <a:ln>
                <a:noFill/>
              </a:ln>
              <a:effectLst/>
            </c:spPr>
            <c:extLst>
              <c:ext xmlns:c16="http://schemas.microsoft.com/office/drawing/2014/chart" uri="{C3380CC4-5D6E-409C-BE32-E72D297353CC}">
                <c16:uniqueId val="{00000021-69B0-7B41-AFC0-66B3EBC9170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'3.Travl Dest Graph'!$A$1:$Q$1</c:f>
              <c:strCache>
                <c:ptCount val="17"/>
                <c:pt idx="0">
                  <c:v>Work</c:v>
                </c:pt>
                <c:pt idx="1">
                  <c:v>Super-market</c:v>
                </c:pt>
                <c:pt idx="2">
                  <c:v>Shopping Centre</c:v>
                </c:pt>
                <c:pt idx="3">
                  <c:v>Medical Centre</c:v>
                </c:pt>
                <c:pt idx="4">
                  <c:v>Hospital</c:v>
                </c:pt>
                <c:pt idx="5">
                  <c:v>Other Town</c:v>
                </c:pt>
                <c:pt idx="6">
                  <c:v>Other Country</c:v>
                </c:pt>
                <c:pt idx="7">
                  <c:v>Family</c:v>
                </c:pt>
                <c:pt idx="8">
                  <c:v>Friends</c:v>
                </c:pt>
                <c:pt idx="9">
                  <c:v>Volunteer work</c:v>
                </c:pt>
                <c:pt idx="10">
                  <c:v>Club</c:v>
                </c:pt>
                <c:pt idx="11">
                  <c:v>Recreation</c:v>
                </c:pt>
                <c:pt idx="12">
                  <c:v>Movies</c:v>
                </c:pt>
                <c:pt idx="13">
                  <c:v>Concerts</c:v>
                </c:pt>
                <c:pt idx="14">
                  <c:v>Beach</c:v>
                </c:pt>
                <c:pt idx="15">
                  <c:v>Tours</c:v>
                </c:pt>
                <c:pt idx="16">
                  <c:v>Other</c:v>
                </c:pt>
              </c:strCache>
            </c:strRef>
          </c:cat>
          <c:val>
            <c:numRef>
              <c:f>'3.Travl Dest Graph'!$A$2:$Q$2</c:f>
              <c:numCache>
                <c:formatCode>General</c:formatCode>
                <c:ptCount val="17"/>
                <c:pt idx="0">
                  <c:v>4</c:v>
                </c:pt>
                <c:pt idx="1">
                  <c:v>53</c:v>
                </c:pt>
                <c:pt idx="2">
                  <c:v>44</c:v>
                </c:pt>
                <c:pt idx="3">
                  <c:v>38</c:v>
                </c:pt>
                <c:pt idx="4">
                  <c:v>23</c:v>
                </c:pt>
                <c:pt idx="5">
                  <c:v>22</c:v>
                </c:pt>
                <c:pt idx="6">
                  <c:v>11</c:v>
                </c:pt>
                <c:pt idx="7">
                  <c:v>32</c:v>
                </c:pt>
                <c:pt idx="8">
                  <c:v>38</c:v>
                </c:pt>
                <c:pt idx="9">
                  <c:v>26</c:v>
                </c:pt>
                <c:pt idx="10">
                  <c:v>25</c:v>
                </c:pt>
                <c:pt idx="11">
                  <c:v>25</c:v>
                </c:pt>
                <c:pt idx="12">
                  <c:v>26</c:v>
                </c:pt>
                <c:pt idx="13">
                  <c:v>21</c:v>
                </c:pt>
                <c:pt idx="14">
                  <c:v>24</c:v>
                </c:pt>
                <c:pt idx="15">
                  <c:v>11</c:v>
                </c:pt>
                <c:pt idx="16">
                  <c:v>8</c:v>
                </c:pt>
              </c:numCache>
            </c:numRef>
          </c:val>
          <c:extLst>
            <c:ext xmlns:c16="http://schemas.microsoft.com/office/drawing/2014/chart" uri="{C3380CC4-5D6E-409C-BE32-E72D297353CC}">
              <c16:uniqueId val="{00000022-69B0-7B41-AFC0-66B3EBC91706}"/>
            </c:ext>
          </c:extLst>
        </c:ser>
        <c:dLbls>
          <c:showLegendKey val="0"/>
          <c:showVal val="1"/>
          <c:showCatName val="0"/>
          <c:showSerName val="0"/>
          <c:showPercent val="0"/>
          <c:showBubbleSize val="0"/>
        </c:dLbls>
        <c:gapWidth val="15"/>
        <c:axId val="568882528"/>
        <c:axId val="568884824"/>
      </c:barChart>
      <c:catAx>
        <c:axId val="56888252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baseline="0">
                <a:solidFill>
                  <a:schemeClr val="dk1">
                    <a:lumMod val="75000"/>
                    <a:lumOff val="25000"/>
                  </a:schemeClr>
                </a:solidFill>
                <a:latin typeface="+mn-lt"/>
                <a:ea typeface="+mn-ea"/>
                <a:cs typeface="+mn-cs"/>
              </a:defRPr>
            </a:pPr>
            <a:endParaRPr lang="en-US"/>
          </a:p>
        </c:txPr>
        <c:crossAx val="568884824"/>
        <c:crosses val="autoZero"/>
        <c:auto val="1"/>
        <c:lblAlgn val="ctr"/>
        <c:lblOffset val="100"/>
        <c:noMultiLvlLbl val="0"/>
      </c:catAx>
      <c:valAx>
        <c:axId val="568884824"/>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68882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[2.1 Main Mode of Transport_1.xlsx]2.1 Graph !PivotTable13</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Main Mode of Transport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a:sp3d/>
        </c:spPr>
        <c:marker>
          <c:symbol val="circle"/>
          <c:size val="6"/>
        </c:marker>
        <c:dLbl>
          <c:idx val="0"/>
          <c:spPr>
            <a:gradFill>
              <a:gsLst>
                <a:gs pos="85992">
                  <a:srgbClr val="B0C4E6"/>
                </a:gs>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1"/>
          <c:showBubbleSize val="0"/>
          <c:extLst>
            <c:ext xmlns:c15="http://schemas.microsoft.com/office/drawing/2012/chart" uri="{CE6537A1-D6FC-4f65-9D91-7224C49458BB}"/>
          </c:extLst>
        </c:dLbl>
      </c:pivotFmt>
      <c:pivotFmt>
        <c:idx val="1"/>
        <c:spPr>
          <a:solidFill>
            <a:schemeClr val="accent2"/>
          </a:solidFill>
          <a:ln>
            <a:noFill/>
          </a:ln>
          <a:effectLst>
            <a:outerShdw blurRad="254000" sx="102000" sy="102000" algn="ctr" rotWithShape="0">
              <a:prstClr val="black">
                <a:alpha val="20000"/>
              </a:prstClr>
            </a:outerShdw>
          </a:effectLst>
          <a:sp3d/>
        </c:spPr>
        <c:dLbl>
          <c:idx val="0"/>
          <c:tx>
            <c:rich>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fld id="{BE26BA83-F3C6-8D41-8189-C0F4F39DD113}" type="PERCENTAGE">
                  <a:rPr lang="en-US" baseline="0"/>
                  <a:pPr>
                    <a:defRPr sz="1100" b="1" i="0" u="none" strike="noStrike" kern="1200" baseline="0">
                      <a:solidFill>
                        <a:schemeClr val="tx1"/>
                      </a:solidFill>
                      <a:latin typeface="+mn-lt"/>
                      <a:ea typeface="+mn-ea"/>
                      <a:cs typeface="+mn-cs"/>
                    </a:defRPr>
                  </a:pPr>
                  <a:t>[PERCENTAGE]</a:t>
                </a:fld>
                <a:endParaRPr lang="en-US"/>
              </a:p>
            </c:rich>
          </c:tx>
          <c:spPr>
            <a:gradFill>
              <a:gsLst>
                <a:gs pos="85992">
                  <a:srgbClr val="B0C4E6"/>
                </a:gs>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Lst>
        </c:dLbl>
      </c:pivotFmt>
      <c:pivotFmt>
        <c:idx val="2"/>
        <c:spPr>
          <a:solidFill>
            <a:schemeClr val="accent1"/>
          </a:solidFill>
          <a:ln>
            <a:noFill/>
          </a:ln>
          <a:effectLst>
            <a:outerShdw blurRad="254000" sx="102000" sy="102000" algn="ctr" rotWithShape="0">
              <a:prstClr val="black">
                <a:alpha val="20000"/>
              </a:prstClr>
            </a:outerShdw>
          </a:effectLst>
          <a:sp3d/>
        </c:spPr>
        <c:dLbl>
          <c:idx val="0"/>
          <c:tx>
            <c:rich>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fld id="{750058E5-45A2-1947-8100-DA7C465FB2BC}" type="PERCENTAGE">
                  <a:rPr lang="en-US" baseline="0"/>
                  <a:pPr>
                    <a:defRPr sz="1100" b="1" i="0" u="none" strike="noStrike" kern="1200" baseline="0">
                      <a:solidFill>
                        <a:schemeClr val="tx1"/>
                      </a:solidFill>
                      <a:latin typeface="+mn-lt"/>
                      <a:ea typeface="+mn-ea"/>
                      <a:cs typeface="+mn-cs"/>
                    </a:defRPr>
                  </a:pPr>
                  <a:t>[PERCENTAGE]</a:t>
                </a:fld>
                <a:endParaRPr lang="en-US"/>
              </a:p>
            </c:rich>
          </c:tx>
          <c:spPr>
            <a:gradFill>
              <a:gsLst>
                <a:gs pos="85992">
                  <a:srgbClr val="B0C4E6"/>
                </a:gs>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Lst>
        </c:dLbl>
      </c:pivotFmt>
      <c:pivotFmt>
        <c:idx val="3"/>
        <c:spPr>
          <a:solidFill>
            <a:schemeClr val="accent3"/>
          </a:solidFill>
          <a:ln>
            <a:noFill/>
          </a:ln>
          <a:effectLst>
            <a:outerShdw blurRad="254000" sx="102000" sy="102000" algn="ctr" rotWithShape="0">
              <a:prstClr val="black">
                <a:alpha val="20000"/>
              </a:prstClr>
            </a:outerShdw>
          </a:effectLst>
          <a:sp3d/>
        </c:spPr>
        <c:dLbl>
          <c:idx val="0"/>
          <c:tx>
            <c:rich>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r>
                  <a:rPr lang="en-US" baseline="0"/>
                  <a:t>
</a:t>
                </a:r>
                <a:fld id="{54C20E01-1BAC-5546-8340-503F6152ECE2}" type="PERCENTAGE">
                  <a:rPr lang="en-US" baseline="0"/>
                  <a:pPr>
                    <a:defRPr sz="1000" b="1" i="0" u="none" strike="noStrike" kern="1200" baseline="0">
                      <a:solidFill>
                        <a:schemeClr val="lt1"/>
                      </a:solidFill>
                      <a:latin typeface="+mn-lt"/>
                      <a:ea typeface="+mn-ea"/>
                      <a:cs typeface="+mn-cs"/>
                    </a:defRPr>
                  </a:pPr>
                  <a:t>[PERCENTAGE]</a:t>
                </a:fld>
                <a:endParaRPr lang="en-US" baseline="0"/>
              </a:p>
            </c:rich>
          </c:tx>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Lst>
        </c:dLbl>
      </c:pivotFmt>
      <c:pivotFmt>
        <c:idx val="4"/>
        <c:spPr>
          <a:solidFill>
            <a:schemeClr val="accent1"/>
          </a:solidFill>
          <a:ln>
            <a:noFill/>
          </a:ln>
          <a:effectLst>
            <a:outerShdw blurRad="254000" sx="102000" sy="102000" algn="ctr" rotWithShape="0">
              <a:prstClr val="black">
                <a:alpha val="20000"/>
              </a:prstClr>
            </a:outerShdw>
          </a:effectLst>
          <a:sp3d/>
        </c:spPr>
        <c:marker>
          <c:symbol val="none"/>
        </c:marker>
        <c:dLbl>
          <c:idx val="0"/>
          <c:spPr>
            <a:gradFill>
              <a:gsLst>
                <a:gs pos="85992">
                  <a:srgbClr val="B0C4E6"/>
                </a:gs>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a:outerShdw blurRad="254000" sx="102000" sy="102000" algn="ctr" rotWithShape="0">
              <a:prstClr val="black">
                <a:alpha val="20000"/>
              </a:prstClr>
            </a:outerShdw>
          </a:effectLst>
          <a:sp3d/>
        </c:spPr>
        <c:dLbl>
          <c:idx val="0"/>
          <c:tx>
            <c:rich>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fld id="{750058E5-45A2-1947-8100-DA7C465FB2BC}" type="PERCENTAGE">
                  <a:rPr lang="en-US" baseline="0"/>
                  <a:pPr>
                    <a:defRPr sz="1100" b="1" i="0" u="none" strike="noStrike" kern="1200" baseline="0">
                      <a:solidFill>
                        <a:schemeClr val="tx1"/>
                      </a:solidFill>
                      <a:latin typeface="+mn-lt"/>
                      <a:ea typeface="+mn-ea"/>
                      <a:cs typeface="+mn-cs"/>
                    </a:defRPr>
                  </a:pPr>
                  <a:t>[PERCENTAGE]</a:t>
                </a:fld>
                <a:endParaRPr lang="en-US"/>
              </a:p>
            </c:rich>
          </c:tx>
          <c:spPr>
            <a:gradFill>
              <a:gsLst>
                <a:gs pos="85992">
                  <a:srgbClr val="B0C4E6"/>
                </a:gs>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Lst>
        </c:dLbl>
      </c:pivotFmt>
      <c:pivotFmt>
        <c:idx val="6"/>
        <c:spPr>
          <a:solidFill>
            <a:schemeClr val="accent1"/>
          </a:solidFill>
          <a:ln>
            <a:noFill/>
          </a:ln>
          <a:effectLst>
            <a:outerShdw blurRad="254000" sx="102000" sy="102000" algn="ctr" rotWithShape="0">
              <a:prstClr val="black">
                <a:alpha val="20000"/>
              </a:prstClr>
            </a:outerShdw>
          </a:effectLst>
          <a:sp3d/>
        </c:spPr>
        <c:dLbl>
          <c:idx val="0"/>
          <c:tx>
            <c:rich>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fld id="{BE26BA83-F3C6-8D41-8189-C0F4F39DD113}" type="PERCENTAGE">
                  <a:rPr lang="en-US" baseline="0"/>
                  <a:pPr>
                    <a:defRPr sz="1100" b="1" i="0" u="none" strike="noStrike" kern="1200" baseline="0">
                      <a:solidFill>
                        <a:schemeClr val="tx1"/>
                      </a:solidFill>
                      <a:latin typeface="+mn-lt"/>
                      <a:ea typeface="+mn-ea"/>
                      <a:cs typeface="+mn-cs"/>
                    </a:defRPr>
                  </a:pPr>
                  <a:t>[PERCENTAGE]</a:t>
                </a:fld>
                <a:endParaRPr lang="en-US"/>
              </a:p>
            </c:rich>
          </c:tx>
          <c:spPr>
            <a:gradFill>
              <a:gsLst>
                <a:gs pos="85992">
                  <a:srgbClr val="B0C4E6"/>
                </a:gs>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Lst>
        </c:dLbl>
      </c:pivotFmt>
      <c:pivotFmt>
        <c:idx val="7"/>
        <c:spPr>
          <a:solidFill>
            <a:schemeClr val="accent1"/>
          </a:solidFill>
          <a:ln>
            <a:noFill/>
          </a:ln>
          <a:effectLst>
            <a:outerShdw blurRad="254000" sx="102000" sy="102000" algn="ctr" rotWithShape="0">
              <a:prstClr val="black">
                <a:alpha val="20000"/>
              </a:prstClr>
            </a:outerShdw>
          </a:effectLst>
          <a:sp3d/>
        </c:spPr>
        <c:dLbl>
          <c:idx val="0"/>
          <c:tx>
            <c:rich>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fld id="{54C20E01-1BAC-5546-8340-503F6152ECE2}" type="PERCENTAGE">
                  <a:rPr lang="en-US" baseline="0"/>
                  <a:pPr>
                    <a:defRPr sz="1100" b="1" i="0" u="none" strike="noStrike" kern="1200" baseline="0">
                      <a:solidFill>
                        <a:schemeClr val="tx1"/>
                      </a:solidFill>
                      <a:latin typeface="+mn-lt"/>
                      <a:ea typeface="+mn-ea"/>
                      <a:cs typeface="+mn-cs"/>
                    </a:defRPr>
                  </a:pPr>
                  <a:t>[PERCENTAGE]</a:t>
                </a:fld>
                <a:endParaRPr lang="en-US"/>
              </a:p>
            </c:rich>
          </c:tx>
          <c:spPr>
            <a:gradFill>
              <a:gsLst>
                <a:gs pos="85992">
                  <a:srgbClr val="B0C4E6"/>
                </a:gs>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Lst>
        </c:dLbl>
      </c:pivotFmt>
      <c:pivotFmt>
        <c:idx val="8"/>
        <c:spPr>
          <a:solidFill>
            <a:schemeClr val="accent1"/>
          </a:solidFill>
          <a:ln>
            <a:noFill/>
          </a:ln>
          <a:effectLst>
            <a:outerShdw blurRad="254000" sx="102000" sy="102000" algn="ctr" rotWithShape="0">
              <a:prstClr val="black">
                <a:alpha val="20000"/>
              </a:prstClr>
            </a:outerShdw>
          </a:effectLst>
          <a:sp3d/>
        </c:spPr>
        <c:marker>
          <c:symbol val="none"/>
        </c:marker>
        <c:dLbl>
          <c:idx val="0"/>
          <c:spPr>
            <a:gradFill>
              <a:gsLst>
                <a:gs pos="85992">
                  <a:srgbClr val="B0C4E6"/>
                </a:gs>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1"/>
          <c:showBubbleSize val="0"/>
          <c:extLst>
            <c:ext xmlns:c15="http://schemas.microsoft.com/office/drawing/2012/chart" uri="{CE6537A1-D6FC-4f65-9D91-7224C49458BB}"/>
          </c:extLst>
        </c:dLbl>
      </c:pivotFmt>
      <c:pivotFmt>
        <c:idx val="9"/>
        <c:spPr>
          <a:solidFill>
            <a:schemeClr val="accent1"/>
          </a:solidFill>
          <a:ln>
            <a:noFill/>
          </a:ln>
          <a:effectLst>
            <a:outerShdw blurRad="254000" sx="102000" sy="102000" algn="ctr" rotWithShape="0">
              <a:prstClr val="black">
                <a:alpha val="20000"/>
              </a:prstClr>
            </a:outerShdw>
          </a:effectLst>
          <a:sp3d/>
        </c:spPr>
        <c:dLbl>
          <c:idx val="0"/>
          <c:tx>
            <c:rich>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fld id="{750058E5-45A2-1947-8100-DA7C465FB2BC}" type="PERCENTAGE">
                  <a:rPr lang="en-US" baseline="0"/>
                  <a:pPr>
                    <a:defRPr sz="1100" b="1" i="0" u="none" strike="noStrike" kern="1200" baseline="0">
                      <a:solidFill>
                        <a:schemeClr val="tx1"/>
                      </a:solidFill>
                      <a:latin typeface="+mn-lt"/>
                      <a:ea typeface="+mn-ea"/>
                      <a:cs typeface="+mn-cs"/>
                    </a:defRPr>
                  </a:pPr>
                  <a:t>[PERCENTAGE]</a:t>
                </a:fld>
                <a:endParaRPr lang="en-US"/>
              </a:p>
            </c:rich>
          </c:tx>
          <c:spPr>
            <a:gradFill>
              <a:gsLst>
                <a:gs pos="85992">
                  <a:srgbClr val="B0C4E6"/>
                </a:gs>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Lst>
        </c:dLbl>
      </c:pivotFmt>
      <c:pivotFmt>
        <c:idx val="10"/>
        <c:spPr>
          <a:solidFill>
            <a:schemeClr val="accent1"/>
          </a:solidFill>
          <a:ln>
            <a:noFill/>
          </a:ln>
          <a:effectLst>
            <a:outerShdw blurRad="254000" sx="102000" sy="102000" algn="ctr" rotWithShape="0">
              <a:prstClr val="black">
                <a:alpha val="20000"/>
              </a:prstClr>
            </a:outerShdw>
          </a:effectLst>
          <a:sp3d/>
        </c:spPr>
        <c:dLbl>
          <c:idx val="0"/>
          <c:tx>
            <c:rich>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fld id="{BE26BA83-F3C6-8D41-8189-C0F4F39DD113}" type="PERCENTAGE">
                  <a:rPr lang="en-US" baseline="0"/>
                  <a:pPr>
                    <a:defRPr sz="1100" b="1" i="0" u="none" strike="noStrike" kern="1200" baseline="0">
                      <a:solidFill>
                        <a:schemeClr val="tx1"/>
                      </a:solidFill>
                      <a:latin typeface="+mn-lt"/>
                      <a:ea typeface="+mn-ea"/>
                      <a:cs typeface="+mn-cs"/>
                    </a:defRPr>
                  </a:pPr>
                  <a:t>[PERCENTAGE]</a:t>
                </a:fld>
                <a:endParaRPr lang="en-US"/>
              </a:p>
            </c:rich>
          </c:tx>
          <c:spPr>
            <a:gradFill>
              <a:gsLst>
                <a:gs pos="85992">
                  <a:srgbClr val="B0C4E6"/>
                </a:gs>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Lst>
        </c:dLbl>
      </c:pivotFmt>
      <c:pivotFmt>
        <c:idx val="11"/>
        <c:spPr>
          <a:solidFill>
            <a:schemeClr val="accent1"/>
          </a:solidFill>
          <a:ln>
            <a:noFill/>
          </a:ln>
          <a:effectLst>
            <a:outerShdw blurRad="254000" sx="102000" sy="102000" algn="ctr" rotWithShape="0">
              <a:prstClr val="black">
                <a:alpha val="20000"/>
              </a:prstClr>
            </a:outerShdw>
          </a:effectLst>
          <a:sp3d/>
        </c:spPr>
        <c:dLbl>
          <c:idx val="0"/>
          <c:tx>
            <c:rich>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fld id="{54C20E01-1BAC-5546-8340-503F6152ECE2}" type="PERCENTAGE">
                  <a:rPr lang="en-US" baseline="0"/>
                  <a:pPr>
                    <a:defRPr sz="1100" b="1" i="0" u="none" strike="noStrike" kern="1200" baseline="0">
                      <a:solidFill>
                        <a:schemeClr val="tx1"/>
                      </a:solidFill>
                      <a:latin typeface="+mn-lt"/>
                      <a:ea typeface="+mn-ea"/>
                      <a:cs typeface="+mn-cs"/>
                    </a:defRPr>
                  </a:pPr>
                  <a:t>[PERCENTAGE]</a:t>
                </a:fld>
                <a:endParaRPr lang="en-US"/>
              </a:p>
            </c:rich>
          </c:tx>
          <c:spPr>
            <a:gradFill>
              <a:gsLst>
                <a:gs pos="85992">
                  <a:srgbClr val="B0C4E6"/>
                </a:gs>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Lst>
        </c:dLbl>
      </c:pivotFmt>
    </c:pivotFmts>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'2.1 Graph '!$B$1</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7204-584E-9258-B0680412115A}"/>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204-584E-9258-B0680412115A}"/>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7204-584E-9258-B0680412115A}"/>
              </c:ext>
            </c:extLst>
          </c:dPt>
          <c:dLbls>
            <c:dLbl>
              <c:idx val="0"/>
              <c:tx>
                <c:rich>
                  <a:bodyPr/>
                  <a:lstStyle/>
                  <a:p>
                    <a:fld id="{750058E5-45A2-1947-8100-DA7C465FB2BC}" type="PERCENTAGE">
                      <a:rPr lang="en-US" baseline="0"/>
                      <a:pPr/>
                      <a:t>[PERCENTAGE]</a:t>
                    </a:fld>
                    <a:endParaRPr lang="en-US"/>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204-584E-9258-B0680412115A}"/>
                </c:ext>
              </c:extLst>
            </c:dLbl>
            <c:dLbl>
              <c:idx val="1"/>
              <c:tx>
                <c:rich>
                  <a:bodyPr/>
                  <a:lstStyle/>
                  <a:p>
                    <a:fld id="{BE26BA83-F3C6-8D41-8189-C0F4F39DD113}" type="PERCENTAGE">
                      <a:rPr lang="en-US" baseline="0"/>
                      <a:pPr/>
                      <a:t>[PERCENTAGE]</a:t>
                    </a:fld>
                    <a:endParaRPr lang="en-US"/>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204-584E-9258-B0680412115A}"/>
                </c:ext>
              </c:extLst>
            </c:dLbl>
            <c:dLbl>
              <c:idx val="2"/>
              <c:tx>
                <c:rich>
                  <a:bodyPr/>
                  <a:lstStyle/>
                  <a:p>
                    <a:fld id="{54C20E01-1BAC-5546-8340-503F6152ECE2}" type="PERCENTAGE">
                      <a:rPr lang="en-US" baseline="0"/>
                      <a:pPr/>
                      <a:t>[PERCENTAGE]</a:t>
                    </a:fld>
                    <a:endParaRPr lang="en-US"/>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204-584E-9258-B0680412115A}"/>
                </c:ext>
              </c:extLst>
            </c:dLbl>
            <c:spPr>
              <a:gradFill>
                <a:gsLst>
                  <a:gs pos="85992">
                    <a:srgbClr val="B0C4E6"/>
                  </a:gs>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'2.1 Graph '!$A$2:$A$4</c:f>
              <c:strCache>
                <c:ptCount val="3"/>
                <c:pt idx="0">
                  <c:v>Family/Friends car</c:v>
                </c:pt>
                <c:pt idx="1">
                  <c:v>Own Car - Driver - Non Driver/Passenger</c:v>
                </c:pt>
                <c:pt idx="2">
                  <c:v>Public Transport</c:v>
                </c:pt>
              </c:strCache>
            </c:strRef>
          </c:cat>
          <c:val>
            <c:numRef>
              <c:f>'2.1 Graph '!$B$2:$B$4</c:f>
              <c:numCache>
                <c:formatCode>General</c:formatCode>
                <c:ptCount val="3"/>
                <c:pt idx="0">
                  <c:v>1</c:v>
                </c:pt>
                <c:pt idx="1">
                  <c:v>41</c:v>
                </c:pt>
                <c:pt idx="2">
                  <c:v>13</c:v>
                </c:pt>
              </c:numCache>
            </c:numRef>
          </c:val>
          <c:extLst>
            <c:ext xmlns:c16="http://schemas.microsoft.com/office/drawing/2014/chart" uri="{C3380CC4-5D6E-409C-BE32-E72D297353CC}">
              <c16:uniqueId val="{00000006-7204-584E-9258-B0680412115A}"/>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NZ" sz="1600" b="0" dirty="0"/>
              <a:t> Super Gold Patronage </a:t>
            </a:r>
          </a:p>
          <a:p>
            <a:pPr>
              <a:defRPr/>
            </a:pPr>
            <a:r>
              <a:rPr lang="en-NZ" sz="1600" b="0" dirty="0"/>
              <a:t>2014/2015, 2015/2016, 2016/2017  TO 2017/2018 &amp;</a:t>
            </a:r>
            <a:r>
              <a:rPr lang="en-NZ" sz="1600" b="0" baseline="0" dirty="0"/>
              <a:t> part 2019.</a:t>
            </a:r>
            <a:endParaRPr lang="en-NZ" sz="1600" b="0" dirty="0"/>
          </a:p>
        </c:rich>
      </c:tx>
      <c:layout>
        <c:manualLayout>
          <c:xMode val="edge"/>
          <c:yMode val="edge"/>
          <c:x val="0.11267605633802816"/>
          <c:y val="4.597701149425287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2014/15</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layout>
                <c:manualLayout>
                  <c:x val="-6.4756354217257572E-3"/>
                  <c:y val="1.30380254192363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68-1844-A1D2-EA65315C1FC4}"/>
                </c:ext>
              </c:extLst>
            </c:dLbl>
            <c:dLbl>
              <c:idx val="1"/>
              <c:layout>
                <c:manualLayout>
                  <c:x val="-3.2378177108628786E-3"/>
                  <c:y val="1.96061699184153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68-1844-A1D2-EA65315C1FC4}"/>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Sheet1!$B$1:$C$1</c:f>
              <c:strCache>
                <c:ptCount val="2"/>
                <c:pt idx="0">
                  <c:v>Tauranga City</c:v>
                </c:pt>
                <c:pt idx="1">
                  <c:v>BOP region</c:v>
                </c:pt>
              </c:strCache>
            </c:strRef>
          </c:cat>
          <c:val>
            <c:numRef>
              <c:f>Sheet1!$B$2:$C$2</c:f>
              <c:numCache>
                <c:formatCode>#,##0</c:formatCode>
                <c:ptCount val="2"/>
                <c:pt idx="0">
                  <c:v>266125</c:v>
                </c:pt>
                <c:pt idx="1">
                  <c:v>385661</c:v>
                </c:pt>
              </c:numCache>
            </c:numRef>
          </c:val>
          <c:extLst>
            <c:ext xmlns:c16="http://schemas.microsoft.com/office/drawing/2014/chart" uri="{C3380CC4-5D6E-409C-BE32-E72D297353CC}">
              <c16:uniqueId val="{00000002-DA68-1844-A1D2-EA65315C1FC4}"/>
            </c:ext>
          </c:extLst>
        </c:ser>
        <c:ser>
          <c:idx val="1"/>
          <c:order val="1"/>
          <c:tx>
            <c:strRef>
              <c:f>Sheet1!$A$3</c:f>
              <c:strCache>
                <c:ptCount val="1"/>
                <c:pt idx="0">
                  <c:v>2015/16</c:v>
                </c:pt>
              </c:strCache>
            </c:strRef>
          </c:tx>
          <c:spPr>
            <a:solidFill>
              <a:schemeClr val="accent2">
                <a:alpha val="85000"/>
              </a:schemeClr>
            </a:solidFill>
            <a:ln w="9525" cap="flat" cmpd="sng" algn="ctr">
              <a:solidFill>
                <a:schemeClr val="lt1">
                  <a:alpha val="50000"/>
                </a:schemeClr>
              </a:solidFill>
              <a:round/>
            </a:ln>
            <a:effectLst/>
          </c:spPr>
          <c:invertIfNegative val="0"/>
          <c:dLbls>
            <c:dLbl>
              <c:idx val="0"/>
              <c:layout>
                <c:manualLayout>
                  <c:x val="1.6189088554314363E-2"/>
                  <c:y val="-2.63708415758375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68-1844-A1D2-EA65315C1FC4}"/>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Sheet1!$B$1:$C$1</c:f>
              <c:strCache>
                <c:ptCount val="2"/>
                <c:pt idx="0">
                  <c:v>Tauranga City</c:v>
                </c:pt>
                <c:pt idx="1">
                  <c:v>BOP region</c:v>
                </c:pt>
              </c:strCache>
            </c:strRef>
          </c:cat>
          <c:val>
            <c:numRef>
              <c:f>Sheet1!$B$3:$C$3</c:f>
              <c:numCache>
                <c:formatCode>#,##0</c:formatCode>
                <c:ptCount val="2"/>
                <c:pt idx="0">
                  <c:v>286095</c:v>
                </c:pt>
                <c:pt idx="1">
                  <c:v>382934</c:v>
                </c:pt>
              </c:numCache>
            </c:numRef>
          </c:val>
          <c:extLst>
            <c:ext xmlns:c16="http://schemas.microsoft.com/office/drawing/2014/chart" uri="{C3380CC4-5D6E-409C-BE32-E72D297353CC}">
              <c16:uniqueId val="{00000004-DA68-1844-A1D2-EA65315C1FC4}"/>
            </c:ext>
          </c:extLst>
        </c:ser>
        <c:ser>
          <c:idx val="2"/>
          <c:order val="2"/>
          <c:tx>
            <c:strRef>
              <c:f>Sheet1!$A$4</c:f>
              <c:strCache>
                <c:ptCount val="1"/>
                <c:pt idx="0">
                  <c:v>2016/17</c:v>
                </c:pt>
              </c:strCache>
            </c:strRef>
          </c:tx>
          <c:spPr>
            <a:solidFill>
              <a:schemeClr val="accent3">
                <a:alpha val="85000"/>
              </a:schemeClr>
            </a:solidFill>
            <a:ln w="9525" cap="flat" cmpd="sng" algn="ctr">
              <a:solidFill>
                <a:schemeClr val="lt1">
                  <a:alpha val="50000"/>
                </a:schemeClr>
              </a:solidFill>
              <a:round/>
            </a:ln>
            <a:effectLst/>
          </c:spPr>
          <c:invertIfNegative val="0"/>
          <c:dLbls>
            <c:dLbl>
              <c:idx val="1"/>
              <c:layout>
                <c:manualLayout>
                  <c:x val="0"/>
                  <c:y val="1.96061699184153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68-1844-A1D2-EA65315C1FC4}"/>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Sheet1!$B$1:$C$1</c:f>
              <c:strCache>
                <c:ptCount val="2"/>
                <c:pt idx="0">
                  <c:v>Tauranga City</c:v>
                </c:pt>
                <c:pt idx="1">
                  <c:v>BOP region</c:v>
                </c:pt>
              </c:strCache>
            </c:strRef>
          </c:cat>
          <c:val>
            <c:numRef>
              <c:f>Sheet1!$B$4:$C$4</c:f>
              <c:numCache>
                <c:formatCode>#,##0</c:formatCode>
                <c:ptCount val="2"/>
                <c:pt idx="0">
                  <c:v>298549</c:v>
                </c:pt>
                <c:pt idx="1">
                  <c:v>389222</c:v>
                </c:pt>
              </c:numCache>
            </c:numRef>
          </c:val>
          <c:extLst>
            <c:ext xmlns:c16="http://schemas.microsoft.com/office/drawing/2014/chart" uri="{C3380CC4-5D6E-409C-BE32-E72D297353CC}">
              <c16:uniqueId val="{00000006-DA68-1844-A1D2-EA65315C1FC4}"/>
            </c:ext>
          </c:extLst>
        </c:ser>
        <c:ser>
          <c:idx val="3"/>
          <c:order val="3"/>
          <c:tx>
            <c:strRef>
              <c:f>Sheet1!$A$5</c:f>
              <c:strCache>
                <c:ptCount val="1"/>
                <c:pt idx="0">
                  <c:v>2017/18</c:v>
                </c:pt>
              </c:strCache>
            </c:strRef>
          </c:tx>
          <c:spPr>
            <a:solidFill>
              <a:schemeClr val="accent4">
                <a:alpha val="85000"/>
              </a:schemeClr>
            </a:solidFill>
            <a:ln w="9525" cap="flat" cmpd="sng" algn="ctr">
              <a:solidFill>
                <a:schemeClr val="lt1">
                  <a:alpha val="50000"/>
                </a:schemeClr>
              </a:solidFill>
              <a:round/>
            </a:ln>
            <a:effectLst/>
          </c:spPr>
          <c:invertIfNegative val="0"/>
          <c:dLbls>
            <c:dLbl>
              <c:idx val="0"/>
              <c:layout>
                <c:manualLayout>
                  <c:x val="3.2378177108628192E-3"/>
                  <c:y val="1.30380254192363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A68-1844-A1D2-EA65315C1FC4}"/>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Sheet1!$B$1:$C$1</c:f>
              <c:strCache>
                <c:ptCount val="2"/>
                <c:pt idx="0">
                  <c:v>Tauranga City</c:v>
                </c:pt>
                <c:pt idx="1">
                  <c:v>BOP region</c:v>
                </c:pt>
              </c:strCache>
            </c:strRef>
          </c:cat>
          <c:val>
            <c:numRef>
              <c:f>Sheet1!$B$5:$C$5</c:f>
              <c:numCache>
                <c:formatCode>#,##0</c:formatCode>
                <c:ptCount val="2"/>
                <c:pt idx="0">
                  <c:v>302626</c:v>
                </c:pt>
                <c:pt idx="1">
                  <c:v>393533</c:v>
                </c:pt>
              </c:numCache>
            </c:numRef>
          </c:val>
          <c:extLst>
            <c:ext xmlns:c16="http://schemas.microsoft.com/office/drawing/2014/chart" uri="{C3380CC4-5D6E-409C-BE32-E72D297353CC}">
              <c16:uniqueId val="{00000008-DA68-1844-A1D2-EA65315C1FC4}"/>
            </c:ext>
          </c:extLst>
        </c:ser>
        <c:ser>
          <c:idx val="4"/>
          <c:order val="4"/>
          <c:tx>
            <c:strRef>
              <c:f>Sheet1!$A$6</c:f>
              <c:strCache>
                <c:ptCount val="1"/>
                <c:pt idx="0">
                  <c:v>2018/19 Year to date (9 months)</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Sheet1!$B$1:$C$1</c:f>
              <c:strCache>
                <c:ptCount val="2"/>
                <c:pt idx="0">
                  <c:v>Tauranga City</c:v>
                </c:pt>
                <c:pt idx="1">
                  <c:v>BOP region</c:v>
                </c:pt>
              </c:strCache>
            </c:strRef>
          </c:cat>
          <c:val>
            <c:numRef>
              <c:f>Sheet1!$B$6:$C$6</c:f>
              <c:numCache>
                <c:formatCode>#,##0</c:formatCode>
                <c:ptCount val="2"/>
                <c:pt idx="0">
                  <c:v>243134</c:v>
                </c:pt>
                <c:pt idx="1">
                  <c:v>317957</c:v>
                </c:pt>
              </c:numCache>
            </c:numRef>
          </c:val>
          <c:extLst>
            <c:ext xmlns:c16="http://schemas.microsoft.com/office/drawing/2014/chart" uri="{C3380CC4-5D6E-409C-BE32-E72D297353CC}">
              <c16:uniqueId val="{00000009-DA68-1844-A1D2-EA65315C1FC4}"/>
            </c:ext>
          </c:extLst>
        </c:ser>
        <c:dLbls>
          <c:dLblPos val="inEnd"/>
          <c:showLegendKey val="0"/>
          <c:showVal val="1"/>
          <c:showCatName val="0"/>
          <c:showSerName val="0"/>
          <c:showPercent val="0"/>
          <c:showBubbleSize val="0"/>
        </c:dLbls>
        <c:gapWidth val="65"/>
        <c:axId val="504062552"/>
        <c:axId val="504061240"/>
      </c:barChart>
      <c:catAx>
        <c:axId val="5040625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tx1"/>
                </a:solidFill>
                <a:latin typeface="+mn-lt"/>
                <a:ea typeface="+mn-ea"/>
                <a:cs typeface="+mn-cs"/>
              </a:defRPr>
            </a:pPr>
            <a:endParaRPr lang="en-US"/>
          </a:p>
        </c:txPr>
        <c:crossAx val="504061240"/>
        <c:crosses val="autoZero"/>
        <c:auto val="1"/>
        <c:lblAlgn val="ctr"/>
        <c:lblOffset val="100"/>
        <c:noMultiLvlLbl val="0"/>
      </c:catAx>
      <c:valAx>
        <c:axId val="504061240"/>
        <c:scaling>
          <c:orientation val="minMax"/>
        </c:scaling>
        <c:delete val="1"/>
        <c:axPos val="l"/>
        <c:numFmt formatCode="#,##0" sourceLinked="1"/>
        <c:majorTickMark val="none"/>
        <c:minorTickMark val="none"/>
        <c:tickLblPos val="nextTo"/>
        <c:crossAx val="50406255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Multimodal</a:t>
            </a:r>
            <a:r>
              <a:rPr lang="en-US" baseline="0"/>
              <a:t> Transport</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4CC8-F04E-B0D4-F3924D61C3FE}"/>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4CC8-F04E-B0D4-F3924D61C3FE}"/>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4CC8-F04E-B0D4-F3924D61C3FE}"/>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4CC8-F04E-B0D4-F3924D61C3FE}"/>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4CC8-F04E-B0D4-F3924D61C3FE}"/>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4CC8-F04E-B0D4-F3924D61C3FE}"/>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4CC8-F04E-B0D4-F3924D61C3FE}"/>
              </c:ext>
            </c:extLst>
          </c:dPt>
          <c:dLbls>
            <c:spPr>
              <a:gradFill>
                <a:gsLst>
                  <a:gs pos="85992">
                    <a:srgbClr val="B0C4E6"/>
                  </a:gs>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'2.2 Graph Modes of Transport'!$A$2:$A$8</c:f>
              <c:strCache>
                <c:ptCount val="7"/>
                <c:pt idx="0">
                  <c:v>Own Car</c:v>
                </c:pt>
                <c:pt idx="1">
                  <c:v>Public Transport</c:v>
                </c:pt>
                <c:pt idx="2">
                  <c:v>Family or Friends Car</c:v>
                </c:pt>
                <c:pt idx="3">
                  <c:v>Taxi</c:v>
                </c:pt>
                <c:pt idx="4">
                  <c:v>E-Cycle</c:v>
                </c:pt>
                <c:pt idx="5">
                  <c:v>Walking</c:v>
                </c:pt>
                <c:pt idx="6">
                  <c:v>Mobility Scooter</c:v>
                </c:pt>
              </c:strCache>
            </c:strRef>
          </c:cat>
          <c:val>
            <c:numRef>
              <c:f>'2.2 Graph Modes of Transport'!$B$2:$B$8</c:f>
              <c:numCache>
                <c:formatCode>General</c:formatCode>
                <c:ptCount val="7"/>
                <c:pt idx="0">
                  <c:v>41</c:v>
                </c:pt>
                <c:pt idx="1">
                  <c:v>24</c:v>
                </c:pt>
                <c:pt idx="2">
                  <c:v>18</c:v>
                </c:pt>
                <c:pt idx="3">
                  <c:v>7</c:v>
                </c:pt>
                <c:pt idx="4">
                  <c:v>1</c:v>
                </c:pt>
                <c:pt idx="5">
                  <c:v>30</c:v>
                </c:pt>
                <c:pt idx="6">
                  <c:v>0</c:v>
                </c:pt>
              </c:numCache>
            </c:numRef>
          </c:val>
          <c:extLst>
            <c:ext xmlns:c16="http://schemas.microsoft.com/office/drawing/2014/chart" uri="{C3380CC4-5D6E-409C-BE32-E72D297353CC}">
              <c16:uniqueId val="{0000000E-4CC8-F04E-B0D4-F3924D61C3FE}"/>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NZ"/>
              <a:t> Transport Policy Making</a:t>
            </a:r>
            <a:r>
              <a:rPr lang="en-NZ" baseline="0"/>
              <a:t> - Elder Engagement</a:t>
            </a:r>
            <a:endParaRPr lang="en-NZ"/>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'10.Graph'!$A$3</c:f>
              <c:strCache>
                <c:ptCount val="1"/>
                <c:pt idx="0">
                  <c:v>Count No</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'10.Graph'!$B$1:$F$1</c:f>
              <c:strCache>
                <c:ptCount val="5"/>
                <c:pt idx="0">
                  <c:v>Q10.1 Have you taken part in Council transport surveys?</c:v>
                </c:pt>
                <c:pt idx="1">
                  <c:v>Q10.2 Do you go or make submissions to community consultations on transport?</c:v>
                </c:pt>
                <c:pt idx="2">
                  <c:v>Q10.3 Have you talked to Local Government about your views on transport?</c:v>
                </c:pt>
                <c:pt idx="3">
                  <c:v>Q10.4 Have you considered telling Council about your views on transport?</c:v>
                </c:pt>
                <c:pt idx="4">
                  <c:v>Q10.5 Would you take part in community stakeholder consultations?</c:v>
                </c:pt>
              </c:strCache>
            </c:strRef>
          </c:cat>
          <c:val>
            <c:numRef>
              <c:f>'10.Graph'!$B$3:$F$3</c:f>
              <c:numCache>
                <c:formatCode>General</c:formatCode>
                <c:ptCount val="5"/>
                <c:pt idx="0">
                  <c:v>41</c:v>
                </c:pt>
                <c:pt idx="1">
                  <c:v>39</c:v>
                </c:pt>
                <c:pt idx="2">
                  <c:v>37</c:v>
                </c:pt>
                <c:pt idx="3">
                  <c:v>18</c:v>
                </c:pt>
                <c:pt idx="4">
                  <c:v>12</c:v>
                </c:pt>
              </c:numCache>
            </c:numRef>
          </c:val>
          <c:extLst>
            <c:ext xmlns:c16="http://schemas.microsoft.com/office/drawing/2014/chart" uri="{C3380CC4-5D6E-409C-BE32-E72D297353CC}">
              <c16:uniqueId val="{00000000-B5ED-DB41-8AAA-906EB5157A50}"/>
            </c:ext>
          </c:extLst>
        </c:ser>
        <c:ser>
          <c:idx val="2"/>
          <c:order val="2"/>
          <c:tx>
            <c:strRef>
              <c:f>'10.Graph'!$A$4</c:f>
              <c:strCache>
                <c:ptCount val="1"/>
                <c:pt idx="0">
                  <c:v>Count Yes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'10.Graph'!$B$1:$F$1</c:f>
              <c:strCache>
                <c:ptCount val="5"/>
                <c:pt idx="0">
                  <c:v>Q10.1 Have you taken part in Council transport surveys?</c:v>
                </c:pt>
                <c:pt idx="1">
                  <c:v>Q10.2 Do you go or make submissions to community consultations on transport?</c:v>
                </c:pt>
                <c:pt idx="2">
                  <c:v>Q10.3 Have you talked to Local Government about your views on transport?</c:v>
                </c:pt>
                <c:pt idx="3">
                  <c:v>Q10.4 Have you considered telling Council about your views on transport?</c:v>
                </c:pt>
                <c:pt idx="4">
                  <c:v>Q10.5 Would you take part in community stakeholder consultations?</c:v>
                </c:pt>
              </c:strCache>
            </c:strRef>
          </c:cat>
          <c:val>
            <c:numRef>
              <c:f>'10.Graph'!$B$4:$F$4</c:f>
              <c:numCache>
                <c:formatCode>General</c:formatCode>
                <c:ptCount val="5"/>
                <c:pt idx="0">
                  <c:v>11</c:v>
                </c:pt>
                <c:pt idx="1">
                  <c:v>12</c:v>
                </c:pt>
                <c:pt idx="2">
                  <c:v>12</c:v>
                </c:pt>
                <c:pt idx="3">
                  <c:v>33</c:v>
                </c:pt>
                <c:pt idx="4">
                  <c:v>31</c:v>
                </c:pt>
              </c:numCache>
            </c:numRef>
          </c:val>
          <c:extLst>
            <c:ext xmlns:c16="http://schemas.microsoft.com/office/drawing/2014/chart" uri="{C3380CC4-5D6E-409C-BE32-E72D297353CC}">
              <c16:uniqueId val="{00000001-B5ED-DB41-8AAA-906EB5157A50}"/>
            </c:ext>
          </c:extLst>
        </c:ser>
        <c:dLbls>
          <c:showLegendKey val="0"/>
          <c:showVal val="1"/>
          <c:showCatName val="0"/>
          <c:showSerName val="0"/>
          <c:showPercent val="0"/>
          <c:showBubbleSize val="0"/>
        </c:dLbls>
        <c:gapWidth val="219"/>
        <c:overlap val="-27"/>
        <c:axId val="768917496"/>
        <c:axId val="768918152"/>
        <c:extLst>
          <c:ext xmlns:c15="http://schemas.microsoft.com/office/drawing/2012/chart" uri="{02D57815-91ED-43cb-92C2-25804820EDAC}">
            <c15:filteredBarSeries>
              <c15:ser>
                <c:idx val="0"/>
                <c:order val="0"/>
                <c:tx>
                  <c:strRef>
                    <c:extLst>
                      <c:ext uri="{02D57815-91ED-43cb-92C2-25804820EDAC}">
                        <c15:formulaRef>
                          <c15:sqref>'10.Graph'!$A$2</c15:sqref>
                        </c15:formulaRef>
                      </c:ext>
                    </c:extLst>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'10.Graph'!$B$1:$F$1</c15:sqref>
                        </c15:formulaRef>
                      </c:ext>
                    </c:extLst>
                    <c:strCache>
                      <c:ptCount val="5"/>
                      <c:pt idx="0">
                        <c:v>Q10.1 Have you taken part in Council transport surveys?</c:v>
                      </c:pt>
                      <c:pt idx="1">
                        <c:v>Q10.2 Do you go or make submissions to community consultations on transport?</c:v>
                      </c:pt>
                      <c:pt idx="2">
                        <c:v>Q10.3 Have you talked to Local Government about your views on transport?</c:v>
                      </c:pt>
                      <c:pt idx="3">
                        <c:v>Q10.4 Have you considered telling Council about your views on transport?</c:v>
                      </c:pt>
                      <c:pt idx="4">
                        <c:v>Q10.5 Would you take part in community stakeholder consultations?</c:v>
                      </c:pt>
                    </c:strCache>
                  </c:strRef>
                </c:cat>
                <c:val>
                  <c:numRef>
                    <c:extLst>
                      <c:ext uri="{02D57815-91ED-43cb-92C2-25804820EDAC}">
                        <c15:formulaRef>
                          <c15:sqref>'10.Graph'!$B$2:$F$2</c15:sqref>
                        </c15:formulaRef>
                      </c:ext>
                    </c:extLst>
                    <c:numCache>
                      <c:formatCode>General</c:formatCode>
                      <c:ptCount val="5"/>
                    </c:numCache>
                  </c:numRef>
                </c:val>
                <c:extLst>
                  <c:ext xmlns:c16="http://schemas.microsoft.com/office/drawing/2014/chart" uri="{C3380CC4-5D6E-409C-BE32-E72D297353CC}">
                    <c16:uniqueId val="{00000003-B5ED-DB41-8AAA-906EB5157A50}"/>
                  </c:ext>
                </c:extLst>
              </c15:ser>
            </c15:filteredBarSeries>
          </c:ext>
        </c:extLst>
      </c:barChart>
      <c:lineChart>
        <c:grouping val="standard"/>
        <c:varyColors val="0"/>
        <c:ser>
          <c:idx val="3"/>
          <c:order val="3"/>
          <c:tx>
            <c:strRef>
              <c:f>'10.Graph'!$A$5</c:f>
              <c:strCache>
                <c:ptCount val="1"/>
                <c:pt idx="0">
                  <c:v>Totals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'10.Graph'!$B$1:$F$1</c:f>
              <c:strCache>
                <c:ptCount val="5"/>
                <c:pt idx="0">
                  <c:v>Q10.1 Have you taken part in Council transport surveys?</c:v>
                </c:pt>
                <c:pt idx="1">
                  <c:v>Q10.2 Do you go or make submissions to community consultations on transport?</c:v>
                </c:pt>
                <c:pt idx="2">
                  <c:v>Q10.3 Have you talked to Local Government about your views on transport?</c:v>
                </c:pt>
                <c:pt idx="3">
                  <c:v>Q10.4 Have you considered telling Council about your views on transport?</c:v>
                </c:pt>
                <c:pt idx="4">
                  <c:v>Q10.5 Would you take part in community stakeholder consultations?</c:v>
                </c:pt>
              </c:strCache>
            </c:strRef>
          </c:cat>
          <c:val>
            <c:numRef>
              <c:f>'10.Graph'!$B$5:$F$5</c:f>
              <c:numCache>
                <c:formatCode>General</c:formatCode>
                <c:ptCount val="5"/>
                <c:pt idx="0">
                  <c:v>52</c:v>
                </c:pt>
                <c:pt idx="1">
                  <c:v>51</c:v>
                </c:pt>
                <c:pt idx="2">
                  <c:v>49</c:v>
                </c:pt>
                <c:pt idx="3">
                  <c:v>51</c:v>
                </c:pt>
                <c:pt idx="4">
                  <c:v>43</c:v>
                </c:pt>
              </c:numCache>
            </c:numRef>
          </c:val>
          <c:smooth val="0"/>
          <c:extLst>
            <c:ext xmlns:c16="http://schemas.microsoft.com/office/drawing/2014/chart" uri="{C3380CC4-5D6E-409C-BE32-E72D297353CC}">
              <c16:uniqueId val="{00000002-B5ED-DB41-8AAA-906EB5157A50}"/>
            </c:ext>
          </c:extLst>
        </c:ser>
        <c:dLbls>
          <c:showLegendKey val="0"/>
          <c:showVal val="1"/>
          <c:showCatName val="0"/>
          <c:showSerName val="0"/>
          <c:showPercent val="0"/>
          <c:showBubbleSize val="0"/>
        </c:dLbls>
        <c:marker val="1"/>
        <c:smooth val="0"/>
        <c:axId val="768917496"/>
        <c:axId val="768918152"/>
      </c:lineChart>
      <c:catAx>
        <c:axId val="768917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8918152"/>
        <c:crosses val="autoZero"/>
        <c:auto val="1"/>
        <c:lblAlgn val="ctr"/>
        <c:lblOffset val="100"/>
        <c:noMultiLvlLbl val="0"/>
      </c:catAx>
      <c:valAx>
        <c:axId val="768918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8917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424">
  <cs:axisTitle>
    <cs:lnRef idx="0"/>
    <cs:fillRef idx="0"/>
    <cs:effectRef idx="0"/>
    <cs:fontRef idx="minor">
      <a:schemeClr val="dk1">
        <a:lumMod val="75000"/>
        <a:lumOff val="25000"/>
      </a:schemeClr>
    </cs:fontRef>
    <cs:defRPr sz="9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cs:chartArea>
  <cs:dataLabel>
    <cs:lnRef idx="0"/>
    <cs:fillRef idx="0"/>
    <cs:effectRef idx="0"/>
    <cs:fontRef idx="minor">
      <a:schemeClr val="dk1"/>
    </cs:fontRef>
    <cs:defRPr sz="900"/>
  </cs:dataLabel>
  <cs:dataLabelCallout>
    <cs:lnRef idx="0"/>
    <cs:fillRef idx="0"/>
    <cs:effectRef idx="0"/>
    <cs:fontRef idx="minor">
      <a:schemeClr val="lt1"/>
    </cs:fontRef>
    <cs:spPr>
      <a:solidFill>
        <a:schemeClr val="dk1">
          <a:lumMod val="65000"/>
          <a:lumOff val="35000"/>
          <a:alpha val="75000"/>
        </a:schemeClr>
      </a:solidFill>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9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18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9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9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F72D34-375D-664E-AFC8-575D19E99209}" type="datetimeFigureOut">
              <a:rPr lang="en-US" smtClean="0"/>
              <a:t>5/8/19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285F1-27E6-FF43-BD69-AE7A067DCB0C}" type="slidenum">
              <a:rPr lang="en-US" smtClean="0"/>
              <a:t>‹#›</a:t>
            </a:fld>
            <a:endParaRPr lang="en-US"/>
          </a:p>
        </p:txBody>
      </p:sp>
    </p:spTree>
    <p:extLst>
      <p:ext uri="{BB962C8B-B14F-4D97-AF65-F5344CB8AC3E}">
        <p14:creationId xmlns:p14="http://schemas.microsoft.com/office/powerpoint/2010/main" val="248233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F491F5-BE85-B047-BEB3-6E45B642A325}" type="slidenum">
              <a:rPr lang="en-US" smtClean="0"/>
              <a:t>17</a:t>
            </a:fld>
            <a:endParaRPr lang="en-US"/>
          </a:p>
        </p:txBody>
      </p:sp>
    </p:spTree>
    <p:extLst>
      <p:ext uri="{BB962C8B-B14F-4D97-AF65-F5344CB8AC3E}">
        <p14:creationId xmlns:p14="http://schemas.microsoft.com/office/powerpoint/2010/main" val="940958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C8498-E900-E743-B19B-1A5A791F5A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74F28C-E30C-484F-BFC0-D761B92087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6BD869-DFF4-1242-8585-2940259183D8}"/>
              </a:ext>
            </a:extLst>
          </p:cNvPr>
          <p:cNvSpPr>
            <a:spLocks noGrp="1"/>
          </p:cNvSpPr>
          <p:nvPr>
            <p:ph type="dt" sz="half" idx="10"/>
          </p:nvPr>
        </p:nvSpPr>
        <p:spPr/>
        <p:txBody>
          <a:bodyPr/>
          <a:lstStyle/>
          <a:p>
            <a:fld id="{AA3478B2-44BF-5543-B6E4-78CDBC11ACD4}" type="datetimeFigureOut">
              <a:rPr lang="en-US" smtClean="0"/>
              <a:t>5/8/19</a:t>
            </a:fld>
            <a:endParaRPr lang="en-US"/>
          </a:p>
        </p:txBody>
      </p:sp>
      <p:sp>
        <p:nvSpPr>
          <p:cNvPr id="5" name="Footer Placeholder 4">
            <a:extLst>
              <a:ext uri="{FF2B5EF4-FFF2-40B4-BE49-F238E27FC236}">
                <a16:creationId xmlns:a16="http://schemas.microsoft.com/office/drawing/2014/main" id="{97033186-0C9D-D947-8396-689F3A8792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CB233-DEE8-9B45-88DA-9E99F1100332}"/>
              </a:ext>
            </a:extLst>
          </p:cNvPr>
          <p:cNvSpPr>
            <a:spLocks noGrp="1"/>
          </p:cNvSpPr>
          <p:nvPr>
            <p:ph type="sldNum" sz="quarter" idx="12"/>
          </p:nvPr>
        </p:nvSpPr>
        <p:spPr/>
        <p:txBody>
          <a:bodyPr/>
          <a:lstStyle/>
          <a:p>
            <a:fld id="{33780285-497D-B54F-8197-88C0979B9EED}" type="slidenum">
              <a:rPr lang="en-US" smtClean="0"/>
              <a:t>‹#›</a:t>
            </a:fld>
            <a:endParaRPr lang="en-US"/>
          </a:p>
        </p:txBody>
      </p:sp>
    </p:spTree>
    <p:extLst>
      <p:ext uri="{BB962C8B-B14F-4D97-AF65-F5344CB8AC3E}">
        <p14:creationId xmlns:p14="http://schemas.microsoft.com/office/powerpoint/2010/main" val="181003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5AFB2-AF69-E94D-B396-689F507636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DF3478-6124-D643-B614-DF927D24E7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83A240-0329-0745-BFFF-5299706522D2}"/>
              </a:ext>
            </a:extLst>
          </p:cNvPr>
          <p:cNvSpPr>
            <a:spLocks noGrp="1"/>
          </p:cNvSpPr>
          <p:nvPr>
            <p:ph type="dt" sz="half" idx="10"/>
          </p:nvPr>
        </p:nvSpPr>
        <p:spPr/>
        <p:txBody>
          <a:bodyPr/>
          <a:lstStyle/>
          <a:p>
            <a:fld id="{AA3478B2-44BF-5543-B6E4-78CDBC11ACD4}" type="datetimeFigureOut">
              <a:rPr lang="en-US" smtClean="0"/>
              <a:t>5/8/19</a:t>
            </a:fld>
            <a:endParaRPr lang="en-US"/>
          </a:p>
        </p:txBody>
      </p:sp>
      <p:sp>
        <p:nvSpPr>
          <p:cNvPr id="5" name="Footer Placeholder 4">
            <a:extLst>
              <a:ext uri="{FF2B5EF4-FFF2-40B4-BE49-F238E27FC236}">
                <a16:creationId xmlns:a16="http://schemas.microsoft.com/office/drawing/2014/main" id="{F01D81F4-013C-814D-B3E5-0FB4C22AB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E3975F-6CB2-0349-9D9C-D65A14D6D473}"/>
              </a:ext>
            </a:extLst>
          </p:cNvPr>
          <p:cNvSpPr>
            <a:spLocks noGrp="1"/>
          </p:cNvSpPr>
          <p:nvPr>
            <p:ph type="sldNum" sz="quarter" idx="12"/>
          </p:nvPr>
        </p:nvSpPr>
        <p:spPr/>
        <p:txBody>
          <a:bodyPr/>
          <a:lstStyle/>
          <a:p>
            <a:fld id="{33780285-497D-B54F-8197-88C0979B9EED}" type="slidenum">
              <a:rPr lang="en-US" smtClean="0"/>
              <a:t>‹#›</a:t>
            </a:fld>
            <a:endParaRPr lang="en-US"/>
          </a:p>
        </p:txBody>
      </p:sp>
    </p:spTree>
    <p:extLst>
      <p:ext uri="{BB962C8B-B14F-4D97-AF65-F5344CB8AC3E}">
        <p14:creationId xmlns:p14="http://schemas.microsoft.com/office/powerpoint/2010/main" val="1680802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B305F7-AC38-C24C-BD91-1C4456300B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99402A-1C8C-4E42-AE83-266BE643DA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42482-4207-B34A-A779-315E3907896C}"/>
              </a:ext>
            </a:extLst>
          </p:cNvPr>
          <p:cNvSpPr>
            <a:spLocks noGrp="1"/>
          </p:cNvSpPr>
          <p:nvPr>
            <p:ph type="dt" sz="half" idx="10"/>
          </p:nvPr>
        </p:nvSpPr>
        <p:spPr/>
        <p:txBody>
          <a:bodyPr/>
          <a:lstStyle/>
          <a:p>
            <a:fld id="{AA3478B2-44BF-5543-B6E4-78CDBC11ACD4}" type="datetimeFigureOut">
              <a:rPr lang="en-US" smtClean="0"/>
              <a:t>5/8/19</a:t>
            </a:fld>
            <a:endParaRPr lang="en-US"/>
          </a:p>
        </p:txBody>
      </p:sp>
      <p:sp>
        <p:nvSpPr>
          <p:cNvPr id="5" name="Footer Placeholder 4">
            <a:extLst>
              <a:ext uri="{FF2B5EF4-FFF2-40B4-BE49-F238E27FC236}">
                <a16:creationId xmlns:a16="http://schemas.microsoft.com/office/drawing/2014/main" id="{3E7FEF11-DF92-2C41-95A9-4F8302B20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1EB51-5EDC-BE42-9FB5-A5410A4C66B6}"/>
              </a:ext>
            </a:extLst>
          </p:cNvPr>
          <p:cNvSpPr>
            <a:spLocks noGrp="1"/>
          </p:cNvSpPr>
          <p:nvPr>
            <p:ph type="sldNum" sz="quarter" idx="12"/>
          </p:nvPr>
        </p:nvSpPr>
        <p:spPr/>
        <p:txBody>
          <a:bodyPr/>
          <a:lstStyle/>
          <a:p>
            <a:fld id="{33780285-497D-B54F-8197-88C0979B9EED}" type="slidenum">
              <a:rPr lang="en-US" smtClean="0"/>
              <a:t>‹#›</a:t>
            </a:fld>
            <a:endParaRPr lang="en-US"/>
          </a:p>
        </p:txBody>
      </p:sp>
    </p:spTree>
    <p:extLst>
      <p:ext uri="{BB962C8B-B14F-4D97-AF65-F5344CB8AC3E}">
        <p14:creationId xmlns:p14="http://schemas.microsoft.com/office/powerpoint/2010/main" val="1277773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23D5D-6669-524F-AB2A-1AF3E98207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EFA62A-04BF-3748-B396-ED1CCBA844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5AF75-70CE-BF40-9BCA-4D3F9B51B2C4}"/>
              </a:ext>
            </a:extLst>
          </p:cNvPr>
          <p:cNvSpPr>
            <a:spLocks noGrp="1"/>
          </p:cNvSpPr>
          <p:nvPr>
            <p:ph type="dt" sz="half" idx="10"/>
          </p:nvPr>
        </p:nvSpPr>
        <p:spPr/>
        <p:txBody>
          <a:bodyPr/>
          <a:lstStyle/>
          <a:p>
            <a:fld id="{AA3478B2-44BF-5543-B6E4-78CDBC11ACD4}" type="datetimeFigureOut">
              <a:rPr lang="en-US" smtClean="0"/>
              <a:t>5/8/19</a:t>
            </a:fld>
            <a:endParaRPr lang="en-US"/>
          </a:p>
        </p:txBody>
      </p:sp>
      <p:sp>
        <p:nvSpPr>
          <p:cNvPr id="5" name="Footer Placeholder 4">
            <a:extLst>
              <a:ext uri="{FF2B5EF4-FFF2-40B4-BE49-F238E27FC236}">
                <a16:creationId xmlns:a16="http://schemas.microsoft.com/office/drawing/2014/main" id="{DDADF79E-2BBF-F640-8434-03ED72F487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DD6F67-D5F0-9746-B80F-B1C9D36DEA90}"/>
              </a:ext>
            </a:extLst>
          </p:cNvPr>
          <p:cNvSpPr>
            <a:spLocks noGrp="1"/>
          </p:cNvSpPr>
          <p:nvPr>
            <p:ph type="sldNum" sz="quarter" idx="12"/>
          </p:nvPr>
        </p:nvSpPr>
        <p:spPr/>
        <p:txBody>
          <a:bodyPr/>
          <a:lstStyle/>
          <a:p>
            <a:fld id="{33780285-497D-B54F-8197-88C0979B9EED}" type="slidenum">
              <a:rPr lang="en-US" smtClean="0"/>
              <a:t>‹#›</a:t>
            </a:fld>
            <a:endParaRPr lang="en-US"/>
          </a:p>
        </p:txBody>
      </p:sp>
    </p:spTree>
    <p:extLst>
      <p:ext uri="{BB962C8B-B14F-4D97-AF65-F5344CB8AC3E}">
        <p14:creationId xmlns:p14="http://schemas.microsoft.com/office/powerpoint/2010/main" val="4169560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B1293-266A-5E44-B7C7-0712DE8DEC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DBF141-E77F-3A49-BAE2-243F33CC5A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0BFBA4-D6C2-DD41-AD2D-CDC2604E2A9D}"/>
              </a:ext>
            </a:extLst>
          </p:cNvPr>
          <p:cNvSpPr>
            <a:spLocks noGrp="1"/>
          </p:cNvSpPr>
          <p:nvPr>
            <p:ph type="dt" sz="half" idx="10"/>
          </p:nvPr>
        </p:nvSpPr>
        <p:spPr/>
        <p:txBody>
          <a:bodyPr/>
          <a:lstStyle/>
          <a:p>
            <a:fld id="{AA3478B2-44BF-5543-B6E4-78CDBC11ACD4}" type="datetimeFigureOut">
              <a:rPr lang="en-US" smtClean="0"/>
              <a:t>5/8/19</a:t>
            </a:fld>
            <a:endParaRPr lang="en-US"/>
          </a:p>
        </p:txBody>
      </p:sp>
      <p:sp>
        <p:nvSpPr>
          <p:cNvPr id="5" name="Footer Placeholder 4">
            <a:extLst>
              <a:ext uri="{FF2B5EF4-FFF2-40B4-BE49-F238E27FC236}">
                <a16:creationId xmlns:a16="http://schemas.microsoft.com/office/drawing/2014/main" id="{A48C5373-1AD4-D749-AAD5-48D033658F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F42B1F-15C7-CE4B-BBDF-ED79FE8F3F96}"/>
              </a:ext>
            </a:extLst>
          </p:cNvPr>
          <p:cNvSpPr>
            <a:spLocks noGrp="1"/>
          </p:cNvSpPr>
          <p:nvPr>
            <p:ph type="sldNum" sz="quarter" idx="12"/>
          </p:nvPr>
        </p:nvSpPr>
        <p:spPr/>
        <p:txBody>
          <a:bodyPr/>
          <a:lstStyle/>
          <a:p>
            <a:fld id="{33780285-497D-B54F-8197-88C0979B9EED}" type="slidenum">
              <a:rPr lang="en-US" smtClean="0"/>
              <a:t>‹#›</a:t>
            </a:fld>
            <a:endParaRPr lang="en-US"/>
          </a:p>
        </p:txBody>
      </p:sp>
    </p:spTree>
    <p:extLst>
      <p:ext uri="{BB962C8B-B14F-4D97-AF65-F5344CB8AC3E}">
        <p14:creationId xmlns:p14="http://schemas.microsoft.com/office/powerpoint/2010/main" val="3923026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938A8-2B0F-6540-B375-67E4751F7E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E37ACB-9E3A-0B4B-AA53-4CA165612F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6B044D-1411-D14F-B5D4-390461B2EB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7CE6CD-C446-3240-A541-794E2B4D8925}"/>
              </a:ext>
            </a:extLst>
          </p:cNvPr>
          <p:cNvSpPr>
            <a:spLocks noGrp="1"/>
          </p:cNvSpPr>
          <p:nvPr>
            <p:ph type="dt" sz="half" idx="10"/>
          </p:nvPr>
        </p:nvSpPr>
        <p:spPr/>
        <p:txBody>
          <a:bodyPr/>
          <a:lstStyle/>
          <a:p>
            <a:fld id="{AA3478B2-44BF-5543-B6E4-78CDBC11ACD4}" type="datetimeFigureOut">
              <a:rPr lang="en-US" smtClean="0"/>
              <a:t>5/8/19</a:t>
            </a:fld>
            <a:endParaRPr lang="en-US"/>
          </a:p>
        </p:txBody>
      </p:sp>
      <p:sp>
        <p:nvSpPr>
          <p:cNvPr id="6" name="Footer Placeholder 5">
            <a:extLst>
              <a:ext uri="{FF2B5EF4-FFF2-40B4-BE49-F238E27FC236}">
                <a16:creationId xmlns:a16="http://schemas.microsoft.com/office/drawing/2014/main" id="{DC32C6B5-76C1-B241-9DAB-14430A5A41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018D93-33D5-2244-B455-07D509DA356C}"/>
              </a:ext>
            </a:extLst>
          </p:cNvPr>
          <p:cNvSpPr>
            <a:spLocks noGrp="1"/>
          </p:cNvSpPr>
          <p:nvPr>
            <p:ph type="sldNum" sz="quarter" idx="12"/>
          </p:nvPr>
        </p:nvSpPr>
        <p:spPr/>
        <p:txBody>
          <a:bodyPr/>
          <a:lstStyle/>
          <a:p>
            <a:fld id="{33780285-497D-B54F-8197-88C0979B9EED}" type="slidenum">
              <a:rPr lang="en-US" smtClean="0"/>
              <a:t>‹#›</a:t>
            </a:fld>
            <a:endParaRPr lang="en-US"/>
          </a:p>
        </p:txBody>
      </p:sp>
    </p:spTree>
    <p:extLst>
      <p:ext uri="{BB962C8B-B14F-4D97-AF65-F5344CB8AC3E}">
        <p14:creationId xmlns:p14="http://schemas.microsoft.com/office/powerpoint/2010/main" val="109103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10CB-FA0D-DD44-8BD7-8FB0D92036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80B1CD-F735-1748-8348-4BE157EB1D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8B4580-944E-724A-939F-632B673711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F4EED5-3447-BA41-9D43-B6DADDF8D7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9131D6-5B85-6842-9106-3C0477F865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B1BAB0-4783-CB49-AB0C-F901C2D181FB}"/>
              </a:ext>
            </a:extLst>
          </p:cNvPr>
          <p:cNvSpPr>
            <a:spLocks noGrp="1"/>
          </p:cNvSpPr>
          <p:nvPr>
            <p:ph type="dt" sz="half" idx="10"/>
          </p:nvPr>
        </p:nvSpPr>
        <p:spPr/>
        <p:txBody>
          <a:bodyPr/>
          <a:lstStyle/>
          <a:p>
            <a:fld id="{AA3478B2-44BF-5543-B6E4-78CDBC11ACD4}" type="datetimeFigureOut">
              <a:rPr lang="en-US" smtClean="0"/>
              <a:t>5/8/19</a:t>
            </a:fld>
            <a:endParaRPr lang="en-US"/>
          </a:p>
        </p:txBody>
      </p:sp>
      <p:sp>
        <p:nvSpPr>
          <p:cNvPr id="8" name="Footer Placeholder 7">
            <a:extLst>
              <a:ext uri="{FF2B5EF4-FFF2-40B4-BE49-F238E27FC236}">
                <a16:creationId xmlns:a16="http://schemas.microsoft.com/office/drawing/2014/main" id="{6AD21BC6-85AF-2A4D-851A-AD7684B6F1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51711B-88F1-7F4E-9116-E194B04607A3}"/>
              </a:ext>
            </a:extLst>
          </p:cNvPr>
          <p:cNvSpPr>
            <a:spLocks noGrp="1"/>
          </p:cNvSpPr>
          <p:nvPr>
            <p:ph type="sldNum" sz="quarter" idx="12"/>
          </p:nvPr>
        </p:nvSpPr>
        <p:spPr/>
        <p:txBody>
          <a:bodyPr/>
          <a:lstStyle/>
          <a:p>
            <a:fld id="{33780285-497D-B54F-8197-88C0979B9EED}" type="slidenum">
              <a:rPr lang="en-US" smtClean="0"/>
              <a:t>‹#›</a:t>
            </a:fld>
            <a:endParaRPr lang="en-US"/>
          </a:p>
        </p:txBody>
      </p:sp>
    </p:spTree>
    <p:extLst>
      <p:ext uri="{BB962C8B-B14F-4D97-AF65-F5344CB8AC3E}">
        <p14:creationId xmlns:p14="http://schemas.microsoft.com/office/powerpoint/2010/main" val="70505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9D9AB-838B-FC44-A1D4-B9FB8164F6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93F662-9EF1-DD45-BBF7-7FD4704448EF}"/>
              </a:ext>
            </a:extLst>
          </p:cNvPr>
          <p:cNvSpPr>
            <a:spLocks noGrp="1"/>
          </p:cNvSpPr>
          <p:nvPr>
            <p:ph type="dt" sz="half" idx="10"/>
          </p:nvPr>
        </p:nvSpPr>
        <p:spPr/>
        <p:txBody>
          <a:bodyPr/>
          <a:lstStyle/>
          <a:p>
            <a:fld id="{AA3478B2-44BF-5543-B6E4-78CDBC11ACD4}" type="datetimeFigureOut">
              <a:rPr lang="en-US" smtClean="0"/>
              <a:t>5/8/19</a:t>
            </a:fld>
            <a:endParaRPr lang="en-US"/>
          </a:p>
        </p:txBody>
      </p:sp>
      <p:sp>
        <p:nvSpPr>
          <p:cNvPr id="4" name="Footer Placeholder 3">
            <a:extLst>
              <a:ext uri="{FF2B5EF4-FFF2-40B4-BE49-F238E27FC236}">
                <a16:creationId xmlns:a16="http://schemas.microsoft.com/office/drawing/2014/main" id="{E8319CFE-23E3-6345-B2AF-6DEDB998B5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43315C-F56A-C64B-B3F4-CBEB2F5E469C}"/>
              </a:ext>
            </a:extLst>
          </p:cNvPr>
          <p:cNvSpPr>
            <a:spLocks noGrp="1"/>
          </p:cNvSpPr>
          <p:nvPr>
            <p:ph type="sldNum" sz="quarter" idx="12"/>
          </p:nvPr>
        </p:nvSpPr>
        <p:spPr/>
        <p:txBody>
          <a:bodyPr/>
          <a:lstStyle/>
          <a:p>
            <a:fld id="{33780285-497D-B54F-8197-88C0979B9EED}" type="slidenum">
              <a:rPr lang="en-US" smtClean="0"/>
              <a:t>‹#›</a:t>
            </a:fld>
            <a:endParaRPr lang="en-US"/>
          </a:p>
        </p:txBody>
      </p:sp>
    </p:spTree>
    <p:extLst>
      <p:ext uri="{BB962C8B-B14F-4D97-AF65-F5344CB8AC3E}">
        <p14:creationId xmlns:p14="http://schemas.microsoft.com/office/powerpoint/2010/main" val="293723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3DAE1E-7088-5C48-AF03-69A4B2E7E329}"/>
              </a:ext>
            </a:extLst>
          </p:cNvPr>
          <p:cNvSpPr>
            <a:spLocks noGrp="1"/>
          </p:cNvSpPr>
          <p:nvPr>
            <p:ph type="dt" sz="half" idx="10"/>
          </p:nvPr>
        </p:nvSpPr>
        <p:spPr/>
        <p:txBody>
          <a:bodyPr/>
          <a:lstStyle/>
          <a:p>
            <a:fld id="{AA3478B2-44BF-5543-B6E4-78CDBC11ACD4}" type="datetimeFigureOut">
              <a:rPr lang="en-US" smtClean="0"/>
              <a:t>5/8/19</a:t>
            </a:fld>
            <a:endParaRPr lang="en-US"/>
          </a:p>
        </p:txBody>
      </p:sp>
      <p:sp>
        <p:nvSpPr>
          <p:cNvPr id="3" name="Footer Placeholder 2">
            <a:extLst>
              <a:ext uri="{FF2B5EF4-FFF2-40B4-BE49-F238E27FC236}">
                <a16:creationId xmlns:a16="http://schemas.microsoft.com/office/drawing/2014/main" id="{C7F87302-6653-C64D-9F94-DBA42BD364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013399-3D4A-4247-8F32-19D0F6FB7CF0}"/>
              </a:ext>
            </a:extLst>
          </p:cNvPr>
          <p:cNvSpPr>
            <a:spLocks noGrp="1"/>
          </p:cNvSpPr>
          <p:nvPr>
            <p:ph type="sldNum" sz="quarter" idx="12"/>
          </p:nvPr>
        </p:nvSpPr>
        <p:spPr/>
        <p:txBody>
          <a:bodyPr/>
          <a:lstStyle/>
          <a:p>
            <a:fld id="{33780285-497D-B54F-8197-88C0979B9EED}" type="slidenum">
              <a:rPr lang="en-US" smtClean="0"/>
              <a:t>‹#›</a:t>
            </a:fld>
            <a:endParaRPr lang="en-US"/>
          </a:p>
        </p:txBody>
      </p:sp>
    </p:spTree>
    <p:extLst>
      <p:ext uri="{BB962C8B-B14F-4D97-AF65-F5344CB8AC3E}">
        <p14:creationId xmlns:p14="http://schemas.microsoft.com/office/powerpoint/2010/main" val="598497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6CCA6-8DA4-774B-A771-BA70D6A29F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511A3D-B47D-5745-B4D0-714F8C939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7606F2-CDF3-6344-BBAB-F85F83186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992C48-1D71-C446-92AA-5FA66C0C604A}"/>
              </a:ext>
            </a:extLst>
          </p:cNvPr>
          <p:cNvSpPr>
            <a:spLocks noGrp="1"/>
          </p:cNvSpPr>
          <p:nvPr>
            <p:ph type="dt" sz="half" idx="10"/>
          </p:nvPr>
        </p:nvSpPr>
        <p:spPr/>
        <p:txBody>
          <a:bodyPr/>
          <a:lstStyle/>
          <a:p>
            <a:fld id="{AA3478B2-44BF-5543-B6E4-78CDBC11ACD4}" type="datetimeFigureOut">
              <a:rPr lang="en-US" smtClean="0"/>
              <a:t>5/8/19</a:t>
            </a:fld>
            <a:endParaRPr lang="en-US"/>
          </a:p>
        </p:txBody>
      </p:sp>
      <p:sp>
        <p:nvSpPr>
          <p:cNvPr id="6" name="Footer Placeholder 5">
            <a:extLst>
              <a:ext uri="{FF2B5EF4-FFF2-40B4-BE49-F238E27FC236}">
                <a16:creationId xmlns:a16="http://schemas.microsoft.com/office/drawing/2014/main" id="{01D08E62-B52E-A649-A002-B7CC7EB173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CA102A-002B-3D46-9551-106C46ADC162}"/>
              </a:ext>
            </a:extLst>
          </p:cNvPr>
          <p:cNvSpPr>
            <a:spLocks noGrp="1"/>
          </p:cNvSpPr>
          <p:nvPr>
            <p:ph type="sldNum" sz="quarter" idx="12"/>
          </p:nvPr>
        </p:nvSpPr>
        <p:spPr/>
        <p:txBody>
          <a:bodyPr/>
          <a:lstStyle/>
          <a:p>
            <a:fld id="{33780285-497D-B54F-8197-88C0979B9EED}" type="slidenum">
              <a:rPr lang="en-US" smtClean="0"/>
              <a:t>‹#›</a:t>
            </a:fld>
            <a:endParaRPr lang="en-US"/>
          </a:p>
        </p:txBody>
      </p:sp>
    </p:spTree>
    <p:extLst>
      <p:ext uri="{BB962C8B-B14F-4D97-AF65-F5344CB8AC3E}">
        <p14:creationId xmlns:p14="http://schemas.microsoft.com/office/powerpoint/2010/main" val="109668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9054-1470-8C42-B480-607EB4A670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61718D-B738-2E40-BB2B-2E9F2AA0DD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53AB48-1111-E940-B1EB-1D84FE7C12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D57EE8-AF1F-6F4D-B8AD-62ED73CFB4E9}"/>
              </a:ext>
            </a:extLst>
          </p:cNvPr>
          <p:cNvSpPr>
            <a:spLocks noGrp="1"/>
          </p:cNvSpPr>
          <p:nvPr>
            <p:ph type="dt" sz="half" idx="10"/>
          </p:nvPr>
        </p:nvSpPr>
        <p:spPr/>
        <p:txBody>
          <a:bodyPr/>
          <a:lstStyle/>
          <a:p>
            <a:fld id="{AA3478B2-44BF-5543-B6E4-78CDBC11ACD4}" type="datetimeFigureOut">
              <a:rPr lang="en-US" smtClean="0"/>
              <a:t>5/8/19</a:t>
            </a:fld>
            <a:endParaRPr lang="en-US"/>
          </a:p>
        </p:txBody>
      </p:sp>
      <p:sp>
        <p:nvSpPr>
          <p:cNvPr id="6" name="Footer Placeholder 5">
            <a:extLst>
              <a:ext uri="{FF2B5EF4-FFF2-40B4-BE49-F238E27FC236}">
                <a16:creationId xmlns:a16="http://schemas.microsoft.com/office/drawing/2014/main" id="{57BDC834-970F-BC4A-86B1-C06353CD91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D7A40D-0024-094C-A26C-1311A56B5F68}"/>
              </a:ext>
            </a:extLst>
          </p:cNvPr>
          <p:cNvSpPr>
            <a:spLocks noGrp="1"/>
          </p:cNvSpPr>
          <p:nvPr>
            <p:ph type="sldNum" sz="quarter" idx="12"/>
          </p:nvPr>
        </p:nvSpPr>
        <p:spPr/>
        <p:txBody>
          <a:bodyPr/>
          <a:lstStyle/>
          <a:p>
            <a:fld id="{33780285-497D-B54F-8197-88C0979B9EED}" type="slidenum">
              <a:rPr lang="en-US" smtClean="0"/>
              <a:t>‹#›</a:t>
            </a:fld>
            <a:endParaRPr lang="en-US"/>
          </a:p>
        </p:txBody>
      </p:sp>
    </p:spTree>
    <p:extLst>
      <p:ext uri="{BB962C8B-B14F-4D97-AF65-F5344CB8AC3E}">
        <p14:creationId xmlns:p14="http://schemas.microsoft.com/office/powerpoint/2010/main" val="4183800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9ABBEE-B4E9-D04D-BADC-DD9E23606A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4C27D7-3FCC-2549-AF77-83B80B2293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0CB78-0411-A048-B5EF-97FDEFC53F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478B2-44BF-5543-B6E4-78CDBC11ACD4}" type="datetimeFigureOut">
              <a:rPr lang="en-US" smtClean="0"/>
              <a:t>5/8/19</a:t>
            </a:fld>
            <a:endParaRPr lang="en-US"/>
          </a:p>
        </p:txBody>
      </p:sp>
      <p:sp>
        <p:nvSpPr>
          <p:cNvPr id="5" name="Footer Placeholder 4">
            <a:extLst>
              <a:ext uri="{FF2B5EF4-FFF2-40B4-BE49-F238E27FC236}">
                <a16:creationId xmlns:a16="http://schemas.microsoft.com/office/drawing/2014/main" id="{310F7C6C-5B21-7E40-9768-33D3D94D9B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F13990-7666-4942-A93F-8745B8ADC7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80285-497D-B54F-8197-88C0979B9EED}" type="slidenum">
              <a:rPr lang="en-US" smtClean="0"/>
              <a:t>‹#›</a:t>
            </a:fld>
            <a:endParaRPr lang="en-US"/>
          </a:p>
        </p:txBody>
      </p:sp>
    </p:spTree>
    <p:extLst>
      <p:ext uri="{BB962C8B-B14F-4D97-AF65-F5344CB8AC3E}">
        <p14:creationId xmlns:p14="http://schemas.microsoft.com/office/powerpoint/2010/main" val="1796916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A8F37-7120-BD4A-9966-B508E50AD50E}"/>
              </a:ext>
            </a:extLst>
          </p:cNvPr>
          <p:cNvSpPr>
            <a:spLocks noGrp="1"/>
          </p:cNvSpPr>
          <p:nvPr>
            <p:ph type="ctrTitle"/>
          </p:nvPr>
        </p:nvSpPr>
        <p:spPr>
          <a:xfrm>
            <a:off x="1031081" y="1129112"/>
            <a:ext cx="10129838" cy="2957511"/>
          </a:xfrm>
        </p:spPr>
        <p:txBody>
          <a:bodyPr>
            <a:normAutofit fontScale="90000"/>
          </a:bodyPr>
          <a:lstStyle/>
          <a:p>
            <a:pPr>
              <a:lnSpc>
                <a:spcPct val="150000"/>
              </a:lnSpc>
            </a:pPr>
            <a:br>
              <a:rPr lang="en-US" sz="4800" b="1" dirty="0">
                <a:solidFill>
                  <a:srgbClr val="C00000"/>
                </a:solidFill>
              </a:rPr>
            </a:br>
            <a:br>
              <a:rPr lang="en-US" sz="4800" b="1" dirty="0">
                <a:solidFill>
                  <a:srgbClr val="C00000"/>
                </a:solidFill>
              </a:rPr>
            </a:br>
            <a:br>
              <a:rPr lang="en-US" sz="4800" b="1" dirty="0">
                <a:solidFill>
                  <a:srgbClr val="C00000"/>
                </a:solidFill>
              </a:rPr>
            </a:br>
            <a:br>
              <a:rPr lang="en-US" sz="4800" b="1" dirty="0">
                <a:solidFill>
                  <a:srgbClr val="C00000"/>
                </a:solidFill>
              </a:rPr>
            </a:br>
            <a:br>
              <a:rPr lang="en-US" sz="4800" b="1" dirty="0">
                <a:solidFill>
                  <a:srgbClr val="C00000"/>
                </a:solidFill>
              </a:rPr>
            </a:br>
            <a:r>
              <a:rPr lang="en-US" sz="6700" b="1" dirty="0">
                <a:solidFill>
                  <a:srgbClr val="C00000"/>
                </a:solidFill>
                <a:latin typeface="Century Gothic" panose="020B0502020202020204" pitchFamily="34" charset="0"/>
              </a:rPr>
              <a:t>TODAY AND TOMORROW</a:t>
            </a:r>
            <a:br>
              <a:rPr lang="en-US" sz="4800" b="1" dirty="0">
                <a:solidFill>
                  <a:srgbClr val="C00000"/>
                </a:solidFill>
              </a:rPr>
            </a:br>
            <a:r>
              <a:rPr lang="en-US" sz="3100" dirty="0">
                <a:latin typeface="Century Gothic" panose="020B0502020202020204" pitchFamily="34" charset="0"/>
              </a:rPr>
              <a:t>TRANSFORMING PUBLIC TRANSPORT </a:t>
            </a:r>
            <a:br>
              <a:rPr lang="en-US" sz="3100" dirty="0">
                <a:latin typeface="Century Gothic" panose="020B0502020202020204" pitchFamily="34" charset="0"/>
              </a:rPr>
            </a:br>
            <a:r>
              <a:rPr lang="en-US" sz="3100" dirty="0">
                <a:latin typeface="Century Gothic" panose="020B0502020202020204" pitchFamily="34" charset="0"/>
              </a:rPr>
              <a:t>FOR AGEING COMMUNITIES</a:t>
            </a:r>
            <a:endParaRPr lang="en-US" sz="2200" dirty="0">
              <a:latin typeface="Century Gothic" panose="020B0502020202020204" pitchFamily="34" charset="0"/>
            </a:endParaRPr>
          </a:p>
        </p:txBody>
      </p:sp>
      <p:sp>
        <p:nvSpPr>
          <p:cNvPr id="3" name="Subtitle 2">
            <a:extLst>
              <a:ext uri="{FF2B5EF4-FFF2-40B4-BE49-F238E27FC236}">
                <a16:creationId xmlns:a16="http://schemas.microsoft.com/office/drawing/2014/main" id="{FE77E31A-D44D-424B-AFCA-795DC73EA735}"/>
              </a:ext>
            </a:extLst>
          </p:cNvPr>
          <p:cNvSpPr>
            <a:spLocks noGrp="1"/>
          </p:cNvSpPr>
          <p:nvPr>
            <p:ph type="subTitle" idx="1"/>
          </p:nvPr>
        </p:nvSpPr>
        <p:spPr>
          <a:xfrm>
            <a:off x="1524000" y="4454434"/>
            <a:ext cx="9144000" cy="2256082"/>
          </a:xfrm>
        </p:spPr>
        <p:txBody>
          <a:bodyPr>
            <a:normAutofit fontScale="55000" lnSpcReduction="20000"/>
          </a:bodyPr>
          <a:lstStyle/>
          <a:p>
            <a:br>
              <a:rPr lang="en-US" sz="8000" dirty="0"/>
            </a:br>
            <a:r>
              <a:rPr lang="en-US" sz="4400" dirty="0"/>
              <a:t>A Bay of Plenty Regional Council Research Project</a:t>
            </a:r>
          </a:p>
          <a:p>
            <a:r>
              <a:rPr lang="en-US" sz="8000" dirty="0"/>
              <a:t> </a:t>
            </a:r>
            <a:r>
              <a:rPr lang="en-US" sz="3600" dirty="0"/>
              <a:t>ENGAGING ELDERS IN TRANSPORT PLANNING.</a:t>
            </a:r>
          </a:p>
          <a:p>
            <a:r>
              <a:rPr lang="en-US" sz="4200" dirty="0"/>
              <a:t>Carole Gordon</a:t>
            </a:r>
          </a:p>
          <a:p>
            <a:r>
              <a:rPr lang="en-US" sz="3300" dirty="0"/>
              <a:t>2019</a:t>
            </a:r>
          </a:p>
          <a:p>
            <a:endParaRPr lang="en-US" sz="1800" dirty="0"/>
          </a:p>
        </p:txBody>
      </p:sp>
    </p:spTree>
    <p:extLst>
      <p:ext uri="{BB962C8B-B14F-4D97-AF65-F5344CB8AC3E}">
        <p14:creationId xmlns:p14="http://schemas.microsoft.com/office/powerpoint/2010/main" val="2912662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6C99A-6229-144A-8818-443108E9192A}"/>
              </a:ext>
            </a:extLst>
          </p:cNvPr>
          <p:cNvSpPr>
            <a:spLocks noGrp="1"/>
          </p:cNvSpPr>
          <p:nvPr>
            <p:ph type="title"/>
          </p:nvPr>
        </p:nvSpPr>
        <p:spPr/>
        <p:txBody>
          <a:bodyPr>
            <a:normAutofit fontScale="90000"/>
          </a:bodyPr>
          <a:lstStyle/>
          <a:p>
            <a:pPr algn="ctr"/>
            <a:r>
              <a:rPr lang="en-US"/>
              <a:t> </a:t>
            </a:r>
            <a:r>
              <a:rPr lang="en-US" sz="4000" b="1">
                <a:solidFill>
                  <a:srgbClr val="C00000"/>
                </a:solidFill>
              </a:rPr>
              <a:t>PARTICIPANT AGE RANGE</a:t>
            </a:r>
            <a:br>
              <a:rPr lang="en-US" sz="4000"/>
            </a:br>
            <a:r>
              <a:rPr lang="en-US" sz="2800" b="1"/>
              <a:t>60% OVER 75 YEARS   38% OVER 80 YEARS</a:t>
            </a:r>
            <a:br>
              <a:rPr lang="en-US" sz="2800"/>
            </a:br>
            <a:r>
              <a:rPr lang="en-US" sz="2800"/>
              <a:t>55 questionnaires were </a:t>
            </a:r>
            <a:r>
              <a:rPr lang="en-US" sz="2800" err="1"/>
              <a:t>analysed</a:t>
            </a:r>
            <a:endParaRPr lang="en-US" sz="2800"/>
          </a:p>
        </p:txBody>
      </p:sp>
      <p:graphicFrame>
        <p:nvGraphicFramePr>
          <p:cNvPr id="4" name="Content Placeholder 3">
            <a:extLst>
              <a:ext uri="{FF2B5EF4-FFF2-40B4-BE49-F238E27FC236}">
                <a16:creationId xmlns:a16="http://schemas.microsoft.com/office/drawing/2014/main" id="{3872AC55-2434-483F-B669-8D8D8690443A}"/>
              </a:ext>
            </a:extLst>
          </p:cNvPr>
          <p:cNvGraphicFramePr>
            <a:graphicFrameLocks noGrp="1"/>
          </p:cNvGraphicFramePr>
          <p:nvPr>
            <p:ph idx="1"/>
            <p:extLst/>
          </p:nvPr>
        </p:nvGraphicFramePr>
        <p:xfrm>
          <a:off x="1680754" y="1690688"/>
          <a:ext cx="8830492" cy="49383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0977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95928-776E-654F-9748-2B11CBC64050}"/>
              </a:ext>
            </a:extLst>
          </p:cNvPr>
          <p:cNvSpPr>
            <a:spLocks noGrp="1"/>
          </p:cNvSpPr>
          <p:nvPr>
            <p:ph type="title"/>
          </p:nvPr>
        </p:nvSpPr>
        <p:spPr>
          <a:xfrm>
            <a:off x="838200" y="365125"/>
            <a:ext cx="10515600" cy="1057549"/>
          </a:xfrm>
        </p:spPr>
        <p:txBody>
          <a:bodyPr>
            <a:normAutofit/>
          </a:bodyPr>
          <a:lstStyle/>
          <a:p>
            <a:pPr algn="ctr"/>
            <a:r>
              <a:rPr lang="en-US" sz="4000" b="1" cap="all" err="1">
                <a:solidFill>
                  <a:srgbClr val="C00000"/>
                </a:solidFill>
              </a:rPr>
              <a:t>ELdER</a:t>
            </a:r>
            <a:r>
              <a:rPr lang="en-US" sz="4000" b="1" cap="all">
                <a:solidFill>
                  <a:srgbClr val="C00000"/>
                </a:solidFill>
              </a:rPr>
              <a:t> INSIGHTS: Main Travel Destinations</a:t>
            </a:r>
          </a:p>
        </p:txBody>
      </p:sp>
      <p:graphicFrame>
        <p:nvGraphicFramePr>
          <p:cNvPr id="5" name="Content Placeholder 4">
            <a:extLst>
              <a:ext uri="{FF2B5EF4-FFF2-40B4-BE49-F238E27FC236}">
                <a16:creationId xmlns:a16="http://schemas.microsoft.com/office/drawing/2014/main" id="{AF409DA2-CF5A-46BE-9F0A-DD865B3403C3}"/>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6147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1CD02-BD7E-7A41-A7C6-FB50F08C89B8}"/>
              </a:ext>
            </a:extLst>
          </p:cNvPr>
          <p:cNvSpPr>
            <a:spLocks noGrp="1"/>
          </p:cNvSpPr>
          <p:nvPr>
            <p:ph type="title"/>
          </p:nvPr>
        </p:nvSpPr>
        <p:spPr/>
        <p:txBody>
          <a:bodyPr>
            <a:normAutofit/>
          </a:bodyPr>
          <a:lstStyle/>
          <a:p>
            <a:pPr algn="ctr"/>
            <a:r>
              <a:rPr lang="en-US" sz="4000" b="1" cap="all">
                <a:solidFill>
                  <a:srgbClr val="C00000"/>
                </a:solidFill>
              </a:rPr>
              <a:t>ELDER INSIGHTS: Main mode of transport</a:t>
            </a:r>
          </a:p>
        </p:txBody>
      </p:sp>
      <p:graphicFrame>
        <p:nvGraphicFramePr>
          <p:cNvPr id="4" name="Content Placeholder 3">
            <a:extLst>
              <a:ext uri="{FF2B5EF4-FFF2-40B4-BE49-F238E27FC236}">
                <a16:creationId xmlns:a16="http://schemas.microsoft.com/office/drawing/2014/main" id="{5E6C50B4-9494-844A-A6C8-E5012550EB70}"/>
              </a:ext>
            </a:extLst>
          </p:cNvPr>
          <p:cNvGraphicFramePr>
            <a:graphicFrameLocks noGrp="1"/>
          </p:cNvGraphicFramePr>
          <p:nvPr>
            <p:ph idx="1"/>
            <p:extLst/>
          </p:nvPr>
        </p:nvGraphicFramePr>
        <p:xfrm>
          <a:off x="1400174" y="1690688"/>
          <a:ext cx="9258301" cy="48021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6443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C4482-DDB1-7E47-B4CB-12C2F60E8C3B}"/>
              </a:ext>
            </a:extLst>
          </p:cNvPr>
          <p:cNvSpPr>
            <a:spLocks noGrp="1"/>
          </p:cNvSpPr>
          <p:nvPr>
            <p:ph type="title"/>
          </p:nvPr>
        </p:nvSpPr>
        <p:spPr/>
        <p:txBody>
          <a:bodyPr>
            <a:normAutofit fontScale="90000"/>
          </a:bodyPr>
          <a:lstStyle/>
          <a:p>
            <a:pPr algn="ctr"/>
            <a:r>
              <a:rPr lang="en-US" sz="4000" b="1" dirty="0">
                <a:solidFill>
                  <a:srgbClr val="C00000"/>
                </a:solidFill>
              </a:rPr>
              <a:t>SUPER GOLD CARD PATRONAGE </a:t>
            </a:r>
            <a:br>
              <a:rPr lang="en-US" sz="4000" b="1" dirty="0">
                <a:solidFill>
                  <a:srgbClr val="C00000"/>
                </a:solidFill>
              </a:rPr>
            </a:br>
            <a:r>
              <a:rPr lang="en-US" sz="2000" b="1" dirty="0"/>
              <a:t>2014/2015, 2015/2016, 2016/2017 TO 2017/2018, 2018 &amp; PART 2019</a:t>
            </a:r>
            <a:br>
              <a:rPr lang="en-US" sz="2000" b="1" dirty="0"/>
            </a:br>
            <a:r>
              <a:rPr lang="en-US" sz="2000" b="1" dirty="0"/>
              <a:t>BOPRC DATA </a:t>
            </a:r>
            <a:br>
              <a:rPr lang="en-US" sz="2000" b="1" dirty="0">
                <a:solidFill>
                  <a:srgbClr val="C00000"/>
                </a:solidFill>
              </a:rPr>
            </a:br>
            <a:r>
              <a:rPr lang="en-US" sz="2700" b="1" dirty="0"/>
              <a:t> Patronage is not relative to population growth and structural ageing.</a:t>
            </a:r>
          </a:p>
        </p:txBody>
      </p:sp>
      <p:graphicFrame>
        <p:nvGraphicFramePr>
          <p:cNvPr id="4" name="Content Placeholder 3">
            <a:extLst>
              <a:ext uri="{FF2B5EF4-FFF2-40B4-BE49-F238E27FC236}">
                <a16:creationId xmlns:a16="http://schemas.microsoft.com/office/drawing/2014/main" id="{E3CB0835-58DE-4CDF-AD82-EF590112705C}"/>
              </a:ext>
            </a:extLst>
          </p:cNvPr>
          <p:cNvGraphicFramePr>
            <a:graphicFrameLocks noGrp="1"/>
          </p:cNvGraphicFramePr>
          <p:nvPr>
            <p:ph idx="1"/>
            <p:extLst>
              <p:ext uri="{D42A27DB-BD31-4B8C-83A1-F6EECF244321}">
                <p14:modId xmlns:p14="http://schemas.microsoft.com/office/powerpoint/2010/main" val="15460915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3000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1A371-4735-1E40-833F-078FBF434E6D}"/>
              </a:ext>
            </a:extLst>
          </p:cNvPr>
          <p:cNvSpPr>
            <a:spLocks noGrp="1"/>
          </p:cNvSpPr>
          <p:nvPr>
            <p:ph type="title"/>
          </p:nvPr>
        </p:nvSpPr>
        <p:spPr>
          <a:xfrm>
            <a:off x="838200" y="365125"/>
            <a:ext cx="10515600" cy="1177925"/>
          </a:xfrm>
        </p:spPr>
        <p:txBody>
          <a:bodyPr>
            <a:normAutofit/>
          </a:bodyPr>
          <a:lstStyle/>
          <a:p>
            <a:pPr algn="ctr"/>
            <a:r>
              <a:rPr lang="en-US" sz="4000" b="1" cap="all">
                <a:solidFill>
                  <a:srgbClr val="C00000"/>
                </a:solidFill>
              </a:rPr>
              <a:t>ELDER INSIGHTS: Modes of transport used</a:t>
            </a:r>
          </a:p>
        </p:txBody>
      </p:sp>
      <p:graphicFrame>
        <p:nvGraphicFramePr>
          <p:cNvPr id="4" name="Content Placeholder 3">
            <a:extLst>
              <a:ext uri="{FF2B5EF4-FFF2-40B4-BE49-F238E27FC236}">
                <a16:creationId xmlns:a16="http://schemas.microsoft.com/office/drawing/2014/main" id="{5178B396-1539-D34A-9528-63F2D8A02C76}"/>
              </a:ext>
            </a:extLst>
          </p:cNvPr>
          <p:cNvGraphicFramePr>
            <a:graphicFrameLocks noGrp="1"/>
          </p:cNvGraphicFramePr>
          <p:nvPr>
            <p:ph idx="1"/>
            <p:extLst/>
          </p:nvPr>
        </p:nvGraphicFramePr>
        <p:xfrm>
          <a:off x="1343024" y="1543050"/>
          <a:ext cx="9486901" cy="50720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8444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D8EB-27EB-0044-9C4E-25A7422F90F8}"/>
              </a:ext>
            </a:extLst>
          </p:cNvPr>
          <p:cNvSpPr>
            <a:spLocks noGrp="1"/>
          </p:cNvSpPr>
          <p:nvPr>
            <p:ph type="title"/>
          </p:nvPr>
        </p:nvSpPr>
        <p:spPr/>
        <p:txBody>
          <a:bodyPr>
            <a:normAutofit/>
          </a:bodyPr>
          <a:lstStyle/>
          <a:p>
            <a:pPr algn="ctr"/>
            <a:r>
              <a:rPr lang="en-US" sz="4000" b="1">
                <a:solidFill>
                  <a:srgbClr val="C00000"/>
                </a:solidFill>
              </a:rPr>
              <a:t>ELDER INSIGHTS: POLICY AND PLANNING</a:t>
            </a:r>
          </a:p>
        </p:txBody>
      </p:sp>
      <p:sp>
        <p:nvSpPr>
          <p:cNvPr id="3" name="Content Placeholder 2">
            <a:extLst>
              <a:ext uri="{FF2B5EF4-FFF2-40B4-BE49-F238E27FC236}">
                <a16:creationId xmlns:a16="http://schemas.microsoft.com/office/drawing/2014/main" id="{41A0FA46-319E-5244-A036-3D33DDFDCD1B}"/>
              </a:ext>
            </a:extLst>
          </p:cNvPr>
          <p:cNvSpPr>
            <a:spLocks noGrp="1"/>
          </p:cNvSpPr>
          <p:nvPr>
            <p:ph idx="1"/>
          </p:nvPr>
        </p:nvSpPr>
        <p:spPr/>
        <p:txBody>
          <a:bodyPr/>
          <a:lstStyle/>
          <a:p>
            <a:pPr marL="0" indent="0">
              <a:buNone/>
            </a:pPr>
            <a:endParaRPr lang="en-US"/>
          </a:p>
        </p:txBody>
      </p:sp>
      <p:graphicFrame>
        <p:nvGraphicFramePr>
          <p:cNvPr id="5" name="Chart 4">
            <a:extLst>
              <a:ext uri="{FF2B5EF4-FFF2-40B4-BE49-F238E27FC236}">
                <a16:creationId xmlns:a16="http://schemas.microsoft.com/office/drawing/2014/main" id="{76732EEC-9662-47BB-9109-0B60335EF539}"/>
              </a:ext>
            </a:extLst>
          </p:cNvPr>
          <p:cNvGraphicFramePr/>
          <p:nvPr>
            <p:extLst>
              <p:ext uri="{D42A27DB-BD31-4B8C-83A1-F6EECF244321}">
                <p14:modId xmlns:p14="http://schemas.microsoft.com/office/powerpoint/2010/main" val="126721200"/>
              </p:ext>
            </p:extLst>
          </p:nvPr>
        </p:nvGraphicFramePr>
        <p:xfrm>
          <a:off x="2348547" y="1825625"/>
          <a:ext cx="749490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3471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51D0-8F49-D641-9BD6-DA627C9D565F}"/>
              </a:ext>
            </a:extLst>
          </p:cNvPr>
          <p:cNvSpPr>
            <a:spLocks noGrp="1"/>
          </p:cNvSpPr>
          <p:nvPr>
            <p:ph type="title"/>
          </p:nvPr>
        </p:nvSpPr>
        <p:spPr>
          <a:xfrm>
            <a:off x="838200" y="365126"/>
            <a:ext cx="10515600" cy="972356"/>
          </a:xfrm>
        </p:spPr>
        <p:txBody>
          <a:bodyPr>
            <a:normAutofit/>
          </a:bodyPr>
          <a:lstStyle/>
          <a:p>
            <a:pPr algn="ctr"/>
            <a:r>
              <a:rPr lang="en-US" sz="4000" b="1" dirty="0">
                <a:solidFill>
                  <a:srgbClr val="C00000"/>
                </a:solidFill>
              </a:rPr>
              <a:t>ISSUES TODAY</a:t>
            </a:r>
          </a:p>
        </p:txBody>
      </p:sp>
      <p:sp>
        <p:nvSpPr>
          <p:cNvPr id="3" name="Content Placeholder 2">
            <a:extLst>
              <a:ext uri="{FF2B5EF4-FFF2-40B4-BE49-F238E27FC236}">
                <a16:creationId xmlns:a16="http://schemas.microsoft.com/office/drawing/2014/main" id="{D1754119-AD9C-E24A-A0DE-80478C972EEB}"/>
              </a:ext>
            </a:extLst>
          </p:cNvPr>
          <p:cNvSpPr>
            <a:spLocks noGrp="1"/>
          </p:cNvSpPr>
          <p:nvPr>
            <p:ph idx="1"/>
          </p:nvPr>
        </p:nvSpPr>
        <p:spPr>
          <a:xfrm>
            <a:off x="838200" y="1228300"/>
            <a:ext cx="10515600" cy="5264576"/>
          </a:xfrm>
        </p:spPr>
        <p:txBody>
          <a:bodyPr>
            <a:normAutofit fontScale="25000" lnSpcReduction="20000"/>
          </a:bodyPr>
          <a:lstStyle/>
          <a:p>
            <a:pPr marL="0" indent="0">
              <a:buNone/>
            </a:pPr>
            <a:endParaRPr lang="en-US" sz="2400" dirty="0"/>
          </a:p>
          <a:p>
            <a:pPr marL="0" indent="0">
              <a:buNone/>
            </a:pPr>
            <a:r>
              <a:rPr lang="en-US" sz="9600" dirty="0"/>
              <a:t>It is relevant to acknowledge the strengths and limitations of the current ‘transit’ model of public transport provision.</a:t>
            </a:r>
          </a:p>
          <a:p>
            <a:pPr>
              <a:lnSpc>
                <a:spcPct val="120000"/>
              </a:lnSpc>
              <a:buClr>
                <a:srgbClr val="C00000"/>
              </a:buClr>
              <a:buFont typeface="Wingdings" pitchFamily="2" charset="2"/>
              <a:buChar char="§"/>
            </a:pPr>
            <a:r>
              <a:rPr lang="en-US" sz="7200" dirty="0"/>
              <a:t>Key routes have more frequent bus services</a:t>
            </a:r>
          </a:p>
          <a:p>
            <a:pPr>
              <a:lnSpc>
                <a:spcPct val="120000"/>
              </a:lnSpc>
              <a:buClr>
                <a:srgbClr val="C00000"/>
              </a:buClr>
              <a:buFont typeface="Wingdings" pitchFamily="2" charset="2"/>
              <a:buChar char="§"/>
            </a:pPr>
            <a:r>
              <a:rPr lang="en-US" sz="7200" dirty="0"/>
              <a:t>Community connectivity and accessibility is not well served</a:t>
            </a:r>
          </a:p>
          <a:p>
            <a:pPr>
              <a:lnSpc>
                <a:spcPct val="120000"/>
              </a:lnSpc>
              <a:buClr>
                <a:srgbClr val="C00000"/>
              </a:buClr>
              <a:buFont typeface="Wingdings" pitchFamily="2" charset="2"/>
              <a:buChar char="§"/>
            </a:pPr>
            <a:r>
              <a:rPr lang="en-US" sz="7200" dirty="0"/>
              <a:t>Infrastructure planning and budgets have failed to deliver</a:t>
            </a:r>
          </a:p>
          <a:p>
            <a:pPr>
              <a:lnSpc>
                <a:spcPct val="120000"/>
              </a:lnSpc>
              <a:buClr>
                <a:srgbClr val="C00000"/>
              </a:buClr>
              <a:buFont typeface="Wingdings" pitchFamily="2" charset="2"/>
              <a:buChar char="§"/>
            </a:pPr>
            <a:r>
              <a:rPr lang="en-US" sz="7200" dirty="0"/>
              <a:t>The lives and basic needs of older people have not been sufficiently considered.</a:t>
            </a:r>
          </a:p>
          <a:p>
            <a:pPr>
              <a:lnSpc>
                <a:spcPct val="120000"/>
              </a:lnSpc>
              <a:buClr>
                <a:srgbClr val="C00000"/>
              </a:buClr>
              <a:buFont typeface="Wingdings" pitchFamily="2" charset="2"/>
              <a:buChar char="§"/>
            </a:pPr>
            <a:r>
              <a:rPr lang="en-US" sz="7200" dirty="0"/>
              <a:t>BOPRC promised remediation of routes, it hasn’t happened.</a:t>
            </a:r>
          </a:p>
          <a:p>
            <a:pPr>
              <a:lnSpc>
                <a:spcPct val="120000"/>
              </a:lnSpc>
              <a:buClr>
                <a:srgbClr val="C00000"/>
              </a:buClr>
              <a:buFont typeface="Wingdings" pitchFamily="2" charset="2"/>
              <a:buChar char="§"/>
            </a:pPr>
            <a:r>
              <a:rPr lang="en-US" sz="7200" dirty="0"/>
              <a:t>Demographic transformation and social equity issues require  new responses.</a:t>
            </a:r>
          </a:p>
          <a:p>
            <a:pPr>
              <a:lnSpc>
                <a:spcPct val="120000"/>
              </a:lnSpc>
              <a:buClr>
                <a:srgbClr val="C00000"/>
              </a:buClr>
              <a:buFont typeface="Wingdings" pitchFamily="2" charset="2"/>
              <a:buChar char="§"/>
            </a:pPr>
            <a:r>
              <a:rPr lang="en-US" sz="7200" dirty="0"/>
              <a:t>Technological advances in transportation offer accessible opportunity. New ways of delivering public transport are needed to increase patronage and </a:t>
            </a:r>
            <a:r>
              <a:rPr lang="en-US" sz="7200" dirty="0" err="1"/>
              <a:t>maximise</a:t>
            </a:r>
            <a:r>
              <a:rPr lang="en-US" sz="7200" dirty="0"/>
              <a:t> a new mobility culture.</a:t>
            </a:r>
          </a:p>
          <a:p>
            <a:pPr>
              <a:lnSpc>
                <a:spcPct val="120000"/>
              </a:lnSpc>
              <a:buClr>
                <a:srgbClr val="C00000"/>
              </a:buClr>
              <a:buFont typeface="Wingdings" pitchFamily="2" charset="2"/>
              <a:buChar char="§"/>
            </a:pPr>
            <a:r>
              <a:rPr lang="en-US" sz="7200" dirty="0"/>
              <a:t>The timing is right, the Government policy platform is right, it is right and responsible for the Bay of Plenty Regional Council to take action now to </a:t>
            </a:r>
            <a:r>
              <a:rPr lang="en-US" sz="7200" b="1" dirty="0"/>
              <a:t>be innovative in transitioning</a:t>
            </a:r>
            <a:r>
              <a:rPr lang="en-US" sz="7200" dirty="0"/>
              <a:t> delivery of public transport services.</a:t>
            </a:r>
          </a:p>
          <a:p>
            <a:pPr>
              <a:lnSpc>
                <a:spcPct val="120000"/>
              </a:lnSpc>
              <a:buClr>
                <a:srgbClr val="C00000"/>
              </a:buClr>
              <a:buFont typeface="Wingdings" pitchFamily="2" charset="2"/>
              <a:buChar char="§"/>
            </a:pPr>
            <a:r>
              <a:rPr lang="en-US" sz="7200" dirty="0"/>
              <a:t>Everyone knows that the decision-making process is too slow and cumbersome.</a:t>
            </a:r>
          </a:p>
          <a:p>
            <a:pPr>
              <a:lnSpc>
                <a:spcPct val="120000"/>
              </a:lnSpc>
              <a:buClr>
                <a:srgbClr val="C00000"/>
              </a:buClr>
              <a:buFont typeface="Wingdings" pitchFamily="2" charset="2"/>
              <a:buChar char="§"/>
            </a:pPr>
            <a:r>
              <a:rPr lang="en-US" sz="7200" dirty="0"/>
              <a:t>There is a big issue of public trust in Local Government.</a:t>
            </a:r>
          </a:p>
        </p:txBody>
      </p:sp>
    </p:spTree>
    <p:extLst>
      <p:ext uri="{BB962C8B-B14F-4D97-AF65-F5344CB8AC3E}">
        <p14:creationId xmlns:p14="http://schemas.microsoft.com/office/powerpoint/2010/main" val="3150232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0D398-8086-BA4E-8C9B-0E4F4A2BE026}"/>
              </a:ext>
            </a:extLst>
          </p:cNvPr>
          <p:cNvSpPr>
            <a:spLocks noGrp="1"/>
          </p:cNvSpPr>
          <p:nvPr>
            <p:ph type="title"/>
          </p:nvPr>
        </p:nvSpPr>
        <p:spPr>
          <a:xfrm>
            <a:off x="838200" y="365126"/>
            <a:ext cx="10515600" cy="1109714"/>
          </a:xfrm>
        </p:spPr>
        <p:txBody>
          <a:bodyPr>
            <a:normAutofit/>
          </a:bodyPr>
          <a:lstStyle/>
          <a:p>
            <a:pPr algn="ctr"/>
            <a:r>
              <a:rPr lang="en-US" sz="4000" b="1">
                <a:solidFill>
                  <a:srgbClr val="C00000"/>
                </a:solidFill>
              </a:rPr>
              <a:t>TRANSFORMING THE VIEW SHAFT</a:t>
            </a:r>
          </a:p>
        </p:txBody>
      </p:sp>
      <p:sp>
        <p:nvSpPr>
          <p:cNvPr id="3" name="Content Placeholder 2">
            <a:extLst>
              <a:ext uri="{FF2B5EF4-FFF2-40B4-BE49-F238E27FC236}">
                <a16:creationId xmlns:a16="http://schemas.microsoft.com/office/drawing/2014/main" id="{492375F6-A837-694A-BC85-AC440FBF18DF}"/>
              </a:ext>
            </a:extLst>
          </p:cNvPr>
          <p:cNvSpPr>
            <a:spLocks noGrp="1"/>
          </p:cNvSpPr>
          <p:nvPr>
            <p:ph idx="1"/>
          </p:nvPr>
        </p:nvSpPr>
        <p:spPr>
          <a:xfrm>
            <a:off x="646386" y="1642819"/>
            <a:ext cx="10972800" cy="4850055"/>
          </a:xfrm>
        </p:spPr>
        <p:txBody>
          <a:bodyPr>
            <a:normAutofit fontScale="25000" lnSpcReduction="20000"/>
          </a:bodyPr>
          <a:lstStyle/>
          <a:p>
            <a:pPr marL="0" indent="0" algn="ctr">
              <a:lnSpc>
                <a:spcPct val="120000"/>
              </a:lnSpc>
              <a:buClr>
                <a:srgbClr val="C00000"/>
              </a:buClr>
              <a:buSzPct val="99000"/>
              <a:buNone/>
            </a:pPr>
            <a:r>
              <a:rPr lang="en-US" sz="12800" dirty="0"/>
              <a:t>Tauranga is experiencing a transportation crisis</a:t>
            </a:r>
          </a:p>
          <a:p>
            <a:pPr marL="0" indent="0" algn="ctr">
              <a:lnSpc>
                <a:spcPct val="120000"/>
              </a:lnSpc>
              <a:buClr>
                <a:srgbClr val="C00000"/>
              </a:buClr>
              <a:buSzPct val="99000"/>
              <a:buNone/>
            </a:pPr>
            <a:r>
              <a:rPr lang="en-US" sz="8000" dirty="0">
                <a:solidFill>
                  <a:srgbClr val="C00000"/>
                </a:solidFill>
              </a:rPr>
              <a:t>THE COMMUNITY HAS  HIGH EXPECTATIONS FOR A MAJOR CHANGE IN DECISION MAKING OUTCOMES</a:t>
            </a:r>
          </a:p>
          <a:p>
            <a:pPr>
              <a:lnSpc>
                <a:spcPct val="170000"/>
              </a:lnSpc>
              <a:buClr>
                <a:srgbClr val="C00000"/>
              </a:buClr>
              <a:buSzPct val="99000"/>
              <a:buFont typeface="Wingdings" pitchFamily="2" charset="2"/>
              <a:buChar char="§"/>
            </a:pPr>
            <a:r>
              <a:rPr lang="en-US" sz="9600" dirty="0"/>
              <a:t>  Innovation is vital to transition public transport policy and accessible services</a:t>
            </a:r>
          </a:p>
          <a:p>
            <a:pPr>
              <a:lnSpc>
                <a:spcPct val="170000"/>
              </a:lnSpc>
              <a:buClr>
                <a:srgbClr val="C00000"/>
              </a:buClr>
              <a:buSzPct val="99000"/>
              <a:buFont typeface="Wingdings" pitchFamily="2" charset="2"/>
              <a:buChar char="§"/>
            </a:pPr>
            <a:r>
              <a:rPr lang="en-US" sz="9200" dirty="0"/>
              <a:t> Transportation is shifting into a digital on demand era of shared mobility.</a:t>
            </a:r>
          </a:p>
          <a:p>
            <a:pPr>
              <a:lnSpc>
                <a:spcPct val="170000"/>
              </a:lnSpc>
              <a:buClr>
                <a:srgbClr val="C00000"/>
              </a:buClr>
              <a:buSzPct val="99000"/>
              <a:buFont typeface="Wingdings" pitchFamily="2" charset="2"/>
              <a:buChar char="§"/>
            </a:pPr>
            <a:r>
              <a:rPr lang="en-US" sz="9200" dirty="0"/>
              <a:t> There are significant fiscal, demographic, technology and climate change imperatives.</a:t>
            </a:r>
          </a:p>
          <a:p>
            <a:pPr>
              <a:lnSpc>
                <a:spcPct val="170000"/>
              </a:lnSpc>
              <a:buClr>
                <a:srgbClr val="C00000"/>
              </a:buClr>
              <a:buSzPct val="99000"/>
              <a:buFont typeface="Wingdings" pitchFamily="2" charset="2"/>
              <a:buChar char="§"/>
            </a:pPr>
            <a:r>
              <a:rPr lang="en-US" sz="9200" dirty="0"/>
              <a:t> Public transport will need to serve increasing numbers of vulnerable older people</a:t>
            </a:r>
          </a:p>
          <a:p>
            <a:pPr>
              <a:lnSpc>
                <a:spcPct val="170000"/>
              </a:lnSpc>
              <a:buClr>
                <a:srgbClr val="C00000"/>
              </a:buClr>
              <a:buSzPct val="99000"/>
              <a:buFont typeface="Wingdings" pitchFamily="2" charset="2"/>
              <a:buChar char="§"/>
            </a:pPr>
            <a:r>
              <a:rPr lang="en-US" sz="9600" dirty="0"/>
              <a:t> Understanding the longevity needs of Elders, means understanding accessibility and long term sustainability.</a:t>
            </a:r>
          </a:p>
          <a:p>
            <a:pPr>
              <a:lnSpc>
                <a:spcPct val="170000"/>
              </a:lnSpc>
              <a:buClr>
                <a:srgbClr val="C00000"/>
              </a:buClr>
              <a:buSzPct val="99000"/>
              <a:buFont typeface="Wingdings" pitchFamily="2" charset="2"/>
              <a:buChar char="Ø"/>
            </a:pPr>
            <a:endParaRPr lang="en-NZ" sz="9600" dirty="0"/>
          </a:p>
          <a:p>
            <a:pPr marL="0" indent="0">
              <a:lnSpc>
                <a:spcPct val="170000"/>
              </a:lnSpc>
              <a:buClr>
                <a:srgbClr val="C00000"/>
              </a:buClr>
              <a:buSzPct val="99000"/>
              <a:buNone/>
            </a:pPr>
            <a:br>
              <a:rPr lang="en-NZ" sz="8600" dirty="0">
                <a:solidFill>
                  <a:srgbClr val="C00000"/>
                </a:solidFill>
              </a:rPr>
            </a:br>
            <a:endParaRPr lang="en-US" sz="8600" dirty="0">
              <a:solidFill>
                <a:srgbClr val="C00000"/>
              </a:solidFill>
            </a:endParaRPr>
          </a:p>
        </p:txBody>
      </p:sp>
    </p:spTree>
    <p:extLst>
      <p:ext uri="{BB962C8B-B14F-4D97-AF65-F5344CB8AC3E}">
        <p14:creationId xmlns:p14="http://schemas.microsoft.com/office/powerpoint/2010/main" val="1825570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056EC-18B2-874D-84D5-4F78AF346CBC}"/>
              </a:ext>
            </a:extLst>
          </p:cNvPr>
          <p:cNvSpPr>
            <a:spLocks noGrp="1"/>
          </p:cNvSpPr>
          <p:nvPr>
            <p:ph type="title"/>
          </p:nvPr>
        </p:nvSpPr>
        <p:spPr/>
        <p:txBody>
          <a:bodyPr>
            <a:normAutofit fontScale="90000"/>
          </a:bodyPr>
          <a:lstStyle/>
          <a:p>
            <a:pPr algn="ctr"/>
            <a:r>
              <a:rPr lang="en-US" b="1" dirty="0">
                <a:solidFill>
                  <a:srgbClr val="C00000"/>
                </a:solidFill>
              </a:rPr>
              <a:t>INNOVATION  - THE WORLD’S FIRST </a:t>
            </a:r>
            <a:br>
              <a:rPr lang="en-US" b="1" dirty="0">
                <a:solidFill>
                  <a:srgbClr val="C00000"/>
                </a:solidFill>
              </a:rPr>
            </a:br>
            <a:r>
              <a:rPr lang="en-US" sz="3600" b="1" dirty="0">
                <a:solidFill>
                  <a:srgbClr val="C00000"/>
                </a:solidFill>
              </a:rPr>
              <a:t>ACCESSIBLE, COGNITIVE, SELF DRIVING VEHICLE HAS ARRIVED </a:t>
            </a:r>
            <a:endParaRPr lang="en-US" sz="3600" dirty="0"/>
          </a:p>
        </p:txBody>
      </p:sp>
      <p:sp>
        <p:nvSpPr>
          <p:cNvPr id="3" name="Content Placeholder 2">
            <a:extLst>
              <a:ext uri="{FF2B5EF4-FFF2-40B4-BE49-F238E27FC236}">
                <a16:creationId xmlns:a16="http://schemas.microsoft.com/office/drawing/2014/main" id="{FB72942B-CAE2-FC42-8D0B-24D9AA990A37}"/>
              </a:ext>
            </a:extLst>
          </p:cNvPr>
          <p:cNvSpPr>
            <a:spLocks noGrp="1"/>
          </p:cNvSpPr>
          <p:nvPr>
            <p:ph idx="1"/>
          </p:nvPr>
        </p:nvSpPr>
        <p:spPr>
          <a:xfrm>
            <a:off x="838200" y="1578077"/>
            <a:ext cx="10515600" cy="4598886"/>
          </a:xfrm>
        </p:spPr>
        <p:txBody>
          <a:bodyPr>
            <a:normAutofit fontScale="62500" lnSpcReduction="20000"/>
          </a:bodyPr>
          <a:lstStyle/>
          <a:p>
            <a:pPr marL="0" indent="0">
              <a:buNone/>
            </a:pPr>
            <a:endParaRPr lang="en-US" dirty="0"/>
          </a:p>
          <a:p>
            <a:pPr marL="0" indent="0" algn="just">
              <a:buNone/>
            </a:pPr>
            <a:r>
              <a:rPr lang="en-US" sz="3100" dirty="0"/>
              <a:t> OLLI is a fully accessible,</a:t>
            </a:r>
          </a:p>
          <a:p>
            <a:pPr marL="0" indent="0" algn="just">
              <a:buNone/>
            </a:pPr>
            <a:r>
              <a:rPr lang="en-US" sz="3100" dirty="0"/>
              <a:t> self-driving,  3D printed, efficient</a:t>
            </a:r>
          </a:p>
          <a:p>
            <a:pPr marL="0" indent="0" algn="just">
              <a:buNone/>
            </a:pPr>
            <a:r>
              <a:rPr lang="en-US" sz="3100" dirty="0"/>
              <a:t> cognitively interactive, electric bus</a:t>
            </a:r>
          </a:p>
          <a:p>
            <a:pPr marL="0" indent="0" algn="just">
              <a:buNone/>
            </a:pPr>
            <a:r>
              <a:rPr lang="en-US" sz="3100" dirty="0"/>
              <a:t> that carries 12-16  passengers</a:t>
            </a:r>
          </a:p>
          <a:p>
            <a:pPr marL="0" indent="0" algn="just">
              <a:buNone/>
            </a:pPr>
            <a:endParaRPr lang="en-US" sz="3100" dirty="0"/>
          </a:p>
          <a:p>
            <a:pPr marL="0" indent="0">
              <a:buNone/>
            </a:pPr>
            <a:r>
              <a:rPr lang="en-NZ" sz="3100" dirty="0"/>
              <a:t>“If a passenger has a medical problem or </a:t>
            </a:r>
          </a:p>
          <a:p>
            <a:pPr marL="0" indent="0">
              <a:buNone/>
            </a:pPr>
            <a:r>
              <a:rPr lang="en-NZ" sz="3100" dirty="0"/>
              <a:t>there’s a safety issue, Olli will call the authorities </a:t>
            </a:r>
          </a:p>
          <a:p>
            <a:pPr marL="0" indent="0">
              <a:buNone/>
            </a:pPr>
            <a:r>
              <a:rPr lang="en-NZ" sz="3100" dirty="0"/>
              <a:t>or drive itself to a hospital or police station,”</a:t>
            </a:r>
          </a:p>
          <a:p>
            <a:pPr marL="0" indent="0">
              <a:buNone/>
            </a:pPr>
            <a:r>
              <a:rPr lang="en-NZ" sz="3100" dirty="0"/>
              <a:t>It even reads sign language.      </a:t>
            </a:r>
          </a:p>
          <a:p>
            <a:pPr marL="0" indent="0">
              <a:buNone/>
            </a:pPr>
            <a:endParaRPr lang="en-NZ" sz="2200" dirty="0"/>
          </a:p>
          <a:p>
            <a:pPr marL="0" indent="0">
              <a:buNone/>
            </a:pPr>
            <a:endParaRPr lang="en-NZ" sz="2200" dirty="0"/>
          </a:p>
          <a:p>
            <a:pPr marL="0" indent="0">
              <a:buNone/>
            </a:pPr>
            <a:r>
              <a:rPr lang="en-NZ" sz="2400" dirty="0"/>
              <a:t> </a:t>
            </a:r>
            <a:r>
              <a:rPr lang="en-NZ" sz="2600" dirty="0"/>
              <a:t>OLLI took 55,000 passengers in a recent Boston World Economic Forum, Boston City, Boston Consulting Group  study.</a:t>
            </a:r>
            <a:endParaRPr lang="en-US" sz="2600" dirty="0"/>
          </a:p>
        </p:txBody>
      </p:sp>
      <p:pic>
        <p:nvPicPr>
          <p:cNvPr id="4" name="Picture 3">
            <a:extLst>
              <a:ext uri="{FF2B5EF4-FFF2-40B4-BE49-F238E27FC236}">
                <a16:creationId xmlns:a16="http://schemas.microsoft.com/office/drawing/2014/main" id="{BF65E7E0-4DB5-8242-A03F-9CB34CFE6360}"/>
              </a:ext>
            </a:extLst>
          </p:cNvPr>
          <p:cNvPicPr>
            <a:picLocks noChangeAspect="1"/>
          </p:cNvPicPr>
          <p:nvPr/>
        </p:nvPicPr>
        <p:blipFill>
          <a:blip r:embed="rId2"/>
          <a:stretch>
            <a:fillRect/>
          </a:stretch>
        </p:blipFill>
        <p:spPr>
          <a:xfrm>
            <a:off x="5898262" y="1578077"/>
            <a:ext cx="5647267" cy="3701846"/>
          </a:xfrm>
          <a:prstGeom prst="rect">
            <a:avLst/>
          </a:prstGeom>
        </p:spPr>
      </p:pic>
    </p:spTree>
    <p:extLst>
      <p:ext uri="{BB962C8B-B14F-4D97-AF65-F5344CB8AC3E}">
        <p14:creationId xmlns:p14="http://schemas.microsoft.com/office/powerpoint/2010/main" val="2247126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0186B-C3F9-0640-B02B-7F868EE9DA9E}"/>
              </a:ext>
            </a:extLst>
          </p:cNvPr>
          <p:cNvSpPr>
            <a:spLocks noGrp="1"/>
          </p:cNvSpPr>
          <p:nvPr>
            <p:ph type="title"/>
          </p:nvPr>
        </p:nvSpPr>
        <p:spPr/>
        <p:txBody>
          <a:bodyPr/>
          <a:lstStyle/>
          <a:p>
            <a:pPr algn="ctr"/>
            <a:r>
              <a:rPr lang="en-US" b="1" dirty="0">
                <a:solidFill>
                  <a:srgbClr val="C00000"/>
                </a:solidFill>
              </a:rPr>
              <a:t>CONCLUSION</a:t>
            </a:r>
          </a:p>
        </p:txBody>
      </p:sp>
      <p:sp>
        <p:nvSpPr>
          <p:cNvPr id="3" name="Content Placeholder 2">
            <a:extLst>
              <a:ext uri="{FF2B5EF4-FFF2-40B4-BE49-F238E27FC236}">
                <a16:creationId xmlns:a16="http://schemas.microsoft.com/office/drawing/2014/main" id="{17DE0413-FF0F-3942-87B8-FF4FF73AD633}"/>
              </a:ext>
            </a:extLst>
          </p:cNvPr>
          <p:cNvSpPr>
            <a:spLocks noGrp="1"/>
          </p:cNvSpPr>
          <p:nvPr>
            <p:ph idx="1"/>
          </p:nvPr>
        </p:nvSpPr>
        <p:spPr>
          <a:xfrm>
            <a:off x="762000" y="1595354"/>
            <a:ext cx="10515600" cy="4790615"/>
          </a:xfrm>
          <a:solidFill>
            <a:schemeClr val="bg1"/>
          </a:solidFill>
        </p:spPr>
        <p:txBody>
          <a:bodyPr>
            <a:normAutofit fontScale="85000" lnSpcReduction="10000"/>
          </a:bodyPr>
          <a:lstStyle/>
          <a:p>
            <a:pPr marL="0" indent="0" algn="just">
              <a:lnSpc>
                <a:spcPct val="120000"/>
              </a:lnSpc>
              <a:buNone/>
            </a:pPr>
            <a:r>
              <a:rPr lang="en-US" i="1" dirty="0"/>
              <a:t>It is clear that a profound transformation of the transport system is required to provide a sustainable, integrated, technology led, people focused</a:t>
            </a:r>
            <a:r>
              <a:rPr lang="en-NZ" dirty="0"/>
              <a:t> </a:t>
            </a:r>
            <a:r>
              <a:rPr lang="en-US" i="1" dirty="0"/>
              <a:t>age-friendly and accessible public transport services in </a:t>
            </a:r>
            <a:r>
              <a:rPr lang="en-US" i="1"/>
              <a:t>liveable</a:t>
            </a:r>
            <a:r>
              <a:rPr lang="en-US" i="1" dirty="0"/>
              <a:t> urban environments.</a:t>
            </a:r>
          </a:p>
          <a:p>
            <a:pPr marL="0" indent="0" algn="just">
              <a:lnSpc>
                <a:spcPct val="120000"/>
              </a:lnSpc>
              <a:buNone/>
            </a:pPr>
            <a:endParaRPr lang="en-NZ" dirty="0"/>
          </a:p>
          <a:p>
            <a:pPr>
              <a:lnSpc>
                <a:spcPct val="110000"/>
              </a:lnSpc>
              <a:buClr>
                <a:srgbClr val="C00000"/>
              </a:buClr>
              <a:buFont typeface="Wingdings" pitchFamily="2" charset="2"/>
              <a:buChar char="§"/>
            </a:pPr>
            <a:r>
              <a:rPr lang="en-US" dirty="0"/>
              <a:t>  </a:t>
            </a:r>
            <a:r>
              <a:rPr lang="en-US" sz="2600" dirty="0"/>
              <a:t>Given Bay of Plenty (WBOP) evidence: demographics, public transport patronage, traffic congestion, the carbon catastrophe, it is both timely and responsible to recognize global innovation, and the need to </a:t>
            </a:r>
            <a:r>
              <a:rPr lang="en-US" sz="2600" b="1" dirty="0"/>
              <a:t>evolve and transition</a:t>
            </a:r>
            <a:r>
              <a:rPr lang="en-US" sz="2600" dirty="0"/>
              <a:t> public transport services. </a:t>
            </a:r>
            <a:r>
              <a:rPr lang="en-US" dirty="0"/>
              <a:t>                           </a:t>
            </a:r>
          </a:p>
          <a:p>
            <a:pPr algn="just">
              <a:lnSpc>
                <a:spcPct val="120000"/>
              </a:lnSpc>
              <a:buClr>
                <a:srgbClr val="C00000"/>
              </a:buClr>
              <a:buFont typeface="Wingdings" pitchFamily="2" charset="2"/>
              <a:buChar char="§"/>
            </a:pPr>
            <a:r>
              <a:rPr lang="en-US" sz="2600" dirty="0"/>
              <a:t>  A clear vision for our transportation future is needed now to mobilise community engagement in planning to deliver safe, efficient and accessible public transport initiatives. However, like </a:t>
            </a:r>
            <a:r>
              <a:rPr lang="en-US" sz="2600" dirty="0" err="1"/>
              <a:t>Mersi</a:t>
            </a:r>
            <a:r>
              <a:rPr lang="en-US" sz="2600" dirty="0"/>
              <a:t> MOT, the community says,“ </a:t>
            </a:r>
            <a:r>
              <a:rPr lang="en-US" sz="2600" i="1" dirty="0"/>
              <a:t>We cannot wait thirty years</a:t>
            </a:r>
            <a:r>
              <a:rPr lang="en-US" sz="2600" dirty="0"/>
              <a:t>.”</a:t>
            </a:r>
          </a:p>
          <a:p>
            <a:pPr marL="0" indent="0" algn="ctr">
              <a:buNone/>
            </a:pPr>
            <a:endParaRPr lang="en-NZ" dirty="0"/>
          </a:p>
          <a:p>
            <a:endParaRPr lang="en-US" dirty="0"/>
          </a:p>
        </p:txBody>
      </p:sp>
    </p:spTree>
    <p:extLst>
      <p:ext uri="{BB962C8B-B14F-4D97-AF65-F5344CB8AC3E}">
        <p14:creationId xmlns:p14="http://schemas.microsoft.com/office/powerpoint/2010/main" val="767116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611E81-FDA8-0446-BC3E-BC40956AD5C0}"/>
              </a:ext>
            </a:extLst>
          </p:cNvPr>
          <p:cNvSpPr>
            <a:spLocks noGrp="1"/>
          </p:cNvSpPr>
          <p:nvPr>
            <p:ph idx="1"/>
          </p:nvPr>
        </p:nvSpPr>
        <p:spPr>
          <a:xfrm>
            <a:off x="838200" y="2820691"/>
            <a:ext cx="10515600" cy="3356271"/>
          </a:xfrm>
        </p:spPr>
        <p:txBody>
          <a:bodyPr>
            <a:normAutofit/>
          </a:bodyPr>
          <a:lstStyle/>
          <a:p>
            <a:pPr marL="0" indent="0">
              <a:buNone/>
            </a:pPr>
            <a:r>
              <a:rPr lang="en-US" dirty="0"/>
              <a:t>PROJECT OBJECTIVES:</a:t>
            </a:r>
          </a:p>
          <a:p>
            <a:pPr>
              <a:buClr>
                <a:srgbClr val="C00000"/>
              </a:buClr>
              <a:buFont typeface="Wingdings" pitchFamily="2" charset="2"/>
              <a:buChar char="§"/>
            </a:pPr>
            <a:r>
              <a:rPr lang="en-US" dirty="0"/>
              <a:t> </a:t>
            </a:r>
            <a:r>
              <a:rPr lang="en-US" sz="2400" dirty="0"/>
              <a:t>To talk to mature and older people about transport issues.</a:t>
            </a:r>
          </a:p>
          <a:p>
            <a:pPr>
              <a:buClr>
                <a:srgbClr val="C00000"/>
              </a:buClr>
              <a:buFont typeface="Wingdings" pitchFamily="2" charset="2"/>
              <a:buChar char="§"/>
            </a:pPr>
            <a:r>
              <a:rPr lang="en-US" sz="2400" dirty="0"/>
              <a:t> To canvas current and future transport planning challenges.</a:t>
            </a:r>
          </a:p>
          <a:p>
            <a:pPr>
              <a:buClr>
                <a:srgbClr val="C00000"/>
              </a:buClr>
              <a:buFont typeface="Wingdings" pitchFamily="2" charset="2"/>
              <a:buChar char="§"/>
            </a:pPr>
            <a:r>
              <a:rPr lang="en-US" sz="2400" dirty="0"/>
              <a:t>To understand the perspectives of older and older-old people towards public transport and barriers to increased patronage</a:t>
            </a:r>
            <a:endParaRPr lang="en-NZ" sz="2400" dirty="0"/>
          </a:p>
          <a:p>
            <a:pPr>
              <a:buClr>
                <a:srgbClr val="C00000"/>
              </a:buClr>
              <a:buFont typeface="Wingdings" pitchFamily="2" charset="2"/>
              <a:buChar char="§"/>
            </a:pPr>
            <a:r>
              <a:rPr lang="en-US" sz="2400" dirty="0"/>
              <a:t>To gain more information to further align ‘fit for purpose’ public transport provision to the needs of increased longevity, wellbeing, safety, accessibility and connectivity.</a:t>
            </a:r>
          </a:p>
          <a:p>
            <a:pPr>
              <a:buClr>
                <a:srgbClr val="C00000"/>
              </a:buClr>
              <a:buFont typeface="Wingdings" pitchFamily="2" charset="2"/>
              <a:buChar char="Ø"/>
            </a:pPr>
            <a:endParaRPr lang="en-US" sz="2400" dirty="0"/>
          </a:p>
          <a:p>
            <a:pPr>
              <a:buClr>
                <a:srgbClr val="C00000"/>
              </a:buClr>
              <a:buFont typeface="Wingdings" pitchFamily="2" charset="2"/>
              <a:buChar char="Ø"/>
            </a:pPr>
            <a:endParaRPr lang="en-US" sz="2400" dirty="0"/>
          </a:p>
          <a:p>
            <a:pPr marL="0" indent="0">
              <a:buNone/>
            </a:pPr>
            <a:endParaRPr lang="en-US" dirty="0"/>
          </a:p>
        </p:txBody>
      </p:sp>
      <p:sp>
        <p:nvSpPr>
          <p:cNvPr id="4" name="Title 1">
            <a:extLst>
              <a:ext uri="{FF2B5EF4-FFF2-40B4-BE49-F238E27FC236}">
                <a16:creationId xmlns:a16="http://schemas.microsoft.com/office/drawing/2014/main" id="{CECC63F7-F0D2-AC4A-A062-CD6DEE810EE0}"/>
              </a:ext>
            </a:extLst>
          </p:cNvPr>
          <p:cNvSpPr>
            <a:spLocks noGrp="1"/>
          </p:cNvSpPr>
          <p:nvPr>
            <p:ph type="title"/>
          </p:nvPr>
        </p:nvSpPr>
        <p:spPr>
          <a:xfrm>
            <a:off x="838200" y="365125"/>
            <a:ext cx="10515600" cy="2455566"/>
          </a:xfrm>
        </p:spPr>
        <p:txBody>
          <a:bodyPr>
            <a:normAutofit fontScale="90000"/>
          </a:bodyPr>
          <a:lstStyle/>
          <a:p>
            <a:pPr algn="ctr"/>
            <a:br>
              <a:rPr lang="en-US" sz="4000" b="1" dirty="0"/>
            </a:br>
            <a:r>
              <a:rPr lang="en-US" b="1" dirty="0">
                <a:solidFill>
                  <a:srgbClr val="C00000"/>
                </a:solidFill>
              </a:rPr>
              <a:t>TALKING ABOUT TRANSPORT</a:t>
            </a:r>
            <a:br>
              <a:rPr lang="en-US" dirty="0"/>
            </a:br>
            <a:br>
              <a:rPr lang="en-US" dirty="0"/>
            </a:br>
            <a:r>
              <a:rPr lang="en-US" sz="2700" dirty="0">
                <a:latin typeface="+mn-lt"/>
              </a:rPr>
              <a:t>This project is a peek into Elder travel behaviors, travel preferences, perceptions of current provisions and the changes needed to make public transport more accessible and convenient.</a:t>
            </a:r>
            <a:br>
              <a:rPr lang="en-NZ" dirty="0">
                <a:latin typeface="+mn-lt"/>
              </a:rPr>
            </a:br>
            <a:endParaRPr lang="en-US" dirty="0">
              <a:latin typeface="+mn-lt"/>
            </a:endParaRPr>
          </a:p>
        </p:txBody>
      </p:sp>
    </p:spTree>
    <p:extLst>
      <p:ext uri="{BB962C8B-B14F-4D97-AF65-F5344CB8AC3E}">
        <p14:creationId xmlns:p14="http://schemas.microsoft.com/office/powerpoint/2010/main" val="684199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91EA-CE5E-6949-BE47-7C0EEA45E778}"/>
              </a:ext>
            </a:extLst>
          </p:cNvPr>
          <p:cNvSpPr>
            <a:spLocks noGrp="1"/>
          </p:cNvSpPr>
          <p:nvPr>
            <p:ph type="title"/>
          </p:nvPr>
        </p:nvSpPr>
        <p:spPr>
          <a:xfrm>
            <a:off x="681445" y="378188"/>
            <a:ext cx="10829110" cy="1325563"/>
          </a:xfrm>
          <a:solidFill>
            <a:schemeClr val="bg1"/>
          </a:solidFill>
        </p:spPr>
        <p:txBody>
          <a:bodyPr/>
          <a:lstStyle/>
          <a:p>
            <a:pPr algn="ctr"/>
            <a:r>
              <a:rPr lang="en-US" sz="4000" b="1" dirty="0">
                <a:solidFill>
                  <a:srgbClr val="C00000"/>
                </a:solidFill>
              </a:rPr>
              <a:t>TODAY - ADVANCING AGENDAS - TODAY </a:t>
            </a:r>
          </a:p>
        </p:txBody>
      </p:sp>
      <p:sp>
        <p:nvSpPr>
          <p:cNvPr id="3" name="Content Placeholder 2">
            <a:extLst>
              <a:ext uri="{FF2B5EF4-FFF2-40B4-BE49-F238E27FC236}">
                <a16:creationId xmlns:a16="http://schemas.microsoft.com/office/drawing/2014/main" id="{BCDE4AE9-F83A-0C4E-A990-A6DE4494FEDB}"/>
              </a:ext>
            </a:extLst>
          </p:cNvPr>
          <p:cNvSpPr>
            <a:spLocks noGrp="1"/>
          </p:cNvSpPr>
          <p:nvPr>
            <p:ph idx="1"/>
          </p:nvPr>
        </p:nvSpPr>
        <p:spPr>
          <a:xfrm>
            <a:off x="681445" y="1443668"/>
            <a:ext cx="10829110" cy="5256983"/>
          </a:xfrm>
          <a:solidFill>
            <a:schemeClr val="bg1"/>
          </a:solidFill>
        </p:spPr>
        <p:txBody>
          <a:bodyPr>
            <a:normAutofit fontScale="25000" lnSpcReduction="20000"/>
          </a:bodyPr>
          <a:lstStyle/>
          <a:p>
            <a:pPr marL="0" indent="0" algn="ctr">
              <a:buNone/>
            </a:pPr>
            <a:r>
              <a:rPr lang="en-NZ" sz="11200" b="1" dirty="0">
                <a:latin typeface="Arial Rounded MT Bold" panose="020F0704030504030204" pitchFamily="34" charset="77"/>
              </a:rPr>
              <a:t>Please decide today to transition a transformative process</a:t>
            </a:r>
          </a:p>
          <a:p>
            <a:pPr marL="0" indent="0" algn="ctr">
              <a:buNone/>
            </a:pPr>
            <a:endParaRPr lang="en-NZ" b="1" dirty="0"/>
          </a:p>
          <a:p>
            <a:pPr>
              <a:lnSpc>
                <a:spcPct val="120000"/>
              </a:lnSpc>
              <a:buClr>
                <a:srgbClr val="C00000"/>
              </a:buClr>
              <a:buFont typeface="Wingdings" pitchFamily="2" charset="2"/>
              <a:buChar char="q"/>
            </a:pPr>
            <a:r>
              <a:rPr lang="en-US" sz="7200" dirty="0">
                <a:latin typeface="Arial Rounded MT Bold" panose="020F0704030504030204" pitchFamily="34" charset="77"/>
              </a:rPr>
              <a:t>  </a:t>
            </a:r>
            <a:r>
              <a:rPr lang="en-US" sz="9600" dirty="0"/>
              <a:t>A future focused public transport service requires transformative multi- modal transport planning and a tolerant re-thinking of strategies, policies and resource use to provision a transportation plan that is people-</a:t>
            </a:r>
            <a:r>
              <a:rPr lang="en-US" sz="9600" dirty="0" err="1"/>
              <a:t>centred</a:t>
            </a:r>
            <a:r>
              <a:rPr lang="en-US" sz="9600" dirty="0"/>
              <a:t>, accessible inclusive, efficient, safe, affordable,  and acceptable.</a:t>
            </a:r>
          </a:p>
          <a:p>
            <a:pPr marL="0" indent="0">
              <a:buNone/>
            </a:pPr>
            <a:endParaRPr lang="en-NZ" sz="7200" dirty="0">
              <a:latin typeface="Arial Rounded MT Bold" panose="020F0704030504030204" pitchFamily="34" charset="77"/>
            </a:endParaRPr>
          </a:p>
          <a:p>
            <a:pPr>
              <a:lnSpc>
                <a:spcPct val="120000"/>
              </a:lnSpc>
              <a:buClr>
                <a:srgbClr val="C00000"/>
              </a:buClr>
              <a:buFont typeface="Wingdings" pitchFamily="2" charset="2"/>
              <a:buChar char="q"/>
            </a:pPr>
            <a:r>
              <a:rPr lang="en-US" sz="7200" dirty="0">
                <a:latin typeface="Arial Rounded MT Bold" panose="020F0704030504030204" pitchFamily="34" charset="77"/>
              </a:rPr>
              <a:t>  </a:t>
            </a:r>
            <a:r>
              <a:rPr lang="en-US" sz="9600" dirty="0"/>
              <a:t>An urban community linked micro-transit public transport service (smaller buses or shuttles off peak) will compliment key transit routes, reduce congestion, cost and parking, provide social and economic connectivity and urban community service sustainability.</a:t>
            </a:r>
          </a:p>
          <a:p>
            <a:endParaRPr lang="en-NZ" sz="2400" dirty="0"/>
          </a:p>
          <a:p>
            <a:pPr marL="0" indent="0" algn="ctr">
              <a:buNone/>
            </a:pPr>
            <a:r>
              <a:rPr lang="en-US" sz="7200" i="1" dirty="0"/>
              <a:t>We need to envision a desirable future, and start to navigate our way through the transition.</a:t>
            </a:r>
          </a:p>
          <a:p>
            <a:pPr marL="0" indent="0" algn="ctr">
              <a:buNone/>
            </a:pPr>
            <a:r>
              <a:rPr lang="en-US" sz="4800" dirty="0"/>
              <a:t>Peter </a:t>
            </a:r>
            <a:r>
              <a:rPr lang="en-US" sz="4800" dirty="0" err="1"/>
              <a:t>Mersi</a:t>
            </a:r>
            <a:r>
              <a:rPr lang="en-US" sz="4800" dirty="0"/>
              <a:t>. Chief Executive, Ministry of </a:t>
            </a:r>
            <a:r>
              <a:rPr lang="en-US" sz="4800" dirty="0" err="1"/>
              <a:t>Transport.</a:t>
            </a:r>
            <a:r>
              <a:rPr lang="en-US" sz="4800" i="1" dirty="0" err="1"/>
              <a:t>Public</a:t>
            </a:r>
            <a:r>
              <a:rPr lang="en-US" sz="4800" i="1" dirty="0"/>
              <a:t> Transport 2045 </a:t>
            </a:r>
            <a:r>
              <a:rPr lang="en-US" sz="4800" dirty="0"/>
              <a:t>2018</a:t>
            </a:r>
          </a:p>
          <a:p>
            <a:pPr marL="0" indent="0" algn="ctr">
              <a:buNone/>
            </a:pPr>
            <a:endParaRPr lang="en-NZ" sz="4800" dirty="0"/>
          </a:p>
          <a:p>
            <a:endParaRPr lang="en-US" dirty="0"/>
          </a:p>
        </p:txBody>
      </p:sp>
    </p:spTree>
    <p:extLst>
      <p:ext uri="{BB962C8B-B14F-4D97-AF65-F5344CB8AC3E}">
        <p14:creationId xmlns:p14="http://schemas.microsoft.com/office/powerpoint/2010/main" val="600522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CB2BE-0F7B-9840-AA61-BD51CBA68E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39B312-0DC6-E041-A34F-8DDC5DA00385}"/>
              </a:ext>
            </a:extLst>
          </p:cNvPr>
          <p:cNvSpPr>
            <a:spLocks noGrp="1"/>
          </p:cNvSpPr>
          <p:nvPr>
            <p:ph idx="1"/>
          </p:nvPr>
        </p:nvSpPr>
        <p:spPr/>
        <p:txBody>
          <a:bodyPr>
            <a:normAutofit lnSpcReduction="10000"/>
          </a:bodyPr>
          <a:lstStyle/>
          <a:p>
            <a:pPr marL="0" indent="0" algn="ctr">
              <a:buNone/>
            </a:pPr>
            <a:endParaRPr lang="en-US" sz="2400" dirty="0"/>
          </a:p>
          <a:p>
            <a:pPr marL="0" indent="0" algn="ctr">
              <a:buNone/>
            </a:pPr>
            <a:r>
              <a:rPr lang="en-US" sz="2400" i="1" dirty="0"/>
              <a:t>Thank you for supporting this project.</a:t>
            </a:r>
          </a:p>
          <a:p>
            <a:pPr marL="0" indent="0" algn="ctr">
              <a:buNone/>
            </a:pPr>
            <a:endParaRPr lang="en-US" sz="2400" i="1" dirty="0"/>
          </a:p>
          <a:p>
            <a:pPr marL="0" indent="0" algn="ctr">
              <a:buNone/>
            </a:pPr>
            <a:r>
              <a:rPr lang="en-US" sz="2400" i="1" dirty="0"/>
              <a:t>The insights shared, and today’s transportation decisions and investments will significantly impact on the wellbeing environments of tomorrow.</a:t>
            </a:r>
          </a:p>
          <a:p>
            <a:pPr marL="0" indent="0" algn="ctr">
              <a:buNone/>
            </a:pPr>
            <a:endParaRPr lang="en-US" sz="2000" dirty="0"/>
          </a:p>
          <a:p>
            <a:pPr marL="0" indent="0" algn="ctr">
              <a:buNone/>
            </a:pPr>
            <a:r>
              <a:rPr lang="en-US" sz="2000" dirty="0"/>
              <a:t>Carole Gordon</a:t>
            </a:r>
          </a:p>
          <a:p>
            <a:pPr marL="0" indent="0" algn="ctr">
              <a:buNone/>
            </a:pPr>
            <a:r>
              <a:rPr lang="en-US" sz="1600" dirty="0"/>
              <a:t>2019</a:t>
            </a:r>
          </a:p>
          <a:p>
            <a:pPr marL="0" indent="0" algn="ctr">
              <a:buNone/>
            </a:pPr>
            <a:r>
              <a:rPr lang="en-US" sz="2000" dirty="0">
                <a:solidFill>
                  <a:srgbClr val="C00000"/>
                </a:solidFill>
              </a:rPr>
              <a:t>TODAY AND TOMORROW: TRANSFORMING PUBLIC TRANSPORT FOR AN AGEING POPULATION.</a:t>
            </a:r>
          </a:p>
          <a:p>
            <a:pPr marL="0" indent="0" algn="ctr">
              <a:buNone/>
            </a:pPr>
            <a:r>
              <a:rPr lang="en-US" b="1" dirty="0" err="1"/>
              <a:t>CGC</a:t>
            </a:r>
            <a:r>
              <a:rPr lang="en-US" sz="2000" dirty="0" err="1"/>
              <a:t>onsulting</a:t>
            </a:r>
            <a:r>
              <a:rPr lang="en-US" sz="2000" dirty="0"/>
              <a:t>: </a:t>
            </a:r>
            <a:r>
              <a:rPr lang="en-US" sz="1600" dirty="0"/>
              <a:t>Specialist services in social and political gerontology.</a:t>
            </a:r>
          </a:p>
          <a:p>
            <a:pPr marL="0" indent="0" algn="ctr">
              <a:buNone/>
            </a:pPr>
            <a:r>
              <a:rPr lang="en-US" sz="1600" dirty="0" err="1"/>
              <a:t>cgordon@xtra.co.nz</a:t>
            </a:r>
            <a:endParaRPr lang="en-US" sz="1600" dirty="0"/>
          </a:p>
        </p:txBody>
      </p:sp>
    </p:spTree>
    <p:extLst>
      <p:ext uri="{BB962C8B-B14F-4D97-AF65-F5344CB8AC3E}">
        <p14:creationId xmlns:p14="http://schemas.microsoft.com/office/powerpoint/2010/main" val="3768593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BB174A-C08B-A142-871E-73A447AA7AE2}"/>
              </a:ext>
            </a:extLst>
          </p:cNvPr>
          <p:cNvSpPr>
            <a:spLocks noGrp="1"/>
          </p:cNvSpPr>
          <p:nvPr>
            <p:ph idx="1"/>
          </p:nvPr>
        </p:nvSpPr>
        <p:spPr>
          <a:xfrm>
            <a:off x="838200" y="867103"/>
            <a:ext cx="10515600" cy="5309860"/>
          </a:xfrm>
        </p:spPr>
        <p:txBody>
          <a:bodyPr>
            <a:normAutofit fontScale="47500" lnSpcReduction="20000"/>
          </a:bodyPr>
          <a:lstStyle/>
          <a:p>
            <a:pPr marL="0" indent="0" algn="ctr">
              <a:lnSpc>
                <a:spcPct val="150000"/>
              </a:lnSpc>
              <a:buNone/>
            </a:pPr>
            <a:r>
              <a:rPr lang="en-US" sz="6500" dirty="0">
                <a:solidFill>
                  <a:schemeClr val="bg1"/>
                </a:solidFill>
                <a:latin typeface="Arial Rounded MT Bold" panose="020F0704030504030204" pitchFamily="34" charset="77"/>
              </a:rPr>
              <a:t>It is time to transform public transport services</a:t>
            </a:r>
          </a:p>
          <a:p>
            <a:pPr marL="0" indent="0" algn="ctr">
              <a:lnSpc>
                <a:spcPct val="150000"/>
              </a:lnSpc>
              <a:buNone/>
            </a:pPr>
            <a:r>
              <a:rPr lang="en-US" sz="4600" dirty="0">
                <a:solidFill>
                  <a:schemeClr val="bg1"/>
                </a:solidFill>
                <a:latin typeface="Arial Rounded MT Bold" panose="020F0704030504030204" pitchFamily="34" charset="77"/>
              </a:rPr>
              <a:t>The number of people 75 years and older</a:t>
            </a:r>
          </a:p>
          <a:p>
            <a:pPr marL="0" indent="0" algn="ctr">
              <a:lnSpc>
                <a:spcPct val="150000"/>
              </a:lnSpc>
              <a:buNone/>
            </a:pPr>
            <a:r>
              <a:rPr lang="en-US" sz="4600" dirty="0">
                <a:solidFill>
                  <a:schemeClr val="bg1"/>
                </a:solidFill>
                <a:latin typeface="Arial Rounded MT Bold" panose="020F0704030504030204" pitchFamily="34" charset="77"/>
              </a:rPr>
              <a:t>in the </a:t>
            </a:r>
            <a:r>
              <a:rPr lang="en-US" sz="4600" dirty="0" err="1">
                <a:solidFill>
                  <a:schemeClr val="bg1"/>
                </a:solidFill>
                <a:latin typeface="Arial Rounded MT Bold" panose="020F0704030504030204" pitchFamily="34" charset="77"/>
              </a:rPr>
              <a:t>SmartGrowth</a:t>
            </a:r>
            <a:r>
              <a:rPr lang="en-US" sz="4600" dirty="0">
                <a:solidFill>
                  <a:schemeClr val="bg1"/>
                </a:solidFill>
                <a:latin typeface="Arial Rounded MT Bold" panose="020F0704030504030204" pitchFamily="34" charset="77"/>
              </a:rPr>
              <a:t> region</a:t>
            </a:r>
          </a:p>
          <a:p>
            <a:pPr marL="0" indent="0" algn="ctr">
              <a:lnSpc>
                <a:spcPct val="150000"/>
              </a:lnSpc>
              <a:buNone/>
            </a:pPr>
            <a:r>
              <a:rPr lang="en-US" sz="4600" dirty="0">
                <a:solidFill>
                  <a:schemeClr val="bg1"/>
                </a:solidFill>
                <a:latin typeface="Arial Rounded MT Bold" panose="020F0704030504030204" pitchFamily="34" charset="77"/>
              </a:rPr>
              <a:t>will increase by</a:t>
            </a:r>
          </a:p>
          <a:p>
            <a:pPr marL="0" indent="0" algn="ctr">
              <a:lnSpc>
                <a:spcPct val="150000"/>
              </a:lnSpc>
              <a:buNone/>
            </a:pPr>
            <a:r>
              <a:rPr lang="en-US" dirty="0">
                <a:solidFill>
                  <a:schemeClr val="bg1"/>
                </a:solidFill>
                <a:latin typeface="Arial Rounded MT Bold" panose="020F0704030504030204" pitchFamily="34" charset="77"/>
              </a:rPr>
              <a:t> </a:t>
            </a:r>
            <a:r>
              <a:rPr lang="en-US" sz="9300" dirty="0">
                <a:solidFill>
                  <a:schemeClr val="bg1"/>
                </a:solidFill>
                <a:latin typeface="Arial Rounded MT Bold" panose="020F0704030504030204" pitchFamily="34" charset="77"/>
              </a:rPr>
              <a:t>232%</a:t>
            </a:r>
          </a:p>
          <a:p>
            <a:pPr marL="0" indent="0" algn="ctr">
              <a:lnSpc>
                <a:spcPct val="150000"/>
              </a:lnSpc>
              <a:buNone/>
            </a:pPr>
            <a:r>
              <a:rPr lang="en-US" sz="5100" dirty="0">
                <a:solidFill>
                  <a:schemeClr val="bg1"/>
                </a:solidFill>
                <a:latin typeface="Arial Rounded MT Bold" panose="020F0704030504030204" pitchFamily="34" charset="77"/>
              </a:rPr>
              <a:t>2016-2036</a:t>
            </a:r>
          </a:p>
          <a:p>
            <a:pPr marL="0" indent="0" algn="ctr">
              <a:lnSpc>
                <a:spcPct val="150000"/>
              </a:lnSpc>
              <a:buNone/>
            </a:pPr>
            <a:r>
              <a:rPr lang="en-US" sz="5100" dirty="0">
                <a:solidFill>
                  <a:schemeClr val="bg1"/>
                </a:solidFill>
                <a:latin typeface="Arial Rounded MT Bold" panose="020F0704030504030204" pitchFamily="34" charset="77"/>
              </a:rPr>
              <a:t>Elders are the largest potential public transport consumer group</a:t>
            </a:r>
          </a:p>
          <a:p>
            <a:pPr marL="0" indent="0" algn="ctr">
              <a:lnSpc>
                <a:spcPct val="150000"/>
              </a:lnSpc>
              <a:buNone/>
            </a:pPr>
            <a:r>
              <a:rPr lang="en-US" sz="2600" dirty="0">
                <a:solidFill>
                  <a:schemeClr val="bg1"/>
                </a:solidFill>
                <a:latin typeface="Arial Rounded MT Bold" panose="020F0704030504030204" pitchFamily="34" charset="77"/>
              </a:rPr>
              <a:t> Statistics NZ projections.</a:t>
            </a:r>
          </a:p>
          <a:p>
            <a:pPr marL="0" indent="0" algn="ctr">
              <a:lnSpc>
                <a:spcPct val="150000"/>
              </a:lnSpc>
              <a:buNone/>
            </a:pPr>
            <a:r>
              <a:rPr lang="en-US" sz="2600" dirty="0">
                <a:solidFill>
                  <a:schemeClr val="bg1"/>
                </a:solidFill>
                <a:latin typeface="Arial Rounded MT Bold" panose="020F0704030504030204" pitchFamily="34" charset="77"/>
              </a:rPr>
              <a:t>BAY OF PLENTY DISTRICT HEALTH BOARD. 2016. </a:t>
            </a:r>
            <a:r>
              <a:rPr lang="en-US" sz="2600" i="1" dirty="0">
                <a:solidFill>
                  <a:schemeClr val="bg1"/>
                </a:solidFill>
                <a:latin typeface="Arial Rounded MT Bold" panose="020F0704030504030204" pitchFamily="34" charset="77"/>
              </a:rPr>
              <a:t>HEALTH AND SERVICES PROFILE </a:t>
            </a:r>
            <a:r>
              <a:rPr lang="en-US" sz="2600" dirty="0">
                <a:solidFill>
                  <a:schemeClr val="bg1"/>
                </a:solidFill>
                <a:latin typeface="Arial Rounded MT Bold" panose="020F0704030504030204" pitchFamily="34" charset="77"/>
              </a:rPr>
              <a:t>.</a:t>
            </a:r>
            <a:endParaRPr lang="en-US" sz="2600" dirty="0"/>
          </a:p>
        </p:txBody>
      </p:sp>
    </p:spTree>
    <p:extLst>
      <p:ext uri="{BB962C8B-B14F-4D97-AF65-F5344CB8AC3E}">
        <p14:creationId xmlns:p14="http://schemas.microsoft.com/office/powerpoint/2010/main" val="2029224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BB174A-C08B-A142-871E-73A447AA7AE2}"/>
              </a:ext>
            </a:extLst>
          </p:cNvPr>
          <p:cNvSpPr>
            <a:spLocks noGrp="1"/>
          </p:cNvSpPr>
          <p:nvPr>
            <p:ph idx="1"/>
          </p:nvPr>
        </p:nvSpPr>
        <p:spPr>
          <a:xfrm>
            <a:off x="838200" y="867103"/>
            <a:ext cx="10515600" cy="5309860"/>
          </a:xfrm>
        </p:spPr>
        <p:txBody>
          <a:bodyPr>
            <a:normAutofit fontScale="47500" lnSpcReduction="20000"/>
          </a:bodyPr>
          <a:lstStyle/>
          <a:p>
            <a:pPr marL="0" indent="0" algn="ctr">
              <a:lnSpc>
                <a:spcPct val="150000"/>
              </a:lnSpc>
              <a:buNone/>
            </a:pPr>
            <a:r>
              <a:rPr lang="en-US" sz="6500" dirty="0">
                <a:solidFill>
                  <a:schemeClr val="bg1"/>
                </a:solidFill>
                <a:latin typeface="Arial Rounded MT Bold" panose="020F0704030504030204" pitchFamily="34" charset="77"/>
              </a:rPr>
              <a:t>It is time to transform public transport services</a:t>
            </a:r>
          </a:p>
          <a:p>
            <a:pPr marL="0" indent="0" algn="ctr">
              <a:lnSpc>
                <a:spcPct val="150000"/>
              </a:lnSpc>
              <a:buNone/>
            </a:pPr>
            <a:r>
              <a:rPr lang="en-US" sz="4600" dirty="0">
                <a:solidFill>
                  <a:schemeClr val="bg1"/>
                </a:solidFill>
                <a:latin typeface="Arial Rounded MT Bold" panose="020F0704030504030204" pitchFamily="34" charset="77"/>
              </a:rPr>
              <a:t>The number of people 75 years and older</a:t>
            </a:r>
          </a:p>
          <a:p>
            <a:pPr marL="0" indent="0" algn="ctr">
              <a:lnSpc>
                <a:spcPct val="150000"/>
              </a:lnSpc>
              <a:buNone/>
            </a:pPr>
            <a:r>
              <a:rPr lang="en-US" sz="4600" dirty="0">
                <a:solidFill>
                  <a:schemeClr val="bg1"/>
                </a:solidFill>
                <a:latin typeface="Arial Rounded MT Bold" panose="020F0704030504030204" pitchFamily="34" charset="77"/>
              </a:rPr>
              <a:t>in the </a:t>
            </a:r>
            <a:r>
              <a:rPr lang="en-US" sz="4600" dirty="0" err="1">
                <a:solidFill>
                  <a:schemeClr val="bg1"/>
                </a:solidFill>
                <a:latin typeface="Arial Rounded MT Bold" panose="020F0704030504030204" pitchFamily="34" charset="77"/>
              </a:rPr>
              <a:t>SmartGrowth</a:t>
            </a:r>
            <a:r>
              <a:rPr lang="en-US" sz="4600" dirty="0">
                <a:solidFill>
                  <a:schemeClr val="bg1"/>
                </a:solidFill>
                <a:latin typeface="Arial Rounded MT Bold" panose="020F0704030504030204" pitchFamily="34" charset="77"/>
              </a:rPr>
              <a:t> region</a:t>
            </a:r>
          </a:p>
          <a:p>
            <a:pPr marL="0" indent="0" algn="ctr">
              <a:lnSpc>
                <a:spcPct val="150000"/>
              </a:lnSpc>
              <a:buNone/>
            </a:pPr>
            <a:r>
              <a:rPr lang="en-US" sz="4600" dirty="0">
                <a:solidFill>
                  <a:schemeClr val="bg1"/>
                </a:solidFill>
                <a:latin typeface="Arial Rounded MT Bold" panose="020F0704030504030204" pitchFamily="34" charset="77"/>
              </a:rPr>
              <a:t>will increase by</a:t>
            </a:r>
          </a:p>
          <a:p>
            <a:pPr marL="0" indent="0" algn="ctr">
              <a:lnSpc>
                <a:spcPct val="150000"/>
              </a:lnSpc>
              <a:buNone/>
            </a:pPr>
            <a:r>
              <a:rPr lang="en-US" dirty="0">
                <a:solidFill>
                  <a:schemeClr val="bg1"/>
                </a:solidFill>
                <a:latin typeface="Arial Rounded MT Bold" panose="020F0704030504030204" pitchFamily="34" charset="77"/>
              </a:rPr>
              <a:t> </a:t>
            </a:r>
            <a:r>
              <a:rPr lang="en-US" sz="9300" dirty="0">
                <a:solidFill>
                  <a:schemeClr val="bg1"/>
                </a:solidFill>
                <a:latin typeface="Arial Rounded MT Bold" panose="020F0704030504030204" pitchFamily="34" charset="77"/>
              </a:rPr>
              <a:t>232%</a:t>
            </a:r>
          </a:p>
          <a:p>
            <a:pPr marL="0" indent="0" algn="ctr">
              <a:lnSpc>
                <a:spcPct val="150000"/>
              </a:lnSpc>
              <a:buNone/>
            </a:pPr>
            <a:r>
              <a:rPr lang="en-US" sz="5100" dirty="0">
                <a:solidFill>
                  <a:schemeClr val="bg1"/>
                </a:solidFill>
                <a:latin typeface="Arial Rounded MT Bold" panose="020F0704030504030204" pitchFamily="34" charset="77"/>
              </a:rPr>
              <a:t>2016-2036</a:t>
            </a:r>
          </a:p>
          <a:p>
            <a:pPr marL="0" indent="0" algn="ctr">
              <a:lnSpc>
                <a:spcPct val="150000"/>
              </a:lnSpc>
              <a:buNone/>
            </a:pPr>
            <a:r>
              <a:rPr lang="en-US" sz="5100" dirty="0">
                <a:solidFill>
                  <a:schemeClr val="bg1"/>
                </a:solidFill>
                <a:latin typeface="Arial Rounded MT Bold" panose="020F0704030504030204" pitchFamily="34" charset="77"/>
              </a:rPr>
              <a:t>Elders are the largest potential public transport consumer group</a:t>
            </a:r>
          </a:p>
          <a:p>
            <a:pPr marL="0" indent="0" algn="ctr">
              <a:lnSpc>
                <a:spcPct val="150000"/>
              </a:lnSpc>
              <a:buNone/>
            </a:pPr>
            <a:r>
              <a:rPr lang="en-US" sz="2600" dirty="0">
                <a:solidFill>
                  <a:schemeClr val="bg1"/>
                </a:solidFill>
                <a:latin typeface="Arial Rounded MT Bold" panose="020F0704030504030204" pitchFamily="34" charset="77"/>
              </a:rPr>
              <a:t> Statistics NZ projections.</a:t>
            </a:r>
          </a:p>
          <a:p>
            <a:pPr marL="0" indent="0" algn="ctr">
              <a:lnSpc>
                <a:spcPct val="150000"/>
              </a:lnSpc>
              <a:buNone/>
            </a:pPr>
            <a:r>
              <a:rPr lang="en-US" sz="2600" dirty="0">
                <a:solidFill>
                  <a:schemeClr val="bg1"/>
                </a:solidFill>
                <a:latin typeface="Arial Rounded MT Bold" panose="020F0704030504030204" pitchFamily="34" charset="77"/>
              </a:rPr>
              <a:t>BAY OF PLENTY DISTRICT HEALTH BOARD. 2016. </a:t>
            </a:r>
            <a:r>
              <a:rPr lang="en-US" sz="2600" i="1" dirty="0">
                <a:solidFill>
                  <a:schemeClr val="bg1"/>
                </a:solidFill>
                <a:latin typeface="Arial Rounded MT Bold" panose="020F0704030504030204" pitchFamily="34" charset="77"/>
              </a:rPr>
              <a:t>HEALTH AND SERVICES PROFILE </a:t>
            </a:r>
            <a:r>
              <a:rPr lang="en-US" sz="2600" dirty="0">
                <a:solidFill>
                  <a:schemeClr val="bg1"/>
                </a:solidFill>
                <a:latin typeface="Arial Rounded MT Bold" panose="020F0704030504030204" pitchFamily="34" charset="77"/>
              </a:rPr>
              <a:t>.</a:t>
            </a:r>
            <a:endParaRPr lang="en-US" sz="2600" dirty="0"/>
          </a:p>
        </p:txBody>
      </p:sp>
    </p:spTree>
    <p:extLst>
      <p:ext uri="{BB962C8B-B14F-4D97-AF65-F5344CB8AC3E}">
        <p14:creationId xmlns:p14="http://schemas.microsoft.com/office/powerpoint/2010/main" val="2100457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F1CCC-833D-4041-8CD7-0D960E0D7556}"/>
              </a:ext>
            </a:extLst>
          </p:cNvPr>
          <p:cNvSpPr>
            <a:spLocks noGrp="1"/>
          </p:cNvSpPr>
          <p:nvPr>
            <p:ph type="title"/>
          </p:nvPr>
        </p:nvSpPr>
        <p:spPr/>
        <p:txBody>
          <a:bodyPr/>
          <a:lstStyle/>
          <a:p>
            <a:pPr algn="ctr"/>
            <a:r>
              <a:rPr lang="en-US" b="1" dirty="0">
                <a:solidFill>
                  <a:srgbClr val="C00000"/>
                </a:solidFill>
              </a:rPr>
              <a:t>OUTCOME ACTIONS</a:t>
            </a:r>
          </a:p>
        </p:txBody>
      </p:sp>
      <p:sp>
        <p:nvSpPr>
          <p:cNvPr id="3" name="Content Placeholder 2">
            <a:extLst>
              <a:ext uri="{FF2B5EF4-FFF2-40B4-BE49-F238E27FC236}">
                <a16:creationId xmlns:a16="http://schemas.microsoft.com/office/drawing/2014/main" id="{C46B4FEE-E869-F647-9C67-9A5A48B3F460}"/>
              </a:ext>
            </a:extLst>
          </p:cNvPr>
          <p:cNvSpPr>
            <a:spLocks noGrp="1"/>
          </p:cNvSpPr>
          <p:nvPr>
            <p:ph idx="1"/>
          </p:nvPr>
        </p:nvSpPr>
        <p:spPr>
          <a:xfrm>
            <a:off x="838200" y="1345474"/>
            <a:ext cx="10515600" cy="4831489"/>
          </a:xfrm>
        </p:spPr>
        <p:txBody>
          <a:bodyPr>
            <a:normAutofit fontScale="92500" lnSpcReduction="20000"/>
          </a:bodyPr>
          <a:lstStyle/>
          <a:p>
            <a:endParaRPr lang="en-US" dirty="0"/>
          </a:p>
          <a:p>
            <a:pPr marL="0" indent="0">
              <a:buNone/>
            </a:pPr>
            <a:r>
              <a:rPr lang="en-US" dirty="0">
                <a:solidFill>
                  <a:srgbClr val="C00000"/>
                </a:solidFill>
              </a:rPr>
              <a:t>OUTCOMES for action are noted in the report – ADVANCING AGENDAS</a:t>
            </a:r>
          </a:p>
          <a:p>
            <a:pPr marL="0" indent="0">
              <a:buNone/>
            </a:pPr>
            <a:r>
              <a:rPr lang="en-US" b="1" dirty="0">
                <a:solidFill>
                  <a:srgbClr val="C00000"/>
                </a:solidFill>
              </a:rPr>
              <a:t> Items for immediate consideration are identified - ACTION SUMMARY.</a:t>
            </a:r>
          </a:p>
          <a:p>
            <a:pPr marL="0" indent="0">
              <a:lnSpc>
                <a:spcPct val="120000"/>
              </a:lnSpc>
              <a:buNone/>
            </a:pPr>
            <a:endParaRPr lang="en-US" dirty="0"/>
          </a:p>
          <a:p>
            <a:pPr>
              <a:lnSpc>
                <a:spcPct val="120000"/>
              </a:lnSpc>
              <a:buClr>
                <a:srgbClr val="C00000"/>
              </a:buClr>
              <a:buFont typeface="Wingdings" pitchFamily="2" charset="2"/>
              <a:buChar char="§"/>
            </a:pPr>
            <a:r>
              <a:rPr lang="en-US" dirty="0"/>
              <a:t> This project is a first step in gaining transportation insights from older people as key stakeholders in shaping our future mobility. </a:t>
            </a:r>
          </a:p>
          <a:p>
            <a:pPr>
              <a:lnSpc>
                <a:spcPct val="120000"/>
              </a:lnSpc>
              <a:buClr>
                <a:srgbClr val="C00000"/>
              </a:buClr>
              <a:buFont typeface="Wingdings" pitchFamily="2" charset="2"/>
              <a:buChar char="§"/>
            </a:pPr>
            <a:r>
              <a:rPr lang="en-US" dirty="0"/>
              <a:t> Policies and plans need to be transformed to meet a changing world. </a:t>
            </a:r>
          </a:p>
          <a:p>
            <a:pPr>
              <a:lnSpc>
                <a:spcPct val="120000"/>
              </a:lnSpc>
              <a:buClr>
                <a:srgbClr val="C00000"/>
              </a:buClr>
              <a:buFont typeface="Wingdings" pitchFamily="2" charset="2"/>
              <a:buChar char="§"/>
            </a:pPr>
            <a:r>
              <a:rPr lang="en-US" dirty="0"/>
              <a:t> We must begin the transition today.</a:t>
            </a:r>
          </a:p>
          <a:p>
            <a:pPr>
              <a:lnSpc>
                <a:spcPct val="120000"/>
              </a:lnSpc>
              <a:buClr>
                <a:srgbClr val="C00000"/>
              </a:buClr>
              <a:buFont typeface="Wingdings" pitchFamily="2" charset="2"/>
              <a:buChar char="§"/>
            </a:pPr>
            <a:r>
              <a:rPr lang="en-US" dirty="0"/>
              <a:t> Further engagement with rapidly ageing and declining BOP authorities is recommended.</a:t>
            </a:r>
          </a:p>
          <a:p>
            <a:pPr marL="0" indent="0">
              <a:lnSpc>
                <a:spcPct val="120000"/>
              </a:lnSpc>
              <a:buNone/>
            </a:pPr>
            <a:endParaRPr lang="en-US" sz="3200" dirty="0">
              <a:solidFill>
                <a:srgbClr val="C00000"/>
              </a:solidFill>
            </a:endParaRPr>
          </a:p>
          <a:p>
            <a:endParaRPr lang="en-US" dirty="0"/>
          </a:p>
        </p:txBody>
      </p:sp>
      <p:sp>
        <p:nvSpPr>
          <p:cNvPr id="4" name="Title 1">
            <a:extLst>
              <a:ext uri="{FF2B5EF4-FFF2-40B4-BE49-F238E27FC236}">
                <a16:creationId xmlns:a16="http://schemas.microsoft.com/office/drawing/2014/main" id="{5A96D4E9-89FD-FC48-BCB3-BAFBD4180B18}"/>
              </a:ext>
            </a:extLst>
          </p:cNvPr>
          <p:cNvSpPr txBox="1">
            <a:spLocks/>
          </p:cNvSpPr>
          <p:nvPr/>
        </p:nvSpPr>
        <p:spPr>
          <a:xfrm>
            <a:off x="681445" y="378188"/>
            <a:ext cx="10829110"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b="1">
                <a:solidFill>
                  <a:srgbClr val="C00000"/>
                </a:solidFill>
              </a:rPr>
              <a:t>ADVANCING AGENDAS - TODAY AND TOMORROW</a:t>
            </a:r>
            <a:endParaRPr lang="en-US" sz="4000" b="1" dirty="0">
              <a:solidFill>
                <a:srgbClr val="C00000"/>
              </a:solidFill>
            </a:endParaRPr>
          </a:p>
        </p:txBody>
      </p:sp>
      <p:sp>
        <p:nvSpPr>
          <p:cNvPr id="5" name="Content Placeholder 2">
            <a:extLst>
              <a:ext uri="{FF2B5EF4-FFF2-40B4-BE49-F238E27FC236}">
                <a16:creationId xmlns:a16="http://schemas.microsoft.com/office/drawing/2014/main" id="{101CCE2A-1E3A-7D4C-B5BF-1CD2B030F8FC}"/>
              </a:ext>
            </a:extLst>
          </p:cNvPr>
          <p:cNvSpPr txBox="1">
            <a:spLocks/>
          </p:cNvSpPr>
          <p:nvPr/>
        </p:nvSpPr>
        <p:spPr>
          <a:xfrm>
            <a:off x="681445" y="1443668"/>
            <a:ext cx="10829110" cy="5256983"/>
          </a:xfrm>
          <a:prstGeom prst="rect">
            <a:avLst/>
          </a:prstGeom>
          <a:solidFill>
            <a:schemeClr val="bg1"/>
          </a:solidFill>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NZ" sz="11200" b="1" dirty="0">
                <a:latin typeface="Arial Rounded MT Bold" panose="020F0704030504030204" pitchFamily="34" charset="77"/>
              </a:rPr>
              <a:t>Please decide today to begin a transformative process</a:t>
            </a:r>
          </a:p>
          <a:p>
            <a:pPr marL="0" indent="0" algn="ctr">
              <a:buFont typeface="Arial" panose="020B0604020202020204" pitchFamily="34" charset="0"/>
              <a:buNone/>
            </a:pPr>
            <a:r>
              <a:rPr lang="en-NZ" sz="8000" dirty="0"/>
              <a:t>Because Elders said the current provision is “</a:t>
            </a:r>
            <a:r>
              <a:rPr lang="en-NZ" sz="8000" i="1" dirty="0"/>
              <a:t>not convenient and does not go where we need to go.”</a:t>
            </a:r>
          </a:p>
          <a:p>
            <a:pPr marL="0" indent="0" algn="ctr">
              <a:buFont typeface="Arial" panose="020B0604020202020204" pitchFamily="34" charset="0"/>
              <a:buNone/>
            </a:pPr>
            <a:endParaRPr lang="en-NZ" b="1" dirty="0"/>
          </a:p>
          <a:p>
            <a:pPr>
              <a:lnSpc>
                <a:spcPct val="120000"/>
              </a:lnSpc>
              <a:buClr>
                <a:srgbClr val="C00000"/>
              </a:buClr>
              <a:buFont typeface="Wingdings" pitchFamily="2" charset="2"/>
              <a:buChar char="q"/>
            </a:pPr>
            <a:r>
              <a:rPr lang="en-US" sz="7200" dirty="0">
                <a:latin typeface="Arial Rounded MT Bold" panose="020F0704030504030204" pitchFamily="34" charset="77"/>
              </a:rPr>
              <a:t>  </a:t>
            </a:r>
            <a:r>
              <a:rPr lang="en-US" sz="9600" dirty="0"/>
              <a:t>A future focused public transport service requires transformative multi- modal transport planning and a tolerant re-thinking of strategies, policies and resource use to provision a transportation plan and service that is people-</a:t>
            </a:r>
            <a:r>
              <a:rPr lang="en-US" sz="9600" dirty="0" err="1"/>
              <a:t>centred</a:t>
            </a:r>
            <a:r>
              <a:rPr lang="en-US" sz="9600" dirty="0"/>
              <a:t>, safe, accessible, inclusive, efficient, affordable, convenient and acceptable.</a:t>
            </a:r>
          </a:p>
          <a:p>
            <a:pPr marL="0" indent="0">
              <a:buFont typeface="Arial" panose="020B0604020202020204" pitchFamily="34" charset="0"/>
              <a:buNone/>
            </a:pPr>
            <a:endParaRPr lang="en-NZ" sz="7200" dirty="0">
              <a:latin typeface="Arial Rounded MT Bold" panose="020F0704030504030204" pitchFamily="34" charset="77"/>
            </a:endParaRPr>
          </a:p>
          <a:p>
            <a:pPr>
              <a:lnSpc>
                <a:spcPct val="120000"/>
              </a:lnSpc>
              <a:buClr>
                <a:srgbClr val="C00000"/>
              </a:buClr>
              <a:buFont typeface="Wingdings" pitchFamily="2" charset="2"/>
              <a:buChar char="q"/>
            </a:pPr>
            <a:r>
              <a:rPr lang="en-US" sz="7200" dirty="0">
                <a:latin typeface="Arial Rounded MT Bold" panose="020F0704030504030204" pitchFamily="34" charset="77"/>
              </a:rPr>
              <a:t>  </a:t>
            </a:r>
            <a:r>
              <a:rPr lang="en-US" sz="9600" dirty="0"/>
              <a:t>An urban community linked ‘micro-transit’ public transport service (smaller buses or shuttles off peak) will compliment key transit routes, increase convenient connectivity, be more accessible, reduce congestion, cost and parking, provide social and economic wellbeing and urban community service sustainability.</a:t>
            </a:r>
          </a:p>
          <a:p>
            <a:endParaRPr lang="en-NZ" sz="2400" dirty="0"/>
          </a:p>
          <a:p>
            <a:pPr marL="0" indent="0" algn="ctr">
              <a:buFont typeface="Arial" panose="020B0604020202020204" pitchFamily="34" charset="0"/>
              <a:buNone/>
            </a:pPr>
            <a:r>
              <a:rPr lang="en-US" sz="7200" i="1" dirty="0"/>
              <a:t>We need to envision a desirable future, and start to navigate our way through the transition.</a:t>
            </a:r>
          </a:p>
          <a:p>
            <a:pPr marL="0" indent="0" algn="ctr">
              <a:buFont typeface="Arial" panose="020B0604020202020204" pitchFamily="34" charset="0"/>
              <a:buNone/>
            </a:pPr>
            <a:r>
              <a:rPr lang="en-US" sz="4800" dirty="0"/>
              <a:t>Peter </a:t>
            </a:r>
            <a:r>
              <a:rPr lang="en-US" sz="4800" dirty="0" err="1"/>
              <a:t>Mersi</a:t>
            </a:r>
            <a:r>
              <a:rPr lang="en-US" sz="4800" dirty="0"/>
              <a:t>. Chief Executive, Ministry of </a:t>
            </a:r>
            <a:r>
              <a:rPr lang="en-US" sz="4800" dirty="0" err="1"/>
              <a:t>Transport.</a:t>
            </a:r>
            <a:r>
              <a:rPr lang="en-US" sz="4800" i="1" dirty="0" err="1"/>
              <a:t>Public</a:t>
            </a:r>
            <a:r>
              <a:rPr lang="en-US" sz="4800" i="1" dirty="0"/>
              <a:t> Transport 2045 </a:t>
            </a:r>
            <a:r>
              <a:rPr lang="en-US" sz="4800" dirty="0"/>
              <a:t>2018</a:t>
            </a:r>
          </a:p>
          <a:p>
            <a:pPr marL="0" indent="0" algn="ctr">
              <a:buFont typeface="Arial" panose="020B0604020202020204" pitchFamily="34" charset="0"/>
              <a:buNone/>
            </a:pPr>
            <a:endParaRPr lang="en-NZ" sz="4800" dirty="0"/>
          </a:p>
          <a:p>
            <a:endParaRPr lang="en-US" dirty="0"/>
          </a:p>
        </p:txBody>
      </p:sp>
    </p:spTree>
    <p:extLst>
      <p:ext uri="{BB962C8B-B14F-4D97-AF65-F5344CB8AC3E}">
        <p14:creationId xmlns:p14="http://schemas.microsoft.com/office/powerpoint/2010/main" val="162823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826DC-3052-D449-AE52-1DD631DD06C8}"/>
              </a:ext>
            </a:extLst>
          </p:cNvPr>
          <p:cNvSpPr>
            <a:spLocks noGrp="1"/>
          </p:cNvSpPr>
          <p:nvPr>
            <p:ph type="title"/>
          </p:nvPr>
        </p:nvSpPr>
        <p:spPr>
          <a:xfrm>
            <a:off x="838200" y="365125"/>
            <a:ext cx="10515600" cy="1097915"/>
          </a:xfrm>
        </p:spPr>
        <p:txBody>
          <a:bodyPr>
            <a:normAutofit fontScale="90000"/>
          </a:bodyPr>
          <a:lstStyle/>
          <a:p>
            <a:pPr algn="ctr"/>
            <a:br>
              <a:rPr lang="en-US" b="1">
                <a:solidFill>
                  <a:srgbClr val="C00000"/>
                </a:solidFill>
              </a:rPr>
            </a:br>
            <a:r>
              <a:rPr lang="en-US" b="1">
                <a:solidFill>
                  <a:srgbClr val="C00000"/>
                </a:solidFill>
              </a:rPr>
              <a:t>PROJECT STRATEGIC RELEVANCE</a:t>
            </a:r>
            <a:br>
              <a:rPr lang="en-US"/>
            </a:br>
            <a:br>
              <a:rPr lang="en-US" sz="3600"/>
            </a:br>
            <a:endParaRPr lang="en-US"/>
          </a:p>
        </p:txBody>
      </p:sp>
      <p:sp>
        <p:nvSpPr>
          <p:cNvPr id="3" name="Content Placeholder 2">
            <a:extLst>
              <a:ext uri="{FF2B5EF4-FFF2-40B4-BE49-F238E27FC236}">
                <a16:creationId xmlns:a16="http://schemas.microsoft.com/office/drawing/2014/main" id="{7A925E85-55AE-0F46-A74A-D786CFE2B110}"/>
              </a:ext>
            </a:extLst>
          </p:cNvPr>
          <p:cNvSpPr>
            <a:spLocks noGrp="1"/>
          </p:cNvSpPr>
          <p:nvPr>
            <p:ph idx="1"/>
          </p:nvPr>
        </p:nvSpPr>
        <p:spPr>
          <a:xfrm>
            <a:off x="838200" y="1593669"/>
            <a:ext cx="10515600" cy="4583294"/>
          </a:xfrm>
        </p:spPr>
        <p:txBody>
          <a:bodyPr>
            <a:normAutofit fontScale="77500" lnSpcReduction="20000"/>
          </a:bodyPr>
          <a:lstStyle/>
          <a:p>
            <a:pPr marL="0" indent="0">
              <a:buNone/>
            </a:pPr>
            <a:r>
              <a:rPr lang="en-US" dirty="0"/>
              <a:t>Opportunity now for Public Transport transformation to:</a:t>
            </a:r>
          </a:p>
          <a:p>
            <a:pPr>
              <a:lnSpc>
                <a:spcPct val="110000"/>
              </a:lnSpc>
              <a:buClr>
                <a:srgbClr val="C00000"/>
              </a:buClr>
              <a:buFont typeface="Wingdings" pitchFamily="2" charset="2"/>
              <a:buChar char="§"/>
            </a:pPr>
            <a:r>
              <a:rPr lang="en-US" dirty="0"/>
              <a:t> </a:t>
            </a:r>
            <a:r>
              <a:rPr lang="en-US" sz="2600" dirty="0" err="1"/>
              <a:t>Maximise</a:t>
            </a:r>
            <a:r>
              <a:rPr lang="en-US" sz="2600" dirty="0"/>
              <a:t> wellbeing social capacity value through investment in public transport accessibility and infrastructure to improve convenience and connectivity, to reduce the cost of elder dependency, carbon footprint, congestion and optimize silver economic sustainability.</a:t>
            </a:r>
          </a:p>
          <a:p>
            <a:pPr>
              <a:lnSpc>
                <a:spcPct val="110000"/>
              </a:lnSpc>
              <a:buClr>
                <a:srgbClr val="C00000"/>
              </a:buClr>
              <a:buFont typeface="Wingdings" pitchFamily="2" charset="2"/>
              <a:buChar char="§"/>
            </a:pPr>
            <a:r>
              <a:rPr lang="en-US" sz="2600" dirty="0"/>
              <a:t> Integrate three megatrend actions- deliberate linked efforts on climate change, population-ageing and fourth industrial revolution.</a:t>
            </a:r>
          </a:p>
          <a:p>
            <a:pPr>
              <a:lnSpc>
                <a:spcPct val="110000"/>
              </a:lnSpc>
              <a:buClr>
                <a:srgbClr val="C00000"/>
              </a:buClr>
              <a:buFont typeface="Wingdings" pitchFamily="2" charset="2"/>
              <a:buChar char="§"/>
            </a:pPr>
            <a:r>
              <a:rPr lang="en-US" sz="2600" dirty="0"/>
              <a:t> Respond to rapid and long-term population-ageing transport demand in a context of safety, accessibility, technological innovation and enhanced social connectivity.</a:t>
            </a:r>
          </a:p>
          <a:p>
            <a:pPr>
              <a:lnSpc>
                <a:spcPct val="110000"/>
              </a:lnSpc>
              <a:buClr>
                <a:srgbClr val="C00000"/>
              </a:buClr>
              <a:buFont typeface="Wingdings" pitchFamily="2" charset="2"/>
              <a:buChar char="§"/>
            </a:pPr>
            <a:r>
              <a:rPr lang="en-US" sz="2600" dirty="0"/>
              <a:t> Transition to a new framework for PT provision aligned to GPS &amp; wellbeing with </a:t>
            </a:r>
            <a:r>
              <a:rPr lang="en-US" sz="2600" b="1" dirty="0"/>
              <a:t>urgent input </a:t>
            </a:r>
            <a:r>
              <a:rPr lang="en-US" sz="2600" dirty="0"/>
              <a:t>to: </a:t>
            </a:r>
          </a:p>
          <a:p>
            <a:pPr marL="0" indent="0">
              <a:lnSpc>
                <a:spcPct val="110000"/>
              </a:lnSpc>
              <a:buClr>
                <a:srgbClr val="C00000"/>
              </a:buClr>
              <a:buNone/>
            </a:pPr>
            <a:r>
              <a:rPr lang="en-US" sz="2600" dirty="0"/>
              <a:t>“</a:t>
            </a:r>
            <a:r>
              <a:rPr lang="en-NZ" sz="2300" dirty="0"/>
              <a:t>A public transport implementation plan is being progressed with Tauranga City Council, Western Bay of Plenty District Council and NZ Transport Agency to achieve the desired outcomes from the Blueprint. Implementation of the Blueprint is a near-term project for the Urban Form and Transport Initiative” </a:t>
            </a:r>
            <a:r>
              <a:rPr lang="en-NZ" sz="2300" dirty="0" err="1"/>
              <a:t>Phizacklea</a:t>
            </a:r>
            <a:r>
              <a:rPr lang="en-NZ" sz="2300" dirty="0"/>
              <a:t>. May 10 2019 BOPRC PT Report</a:t>
            </a:r>
            <a:endParaRPr lang="en-US" sz="2300" dirty="0"/>
          </a:p>
          <a:p>
            <a:endParaRPr lang="en-US" dirty="0"/>
          </a:p>
        </p:txBody>
      </p:sp>
    </p:spTree>
    <p:extLst>
      <p:ext uri="{BB962C8B-B14F-4D97-AF65-F5344CB8AC3E}">
        <p14:creationId xmlns:p14="http://schemas.microsoft.com/office/powerpoint/2010/main" val="25658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ACA68-2B20-1C4F-8A39-90776F9AB90B}"/>
              </a:ext>
            </a:extLst>
          </p:cNvPr>
          <p:cNvSpPr>
            <a:spLocks noGrp="1"/>
          </p:cNvSpPr>
          <p:nvPr>
            <p:ph type="title"/>
          </p:nvPr>
        </p:nvSpPr>
        <p:spPr/>
        <p:txBody>
          <a:bodyPr>
            <a:normAutofit/>
          </a:bodyPr>
          <a:lstStyle/>
          <a:p>
            <a:pPr algn="ctr"/>
            <a:r>
              <a:rPr lang="en-US" sz="4000" b="1" dirty="0">
                <a:solidFill>
                  <a:srgbClr val="C00000"/>
                </a:solidFill>
              </a:rPr>
              <a:t>METHODOLOGY</a:t>
            </a:r>
          </a:p>
        </p:txBody>
      </p:sp>
      <p:sp>
        <p:nvSpPr>
          <p:cNvPr id="3" name="Content Placeholder 2">
            <a:extLst>
              <a:ext uri="{FF2B5EF4-FFF2-40B4-BE49-F238E27FC236}">
                <a16:creationId xmlns:a16="http://schemas.microsoft.com/office/drawing/2014/main" id="{F1F12F3E-7F71-9F4C-924D-D53F6C30A4C9}"/>
              </a:ext>
            </a:extLst>
          </p:cNvPr>
          <p:cNvSpPr>
            <a:spLocks noGrp="1"/>
          </p:cNvSpPr>
          <p:nvPr>
            <p:ph idx="1"/>
          </p:nvPr>
        </p:nvSpPr>
        <p:spPr>
          <a:xfrm>
            <a:off x="838200" y="1841863"/>
            <a:ext cx="10515600" cy="5016137"/>
          </a:xfrm>
        </p:spPr>
        <p:txBody>
          <a:bodyPr>
            <a:normAutofit/>
          </a:bodyPr>
          <a:lstStyle/>
          <a:p>
            <a:pPr>
              <a:lnSpc>
                <a:spcPct val="110000"/>
              </a:lnSpc>
              <a:buClr>
                <a:srgbClr val="C00000"/>
              </a:buClr>
              <a:buFont typeface="Wingdings" pitchFamily="2" charset="2"/>
              <a:buChar char="§"/>
            </a:pPr>
            <a:r>
              <a:rPr lang="en-US" sz="2400" dirty="0"/>
              <a:t>The qualitative and quantitative enquiry asked a sample of mature, older, and older-old people, about current mobility behaviors, preferences, about places of travel, and their experience using public transport. </a:t>
            </a:r>
          </a:p>
          <a:p>
            <a:pPr>
              <a:lnSpc>
                <a:spcPct val="110000"/>
              </a:lnSpc>
              <a:buClr>
                <a:srgbClr val="C00000"/>
              </a:buClr>
              <a:buFont typeface="Wingdings" pitchFamily="2" charset="2"/>
              <a:buChar char="§"/>
            </a:pPr>
            <a:r>
              <a:rPr lang="en-US" sz="2400" dirty="0"/>
              <a:t>A focused literature review, four focus groups, a </a:t>
            </a:r>
            <a:r>
              <a:rPr lang="en-US" sz="2400" dirty="0" err="1"/>
              <a:t>fono</a:t>
            </a:r>
            <a:r>
              <a:rPr lang="en-US" sz="2400" dirty="0"/>
              <a:t>, interviews, and questionnaire were undertaken.</a:t>
            </a:r>
          </a:p>
          <a:p>
            <a:pPr>
              <a:lnSpc>
                <a:spcPct val="110000"/>
              </a:lnSpc>
              <a:buClr>
                <a:srgbClr val="C00000"/>
              </a:buClr>
              <a:buFont typeface="Wingdings" pitchFamily="2" charset="2"/>
              <a:buChar char="§"/>
            </a:pPr>
            <a:r>
              <a:rPr lang="en-US" sz="2400" dirty="0"/>
              <a:t>As key stakeholders they were also asked about barriers that limit their use of public transport, what infrastructure could be improved, and what they thought might influence their benefit as passengers from future use of emerging technologies in safe, accessible, demand responsive, mobility as a service, efficient transportation and possible planning processes.</a:t>
            </a:r>
          </a:p>
          <a:p>
            <a:pPr marL="0" indent="0">
              <a:lnSpc>
                <a:spcPct val="110000"/>
              </a:lnSpc>
              <a:buClr>
                <a:srgbClr val="C00000"/>
              </a:buClr>
              <a:buNone/>
            </a:pPr>
            <a:endParaRPr lang="en-NZ" sz="2400" dirty="0"/>
          </a:p>
          <a:p>
            <a:pPr marL="0" indent="0">
              <a:buNone/>
            </a:pPr>
            <a:endParaRPr lang="en-US" sz="2600" dirty="0"/>
          </a:p>
          <a:p>
            <a:endParaRPr lang="en-US" dirty="0"/>
          </a:p>
        </p:txBody>
      </p:sp>
    </p:spTree>
    <p:extLst>
      <p:ext uri="{BB962C8B-B14F-4D97-AF65-F5344CB8AC3E}">
        <p14:creationId xmlns:p14="http://schemas.microsoft.com/office/powerpoint/2010/main" val="1700125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047EB-987C-374F-BCDC-6A536E1D65E7}"/>
              </a:ext>
            </a:extLst>
          </p:cNvPr>
          <p:cNvSpPr>
            <a:spLocks noGrp="1"/>
          </p:cNvSpPr>
          <p:nvPr>
            <p:ph type="title"/>
          </p:nvPr>
        </p:nvSpPr>
        <p:spPr>
          <a:xfrm>
            <a:off x="838200" y="365126"/>
            <a:ext cx="10515600" cy="1308692"/>
          </a:xfrm>
        </p:spPr>
        <p:txBody>
          <a:bodyPr>
            <a:normAutofit/>
          </a:bodyPr>
          <a:lstStyle/>
          <a:p>
            <a:pPr algn="ctr"/>
            <a:r>
              <a:rPr lang="en-US" sz="4000" b="1" dirty="0">
                <a:solidFill>
                  <a:srgbClr val="C00000"/>
                </a:solidFill>
              </a:rPr>
              <a:t>INSIGHTS</a:t>
            </a:r>
            <a:br>
              <a:rPr lang="en-US" sz="4000" b="1" dirty="0">
                <a:solidFill>
                  <a:srgbClr val="C00000"/>
                </a:solidFill>
              </a:rPr>
            </a:br>
            <a:r>
              <a:rPr lang="en-US" sz="2800" b="1" dirty="0">
                <a:solidFill>
                  <a:srgbClr val="C00000"/>
                </a:solidFill>
              </a:rPr>
              <a:t>What did Elders say about the public transport environment?</a:t>
            </a:r>
            <a:br>
              <a:rPr lang="en-US" sz="2800" b="1" dirty="0">
                <a:solidFill>
                  <a:srgbClr val="C00000"/>
                </a:solidFill>
              </a:rPr>
            </a:br>
            <a:r>
              <a:rPr lang="en-US" sz="2000" b="1" dirty="0">
                <a:solidFill>
                  <a:srgbClr val="C00000"/>
                </a:solidFill>
              </a:rPr>
              <a:t>The research survey and engagement processes told us that they seek:</a:t>
            </a:r>
            <a:endParaRPr lang="en-US" sz="2000" dirty="0"/>
          </a:p>
        </p:txBody>
      </p:sp>
      <p:sp>
        <p:nvSpPr>
          <p:cNvPr id="6" name="Text Box 11">
            <a:extLst>
              <a:ext uri="{FF2B5EF4-FFF2-40B4-BE49-F238E27FC236}">
                <a16:creationId xmlns:a16="http://schemas.microsoft.com/office/drawing/2014/main" id="{04BE780A-AD1D-804C-A32A-E3C82233291C}"/>
              </a:ext>
            </a:extLst>
          </p:cNvPr>
          <p:cNvSpPr txBox="1">
            <a:spLocks noGrp="1"/>
          </p:cNvSpPr>
          <p:nvPr>
            <p:ph idx="1"/>
          </p:nvPr>
        </p:nvSpPr>
        <p:spPr>
          <a:xfrm>
            <a:off x="2386148" y="1776548"/>
            <a:ext cx="7001691" cy="4977583"/>
          </a:xfrm>
          <a:prstGeom prst="rect">
            <a:avLst/>
          </a:prstGeom>
          <a:solidFill>
            <a:schemeClr val="bg2"/>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512445" indent="-285750">
              <a:lnSpc>
                <a:spcPct val="100000"/>
              </a:lnSpc>
              <a:spcAft>
                <a:spcPts val="200"/>
              </a:spcAft>
            </a:pPr>
            <a:r>
              <a:rPr lang="en-NZ" sz="1400" dirty="0">
                <a:effectLst/>
                <a:latin typeface="Calibri" panose="020F0502020204030204" pitchFamily="34" charset="0"/>
                <a:ea typeface="Calibri" panose="020F0502020204030204" pitchFamily="34" charset="0"/>
                <a:cs typeface="Times New Roman" panose="02020603050405020304" pitchFamily="18" charset="0"/>
              </a:rPr>
              <a:t>Better public transport infrastructure</a:t>
            </a:r>
            <a:r>
              <a:rPr lang="en-NZ" sz="1400" dirty="0">
                <a:latin typeface="Calibri" panose="020F0502020204030204" pitchFamily="34" charset="0"/>
                <a:ea typeface="Calibri" panose="020F0502020204030204" pitchFamily="34" charset="0"/>
                <a:cs typeface="Times New Roman" panose="02020603050405020304" pitchFamily="18" charset="0"/>
              </a:rPr>
              <a:t>, </a:t>
            </a:r>
            <a:r>
              <a:rPr lang="en-NZ" sz="1400" dirty="0">
                <a:effectLst/>
                <a:latin typeface="Calibri" panose="020F0502020204030204" pitchFamily="34" charset="0"/>
                <a:ea typeface="Calibri" panose="020F0502020204030204" pitchFamily="34" charset="0"/>
                <a:cs typeface="Times New Roman" panose="02020603050405020304" pitchFamily="18" charset="0"/>
              </a:rPr>
              <a:t>bus shelters, seating, signage, footpath safety.</a:t>
            </a:r>
          </a:p>
          <a:p>
            <a:pPr marL="453390" indent="-226695">
              <a:lnSpc>
                <a:spcPct val="100000"/>
              </a:lnSpc>
              <a:spcAft>
                <a:spcPts val="200"/>
              </a:spcAft>
            </a:pPr>
            <a:r>
              <a:rPr lang="en-NZ" sz="1400" dirty="0">
                <a:effectLst/>
                <a:latin typeface="Calibri" panose="020F0502020204030204" pitchFamily="34" charset="0"/>
                <a:ea typeface="Calibri" panose="020F0502020204030204" pitchFamily="34" charset="0"/>
                <a:cs typeface="Times New Roman" panose="02020603050405020304" pitchFamily="18" charset="0"/>
              </a:rPr>
              <a:t>Connectivity to places they want to go</a:t>
            </a:r>
          </a:p>
          <a:p>
            <a:pPr marL="512445" indent="-285750">
              <a:lnSpc>
                <a:spcPct val="100000"/>
              </a:lnSpc>
              <a:spcAft>
                <a:spcPts val="200"/>
              </a:spcAft>
            </a:pPr>
            <a:r>
              <a:rPr lang="en-NZ" sz="1400" dirty="0">
                <a:effectLst/>
                <a:latin typeface="Calibri" panose="020F0502020204030204" pitchFamily="34" charset="0"/>
                <a:ea typeface="Calibri" panose="020F0502020204030204" pitchFamily="34" charset="0"/>
                <a:cs typeface="Times New Roman" panose="02020603050405020304" pitchFamily="18" charset="0"/>
              </a:rPr>
              <a:t> </a:t>
            </a:r>
            <a:r>
              <a:rPr lang="en-NZ" sz="1400" dirty="0">
                <a:latin typeface="Calibri" panose="020F0502020204030204" pitchFamily="34" charset="0"/>
                <a:ea typeface="Calibri" panose="020F0502020204030204" pitchFamily="34" charset="0"/>
                <a:cs typeface="Times New Roman" panose="02020603050405020304" pitchFamily="18" charset="0"/>
              </a:rPr>
              <a:t>T</a:t>
            </a:r>
            <a:r>
              <a:rPr lang="en-NZ" sz="1400" dirty="0">
                <a:effectLst/>
                <a:latin typeface="Calibri" panose="020F0502020204030204" pitchFamily="34" charset="0"/>
                <a:ea typeface="Calibri" panose="020F0502020204030204" pitchFamily="34" charset="0"/>
                <a:cs typeface="Times New Roman" panose="02020603050405020304" pitchFamily="18" charset="0"/>
              </a:rPr>
              <a:t>o share their views and be listened to.</a:t>
            </a:r>
          </a:p>
          <a:p>
            <a:pPr marL="453390" indent="-226695">
              <a:lnSpc>
                <a:spcPct val="100000"/>
              </a:lnSpc>
              <a:spcAft>
                <a:spcPts val="200"/>
              </a:spcAft>
            </a:pPr>
            <a:r>
              <a:rPr lang="en-NZ" sz="1400" dirty="0">
                <a:effectLst/>
                <a:latin typeface="Calibri" panose="020F0502020204030204" pitchFamily="34" charset="0"/>
                <a:ea typeface="Calibri" panose="020F0502020204030204" pitchFamily="34" charset="0"/>
                <a:cs typeface="Times New Roman" panose="02020603050405020304" pitchFamily="18" charset="0"/>
              </a:rPr>
              <a:t>Single routes with no transfers</a:t>
            </a:r>
          </a:p>
          <a:p>
            <a:pPr marL="453390" indent="-226695">
              <a:lnSpc>
                <a:spcPct val="100000"/>
              </a:lnSpc>
              <a:spcAft>
                <a:spcPts val="200"/>
              </a:spcAft>
            </a:pPr>
            <a:r>
              <a:rPr lang="en-NZ" sz="1400" dirty="0">
                <a:effectLst/>
                <a:latin typeface="Calibri" panose="020F0502020204030204" pitchFamily="34" charset="0"/>
                <a:ea typeface="Calibri" panose="020F0502020204030204" pitchFamily="34" charset="0"/>
                <a:cs typeface="Times New Roman" panose="02020603050405020304" pitchFamily="18" charset="0"/>
              </a:rPr>
              <a:t>Improved bus accessibility and comfort</a:t>
            </a:r>
          </a:p>
          <a:p>
            <a:pPr marL="453390" indent="-226695">
              <a:lnSpc>
                <a:spcPct val="100000"/>
              </a:lnSpc>
              <a:spcAft>
                <a:spcPts val="200"/>
              </a:spcAft>
            </a:pPr>
            <a:r>
              <a:rPr lang="en-NZ" sz="1400" dirty="0">
                <a:effectLst/>
                <a:latin typeface="Calibri" panose="020F0502020204030204" pitchFamily="34" charset="0"/>
                <a:ea typeface="Calibri" panose="020F0502020204030204" pitchFamily="34" charset="0"/>
                <a:cs typeface="Times New Roman" panose="02020603050405020304" pitchFamily="18" charset="0"/>
              </a:rPr>
              <a:t>Smaller more convenient buses or community shuttles. bus to Airport</a:t>
            </a:r>
          </a:p>
          <a:p>
            <a:pPr marL="453390" indent="-226695">
              <a:lnSpc>
                <a:spcPct val="100000"/>
              </a:lnSpc>
              <a:spcAft>
                <a:spcPts val="200"/>
              </a:spcAft>
            </a:pPr>
            <a:r>
              <a:rPr lang="en-NZ" sz="1400" dirty="0">
                <a:effectLst/>
                <a:latin typeface="Calibri" panose="020F0502020204030204" pitchFamily="34" charset="0"/>
                <a:ea typeface="Calibri" panose="020F0502020204030204" pitchFamily="34" charset="0"/>
                <a:cs typeface="Times New Roman" panose="02020603050405020304" pitchFamily="18" charset="0"/>
              </a:rPr>
              <a:t>Courtesy and kindness</a:t>
            </a:r>
          </a:p>
          <a:p>
            <a:pPr marL="453390" indent="-226695">
              <a:lnSpc>
                <a:spcPct val="100000"/>
              </a:lnSpc>
              <a:spcAft>
                <a:spcPts val="200"/>
              </a:spcAft>
            </a:pPr>
            <a:r>
              <a:rPr lang="en-NZ" sz="1400" dirty="0">
                <a:effectLst/>
                <a:latin typeface="Calibri" panose="020F0502020204030204" pitchFamily="34" charset="0"/>
                <a:ea typeface="Calibri" panose="020F0502020204030204" pitchFamily="34" charset="0"/>
                <a:cs typeface="Times New Roman" panose="02020603050405020304" pitchFamily="18" charset="0"/>
              </a:rPr>
              <a:t>Drivers who know the route</a:t>
            </a:r>
          </a:p>
          <a:p>
            <a:pPr marL="453390" indent="-226695">
              <a:lnSpc>
                <a:spcPct val="100000"/>
              </a:lnSpc>
              <a:spcAft>
                <a:spcPts val="200"/>
              </a:spcAft>
            </a:pPr>
            <a:r>
              <a:rPr lang="en-NZ" sz="1400" dirty="0">
                <a:effectLst/>
                <a:latin typeface="Calibri" panose="020F0502020204030204" pitchFamily="34" charset="0"/>
                <a:ea typeface="Calibri" panose="020F0502020204030204" pitchFamily="34" charset="0"/>
                <a:cs typeface="Times New Roman" panose="02020603050405020304" pitchFamily="18" charset="0"/>
              </a:rPr>
              <a:t>Park and ride places</a:t>
            </a:r>
          </a:p>
          <a:p>
            <a:pPr marL="453390" indent="-226695">
              <a:lnSpc>
                <a:spcPct val="100000"/>
              </a:lnSpc>
              <a:spcAft>
                <a:spcPts val="200"/>
              </a:spcAft>
            </a:pPr>
            <a:r>
              <a:rPr lang="en-NZ" sz="1400" dirty="0">
                <a:effectLst/>
                <a:latin typeface="Calibri" panose="020F0502020204030204" pitchFamily="34" charset="0"/>
                <a:ea typeface="Calibri" panose="020F0502020204030204" pitchFamily="34" charset="0"/>
                <a:cs typeface="Times New Roman" panose="02020603050405020304" pitchFamily="18" charset="0"/>
              </a:rPr>
              <a:t>All time access to Super Gold Card</a:t>
            </a:r>
          </a:p>
          <a:p>
            <a:pPr marL="453390" indent="-226695">
              <a:lnSpc>
                <a:spcPct val="100000"/>
              </a:lnSpc>
              <a:spcAft>
                <a:spcPts val="200"/>
              </a:spcAft>
            </a:pPr>
            <a:r>
              <a:rPr lang="en-NZ" sz="1400" dirty="0">
                <a:effectLst/>
                <a:latin typeface="Calibri" panose="020F0502020204030204" pitchFamily="34" charset="0"/>
                <a:ea typeface="Calibri" panose="020F0502020204030204" pitchFamily="34" charset="0"/>
                <a:cs typeface="Times New Roman" panose="02020603050405020304" pitchFamily="18" charset="0"/>
              </a:rPr>
              <a:t>Readable bus signage and timetables.</a:t>
            </a:r>
          </a:p>
          <a:p>
            <a:pPr marL="453390" indent="-226695">
              <a:lnSpc>
                <a:spcPct val="100000"/>
              </a:lnSpc>
              <a:spcAft>
                <a:spcPts val="200"/>
              </a:spcAft>
            </a:pPr>
            <a:r>
              <a:rPr lang="en-NZ" sz="1400" dirty="0">
                <a:effectLst/>
                <a:latin typeface="Calibri" panose="020F0502020204030204" pitchFamily="34" charset="0"/>
                <a:ea typeface="Calibri" panose="020F0502020204030204" pitchFamily="34" charset="0"/>
                <a:cs typeface="Times New Roman" panose="02020603050405020304" pitchFamily="18" charset="0"/>
              </a:rPr>
              <a:t>Better management of disruptions</a:t>
            </a:r>
          </a:p>
          <a:p>
            <a:pPr marL="453390" indent="-226695">
              <a:lnSpc>
                <a:spcPct val="100000"/>
              </a:lnSpc>
              <a:spcAft>
                <a:spcPts val="200"/>
              </a:spcAft>
            </a:pPr>
            <a:r>
              <a:rPr lang="en-NZ" sz="1400" dirty="0">
                <a:effectLst/>
                <a:latin typeface="Calibri" panose="020F0502020204030204" pitchFamily="34" charset="0"/>
                <a:ea typeface="Calibri" panose="020F0502020204030204" pitchFamily="34" charset="0"/>
                <a:cs typeface="Times New Roman" panose="02020603050405020304" pitchFamily="18" charset="0"/>
              </a:rPr>
              <a:t>Safety and security</a:t>
            </a:r>
          </a:p>
        </p:txBody>
      </p:sp>
    </p:spTree>
    <p:extLst>
      <p:ext uri="{BB962C8B-B14F-4D97-AF65-F5344CB8AC3E}">
        <p14:creationId xmlns:p14="http://schemas.microsoft.com/office/powerpoint/2010/main" val="2648798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28F0B-DE8D-5A48-9FCD-33FE5CE96279}"/>
              </a:ext>
            </a:extLst>
          </p:cNvPr>
          <p:cNvSpPr>
            <a:spLocks noGrp="1"/>
          </p:cNvSpPr>
          <p:nvPr>
            <p:ph type="title"/>
          </p:nvPr>
        </p:nvSpPr>
        <p:spPr/>
        <p:txBody>
          <a:bodyPr>
            <a:normAutofit/>
          </a:bodyPr>
          <a:lstStyle/>
          <a:p>
            <a:pPr algn="ctr"/>
            <a:r>
              <a:rPr lang="en-US" b="1">
                <a:solidFill>
                  <a:srgbClr val="C00000"/>
                </a:solidFill>
              </a:rPr>
              <a:t>CULTURAL IDENTITY</a:t>
            </a:r>
          </a:p>
        </p:txBody>
      </p:sp>
      <p:sp>
        <p:nvSpPr>
          <p:cNvPr id="3" name="Content Placeholder 2">
            <a:extLst>
              <a:ext uri="{FF2B5EF4-FFF2-40B4-BE49-F238E27FC236}">
                <a16:creationId xmlns:a16="http://schemas.microsoft.com/office/drawing/2014/main" id="{77EDE4EF-7E3A-A248-A58A-A8D470A2683B}"/>
              </a:ext>
            </a:extLst>
          </p:cNvPr>
          <p:cNvSpPr>
            <a:spLocks noGrp="1"/>
          </p:cNvSpPr>
          <p:nvPr>
            <p:ph idx="1"/>
          </p:nvPr>
        </p:nvSpPr>
        <p:spPr>
          <a:xfrm>
            <a:off x="838200" y="1524000"/>
            <a:ext cx="10515600" cy="4652963"/>
          </a:xfrm>
        </p:spPr>
        <p:txBody>
          <a:bodyPr>
            <a:normAutofit lnSpcReduction="10000"/>
          </a:bodyPr>
          <a:lstStyle/>
          <a:p>
            <a:pPr marL="0" indent="0" algn="ctr">
              <a:buNone/>
            </a:pPr>
            <a:r>
              <a:rPr lang="en-US" dirty="0"/>
              <a:t>Most older people who drive a car prefer to continue for as long as</a:t>
            </a:r>
          </a:p>
          <a:p>
            <a:pPr marL="0" indent="0" algn="ctr">
              <a:buNone/>
            </a:pPr>
            <a:r>
              <a:rPr lang="en-US" dirty="0"/>
              <a:t> possible, because it is part of their cultural lifestyle </a:t>
            </a:r>
          </a:p>
          <a:p>
            <a:pPr marL="0" indent="0" algn="ctr">
              <a:buNone/>
            </a:pPr>
            <a:r>
              <a:rPr lang="en-US" dirty="0"/>
              <a:t>and the landscape of their living environment. </a:t>
            </a:r>
          </a:p>
          <a:p>
            <a:pPr marL="0" indent="0">
              <a:buNone/>
            </a:pPr>
            <a:r>
              <a:rPr lang="en-US" sz="2400" dirty="0"/>
              <a:t>	</a:t>
            </a:r>
          </a:p>
          <a:p>
            <a:pPr marL="457200" lvl="1" indent="0">
              <a:buNone/>
            </a:pPr>
            <a:r>
              <a:rPr lang="en-US" sz="2000" dirty="0"/>
              <a:t>Participants indicated:</a:t>
            </a:r>
          </a:p>
          <a:p>
            <a:pPr lvl="4">
              <a:buClr>
                <a:srgbClr val="C00000"/>
              </a:buClr>
              <a:buFont typeface="Wingdings" pitchFamily="2" charset="2"/>
              <a:buChar char="§"/>
            </a:pPr>
            <a:r>
              <a:rPr lang="en-US" sz="2400" dirty="0"/>
              <a:t>Real interest in using buses if convenient and accessible</a:t>
            </a:r>
          </a:p>
          <a:p>
            <a:pPr lvl="4">
              <a:buClr>
                <a:srgbClr val="C00000"/>
              </a:buClr>
              <a:buFont typeface="Wingdings" pitchFamily="2" charset="2"/>
              <a:buChar char="§"/>
            </a:pPr>
            <a:r>
              <a:rPr lang="en-US" sz="2400" dirty="0"/>
              <a:t>Issues with transfers, buses and infrastructure</a:t>
            </a:r>
          </a:p>
          <a:p>
            <a:pPr lvl="4">
              <a:buClr>
                <a:srgbClr val="C00000"/>
              </a:buClr>
              <a:buFont typeface="Wingdings" pitchFamily="2" charset="2"/>
              <a:buChar char="§"/>
            </a:pPr>
            <a:r>
              <a:rPr lang="en-US" sz="2400" dirty="0"/>
              <a:t>Openness to explore future options </a:t>
            </a:r>
          </a:p>
          <a:p>
            <a:pPr lvl="4">
              <a:buClr>
                <a:srgbClr val="C00000"/>
              </a:buClr>
              <a:buFont typeface="Wingdings" pitchFamily="2" charset="2"/>
              <a:buChar char="§"/>
            </a:pPr>
            <a:r>
              <a:rPr lang="en-US" sz="2400" dirty="0"/>
              <a:t>Willingness to play an active role in planning processes.</a:t>
            </a:r>
          </a:p>
          <a:p>
            <a:pPr marL="1828800" lvl="4" indent="0">
              <a:buClr>
                <a:srgbClr val="C00000"/>
              </a:buClr>
              <a:buNone/>
            </a:pPr>
            <a:endParaRPr lang="en-US" sz="2400" dirty="0"/>
          </a:p>
          <a:p>
            <a:pPr marL="1371600" lvl="3" indent="0" algn="just">
              <a:buClr>
                <a:srgbClr val="C00000"/>
              </a:buClr>
              <a:buNone/>
            </a:pPr>
            <a:r>
              <a:rPr lang="en-US" sz="3200" dirty="0"/>
              <a:t>Have you considered coping without a car?</a:t>
            </a:r>
          </a:p>
        </p:txBody>
      </p:sp>
    </p:spTree>
    <p:extLst>
      <p:ext uri="{BB962C8B-B14F-4D97-AF65-F5344CB8AC3E}">
        <p14:creationId xmlns:p14="http://schemas.microsoft.com/office/powerpoint/2010/main" val="4191960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89769-F3AA-8244-B589-403E92903E2F}"/>
              </a:ext>
            </a:extLst>
          </p:cNvPr>
          <p:cNvSpPr>
            <a:spLocks noGrp="1"/>
          </p:cNvSpPr>
          <p:nvPr>
            <p:ph type="title"/>
          </p:nvPr>
        </p:nvSpPr>
        <p:spPr>
          <a:xfrm>
            <a:off x="838200" y="365125"/>
            <a:ext cx="10515600" cy="1325563"/>
          </a:xfrm>
        </p:spPr>
        <p:txBody>
          <a:bodyPr>
            <a:normAutofit fontScale="90000"/>
          </a:bodyPr>
          <a:lstStyle/>
          <a:p>
            <a:pPr algn="ctr"/>
            <a:br>
              <a:rPr lang="en-US" b="1">
                <a:solidFill>
                  <a:srgbClr val="C00000"/>
                </a:solidFill>
              </a:rPr>
            </a:br>
            <a:r>
              <a:rPr lang="en-US" b="1">
                <a:solidFill>
                  <a:srgbClr val="C00000"/>
                </a:solidFill>
              </a:rPr>
              <a:t>DEMOGRAPHIC DEMAND</a:t>
            </a:r>
            <a:br>
              <a:rPr lang="en-US" b="1">
                <a:solidFill>
                  <a:srgbClr val="C00000"/>
                </a:solidFill>
              </a:rPr>
            </a:br>
            <a:r>
              <a:rPr lang="en-US" sz="3600"/>
              <a:t>There are more grandparents than grandchildren</a:t>
            </a:r>
            <a:br>
              <a:rPr lang="en-US"/>
            </a:br>
            <a:endParaRPr lang="en-US">
              <a:solidFill>
                <a:srgbClr val="C00000"/>
              </a:solidFill>
            </a:endParaRPr>
          </a:p>
        </p:txBody>
      </p:sp>
      <p:sp>
        <p:nvSpPr>
          <p:cNvPr id="3" name="Content Placeholder 2">
            <a:extLst>
              <a:ext uri="{FF2B5EF4-FFF2-40B4-BE49-F238E27FC236}">
                <a16:creationId xmlns:a16="http://schemas.microsoft.com/office/drawing/2014/main" id="{3AE90FF0-E3A3-D742-AF2A-7FBB258D72AF}"/>
              </a:ext>
            </a:extLst>
          </p:cNvPr>
          <p:cNvSpPr>
            <a:spLocks noGrp="1"/>
          </p:cNvSpPr>
          <p:nvPr>
            <p:ph idx="1"/>
          </p:nvPr>
        </p:nvSpPr>
        <p:spPr>
          <a:xfrm>
            <a:off x="838200" y="1690688"/>
            <a:ext cx="10754032" cy="4486275"/>
          </a:xfrm>
        </p:spPr>
        <p:txBody>
          <a:bodyPr/>
          <a:lstStyle/>
          <a:p>
            <a:pPr marL="0" indent="0" algn="ctr">
              <a:lnSpc>
                <a:spcPct val="100000"/>
              </a:lnSpc>
              <a:buClr>
                <a:srgbClr val="C00000"/>
              </a:buClr>
              <a:buNone/>
            </a:pPr>
            <a:r>
              <a:rPr lang="en-US"/>
              <a:t>Now  </a:t>
            </a:r>
          </a:p>
        </p:txBody>
      </p:sp>
      <p:pic>
        <p:nvPicPr>
          <p:cNvPr id="4" name="Picture 3">
            <a:extLst>
              <a:ext uri="{FF2B5EF4-FFF2-40B4-BE49-F238E27FC236}">
                <a16:creationId xmlns:a16="http://schemas.microsoft.com/office/drawing/2014/main" id="{ABCC9711-8595-6F4B-8955-B88B165A823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38200" y="1690688"/>
            <a:ext cx="7540450" cy="4486275"/>
          </a:xfrm>
          <a:prstGeom prst="rect">
            <a:avLst/>
          </a:prstGeom>
        </p:spPr>
      </p:pic>
      <p:sp>
        <p:nvSpPr>
          <p:cNvPr id="5" name="Rectangle 4">
            <a:extLst>
              <a:ext uri="{FF2B5EF4-FFF2-40B4-BE49-F238E27FC236}">
                <a16:creationId xmlns:a16="http://schemas.microsoft.com/office/drawing/2014/main" id="{098B08DE-0DF8-8D45-ACD0-27C39A354CE2}"/>
              </a:ext>
            </a:extLst>
          </p:cNvPr>
          <p:cNvSpPr/>
          <p:nvPr/>
        </p:nvSpPr>
        <p:spPr>
          <a:xfrm>
            <a:off x="8378650" y="1954952"/>
            <a:ext cx="6329855" cy="3785652"/>
          </a:xfrm>
          <a:prstGeom prst="rect">
            <a:avLst/>
          </a:prstGeom>
        </p:spPr>
        <p:txBody>
          <a:bodyPr wrap="square">
            <a:spAutoFit/>
          </a:bodyPr>
          <a:lstStyle/>
          <a:p>
            <a:r>
              <a:rPr lang="en-US" sz="2000" dirty="0">
                <a:solidFill>
                  <a:srgbClr val="C00000"/>
                </a:solidFill>
              </a:rPr>
              <a:t>Rapidly ageing communities.</a:t>
            </a:r>
          </a:p>
          <a:p>
            <a:endParaRPr lang="en-US" sz="2000" dirty="0"/>
          </a:p>
          <a:p>
            <a:pPr marL="342900" indent="-342900">
              <a:buClr>
                <a:srgbClr val="C00000"/>
              </a:buClr>
              <a:buFont typeface="Wingdings" pitchFamily="2" charset="2"/>
              <a:buChar char="§"/>
            </a:pPr>
            <a:r>
              <a:rPr lang="en-US" sz="2000" dirty="0"/>
              <a:t>By 2020 </a:t>
            </a:r>
          </a:p>
          <a:p>
            <a:r>
              <a:rPr lang="en-US" sz="2000" dirty="0"/>
              <a:t>Tauranga will be home to</a:t>
            </a:r>
          </a:p>
          <a:p>
            <a:r>
              <a:rPr lang="en-US" sz="2000" dirty="0"/>
              <a:t> 11,500 Elders over 75yrs</a:t>
            </a:r>
          </a:p>
          <a:p>
            <a:endParaRPr lang="en-US" sz="2000" dirty="0"/>
          </a:p>
          <a:p>
            <a:pPr marL="342900" indent="-342900">
              <a:buClr>
                <a:srgbClr val="C00000"/>
              </a:buClr>
              <a:buFont typeface="Wingdings" pitchFamily="2" charset="2"/>
              <a:buChar char="§"/>
            </a:pPr>
            <a:r>
              <a:rPr lang="en-US" sz="2000" dirty="0"/>
              <a:t>Many communities </a:t>
            </a:r>
          </a:p>
          <a:p>
            <a:r>
              <a:rPr lang="en-US" sz="2000" dirty="0"/>
              <a:t>now have 70% of Elders </a:t>
            </a:r>
          </a:p>
          <a:p>
            <a:r>
              <a:rPr lang="en-US" sz="2000" dirty="0"/>
              <a:t>      over 70yrs today.</a:t>
            </a:r>
          </a:p>
          <a:p>
            <a:endParaRPr lang="en-US" sz="2000" dirty="0"/>
          </a:p>
          <a:p>
            <a:pPr marL="342900" indent="-342900">
              <a:buClr>
                <a:srgbClr val="C00000"/>
              </a:buClr>
              <a:buFont typeface="Wingdings" pitchFamily="2" charset="2"/>
              <a:buChar char="§"/>
            </a:pPr>
            <a:r>
              <a:rPr lang="en-US" sz="2000" dirty="0"/>
              <a:t>Most will seek </a:t>
            </a:r>
          </a:p>
          <a:p>
            <a:r>
              <a:rPr lang="en-US" sz="2000" dirty="0"/>
              <a:t>multi-modal options</a:t>
            </a:r>
          </a:p>
        </p:txBody>
      </p:sp>
    </p:spTree>
    <p:extLst>
      <p:ext uri="{BB962C8B-B14F-4D97-AF65-F5344CB8AC3E}">
        <p14:creationId xmlns:p14="http://schemas.microsoft.com/office/powerpoint/2010/main" val="3055142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xml.rels>&#65279;<?xml version="1.0" encoding="utf-8"?><Relationships xmlns="http://schemas.openxmlformats.org/package/2006/relationships"><Relationship Type="http://schemas.openxmlformats.org/officeDocument/2006/relationships/customXmlProps" Target="/customXML/itemProps.xml" Id="Rd3c4172d526e4b2384ade4b889302c76" /></Relationships>
</file>

<file path=customXML/item.xml><?xml version="1.0" encoding="utf-8"?>
<metadata xmlns="http://www.objective.com/ecm/document/metadata/BFB6F7442CDB4D47AAEFFE50118F3370" version="1.0.0">
  <systemFields>
    <field name="Objective-Id">
      <value order="0">A3231999</value>
    </field>
    <field name="Objective-Title">
      <value order="0">TRANSFORMING PUBLIC TRANSPORT - Carole Gordon PT 10.5.2019</value>
    </field>
    <field name="Objective-Description">
      <value order="0"/>
    </field>
    <field name="Objective-CreationStamp">
      <value order="0">2019-05-08T01:28:30Z</value>
    </field>
    <field name="Objective-IsApproved">
      <value order="0">false</value>
    </field>
    <field name="Objective-IsPublished">
      <value order="0">true</value>
    </field>
    <field name="Objective-DatePublished">
      <value order="0">2019-05-08T01:29:12Z</value>
    </field>
    <field name="Objective-ModificationStamp">
      <value order="0">2019-05-24T00:57:18Z</value>
    </field>
    <field name="Objective-Owner">
      <value order="0">Tone Nerdrum Smith</value>
    </field>
    <field name="Objective-Path">
      <value order="0">EasyInfo Global Folder:'Virtual Filing Cabinet':Democratic Process and Stakeholdings:Council Committee Meetings:* Council Committees:Public Transport Committee:4 | Public Transport Committee Meetings:Public Transport Committee Agenda *:2019 Public Transport Committee Agenda:2019-05-10 Public Transport Committee Agenda - 10 May 2019:Presentations and Tabled Items</value>
    </field>
    <field name="Objective-Parent">
      <value order="0">Presentations and Tabled Items</value>
    </field>
    <field name="Objective-State">
      <value order="0">Published</value>
    </field>
    <field name="Objective-VersionId">
      <value order="0">vA4894088</value>
    </field>
    <field name="Objective-Version">
      <value order="0">1.0</value>
    </field>
    <field name="Objective-VersionNumber">
      <value order="0">1</value>
    </field>
    <field name="Objective-VersionComment">
      <value order="0">First version</value>
    </field>
    <field name="Objective-FileNumber">
      <value order="0">2.00763</value>
    </field>
    <field name="Objective-Classification">
      <value order="0">Public Access</value>
    </field>
    <field name="Objective-Caveats">
      <value order="0"/>
    </field>
  </systemFields>
  <catalogues>
    <catalogue name="Meeting And Hearing Type Catalogue" type="type" ori="id:cA22">
      <field name="Objective-Meeting and Hearing Type">
        <value order="0">Presentation</value>
      </field>
      <field name="Objective-Meeting Date">
        <value order="0">2019-05-09T11:00:00Z</value>
      </field>
      <field name="Objective-On Behalf Of">
        <value order="0"/>
      </field>
      <field name="Objective-Accela Key">
        <value order="0"/>
      </field>
    </catalogue>
  </catalogues>
</metadata>
</file>

<file path=customXML/itemProps.xml><?xml version="1.0" encoding="utf-8"?>
<ds:datastoreItem xmlns:ds="http://schemas.openxmlformats.org/officeDocument/2006/customXml" ds:itemID="{5745109E-2DDF-40CB-AC2B-FF9B10C90820}">
  <ds:schemaRefs>
    <ds:schemaRef ds:uri="http://www.objective.com/ecm/document/metadata/BFB6F7442CDB4D47AAEFFE50118F3370"/>
  </ds:schemaRefs>
</ds:datastoreItem>
</file>

<file path=docProps/app.xml><?xml version="1.0" encoding="utf-8"?>
<Properties xmlns="http://schemas.openxmlformats.org/officeDocument/2006/extended-properties" xmlns:vt="http://schemas.openxmlformats.org/officeDocument/2006/docPropsVTypes">
  <TotalTime>1517</TotalTime>
  <Words>1613</Words>
  <Application>Microsoft Macintosh PowerPoint</Application>
  <PresentationFormat>Widescreen</PresentationFormat>
  <Paragraphs>190</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Rounded MT Bold</vt:lpstr>
      <vt:lpstr>Calibri</vt:lpstr>
      <vt:lpstr>Calibri Light</vt:lpstr>
      <vt:lpstr>Century Gothic</vt:lpstr>
      <vt:lpstr>Wingdings</vt:lpstr>
      <vt:lpstr>Office Theme</vt:lpstr>
      <vt:lpstr>     TODAY AND TOMORROW TRANSFORMING PUBLIC TRANSPORT  FOR AGEING COMMUNITIES</vt:lpstr>
      <vt:lpstr> TALKING ABOUT TRANSPORT  This project is a peek into Elder travel behaviors, travel preferences, perceptions of current provisions and the changes needed to make public transport more accessible and convenient. </vt:lpstr>
      <vt:lpstr>PowerPoint Presentation</vt:lpstr>
      <vt:lpstr>OUTCOME ACTIONS</vt:lpstr>
      <vt:lpstr> PROJECT STRATEGIC RELEVANCE  </vt:lpstr>
      <vt:lpstr>METHODOLOGY</vt:lpstr>
      <vt:lpstr>INSIGHTS What did Elders say about the public transport environment? The research survey and engagement processes told us that they seek:</vt:lpstr>
      <vt:lpstr>CULTURAL IDENTITY</vt:lpstr>
      <vt:lpstr> DEMOGRAPHIC DEMAND There are more grandparents than grandchildren </vt:lpstr>
      <vt:lpstr> PARTICIPANT AGE RANGE 60% OVER 75 YEARS   38% OVER 80 YEARS 55 questionnaires were analysed</vt:lpstr>
      <vt:lpstr>ELdER INSIGHTS: Main Travel Destinations</vt:lpstr>
      <vt:lpstr>ELDER INSIGHTS: Main mode of transport</vt:lpstr>
      <vt:lpstr>SUPER GOLD CARD PATRONAGE  2014/2015, 2015/2016, 2016/2017 TO 2017/2018, 2018 &amp; PART 2019 BOPRC DATA   Patronage is not relative to population growth and structural ageing.</vt:lpstr>
      <vt:lpstr>ELDER INSIGHTS: Modes of transport used</vt:lpstr>
      <vt:lpstr>ELDER INSIGHTS: POLICY AND PLANNING</vt:lpstr>
      <vt:lpstr>ISSUES TODAY</vt:lpstr>
      <vt:lpstr>TRANSFORMING THE VIEW SHAFT</vt:lpstr>
      <vt:lpstr>INNOVATION  - THE WORLD’S FIRST  ACCESSIBLE, COGNITIVE, SELF DRIVING VEHICLE HAS ARRIVED </vt:lpstr>
      <vt:lpstr>CONCLUSION</vt:lpstr>
      <vt:lpstr>TODAY - ADVANCING AGENDAS - TODAY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TODAY AND TOMORROW TRANSFORMING PUBLIC TRANSPORT  FOR AGEING COMMUNITIES </dc:title>
  <dc:creator>Angela Gordon</dc:creator>
  <cp:lastModifiedBy>Angela Gordon</cp:lastModifiedBy>
  <cp:revision>77</cp:revision>
  <dcterms:created xsi:type="dcterms:W3CDTF">2019-05-05T00:41:41Z</dcterms:created>
  <dcterms:modified xsi:type="dcterms:W3CDTF">2019-05-08T01:56:36Z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A3231999</vt:lpwstr>
  </property>
  <property fmtid="{D5CDD505-2E9C-101B-9397-08002B2CF9AE}" pid="4" name="Objective-Title">
    <vt:lpwstr>TRANSFORMING PUBLIC TRANSPORT - Carole Gordon PT 10.5.2019</vt:lpwstr>
  </property>
  <property fmtid="{D5CDD505-2E9C-101B-9397-08002B2CF9AE}" pid="5" name="Objective-Description">
    <vt:lpwstr/>
  </property>
  <property fmtid="{D5CDD505-2E9C-101B-9397-08002B2CF9AE}" pid="6" name="Objective-CreationStamp">
    <vt:filetime>2019-05-08T01:28:30Z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2019-05-08T01:29:12Z</vt:filetime>
  </property>
  <property fmtid="{D5CDD505-2E9C-101B-9397-08002B2CF9AE}" pid="10" name="Objective-ModificationStamp">
    <vt:filetime>2019-05-24T00:57:18Z</vt:filetime>
  </property>
  <property fmtid="{D5CDD505-2E9C-101B-9397-08002B2CF9AE}" pid="11" name="Objective-Owner">
    <vt:lpwstr>Tone Nerdrum Smith</vt:lpwstr>
  </property>
  <property fmtid="{D5CDD505-2E9C-101B-9397-08002B2CF9AE}" pid="12" name="Objective-Path">
    <vt:lpwstr>EasyInfo Global Folder:'Virtual Filing Cabinet':Democratic Process and Stakeholdings:Council Committee Meetings:* Council Committees:Public Transport Committee:4 | Public Transport Committee Meetings:Public Transport Committee Agenda *:2019 Public Transport Committee Agenda:2019-05-10 Public Transport Committee Agenda - 10 May 2019:Presentations and Tabled Items</vt:lpwstr>
  </property>
  <property fmtid="{D5CDD505-2E9C-101B-9397-08002B2CF9AE}" pid="13" name="Objective-Parent">
    <vt:lpwstr>Presentations and Tabled Items</vt:lpwstr>
  </property>
  <property fmtid="{D5CDD505-2E9C-101B-9397-08002B2CF9AE}" pid="14" name="Objective-State">
    <vt:lpwstr>Published</vt:lpwstr>
  </property>
  <property fmtid="{D5CDD505-2E9C-101B-9397-08002B2CF9AE}" pid="15" name="Objective-VersionId">
    <vt:lpwstr>vA4894088</vt:lpwstr>
  </property>
  <property fmtid="{D5CDD505-2E9C-101B-9397-08002B2CF9AE}" pid="16" name="Objective-Version">
    <vt:lpwstr>1.0</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2.00763</vt:lpwstr>
  </property>
  <property fmtid="{D5CDD505-2E9C-101B-9397-08002B2CF9AE}" pid="20" name="Objective-Classification">
    <vt:lpwstr>Public Access</vt:lpwstr>
  </property>
  <property fmtid="{D5CDD505-2E9C-101B-9397-08002B2CF9AE}" pid="21" name="Objective-Caveats">
    <vt:lpwstr/>
  </property>
  <property fmtid="{D5CDD505-2E9C-101B-9397-08002B2CF9AE}" pid="22" name="Objective-Meeting and Hearing Type">
    <vt:lpwstr>Presentation</vt:lpwstr>
  </property>
  <property fmtid="{D5CDD505-2E9C-101B-9397-08002B2CF9AE}" pid="23" name="Objective-Meeting Date">
    <vt:filetime>2019-05-09T11:00:00Z</vt:filetime>
  </property>
  <property fmtid="{D5CDD505-2E9C-101B-9397-08002B2CF9AE}" pid="24" name="Objective-On Behalf Of">
    <vt:lpwstr/>
  </property>
  <property fmtid="{D5CDD505-2E9C-101B-9397-08002B2CF9AE}" pid="25" name="Objective-Accela Key">
    <vt:lpwstr/>
  </property>
</Properties>
</file>