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Lst>
  <p:notesMasterIdLst>
    <p:notesMasterId r:id="rId20"/>
  </p:notesMasterIdLst>
  <p:handoutMasterIdLst>
    <p:handoutMasterId r:id="rId21"/>
  </p:handoutMasterIdLst>
  <p:sldIdLst>
    <p:sldId id="256" r:id="rId3"/>
    <p:sldId id="257" r:id="rId4"/>
    <p:sldId id="270" r:id="rId5"/>
    <p:sldId id="271" r:id="rId6"/>
    <p:sldId id="258" r:id="rId7"/>
    <p:sldId id="259" r:id="rId8"/>
    <p:sldId id="269" r:id="rId9"/>
    <p:sldId id="260" r:id="rId10"/>
    <p:sldId id="261" r:id="rId11"/>
    <p:sldId id="262" r:id="rId12"/>
    <p:sldId id="263" r:id="rId13"/>
    <p:sldId id="272" r:id="rId14"/>
    <p:sldId id="264" r:id="rId15"/>
    <p:sldId id="265" r:id="rId16"/>
    <p:sldId id="266" r:id="rId17"/>
    <p:sldId id="267" r:id="rId18"/>
    <p:sldId id="268"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97"/>
  </p:normalViewPr>
  <p:slideViewPr>
    <p:cSldViewPr snapToGrid="0" snapToObjects="1">
      <p:cViewPr varScale="1">
        <p:scale>
          <a:sx n="72" d="100"/>
          <a:sy n="72" d="100"/>
        </p:scale>
        <p:origin x="1224" y="66"/>
      </p:cViewPr>
      <p:guideLst/>
    </p:cSldViewPr>
  </p:slideViewPr>
  <p:notesTextViewPr>
    <p:cViewPr>
      <p:scale>
        <a:sx n="1" d="1"/>
        <a:sy n="1" d="1"/>
      </p:scale>
      <p:origin x="0" y="0"/>
    </p:cViewPr>
  </p:notesTextViewPr>
  <p:notesViewPr>
    <p:cSldViewPr snapToGrid="0" snapToObjects="1">
      <p:cViewPr varScale="1">
        <p:scale>
          <a:sx n="78" d="100"/>
          <a:sy n="78" d="100"/>
        </p:scale>
        <p:origin x="3342" y="10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1.xml" Id="rId3" /><Relationship Type="http://schemas.openxmlformats.org/officeDocument/2006/relationships/handoutMaster" Target="handoutMasters/handoutMaster1.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tableStyles" Target="tableStyles.xml" Id="rId25"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notesMaster" Target="notesMasters/notesMaster1.xml" Id="rId20" /><Relationship Type="http://schemas.openxmlformats.org/officeDocument/2006/relationships/customXml" Target="../customXml/item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theme" Target="theme/theme1.xml" Id="rId24"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viewProps" Target="viewProps.xml" Id="rId23"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presProps" Target="presProps.xml" Id="rId22" /><Relationship Type="http://schemas.openxmlformats.org/officeDocument/2006/relationships/customXml" Target="/customXML/item2.xml" Id="Rce4e0b3fc06f4e4b" /></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406C8-47AC-4225-8E50-F84C19B78CA4}" type="doc">
      <dgm:prSet loTypeId="urn:microsoft.com/office/officeart/2008/layout/RadialCluster" loCatId="relationship" qsTypeId="urn:microsoft.com/office/officeart/2005/8/quickstyle/simple1" qsCatId="simple" csTypeId="urn:microsoft.com/office/officeart/2005/8/colors/accent1_1" csCatId="accent1" phldr="1"/>
      <dgm:spPr/>
      <dgm:t>
        <a:bodyPr/>
        <a:lstStyle/>
        <a:p>
          <a:endParaRPr lang="en-NZ"/>
        </a:p>
      </dgm:t>
    </dgm:pt>
    <dgm:pt modelId="{9B0C5315-973F-4654-8314-16921DF67AB2}">
      <dgm:prSet phldrT="[Text]"/>
      <dgm:spPr/>
      <dgm:t>
        <a:bodyPr/>
        <a:lstStyle/>
        <a:p>
          <a:r>
            <a:rPr lang="mi-NZ" dirty="0"/>
            <a:t>Cultural Management Plan</a:t>
          </a:r>
          <a:endParaRPr lang="en-NZ" dirty="0"/>
        </a:p>
      </dgm:t>
    </dgm:pt>
    <dgm:pt modelId="{2173DD43-AA6C-4CDD-97AA-64F24BF5E91F}" type="parTrans" cxnId="{E7C4A593-9AE3-40DF-8283-DE7C0C1434BA}">
      <dgm:prSet/>
      <dgm:spPr/>
      <dgm:t>
        <a:bodyPr/>
        <a:lstStyle/>
        <a:p>
          <a:endParaRPr lang="en-NZ"/>
        </a:p>
      </dgm:t>
    </dgm:pt>
    <dgm:pt modelId="{535565A5-75E6-48A6-9532-61322C92F849}" type="sibTrans" cxnId="{E7C4A593-9AE3-40DF-8283-DE7C0C1434BA}">
      <dgm:prSet/>
      <dgm:spPr/>
      <dgm:t>
        <a:bodyPr/>
        <a:lstStyle/>
        <a:p>
          <a:endParaRPr lang="en-NZ"/>
        </a:p>
      </dgm:t>
    </dgm:pt>
    <dgm:pt modelId="{BD7824D3-8336-4BBB-AF24-75D1C67D20C7}">
      <dgm:prSet phldrT="[Text]"/>
      <dgm:spPr/>
      <dgm:t>
        <a:bodyPr/>
        <a:lstStyle/>
        <a:p>
          <a:r>
            <a:rPr lang="mi-NZ" dirty="0"/>
            <a:t>Landscape</a:t>
          </a:r>
        </a:p>
        <a:p>
          <a:r>
            <a:rPr lang="mi-NZ" dirty="0"/>
            <a:t>Plan</a:t>
          </a:r>
          <a:endParaRPr lang="en-NZ" dirty="0"/>
        </a:p>
      </dgm:t>
    </dgm:pt>
    <dgm:pt modelId="{53806E44-F8BA-40FD-B0AB-79BEE00A9855}" type="parTrans" cxnId="{FEB75B83-084A-472F-B24C-32CC4D31CACC}">
      <dgm:prSet/>
      <dgm:spPr/>
      <dgm:t>
        <a:bodyPr/>
        <a:lstStyle/>
        <a:p>
          <a:endParaRPr lang="en-NZ"/>
        </a:p>
      </dgm:t>
    </dgm:pt>
    <dgm:pt modelId="{31D2D768-E3FD-4E31-A270-69CC75658818}" type="sibTrans" cxnId="{FEB75B83-084A-472F-B24C-32CC4D31CACC}">
      <dgm:prSet/>
      <dgm:spPr/>
      <dgm:t>
        <a:bodyPr/>
        <a:lstStyle/>
        <a:p>
          <a:endParaRPr lang="en-NZ"/>
        </a:p>
      </dgm:t>
    </dgm:pt>
    <dgm:pt modelId="{F494F491-9612-41EB-A20B-6B84B718E8FA}">
      <dgm:prSet phldrT="[Text]" custT="1"/>
      <dgm:spPr/>
      <dgm:t>
        <a:bodyPr/>
        <a:lstStyle/>
        <a:p>
          <a:r>
            <a:rPr lang="mi-NZ" sz="1800" dirty="0"/>
            <a:t>City Plan</a:t>
          </a:r>
          <a:endParaRPr lang="en-NZ" sz="1800" dirty="0"/>
        </a:p>
      </dgm:t>
    </dgm:pt>
    <dgm:pt modelId="{1ED23B11-8C86-4F76-A073-C21F604D6FC6}" type="parTrans" cxnId="{67B35CF5-F059-4FA2-B17C-3CFF38139190}">
      <dgm:prSet/>
      <dgm:spPr/>
      <dgm:t>
        <a:bodyPr/>
        <a:lstStyle/>
        <a:p>
          <a:endParaRPr lang="en-NZ"/>
        </a:p>
      </dgm:t>
    </dgm:pt>
    <dgm:pt modelId="{E1C09AA8-616F-4B9E-BB08-B04C693876F4}" type="sibTrans" cxnId="{67B35CF5-F059-4FA2-B17C-3CFF38139190}">
      <dgm:prSet/>
      <dgm:spPr/>
      <dgm:t>
        <a:bodyPr/>
        <a:lstStyle/>
        <a:p>
          <a:endParaRPr lang="en-NZ"/>
        </a:p>
      </dgm:t>
    </dgm:pt>
    <dgm:pt modelId="{EC9E2D66-66F1-4580-8950-38CAA13A775A}">
      <dgm:prSet phldrT="[Text]"/>
      <dgm:spPr/>
      <dgm:t>
        <a:bodyPr/>
        <a:lstStyle/>
        <a:p>
          <a:r>
            <a:rPr lang="mi-NZ" dirty="0"/>
            <a:t>Structure Plan</a:t>
          </a:r>
          <a:endParaRPr lang="en-NZ" dirty="0"/>
        </a:p>
      </dgm:t>
    </dgm:pt>
    <dgm:pt modelId="{A39AA658-1F87-4058-A05F-7882CD37F25B}" type="parTrans" cxnId="{8BF9775E-57BD-40E0-9BE1-892F60FB3E40}">
      <dgm:prSet/>
      <dgm:spPr/>
      <dgm:t>
        <a:bodyPr/>
        <a:lstStyle/>
        <a:p>
          <a:endParaRPr lang="en-NZ"/>
        </a:p>
      </dgm:t>
    </dgm:pt>
    <dgm:pt modelId="{14657FBC-5110-4F24-A71C-BAB8C7824ACA}" type="sibTrans" cxnId="{8BF9775E-57BD-40E0-9BE1-892F60FB3E40}">
      <dgm:prSet/>
      <dgm:spPr/>
      <dgm:t>
        <a:bodyPr/>
        <a:lstStyle/>
        <a:p>
          <a:endParaRPr lang="en-NZ"/>
        </a:p>
      </dgm:t>
    </dgm:pt>
    <dgm:pt modelId="{D144E07B-C898-4E89-8128-4542EF4791FA}">
      <dgm:prSet/>
      <dgm:spPr/>
      <dgm:t>
        <a:bodyPr/>
        <a:lstStyle/>
        <a:p>
          <a:r>
            <a:rPr lang="en-NZ" dirty="0" err="1"/>
            <a:t>Kaituna</a:t>
          </a:r>
          <a:r>
            <a:rPr lang="en-NZ" dirty="0"/>
            <a:t> Document</a:t>
          </a:r>
        </a:p>
      </dgm:t>
    </dgm:pt>
    <dgm:pt modelId="{571DEF05-039D-4269-B6CF-A65A760660E2}" type="parTrans" cxnId="{51CBBB87-AE84-4EC7-B4A1-05C06F5F88BA}">
      <dgm:prSet/>
      <dgm:spPr/>
      <dgm:t>
        <a:bodyPr/>
        <a:lstStyle/>
        <a:p>
          <a:endParaRPr lang="en-NZ"/>
        </a:p>
      </dgm:t>
    </dgm:pt>
    <dgm:pt modelId="{795AD11A-A4F3-44EE-8D43-922E7970AF1F}" type="sibTrans" cxnId="{51CBBB87-AE84-4EC7-B4A1-05C06F5F88BA}">
      <dgm:prSet/>
      <dgm:spPr/>
      <dgm:t>
        <a:bodyPr/>
        <a:lstStyle/>
        <a:p>
          <a:endParaRPr lang="en-NZ"/>
        </a:p>
      </dgm:t>
    </dgm:pt>
    <dgm:pt modelId="{42713E3F-5EEB-4AA3-8162-BF1D21CBA6FE}">
      <dgm:prSet/>
      <dgm:spPr/>
      <dgm:t>
        <a:bodyPr/>
        <a:lstStyle/>
        <a:p>
          <a:r>
            <a:rPr lang="mi-NZ" dirty="0"/>
            <a:t>CMP Stage 1</a:t>
          </a:r>
          <a:endParaRPr lang="en-NZ" dirty="0"/>
        </a:p>
      </dgm:t>
    </dgm:pt>
    <dgm:pt modelId="{7E903B4B-BBEB-409D-901B-AF9A2B1A59B4}" type="parTrans" cxnId="{2B384885-D7BB-4288-A180-963C11BD7829}">
      <dgm:prSet/>
      <dgm:spPr/>
      <dgm:t>
        <a:bodyPr/>
        <a:lstStyle/>
        <a:p>
          <a:endParaRPr lang="en-NZ"/>
        </a:p>
      </dgm:t>
    </dgm:pt>
    <dgm:pt modelId="{70FCB601-8F12-447C-824C-1EAF01807654}" type="sibTrans" cxnId="{2B384885-D7BB-4288-A180-963C11BD7829}">
      <dgm:prSet/>
      <dgm:spPr/>
      <dgm:t>
        <a:bodyPr/>
        <a:lstStyle/>
        <a:p>
          <a:endParaRPr lang="en-NZ"/>
        </a:p>
      </dgm:t>
    </dgm:pt>
    <dgm:pt modelId="{91981059-F164-4DAB-AD86-F6DBE4D66C6C}" type="pres">
      <dgm:prSet presAssocID="{27C406C8-47AC-4225-8E50-F84C19B78CA4}" presName="Name0" presStyleCnt="0">
        <dgm:presLayoutVars>
          <dgm:chMax val="1"/>
          <dgm:chPref val="1"/>
          <dgm:dir/>
          <dgm:animOne val="branch"/>
          <dgm:animLvl val="lvl"/>
        </dgm:presLayoutVars>
      </dgm:prSet>
      <dgm:spPr/>
    </dgm:pt>
    <dgm:pt modelId="{D5E5D925-295A-4526-861E-5EC60B9493DD}" type="pres">
      <dgm:prSet presAssocID="{9B0C5315-973F-4654-8314-16921DF67AB2}" presName="singleCycle" presStyleCnt="0"/>
      <dgm:spPr/>
    </dgm:pt>
    <dgm:pt modelId="{FC8F0FBB-C596-4C85-BBC8-0C06138692AC}" type="pres">
      <dgm:prSet presAssocID="{9B0C5315-973F-4654-8314-16921DF67AB2}" presName="singleCenter" presStyleLbl="node1" presStyleIdx="0" presStyleCnt="6">
        <dgm:presLayoutVars>
          <dgm:chMax val="7"/>
          <dgm:chPref val="7"/>
        </dgm:presLayoutVars>
      </dgm:prSet>
      <dgm:spPr/>
    </dgm:pt>
    <dgm:pt modelId="{DC8089D9-ECD6-451B-AB8B-8C868FE7891B}" type="pres">
      <dgm:prSet presAssocID="{53806E44-F8BA-40FD-B0AB-79BEE00A9855}" presName="Name56" presStyleLbl="parChTrans1D2" presStyleIdx="0" presStyleCnt="5"/>
      <dgm:spPr/>
    </dgm:pt>
    <dgm:pt modelId="{4A90271F-3759-4A29-B7D5-A552E1B92299}" type="pres">
      <dgm:prSet presAssocID="{BD7824D3-8336-4BBB-AF24-75D1C67D20C7}" presName="text0" presStyleLbl="node1" presStyleIdx="1" presStyleCnt="6">
        <dgm:presLayoutVars>
          <dgm:bulletEnabled val="1"/>
        </dgm:presLayoutVars>
      </dgm:prSet>
      <dgm:spPr/>
    </dgm:pt>
    <dgm:pt modelId="{0B172467-FCD1-4827-85FB-4B9AF02ADDB9}" type="pres">
      <dgm:prSet presAssocID="{1ED23B11-8C86-4F76-A073-C21F604D6FC6}" presName="Name56" presStyleLbl="parChTrans1D2" presStyleIdx="1" presStyleCnt="5"/>
      <dgm:spPr/>
    </dgm:pt>
    <dgm:pt modelId="{45531332-6A6F-476D-A626-4159C0B29057}" type="pres">
      <dgm:prSet presAssocID="{F494F491-9612-41EB-A20B-6B84B718E8FA}" presName="text0" presStyleLbl="node1" presStyleIdx="2" presStyleCnt="6">
        <dgm:presLayoutVars>
          <dgm:bulletEnabled val="1"/>
        </dgm:presLayoutVars>
      </dgm:prSet>
      <dgm:spPr/>
    </dgm:pt>
    <dgm:pt modelId="{35E16AB8-D174-4EF2-A9E0-D745D1640161}" type="pres">
      <dgm:prSet presAssocID="{A39AA658-1F87-4058-A05F-7882CD37F25B}" presName="Name56" presStyleLbl="parChTrans1D2" presStyleIdx="2" presStyleCnt="5"/>
      <dgm:spPr/>
    </dgm:pt>
    <dgm:pt modelId="{334B69BB-BEBC-4671-AF48-B2130B8C0F15}" type="pres">
      <dgm:prSet presAssocID="{EC9E2D66-66F1-4580-8950-38CAA13A775A}" presName="text0" presStyleLbl="node1" presStyleIdx="3" presStyleCnt="6">
        <dgm:presLayoutVars>
          <dgm:bulletEnabled val="1"/>
        </dgm:presLayoutVars>
      </dgm:prSet>
      <dgm:spPr/>
    </dgm:pt>
    <dgm:pt modelId="{0DE9F493-8134-46F9-8367-E6AA60B4062F}" type="pres">
      <dgm:prSet presAssocID="{571DEF05-039D-4269-B6CF-A65A760660E2}" presName="Name56" presStyleLbl="parChTrans1D2" presStyleIdx="3" presStyleCnt="5"/>
      <dgm:spPr/>
    </dgm:pt>
    <dgm:pt modelId="{2DFAC89B-E1D5-4DA7-8EF4-46B50EBDC880}" type="pres">
      <dgm:prSet presAssocID="{D144E07B-C898-4E89-8128-4542EF4791FA}" presName="text0" presStyleLbl="node1" presStyleIdx="4" presStyleCnt="6">
        <dgm:presLayoutVars>
          <dgm:bulletEnabled val="1"/>
        </dgm:presLayoutVars>
      </dgm:prSet>
      <dgm:spPr/>
    </dgm:pt>
    <dgm:pt modelId="{F586105D-1C23-4316-9543-3369CC387AE2}" type="pres">
      <dgm:prSet presAssocID="{7E903B4B-BBEB-409D-901B-AF9A2B1A59B4}" presName="Name56" presStyleLbl="parChTrans1D2" presStyleIdx="4" presStyleCnt="5"/>
      <dgm:spPr/>
    </dgm:pt>
    <dgm:pt modelId="{D7682F99-7677-4394-9818-3B91329DB2CD}" type="pres">
      <dgm:prSet presAssocID="{42713E3F-5EEB-4AA3-8162-BF1D21CBA6FE}" presName="text0" presStyleLbl="node1" presStyleIdx="5" presStyleCnt="6">
        <dgm:presLayoutVars>
          <dgm:bulletEnabled val="1"/>
        </dgm:presLayoutVars>
      </dgm:prSet>
      <dgm:spPr/>
    </dgm:pt>
  </dgm:ptLst>
  <dgm:cxnLst>
    <dgm:cxn modelId="{898A581F-D9FD-4BEE-960C-B6CAB9FF0302}" type="presOf" srcId="{BD7824D3-8336-4BBB-AF24-75D1C67D20C7}" destId="{4A90271F-3759-4A29-B7D5-A552E1B92299}" srcOrd="0" destOrd="0" presId="urn:microsoft.com/office/officeart/2008/layout/RadialCluster"/>
    <dgm:cxn modelId="{8BF9775E-57BD-40E0-9BE1-892F60FB3E40}" srcId="{9B0C5315-973F-4654-8314-16921DF67AB2}" destId="{EC9E2D66-66F1-4580-8950-38CAA13A775A}" srcOrd="2" destOrd="0" parTransId="{A39AA658-1F87-4058-A05F-7882CD37F25B}" sibTransId="{14657FBC-5110-4F24-A71C-BAB8C7824ACA}"/>
    <dgm:cxn modelId="{FCF95875-3518-463E-AF5A-5A3A773029AB}" type="presOf" srcId="{A39AA658-1F87-4058-A05F-7882CD37F25B}" destId="{35E16AB8-D174-4EF2-A9E0-D745D1640161}" srcOrd="0" destOrd="0" presId="urn:microsoft.com/office/officeart/2008/layout/RadialCluster"/>
    <dgm:cxn modelId="{6CEAA475-970B-4D9D-886B-89EDA1B50236}" type="presOf" srcId="{571DEF05-039D-4269-B6CF-A65A760660E2}" destId="{0DE9F493-8134-46F9-8367-E6AA60B4062F}" srcOrd="0" destOrd="0" presId="urn:microsoft.com/office/officeart/2008/layout/RadialCluster"/>
    <dgm:cxn modelId="{37ED937E-654B-480D-A43E-4BEA78C5456D}" type="presOf" srcId="{F494F491-9612-41EB-A20B-6B84B718E8FA}" destId="{45531332-6A6F-476D-A626-4159C0B29057}" srcOrd="0" destOrd="0" presId="urn:microsoft.com/office/officeart/2008/layout/RadialCluster"/>
    <dgm:cxn modelId="{FEB75B83-084A-472F-B24C-32CC4D31CACC}" srcId="{9B0C5315-973F-4654-8314-16921DF67AB2}" destId="{BD7824D3-8336-4BBB-AF24-75D1C67D20C7}" srcOrd="0" destOrd="0" parTransId="{53806E44-F8BA-40FD-B0AB-79BEE00A9855}" sibTransId="{31D2D768-E3FD-4E31-A270-69CC75658818}"/>
    <dgm:cxn modelId="{2B384885-D7BB-4288-A180-963C11BD7829}" srcId="{9B0C5315-973F-4654-8314-16921DF67AB2}" destId="{42713E3F-5EEB-4AA3-8162-BF1D21CBA6FE}" srcOrd="4" destOrd="0" parTransId="{7E903B4B-BBEB-409D-901B-AF9A2B1A59B4}" sibTransId="{70FCB601-8F12-447C-824C-1EAF01807654}"/>
    <dgm:cxn modelId="{51CBBB87-AE84-4EC7-B4A1-05C06F5F88BA}" srcId="{9B0C5315-973F-4654-8314-16921DF67AB2}" destId="{D144E07B-C898-4E89-8128-4542EF4791FA}" srcOrd="3" destOrd="0" parTransId="{571DEF05-039D-4269-B6CF-A65A760660E2}" sibTransId="{795AD11A-A4F3-44EE-8D43-922E7970AF1F}"/>
    <dgm:cxn modelId="{E7C4A593-9AE3-40DF-8283-DE7C0C1434BA}" srcId="{27C406C8-47AC-4225-8E50-F84C19B78CA4}" destId="{9B0C5315-973F-4654-8314-16921DF67AB2}" srcOrd="0" destOrd="0" parTransId="{2173DD43-AA6C-4CDD-97AA-64F24BF5E91F}" sibTransId="{535565A5-75E6-48A6-9532-61322C92F849}"/>
    <dgm:cxn modelId="{1FCDA694-4C1E-4E3D-AA3E-AEEC2FD455EE}" type="presOf" srcId="{D144E07B-C898-4E89-8128-4542EF4791FA}" destId="{2DFAC89B-E1D5-4DA7-8EF4-46B50EBDC880}" srcOrd="0" destOrd="0" presId="urn:microsoft.com/office/officeart/2008/layout/RadialCluster"/>
    <dgm:cxn modelId="{569F929F-A436-4CBD-8C44-FB141FA4668B}" type="presOf" srcId="{7E903B4B-BBEB-409D-901B-AF9A2B1A59B4}" destId="{F586105D-1C23-4316-9543-3369CC387AE2}" srcOrd="0" destOrd="0" presId="urn:microsoft.com/office/officeart/2008/layout/RadialCluster"/>
    <dgm:cxn modelId="{0805C2AF-EB21-4BA0-9C15-2BB637D471F3}" type="presOf" srcId="{53806E44-F8BA-40FD-B0AB-79BEE00A9855}" destId="{DC8089D9-ECD6-451B-AB8B-8C868FE7891B}" srcOrd="0" destOrd="0" presId="urn:microsoft.com/office/officeart/2008/layout/RadialCluster"/>
    <dgm:cxn modelId="{50A73EB3-1D74-44B7-AD04-D324844FFB81}" type="presOf" srcId="{27C406C8-47AC-4225-8E50-F84C19B78CA4}" destId="{91981059-F164-4DAB-AD86-F6DBE4D66C6C}" srcOrd="0" destOrd="0" presId="urn:microsoft.com/office/officeart/2008/layout/RadialCluster"/>
    <dgm:cxn modelId="{CE0AF8BD-3295-4448-B82F-E140DC8D9650}" type="presOf" srcId="{42713E3F-5EEB-4AA3-8162-BF1D21CBA6FE}" destId="{D7682F99-7677-4394-9818-3B91329DB2CD}" srcOrd="0" destOrd="0" presId="urn:microsoft.com/office/officeart/2008/layout/RadialCluster"/>
    <dgm:cxn modelId="{E57B62C6-095D-4454-976E-4D380D77EE0E}" type="presOf" srcId="{EC9E2D66-66F1-4580-8950-38CAA13A775A}" destId="{334B69BB-BEBC-4671-AF48-B2130B8C0F15}" srcOrd="0" destOrd="0" presId="urn:microsoft.com/office/officeart/2008/layout/RadialCluster"/>
    <dgm:cxn modelId="{0ABEFAD1-293D-4AD2-8D36-E612D41F67D6}" type="presOf" srcId="{9B0C5315-973F-4654-8314-16921DF67AB2}" destId="{FC8F0FBB-C596-4C85-BBC8-0C06138692AC}" srcOrd="0" destOrd="0" presId="urn:microsoft.com/office/officeart/2008/layout/RadialCluster"/>
    <dgm:cxn modelId="{B6E5D4E2-DC12-4E0B-8F50-E0C15E988C92}" type="presOf" srcId="{1ED23B11-8C86-4F76-A073-C21F604D6FC6}" destId="{0B172467-FCD1-4827-85FB-4B9AF02ADDB9}" srcOrd="0" destOrd="0" presId="urn:microsoft.com/office/officeart/2008/layout/RadialCluster"/>
    <dgm:cxn modelId="{67B35CF5-F059-4FA2-B17C-3CFF38139190}" srcId="{9B0C5315-973F-4654-8314-16921DF67AB2}" destId="{F494F491-9612-41EB-A20B-6B84B718E8FA}" srcOrd="1" destOrd="0" parTransId="{1ED23B11-8C86-4F76-A073-C21F604D6FC6}" sibTransId="{E1C09AA8-616F-4B9E-BB08-B04C693876F4}"/>
    <dgm:cxn modelId="{2EB1F30B-AD4D-48CD-A119-AE305967DD8F}" type="presParOf" srcId="{91981059-F164-4DAB-AD86-F6DBE4D66C6C}" destId="{D5E5D925-295A-4526-861E-5EC60B9493DD}" srcOrd="0" destOrd="0" presId="urn:microsoft.com/office/officeart/2008/layout/RadialCluster"/>
    <dgm:cxn modelId="{E3529249-6DB3-46EB-B7E8-BDC9C378039B}" type="presParOf" srcId="{D5E5D925-295A-4526-861E-5EC60B9493DD}" destId="{FC8F0FBB-C596-4C85-BBC8-0C06138692AC}" srcOrd="0" destOrd="0" presId="urn:microsoft.com/office/officeart/2008/layout/RadialCluster"/>
    <dgm:cxn modelId="{BE398DC3-2D24-4AA2-ACAC-345BF3CD4E1D}" type="presParOf" srcId="{D5E5D925-295A-4526-861E-5EC60B9493DD}" destId="{DC8089D9-ECD6-451B-AB8B-8C868FE7891B}" srcOrd="1" destOrd="0" presId="urn:microsoft.com/office/officeart/2008/layout/RadialCluster"/>
    <dgm:cxn modelId="{159EBA8B-11A6-458D-8CE3-524A221B80D1}" type="presParOf" srcId="{D5E5D925-295A-4526-861E-5EC60B9493DD}" destId="{4A90271F-3759-4A29-B7D5-A552E1B92299}" srcOrd="2" destOrd="0" presId="urn:microsoft.com/office/officeart/2008/layout/RadialCluster"/>
    <dgm:cxn modelId="{16EC39E8-EF14-4F17-9D4C-962C2989D703}" type="presParOf" srcId="{D5E5D925-295A-4526-861E-5EC60B9493DD}" destId="{0B172467-FCD1-4827-85FB-4B9AF02ADDB9}" srcOrd="3" destOrd="0" presId="urn:microsoft.com/office/officeart/2008/layout/RadialCluster"/>
    <dgm:cxn modelId="{A18E9903-9ABF-4198-A728-90E5102E3094}" type="presParOf" srcId="{D5E5D925-295A-4526-861E-5EC60B9493DD}" destId="{45531332-6A6F-476D-A626-4159C0B29057}" srcOrd="4" destOrd="0" presId="urn:microsoft.com/office/officeart/2008/layout/RadialCluster"/>
    <dgm:cxn modelId="{FA816A1E-D222-4C69-A824-C25A3B30201A}" type="presParOf" srcId="{D5E5D925-295A-4526-861E-5EC60B9493DD}" destId="{35E16AB8-D174-4EF2-A9E0-D745D1640161}" srcOrd="5" destOrd="0" presId="urn:microsoft.com/office/officeart/2008/layout/RadialCluster"/>
    <dgm:cxn modelId="{E28182E2-9C4C-4841-81E1-3A9E942CC97D}" type="presParOf" srcId="{D5E5D925-295A-4526-861E-5EC60B9493DD}" destId="{334B69BB-BEBC-4671-AF48-B2130B8C0F15}" srcOrd="6" destOrd="0" presId="urn:microsoft.com/office/officeart/2008/layout/RadialCluster"/>
    <dgm:cxn modelId="{0071BFEC-BF56-429C-8680-CAA99FAB4AAD}" type="presParOf" srcId="{D5E5D925-295A-4526-861E-5EC60B9493DD}" destId="{0DE9F493-8134-46F9-8367-E6AA60B4062F}" srcOrd="7" destOrd="0" presId="urn:microsoft.com/office/officeart/2008/layout/RadialCluster"/>
    <dgm:cxn modelId="{4986EF5F-6AE7-4EA1-A73F-5C2D994A4A15}" type="presParOf" srcId="{D5E5D925-295A-4526-861E-5EC60B9493DD}" destId="{2DFAC89B-E1D5-4DA7-8EF4-46B50EBDC880}" srcOrd="8" destOrd="0" presId="urn:microsoft.com/office/officeart/2008/layout/RadialCluster"/>
    <dgm:cxn modelId="{14E61C62-CBC7-4209-8E33-6D9143729379}" type="presParOf" srcId="{D5E5D925-295A-4526-861E-5EC60B9493DD}" destId="{F586105D-1C23-4316-9543-3369CC387AE2}" srcOrd="9" destOrd="0" presId="urn:microsoft.com/office/officeart/2008/layout/RadialCluster"/>
    <dgm:cxn modelId="{FC4D7C81-31EC-410D-B315-12A836F1F824}" type="presParOf" srcId="{D5E5D925-295A-4526-861E-5EC60B9493DD}" destId="{D7682F99-7677-4394-9818-3B91329DB2CD}" srcOrd="10"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62119-F5C6-4F4D-B2AF-5868EEB1E84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NZ"/>
        </a:p>
      </dgm:t>
    </dgm:pt>
    <dgm:pt modelId="{3EBE769A-9F87-49EE-B728-6D9CE2F08CE9}">
      <dgm:prSet phldrT="[Text]"/>
      <dgm:spPr/>
      <dgm:t>
        <a:bodyPr/>
        <a:lstStyle/>
        <a:p>
          <a:r>
            <a:rPr lang="mi-NZ" dirty="0"/>
            <a:t>Brief</a:t>
          </a:r>
          <a:endParaRPr lang="en-NZ" dirty="0"/>
        </a:p>
      </dgm:t>
    </dgm:pt>
    <dgm:pt modelId="{D3803664-41EE-46A3-8CCB-4C3EABCEA394}" type="parTrans" cxnId="{A4CB6A0A-A307-492C-BB85-3B955E15073F}">
      <dgm:prSet/>
      <dgm:spPr/>
      <dgm:t>
        <a:bodyPr/>
        <a:lstStyle/>
        <a:p>
          <a:endParaRPr lang="en-NZ"/>
        </a:p>
      </dgm:t>
    </dgm:pt>
    <dgm:pt modelId="{D3B64EC0-F974-4FE4-8E90-447D8803FF7D}" type="sibTrans" cxnId="{A4CB6A0A-A307-492C-BB85-3B955E15073F}">
      <dgm:prSet/>
      <dgm:spPr/>
      <dgm:t>
        <a:bodyPr/>
        <a:lstStyle/>
        <a:p>
          <a:endParaRPr lang="en-NZ"/>
        </a:p>
      </dgm:t>
    </dgm:pt>
    <dgm:pt modelId="{5913015F-1FC6-4D41-BE6E-60B2F3E929CF}">
      <dgm:prSet phldrT="[Text]"/>
      <dgm:spPr/>
      <dgm:t>
        <a:bodyPr/>
        <a:lstStyle/>
        <a:p>
          <a:r>
            <a:rPr lang="mi-NZ" dirty="0"/>
            <a:t>Workshops</a:t>
          </a:r>
          <a:endParaRPr lang="en-NZ" dirty="0"/>
        </a:p>
      </dgm:t>
    </dgm:pt>
    <dgm:pt modelId="{247A3F21-9137-4C05-B3F5-7F157487A7EC}" type="parTrans" cxnId="{956EA6B9-8B19-4FE9-B391-102F6A0D8F1C}">
      <dgm:prSet/>
      <dgm:spPr/>
      <dgm:t>
        <a:bodyPr/>
        <a:lstStyle/>
        <a:p>
          <a:endParaRPr lang="en-NZ"/>
        </a:p>
      </dgm:t>
    </dgm:pt>
    <dgm:pt modelId="{2936F267-2D11-4424-8616-7B01ECF288B5}" type="sibTrans" cxnId="{956EA6B9-8B19-4FE9-B391-102F6A0D8F1C}">
      <dgm:prSet/>
      <dgm:spPr/>
      <dgm:t>
        <a:bodyPr/>
        <a:lstStyle/>
        <a:p>
          <a:endParaRPr lang="en-NZ"/>
        </a:p>
      </dgm:t>
    </dgm:pt>
    <dgm:pt modelId="{4C286441-C54E-492F-A2F7-953F35FBC5D2}">
      <dgm:prSet phldrT="[Text]"/>
      <dgm:spPr/>
      <dgm:t>
        <a:bodyPr/>
        <a:lstStyle/>
        <a:p>
          <a:r>
            <a:rPr lang="mi-NZ" dirty="0"/>
            <a:t>Draft plan</a:t>
          </a:r>
          <a:endParaRPr lang="en-NZ" dirty="0"/>
        </a:p>
      </dgm:t>
    </dgm:pt>
    <dgm:pt modelId="{A11B003A-2CDB-45A4-AE7A-3D7B6F2E7AD6}" type="parTrans" cxnId="{A91DD615-E446-4114-A73F-FC8DBDBC8DFB}">
      <dgm:prSet/>
      <dgm:spPr/>
      <dgm:t>
        <a:bodyPr/>
        <a:lstStyle/>
        <a:p>
          <a:endParaRPr lang="en-NZ"/>
        </a:p>
      </dgm:t>
    </dgm:pt>
    <dgm:pt modelId="{24B3151A-1463-4A13-8F69-1DC10006CFBE}" type="sibTrans" cxnId="{A91DD615-E446-4114-A73F-FC8DBDBC8DFB}">
      <dgm:prSet/>
      <dgm:spPr/>
      <dgm:t>
        <a:bodyPr/>
        <a:lstStyle/>
        <a:p>
          <a:endParaRPr lang="en-NZ"/>
        </a:p>
      </dgm:t>
    </dgm:pt>
    <dgm:pt modelId="{5084023D-4BA3-411D-8443-833B43A1EC74}">
      <dgm:prSet phldrT="[Text]"/>
      <dgm:spPr/>
      <dgm:t>
        <a:bodyPr/>
        <a:lstStyle/>
        <a:p>
          <a:r>
            <a:rPr lang="mi-NZ" dirty="0"/>
            <a:t>Implementation plan</a:t>
          </a:r>
          <a:endParaRPr lang="en-NZ" dirty="0"/>
        </a:p>
      </dgm:t>
    </dgm:pt>
    <dgm:pt modelId="{A440C04A-6AA0-4BC9-9943-727F727C2E19}" type="parTrans" cxnId="{3526C24D-0167-460B-8888-E004FB7DDDAB}">
      <dgm:prSet/>
      <dgm:spPr/>
      <dgm:t>
        <a:bodyPr/>
        <a:lstStyle/>
        <a:p>
          <a:endParaRPr lang="en-NZ"/>
        </a:p>
      </dgm:t>
    </dgm:pt>
    <dgm:pt modelId="{02F76DD9-88D3-446D-A226-F8E061E63EB9}" type="sibTrans" cxnId="{3526C24D-0167-460B-8888-E004FB7DDDAB}">
      <dgm:prSet/>
      <dgm:spPr/>
      <dgm:t>
        <a:bodyPr/>
        <a:lstStyle/>
        <a:p>
          <a:endParaRPr lang="en-NZ"/>
        </a:p>
      </dgm:t>
    </dgm:pt>
    <dgm:pt modelId="{F2E87842-461A-433A-B6C5-0470044D055C}">
      <dgm:prSet phldrT="[Text]"/>
      <dgm:spPr/>
      <dgm:t>
        <a:bodyPr/>
        <a:lstStyle/>
        <a:p>
          <a:r>
            <a:rPr lang="mi-NZ" dirty="0"/>
            <a:t>Final plan</a:t>
          </a:r>
          <a:endParaRPr lang="en-NZ" dirty="0"/>
        </a:p>
      </dgm:t>
    </dgm:pt>
    <dgm:pt modelId="{4A1F70A2-EE91-4E67-AEB3-8E56F32A09A3}" type="parTrans" cxnId="{E73DFCCE-72D5-4B38-969E-CEE019E728AC}">
      <dgm:prSet/>
      <dgm:spPr/>
      <dgm:t>
        <a:bodyPr/>
        <a:lstStyle/>
        <a:p>
          <a:endParaRPr lang="en-NZ"/>
        </a:p>
      </dgm:t>
    </dgm:pt>
    <dgm:pt modelId="{D73A2332-70CF-4626-A51C-CCCEB19650A5}" type="sibTrans" cxnId="{E73DFCCE-72D5-4B38-969E-CEE019E728AC}">
      <dgm:prSet/>
      <dgm:spPr/>
      <dgm:t>
        <a:bodyPr/>
        <a:lstStyle/>
        <a:p>
          <a:endParaRPr lang="en-NZ"/>
        </a:p>
      </dgm:t>
    </dgm:pt>
    <dgm:pt modelId="{2FFCA19F-17A1-456A-8AE0-EA1B2299892F}" type="pres">
      <dgm:prSet presAssocID="{50E62119-F5C6-4F4D-B2AF-5868EEB1E842}" presName="diagram" presStyleCnt="0">
        <dgm:presLayoutVars>
          <dgm:dir/>
          <dgm:resizeHandles val="exact"/>
        </dgm:presLayoutVars>
      </dgm:prSet>
      <dgm:spPr/>
    </dgm:pt>
    <dgm:pt modelId="{3D3DE1A7-B87C-4543-862D-61F75F17951D}" type="pres">
      <dgm:prSet presAssocID="{3EBE769A-9F87-49EE-B728-6D9CE2F08CE9}" presName="node" presStyleLbl="node1" presStyleIdx="0" presStyleCnt="5">
        <dgm:presLayoutVars>
          <dgm:bulletEnabled val="1"/>
        </dgm:presLayoutVars>
      </dgm:prSet>
      <dgm:spPr/>
    </dgm:pt>
    <dgm:pt modelId="{F9F775C6-261D-4989-B7EB-E70877BB8E83}" type="pres">
      <dgm:prSet presAssocID="{D3B64EC0-F974-4FE4-8E90-447D8803FF7D}" presName="sibTrans" presStyleLbl="sibTrans2D1" presStyleIdx="0" presStyleCnt="4"/>
      <dgm:spPr/>
    </dgm:pt>
    <dgm:pt modelId="{7A44532D-907A-4E4E-BAE8-40A3E0FB57BD}" type="pres">
      <dgm:prSet presAssocID="{D3B64EC0-F974-4FE4-8E90-447D8803FF7D}" presName="connectorText" presStyleLbl="sibTrans2D1" presStyleIdx="0" presStyleCnt="4"/>
      <dgm:spPr/>
    </dgm:pt>
    <dgm:pt modelId="{289F419A-F8FD-45D0-8C80-ABB983BE9E4C}" type="pres">
      <dgm:prSet presAssocID="{5913015F-1FC6-4D41-BE6E-60B2F3E929CF}" presName="node" presStyleLbl="node1" presStyleIdx="1" presStyleCnt="5">
        <dgm:presLayoutVars>
          <dgm:bulletEnabled val="1"/>
        </dgm:presLayoutVars>
      </dgm:prSet>
      <dgm:spPr/>
    </dgm:pt>
    <dgm:pt modelId="{E232E76D-9FBE-4B47-A775-073D1A8669D5}" type="pres">
      <dgm:prSet presAssocID="{2936F267-2D11-4424-8616-7B01ECF288B5}" presName="sibTrans" presStyleLbl="sibTrans2D1" presStyleIdx="1" presStyleCnt="4"/>
      <dgm:spPr/>
    </dgm:pt>
    <dgm:pt modelId="{BBDC2546-ECA1-410A-A8DB-BA455BE96256}" type="pres">
      <dgm:prSet presAssocID="{2936F267-2D11-4424-8616-7B01ECF288B5}" presName="connectorText" presStyleLbl="sibTrans2D1" presStyleIdx="1" presStyleCnt="4"/>
      <dgm:spPr/>
    </dgm:pt>
    <dgm:pt modelId="{8CCC0B73-C483-47C5-9B1B-C6FFAECDEC0B}" type="pres">
      <dgm:prSet presAssocID="{4C286441-C54E-492F-A2F7-953F35FBC5D2}" presName="node" presStyleLbl="node1" presStyleIdx="2" presStyleCnt="5">
        <dgm:presLayoutVars>
          <dgm:bulletEnabled val="1"/>
        </dgm:presLayoutVars>
      </dgm:prSet>
      <dgm:spPr/>
    </dgm:pt>
    <dgm:pt modelId="{23716DBA-238B-49A3-8675-4EB49D768BFC}" type="pres">
      <dgm:prSet presAssocID="{24B3151A-1463-4A13-8F69-1DC10006CFBE}" presName="sibTrans" presStyleLbl="sibTrans2D1" presStyleIdx="2" presStyleCnt="4"/>
      <dgm:spPr/>
    </dgm:pt>
    <dgm:pt modelId="{A16D28CA-8CCA-4653-95E0-5753E9CF8687}" type="pres">
      <dgm:prSet presAssocID="{24B3151A-1463-4A13-8F69-1DC10006CFBE}" presName="connectorText" presStyleLbl="sibTrans2D1" presStyleIdx="2" presStyleCnt="4"/>
      <dgm:spPr/>
    </dgm:pt>
    <dgm:pt modelId="{BCD1C224-E1D4-4C08-9A8A-7F97DB238DFA}" type="pres">
      <dgm:prSet presAssocID="{5084023D-4BA3-411D-8443-833B43A1EC74}" presName="node" presStyleLbl="node1" presStyleIdx="3" presStyleCnt="5">
        <dgm:presLayoutVars>
          <dgm:bulletEnabled val="1"/>
        </dgm:presLayoutVars>
      </dgm:prSet>
      <dgm:spPr/>
    </dgm:pt>
    <dgm:pt modelId="{C0E89E73-D3B1-4D9A-A086-A793C3753D99}" type="pres">
      <dgm:prSet presAssocID="{02F76DD9-88D3-446D-A226-F8E061E63EB9}" presName="sibTrans" presStyleLbl="sibTrans2D1" presStyleIdx="3" presStyleCnt="4"/>
      <dgm:spPr/>
    </dgm:pt>
    <dgm:pt modelId="{3B775EA7-4A60-4F42-8FBC-9E56C9F0C6B4}" type="pres">
      <dgm:prSet presAssocID="{02F76DD9-88D3-446D-A226-F8E061E63EB9}" presName="connectorText" presStyleLbl="sibTrans2D1" presStyleIdx="3" presStyleCnt="4"/>
      <dgm:spPr/>
    </dgm:pt>
    <dgm:pt modelId="{45C23FC4-6D99-411C-B6CB-3B683ECCA87F}" type="pres">
      <dgm:prSet presAssocID="{F2E87842-461A-433A-B6C5-0470044D055C}" presName="node" presStyleLbl="node1" presStyleIdx="4" presStyleCnt="5">
        <dgm:presLayoutVars>
          <dgm:bulletEnabled val="1"/>
        </dgm:presLayoutVars>
      </dgm:prSet>
      <dgm:spPr/>
    </dgm:pt>
  </dgm:ptLst>
  <dgm:cxnLst>
    <dgm:cxn modelId="{A4CB6A0A-A307-492C-BB85-3B955E15073F}" srcId="{50E62119-F5C6-4F4D-B2AF-5868EEB1E842}" destId="{3EBE769A-9F87-49EE-B728-6D9CE2F08CE9}" srcOrd="0" destOrd="0" parTransId="{D3803664-41EE-46A3-8CCB-4C3EABCEA394}" sibTransId="{D3B64EC0-F974-4FE4-8E90-447D8803FF7D}"/>
    <dgm:cxn modelId="{96ED6A13-0FF4-49DE-9377-3B40EAE029B4}" type="presOf" srcId="{5084023D-4BA3-411D-8443-833B43A1EC74}" destId="{BCD1C224-E1D4-4C08-9A8A-7F97DB238DFA}" srcOrd="0" destOrd="0" presId="urn:microsoft.com/office/officeart/2005/8/layout/process5"/>
    <dgm:cxn modelId="{A91DD615-E446-4114-A73F-FC8DBDBC8DFB}" srcId="{50E62119-F5C6-4F4D-B2AF-5868EEB1E842}" destId="{4C286441-C54E-492F-A2F7-953F35FBC5D2}" srcOrd="2" destOrd="0" parTransId="{A11B003A-2CDB-45A4-AE7A-3D7B6F2E7AD6}" sibTransId="{24B3151A-1463-4A13-8F69-1DC10006CFBE}"/>
    <dgm:cxn modelId="{2E53E625-2772-41C8-9596-A890E729BD28}" type="presOf" srcId="{D3B64EC0-F974-4FE4-8E90-447D8803FF7D}" destId="{7A44532D-907A-4E4E-BAE8-40A3E0FB57BD}" srcOrd="1" destOrd="0" presId="urn:microsoft.com/office/officeart/2005/8/layout/process5"/>
    <dgm:cxn modelId="{B88B0A36-2A29-455A-B14E-BC575F9F1D5E}" type="presOf" srcId="{50E62119-F5C6-4F4D-B2AF-5868EEB1E842}" destId="{2FFCA19F-17A1-456A-8AE0-EA1B2299892F}" srcOrd="0" destOrd="0" presId="urn:microsoft.com/office/officeart/2005/8/layout/process5"/>
    <dgm:cxn modelId="{1E8D653A-F1C9-41B5-A5C2-FE6B842DB385}" type="presOf" srcId="{02F76DD9-88D3-446D-A226-F8E061E63EB9}" destId="{3B775EA7-4A60-4F42-8FBC-9E56C9F0C6B4}" srcOrd="1" destOrd="0" presId="urn:microsoft.com/office/officeart/2005/8/layout/process5"/>
    <dgm:cxn modelId="{BC8F423F-BA6E-4B65-A4AB-0D850C2B8D57}" type="presOf" srcId="{02F76DD9-88D3-446D-A226-F8E061E63EB9}" destId="{C0E89E73-D3B1-4D9A-A086-A793C3753D99}" srcOrd="0" destOrd="0" presId="urn:microsoft.com/office/officeart/2005/8/layout/process5"/>
    <dgm:cxn modelId="{B262753F-E71F-4934-BB10-BFE1B2937DDA}" type="presOf" srcId="{2936F267-2D11-4424-8616-7B01ECF288B5}" destId="{E232E76D-9FBE-4B47-A775-073D1A8669D5}" srcOrd="0" destOrd="0" presId="urn:microsoft.com/office/officeart/2005/8/layout/process5"/>
    <dgm:cxn modelId="{DA2F9A66-1819-4CCD-845B-3A72F9E0BEFE}" type="presOf" srcId="{2936F267-2D11-4424-8616-7B01ECF288B5}" destId="{BBDC2546-ECA1-410A-A8DB-BA455BE96256}" srcOrd="1" destOrd="0" presId="urn:microsoft.com/office/officeart/2005/8/layout/process5"/>
    <dgm:cxn modelId="{8BF7FE6A-1A1F-48A9-9C49-B889C9A3D282}" type="presOf" srcId="{5913015F-1FC6-4D41-BE6E-60B2F3E929CF}" destId="{289F419A-F8FD-45D0-8C80-ABB983BE9E4C}" srcOrd="0" destOrd="0" presId="urn:microsoft.com/office/officeart/2005/8/layout/process5"/>
    <dgm:cxn modelId="{3526C24D-0167-460B-8888-E004FB7DDDAB}" srcId="{50E62119-F5C6-4F4D-B2AF-5868EEB1E842}" destId="{5084023D-4BA3-411D-8443-833B43A1EC74}" srcOrd="3" destOrd="0" parTransId="{A440C04A-6AA0-4BC9-9943-727F727C2E19}" sibTransId="{02F76DD9-88D3-446D-A226-F8E061E63EB9}"/>
    <dgm:cxn modelId="{867E796E-D7F6-4D9D-8D27-BD1392D818F4}" type="presOf" srcId="{3EBE769A-9F87-49EE-B728-6D9CE2F08CE9}" destId="{3D3DE1A7-B87C-4543-862D-61F75F17951D}" srcOrd="0" destOrd="0" presId="urn:microsoft.com/office/officeart/2005/8/layout/process5"/>
    <dgm:cxn modelId="{5185BA7F-CCB7-491F-B474-62D58FD14180}" type="presOf" srcId="{4C286441-C54E-492F-A2F7-953F35FBC5D2}" destId="{8CCC0B73-C483-47C5-9B1B-C6FFAECDEC0B}" srcOrd="0" destOrd="0" presId="urn:microsoft.com/office/officeart/2005/8/layout/process5"/>
    <dgm:cxn modelId="{EAC81881-DC61-4BAB-8A42-7FBBD2447E0D}" type="presOf" srcId="{24B3151A-1463-4A13-8F69-1DC10006CFBE}" destId="{A16D28CA-8CCA-4653-95E0-5753E9CF8687}" srcOrd="1" destOrd="0" presId="urn:microsoft.com/office/officeart/2005/8/layout/process5"/>
    <dgm:cxn modelId="{6C563092-9AC1-4879-ACF8-83EE2ED8FAF6}" type="presOf" srcId="{F2E87842-461A-433A-B6C5-0470044D055C}" destId="{45C23FC4-6D99-411C-B6CB-3B683ECCA87F}" srcOrd="0" destOrd="0" presId="urn:microsoft.com/office/officeart/2005/8/layout/process5"/>
    <dgm:cxn modelId="{5B2815A8-2D91-42FA-816D-BD11CF361315}" type="presOf" srcId="{24B3151A-1463-4A13-8F69-1DC10006CFBE}" destId="{23716DBA-238B-49A3-8675-4EB49D768BFC}" srcOrd="0" destOrd="0" presId="urn:microsoft.com/office/officeart/2005/8/layout/process5"/>
    <dgm:cxn modelId="{956EA6B9-8B19-4FE9-B391-102F6A0D8F1C}" srcId="{50E62119-F5C6-4F4D-B2AF-5868EEB1E842}" destId="{5913015F-1FC6-4D41-BE6E-60B2F3E929CF}" srcOrd="1" destOrd="0" parTransId="{247A3F21-9137-4C05-B3F5-7F157487A7EC}" sibTransId="{2936F267-2D11-4424-8616-7B01ECF288B5}"/>
    <dgm:cxn modelId="{E73DFCCE-72D5-4B38-969E-CEE019E728AC}" srcId="{50E62119-F5C6-4F4D-B2AF-5868EEB1E842}" destId="{F2E87842-461A-433A-B6C5-0470044D055C}" srcOrd="4" destOrd="0" parTransId="{4A1F70A2-EE91-4E67-AEB3-8E56F32A09A3}" sibTransId="{D73A2332-70CF-4626-A51C-CCCEB19650A5}"/>
    <dgm:cxn modelId="{654D39E6-4004-46F8-A2A2-9C6B020BC28A}" type="presOf" srcId="{D3B64EC0-F974-4FE4-8E90-447D8803FF7D}" destId="{F9F775C6-261D-4989-B7EB-E70877BB8E83}" srcOrd="0" destOrd="0" presId="urn:microsoft.com/office/officeart/2005/8/layout/process5"/>
    <dgm:cxn modelId="{339BFEF5-B029-4110-9277-2EAE7305DDB0}" type="presParOf" srcId="{2FFCA19F-17A1-456A-8AE0-EA1B2299892F}" destId="{3D3DE1A7-B87C-4543-862D-61F75F17951D}" srcOrd="0" destOrd="0" presId="urn:microsoft.com/office/officeart/2005/8/layout/process5"/>
    <dgm:cxn modelId="{C7BBE9BA-09B4-45DA-B313-D7E22236B843}" type="presParOf" srcId="{2FFCA19F-17A1-456A-8AE0-EA1B2299892F}" destId="{F9F775C6-261D-4989-B7EB-E70877BB8E83}" srcOrd="1" destOrd="0" presId="urn:microsoft.com/office/officeart/2005/8/layout/process5"/>
    <dgm:cxn modelId="{EC04A408-F5CC-461F-B347-9310511C0AAE}" type="presParOf" srcId="{F9F775C6-261D-4989-B7EB-E70877BB8E83}" destId="{7A44532D-907A-4E4E-BAE8-40A3E0FB57BD}" srcOrd="0" destOrd="0" presId="urn:microsoft.com/office/officeart/2005/8/layout/process5"/>
    <dgm:cxn modelId="{BDCAFA83-5F98-4537-AB54-947C45ADEF66}" type="presParOf" srcId="{2FFCA19F-17A1-456A-8AE0-EA1B2299892F}" destId="{289F419A-F8FD-45D0-8C80-ABB983BE9E4C}" srcOrd="2" destOrd="0" presId="urn:microsoft.com/office/officeart/2005/8/layout/process5"/>
    <dgm:cxn modelId="{366A9CE3-8738-4BDC-9B1C-C518229A0412}" type="presParOf" srcId="{2FFCA19F-17A1-456A-8AE0-EA1B2299892F}" destId="{E232E76D-9FBE-4B47-A775-073D1A8669D5}" srcOrd="3" destOrd="0" presId="urn:microsoft.com/office/officeart/2005/8/layout/process5"/>
    <dgm:cxn modelId="{772D00B0-BF95-461F-9051-938A35B66F5C}" type="presParOf" srcId="{E232E76D-9FBE-4B47-A775-073D1A8669D5}" destId="{BBDC2546-ECA1-410A-A8DB-BA455BE96256}" srcOrd="0" destOrd="0" presId="urn:microsoft.com/office/officeart/2005/8/layout/process5"/>
    <dgm:cxn modelId="{166F5C90-C23C-4660-9E7E-377AFC913C5B}" type="presParOf" srcId="{2FFCA19F-17A1-456A-8AE0-EA1B2299892F}" destId="{8CCC0B73-C483-47C5-9B1B-C6FFAECDEC0B}" srcOrd="4" destOrd="0" presId="urn:microsoft.com/office/officeart/2005/8/layout/process5"/>
    <dgm:cxn modelId="{0BA22D4A-FFA2-4585-8AD3-D3EDE2CE8E66}" type="presParOf" srcId="{2FFCA19F-17A1-456A-8AE0-EA1B2299892F}" destId="{23716DBA-238B-49A3-8675-4EB49D768BFC}" srcOrd="5" destOrd="0" presId="urn:microsoft.com/office/officeart/2005/8/layout/process5"/>
    <dgm:cxn modelId="{32489000-4E9A-4131-ADD7-2E2DBB5EFD78}" type="presParOf" srcId="{23716DBA-238B-49A3-8675-4EB49D768BFC}" destId="{A16D28CA-8CCA-4653-95E0-5753E9CF8687}" srcOrd="0" destOrd="0" presId="urn:microsoft.com/office/officeart/2005/8/layout/process5"/>
    <dgm:cxn modelId="{1B73B52A-6DD9-42BD-BB4A-4FB5F34AA055}" type="presParOf" srcId="{2FFCA19F-17A1-456A-8AE0-EA1B2299892F}" destId="{BCD1C224-E1D4-4C08-9A8A-7F97DB238DFA}" srcOrd="6" destOrd="0" presId="urn:microsoft.com/office/officeart/2005/8/layout/process5"/>
    <dgm:cxn modelId="{AA0391F6-79F7-4CB4-9FCF-6E7D2ECAAF26}" type="presParOf" srcId="{2FFCA19F-17A1-456A-8AE0-EA1B2299892F}" destId="{C0E89E73-D3B1-4D9A-A086-A793C3753D99}" srcOrd="7" destOrd="0" presId="urn:microsoft.com/office/officeart/2005/8/layout/process5"/>
    <dgm:cxn modelId="{D7302461-3D9A-4E37-8B45-ED6A3E94202B}" type="presParOf" srcId="{C0E89E73-D3B1-4D9A-A086-A793C3753D99}" destId="{3B775EA7-4A60-4F42-8FBC-9E56C9F0C6B4}" srcOrd="0" destOrd="0" presId="urn:microsoft.com/office/officeart/2005/8/layout/process5"/>
    <dgm:cxn modelId="{4126DA31-37E2-4704-BE62-B3241CFD04C8}" type="presParOf" srcId="{2FFCA19F-17A1-456A-8AE0-EA1B2299892F}" destId="{45C23FC4-6D99-411C-B6CB-3B683ECCA87F}" srcOrd="8"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F0FBB-C596-4C85-BBC8-0C06138692AC}">
      <dsp:nvSpPr>
        <dsp:cNvPr id="0" name=""/>
        <dsp:cNvSpPr/>
      </dsp:nvSpPr>
      <dsp:spPr>
        <a:xfrm>
          <a:off x="3360420" y="1516002"/>
          <a:ext cx="1165860" cy="11658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mi-NZ" sz="1300" kern="1200" dirty="0"/>
            <a:t>Cultural Management Plan</a:t>
          </a:r>
          <a:endParaRPr lang="en-NZ" sz="1300" kern="1200" dirty="0"/>
        </a:p>
      </dsp:txBody>
      <dsp:txXfrm>
        <a:off x="3417333" y="1572915"/>
        <a:ext cx="1052034" cy="1052034"/>
      </dsp:txXfrm>
    </dsp:sp>
    <dsp:sp modelId="{DC8089D9-ECD6-451B-AB8B-8C868FE7891B}">
      <dsp:nvSpPr>
        <dsp:cNvPr id="0" name=""/>
        <dsp:cNvSpPr/>
      </dsp:nvSpPr>
      <dsp:spPr>
        <a:xfrm rot="16200000">
          <a:off x="3614146" y="1186798"/>
          <a:ext cx="658407" cy="0"/>
        </a:xfrm>
        <a:custGeom>
          <a:avLst/>
          <a:gdLst/>
          <a:ahLst/>
          <a:cxnLst/>
          <a:rect l="0" t="0" r="0" b="0"/>
          <a:pathLst>
            <a:path>
              <a:moveTo>
                <a:pt x="0" y="0"/>
              </a:moveTo>
              <a:lnTo>
                <a:pt x="6584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90271F-3759-4A29-B7D5-A552E1B92299}">
      <dsp:nvSpPr>
        <dsp:cNvPr id="0" name=""/>
        <dsp:cNvSpPr/>
      </dsp:nvSpPr>
      <dsp:spPr>
        <a:xfrm>
          <a:off x="3552786" y="76469"/>
          <a:ext cx="781126" cy="78112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mi-NZ" sz="1000" kern="1200" dirty="0"/>
            <a:t>Landscape</a:t>
          </a:r>
        </a:p>
        <a:p>
          <a:pPr marL="0" lvl="0" indent="0" algn="ctr" defTabSz="444500">
            <a:lnSpc>
              <a:spcPct val="90000"/>
            </a:lnSpc>
            <a:spcBef>
              <a:spcPct val="0"/>
            </a:spcBef>
            <a:spcAft>
              <a:spcPct val="35000"/>
            </a:spcAft>
            <a:buNone/>
          </a:pPr>
          <a:r>
            <a:rPr lang="mi-NZ" sz="1000" kern="1200" dirty="0"/>
            <a:t>Plan</a:t>
          </a:r>
          <a:endParaRPr lang="en-NZ" sz="1000" kern="1200" dirty="0"/>
        </a:p>
      </dsp:txBody>
      <dsp:txXfrm>
        <a:off x="3590917" y="114600"/>
        <a:ext cx="704864" cy="704864"/>
      </dsp:txXfrm>
    </dsp:sp>
    <dsp:sp modelId="{0B172467-FCD1-4827-85FB-4B9AF02ADDB9}">
      <dsp:nvSpPr>
        <dsp:cNvPr id="0" name=""/>
        <dsp:cNvSpPr/>
      </dsp:nvSpPr>
      <dsp:spPr>
        <a:xfrm rot="20520000">
          <a:off x="4511393" y="1815538"/>
          <a:ext cx="608309" cy="0"/>
        </a:xfrm>
        <a:custGeom>
          <a:avLst/>
          <a:gdLst/>
          <a:ahLst/>
          <a:cxnLst/>
          <a:rect l="0" t="0" r="0" b="0"/>
          <a:pathLst>
            <a:path>
              <a:moveTo>
                <a:pt x="0" y="0"/>
              </a:moveTo>
              <a:lnTo>
                <a:pt x="60830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531332-6A6F-476D-A626-4159C0B29057}">
      <dsp:nvSpPr>
        <dsp:cNvPr id="0" name=""/>
        <dsp:cNvSpPr/>
      </dsp:nvSpPr>
      <dsp:spPr>
        <a:xfrm>
          <a:off x="5104816" y="1204084"/>
          <a:ext cx="781126" cy="78112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mi-NZ" sz="1800" kern="1200" dirty="0"/>
            <a:t>City Plan</a:t>
          </a:r>
          <a:endParaRPr lang="en-NZ" sz="1800" kern="1200" dirty="0"/>
        </a:p>
      </dsp:txBody>
      <dsp:txXfrm>
        <a:off x="5142947" y="1242215"/>
        <a:ext cx="704864" cy="704864"/>
      </dsp:txXfrm>
    </dsp:sp>
    <dsp:sp modelId="{35E16AB8-D174-4EF2-A9E0-D745D1640161}">
      <dsp:nvSpPr>
        <dsp:cNvPr id="0" name=""/>
        <dsp:cNvSpPr/>
      </dsp:nvSpPr>
      <dsp:spPr>
        <a:xfrm rot="3240000">
          <a:off x="4278536" y="2855233"/>
          <a:ext cx="428596" cy="0"/>
        </a:xfrm>
        <a:custGeom>
          <a:avLst/>
          <a:gdLst/>
          <a:ahLst/>
          <a:cxnLst/>
          <a:rect l="0" t="0" r="0" b="0"/>
          <a:pathLst>
            <a:path>
              <a:moveTo>
                <a:pt x="0" y="0"/>
              </a:moveTo>
              <a:lnTo>
                <a:pt x="42859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4B69BB-BEBC-4671-AF48-B2130B8C0F15}">
      <dsp:nvSpPr>
        <dsp:cNvPr id="0" name=""/>
        <dsp:cNvSpPr/>
      </dsp:nvSpPr>
      <dsp:spPr>
        <a:xfrm>
          <a:off x="4511993" y="3028604"/>
          <a:ext cx="781126" cy="78112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mi-NZ" sz="1200" kern="1200" dirty="0"/>
            <a:t>Structure Plan</a:t>
          </a:r>
          <a:endParaRPr lang="en-NZ" sz="1200" kern="1200" dirty="0"/>
        </a:p>
      </dsp:txBody>
      <dsp:txXfrm>
        <a:off x="4550124" y="3066735"/>
        <a:ext cx="704864" cy="704864"/>
      </dsp:txXfrm>
    </dsp:sp>
    <dsp:sp modelId="{0DE9F493-8134-46F9-8367-E6AA60B4062F}">
      <dsp:nvSpPr>
        <dsp:cNvPr id="0" name=""/>
        <dsp:cNvSpPr/>
      </dsp:nvSpPr>
      <dsp:spPr>
        <a:xfrm rot="7560000">
          <a:off x="3179566" y="2855233"/>
          <a:ext cx="428596" cy="0"/>
        </a:xfrm>
        <a:custGeom>
          <a:avLst/>
          <a:gdLst/>
          <a:ahLst/>
          <a:cxnLst/>
          <a:rect l="0" t="0" r="0" b="0"/>
          <a:pathLst>
            <a:path>
              <a:moveTo>
                <a:pt x="0" y="0"/>
              </a:moveTo>
              <a:lnTo>
                <a:pt x="42859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FAC89B-E1D5-4DA7-8EF4-46B50EBDC880}">
      <dsp:nvSpPr>
        <dsp:cNvPr id="0" name=""/>
        <dsp:cNvSpPr/>
      </dsp:nvSpPr>
      <dsp:spPr>
        <a:xfrm>
          <a:off x="2593579" y="3028604"/>
          <a:ext cx="781126" cy="78112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NZ" sz="1100" kern="1200" dirty="0" err="1"/>
            <a:t>Kaituna</a:t>
          </a:r>
          <a:r>
            <a:rPr lang="en-NZ" sz="1100" kern="1200" dirty="0"/>
            <a:t> Document</a:t>
          </a:r>
        </a:p>
      </dsp:txBody>
      <dsp:txXfrm>
        <a:off x="2631710" y="3066735"/>
        <a:ext cx="704864" cy="704864"/>
      </dsp:txXfrm>
    </dsp:sp>
    <dsp:sp modelId="{F586105D-1C23-4316-9543-3369CC387AE2}">
      <dsp:nvSpPr>
        <dsp:cNvPr id="0" name=""/>
        <dsp:cNvSpPr/>
      </dsp:nvSpPr>
      <dsp:spPr>
        <a:xfrm rot="11880000">
          <a:off x="2766997" y="1815538"/>
          <a:ext cx="608309" cy="0"/>
        </a:xfrm>
        <a:custGeom>
          <a:avLst/>
          <a:gdLst/>
          <a:ahLst/>
          <a:cxnLst/>
          <a:rect l="0" t="0" r="0" b="0"/>
          <a:pathLst>
            <a:path>
              <a:moveTo>
                <a:pt x="0" y="0"/>
              </a:moveTo>
              <a:lnTo>
                <a:pt x="60830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82F99-7677-4394-9818-3B91329DB2CD}">
      <dsp:nvSpPr>
        <dsp:cNvPr id="0" name=""/>
        <dsp:cNvSpPr/>
      </dsp:nvSpPr>
      <dsp:spPr>
        <a:xfrm>
          <a:off x="2000757" y="1204084"/>
          <a:ext cx="781126" cy="78112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mi-NZ" sz="1500" kern="1200" dirty="0"/>
            <a:t>CMP Stage 1</a:t>
          </a:r>
          <a:endParaRPr lang="en-NZ" sz="1500" kern="1200" dirty="0"/>
        </a:p>
      </dsp:txBody>
      <dsp:txXfrm>
        <a:off x="2038888" y="1242215"/>
        <a:ext cx="704864" cy="704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DE1A7-B87C-4543-862D-61F75F17951D}">
      <dsp:nvSpPr>
        <dsp:cNvPr id="0" name=""/>
        <dsp:cNvSpPr/>
      </dsp:nvSpPr>
      <dsp:spPr>
        <a:xfrm>
          <a:off x="6931" y="285660"/>
          <a:ext cx="2071799" cy="12430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i-NZ" sz="2100" kern="1200" dirty="0"/>
            <a:t>Brief</a:t>
          </a:r>
          <a:endParaRPr lang="en-NZ" sz="2100" kern="1200" dirty="0"/>
        </a:p>
      </dsp:txBody>
      <dsp:txXfrm>
        <a:off x="43340" y="322069"/>
        <a:ext cx="1998981" cy="1170261"/>
      </dsp:txXfrm>
    </dsp:sp>
    <dsp:sp modelId="{F9F775C6-261D-4989-B7EB-E70877BB8E83}">
      <dsp:nvSpPr>
        <dsp:cNvPr id="0" name=""/>
        <dsp:cNvSpPr/>
      </dsp:nvSpPr>
      <dsp:spPr>
        <a:xfrm>
          <a:off x="2261049" y="650297"/>
          <a:ext cx="439221" cy="5138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NZ" sz="1700" kern="1200"/>
        </a:p>
      </dsp:txBody>
      <dsp:txXfrm>
        <a:off x="2261049" y="753058"/>
        <a:ext cx="307455" cy="308284"/>
      </dsp:txXfrm>
    </dsp:sp>
    <dsp:sp modelId="{289F419A-F8FD-45D0-8C80-ABB983BE9E4C}">
      <dsp:nvSpPr>
        <dsp:cNvPr id="0" name=""/>
        <dsp:cNvSpPr/>
      </dsp:nvSpPr>
      <dsp:spPr>
        <a:xfrm>
          <a:off x="2907450" y="285660"/>
          <a:ext cx="2071799" cy="1243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i-NZ" sz="2100" kern="1200" dirty="0"/>
            <a:t>Workshops</a:t>
          </a:r>
          <a:endParaRPr lang="en-NZ" sz="2100" kern="1200" dirty="0"/>
        </a:p>
      </dsp:txBody>
      <dsp:txXfrm>
        <a:off x="2943859" y="322069"/>
        <a:ext cx="1998981" cy="1170261"/>
      </dsp:txXfrm>
    </dsp:sp>
    <dsp:sp modelId="{E232E76D-9FBE-4B47-A775-073D1A8669D5}">
      <dsp:nvSpPr>
        <dsp:cNvPr id="0" name=""/>
        <dsp:cNvSpPr/>
      </dsp:nvSpPr>
      <dsp:spPr>
        <a:xfrm>
          <a:off x="5161567" y="650297"/>
          <a:ext cx="439221" cy="5138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NZ" sz="1700" kern="1200"/>
        </a:p>
      </dsp:txBody>
      <dsp:txXfrm>
        <a:off x="5161567" y="753058"/>
        <a:ext cx="307455" cy="308284"/>
      </dsp:txXfrm>
    </dsp:sp>
    <dsp:sp modelId="{8CCC0B73-C483-47C5-9B1B-C6FFAECDEC0B}">
      <dsp:nvSpPr>
        <dsp:cNvPr id="0" name=""/>
        <dsp:cNvSpPr/>
      </dsp:nvSpPr>
      <dsp:spPr>
        <a:xfrm>
          <a:off x="5807969" y="285660"/>
          <a:ext cx="2071799" cy="12430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i-NZ" sz="2100" kern="1200" dirty="0"/>
            <a:t>Draft plan</a:t>
          </a:r>
          <a:endParaRPr lang="en-NZ" sz="2100" kern="1200" dirty="0"/>
        </a:p>
      </dsp:txBody>
      <dsp:txXfrm>
        <a:off x="5844378" y="322069"/>
        <a:ext cx="1998981" cy="1170261"/>
      </dsp:txXfrm>
    </dsp:sp>
    <dsp:sp modelId="{23716DBA-238B-49A3-8675-4EB49D768BFC}">
      <dsp:nvSpPr>
        <dsp:cNvPr id="0" name=""/>
        <dsp:cNvSpPr/>
      </dsp:nvSpPr>
      <dsp:spPr>
        <a:xfrm rot="5400000">
          <a:off x="6624258" y="1673766"/>
          <a:ext cx="439221" cy="51380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NZ" sz="1700" kern="1200"/>
        </a:p>
      </dsp:txBody>
      <dsp:txXfrm rot="-5400000">
        <a:off x="6689727" y="1711058"/>
        <a:ext cx="308284" cy="307455"/>
      </dsp:txXfrm>
    </dsp:sp>
    <dsp:sp modelId="{BCD1C224-E1D4-4C08-9A8A-7F97DB238DFA}">
      <dsp:nvSpPr>
        <dsp:cNvPr id="0" name=""/>
        <dsp:cNvSpPr/>
      </dsp:nvSpPr>
      <dsp:spPr>
        <a:xfrm>
          <a:off x="5807969" y="2357459"/>
          <a:ext cx="2071799" cy="12430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i-NZ" sz="2100" kern="1200" dirty="0"/>
            <a:t>Implementation plan</a:t>
          </a:r>
          <a:endParaRPr lang="en-NZ" sz="2100" kern="1200" dirty="0"/>
        </a:p>
      </dsp:txBody>
      <dsp:txXfrm>
        <a:off x="5844378" y="2393868"/>
        <a:ext cx="1998981" cy="1170261"/>
      </dsp:txXfrm>
    </dsp:sp>
    <dsp:sp modelId="{C0E89E73-D3B1-4D9A-A086-A793C3753D99}">
      <dsp:nvSpPr>
        <dsp:cNvPr id="0" name=""/>
        <dsp:cNvSpPr/>
      </dsp:nvSpPr>
      <dsp:spPr>
        <a:xfrm rot="10800000">
          <a:off x="5186429" y="2722096"/>
          <a:ext cx="439221" cy="5138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NZ" sz="1700" kern="1200"/>
        </a:p>
      </dsp:txBody>
      <dsp:txXfrm rot="10800000">
        <a:off x="5318195" y="2824857"/>
        <a:ext cx="307455" cy="308284"/>
      </dsp:txXfrm>
    </dsp:sp>
    <dsp:sp modelId="{45C23FC4-6D99-411C-B6CB-3B683ECCA87F}">
      <dsp:nvSpPr>
        <dsp:cNvPr id="0" name=""/>
        <dsp:cNvSpPr/>
      </dsp:nvSpPr>
      <dsp:spPr>
        <a:xfrm>
          <a:off x="2907450" y="2357459"/>
          <a:ext cx="2071799" cy="12430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i-NZ" sz="2100" kern="1200" dirty="0"/>
            <a:t>Final plan</a:t>
          </a:r>
          <a:endParaRPr lang="en-NZ" sz="2100" kern="1200" dirty="0"/>
        </a:p>
      </dsp:txBody>
      <dsp:txXfrm>
        <a:off x="2943859" y="2393868"/>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02C54F9B-7B9C-48DE-8774-B76D5A747B6C}" type="datetimeFigureOut">
              <a:rPr lang="en-US" smtClean="0"/>
              <a:t>4/29/2019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0620BFAA-A800-46DA-9B76-08F97CF64217}" type="slidenum">
              <a:rPr lang="en-US" smtClean="0"/>
              <a:t>‹#›</a:t>
            </a:fld>
            <a:endParaRPr lang="en-US"/>
          </a:p>
        </p:txBody>
      </p:sp>
    </p:spTree>
    <p:extLst>
      <p:ext uri="{BB962C8B-B14F-4D97-AF65-F5344CB8AC3E}">
        <p14:creationId xmlns:p14="http://schemas.microsoft.com/office/powerpoint/2010/main" val="5417332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FC3F1E1-8B31-F042-86FF-8CBF164A5F38}" type="datetimeFigureOut">
              <a:rPr lang="en-US" smtClean="0"/>
              <a:t>4/29/2019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204E116-3477-A949-953D-303722481ED7}" type="slidenum">
              <a:rPr lang="en-US" smtClean="0"/>
              <a:t>‹#›</a:t>
            </a:fld>
            <a:endParaRPr lang="en-US"/>
          </a:p>
        </p:txBody>
      </p:sp>
    </p:spTree>
    <p:extLst>
      <p:ext uri="{BB962C8B-B14F-4D97-AF65-F5344CB8AC3E}">
        <p14:creationId xmlns:p14="http://schemas.microsoft.com/office/powerpoint/2010/main" val="8159501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419CB-55C7-B044-83E6-3D26AA74B051}"/>
              </a:ext>
            </a:extLst>
          </p:cNvPr>
          <p:cNvPicPr>
            <a:picLocks noChangeAspect="1"/>
          </p:cNvPicPr>
          <p:nvPr userDrawn="1"/>
        </p:nvPicPr>
        <p:blipFill rotWithShape="1">
          <a:blip r:embed="rId2"/>
          <a:srcRect t="16571" b="4192"/>
          <a:stretch/>
        </p:blipFill>
        <p:spPr>
          <a:xfrm>
            <a:off x="0" y="0"/>
            <a:ext cx="9144000" cy="481818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18186"/>
            <a:ext cx="9144000" cy="2035810"/>
          </a:xfrm>
          <a:prstGeom prst="rect">
            <a:avLst/>
          </a:prstGeom>
        </p:spPr>
      </p:pic>
      <p:sp>
        <p:nvSpPr>
          <p:cNvPr id="15" name="Title 1"/>
          <p:cNvSpPr>
            <a:spLocks noGrp="1"/>
          </p:cNvSpPr>
          <p:nvPr>
            <p:ph type="ctrTitle" hasCustomPrompt="1"/>
          </p:nvPr>
        </p:nvSpPr>
        <p:spPr>
          <a:xfrm>
            <a:off x="636996" y="5311309"/>
            <a:ext cx="6049553" cy="713485"/>
          </a:xfrm>
        </p:spPr>
        <p:txBody>
          <a:bodyPr anchor="t">
            <a:noAutofit/>
          </a:bodyPr>
          <a:lstStyle>
            <a:lvl1pPr algn="l">
              <a:defRPr sz="4000" b="1" baseline="0">
                <a:solidFill>
                  <a:schemeClr val="bg1"/>
                </a:solidFill>
              </a:defRPr>
            </a:lvl1pPr>
          </a:lstStyle>
          <a:p>
            <a:r>
              <a:rPr lang="en-US" dirty="0"/>
              <a:t>Enter your title here</a:t>
            </a:r>
          </a:p>
        </p:txBody>
      </p:sp>
      <p:sp>
        <p:nvSpPr>
          <p:cNvPr id="20" name="Text Placeholder 10"/>
          <p:cNvSpPr>
            <a:spLocks noGrp="1"/>
          </p:cNvSpPr>
          <p:nvPr>
            <p:ph type="body" sz="quarter" idx="14" hasCustomPrompt="1"/>
          </p:nvPr>
        </p:nvSpPr>
        <p:spPr>
          <a:xfrm>
            <a:off x="698717" y="6270321"/>
            <a:ext cx="5962194"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Tree>
    <p:extLst>
      <p:ext uri="{BB962C8B-B14F-4D97-AF65-F5344CB8AC3E}">
        <p14:creationId xmlns:p14="http://schemas.microsoft.com/office/powerpoint/2010/main" val="45217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4" name="Title 1"/>
          <p:cNvSpPr>
            <a:spLocks noGrp="1"/>
          </p:cNvSpPr>
          <p:nvPr>
            <p:ph type="ctrTitle" hasCustomPrompt="1"/>
          </p:nvPr>
        </p:nvSpPr>
        <p:spPr>
          <a:xfrm>
            <a:off x="636996" y="2301409"/>
            <a:ext cx="5926174" cy="713485"/>
          </a:xfrm>
        </p:spPr>
        <p:txBody>
          <a:bodyPr anchor="t">
            <a:noAutofit/>
          </a:bodyPr>
          <a:lstStyle>
            <a:lvl1pPr algn="l">
              <a:defRPr sz="4000" b="1" baseline="0">
                <a:solidFill>
                  <a:schemeClr val="tx1"/>
                </a:solidFill>
              </a:defRPr>
            </a:lvl1pPr>
          </a:lstStyle>
          <a:p>
            <a:r>
              <a:rPr lang="en-US" dirty="0"/>
              <a:t>Enter your title here</a:t>
            </a:r>
          </a:p>
        </p:txBody>
      </p:sp>
      <p:sp>
        <p:nvSpPr>
          <p:cNvPr id="6" name="Text Placeholder 8"/>
          <p:cNvSpPr>
            <a:spLocks noGrp="1"/>
          </p:cNvSpPr>
          <p:nvPr>
            <p:ph type="body" sz="quarter" idx="13" hasCustomPrompt="1"/>
          </p:nvPr>
        </p:nvSpPr>
        <p:spPr>
          <a:xfrm>
            <a:off x="661510" y="3145309"/>
            <a:ext cx="5901659" cy="320200"/>
          </a:xfrm>
          <a:prstGeom prst="rect">
            <a:avLst/>
          </a:prstGeom>
        </p:spPr>
        <p:txBody>
          <a:bodyPr>
            <a:noAutofit/>
          </a:bodyPr>
          <a:lstStyle>
            <a:lvl1pPr marL="0" indent="0">
              <a:buNone/>
              <a:defRPr sz="1600" baseline="0">
                <a:solidFill>
                  <a:schemeClr val="tx1"/>
                </a:solidFill>
              </a:defRPr>
            </a:lvl1pPr>
            <a:lvl2pPr>
              <a:defRPr sz="1200"/>
            </a:lvl2pPr>
            <a:lvl3pPr>
              <a:defRPr sz="1200"/>
            </a:lvl3pPr>
            <a:lvl4pPr>
              <a:defRPr sz="1200"/>
            </a:lvl4pPr>
            <a:lvl5pPr>
              <a:defRPr sz="1200"/>
            </a:lvl5pPr>
          </a:lstStyle>
          <a:p>
            <a:pPr lvl="0"/>
            <a:r>
              <a:rPr lang="en-US" dirty="0"/>
              <a:t>Day, date month year and/or meeting name (optional)</a:t>
            </a:r>
          </a:p>
        </p:txBody>
      </p:sp>
    </p:spTree>
    <p:extLst>
      <p:ext uri="{BB962C8B-B14F-4D97-AF65-F5344CB8AC3E}">
        <p14:creationId xmlns:p14="http://schemas.microsoft.com/office/powerpoint/2010/main" val="51353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r image: 1 column">
    <p:spTree>
      <p:nvGrpSpPr>
        <p:cNvPr id="1" name=""/>
        <p:cNvGrpSpPr/>
        <p:nvPr/>
      </p:nvGrpSpPr>
      <p:grpSpPr>
        <a:xfrm>
          <a:off x="0" y="0"/>
          <a:ext cx="0" cy="0"/>
          <a:chOff x="0" y="0"/>
          <a:chExt cx="0" cy="0"/>
        </a:xfrm>
      </p:grpSpPr>
      <p:sp>
        <p:nvSpPr>
          <p:cNvPr id="4" name="Content Placeholder 2"/>
          <p:cNvSpPr>
            <a:spLocks noGrp="1"/>
          </p:cNvSpPr>
          <p:nvPr>
            <p:ph idx="1"/>
          </p:nvPr>
        </p:nvSpPr>
        <p:spPr>
          <a:xfrm>
            <a:off x="628650" y="1926336"/>
            <a:ext cx="7886700" cy="3884804"/>
          </a:xfrm>
          <a:prstGeom prst="rect">
            <a:avLst/>
          </a:prstGeom>
        </p:spPr>
        <p:txBody>
          <a:bodyPr/>
          <a:lstStyle>
            <a:lvl1pPr>
              <a:defRPr sz="2600"/>
            </a:lvl1pPr>
            <a:lvl2pPr>
              <a:defRPr sz="2600"/>
            </a:lvl2pPr>
            <a:lvl3pPr>
              <a:defRPr sz="2600"/>
            </a:lvl3pPr>
            <a:lvl4pPr>
              <a:defRPr sz="2600"/>
            </a:lvl4pPr>
            <a:lvl5pPr>
              <a:defRPr sz="2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6"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7"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67452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or image: varied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5"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8" name="Text Placeholder 3"/>
          <p:cNvSpPr>
            <a:spLocks noGrp="1"/>
          </p:cNvSpPr>
          <p:nvPr>
            <p:ph type="body" sz="quarter" idx="18"/>
          </p:nvPr>
        </p:nvSpPr>
        <p:spPr>
          <a:xfrm>
            <a:off x="628650" y="1882211"/>
            <a:ext cx="7886700" cy="1467740"/>
          </a:xfrm>
          <a:prstGeom prst="rect">
            <a:avLst/>
          </a:prstGeom>
        </p:spPr>
        <p:txBody>
          <a:bodyPr/>
          <a:lstStyle>
            <a:lvl1pPr marL="0" indent="0">
              <a:buNone/>
              <a:defRPr sz="2000"/>
            </a:lvl1pPr>
            <a:lvl2pPr>
              <a:defRPr sz="2000"/>
            </a:lvl2pPr>
            <a:lvl3pPr>
              <a:defRPr sz="2000"/>
            </a:lvl3pPr>
            <a:lvl4pPr>
              <a:defRPr sz="2000"/>
            </a:lvl4pPr>
            <a:lvl5pPr marL="1828800" indent="0">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Content Placeholder 5"/>
          <p:cNvSpPr>
            <a:spLocks noGrp="1"/>
          </p:cNvSpPr>
          <p:nvPr>
            <p:ph sz="half" idx="2" hasCustomPrompt="1"/>
          </p:nvPr>
        </p:nvSpPr>
        <p:spPr>
          <a:xfrm>
            <a:off x="4572001" y="3482605"/>
            <a:ext cx="3943349" cy="2320946"/>
          </a:xfrm>
          <a:prstGeom prst="rect">
            <a:avLst/>
          </a:prstGeom>
        </p:spPr>
        <p:txBody>
          <a:bodyPr/>
          <a:lstStyle>
            <a:lvl1pPr marL="0" indent="0">
              <a:buNone/>
              <a:defRPr sz="2000"/>
            </a:lvl1pPr>
          </a:lstStyle>
          <a:p>
            <a:r>
              <a:rPr lang="en-US" dirty="0"/>
              <a:t>Click to insert object</a:t>
            </a:r>
            <a:endParaRPr lang="en-NZ" dirty="0"/>
          </a:p>
        </p:txBody>
      </p:sp>
      <p:sp>
        <p:nvSpPr>
          <p:cNvPr id="13" name="Text Placeholder 7"/>
          <p:cNvSpPr>
            <a:spLocks noGrp="1"/>
          </p:cNvSpPr>
          <p:nvPr>
            <p:ph type="body" sz="quarter" idx="19"/>
          </p:nvPr>
        </p:nvSpPr>
        <p:spPr>
          <a:xfrm rot="10800000" flipV="1">
            <a:off x="628649" y="3489777"/>
            <a:ext cx="3746795" cy="2313774"/>
          </a:xfrm>
          <a:prstGeom prst="rect">
            <a:avLst/>
          </a:prstGeom>
        </p:spPr>
        <p:txBody>
          <a:bodyPr>
            <a:noAutofit/>
          </a:bodyPr>
          <a:lstStyle>
            <a:lvl1pPr marL="0" indent="0">
              <a:buFont typeface="Arial" panose="020B0604020202020204" pitchFamily="34" charset="0"/>
              <a:buNone/>
              <a:defRPr sz="2000"/>
            </a:lvl1pPr>
            <a:lvl2pPr marL="685800" indent="-228600">
              <a:buFont typeface="Arial" panose="020B0604020202020204" pitchFamily="34" charset="0"/>
              <a:buChar char="•"/>
              <a:defRPr sz="18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en-US"/>
              <a:t>Edit Master text styles</a:t>
            </a:r>
          </a:p>
        </p:txBody>
      </p:sp>
      <p:sp>
        <p:nvSpPr>
          <p:cNvPr id="10"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95341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or image: 2 colum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6"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8" name="Content Placeholder 2"/>
          <p:cNvSpPr>
            <a:spLocks noGrp="1"/>
          </p:cNvSpPr>
          <p:nvPr>
            <p:ph idx="1"/>
          </p:nvPr>
        </p:nvSpPr>
        <p:spPr>
          <a:xfrm>
            <a:off x="3887788" y="1926337"/>
            <a:ext cx="4629150" cy="3934714"/>
          </a:xfrm>
          <a:prstGeom prst="rect">
            <a:avLst/>
          </a:prstGeom>
        </p:spPr>
        <p:txBody>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ext Placeholder 3"/>
          <p:cNvSpPr>
            <a:spLocks noGrp="1"/>
          </p:cNvSpPr>
          <p:nvPr>
            <p:ph type="body" sz="half" idx="2"/>
          </p:nvPr>
        </p:nvSpPr>
        <p:spPr>
          <a:xfrm>
            <a:off x="630238" y="1926336"/>
            <a:ext cx="2949575" cy="3942652"/>
          </a:xfrm>
          <a:prstGeom prst="rect">
            <a:avLst/>
          </a:prstGeom>
        </p:spPr>
        <p:txBody>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40157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10" name="Text Placeholder 8"/>
          <p:cNvSpPr>
            <a:spLocks noGrp="1"/>
          </p:cNvSpPr>
          <p:nvPr>
            <p:ph type="body" sz="quarter" idx="13" hasCustomPrompt="1"/>
          </p:nvPr>
        </p:nvSpPr>
        <p:spPr>
          <a:xfrm>
            <a:off x="636996" y="1914144"/>
            <a:ext cx="3746997" cy="3965362"/>
          </a:xfrm>
          <a:prstGeom prst="rect">
            <a:avLst/>
          </a:prstGeom>
        </p:spPr>
        <p:txBody>
          <a:bodyPr>
            <a:noAutofit/>
          </a:bodyPr>
          <a:lstStyle>
            <a:lvl1pPr marL="0" indent="0">
              <a:buFont typeface="Arial" panose="020B0604020202020204" pitchFamily="34" charset="0"/>
              <a:buNone/>
              <a:defRPr sz="2600" baseline="0"/>
            </a:lvl1pPr>
            <a:lvl2pPr marL="457200" indent="0">
              <a:buNone/>
              <a:defRPr sz="2600"/>
            </a:lvl2pPr>
            <a:lvl3pPr>
              <a:defRPr sz="1200"/>
            </a:lvl3pPr>
            <a:lvl4pPr>
              <a:defRPr sz="1200"/>
            </a:lvl4pPr>
            <a:lvl5pPr>
              <a:defRPr sz="1200"/>
            </a:lvl5pPr>
          </a:lstStyle>
          <a:p>
            <a:pPr lvl="0"/>
            <a:r>
              <a:rPr lang="en-US" dirty="0"/>
              <a:t>Column 1:</a:t>
            </a:r>
          </a:p>
        </p:txBody>
      </p:sp>
      <p:sp>
        <p:nvSpPr>
          <p:cNvPr id="5"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6" name="Text Placeholder 8"/>
          <p:cNvSpPr>
            <a:spLocks noGrp="1"/>
          </p:cNvSpPr>
          <p:nvPr>
            <p:ph type="body" sz="quarter" idx="15" hasCustomPrompt="1"/>
          </p:nvPr>
        </p:nvSpPr>
        <p:spPr>
          <a:xfrm>
            <a:off x="4694827" y="1914144"/>
            <a:ext cx="3746997" cy="3963942"/>
          </a:xfrm>
          <a:prstGeom prst="rect">
            <a:avLst/>
          </a:prstGeom>
        </p:spPr>
        <p:txBody>
          <a:bodyPr>
            <a:noAutofit/>
          </a:bodyPr>
          <a:lstStyle>
            <a:lvl1pPr marL="0" indent="0">
              <a:buFont typeface="Arial" panose="020B0604020202020204" pitchFamily="34" charset="0"/>
              <a:buNone/>
              <a:defRPr sz="2600" baseline="0"/>
            </a:lvl1pPr>
            <a:lvl2pPr marL="457200" indent="0">
              <a:buNone/>
              <a:defRPr sz="2600"/>
            </a:lvl2pPr>
            <a:lvl3pPr>
              <a:defRPr sz="1200"/>
            </a:lvl3pPr>
            <a:lvl4pPr>
              <a:defRPr sz="1200"/>
            </a:lvl4pPr>
            <a:lvl5pPr>
              <a:defRPr sz="1200"/>
            </a:lvl5pPr>
          </a:lstStyle>
          <a:p>
            <a:pPr lvl="0"/>
            <a:r>
              <a:rPr lang="en-US" dirty="0"/>
              <a:t>Column 2:</a:t>
            </a:r>
          </a:p>
        </p:txBody>
      </p:sp>
      <p:sp>
        <p:nvSpPr>
          <p:cNvPr id="8"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382302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r image: thin foo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6494728"/>
            <a:ext cx="9144000" cy="363272"/>
          </a:xfrm>
          <a:prstGeom prst="rect">
            <a:avLst/>
          </a:prstGeom>
        </p:spPr>
      </p:pic>
      <p:sp>
        <p:nvSpPr>
          <p:cNvPr id="9" name="Content Placeholder 2"/>
          <p:cNvSpPr>
            <a:spLocks noGrp="1"/>
          </p:cNvSpPr>
          <p:nvPr>
            <p:ph idx="1"/>
          </p:nvPr>
        </p:nvSpPr>
        <p:spPr>
          <a:xfrm>
            <a:off x="628650" y="1825625"/>
            <a:ext cx="7886700" cy="4421351"/>
          </a:xfrm>
          <a:prstGeom prst="rect">
            <a:avLst/>
          </a:prstGeom>
        </p:spPr>
        <p:txBody>
          <a:bodyPr/>
          <a:lstStyle>
            <a:lvl1pPr>
              <a:defRPr sz="2600"/>
            </a:lvl1pPr>
            <a:lvl2pPr>
              <a:defRPr sz="2600"/>
            </a:lvl2pPr>
            <a:lvl3pPr>
              <a:defRPr sz="2600"/>
            </a:lvl3pPr>
            <a:lvl4pPr>
              <a:defRPr sz="2600"/>
            </a:lvl4pPr>
            <a:lvl5pPr>
              <a:defRPr sz="2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0708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1026" name="Picture 2" descr="https://www.tauranga.govt.nz/Portals/0/data/council/about/images/pri_logo_invers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0307" y="1129553"/>
            <a:ext cx="47625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9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690431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82" r:id="rId3"/>
    <p:sldLayoutId id="2147483667" r:id="rId4"/>
    <p:sldLayoutId id="2147483683" r:id="rId5"/>
    <p:sldLayoutId id="2147483662" r:id="rId6"/>
    <p:sldLayoutId id="2147483666"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Text Placeholder 2"/>
          <p:cNvSpPr>
            <a:spLocks noGrp="1"/>
          </p:cNvSpPr>
          <p:nvPr>
            <p:ph type="body" sz="quarter" idx="14"/>
          </p:nvPr>
        </p:nvSpPr>
        <p:spPr/>
        <p:txBody>
          <a:bodyPr/>
          <a:lstStyle/>
          <a:p>
            <a:endParaRPr lang="en-NZ"/>
          </a:p>
        </p:txBody>
      </p:sp>
    </p:spTree>
    <p:extLst>
      <p:ext uri="{BB962C8B-B14F-4D97-AF65-F5344CB8AC3E}">
        <p14:creationId xmlns:p14="http://schemas.microsoft.com/office/powerpoint/2010/main" val="6771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mi-NZ" dirty="0"/>
              <a:t>Statutory processes for consents</a:t>
            </a:r>
          </a:p>
          <a:p>
            <a:r>
              <a:rPr lang="mi-NZ" dirty="0"/>
              <a:t>Participation of Māori in decison-making processes and development of Te Tumu</a:t>
            </a:r>
          </a:p>
          <a:p>
            <a:r>
              <a:rPr lang="mi-NZ" dirty="0"/>
              <a:t>Range of development opportunities on Māori land</a:t>
            </a:r>
          </a:p>
          <a:p>
            <a:r>
              <a:rPr lang="mi-NZ" dirty="0"/>
              <a:t>Recognition of significance of Kaituna River and Wairākei Stream</a:t>
            </a:r>
          </a:p>
          <a:p>
            <a:r>
              <a:rPr lang="mi-NZ" dirty="0"/>
              <a:t>Management of sites and areas of significance incl. access</a:t>
            </a:r>
          </a:p>
          <a:p>
            <a:r>
              <a:rPr lang="mi-NZ" dirty="0"/>
              <a:t>Management of water quality (stormwater)</a:t>
            </a:r>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Key Themes</a:t>
            </a:r>
            <a:endParaRPr lang="en-NZ" dirty="0"/>
          </a:p>
        </p:txBody>
      </p:sp>
    </p:spTree>
    <p:extLst>
      <p:ext uri="{BB962C8B-B14F-4D97-AF65-F5344CB8AC3E}">
        <p14:creationId xmlns:p14="http://schemas.microsoft.com/office/powerpoint/2010/main" val="159118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mi-NZ" sz="1400" dirty="0"/>
              <a:t>Sites and areas of significance including koiwi – protection, management, interface, urupā</a:t>
            </a:r>
          </a:p>
          <a:p>
            <a:r>
              <a:rPr lang="mi-NZ" sz="1400" dirty="0"/>
              <a:t>Protection and enhancement of the Kaituna and Wairakei Stream</a:t>
            </a:r>
          </a:p>
          <a:p>
            <a:r>
              <a:rPr lang="mi-NZ" sz="1400" dirty="0"/>
              <a:t>Cultural recognition, participation and consultation</a:t>
            </a:r>
            <a:endParaRPr lang="en-NZ" sz="1400" dirty="0"/>
          </a:p>
          <a:p>
            <a:r>
              <a:rPr lang="mi-NZ" sz="1400" dirty="0"/>
              <a:t>Enhancement of ecological values of wetlands, dunes, waterways</a:t>
            </a:r>
            <a:endParaRPr lang="en-NZ" sz="1400" dirty="0"/>
          </a:p>
          <a:p>
            <a:r>
              <a:rPr lang="mi-NZ" sz="1400" dirty="0"/>
              <a:t>Water quality</a:t>
            </a:r>
            <a:endParaRPr lang="en-NZ" sz="1400" dirty="0"/>
          </a:p>
          <a:p>
            <a:r>
              <a:rPr lang="mi-NZ" sz="1400" dirty="0"/>
              <a:t>The development of Māori owned land</a:t>
            </a:r>
          </a:p>
          <a:p>
            <a:r>
              <a:rPr lang="mi-NZ" sz="1400" dirty="0"/>
              <a:t>Employment</a:t>
            </a:r>
          </a:p>
          <a:p>
            <a:r>
              <a:rPr lang="mi-NZ" sz="1400" dirty="0"/>
              <a:t>Improved land practises and design</a:t>
            </a:r>
            <a:endParaRPr lang="en-NZ" sz="1400" dirty="0"/>
          </a:p>
          <a:p>
            <a:r>
              <a:rPr lang="mi-NZ" sz="1400" dirty="0"/>
              <a:t>Natural hazards</a:t>
            </a:r>
          </a:p>
          <a:p>
            <a:r>
              <a:rPr lang="mi-NZ" sz="1400" dirty="0"/>
              <a:t>Recreation, sport and leisure</a:t>
            </a:r>
            <a:endParaRPr lang="en-NZ" sz="1400" dirty="0"/>
          </a:p>
          <a:p>
            <a:r>
              <a:rPr lang="mi-NZ" sz="1400" dirty="0"/>
              <a:t>Opposition to the construction of a bridge between Te Tumu and Maketu and a Marina</a:t>
            </a:r>
          </a:p>
          <a:p>
            <a:r>
              <a:rPr lang="mi-NZ" sz="1400" dirty="0"/>
              <a:t>Light spill – night sky</a:t>
            </a:r>
          </a:p>
          <a:p>
            <a:r>
              <a:rPr lang="mi-NZ" sz="1400" dirty="0"/>
              <a:t>Clean up contaminated sites</a:t>
            </a:r>
            <a:endParaRPr lang="en-NZ" sz="1400" dirty="0"/>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Key Issues, Concerns and Opportunities</a:t>
            </a:r>
            <a:endParaRPr lang="en-NZ" dirty="0"/>
          </a:p>
        </p:txBody>
      </p:sp>
    </p:spTree>
    <p:extLst>
      <p:ext uri="{BB962C8B-B14F-4D97-AF65-F5344CB8AC3E}">
        <p14:creationId xmlns:p14="http://schemas.microsoft.com/office/powerpoint/2010/main" val="10124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A5CF2E-3987-4537-B51A-20347E964044}"/>
              </a:ext>
            </a:extLst>
          </p:cNvPr>
          <p:cNvSpPr>
            <a:spLocks noGrp="1"/>
          </p:cNvSpPr>
          <p:nvPr>
            <p:ph idx="1"/>
          </p:nvPr>
        </p:nvSpPr>
        <p:spPr>
          <a:xfrm>
            <a:off x="628650" y="1505157"/>
            <a:ext cx="7886700" cy="4206529"/>
          </a:xfrm>
        </p:spPr>
        <p:txBody>
          <a:bodyPr/>
          <a:lstStyle/>
          <a:p>
            <a:r>
              <a:rPr lang="en-NZ" sz="1800" i="1" dirty="0"/>
              <a:t>Access to the </a:t>
            </a:r>
            <a:r>
              <a:rPr lang="en-NZ" sz="1800" i="1" dirty="0" err="1"/>
              <a:t>Kaituna</a:t>
            </a:r>
            <a:r>
              <a:rPr lang="en-NZ" sz="1800" i="1" dirty="0"/>
              <a:t> River including Tauranga waka</a:t>
            </a:r>
            <a:endParaRPr lang="en-NZ" sz="1800" dirty="0"/>
          </a:p>
          <a:p>
            <a:r>
              <a:rPr lang="en-NZ" sz="1800" i="1" dirty="0"/>
              <a:t> Sites of significance have been identified and appropriate protection mechanisms are in place including access.  Clarify with tangata whenua if there are other sites not identified in IMP that may require recognition. </a:t>
            </a:r>
          </a:p>
          <a:p>
            <a:r>
              <a:rPr lang="en-NZ" sz="1800" i="1" dirty="0"/>
              <a:t>Pou or other appropriate markers at sites of significance</a:t>
            </a:r>
          </a:p>
          <a:p>
            <a:r>
              <a:rPr lang="en-NZ" sz="1800" i="1" dirty="0"/>
              <a:t>Development of cultural management plan to include areas adjacent to </a:t>
            </a:r>
            <a:r>
              <a:rPr lang="en-NZ" sz="1800" i="1" dirty="0" err="1"/>
              <a:t>Kaituna</a:t>
            </a:r>
            <a:r>
              <a:rPr lang="en-NZ" sz="1800" i="1" dirty="0"/>
              <a:t> River</a:t>
            </a:r>
          </a:p>
          <a:p>
            <a:r>
              <a:rPr lang="en-NZ" sz="1800" i="1" dirty="0"/>
              <a:t>Significant ecological areas precluded from development. </a:t>
            </a:r>
          </a:p>
          <a:p>
            <a:r>
              <a:rPr lang="mi-NZ" sz="1800" i="1" dirty="0"/>
              <a:t>Māori Land Trusts have identified some education, economic and tourism opportunities, mostly focussed on land based on conservation and permeculture</a:t>
            </a:r>
          </a:p>
          <a:p>
            <a:r>
              <a:rPr lang="mi-NZ" sz="1800" i="1" dirty="0"/>
              <a:t>Swales, ponds, flow paths and wetlands during extreme wetaher conditions.  The stormwater approach will enhance ecological values at Te Tumu</a:t>
            </a:r>
            <a:endParaRPr lang="en-NZ" sz="1800" i="1" dirty="0"/>
          </a:p>
          <a:p>
            <a:endParaRPr lang="mi-NZ" sz="1800" i="1" dirty="0"/>
          </a:p>
          <a:p>
            <a:endParaRPr lang="en-NZ" dirty="0"/>
          </a:p>
        </p:txBody>
      </p:sp>
      <p:sp>
        <p:nvSpPr>
          <p:cNvPr id="3" name="Text Placeholder 2">
            <a:extLst>
              <a:ext uri="{FF2B5EF4-FFF2-40B4-BE49-F238E27FC236}">
                <a16:creationId xmlns:a16="http://schemas.microsoft.com/office/drawing/2014/main" id="{75264AFC-1E6E-4C55-B580-693340102606}"/>
              </a:ext>
            </a:extLst>
          </p:cNvPr>
          <p:cNvSpPr>
            <a:spLocks noGrp="1"/>
          </p:cNvSpPr>
          <p:nvPr>
            <p:ph type="body" sz="quarter" idx="14"/>
          </p:nvPr>
        </p:nvSpPr>
        <p:spPr/>
        <p:txBody>
          <a:bodyPr/>
          <a:lstStyle/>
          <a:p>
            <a:endParaRPr lang="en-NZ"/>
          </a:p>
        </p:txBody>
      </p:sp>
      <p:sp>
        <p:nvSpPr>
          <p:cNvPr id="4" name="Title 3">
            <a:extLst>
              <a:ext uri="{FF2B5EF4-FFF2-40B4-BE49-F238E27FC236}">
                <a16:creationId xmlns:a16="http://schemas.microsoft.com/office/drawing/2014/main" id="{78E73CA9-66DE-4822-A338-BA9C2E4F932D}"/>
              </a:ext>
            </a:extLst>
          </p:cNvPr>
          <p:cNvSpPr>
            <a:spLocks noGrp="1"/>
          </p:cNvSpPr>
          <p:nvPr>
            <p:ph type="title"/>
          </p:nvPr>
        </p:nvSpPr>
        <p:spPr/>
        <p:txBody>
          <a:bodyPr/>
          <a:lstStyle/>
          <a:p>
            <a:r>
              <a:rPr lang="en-NZ" dirty="0" err="1"/>
              <a:t>Kaituna</a:t>
            </a:r>
            <a:r>
              <a:rPr lang="en-NZ" dirty="0"/>
              <a:t> – he taonga </a:t>
            </a:r>
            <a:r>
              <a:rPr lang="en-NZ" dirty="0" err="1"/>
              <a:t>tuku</a:t>
            </a:r>
            <a:r>
              <a:rPr lang="en-NZ" dirty="0"/>
              <a:t> </a:t>
            </a:r>
            <a:r>
              <a:rPr lang="en-NZ" dirty="0" err="1"/>
              <a:t>iho</a:t>
            </a:r>
            <a:endParaRPr lang="en-NZ" dirty="0"/>
          </a:p>
        </p:txBody>
      </p:sp>
    </p:spTree>
    <p:extLst>
      <p:ext uri="{BB962C8B-B14F-4D97-AF65-F5344CB8AC3E}">
        <p14:creationId xmlns:p14="http://schemas.microsoft.com/office/powerpoint/2010/main" val="300480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mi-NZ" dirty="0"/>
              <a:t>Working through specific responses to literature in structure plan, plan change, landscape plan, cultural plan and stormwater plans</a:t>
            </a:r>
          </a:p>
          <a:p>
            <a:r>
              <a:rPr lang="mi-NZ" dirty="0"/>
              <a:t>Continue working with working party and direct engagement with iwi/hapū this year based on themes</a:t>
            </a:r>
          </a:p>
          <a:p>
            <a:r>
              <a:rPr lang="mi-NZ" dirty="0"/>
              <a:t>Explore options for engagement with tangata whenua post structure plan and notification. </a:t>
            </a:r>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Pathway Forward</a:t>
            </a:r>
            <a:endParaRPr lang="en-NZ" dirty="0"/>
          </a:p>
        </p:txBody>
      </p:sp>
    </p:spTree>
    <p:extLst>
      <p:ext uri="{BB962C8B-B14F-4D97-AF65-F5344CB8AC3E}">
        <p14:creationId xmlns:p14="http://schemas.microsoft.com/office/powerpoint/2010/main" val="338214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mi-NZ" dirty="0"/>
              <a:t>To enhance the special relationship between tangata whenua and the land and waters of Te Tumu.</a:t>
            </a:r>
          </a:p>
          <a:p>
            <a:r>
              <a:rPr lang="mi-NZ" dirty="0"/>
              <a:t>Develop and provide for a cultural recognition, commemoration and enhancement programme in the sandunes, Wairākei Stream and lands adjacent to the Kaituna River.</a:t>
            </a:r>
            <a:endParaRPr lang="en-NZ" dirty="0"/>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en-NZ" dirty="0"/>
              <a:t>Development of Cultural Management Plan</a:t>
            </a:r>
          </a:p>
        </p:txBody>
      </p:sp>
    </p:spTree>
    <p:extLst>
      <p:ext uri="{BB962C8B-B14F-4D97-AF65-F5344CB8AC3E}">
        <p14:creationId xmlns:p14="http://schemas.microsoft.com/office/powerpoint/2010/main" val="355542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Links to other plans and activities</a:t>
            </a:r>
            <a:endParaRPr lang="en-NZ" dirty="0"/>
          </a:p>
        </p:txBody>
      </p:sp>
      <p:graphicFrame>
        <p:nvGraphicFramePr>
          <p:cNvPr id="5" name="Content Placeholder 3">
            <a:extLst>
              <a:ext uri="{FF2B5EF4-FFF2-40B4-BE49-F238E27FC236}">
                <a16:creationId xmlns:a16="http://schemas.microsoft.com/office/drawing/2014/main" id="{8A56E052-CD7C-41F4-AB86-25ADFE10D072}"/>
              </a:ext>
            </a:extLst>
          </p:cNvPr>
          <p:cNvGraphicFramePr>
            <a:graphicFrameLocks noGrp="1"/>
          </p:cNvGraphicFramePr>
          <p:nvPr>
            <p:ph idx="1"/>
            <p:extLst>
              <p:ext uri="{D42A27DB-BD31-4B8C-83A1-F6EECF244321}">
                <p14:modId xmlns:p14="http://schemas.microsoft.com/office/powerpoint/2010/main" val="752203491"/>
              </p:ext>
            </p:extLst>
          </p:nvPr>
        </p:nvGraphicFramePr>
        <p:xfrm>
          <a:off x="628650" y="1925638"/>
          <a:ext cx="78867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41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Proposed method for preparing the plan</a:t>
            </a:r>
            <a:endParaRPr lang="en-NZ" dirty="0"/>
          </a:p>
        </p:txBody>
      </p:sp>
      <p:graphicFrame>
        <p:nvGraphicFramePr>
          <p:cNvPr id="5" name="Content Placeholder 3">
            <a:extLst>
              <a:ext uri="{FF2B5EF4-FFF2-40B4-BE49-F238E27FC236}">
                <a16:creationId xmlns:a16="http://schemas.microsoft.com/office/drawing/2014/main" id="{A28F6386-F1E3-4E40-A990-F1605D2847DB}"/>
              </a:ext>
            </a:extLst>
          </p:cNvPr>
          <p:cNvGraphicFramePr>
            <a:graphicFrameLocks noGrp="1"/>
          </p:cNvGraphicFramePr>
          <p:nvPr>
            <p:ph idx="1"/>
            <p:extLst>
              <p:ext uri="{D42A27DB-BD31-4B8C-83A1-F6EECF244321}">
                <p14:modId xmlns:p14="http://schemas.microsoft.com/office/powerpoint/2010/main" val="262872527"/>
              </p:ext>
            </p:extLst>
          </p:nvPr>
        </p:nvGraphicFramePr>
        <p:xfrm>
          <a:off x="628650" y="1925638"/>
          <a:ext cx="78867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5B58A44-59B7-40E0-BE1E-28BAAB8DC8B2}"/>
              </a:ext>
            </a:extLst>
          </p:cNvPr>
          <p:cNvSpPr txBox="1"/>
          <p:nvPr/>
        </p:nvSpPr>
        <p:spPr>
          <a:xfrm>
            <a:off x="1241521" y="5099372"/>
            <a:ext cx="2313709" cy="369332"/>
          </a:xfrm>
          <a:prstGeom prst="rect">
            <a:avLst/>
          </a:prstGeom>
          <a:noFill/>
        </p:spPr>
        <p:txBody>
          <a:bodyPr wrap="square" rtlCol="0">
            <a:spAutoFit/>
          </a:bodyPr>
          <a:lstStyle/>
          <a:p>
            <a:r>
              <a:rPr lang="mi-NZ" dirty="0"/>
              <a:t>Proposed date 2020</a:t>
            </a:r>
            <a:endParaRPr lang="en-NZ" dirty="0"/>
          </a:p>
        </p:txBody>
      </p:sp>
    </p:spTree>
    <p:extLst>
      <p:ext uri="{BB962C8B-B14F-4D97-AF65-F5344CB8AC3E}">
        <p14:creationId xmlns:p14="http://schemas.microsoft.com/office/powerpoint/2010/main" val="135163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mi-NZ" dirty="0"/>
              <a:t>Developing a brief together</a:t>
            </a:r>
          </a:p>
          <a:p>
            <a:r>
              <a:rPr lang="mi-NZ" dirty="0"/>
              <a:t>Literature Review and information collation</a:t>
            </a:r>
          </a:p>
          <a:p>
            <a:r>
              <a:rPr lang="mi-NZ" dirty="0"/>
              <a:t>Workshops to identify identify issues and opportunities</a:t>
            </a:r>
          </a:p>
          <a:p>
            <a:r>
              <a:rPr lang="mi-NZ" dirty="0"/>
              <a:t>Issues and Opportunity Mapping</a:t>
            </a:r>
          </a:p>
          <a:p>
            <a:r>
              <a:rPr lang="mi-NZ" dirty="0"/>
              <a:t>Investigation and assessment of each issue and opportunity</a:t>
            </a:r>
          </a:p>
          <a:p>
            <a:r>
              <a:rPr lang="mi-NZ" dirty="0"/>
              <a:t>Drafting plan</a:t>
            </a:r>
          </a:p>
          <a:p>
            <a:r>
              <a:rPr lang="mi-NZ" dirty="0"/>
              <a:t>Implementation Plan</a:t>
            </a:r>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Proposed method for preparing the Plan</a:t>
            </a:r>
            <a:endParaRPr lang="en-NZ" dirty="0"/>
          </a:p>
        </p:txBody>
      </p:sp>
    </p:spTree>
    <p:extLst>
      <p:ext uri="{BB962C8B-B14F-4D97-AF65-F5344CB8AC3E}">
        <p14:creationId xmlns:p14="http://schemas.microsoft.com/office/powerpoint/2010/main" val="9134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Planning for Te </a:t>
            </a:r>
            <a:r>
              <a:rPr lang="en-NZ" dirty="0" err="1"/>
              <a:t>Tumu</a:t>
            </a:r>
            <a:endParaRPr lang="en-NZ" dirty="0"/>
          </a:p>
        </p:txBody>
      </p:sp>
      <p:sp>
        <p:nvSpPr>
          <p:cNvPr id="3" name="Text Placeholder 2"/>
          <p:cNvSpPr>
            <a:spLocks noGrp="1"/>
          </p:cNvSpPr>
          <p:nvPr>
            <p:ph type="body" sz="quarter" idx="13"/>
          </p:nvPr>
        </p:nvSpPr>
        <p:spPr/>
        <p:txBody>
          <a:bodyPr/>
          <a:lstStyle/>
          <a:p>
            <a:r>
              <a:rPr lang="en-NZ" dirty="0"/>
              <a:t>Presentation to TMOK – 3 May 2019</a:t>
            </a:r>
          </a:p>
        </p:txBody>
      </p:sp>
    </p:spTree>
    <p:extLst>
      <p:ext uri="{BB962C8B-B14F-4D97-AF65-F5344CB8AC3E}">
        <p14:creationId xmlns:p14="http://schemas.microsoft.com/office/powerpoint/2010/main" val="145190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67659D-430D-4288-A29B-89CEEDCF62B1}"/>
              </a:ext>
            </a:extLst>
          </p:cNvPr>
          <p:cNvSpPr>
            <a:spLocks noGrp="1"/>
          </p:cNvSpPr>
          <p:nvPr>
            <p:ph idx="1"/>
          </p:nvPr>
        </p:nvSpPr>
        <p:spPr/>
        <p:txBody>
          <a:bodyPr/>
          <a:lstStyle/>
          <a:p>
            <a:endParaRPr lang="en-NZ"/>
          </a:p>
        </p:txBody>
      </p:sp>
      <p:sp>
        <p:nvSpPr>
          <p:cNvPr id="3" name="Title 2">
            <a:extLst>
              <a:ext uri="{FF2B5EF4-FFF2-40B4-BE49-F238E27FC236}">
                <a16:creationId xmlns:a16="http://schemas.microsoft.com/office/drawing/2014/main" id="{8DEFF25D-AAD6-4C37-8723-978E6BB25746}"/>
              </a:ext>
            </a:extLst>
          </p:cNvPr>
          <p:cNvSpPr>
            <a:spLocks noGrp="1"/>
          </p:cNvSpPr>
          <p:nvPr>
            <p:ph type="title"/>
          </p:nvPr>
        </p:nvSpPr>
        <p:spPr/>
        <p:txBody>
          <a:bodyPr/>
          <a:lstStyle/>
          <a:p>
            <a:endParaRPr lang="en-NZ"/>
          </a:p>
        </p:txBody>
      </p:sp>
      <p:pic>
        <p:nvPicPr>
          <p:cNvPr id="4" name="Picture 3">
            <a:extLst>
              <a:ext uri="{FF2B5EF4-FFF2-40B4-BE49-F238E27FC236}">
                <a16:creationId xmlns:a16="http://schemas.microsoft.com/office/drawing/2014/main" id="{721D144A-C2DA-404E-AE34-09BD3C5AD923}"/>
              </a:ext>
            </a:extLst>
          </p:cNvPr>
          <p:cNvPicPr>
            <a:picLocks noChangeAspect="1"/>
          </p:cNvPicPr>
          <p:nvPr/>
        </p:nvPicPr>
        <p:blipFill>
          <a:blip r:embed="rId2"/>
          <a:stretch>
            <a:fillRect/>
          </a:stretch>
        </p:blipFill>
        <p:spPr>
          <a:xfrm>
            <a:off x="0" y="0"/>
            <a:ext cx="9144000" cy="6369434"/>
          </a:xfrm>
          <a:prstGeom prst="rect">
            <a:avLst/>
          </a:prstGeom>
        </p:spPr>
      </p:pic>
    </p:spTree>
    <p:extLst>
      <p:ext uri="{BB962C8B-B14F-4D97-AF65-F5344CB8AC3E}">
        <p14:creationId xmlns:p14="http://schemas.microsoft.com/office/powerpoint/2010/main" val="161525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4CACF5-F59D-4B15-AA9B-F3CA7F822DA4}"/>
              </a:ext>
            </a:extLst>
          </p:cNvPr>
          <p:cNvSpPr>
            <a:spLocks noGrp="1"/>
          </p:cNvSpPr>
          <p:nvPr>
            <p:ph idx="1"/>
          </p:nvPr>
        </p:nvSpPr>
        <p:spPr>
          <a:xfrm>
            <a:off x="628650" y="1550504"/>
            <a:ext cx="7886700" cy="4260636"/>
          </a:xfrm>
        </p:spPr>
        <p:txBody>
          <a:bodyPr/>
          <a:lstStyle/>
          <a:p>
            <a:r>
              <a:rPr lang="en-NZ" dirty="0"/>
              <a:t>Last time we updated you on:</a:t>
            </a:r>
          </a:p>
          <a:p>
            <a:pPr lvl="1"/>
            <a:r>
              <a:rPr lang="en-NZ" dirty="0"/>
              <a:t>The vision</a:t>
            </a:r>
          </a:p>
          <a:p>
            <a:pPr lvl="1"/>
            <a:r>
              <a:rPr lang="en-NZ" dirty="0"/>
              <a:t>Technical reports</a:t>
            </a:r>
          </a:p>
          <a:p>
            <a:pPr lvl="1"/>
            <a:r>
              <a:rPr lang="en-NZ" dirty="0"/>
              <a:t>Tangata Whenua Working party</a:t>
            </a:r>
          </a:p>
          <a:p>
            <a:pPr lvl="1"/>
            <a:r>
              <a:rPr lang="en-NZ" dirty="0"/>
              <a:t>Draft Structure Plan and timing</a:t>
            </a:r>
          </a:p>
          <a:p>
            <a:r>
              <a:rPr lang="en-NZ" dirty="0"/>
              <a:t>This time we are updating you on:</a:t>
            </a:r>
          </a:p>
          <a:p>
            <a:pPr lvl="1"/>
            <a:r>
              <a:rPr lang="en-NZ" dirty="0"/>
              <a:t>Engagement with tangata whenua</a:t>
            </a:r>
          </a:p>
          <a:p>
            <a:pPr lvl="1"/>
            <a:r>
              <a:rPr lang="en-NZ" dirty="0"/>
              <a:t>Cultural Heritage Literature Review</a:t>
            </a:r>
          </a:p>
          <a:p>
            <a:pPr lvl="1"/>
            <a:r>
              <a:rPr lang="en-NZ" dirty="0"/>
              <a:t>Cultural Management Plan</a:t>
            </a:r>
          </a:p>
          <a:p>
            <a:pPr lvl="1"/>
            <a:endParaRPr lang="en-NZ" dirty="0"/>
          </a:p>
        </p:txBody>
      </p:sp>
      <p:sp>
        <p:nvSpPr>
          <p:cNvPr id="3" name="Text Placeholder 2">
            <a:extLst>
              <a:ext uri="{FF2B5EF4-FFF2-40B4-BE49-F238E27FC236}">
                <a16:creationId xmlns:a16="http://schemas.microsoft.com/office/drawing/2014/main" id="{C119928C-3F48-4625-B35D-31B0AAC63720}"/>
              </a:ext>
            </a:extLst>
          </p:cNvPr>
          <p:cNvSpPr>
            <a:spLocks noGrp="1"/>
          </p:cNvSpPr>
          <p:nvPr>
            <p:ph type="body" sz="quarter" idx="14"/>
          </p:nvPr>
        </p:nvSpPr>
        <p:spPr/>
        <p:txBody>
          <a:bodyPr/>
          <a:lstStyle/>
          <a:p>
            <a:endParaRPr lang="en-NZ"/>
          </a:p>
        </p:txBody>
      </p:sp>
      <p:sp>
        <p:nvSpPr>
          <p:cNvPr id="4" name="Title 3">
            <a:extLst>
              <a:ext uri="{FF2B5EF4-FFF2-40B4-BE49-F238E27FC236}">
                <a16:creationId xmlns:a16="http://schemas.microsoft.com/office/drawing/2014/main" id="{F8342760-0697-4A9C-981F-3D03816116DE}"/>
              </a:ext>
            </a:extLst>
          </p:cNvPr>
          <p:cNvSpPr>
            <a:spLocks noGrp="1"/>
          </p:cNvSpPr>
          <p:nvPr>
            <p:ph type="title"/>
          </p:nvPr>
        </p:nvSpPr>
        <p:spPr/>
        <p:txBody>
          <a:bodyPr/>
          <a:lstStyle/>
          <a:p>
            <a:r>
              <a:rPr lang="en-NZ" dirty="0"/>
              <a:t>Our presentation</a:t>
            </a:r>
          </a:p>
        </p:txBody>
      </p:sp>
    </p:spTree>
    <p:extLst>
      <p:ext uri="{BB962C8B-B14F-4D97-AF65-F5344CB8AC3E}">
        <p14:creationId xmlns:p14="http://schemas.microsoft.com/office/powerpoint/2010/main" val="192619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NZ" sz="1800" dirty="0"/>
              <a:t>Connection of Te </a:t>
            </a:r>
            <a:r>
              <a:rPr lang="en-NZ" sz="1800" dirty="0" err="1"/>
              <a:t>Tumu</a:t>
            </a:r>
            <a:r>
              <a:rPr lang="en-NZ" sz="1800" dirty="0"/>
              <a:t> and </a:t>
            </a:r>
            <a:r>
              <a:rPr lang="en-NZ" sz="1800" dirty="0" err="1"/>
              <a:t>Wairakei</a:t>
            </a:r>
            <a:endParaRPr lang="en-NZ" sz="1800" dirty="0"/>
          </a:p>
          <a:p>
            <a:r>
              <a:rPr lang="en-NZ" sz="1800" dirty="0"/>
              <a:t>Large employment base to deliver internal trip containment</a:t>
            </a:r>
          </a:p>
          <a:p>
            <a:r>
              <a:rPr lang="en-NZ" sz="1800" dirty="0"/>
              <a:t>Focus around Golden Sands Town Centre (zoned and located within </a:t>
            </a:r>
            <a:r>
              <a:rPr lang="en-NZ" sz="1800" dirty="0" err="1"/>
              <a:t>Wairakei</a:t>
            </a:r>
            <a:r>
              <a:rPr lang="en-NZ" sz="1800" dirty="0"/>
              <a:t>)</a:t>
            </a:r>
          </a:p>
          <a:p>
            <a:r>
              <a:rPr lang="en-NZ" sz="1800" dirty="0"/>
              <a:t>Network of local commercial centres and schooling</a:t>
            </a:r>
          </a:p>
          <a:p>
            <a:r>
              <a:rPr lang="en-NZ" sz="1800" dirty="0"/>
              <a:t>Provision for changing density and housing typology</a:t>
            </a:r>
          </a:p>
          <a:p>
            <a:r>
              <a:rPr lang="en-NZ" sz="1800" dirty="0"/>
              <a:t>Based around integrated plans of:</a:t>
            </a:r>
          </a:p>
          <a:p>
            <a:pPr lvl="1"/>
            <a:r>
              <a:rPr lang="en-NZ" sz="1500" dirty="0"/>
              <a:t>Density</a:t>
            </a:r>
          </a:p>
          <a:p>
            <a:pPr lvl="1"/>
            <a:r>
              <a:rPr lang="en-NZ" sz="1500" dirty="0"/>
              <a:t>Public Ream and Open Space</a:t>
            </a:r>
          </a:p>
          <a:p>
            <a:pPr lvl="1"/>
            <a:r>
              <a:rPr lang="en-NZ" sz="1500" dirty="0"/>
              <a:t>Vehicle Movement and Public Transport</a:t>
            </a:r>
          </a:p>
          <a:p>
            <a:pPr lvl="1"/>
            <a:r>
              <a:rPr lang="en-NZ" sz="1500" dirty="0"/>
              <a:t>Pedestrian and Cycle Movement Plan</a:t>
            </a:r>
          </a:p>
          <a:p>
            <a:pPr lvl="1"/>
            <a:r>
              <a:rPr lang="en-NZ" sz="1500" dirty="0"/>
              <a:t>Cultural Heritage and Archaeological Recognition</a:t>
            </a:r>
          </a:p>
          <a:p>
            <a:endParaRPr lang="en-NZ" dirty="0"/>
          </a:p>
        </p:txBody>
      </p:sp>
      <p:sp>
        <p:nvSpPr>
          <p:cNvPr id="6" name="Text Placeholder 5"/>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en-NZ" dirty="0"/>
              <a:t>What is being planned for?</a:t>
            </a:r>
          </a:p>
        </p:txBody>
      </p:sp>
    </p:spTree>
    <p:extLst>
      <p:ext uri="{BB962C8B-B14F-4D97-AF65-F5344CB8AC3E}">
        <p14:creationId xmlns:p14="http://schemas.microsoft.com/office/powerpoint/2010/main" val="135203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endParaRPr lang="en-NZ"/>
          </a:p>
        </p:txBody>
      </p:sp>
      <p:pic>
        <p:nvPicPr>
          <p:cNvPr id="5" name="Picture 4"/>
          <p:cNvPicPr>
            <a:picLocks noChangeAspect="1"/>
          </p:cNvPicPr>
          <p:nvPr/>
        </p:nvPicPr>
        <p:blipFill>
          <a:blip r:embed="rId2"/>
          <a:stretch>
            <a:fillRect/>
          </a:stretch>
        </p:blipFill>
        <p:spPr>
          <a:xfrm>
            <a:off x="258792" y="365125"/>
            <a:ext cx="8748621" cy="5283163"/>
          </a:xfrm>
          <a:prstGeom prst="rect">
            <a:avLst/>
          </a:prstGeom>
        </p:spPr>
      </p:pic>
    </p:spTree>
    <p:extLst>
      <p:ext uri="{BB962C8B-B14F-4D97-AF65-F5344CB8AC3E}">
        <p14:creationId xmlns:p14="http://schemas.microsoft.com/office/powerpoint/2010/main" val="32171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800" dirty="0"/>
              <a:t>Te </a:t>
            </a:r>
            <a:r>
              <a:rPr lang="en-NZ" sz="1800" dirty="0" err="1"/>
              <a:t>Tumu</a:t>
            </a:r>
            <a:r>
              <a:rPr lang="en-NZ" sz="1800" dirty="0"/>
              <a:t> </a:t>
            </a:r>
            <a:r>
              <a:rPr lang="en-NZ" sz="1800" dirty="0" err="1"/>
              <a:t>Tangata</a:t>
            </a:r>
            <a:r>
              <a:rPr lang="en-NZ" sz="1800" dirty="0"/>
              <a:t> Whenua Working Party:</a:t>
            </a:r>
          </a:p>
          <a:p>
            <a:pPr lvl="1"/>
            <a:r>
              <a:rPr lang="en-NZ" sz="1800" dirty="0"/>
              <a:t>Nga Potiki</a:t>
            </a:r>
          </a:p>
          <a:p>
            <a:pPr lvl="1"/>
            <a:r>
              <a:rPr lang="en-NZ" sz="1800" dirty="0"/>
              <a:t>Ngati He</a:t>
            </a:r>
          </a:p>
          <a:p>
            <a:pPr lvl="1"/>
            <a:r>
              <a:rPr lang="en-NZ" sz="1800" dirty="0"/>
              <a:t>Ngai Te </a:t>
            </a:r>
            <a:r>
              <a:rPr lang="en-NZ" sz="1800" dirty="0" err="1"/>
              <a:t>Rangi</a:t>
            </a:r>
            <a:endParaRPr lang="en-NZ" sz="1800" dirty="0"/>
          </a:p>
          <a:p>
            <a:pPr lvl="1"/>
            <a:r>
              <a:rPr lang="en-NZ" sz="1800" dirty="0"/>
              <a:t>Ngati Whakaue ki Maketu</a:t>
            </a:r>
          </a:p>
          <a:p>
            <a:pPr lvl="1"/>
            <a:r>
              <a:rPr lang="en-NZ" sz="1800" dirty="0"/>
              <a:t>Tapuika</a:t>
            </a:r>
          </a:p>
          <a:p>
            <a:pPr lvl="1"/>
            <a:r>
              <a:rPr lang="en-NZ" sz="1800" dirty="0"/>
              <a:t>Waitaha</a:t>
            </a:r>
          </a:p>
          <a:p>
            <a:pPr lvl="1"/>
            <a:r>
              <a:rPr lang="en-NZ" sz="1800" dirty="0"/>
              <a:t>Ngati </a:t>
            </a:r>
            <a:r>
              <a:rPr lang="en-NZ" sz="1800" dirty="0" err="1"/>
              <a:t>Pukenga</a:t>
            </a:r>
            <a:endParaRPr lang="en-NZ" sz="1800" dirty="0"/>
          </a:p>
          <a:p>
            <a:pPr lvl="1"/>
            <a:r>
              <a:rPr lang="en-NZ" sz="1800" dirty="0"/>
              <a:t>Ngati </a:t>
            </a:r>
            <a:r>
              <a:rPr lang="en-NZ" sz="1800" dirty="0" err="1"/>
              <a:t>Rangiwewehi</a:t>
            </a:r>
            <a:endParaRPr lang="en-NZ" sz="1800" dirty="0"/>
          </a:p>
          <a:p>
            <a:pPr lvl="1"/>
            <a:r>
              <a:rPr lang="en-NZ" sz="1800" dirty="0"/>
              <a:t>Ngati </a:t>
            </a:r>
            <a:r>
              <a:rPr lang="en-NZ" sz="1800" dirty="0" err="1"/>
              <a:t>Rangiteaorere</a:t>
            </a:r>
            <a:r>
              <a:rPr lang="en-NZ" sz="1800" dirty="0"/>
              <a:t> </a:t>
            </a:r>
            <a:r>
              <a:rPr lang="en-NZ" sz="1800" dirty="0" err="1"/>
              <a:t>Koromatua</a:t>
            </a:r>
            <a:r>
              <a:rPr lang="en-NZ" sz="1800" dirty="0"/>
              <a:t> Council </a:t>
            </a:r>
          </a:p>
          <a:p>
            <a:pPr lvl="1"/>
            <a:r>
              <a:rPr lang="en-NZ" sz="1800" dirty="0"/>
              <a:t>Ngati </a:t>
            </a:r>
            <a:r>
              <a:rPr lang="en-NZ" sz="1800" dirty="0" err="1"/>
              <a:t>Uenukukopako</a:t>
            </a:r>
            <a:r>
              <a:rPr lang="en-NZ" sz="1800" dirty="0"/>
              <a:t> Iwi Trust </a:t>
            </a:r>
          </a:p>
          <a:p>
            <a:r>
              <a:rPr lang="en-NZ" sz="1800" dirty="0"/>
              <a:t>Engaging on a 4 weekly basis with the Working Party on planning matters.</a:t>
            </a:r>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en-NZ" dirty="0"/>
              <a:t>How are we engaging with </a:t>
            </a:r>
            <a:r>
              <a:rPr lang="en-NZ" dirty="0" err="1"/>
              <a:t>Tangata</a:t>
            </a:r>
            <a:r>
              <a:rPr lang="en-NZ" dirty="0"/>
              <a:t> Whenua</a:t>
            </a:r>
          </a:p>
        </p:txBody>
      </p:sp>
    </p:spTree>
    <p:extLst>
      <p:ext uri="{BB962C8B-B14F-4D97-AF65-F5344CB8AC3E}">
        <p14:creationId xmlns:p14="http://schemas.microsoft.com/office/powerpoint/2010/main" val="298083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mi-NZ" sz="2200" dirty="0"/>
              <a:t>A </a:t>
            </a:r>
            <a:r>
              <a:rPr lang="en-NZ" sz="2200" dirty="0"/>
              <a:t>review and assessment of relevant iwi and </a:t>
            </a:r>
            <a:r>
              <a:rPr lang="en-NZ" sz="2200" dirty="0" err="1"/>
              <a:t>hapu</a:t>
            </a:r>
            <a:r>
              <a:rPr lang="en-NZ" sz="2200" dirty="0"/>
              <a:t> management plans, Deeds of Settlement, Treaty Settlement legislation including statutory acknowledgments and deeds of recognition, relevant cultural impact assessments, consent and plan change documents as they relate to the Te </a:t>
            </a:r>
            <a:r>
              <a:rPr lang="en-NZ" sz="2200" dirty="0" err="1"/>
              <a:t>Tumu</a:t>
            </a:r>
            <a:r>
              <a:rPr lang="en-NZ" sz="2200" dirty="0"/>
              <a:t> lands.  </a:t>
            </a:r>
          </a:p>
          <a:p>
            <a:r>
              <a:rPr lang="en-NZ" sz="2200" dirty="0"/>
              <a:t>Inform and support the Te </a:t>
            </a:r>
            <a:r>
              <a:rPr lang="en-NZ" sz="2200" dirty="0" err="1"/>
              <a:t>Tumu</a:t>
            </a:r>
            <a:r>
              <a:rPr lang="en-NZ" sz="2200" dirty="0"/>
              <a:t> structure plan and plan change documentation in order to fulfil statutory requirements in the preparation of a plan change and support the preparation and presentation of evidence at subsequent hearings</a:t>
            </a:r>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Cultural Heritage Literature Review</a:t>
            </a:r>
            <a:endParaRPr lang="en-NZ" dirty="0"/>
          </a:p>
        </p:txBody>
      </p:sp>
    </p:spTree>
    <p:extLst>
      <p:ext uri="{BB962C8B-B14F-4D97-AF65-F5344CB8AC3E}">
        <p14:creationId xmlns:p14="http://schemas.microsoft.com/office/powerpoint/2010/main" val="51467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mi-NZ" dirty="0"/>
              <a:t>Treaty Settlement Deeds and Legislation</a:t>
            </a:r>
          </a:p>
          <a:p>
            <a:r>
              <a:rPr lang="mi-NZ" dirty="0"/>
              <a:t>Iwi Management Plans</a:t>
            </a:r>
          </a:p>
          <a:p>
            <a:r>
              <a:rPr lang="mi-NZ" dirty="0"/>
              <a:t>Cultural Impact Assessments (17+)</a:t>
            </a:r>
          </a:p>
          <a:p>
            <a:r>
              <a:rPr lang="mi-NZ" dirty="0"/>
              <a:t>Statutory and non-statutory documents </a:t>
            </a:r>
          </a:p>
          <a:p>
            <a:endParaRPr lang="en-NZ" dirty="0"/>
          </a:p>
        </p:txBody>
      </p:sp>
      <p:sp>
        <p:nvSpPr>
          <p:cNvPr id="3" name="Text Placeholder 2"/>
          <p:cNvSpPr>
            <a:spLocks noGrp="1"/>
          </p:cNvSpPr>
          <p:nvPr>
            <p:ph type="body" sz="quarter" idx="14"/>
          </p:nvPr>
        </p:nvSpPr>
        <p:spPr/>
        <p:txBody>
          <a:bodyPr/>
          <a:lstStyle/>
          <a:p>
            <a:endParaRPr lang="en-NZ"/>
          </a:p>
        </p:txBody>
      </p:sp>
      <p:sp>
        <p:nvSpPr>
          <p:cNvPr id="4" name="Title 3"/>
          <p:cNvSpPr>
            <a:spLocks noGrp="1"/>
          </p:cNvSpPr>
          <p:nvPr>
            <p:ph type="title"/>
          </p:nvPr>
        </p:nvSpPr>
        <p:spPr/>
        <p:txBody>
          <a:bodyPr/>
          <a:lstStyle/>
          <a:p>
            <a:pPr algn="ctr"/>
            <a:r>
              <a:rPr lang="mi-NZ" dirty="0"/>
              <a:t>Key Areas of Literature</a:t>
            </a:r>
            <a:endParaRPr lang="en-NZ" dirty="0"/>
          </a:p>
        </p:txBody>
      </p:sp>
    </p:spTree>
    <p:extLst>
      <p:ext uri="{BB962C8B-B14F-4D97-AF65-F5344CB8AC3E}">
        <p14:creationId xmlns:p14="http://schemas.microsoft.com/office/powerpoint/2010/main" val="1384032424"/>
      </p:ext>
    </p:extLst>
  </p:cSld>
  <p:clrMapOvr>
    <a:masterClrMapping/>
  </p:clrMapOvr>
</p:sld>
</file>

<file path=ppt/theme/theme1.xml><?xml version="1.0" encoding="utf-8"?>
<a:theme xmlns:a="http://schemas.openxmlformats.org/drawingml/2006/main" name="TCC Theme">
  <a:themeElements>
    <a:clrScheme name="TCC Colour">
      <a:dk1>
        <a:srgbClr val="000000"/>
      </a:dk1>
      <a:lt1>
        <a:srgbClr val="FFFFFF"/>
      </a:lt1>
      <a:dk2>
        <a:srgbClr val="0082CA"/>
      </a:dk2>
      <a:lt2>
        <a:srgbClr val="80BC00"/>
      </a:lt2>
      <a:accent1>
        <a:srgbClr val="61A60E"/>
      </a:accent1>
      <a:accent2>
        <a:srgbClr val="F7BE00"/>
      </a:accent2>
      <a:accent3>
        <a:srgbClr val="69488E"/>
      </a:accent3>
      <a:accent4>
        <a:srgbClr val="E53E51"/>
      </a:accent4>
      <a:accent5>
        <a:srgbClr val="F88D2B"/>
      </a:accent5>
      <a:accent6>
        <a:srgbClr val="00ACD8"/>
      </a:accent6>
      <a:hlink>
        <a:srgbClr val="7F7F7F"/>
      </a:hlink>
      <a:folHlink>
        <a:srgbClr val="0082CA"/>
      </a:folHlink>
    </a:clrScheme>
    <a:fontScheme name="TCC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C PowerPoint Corporate template - 2018" id="{9F369FE6-540F-44CB-843E-941D33A31358}" vid="{55663BA6-05E4-4FCC-94B4-4DAD09B52D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BFB6F7442CDB4D47AAEFFE50118F3370" version="1.0.0">
  <systemFields>
    <field name="Objective-Id">
      <value order="0">A3222803</value>
    </field>
    <field name="Objective-Title">
      <value order="0">TCC Presentation to TMOK - 3 May 2019 - Campbell Larking and Antoine Coffin</value>
    </field>
    <field name="Objective-Description">
      <value order="0"/>
    </field>
    <field name="Objective-CreationStamp">
      <value order="0">2019-04-29T03:43:13Z</value>
    </field>
    <field name="Objective-IsApproved">
      <value order="0">false</value>
    </field>
    <field name="Objective-IsPublished">
      <value order="0">true</value>
    </field>
    <field name="Objective-DatePublished">
      <value order="0">2019-04-30T20:43:25Z</value>
    </field>
    <field name="Objective-ModificationStamp">
      <value order="0">2019-05-19T18:53:57Z</value>
    </field>
    <field name="Objective-Owner">
      <value order="0">Amanda Namana</value>
    </field>
    <field name="Objective-Path">
      <value order="0">EasyInfo Global Folder:'Virtual Filing Cabinet':Democratic Process and Stakeholdings:Council Committee Meetings:* Council Committees:Te Maru o Kaituna River Authority (est. May 2014):4 | Te Maru o Kaituna River Authority Meetings:Te Maru o Kaituna River Authority Agenda:2019 Te Maru o Kaituna River Authority Agenda:2019-05-03 - Te Maru o Kaituna River Authority - 3 May 2019:Presentations</value>
    </field>
    <field name="Objective-Parent">
      <value order="0">Presentations</value>
    </field>
    <field name="Objective-State">
      <value order="0">Published</value>
    </field>
    <field name="Objective-VersionId">
      <value order="0">vA4880567</value>
    </field>
    <field name="Objective-Version">
      <value order="0">1.0</value>
    </field>
    <field name="Objective-VersionNumber">
      <value order="0">1</value>
    </field>
    <field name="Objective-VersionComment">
      <value order="0">First version</value>
    </field>
    <field name="Objective-FileNumber">
      <value order="0">2.00772</value>
    </field>
    <field name="Objective-Classification">
      <value order="0">Public Access</value>
    </field>
    <field name="Objective-Caveats">
      <value order="0"/>
    </field>
  </systemFields>
  <catalogues>
    <catalogue name="Meeting And Hearing Type Catalogue" type="type" ori="id:cA22">
      <field name="Objective-Meeting and Hearing Type">
        <value order="0">Agenda</value>
      </field>
      <field name="Objective-Meeting Date">
        <value order="0"/>
      </field>
      <field name="Objective-On Behalf Of">
        <value order="0"/>
      </field>
      <field name="Objective-Accela Key">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E1033FFEF2A344D5AAFC45AA6EE3561E" version="1.0.0">
  <systemFields>
    <field name="Objective-Id">
      <value order="0">A9142432</value>
    </field>
    <field name="Objective-Title">
      <value order="0">TCC PowerPoint Corporate template - 2018</value>
    </field>
    <field name="Objective-Description">
      <value order="0"/>
    </field>
    <field name="Objective-CreationStamp">
      <value order="0">2018-08-13T23:01:53Z</value>
    </field>
    <field name="Objective-IsApproved">
      <value order="0">false</value>
    </field>
    <field name="Objective-IsPublished">
      <value order="0">true</value>
    </field>
    <field name="Objective-DatePublished">
      <value order="0">2018-10-28T22:08:00Z</value>
    </field>
    <field name="Objective-ModificationStamp">
      <value order="0">2019-03-01T01:12:10Z</value>
    </field>
    <field name="Objective-Owner">
      <value order="0">Vicki Burns</value>
    </field>
    <field name="Objective-Path">
      <value order="0">TCC Global Folder:TCC Tools:.Templates:Commonly Used Templates</value>
    </field>
    <field name="Objective-Parent">
      <value order="0">Commonly Used Templates</value>
    </field>
    <field name="Objective-State">
      <value order="0">Published</value>
    </field>
    <field name="Objective-VersionId">
      <value order="0">vA10566565</value>
    </field>
    <field name="Objective-Version">
      <value order="0">5.0</value>
    </field>
    <field name="Objective-VersionNumber">
      <value order="0">5</value>
    </field>
    <field name="Objective-VersionComment">
      <value order="0">update the show thumbnail</value>
    </field>
    <field name="Objective-FileNumber">
      <value order="0"/>
    </field>
    <field name="Objective-Classification">
      <value order="0">Staff</value>
    </field>
    <field name="Objective-Caveats">
      <value order="0"/>
    </field>
  </systemFields>
  <catalogues>
    <catalogue name="Business Document Type Catalogue" type="type" ori="id:cA25">
      <field name="Objective-Business Type">
        <value order="0"/>
      </field>
      <field name="Objective-Date on Document">
        <value order="0"/>
      </field>
      <field name="Objective-Date Received">
        <value order="0"/>
      </field>
      <field name="Objective-Ozone Contact">
        <value order="0"/>
      </field>
      <field name="Objective-Internal Reference">
        <value order="0"/>
      </field>
      <field name="Objective-Hardcopy Location">
        <value order="0"/>
      </field>
      <field name="Objective-User Disposed">
        <value order="0"/>
      </field>
      <field name="Objective-AssetID">
        <value order="0"/>
      </field>
      <field name="Objective-OzoneID">
        <value order="0"/>
      </field>
      <field name="Objective-EsriAttachmentId">
        <value order="0"/>
      </field>
      <field name="Objective-EsriId">
        <value order="0"/>
      </field>
      <field name="Objective-WorkOrderID">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E1033FFEF2A344D5AAFC45AA6EE3561E"/>
  </ds:schemaRefs>
</ds:datastoreItem>
</file>

<file path=docProps/app.xml><?xml version="1.0" encoding="utf-8"?>
<Properties xmlns="http://schemas.openxmlformats.org/officeDocument/2006/extended-properties" xmlns:vt="http://schemas.openxmlformats.org/officeDocument/2006/docPropsVTypes">
  <Template>TCC PowerPoint Corporate template - 2018 (A9142432)</Template>
  <TotalTime>43</TotalTime>
  <Words>618</Words>
  <Application>Microsoft Office PowerPoint</Application>
  <PresentationFormat>On-screen Show (4:3)</PresentationFormat>
  <Paragraphs>104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TCC Theme</vt:lpstr>
      <vt:lpstr>PowerPoint Presentation</vt:lpstr>
      <vt:lpstr>Planning for Te Tumu</vt:lpstr>
      <vt:lpstr>PowerPoint Presentation</vt:lpstr>
      <vt:lpstr>Our presentation</vt:lpstr>
      <vt:lpstr>What is being planned for?</vt:lpstr>
      <vt:lpstr>PowerPoint Presentation</vt:lpstr>
      <vt:lpstr>How are we engaging with Tangata Whenua</vt:lpstr>
      <vt:lpstr>Cultural Heritage Literature Review</vt:lpstr>
      <vt:lpstr>Key Areas of Literature</vt:lpstr>
      <vt:lpstr>Key Themes</vt:lpstr>
      <vt:lpstr>Key Issues, Concerns and Opportunities</vt:lpstr>
      <vt:lpstr>Kaituna – he taonga tuku iho</vt:lpstr>
      <vt:lpstr>Pathway Forward</vt:lpstr>
      <vt:lpstr>Development of Cultural Management Plan</vt:lpstr>
      <vt:lpstr>Links to other plans and activities</vt:lpstr>
      <vt:lpstr>Proposed method for preparing the plan</vt:lpstr>
      <vt:lpstr>Proposed method for preparing the Plan</vt:lpstr>
    </vt:vector>
  </TitlesOfParts>
  <Company>Tauranga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Larking</dc:creator>
  <cp:lastModifiedBy>Shirley-Marie Coffin</cp:lastModifiedBy>
  <cp:revision>7</cp:revision>
  <dcterms:created xsi:type="dcterms:W3CDTF">2019-04-28T19:27:39Z</dcterms:created>
  <dcterms:modified xsi:type="dcterms:W3CDTF">2019-04-29T01:46:03Z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A3222803</vt:lpwstr>
  </property>
  <property fmtid="{D5CDD505-2E9C-101B-9397-08002B2CF9AE}" pid="4" name="Objective-Title">
    <vt:lpwstr>TCC Presentation to TMOK - 3 May 2019 - Campbell Larking and Antoine Coffin</vt:lpwstr>
  </property>
  <property fmtid="{D5CDD505-2E9C-101B-9397-08002B2CF9AE}" pid="5" name="Objective-Description">
    <vt:lpwstr/>
  </property>
  <property fmtid="{D5CDD505-2E9C-101B-9397-08002B2CF9AE}" pid="6" name="Objective-CreationStamp">
    <vt:filetime>2019-04-29T03:43:13Z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2019-04-30T20:43:25Z</vt:filetime>
  </property>
  <property fmtid="{D5CDD505-2E9C-101B-9397-08002B2CF9AE}" pid="10" name="Objective-ModificationStamp">
    <vt:filetime>2019-05-19T18:53:57Z</vt:filetime>
  </property>
  <property fmtid="{D5CDD505-2E9C-101B-9397-08002B2CF9AE}" pid="11" name="Objective-Owner">
    <vt:lpwstr>Amanda Namana</vt:lpwstr>
  </property>
  <property fmtid="{D5CDD505-2E9C-101B-9397-08002B2CF9AE}" pid="12" name="Objective-Path">
    <vt:lpwstr>EasyInfo Global Folder:'Virtual Filing Cabinet':Democratic Process and Stakeholdings:Council Committee Meetings:* Council Committees:Te Maru o Kaituna River Authority (est. May 2014):4 | Te Maru o Kaituna River Authority Meetings:Te Maru o Kaituna River Authority Agenda:2019 Te Maru o Kaituna River Authority Agenda:2019-05-03 - Te Maru o Kaituna River Authority - 3 May 2019:Presentations</vt:lpwstr>
  </property>
  <property fmtid="{D5CDD505-2E9C-101B-9397-08002B2CF9AE}" pid="13" name="Objective-Parent">
    <vt:lpwstr>Presentations</vt:lpwstr>
  </property>
  <property fmtid="{D5CDD505-2E9C-101B-9397-08002B2CF9AE}" pid="14" name="Objective-State">
    <vt:lpwstr>Published</vt:lpwstr>
  </property>
  <property fmtid="{D5CDD505-2E9C-101B-9397-08002B2CF9AE}" pid="15" name="Objective-VersionId">
    <vt:lpwstr>vA4880567</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2.00772</vt:lpwstr>
  </property>
  <property fmtid="{D5CDD505-2E9C-101B-9397-08002B2CF9AE}" pid="20" name="Objective-Classification">
    <vt:lpwstr>Public Access</vt:lpwstr>
  </property>
  <property fmtid="{D5CDD505-2E9C-101B-9397-08002B2CF9AE}" pid="21" name="Objective-Caveats">
    <vt:lpwstr/>
  </property>
  <property fmtid="{D5CDD505-2E9C-101B-9397-08002B2CF9AE}" pid="22" name="Objective-Business Type">
    <vt:lpwstr/>
  </property>
  <property fmtid="{D5CDD505-2E9C-101B-9397-08002B2CF9AE}" pid="23" name="Objective-Date on Document">
    <vt:lpwstr/>
  </property>
  <property fmtid="{D5CDD505-2E9C-101B-9397-08002B2CF9AE}" pid="24" name="Objective-Date Received">
    <vt:lpwstr/>
  </property>
  <property fmtid="{D5CDD505-2E9C-101B-9397-08002B2CF9AE}" pid="25" name="Objective-Ozone Contact">
    <vt:lpwstr/>
  </property>
  <property fmtid="{D5CDD505-2E9C-101B-9397-08002B2CF9AE}" pid="26" name="Objective-Internal Reference">
    <vt:lpwstr/>
  </property>
  <property fmtid="{D5CDD505-2E9C-101B-9397-08002B2CF9AE}" pid="27" name="Objective-Hardcopy Location">
    <vt:lpwstr/>
  </property>
  <property fmtid="{D5CDD505-2E9C-101B-9397-08002B2CF9AE}" pid="28" name="Objective-User Disposed">
    <vt:lpwstr/>
  </property>
  <property fmtid="{D5CDD505-2E9C-101B-9397-08002B2CF9AE}" pid="29" name="Objective-AssetID">
    <vt:lpwstr/>
  </property>
  <property fmtid="{D5CDD505-2E9C-101B-9397-08002B2CF9AE}" pid="30" name="Objective-OzoneID">
    <vt:lpwstr/>
  </property>
  <property fmtid="{D5CDD505-2E9C-101B-9397-08002B2CF9AE}" pid="31" name="Objective-EsriAttachmentId">
    <vt:lpwstr/>
  </property>
  <property fmtid="{D5CDD505-2E9C-101B-9397-08002B2CF9AE}" pid="32" name="Objective-EsriId">
    <vt:lpwstr/>
  </property>
  <property fmtid="{D5CDD505-2E9C-101B-9397-08002B2CF9AE}" pid="33" name="Objective-WorkOrderID">
    <vt:lpwstr/>
  </property>
  <property fmtid="{D5CDD505-2E9C-101B-9397-08002B2CF9AE}" pid="34" name="Objective-Connect Creator">
    <vt:lpwstr/>
  </property>
  <property fmtid="{D5CDD505-2E9C-101B-9397-08002B2CF9AE}" pid="35" name="Objective-Meeting and Hearing Type">
    <vt:lpwstr>Agenda</vt:lpwstr>
  </property>
  <property fmtid="{D5CDD505-2E9C-101B-9397-08002B2CF9AE}" pid="36" name="Objective-Meeting Date">
    <vt:lpwstr/>
  </property>
  <property fmtid="{D5CDD505-2E9C-101B-9397-08002B2CF9AE}" pid="37" name="Objective-On Behalf Of">
    <vt:lpwstr/>
  </property>
  <property fmtid="{D5CDD505-2E9C-101B-9397-08002B2CF9AE}" pid="38" name="Objective-Accela Key">
    <vt:lpwstr/>
  </property>
</Properties>
</file>