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fe086f45c67c4379"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7" r:id="rId2"/>
    <p:sldId id="271" r:id="rId3"/>
    <p:sldId id="269" r:id="rId4"/>
    <p:sldId id="270" r:id="rId5"/>
    <p:sldId id="258" r:id="rId6"/>
    <p:sldId id="267" r:id="rId7"/>
    <p:sldId id="260" r:id="rId8"/>
    <p:sldId id="261" r:id="rId9"/>
    <p:sldId id="262" r:id="rId10"/>
    <p:sldId id="272" r:id="rId11"/>
    <p:sldId id="259"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5"/>
    <p:restoredTop sz="94746"/>
  </p:normalViewPr>
  <p:slideViewPr>
    <p:cSldViewPr snapToGrid="0" snapToObjects="1">
      <p:cViewPr>
        <p:scale>
          <a:sx n="93" d="100"/>
          <a:sy n="93" d="100"/>
        </p:scale>
        <p:origin x="-64" y="-16"/>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tableStyles" Target="tableStyles.xml" Id="rId18"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theme" Target="theme/theme1.xml" Id="rId17" /><Relationship Type="http://schemas.openxmlformats.org/officeDocument/2006/relationships/slide" Target="slides/slide1.xml" Id="rId2" /><Relationship Type="http://schemas.openxmlformats.org/officeDocument/2006/relationships/viewProps" Target="viewProps.xml" Id="rId16"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presProps" Target="presProps.xml" Id="rId15" /><Relationship Type="http://schemas.openxmlformats.org/officeDocument/2006/relationships/slide" Target="slides/slide9.xml" Id="rId10"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notesMaster" Target="notesMasters/notesMaster1.xml" Id="rId14" /><Relationship Type="http://schemas.openxmlformats.org/officeDocument/2006/relationships/customXml" Target="/customXML/item2.xml" Id="Ra4dae834c1ea4bf5" /></Relationships>
</file>

<file path=ppt/charts/_rels/chart1.xml.rels><?xml version="1.0" encoding="UTF-8" standalone="yes"?>
<Relationships xmlns="http://schemas.openxmlformats.org/package/2006/relationships"><Relationship Id="rId3" Type="http://schemas.openxmlformats.org/officeDocument/2006/relationships/oleObject" Target="file:////C:\Users\addja\Documents\Successful_Ageing_2018\TalkingTransport\Contacts_AgeRang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carole/Desktop/TalkingAboutTransport_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carole/Desktop/2.1%20Main%20Mode%20of%20Transport_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carole/Desktop/2.2%20Modes%20of%20Transport_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addja\Documents\Successful_Ageing_2018\TalkingTransport\10.%20Transport%20Policy%20.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800" b="0" i="0" u="none" strike="noStrike" kern="1200" baseline="0">
                <a:solidFill>
                  <a:schemeClr val="dk1">
                    <a:lumMod val="75000"/>
                    <a:lumOff val="25000"/>
                  </a:schemeClr>
                </a:solidFill>
                <a:latin typeface="+mn-lt"/>
                <a:ea typeface="+mn-ea"/>
                <a:cs typeface="+mn-cs"/>
              </a:defRPr>
            </a:pPr>
            <a:r>
              <a:rPr lang="en-US" b="0" dirty="0"/>
              <a:t>                          Age</a:t>
            </a:r>
            <a:r>
              <a:rPr lang="en-US" b="0" baseline="0" dirty="0"/>
              <a:t> Range of Survey Participants</a:t>
            </a:r>
            <a:endParaRPr lang="en-US" b="0" dirty="0"/>
          </a:p>
        </c:rich>
      </c:tx>
      <c:layout>
        <c:manualLayout>
          <c:xMode val="edge"/>
          <c:yMode val="edge"/>
          <c:x val="0.20454217047022968"/>
          <c:y val="2.4003547711351565E-2"/>
        </c:manualLayout>
      </c:layout>
      <c:overlay val="0"/>
      <c:spPr>
        <a:noFill/>
        <a:ln>
          <a:noFill/>
        </a:ln>
        <a:effectLst/>
      </c:spPr>
      <c:txPr>
        <a:bodyPr rot="0" spcFirstLastPara="1" vertOverflow="ellipsis" vert="horz" wrap="square" anchor="ctr" anchorCtr="1"/>
        <a:lstStyle/>
        <a:p>
          <a:pPr algn="ctr">
            <a:defRPr sz="1800" b="0" i="0" u="none" strike="noStrike" kern="1200" baseline="0">
              <a:solidFill>
                <a:schemeClr val="dk1">
                  <a:lumMod val="75000"/>
                  <a:lumOff val="25000"/>
                </a:schemeClr>
              </a:solidFill>
              <a:latin typeface="+mn-lt"/>
              <a:ea typeface="+mn-ea"/>
              <a:cs typeface="+mn-cs"/>
            </a:defRPr>
          </a:pPr>
          <a:endParaRPr lang="en-US"/>
        </a:p>
      </c:txPr>
    </c:title>
    <c:autoTitleDeleted val="0"/>
    <c:view3D>
      <c:rotX val="60"/>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5458601469249228"/>
          <c:w val="0.97118048012866254"/>
          <c:h val="0.84541398530750766"/>
        </c:manualLayout>
      </c:layout>
      <c:pie3DChart>
        <c:varyColors val="1"/>
        <c:ser>
          <c:idx val="0"/>
          <c:order val="0"/>
          <c:tx>
            <c:strRef>
              <c:f>'Age Range'!$C$1</c:f>
              <c:strCache>
                <c:ptCount val="1"/>
                <c:pt idx="0">
                  <c:v>Total</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3030-EC47-84E8-52EEC3FD0324}"/>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3030-EC47-84E8-52EEC3FD0324}"/>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3030-EC47-84E8-52EEC3FD0324}"/>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3030-EC47-84E8-52EEC3FD0324}"/>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3030-EC47-84E8-52EEC3FD0324}"/>
              </c:ext>
            </c:extLst>
          </c:dPt>
          <c:dPt>
            <c:idx val="5"/>
            <c:bubble3D val="0"/>
            <c:explosion val="1"/>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3030-EC47-84E8-52EEC3FD0324}"/>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D-3030-EC47-84E8-52EEC3FD0324}"/>
              </c:ext>
            </c:extLst>
          </c:dPt>
          <c:dLbls>
            <c:dLbl>
              <c:idx val="0"/>
              <c:layout>
                <c:manualLayout>
                  <c:x val="0.17807189459403858"/>
                  <c:y val="4.1229810896279473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10966558867641543"/>
                      <c:h val="0.10007142242945061"/>
                    </c:manualLayout>
                  </c15:layout>
                </c:ext>
                <c:ext xmlns:c16="http://schemas.microsoft.com/office/drawing/2014/chart" uri="{C3380CC4-5D6E-409C-BE32-E72D297353CC}">
                  <c16:uniqueId val="{00000001-3030-EC47-84E8-52EEC3FD0324}"/>
                </c:ext>
              </c:extLst>
            </c:dLbl>
            <c:dLbl>
              <c:idx val="1"/>
              <c:layout>
                <c:manualLayout>
                  <c:x val="-8.4549410777717951E-2"/>
                  <c:y val="0.13032734115782696"/>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9.5297372060857533E-2"/>
                      <c:h val="9.0612169329456219E-2"/>
                    </c:manualLayout>
                  </c15:layout>
                </c:ext>
                <c:ext xmlns:c16="http://schemas.microsoft.com/office/drawing/2014/chart" uri="{C3380CC4-5D6E-409C-BE32-E72D297353CC}">
                  <c16:uniqueId val="{00000003-3030-EC47-84E8-52EEC3FD0324}"/>
                </c:ext>
              </c:extLst>
            </c:dLbl>
            <c:dLbl>
              <c:idx val="2"/>
              <c:layout>
                <c:manualLayout>
                  <c:x val="-0.1393468785151856"/>
                  <c:y val="-1.6239565218154284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10451821115721532"/>
                      <c:h val="8.3696540007187903E-2"/>
                    </c:manualLayout>
                  </c15:layout>
                </c:ext>
                <c:ext xmlns:c16="http://schemas.microsoft.com/office/drawing/2014/chart" uri="{C3380CC4-5D6E-409C-BE32-E72D297353CC}">
                  <c16:uniqueId val="{00000005-3030-EC47-84E8-52EEC3FD0324}"/>
                </c:ext>
              </c:extLst>
            </c:dLbl>
            <c:dLbl>
              <c:idx val="3"/>
              <c:layout>
                <c:manualLayout>
                  <c:x val="-8.4123429883764644E-2"/>
                  <c:y val="-0.17180656630089725"/>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11380131537611853"/>
                      <c:h val="9.3366955163662377E-2"/>
                    </c:manualLayout>
                  </c15:layout>
                </c:ext>
                <c:ext xmlns:c16="http://schemas.microsoft.com/office/drawing/2014/chart" uri="{C3380CC4-5D6E-409C-BE32-E72D297353CC}">
                  <c16:uniqueId val="{00000007-3030-EC47-84E8-52EEC3FD0324}"/>
                </c:ext>
              </c:extLst>
            </c:dLbl>
            <c:dLbl>
              <c:idx val="4"/>
              <c:layout>
                <c:manualLayout>
                  <c:x val="0.15608497283352143"/>
                  <c:y val="-5.7524409321653085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10221290580532438"/>
                      <c:h val="0.10270037000091969"/>
                    </c:manualLayout>
                  </c15:layout>
                </c:ext>
                <c:ext xmlns:c16="http://schemas.microsoft.com/office/drawing/2014/chart" uri="{C3380CC4-5D6E-409C-BE32-E72D297353CC}">
                  <c16:uniqueId val="{00000009-3030-EC47-84E8-52EEC3FD0324}"/>
                </c:ext>
              </c:extLst>
            </c:dLbl>
            <c:dLbl>
              <c:idx val="5"/>
              <c:layout>
                <c:manualLayout>
                  <c:x val="-0.10178788922297539"/>
                  <c:y val="7.0538588336835253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9.0179806362378975E-2"/>
                      <c:h val="9.0612169329456219E-2"/>
                    </c:manualLayout>
                  </c15:layout>
                </c:ext>
                <c:ext xmlns:c16="http://schemas.microsoft.com/office/drawing/2014/chart" uri="{C3380CC4-5D6E-409C-BE32-E72D297353CC}">
                  <c16:uniqueId val="{0000000B-3030-EC47-84E8-52EEC3FD0324}"/>
                </c:ext>
              </c:extLst>
            </c:dLbl>
            <c:dLbl>
              <c:idx val="6"/>
              <c:layout>
                <c:manualLayout>
                  <c:x val="-5.4288383594034727E-2"/>
                  <c:y val="2.6236448719284995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9.5683504780569875E-2"/>
                      <c:h val="9.1035436608159839E-2"/>
                    </c:manualLayout>
                  </c15:layout>
                </c:ext>
                <c:ext xmlns:c16="http://schemas.microsoft.com/office/drawing/2014/chart" uri="{C3380CC4-5D6E-409C-BE32-E72D297353CC}">
                  <c16:uniqueId val="{0000000D-3030-EC47-84E8-52EEC3FD0324}"/>
                </c:ext>
              </c:extLst>
            </c:dLbl>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50800" dist="38100" dir="2700000" algn="tl" rotWithShape="0">
                  <a:prstClr val="black">
                    <a:alpha val="40000"/>
                  </a:prstClr>
                </a:outerShdw>
              </a:effectLst>
            </c:spPr>
            <c:txPr>
              <a:bodyPr rot="0" spcFirstLastPara="1" vertOverflow="overflow" horzOverflow="overflow" vert="horz" wrap="square" lIns="0" tIns="0" rIns="0" bIns="0" anchor="ctr" anchorCtr="1">
                <a:noAutofit/>
              </a:bodyPr>
              <a:lstStyle/>
              <a:p>
                <a:pPr>
                  <a:defRPr sz="900" b="0"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separator>
</c:separator>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'Age Range'!$B$2:$B$8</c:f>
              <c:strCache>
                <c:ptCount val="7"/>
                <c:pt idx="0">
                  <c:v>60-65</c:v>
                </c:pt>
                <c:pt idx="1">
                  <c:v>65-69</c:v>
                </c:pt>
                <c:pt idx="2">
                  <c:v>70-74</c:v>
                </c:pt>
                <c:pt idx="3">
                  <c:v>75-79</c:v>
                </c:pt>
                <c:pt idx="4">
                  <c:v>80-89</c:v>
                </c:pt>
                <c:pt idx="5">
                  <c:v>90+</c:v>
                </c:pt>
                <c:pt idx="6">
                  <c:v>Blank</c:v>
                </c:pt>
              </c:strCache>
            </c:strRef>
          </c:cat>
          <c:val>
            <c:numRef>
              <c:f>'Age Range'!$C$2:$C$8</c:f>
              <c:numCache>
                <c:formatCode>General</c:formatCode>
                <c:ptCount val="7"/>
                <c:pt idx="0">
                  <c:v>1</c:v>
                </c:pt>
                <c:pt idx="1">
                  <c:v>8</c:v>
                </c:pt>
                <c:pt idx="2">
                  <c:v>9</c:v>
                </c:pt>
                <c:pt idx="3">
                  <c:v>12</c:v>
                </c:pt>
                <c:pt idx="4">
                  <c:v>18</c:v>
                </c:pt>
                <c:pt idx="5">
                  <c:v>3</c:v>
                </c:pt>
                <c:pt idx="6">
                  <c:v>4</c:v>
                </c:pt>
              </c:numCache>
            </c:numRef>
          </c:val>
          <c:extLst>
            <c:ext xmlns:c16="http://schemas.microsoft.com/office/drawing/2014/chart" uri="{C3380CC4-5D6E-409C-BE32-E72D297353CC}">
              <c16:uniqueId val="{0000000E-3030-EC47-84E8-52EEC3FD0324}"/>
            </c:ext>
          </c:extLst>
        </c:ser>
        <c:dLbls>
          <c:dLblPos val="ctr"/>
          <c:showLegendKey val="0"/>
          <c:showVal val="1"/>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lgn="just">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NZ"/>
              <a:t>Where Do You Travel To Most Often?</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2972582972582972"/>
          <c:y val="0.10800911835935988"/>
          <c:w val="0.85503607503607504"/>
          <c:h val="0.83231895536392497"/>
        </c:manualLayout>
      </c:layout>
      <c:barChart>
        <c:barDir val="bar"/>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'2.Travel Destinations'!$A$2:$A$18</c:f>
              <c:strCache>
                <c:ptCount val="17"/>
                <c:pt idx="0">
                  <c:v>Work</c:v>
                </c:pt>
                <c:pt idx="1">
                  <c:v>Supermarket</c:v>
                </c:pt>
                <c:pt idx="2">
                  <c:v>Shopping Centre</c:v>
                </c:pt>
                <c:pt idx="3">
                  <c:v>Medical Centre</c:v>
                </c:pt>
                <c:pt idx="4">
                  <c:v>Hospital</c:v>
                </c:pt>
                <c:pt idx="5">
                  <c:v>Other Town</c:v>
                </c:pt>
                <c:pt idx="6">
                  <c:v>Other Country</c:v>
                </c:pt>
                <c:pt idx="7">
                  <c:v>Family</c:v>
                </c:pt>
                <c:pt idx="8">
                  <c:v>Friends</c:v>
                </c:pt>
                <c:pt idx="9">
                  <c:v>Volunteer Work</c:v>
                </c:pt>
                <c:pt idx="10">
                  <c:v>Club</c:v>
                </c:pt>
                <c:pt idx="11">
                  <c:v>Recreation</c:v>
                </c:pt>
                <c:pt idx="12">
                  <c:v>Movies</c:v>
                </c:pt>
                <c:pt idx="13">
                  <c:v>Concerts</c:v>
                </c:pt>
                <c:pt idx="14">
                  <c:v>Beach</c:v>
                </c:pt>
                <c:pt idx="15">
                  <c:v>Tours</c:v>
                </c:pt>
                <c:pt idx="16">
                  <c:v>Other</c:v>
                </c:pt>
              </c:strCache>
            </c:strRef>
          </c:cat>
          <c:val>
            <c:numRef>
              <c:f>'2.Travel Destinations'!$B$2:$B$18</c:f>
              <c:numCache>
                <c:formatCode>General</c:formatCode>
                <c:ptCount val="17"/>
                <c:pt idx="0">
                  <c:v>4</c:v>
                </c:pt>
                <c:pt idx="1">
                  <c:v>41</c:v>
                </c:pt>
                <c:pt idx="2">
                  <c:v>33</c:v>
                </c:pt>
                <c:pt idx="3">
                  <c:v>28</c:v>
                </c:pt>
                <c:pt idx="4">
                  <c:v>19</c:v>
                </c:pt>
                <c:pt idx="5">
                  <c:v>16</c:v>
                </c:pt>
                <c:pt idx="6">
                  <c:v>11</c:v>
                </c:pt>
                <c:pt idx="7">
                  <c:v>27</c:v>
                </c:pt>
                <c:pt idx="8">
                  <c:v>32</c:v>
                </c:pt>
                <c:pt idx="9">
                  <c:v>21</c:v>
                </c:pt>
                <c:pt idx="10">
                  <c:v>19</c:v>
                </c:pt>
                <c:pt idx="11">
                  <c:v>19</c:v>
                </c:pt>
                <c:pt idx="12">
                  <c:v>19</c:v>
                </c:pt>
                <c:pt idx="13">
                  <c:v>16</c:v>
                </c:pt>
                <c:pt idx="14">
                  <c:v>19</c:v>
                </c:pt>
                <c:pt idx="15">
                  <c:v>8</c:v>
                </c:pt>
                <c:pt idx="16">
                  <c:v>3</c:v>
                </c:pt>
              </c:numCache>
            </c:numRef>
          </c:val>
          <c:extLst>
            <c:ext xmlns:c16="http://schemas.microsoft.com/office/drawing/2014/chart" uri="{C3380CC4-5D6E-409C-BE32-E72D297353CC}">
              <c16:uniqueId val="{00000000-F1B8-D549-BAF0-432688C7C2CB}"/>
            </c:ext>
          </c:extLst>
        </c:ser>
        <c:dLbls>
          <c:dLblPos val="inEnd"/>
          <c:showLegendKey val="0"/>
          <c:showVal val="1"/>
          <c:showCatName val="0"/>
          <c:showSerName val="0"/>
          <c:showPercent val="0"/>
          <c:showBubbleSize val="0"/>
        </c:dLbls>
        <c:gapWidth val="65"/>
        <c:axId val="433248960"/>
        <c:axId val="433238464"/>
      </c:barChart>
      <c:catAx>
        <c:axId val="433248960"/>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33238464"/>
        <c:crosses val="autoZero"/>
        <c:auto val="1"/>
        <c:lblAlgn val="ctr"/>
        <c:lblOffset val="100"/>
        <c:noMultiLvlLbl val="0"/>
      </c:catAx>
      <c:valAx>
        <c:axId val="43323846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433248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[2.1 Main Mode of Transport_1.xlsx]2.1 Graph !PivotTable13</c:name>
    <c:fmtId val="-1"/>
  </c:pivotSource>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Main Mode of Transport</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ivotFmts>
      <c:pivotFmt>
        <c:idx val="0"/>
        <c:spPr>
          <a:solidFill>
            <a:schemeClr val="accent1"/>
          </a:solidFill>
          <a:ln>
            <a:noFill/>
          </a:ln>
          <a:effectLst>
            <a:outerShdw blurRad="254000" sx="102000" sy="102000" algn="ctr" rotWithShape="0">
              <a:prstClr val="black">
                <a:alpha val="20000"/>
              </a:prstClr>
            </a:outerShdw>
          </a:effectLst>
          <a:sp3d/>
        </c:spPr>
        <c:marker>
          <c:symbol val="circle"/>
          <c:size val="6"/>
        </c:marker>
        <c:dLbl>
          <c:idx val="0"/>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2"/>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fld id="{BE26BA83-F3C6-8D41-8189-C0F4F39DD113}" type="PERCENTAGE">
                  <a:rPr lang="en-US" baseline="0"/>
                  <a:pPr>
                    <a:defRPr sz="1100" b="1" i="0" u="none" strike="noStrike" kern="1200" baseline="0">
                      <a:solidFill>
                        <a:schemeClr val="tx1"/>
                      </a:solidFill>
                      <a:latin typeface="+mn-lt"/>
                      <a:ea typeface="+mn-ea"/>
                      <a:cs typeface="+mn-cs"/>
                    </a:defRPr>
                  </a:pPr>
                  <a:t>[PERCENTAGE]</a:t>
                </a:fld>
                <a:endParaRPr lang="en-US"/>
              </a:p>
            </c:rich>
          </c:tx>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
        <c:idx val="2"/>
        <c:spPr>
          <a:solidFill>
            <a:schemeClr val="accent1"/>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fld id="{750058E5-45A2-1947-8100-DA7C465FB2BC}" type="PERCENTAGE">
                  <a:rPr lang="en-US" baseline="0"/>
                  <a:pPr>
                    <a:defRPr sz="1100" b="1" i="0" u="none" strike="noStrike" kern="1200" baseline="0">
                      <a:solidFill>
                        <a:schemeClr val="tx1"/>
                      </a:solidFill>
                      <a:latin typeface="+mn-lt"/>
                      <a:ea typeface="+mn-ea"/>
                      <a:cs typeface="+mn-cs"/>
                    </a:defRPr>
                  </a:pPr>
                  <a:t>[PERCENTAGE]</a:t>
                </a:fld>
                <a:endParaRPr lang="en-US"/>
              </a:p>
            </c:rich>
          </c:tx>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accent3"/>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r>
                  <a:rPr lang="en-US" baseline="0"/>
                  <a:t>
</a:t>
                </a:r>
                <a:fld id="{54C20E01-1BAC-5546-8340-503F6152ECE2}" type="PERCENTAGE">
                  <a:rPr lang="en-US" baseline="0"/>
                  <a:pPr>
                    <a:defRPr sz="1000" b="1" i="0" u="none" strike="noStrike" kern="1200" baseline="0">
                      <a:solidFill>
                        <a:schemeClr val="lt1"/>
                      </a:solidFill>
                      <a:latin typeface="+mn-lt"/>
                      <a:ea typeface="+mn-ea"/>
                      <a:cs typeface="+mn-cs"/>
                    </a:defRPr>
                  </a:pPr>
                  <a:t>[PERCENTAGE]</a:t>
                </a:fld>
                <a:endParaRPr lang="en-US" baseline="0"/>
              </a:p>
            </c:rich>
          </c:tx>
          <c:spPr>
            <a:no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1"/>
          </a:solidFill>
          <a:ln>
            <a:noFill/>
          </a:ln>
          <a:effectLst>
            <a:outerShdw blurRad="254000" sx="102000" sy="102000" algn="ctr" rotWithShape="0">
              <a:prstClr val="black">
                <a:alpha val="20000"/>
              </a:prstClr>
            </a:outerShdw>
          </a:effectLst>
          <a:sp3d/>
        </c:spPr>
        <c:marker>
          <c:symbol val="none"/>
        </c:marker>
        <c:dLbl>
          <c:idx val="0"/>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extLst>
        </c:dLbl>
      </c:pivotFmt>
      <c:pivotFmt>
        <c:idx val="5"/>
        <c:spPr>
          <a:solidFill>
            <a:schemeClr val="accent1"/>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fld id="{750058E5-45A2-1947-8100-DA7C465FB2BC}" type="PERCENTAGE">
                  <a:rPr lang="en-US" baseline="0"/>
                  <a:pPr>
                    <a:defRPr sz="1100" b="1" i="0" u="none" strike="noStrike" kern="1200" baseline="0">
                      <a:solidFill>
                        <a:schemeClr val="tx1"/>
                      </a:solidFill>
                      <a:latin typeface="+mn-lt"/>
                      <a:ea typeface="+mn-ea"/>
                      <a:cs typeface="+mn-cs"/>
                    </a:defRPr>
                  </a:pPr>
                  <a:t>[PERCENTAGE]</a:t>
                </a:fld>
                <a:endParaRPr lang="en-US"/>
              </a:p>
            </c:rich>
          </c:tx>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
        <c:idx val="6"/>
        <c:spPr>
          <a:solidFill>
            <a:schemeClr val="accent1"/>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fld id="{BE26BA83-F3C6-8D41-8189-C0F4F39DD113}" type="PERCENTAGE">
                  <a:rPr lang="en-US" baseline="0"/>
                  <a:pPr>
                    <a:defRPr sz="1100" b="1" i="0" u="none" strike="noStrike" kern="1200" baseline="0">
                      <a:solidFill>
                        <a:schemeClr val="tx1"/>
                      </a:solidFill>
                      <a:latin typeface="+mn-lt"/>
                      <a:ea typeface="+mn-ea"/>
                      <a:cs typeface="+mn-cs"/>
                    </a:defRPr>
                  </a:pPr>
                  <a:t>[PERCENTAGE]</a:t>
                </a:fld>
                <a:endParaRPr lang="en-US"/>
              </a:p>
            </c:rich>
          </c:tx>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
        <c:idx val="7"/>
        <c:spPr>
          <a:solidFill>
            <a:schemeClr val="accent1"/>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fld id="{54C20E01-1BAC-5546-8340-503F6152ECE2}" type="PERCENTAGE">
                  <a:rPr lang="en-US" baseline="0"/>
                  <a:pPr>
                    <a:defRPr sz="1100" b="1" i="0" u="none" strike="noStrike" kern="1200" baseline="0">
                      <a:solidFill>
                        <a:schemeClr val="tx1"/>
                      </a:solidFill>
                      <a:latin typeface="+mn-lt"/>
                      <a:ea typeface="+mn-ea"/>
                      <a:cs typeface="+mn-cs"/>
                    </a:defRPr>
                  </a:pPr>
                  <a:t>[PERCENTAGE]</a:t>
                </a:fld>
                <a:endParaRPr lang="en-US"/>
              </a:p>
            </c:rich>
          </c:tx>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accent1"/>
          </a:solidFill>
          <a:ln>
            <a:noFill/>
          </a:ln>
          <a:effectLst>
            <a:outerShdw blurRad="254000" sx="102000" sy="102000" algn="ctr" rotWithShape="0">
              <a:prstClr val="black">
                <a:alpha val="20000"/>
              </a:prstClr>
            </a:outerShdw>
          </a:effectLst>
          <a:sp3d/>
        </c:spPr>
        <c:marker>
          <c:symbol val="none"/>
        </c:marker>
        <c:dLbl>
          <c:idx val="0"/>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1"/>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fld id="{750058E5-45A2-1947-8100-DA7C465FB2BC}" type="PERCENTAGE">
                  <a:rPr lang="en-US" baseline="0"/>
                  <a:pPr>
                    <a:defRPr sz="1100" b="1" i="0" u="none" strike="noStrike" kern="1200" baseline="0">
                      <a:solidFill>
                        <a:schemeClr val="tx1"/>
                      </a:solidFill>
                      <a:latin typeface="+mn-lt"/>
                      <a:ea typeface="+mn-ea"/>
                      <a:cs typeface="+mn-cs"/>
                    </a:defRPr>
                  </a:pPr>
                  <a:t>[PERCENTAGE]</a:t>
                </a:fld>
                <a:endParaRPr lang="en-US"/>
              </a:p>
            </c:rich>
          </c:tx>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fld id="{BE26BA83-F3C6-8D41-8189-C0F4F39DD113}" type="PERCENTAGE">
                  <a:rPr lang="en-US" baseline="0"/>
                  <a:pPr>
                    <a:defRPr sz="1100" b="1" i="0" u="none" strike="noStrike" kern="1200" baseline="0">
                      <a:solidFill>
                        <a:schemeClr val="tx1"/>
                      </a:solidFill>
                      <a:latin typeface="+mn-lt"/>
                      <a:ea typeface="+mn-ea"/>
                      <a:cs typeface="+mn-cs"/>
                    </a:defRPr>
                  </a:pPr>
                  <a:t>[PERCENTAGE]</a:t>
                </a:fld>
                <a:endParaRPr lang="en-US"/>
              </a:p>
            </c:rich>
          </c:tx>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
        <c:idx val="11"/>
        <c:spPr>
          <a:solidFill>
            <a:schemeClr val="accent1"/>
          </a:solidFill>
          <a:ln>
            <a:noFill/>
          </a:ln>
          <a:effectLst>
            <a:outerShdw blurRad="254000" sx="102000" sy="102000" algn="ctr" rotWithShape="0">
              <a:prstClr val="black">
                <a:alpha val="20000"/>
              </a:prstClr>
            </a:outerShdw>
          </a:effectLst>
          <a:sp3d/>
        </c:spPr>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fld id="{54C20E01-1BAC-5546-8340-503F6152ECE2}" type="PERCENTAGE">
                  <a:rPr lang="en-US" baseline="0"/>
                  <a:pPr>
                    <a:defRPr sz="1100" b="1" i="0" u="none" strike="noStrike" kern="1200" baseline="0">
                      <a:solidFill>
                        <a:schemeClr val="tx1"/>
                      </a:solidFill>
                      <a:latin typeface="+mn-lt"/>
                      <a:ea typeface="+mn-ea"/>
                      <a:cs typeface="+mn-cs"/>
                    </a:defRPr>
                  </a:pPr>
                  <a:t>[PERCENTAGE]</a:t>
                </a:fld>
                <a:endParaRPr lang="en-US"/>
              </a:p>
            </c:rich>
          </c:tx>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Lst>
        </c:dLbl>
      </c:pivotFmt>
    </c:pivotFmts>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'2.1 Graph '!$B$1</c:f>
              <c:strCache>
                <c:ptCount val="1"/>
                <c:pt idx="0">
                  <c:v>Total</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7204-584E-9258-B0680412115A}"/>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7204-584E-9258-B0680412115A}"/>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7204-584E-9258-B0680412115A}"/>
              </c:ext>
            </c:extLst>
          </c:dPt>
          <c:dLbls>
            <c:dLbl>
              <c:idx val="0"/>
              <c:tx>
                <c:rich>
                  <a:bodyPr/>
                  <a:lstStyle/>
                  <a:p>
                    <a:fld id="{750058E5-45A2-1947-8100-DA7C465FB2BC}" type="PERCENTAGE">
                      <a:rPr lang="en-US" baseline="0"/>
                      <a:pPr/>
                      <a:t>[PERCENTAGE]</a:t>
                    </a:fld>
                    <a:endParaRPr 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204-584E-9258-B0680412115A}"/>
                </c:ext>
              </c:extLst>
            </c:dLbl>
            <c:dLbl>
              <c:idx val="1"/>
              <c:tx>
                <c:rich>
                  <a:bodyPr/>
                  <a:lstStyle/>
                  <a:p>
                    <a:fld id="{BE26BA83-F3C6-8D41-8189-C0F4F39DD113}" type="PERCENTAGE">
                      <a:rPr lang="en-US" baseline="0"/>
                      <a:pPr/>
                      <a:t>[PERCENTAGE]</a:t>
                    </a:fld>
                    <a:endParaRPr 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204-584E-9258-B0680412115A}"/>
                </c:ext>
              </c:extLst>
            </c:dLbl>
            <c:dLbl>
              <c:idx val="2"/>
              <c:tx>
                <c:rich>
                  <a:bodyPr/>
                  <a:lstStyle/>
                  <a:p>
                    <a:fld id="{54C20E01-1BAC-5546-8340-503F6152ECE2}" type="PERCENTAGE">
                      <a:rPr lang="en-US" baseline="0"/>
                      <a:pPr/>
                      <a:t>[PERCENTAGE]</a:t>
                    </a:fld>
                    <a:endParaRPr 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204-584E-9258-B0680412115A}"/>
                </c:ext>
              </c:extLst>
            </c:dLbl>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'2.1 Graph '!$A$2:$A$4</c:f>
              <c:strCache>
                <c:ptCount val="3"/>
                <c:pt idx="0">
                  <c:v>Family/Friends car</c:v>
                </c:pt>
                <c:pt idx="1">
                  <c:v>Own Car - Driver - Non Driver/Passenger</c:v>
                </c:pt>
                <c:pt idx="2">
                  <c:v>Public Transport</c:v>
                </c:pt>
              </c:strCache>
            </c:strRef>
          </c:cat>
          <c:val>
            <c:numRef>
              <c:f>'2.1 Graph '!$B$2:$B$4</c:f>
              <c:numCache>
                <c:formatCode>General</c:formatCode>
                <c:ptCount val="3"/>
                <c:pt idx="0">
                  <c:v>1</c:v>
                </c:pt>
                <c:pt idx="1">
                  <c:v>41</c:v>
                </c:pt>
                <c:pt idx="2">
                  <c:v>13</c:v>
                </c:pt>
              </c:numCache>
            </c:numRef>
          </c:val>
          <c:extLst>
            <c:ext xmlns:c16="http://schemas.microsoft.com/office/drawing/2014/chart" uri="{C3380CC4-5D6E-409C-BE32-E72D297353CC}">
              <c16:uniqueId val="{00000006-7204-584E-9258-B0680412115A}"/>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Multimodal</a:t>
            </a:r>
            <a:r>
              <a:rPr lang="en-US" baseline="0"/>
              <a:t> Transport</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4CC8-F04E-B0D4-F3924D61C3FE}"/>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4CC8-F04E-B0D4-F3924D61C3FE}"/>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4CC8-F04E-B0D4-F3924D61C3FE}"/>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4CC8-F04E-B0D4-F3924D61C3FE}"/>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4CC8-F04E-B0D4-F3924D61C3FE}"/>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4CC8-F04E-B0D4-F3924D61C3FE}"/>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D-4CC8-F04E-B0D4-F3924D61C3FE}"/>
              </c:ext>
            </c:extLst>
          </c:dPt>
          <c:dLbls>
            <c:spPr>
              <a:gradFill>
                <a:gsLst>
                  <a:gs pos="85992">
                    <a:srgbClr val="B0C4E6"/>
                  </a:gs>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'2.2 Graph Modes of Transport'!$A$2:$A$8</c:f>
              <c:strCache>
                <c:ptCount val="7"/>
                <c:pt idx="0">
                  <c:v>Own Car</c:v>
                </c:pt>
                <c:pt idx="1">
                  <c:v>Public Transport</c:v>
                </c:pt>
                <c:pt idx="2">
                  <c:v>Family or Friends Car</c:v>
                </c:pt>
                <c:pt idx="3">
                  <c:v>Taxi</c:v>
                </c:pt>
                <c:pt idx="4">
                  <c:v>E-Cycle</c:v>
                </c:pt>
                <c:pt idx="5">
                  <c:v>Walking</c:v>
                </c:pt>
                <c:pt idx="6">
                  <c:v>Mobility Scooter</c:v>
                </c:pt>
              </c:strCache>
            </c:strRef>
          </c:cat>
          <c:val>
            <c:numRef>
              <c:f>'2.2 Graph Modes of Transport'!$B$2:$B$8</c:f>
              <c:numCache>
                <c:formatCode>General</c:formatCode>
                <c:ptCount val="7"/>
                <c:pt idx="0">
                  <c:v>41</c:v>
                </c:pt>
                <c:pt idx="1">
                  <c:v>24</c:v>
                </c:pt>
                <c:pt idx="2">
                  <c:v>18</c:v>
                </c:pt>
                <c:pt idx="3">
                  <c:v>7</c:v>
                </c:pt>
                <c:pt idx="4">
                  <c:v>1</c:v>
                </c:pt>
                <c:pt idx="5">
                  <c:v>30</c:v>
                </c:pt>
                <c:pt idx="6">
                  <c:v>0</c:v>
                </c:pt>
              </c:numCache>
            </c:numRef>
          </c:val>
          <c:extLst>
            <c:ext xmlns:c16="http://schemas.microsoft.com/office/drawing/2014/chart" uri="{C3380CC4-5D6E-409C-BE32-E72D297353CC}">
              <c16:uniqueId val="{0000000E-4CC8-F04E-B0D4-F3924D61C3FE}"/>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NZ" dirty="0"/>
              <a:t>Transport Policy Making</a:t>
            </a:r>
            <a:r>
              <a:rPr lang="en-NZ" baseline="0" dirty="0"/>
              <a:t> – </a:t>
            </a:r>
            <a:r>
              <a:rPr lang="en-NZ" baseline="0" dirty="0" err="1"/>
              <a:t>Engageing</a:t>
            </a:r>
            <a:r>
              <a:rPr lang="en-NZ" baseline="0" dirty="0"/>
              <a:t> Elders </a:t>
            </a:r>
            <a:endParaRPr lang="en-NZ"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'10.Graph'!$A$3</c:f>
              <c:strCache>
                <c:ptCount val="1"/>
                <c:pt idx="0">
                  <c:v>Count 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'10.Graph'!$B$1:$F$1</c:f>
              <c:strCache>
                <c:ptCount val="5"/>
                <c:pt idx="0">
                  <c:v>Q10.1 Have you taken part in Council transport surveys?</c:v>
                </c:pt>
                <c:pt idx="1">
                  <c:v>Q10.2 Do you go or make submissions to community consultations on transport?</c:v>
                </c:pt>
                <c:pt idx="2">
                  <c:v>Q10.3 Have you talked to Local Government about your views on transport?</c:v>
                </c:pt>
                <c:pt idx="3">
                  <c:v>Q10.4 Have you considered telling Council about your views on transport?</c:v>
                </c:pt>
                <c:pt idx="4">
                  <c:v>Q10.5 Would you take part in community stakeholder consultations?</c:v>
                </c:pt>
              </c:strCache>
            </c:strRef>
          </c:cat>
          <c:val>
            <c:numRef>
              <c:f>'10.Graph'!$B$3:$F$3</c:f>
              <c:numCache>
                <c:formatCode>General</c:formatCode>
                <c:ptCount val="5"/>
                <c:pt idx="0">
                  <c:v>41</c:v>
                </c:pt>
                <c:pt idx="1">
                  <c:v>39</c:v>
                </c:pt>
                <c:pt idx="2">
                  <c:v>37</c:v>
                </c:pt>
                <c:pt idx="3">
                  <c:v>18</c:v>
                </c:pt>
                <c:pt idx="4">
                  <c:v>12</c:v>
                </c:pt>
              </c:numCache>
            </c:numRef>
          </c:val>
          <c:extLst>
            <c:ext xmlns:c16="http://schemas.microsoft.com/office/drawing/2014/chart" uri="{C3380CC4-5D6E-409C-BE32-E72D297353CC}">
              <c16:uniqueId val="{00000000-756B-E442-BDDB-64872D618817}"/>
            </c:ext>
          </c:extLst>
        </c:ser>
        <c:ser>
          <c:idx val="2"/>
          <c:order val="2"/>
          <c:tx>
            <c:strRef>
              <c:f>'10.Graph'!$A$4</c:f>
              <c:strCache>
                <c:ptCount val="1"/>
                <c:pt idx="0">
                  <c:v>Count Yes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'10.Graph'!$B$1:$F$1</c:f>
              <c:strCache>
                <c:ptCount val="5"/>
                <c:pt idx="0">
                  <c:v>Q10.1 Have you taken part in Council transport surveys?</c:v>
                </c:pt>
                <c:pt idx="1">
                  <c:v>Q10.2 Do you go or make submissions to community consultations on transport?</c:v>
                </c:pt>
                <c:pt idx="2">
                  <c:v>Q10.3 Have you talked to Local Government about your views on transport?</c:v>
                </c:pt>
                <c:pt idx="3">
                  <c:v>Q10.4 Have you considered telling Council about your views on transport?</c:v>
                </c:pt>
                <c:pt idx="4">
                  <c:v>Q10.5 Would you take part in community stakeholder consultations?</c:v>
                </c:pt>
              </c:strCache>
            </c:strRef>
          </c:cat>
          <c:val>
            <c:numRef>
              <c:f>'10.Graph'!$B$4:$F$4</c:f>
              <c:numCache>
                <c:formatCode>General</c:formatCode>
                <c:ptCount val="5"/>
                <c:pt idx="0">
                  <c:v>11</c:v>
                </c:pt>
                <c:pt idx="1">
                  <c:v>12</c:v>
                </c:pt>
                <c:pt idx="2">
                  <c:v>12</c:v>
                </c:pt>
                <c:pt idx="3">
                  <c:v>33</c:v>
                </c:pt>
                <c:pt idx="4">
                  <c:v>31</c:v>
                </c:pt>
              </c:numCache>
            </c:numRef>
          </c:val>
          <c:extLst>
            <c:ext xmlns:c16="http://schemas.microsoft.com/office/drawing/2014/chart" uri="{C3380CC4-5D6E-409C-BE32-E72D297353CC}">
              <c16:uniqueId val="{00000001-756B-E442-BDDB-64872D618817}"/>
            </c:ext>
          </c:extLst>
        </c:ser>
        <c:dLbls>
          <c:showLegendKey val="0"/>
          <c:showVal val="1"/>
          <c:showCatName val="0"/>
          <c:showSerName val="0"/>
          <c:showPercent val="0"/>
          <c:showBubbleSize val="0"/>
        </c:dLbls>
        <c:gapWidth val="219"/>
        <c:overlap val="-27"/>
        <c:axId val="768917496"/>
        <c:axId val="768918152"/>
        <c:extLst>
          <c:ext xmlns:c15="http://schemas.microsoft.com/office/drawing/2012/chart" uri="{02D57815-91ED-43cb-92C2-25804820EDAC}">
            <c15:filteredBarSeries>
              <c15:ser>
                <c:idx val="0"/>
                <c:order val="0"/>
                <c:tx>
                  <c:strRef>
                    <c:extLst>
                      <c:ext uri="{02D57815-91ED-43cb-92C2-25804820EDAC}">
                        <c15:formulaRef>
                          <c15:sqref>'10.Graph'!$A$2</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'10.Graph'!$B$1:$F$1</c15:sqref>
                        </c15:formulaRef>
                      </c:ext>
                    </c:extLst>
                    <c:strCache>
                      <c:ptCount val="5"/>
                      <c:pt idx="0">
                        <c:v>Q10.1 Have you taken part in Council transport surveys?</c:v>
                      </c:pt>
                      <c:pt idx="1">
                        <c:v>Q10.2 Do you go or make submissions to community consultations on transport?</c:v>
                      </c:pt>
                      <c:pt idx="2">
                        <c:v>Q10.3 Have you talked to Local Government about your views on transport?</c:v>
                      </c:pt>
                      <c:pt idx="3">
                        <c:v>Q10.4 Have you considered telling Council about your views on transport?</c:v>
                      </c:pt>
                      <c:pt idx="4">
                        <c:v>Q10.5 Would you take part in community stakeholder consultations?</c:v>
                      </c:pt>
                    </c:strCache>
                  </c:strRef>
                </c:cat>
                <c:val>
                  <c:numRef>
                    <c:extLst>
                      <c:ext uri="{02D57815-91ED-43cb-92C2-25804820EDAC}">
                        <c15:formulaRef>
                          <c15:sqref>'10.Graph'!$B$2:$F$2</c15:sqref>
                        </c15:formulaRef>
                      </c:ext>
                    </c:extLst>
                    <c:numCache>
                      <c:formatCode>General</c:formatCode>
                      <c:ptCount val="5"/>
                    </c:numCache>
                  </c:numRef>
                </c:val>
                <c:extLst>
                  <c:ext xmlns:c16="http://schemas.microsoft.com/office/drawing/2014/chart" uri="{C3380CC4-5D6E-409C-BE32-E72D297353CC}">
                    <c16:uniqueId val="{00000003-756B-E442-BDDB-64872D618817}"/>
                  </c:ext>
                </c:extLst>
              </c15:ser>
            </c15:filteredBarSeries>
          </c:ext>
        </c:extLst>
      </c:barChart>
      <c:lineChart>
        <c:grouping val="standard"/>
        <c:varyColors val="0"/>
        <c:ser>
          <c:idx val="3"/>
          <c:order val="3"/>
          <c:tx>
            <c:strRef>
              <c:f>'10.Graph'!$A$5</c:f>
              <c:strCache>
                <c:ptCount val="1"/>
                <c:pt idx="0">
                  <c:v>Totals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'10.Graph'!$B$1:$F$1</c:f>
              <c:strCache>
                <c:ptCount val="5"/>
                <c:pt idx="0">
                  <c:v>Q10.1 Have you taken part in Council transport surveys?</c:v>
                </c:pt>
                <c:pt idx="1">
                  <c:v>Q10.2 Do you go or make submissions to community consultations on transport?</c:v>
                </c:pt>
                <c:pt idx="2">
                  <c:v>Q10.3 Have you talked to Local Government about your views on transport?</c:v>
                </c:pt>
                <c:pt idx="3">
                  <c:v>Q10.4 Have you considered telling Council about your views on transport?</c:v>
                </c:pt>
                <c:pt idx="4">
                  <c:v>Q10.5 Would you take part in community stakeholder consultations?</c:v>
                </c:pt>
              </c:strCache>
            </c:strRef>
          </c:cat>
          <c:val>
            <c:numRef>
              <c:f>'10.Graph'!$B$5:$F$5</c:f>
              <c:numCache>
                <c:formatCode>General</c:formatCode>
                <c:ptCount val="5"/>
                <c:pt idx="0">
                  <c:v>52</c:v>
                </c:pt>
                <c:pt idx="1">
                  <c:v>51</c:v>
                </c:pt>
                <c:pt idx="2">
                  <c:v>49</c:v>
                </c:pt>
                <c:pt idx="3">
                  <c:v>51</c:v>
                </c:pt>
                <c:pt idx="4">
                  <c:v>43</c:v>
                </c:pt>
              </c:numCache>
            </c:numRef>
          </c:val>
          <c:smooth val="0"/>
          <c:extLst>
            <c:ext xmlns:c16="http://schemas.microsoft.com/office/drawing/2014/chart" uri="{C3380CC4-5D6E-409C-BE32-E72D297353CC}">
              <c16:uniqueId val="{00000002-756B-E442-BDDB-64872D618817}"/>
            </c:ext>
          </c:extLst>
        </c:ser>
        <c:dLbls>
          <c:showLegendKey val="0"/>
          <c:showVal val="1"/>
          <c:showCatName val="0"/>
          <c:showSerName val="0"/>
          <c:showPercent val="0"/>
          <c:showBubbleSize val="0"/>
        </c:dLbls>
        <c:marker val="1"/>
        <c:smooth val="0"/>
        <c:axId val="768917496"/>
        <c:axId val="768918152"/>
      </c:lineChart>
      <c:catAx>
        <c:axId val="768917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918152"/>
        <c:crosses val="autoZero"/>
        <c:auto val="1"/>
        <c:lblAlgn val="ctr"/>
        <c:lblOffset val="100"/>
        <c:noMultiLvlLbl val="0"/>
      </c:catAx>
      <c:valAx>
        <c:axId val="7689181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917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F72D34-375D-664E-AFC8-575D19E99209}" type="datetimeFigureOut">
              <a:rPr lang="en-US" smtClean="0"/>
              <a:t>3/28/19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4285F1-27E6-FF43-BD69-AE7A067DCB0C}" type="slidenum">
              <a:rPr lang="en-US" smtClean="0"/>
              <a:t>‹#›</a:t>
            </a:fld>
            <a:endParaRPr lang="en-US"/>
          </a:p>
        </p:txBody>
      </p:sp>
    </p:spTree>
    <p:extLst>
      <p:ext uri="{BB962C8B-B14F-4D97-AF65-F5344CB8AC3E}">
        <p14:creationId xmlns:p14="http://schemas.microsoft.com/office/powerpoint/2010/main" val="248233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F491F5-BE85-B047-BEB3-6E45B642A325}" type="slidenum">
              <a:rPr lang="en-US" smtClean="0"/>
              <a:t>2</a:t>
            </a:fld>
            <a:endParaRPr lang="en-US"/>
          </a:p>
        </p:txBody>
      </p:sp>
    </p:spTree>
    <p:extLst>
      <p:ext uri="{BB962C8B-B14F-4D97-AF65-F5344CB8AC3E}">
        <p14:creationId xmlns:p14="http://schemas.microsoft.com/office/powerpoint/2010/main" val="940958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C8498-E900-E743-B19B-1A5A791F5A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74F28C-E30C-484F-BFC0-D761B92087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6BD869-DFF4-1242-8585-2940259183D8}"/>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5" name="Footer Placeholder 4">
            <a:extLst>
              <a:ext uri="{FF2B5EF4-FFF2-40B4-BE49-F238E27FC236}">
                <a16:creationId xmlns:a16="http://schemas.microsoft.com/office/drawing/2014/main" id="{97033186-0C9D-D947-8396-689F3A8792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CCB233-DEE8-9B45-88DA-9E99F1100332}"/>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18100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5AFB2-AF69-E94D-B396-689F507636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DF3478-6124-D643-B614-DF927D24E7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83A240-0329-0745-BFFF-5299706522D2}"/>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5" name="Footer Placeholder 4">
            <a:extLst>
              <a:ext uri="{FF2B5EF4-FFF2-40B4-BE49-F238E27FC236}">
                <a16:creationId xmlns:a16="http://schemas.microsoft.com/office/drawing/2014/main" id="{F01D81F4-013C-814D-B3E5-0FB4C22ABF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E3975F-6CB2-0349-9D9C-D65A14D6D473}"/>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1680802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B305F7-AC38-C24C-BD91-1C4456300B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99402A-1C8C-4E42-AE83-266BE643DA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042482-4207-B34A-A779-315E3907896C}"/>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5" name="Footer Placeholder 4">
            <a:extLst>
              <a:ext uri="{FF2B5EF4-FFF2-40B4-BE49-F238E27FC236}">
                <a16:creationId xmlns:a16="http://schemas.microsoft.com/office/drawing/2014/main" id="{3E7FEF11-DF92-2C41-95A9-4F8302B20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1EB51-5EDC-BE42-9FB5-A5410A4C66B6}"/>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1277773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23D5D-6669-524F-AB2A-1AF3E98207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EFA62A-04BF-3748-B396-ED1CCBA844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E5AF75-70CE-BF40-9BCA-4D3F9B51B2C4}"/>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5" name="Footer Placeholder 4">
            <a:extLst>
              <a:ext uri="{FF2B5EF4-FFF2-40B4-BE49-F238E27FC236}">
                <a16:creationId xmlns:a16="http://schemas.microsoft.com/office/drawing/2014/main" id="{DDADF79E-2BBF-F640-8434-03ED72F487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D6F67-D5F0-9746-B80F-B1C9D36DEA90}"/>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4169560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B1293-266A-5E44-B7C7-0712DE8DEC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DBF141-E77F-3A49-BAE2-243F33CC5A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0BFBA4-D6C2-DD41-AD2D-CDC2604E2A9D}"/>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5" name="Footer Placeholder 4">
            <a:extLst>
              <a:ext uri="{FF2B5EF4-FFF2-40B4-BE49-F238E27FC236}">
                <a16:creationId xmlns:a16="http://schemas.microsoft.com/office/drawing/2014/main" id="{A48C5373-1AD4-D749-AAD5-48D033658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F42B1F-15C7-CE4B-BBDF-ED79FE8F3F96}"/>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392302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938A8-2B0F-6540-B375-67E4751F7E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E37ACB-9E3A-0B4B-AA53-4CA165612F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6B044D-1411-D14F-B5D4-390461B2EB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7CE6CD-C446-3240-A541-794E2B4D8925}"/>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6" name="Footer Placeholder 5">
            <a:extLst>
              <a:ext uri="{FF2B5EF4-FFF2-40B4-BE49-F238E27FC236}">
                <a16:creationId xmlns:a16="http://schemas.microsoft.com/office/drawing/2014/main" id="{DC32C6B5-76C1-B241-9DAB-14430A5A41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018D93-33D5-2244-B455-07D509DA356C}"/>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109103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10CB-FA0D-DD44-8BD7-8FB0D92036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80B1CD-F735-1748-8348-4BE157EB1D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8B4580-944E-724A-939F-632B673711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F4EED5-3447-BA41-9D43-B6DADDF8D7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9131D6-5B85-6842-9106-3C0477F865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B1BAB0-4783-CB49-AB0C-F901C2D181FB}"/>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8" name="Footer Placeholder 7">
            <a:extLst>
              <a:ext uri="{FF2B5EF4-FFF2-40B4-BE49-F238E27FC236}">
                <a16:creationId xmlns:a16="http://schemas.microsoft.com/office/drawing/2014/main" id="{6AD21BC6-85AF-2A4D-851A-AD7684B6F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51711B-88F1-7F4E-9116-E194B04607A3}"/>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70505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9D9AB-838B-FC44-A1D4-B9FB8164F6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93F662-9EF1-DD45-BBF7-7FD4704448EF}"/>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4" name="Footer Placeholder 3">
            <a:extLst>
              <a:ext uri="{FF2B5EF4-FFF2-40B4-BE49-F238E27FC236}">
                <a16:creationId xmlns:a16="http://schemas.microsoft.com/office/drawing/2014/main" id="{E8319CFE-23E3-6345-B2AF-6DEDB998B5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43315C-F56A-C64B-B3F4-CBEB2F5E469C}"/>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2937235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3DAE1E-7088-5C48-AF03-69A4B2E7E329}"/>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3" name="Footer Placeholder 2">
            <a:extLst>
              <a:ext uri="{FF2B5EF4-FFF2-40B4-BE49-F238E27FC236}">
                <a16:creationId xmlns:a16="http://schemas.microsoft.com/office/drawing/2014/main" id="{C7F87302-6653-C64D-9F94-DBA42BD364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013399-3D4A-4247-8F32-19D0F6FB7CF0}"/>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598497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6CCA6-8DA4-774B-A771-BA70D6A29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511A3D-B47D-5745-B4D0-714F8C9390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7606F2-CDF3-6344-BBAB-F85F83186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992C48-1D71-C446-92AA-5FA66C0C604A}"/>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6" name="Footer Placeholder 5">
            <a:extLst>
              <a:ext uri="{FF2B5EF4-FFF2-40B4-BE49-F238E27FC236}">
                <a16:creationId xmlns:a16="http://schemas.microsoft.com/office/drawing/2014/main" id="{01D08E62-B52E-A649-A002-B7CC7EB173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CA102A-002B-3D46-9551-106C46ADC162}"/>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109668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E9054-1470-8C42-B480-607EB4A670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61718D-B738-2E40-BB2B-2E9F2AA0DD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53AB48-1111-E940-B1EB-1D84FE7C12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D57EE8-AF1F-6F4D-B8AD-62ED73CFB4E9}"/>
              </a:ext>
            </a:extLst>
          </p:cNvPr>
          <p:cNvSpPr>
            <a:spLocks noGrp="1"/>
          </p:cNvSpPr>
          <p:nvPr>
            <p:ph type="dt" sz="half" idx="10"/>
          </p:nvPr>
        </p:nvSpPr>
        <p:spPr/>
        <p:txBody>
          <a:bodyPr/>
          <a:lstStyle/>
          <a:p>
            <a:fld id="{AA3478B2-44BF-5543-B6E4-78CDBC11ACD4}" type="datetimeFigureOut">
              <a:rPr lang="en-US" smtClean="0"/>
              <a:t>3/28/19</a:t>
            </a:fld>
            <a:endParaRPr lang="en-US"/>
          </a:p>
        </p:txBody>
      </p:sp>
      <p:sp>
        <p:nvSpPr>
          <p:cNvPr id="6" name="Footer Placeholder 5">
            <a:extLst>
              <a:ext uri="{FF2B5EF4-FFF2-40B4-BE49-F238E27FC236}">
                <a16:creationId xmlns:a16="http://schemas.microsoft.com/office/drawing/2014/main" id="{57BDC834-970F-BC4A-86B1-C06353CD91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D7A40D-0024-094C-A26C-1311A56B5F68}"/>
              </a:ext>
            </a:extLst>
          </p:cNvPr>
          <p:cNvSpPr>
            <a:spLocks noGrp="1"/>
          </p:cNvSpPr>
          <p:nvPr>
            <p:ph type="sldNum" sz="quarter" idx="12"/>
          </p:nvPr>
        </p:nvSpPr>
        <p:spPr/>
        <p:txBody>
          <a:bodyPr/>
          <a:lstStyle/>
          <a:p>
            <a:fld id="{33780285-497D-B54F-8197-88C0979B9EED}" type="slidenum">
              <a:rPr lang="en-US" smtClean="0"/>
              <a:t>‹#›</a:t>
            </a:fld>
            <a:endParaRPr lang="en-US"/>
          </a:p>
        </p:txBody>
      </p:sp>
    </p:spTree>
    <p:extLst>
      <p:ext uri="{BB962C8B-B14F-4D97-AF65-F5344CB8AC3E}">
        <p14:creationId xmlns:p14="http://schemas.microsoft.com/office/powerpoint/2010/main" val="4183800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9ABBEE-B4E9-D04D-BADC-DD9E23606A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4C27D7-3FCC-2549-AF77-83B80B2293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80CB78-0411-A048-B5EF-97FDEFC53F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478B2-44BF-5543-B6E4-78CDBC11ACD4}" type="datetimeFigureOut">
              <a:rPr lang="en-US" smtClean="0"/>
              <a:t>3/28/19</a:t>
            </a:fld>
            <a:endParaRPr lang="en-US"/>
          </a:p>
        </p:txBody>
      </p:sp>
      <p:sp>
        <p:nvSpPr>
          <p:cNvPr id="5" name="Footer Placeholder 4">
            <a:extLst>
              <a:ext uri="{FF2B5EF4-FFF2-40B4-BE49-F238E27FC236}">
                <a16:creationId xmlns:a16="http://schemas.microsoft.com/office/drawing/2014/main" id="{310F7C6C-5B21-7E40-9768-33D3D94D9B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F13990-7666-4942-A93F-8745B8ADC7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780285-497D-B54F-8197-88C0979B9EED}" type="slidenum">
              <a:rPr lang="en-US" smtClean="0"/>
              <a:t>‹#›</a:t>
            </a:fld>
            <a:endParaRPr lang="en-US"/>
          </a:p>
        </p:txBody>
      </p:sp>
    </p:spTree>
    <p:extLst>
      <p:ext uri="{BB962C8B-B14F-4D97-AF65-F5344CB8AC3E}">
        <p14:creationId xmlns:p14="http://schemas.microsoft.com/office/powerpoint/2010/main" val="1796916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A8F37-7120-BD4A-9966-B508E50AD50E}"/>
              </a:ext>
            </a:extLst>
          </p:cNvPr>
          <p:cNvSpPr>
            <a:spLocks noGrp="1"/>
          </p:cNvSpPr>
          <p:nvPr>
            <p:ph type="ctrTitle"/>
          </p:nvPr>
        </p:nvSpPr>
        <p:spPr>
          <a:xfrm>
            <a:off x="942975" y="1122363"/>
            <a:ext cx="10129838" cy="1655762"/>
          </a:xfrm>
        </p:spPr>
        <p:txBody>
          <a:bodyPr>
            <a:normAutofit fontScale="90000"/>
          </a:bodyPr>
          <a:lstStyle/>
          <a:p>
            <a:r>
              <a:rPr lang="en-US" sz="4000" b="1" dirty="0">
                <a:solidFill>
                  <a:srgbClr val="C00000"/>
                </a:solidFill>
              </a:rPr>
              <a:t>ENGAGEING OLDER PEOPLE IN TRANSPORTATION</a:t>
            </a:r>
            <a:br>
              <a:rPr lang="en-US" sz="3200" dirty="0"/>
            </a:br>
            <a:br>
              <a:rPr lang="en-US" sz="3200" dirty="0"/>
            </a:br>
            <a:r>
              <a:rPr lang="en-US" sz="2200" dirty="0"/>
              <a:t>A BAY OF PLENTY REGIONAL COUNCIL RESEARCH  PROJECT</a:t>
            </a:r>
          </a:p>
        </p:txBody>
      </p:sp>
      <p:sp>
        <p:nvSpPr>
          <p:cNvPr id="3" name="Subtitle 2">
            <a:extLst>
              <a:ext uri="{FF2B5EF4-FFF2-40B4-BE49-F238E27FC236}">
                <a16:creationId xmlns:a16="http://schemas.microsoft.com/office/drawing/2014/main" id="{FE77E31A-D44D-424B-AFCA-795DC73EA735}"/>
              </a:ext>
            </a:extLst>
          </p:cNvPr>
          <p:cNvSpPr>
            <a:spLocks noGrp="1"/>
          </p:cNvSpPr>
          <p:nvPr>
            <p:ph type="subTitle" idx="1"/>
          </p:nvPr>
        </p:nvSpPr>
        <p:spPr>
          <a:xfrm>
            <a:off x="1524000" y="2778125"/>
            <a:ext cx="9144000" cy="2957512"/>
          </a:xfrm>
        </p:spPr>
        <p:txBody>
          <a:bodyPr>
            <a:normAutofit fontScale="85000" lnSpcReduction="20000"/>
          </a:bodyPr>
          <a:lstStyle/>
          <a:p>
            <a:endParaRPr lang="en-US" dirty="0"/>
          </a:p>
          <a:p>
            <a:r>
              <a:rPr lang="en-US" sz="4200" b="1" dirty="0">
                <a:solidFill>
                  <a:srgbClr val="C00000"/>
                </a:solidFill>
              </a:rPr>
              <a:t>SOME INSIGHTS</a:t>
            </a:r>
          </a:p>
          <a:p>
            <a:r>
              <a:rPr lang="en-US" sz="1800" dirty="0"/>
              <a:t>CAROLE GORDON</a:t>
            </a:r>
          </a:p>
          <a:p>
            <a:r>
              <a:rPr lang="en-US" sz="1800" dirty="0"/>
              <a:t>2019</a:t>
            </a:r>
          </a:p>
          <a:p>
            <a:endParaRPr lang="en-US" sz="1800" dirty="0"/>
          </a:p>
          <a:p>
            <a:pPr>
              <a:lnSpc>
                <a:spcPct val="160000"/>
              </a:lnSpc>
            </a:pPr>
            <a:r>
              <a:rPr lang="en-US" sz="2800" dirty="0"/>
              <a:t>This project is a first step in gaining insights from older people </a:t>
            </a:r>
          </a:p>
          <a:p>
            <a:pPr>
              <a:lnSpc>
                <a:spcPct val="160000"/>
              </a:lnSpc>
            </a:pPr>
            <a:r>
              <a:rPr lang="en-US" sz="2800" dirty="0"/>
              <a:t>as key stakeholders in shaping our  future mobility.</a:t>
            </a:r>
          </a:p>
        </p:txBody>
      </p:sp>
    </p:spTree>
    <p:extLst>
      <p:ext uri="{BB962C8B-B14F-4D97-AF65-F5344CB8AC3E}">
        <p14:creationId xmlns:p14="http://schemas.microsoft.com/office/powerpoint/2010/main" val="2912662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0D8EB-27EB-0044-9C4E-25A7422F90F8}"/>
              </a:ext>
            </a:extLst>
          </p:cNvPr>
          <p:cNvSpPr>
            <a:spLocks noGrp="1"/>
          </p:cNvSpPr>
          <p:nvPr>
            <p:ph type="title"/>
          </p:nvPr>
        </p:nvSpPr>
        <p:spPr/>
        <p:txBody>
          <a:bodyPr/>
          <a:lstStyle/>
          <a:p>
            <a:pPr algn="ctr"/>
            <a:r>
              <a:rPr lang="en-US" b="1" dirty="0">
                <a:solidFill>
                  <a:srgbClr val="C00000"/>
                </a:solidFill>
              </a:rPr>
              <a:t>ELDER INSIGHTS: POLICY AND PLANNING</a:t>
            </a:r>
          </a:p>
        </p:txBody>
      </p:sp>
      <p:graphicFrame>
        <p:nvGraphicFramePr>
          <p:cNvPr id="4" name="Content Placeholder 3">
            <a:extLst>
              <a:ext uri="{FF2B5EF4-FFF2-40B4-BE49-F238E27FC236}">
                <a16:creationId xmlns:a16="http://schemas.microsoft.com/office/drawing/2014/main" id="{76732EEC-9662-47BB-9109-0B60335EF539}"/>
              </a:ext>
            </a:extLst>
          </p:cNvPr>
          <p:cNvGraphicFramePr>
            <a:graphicFrameLocks noGrp="1"/>
          </p:cNvGraphicFramePr>
          <p:nvPr>
            <p:ph idx="1"/>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3471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047EB-987C-374F-BCDC-6A536E1D65E7}"/>
              </a:ext>
            </a:extLst>
          </p:cNvPr>
          <p:cNvSpPr>
            <a:spLocks noGrp="1"/>
          </p:cNvSpPr>
          <p:nvPr>
            <p:ph type="title"/>
          </p:nvPr>
        </p:nvSpPr>
        <p:spPr/>
        <p:txBody>
          <a:bodyPr>
            <a:normAutofit fontScale="90000"/>
          </a:bodyPr>
          <a:lstStyle/>
          <a:p>
            <a:pPr algn="ctr"/>
            <a:r>
              <a:rPr lang="en-US" b="1" dirty="0">
                <a:solidFill>
                  <a:srgbClr val="C00000"/>
                </a:solidFill>
              </a:rPr>
              <a:t>INSIGHTS</a:t>
            </a:r>
            <a:br>
              <a:rPr lang="en-US" sz="4000" b="1" dirty="0">
                <a:solidFill>
                  <a:srgbClr val="C00000"/>
                </a:solidFill>
              </a:rPr>
            </a:br>
            <a:r>
              <a:rPr lang="en-US" sz="4000" b="1" dirty="0">
                <a:solidFill>
                  <a:srgbClr val="C00000"/>
                </a:solidFill>
              </a:rPr>
              <a:t>What did Elders say?</a:t>
            </a:r>
            <a:br>
              <a:rPr lang="en-US" sz="4000" b="1" dirty="0">
                <a:solidFill>
                  <a:srgbClr val="C00000"/>
                </a:solidFill>
              </a:rPr>
            </a:br>
            <a:r>
              <a:rPr lang="en-US" sz="1800" dirty="0"/>
              <a:t>Similar to international research</a:t>
            </a:r>
            <a:endParaRPr lang="en-US" dirty="0"/>
          </a:p>
        </p:txBody>
      </p:sp>
      <p:sp>
        <p:nvSpPr>
          <p:cNvPr id="3" name="Content Placeholder 2">
            <a:extLst>
              <a:ext uri="{FF2B5EF4-FFF2-40B4-BE49-F238E27FC236}">
                <a16:creationId xmlns:a16="http://schemas.microsoft.com/office/drawing/2014/main" id="{B5AF8B45-4073-B64C-9F62-99BE93F449A5}"/>
              </a:ext>
            </a:extLst>
          </p:cNvPr>
          <p:cNvSpPr>
            <a:spLocks noGrp="1"/>
          </p:cNvSpPr>
          <p:nvPr>
            <p:ph idx="1"/>
          </p:nvPr>
        </p:nvSpPr>
        <p:spPr/>
        <p:txBody>
          <a:bodyPr>
            <a:normAutofit fontScale="70000" lnSpcReduction="20000"/>
          </a:bodyPr>
          <a:lstStyle/>
          <a:p>
            <a:r>
              <a:rPr lang="en-US" dirty="0"/>
              <a:t>Older-old extremely dependent on convenient PT provision.</a:t>
            </a:r>
          </a:p>
          <a:p>
            <a:r>
              <a:rPr lang="en-US" dirty="0"/>
              <a:t>Intermittent use of buses for convenient trips </a:t>
            </a:r>
          </a:p>
          <a:p>
            <a:r>
              <a:rPr lang="en-US" dirty="0"/>
              <a:t>Maori and Pacifica elders do not use ‘the bus’. Maori community locations are not on bus routes</a:t>
            </a:r>
          </a:p>
          <a:p>
            <a:r>
              <a:rPr lang="en-US" dirty="0"/>
              <a:t>Transfers at “hubs” are extremely stressful and confusing</a:t>
            </a:r>
          </a:p>
          <a:p>
            <a:r>
              <a:rPr lang="en-US" dirty="0"/>
              <a:t>Park and ride please</a:t>
            </a:r>
          </a:p>
          <a:p>
            <a:r>
              <a:rPr lang="en-US" dirty="0"/>
              <a:t>Driving car preference, some multi-modal experience</a:t>
            </a:r>
          </a:p>
          <a:p>
            <a:r>
              <a:rPr lang="en-US" dirty="0"/>
              <a:t>Anger over steps, bus stops, shelters, unreadable signs on buses, Gold Card time limits </a:t>
            </a:r>
          </a:p>
          <a:p>
            <a:r>
              <a:rPr lang="en-US" dirty="0"/>
              <a:t>Bus safety issues - hard seats / no armrests / walkers / signage</a:t>
            </a:r>
          </a:p>
          <a:p>
            <a:r>
              <a:rPr lang="en-US" dirty="0"/>
              <a:t>Openness to innovations in mobility options, bus use if convenient</a:t>
            </a:r>
          </a:p>
          <a:p>
            <a:r>
              <a:rPr lang="en-US" dirty="0"/>
              <a:t>Smaller buses or shuttles that go places please</a:t>
            </a:r>
          </a:p>
          <a:p>
            <a:r>
              <a:rPr lang="en-US" dirty="0"/>
              <a:t>Appreciate kind bus drivers</a:t>
            </a:r>
          </a:p>
          <a:p>
            <a:r>
              <a:rPr lang="en-US" dirty="0"/>
              <a:t>Older people found voice- enjoyed taking part, shared ideas, thinking about PT more, will engage.</a:t>
            </a:r>
          </a:p>
          <a:p>
            <a:endParaRPr lang="en-US" dirty="0"/>
          </a:p>
        </p:txBody>
      </p:sp>
    </p:spTree>
    <p:extLst>
      <p:ext uri="{BB962C8B-B14F-4D97-AF65-F5344CB8AC3E}">
        <p14:creationId xmlns:p14="http://schemas.microsoft.com/office/powerpoint/2010/main" val="2648798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EB4F4-B85C-6342-8124-4D4B54AE7294}"/>
              </a:ext>
            </a:extLst>
          </p:cNvPr>
          <p:cNvSpPr>
            <a:spLocks noGrp="1"/>
          </p:cNvSpPr>
          <p:nvPr>
            <p:ph type="title"/>
          </p:nvPr>
        </p:nvSpPr>
        <p:spPr/>
        <p:txBody>
          <a:bodyPr>
            <a:normAutofit/>
          </a:bodyPr>
          <a:lstStyle/>
          <a:p>
            <a:pPr algn="ctr"/>
            <a:r>
              <a:rPr lang="en-US" b="1" dirty="0">
                <a:solidFill>
                  <a:srgbClr val="C00000"/>
                </a:solidFill>
              </a:rPr>
              <a:t>OPPORTUNITY</a:t>
            </a:r>
          </a:p>
        </p:txBody>
      </p:sp>
      <p:sp>
        <p:nvSpPr>
          <p:cNvPr id="3" name="Content Placeholder 2">
            <a:extLst>
              <a:ext uri="{FF2B5EF4-FFF2-40B4-BE49-F238E27FC236}">
                <a16:creationId xmlns:a16="http://schemas.microsoft.com/office/drawing/2014/main" id="{4DDB14A4-7A58-6F4D-8AEF-8DD54568B12A}"/>
              </a:ext>
            </a:extLst>
          </p:cNvPr>
          <p:cNvSpPr>
            <a:spLocks noGrp="1"/>
          </p:cNvSpPr>
          <p:nvPr>
            <p:ph idx="1"/>
          </p:nvPr>
        </p:nvSpPr>
        <p:spPr/>
        <p:txBody>
          <a:bodyPr>
            <a:normAutofit/>
          </a:bodyPr>
          <a:lstStyle/>
          <a:p>
            <a:endParaRPr lang="en-US" dirty="0"/>
          </a:p>
          <a:p>
            <a:pPr marL="0" indent="0">
              <a:buNone/>
            </a:pPr>
            <a:endParaRPr lang="en-US" dirty="0"/>
          </a:p>
          <a:p>
            <a:pPr marL="0" indent="0" algn="ctr">
              <a:buNone/>
            </a:pPr>
            <a:r>
              <a:rPr lang="en-US" sz="3600" i="1" dirty="0"/>
              <a:t>We need to envision a desirable future, </a:t>
            </a:r>
            <a:endParaRPr lang="en-NZ" sz="3600" dirty="0"/>
          </a:p>
          <a:p>
            <a:pPr marL="0" indent="0" algn="ctr">
              <a:buNone/>
            </a:pPr>
            <a:r>
              <a:rPr lang="en-US" sz="3600" i="1" dirty="0"/>
              <a:t>and start to navigate our way through the transition.</a:t>
            </a:r>
            <a:endParaRPr lang="en-NZ" sz="3600" dirty="0"/>
          </a:p>
          <a:p>
            <a:pPr marL="0" indent="0" algn="ctr">
              <a:buNone/>
            </a:pPr>
            <a:endParaRPr lang="en-US" sz="1600" dirty="0"/>
          </a:p>
          <a:p>
            <a:pPr marL="0" indent="0" algn="ctr">
              <a:buNone/>
            </a:pPr>
            <a:r>
              <a:rPr lang="en-US" sz="1600" dirty="0"/>
              <a:t>Peter </a:t>
            </a:r>
            <a:r>
              <a:rPr lang="en-US" sz="1600" dirty="0" err="1"/>
              <a:t>Mersi</a:t>
            </a:r>
            <a:r>
              <a:rPr lang="en-US" sz="1600" dirty="0"/>
              <a:t>. Chief Executive, Ministry of Transport.</a:t>
            </a:r>
          </a:p>
          <a:p>
            <a:pPr marL="0" indent="0" algn="ctr">
              <a:buNone/>
            </a:pPr>
            <a:r>
              <a:rPr lang="en-US" sz="1600" i="1" dirty="0"/>
              <a:t>Public Transport 2045 </a:t>
            </a:r>
            <a:r>
              <a:rPr lang="en-US" sz="1600" dirty="0"/>
              <a:t>2018</a:t>
            </a:r>
          </a:p>
          <a:p>
            <a:pPr marL="0" indent="0" algn="ctr">
              <a:buNone/>
            </a:pPr>
            <a:endParaRPr lang="en-NZ" dirty="0"/>
          </a:p>
          <a:p>
            <a:pPr marL="0" indent="0">
              <a:buNone/>
            </a:pPr>
            <a:endParaRPr lang="en-US" dirty="0"/>
          </a:p>
        </p:txBody>
      </p:sp>
    </p:spTree>
    <p:extLst>
      <p:ext uri="{BB962C8B-B14F-4D97-AF65-F5344CB8AC3E}">
        <p14:creationId xmlns:p14="http://schemas.microsoft.com/office/powerpoint/2010/main" val="92492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0D398-8086-BA4E-8C9B-0E4F4A2BE026}"/>
              </a:ext>
            </a:extLst>
          </p:cNvPr>
          <p:cNvSpPr>
            <a:spLocks noGrp="1"/>
          </p:cNvSpPr>
          <p:nvPr>
            <p:ph type="title"/>
          </p:nvPr>
        </p:nvSpPr>
        <p:spPr/>
        <p:txBody>
          <a:bodyPr/>
          <a:lstStyle/>
          <a:p>
            <a:pPr algn="ctr"/>
            <a:r>
              <a:rPr lang="en-US" b="1" dirty="0">
                <a:solidFill>
                  <a:srgbClr val="C00000"/>
                </a:solidFill>
              </a:rPr>
              <a:t>THE VIEW SHAFT</a:t>
            </a:r>
          </a:p>
        </p:txBody>
      </p:sp>
      <p:sp>
        <p:nvSpPr>
          <p:cNvPr id="3" name="Content Placeholder 2">
            <a:extLst>
              <a:ext uri="{FF2B5EF4-FFF2-40B4-BE49-F238E27FC236}">
                <a16:creationId xmlns:a16="http://schemas.microsoft.com/office/drawing/2014/main" id="{492375F6-A837-694A-BC85-AC440FBF18DF}"/>
              </a:ext>
            </a:extLst>
          </p:cNvPr>
          <p:cNvSpPr>
            <a:spLocks noGrp="1"/>
          </p:cNvSpPr>
          <p:nvPr>
            <p:ph idx="1"/>
          </p:nvPr>
        </p:nvSpPr>
        <p:spPr>
          <a:xfrm>
            <a:off x="838200" y="1413164"/>
            <a:ext cx="10515600" cy="4763799"/>
          </a:xfrm>
        </p:spPr>
        <p:txBody>
          <a:bodyPr>
            <a:normAutofit fontScale="25000" lnSpcReduction="20000"/>
          </a:bodyPr>
          <a:lstStyle/>
          <a:p>
            <a:pPr marL="0" indent="0" algn="ctr">
              <a:lnSpc>
                <a:spcPct val="120000"/>
              </a:lnSpc>
              <a:buNone/>
            </a:pPr>
            <a:r>
              <a:rPr lang="en-US" sz="9600" dirty="0"/>
              <a:t>As transportation shifts into a digital on demand era of shared mobility, </a:t>
            </a:r>
          </a:p>
          <a:p>
            <a:pPr marL="0" indent="0" algn="ctr">
              <a:lnSpc>
                <a:spcPct val="120000"/>
              </a:lnSpc>
              <a:buNone/>
            </a:pPr>
            <a:r>
              <a:rPr lang="en-US" sz="9600" dirty="0"/>
              <a:t>it is vital that transport planning is well informed on the needs, desires, and motivations of increasing numbers of people living longer.</a:t>
            </a:r>
          </a:p>
          <a:p>
            <a:pPr marL="0" indent="0" algn="just">
              <a:lnSpc>
                <a:spcPct val="150000"/>
              </a:lnSpc>
              <a:buNone/>
            </a:pPr>
            <a:endParaRPr lang="en-US" sz="3800" dirty="0">
              <a:solidFill>
                <a:srgbClr val="C00000"/>
              </a:solidFill>
            </a:endParaRPr>
          </a:p>
          <a:p>
            <a:pPr marL="0" indent="0" algn="ctr">
              <a:lnSpc>
                <a:spcPct val="120000"/>
              </a:lnSpc>
              <a:buNone/>
            </a:pPr>
            <a:r>
              <a:rPr lang="en-US" sz="8600" b="1" dirty="0">
                <a:solidFill>
                  <a:srgbClr val="C00000"/>
                </a:solidFill>
              </a:rPr>
              <a:t>This project is a peek into Elder travel behaviors, travel preferences, and perceptions of current provisions and changes needed to make public transport</a:t>
            </a:r>
          </a:p>
          <a:p>
            <a:pPr marL="0" indent="0" algn="ctr">
              <a:lnSpc>
                <a:spcPct val="120000"/>
              </a:lnSpc>
              <a:buNone/>
            </a:pPr>
            <a:r>
              <a:rPr lang="en-US" sz="8600" b="1" dirty="0">
                <a:solidFill>
                  <a:srgbClr val="C00000"/>
                </a:solidFill>
              </a:rPr>
              <a:t> more accessible and convenient.</a:t>
            </a:r>
            <a:br>
              <a:rPr lang="en-NZ" sz="8600" b="1" dirty="0">
                <a:solidFill>
                  <a:srgbClr val="C00000"/>
                </a:solidFill>
              </a:rPr>
            </a:br>
            <a:endParaRPr lang="en-US" sz="8600" b="1" dirty="0">
              <a:solidFill>
                <a:srgbClr val="C00000"/>
              </a:solidFill>
            </a:endParaRPr>
          </a:p>
          <a:p>
            <a:pPr marL="0" indent="0" algn="ctr">
              <a:lnSpc>
                <a:spcPct val="120000"/>
              </a:lnSpc>
              <a:buNone/>
            </a:pPr>
            <a:r>
              <a:rPr lang="en-US" sz="9600" dirty="0"/>
              <a:t>International research and emerging innovation indicates that new transport systems </a:t>
            </a:r>
            <a:r>
              <a:rPr lang="en-US" sz="9600" u="sng" dirty="0"/>
              <a:t>can now </a:t>
            </a:r>
            <a:r>
              <a:rPr lang="en-US" sz="9600" dirty="0"/>
              <a:t>provide ‘smart,’ connected, </a:t>
            </a:r>
            <a:r>
              <a:rPr lang="en-US" sz="9600" dirty="0" err="1"/>
              <a:t>liveable</a:t>
            </a:r>
            <a:r>
              <a:rPr lang="en-US" sz="9600" dirty="0"/>
              <a:t> communities that foster walking, cycling, the use of sustainable human-</a:t>
            </a:r>
            <a:r>
              <a:rPr lang="en-US" sz="9600" dirty="0" err="1"/>
              <a:t>centred</a:t>
            </a:r>
            <a:r>
              <a:rPr lang="en-US" sz="9600" dirty="0"/>
              <a:t> technologies and innovative age and disability friendly public transport modes.</a:t>
            </a:r>
            <a:endParaRPr lang="en-NZ" sz="9600" dirty="0"/>
          </a:p>
          <a:p>
            <a:endParaRPr lang="en-US" dirty="0"/>
          </a:p>
        </p:txBody>
      </p:sp>
    </p:spTree>
    <p:extLst>
      <p:ext uri="{BB962C8B-B14F-4D97-AF65-F5344CB8AC3E}">
        <p14:creationId xmlns:p14="http://schemas.microsoft.com/office/powerpoint/2010/main" val="1825570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ACA68-2B20-1C4F-8A39-90776F9AB90B}"/>
              </a:ext>
            </a:extLst>
          </p:cNvPr>
          <p:cNvSpPr>
            <a:spLocks noGrp="1"/>
          </p:cNvSpPr>
          <p:nvPr>
            <p:ph type="title"/>
          </p:nvPr>
        </p:nvSpPr>
        <p:spPr/>
        <p:txBody>
          <a:bodyPr>
            <a:normAutofit/>
          </a:bodyPr>
          <a:lstStyle/>
          <a:p>
            <a:pPr algn="ctr"/>
            <a:r>
              <a:rPr lang="en-US" sz="4000" b="1" dirty="0">
                <a:solidFill>
                  <a:srgbClr val="C00000"/>
                </a:solidFill>
              </a:rPr>
              <a:t>METHODOLOGY</a:t>
            </a:r>
          </a:p>
        </p:txBody>
      </p:sp>
      <p:sp>
        <p:nvSpPr>
          <p:cNvPr id="3" name="Content Placeholder 2">
            <a:extLst>
              <a:ext uri="{FF2B5EF4-FFF2-40B4-BE49-F238E27FC236}">
                <a16:creationId xmlns:a16="http://schemas.microsoft.com/office/drawing/2014/main" id="{F1F12F3E-7F71-9F4C-924D-D53F6C30A4C9}"/>
              </a:ext>
            </a:extLst>
          </p:cNvPr>
          <p:cNvSpPr>
            <a:spLocks noGrp="1"/>
          </p:cNvSpPr>
          <p:nvPr>
            <p:ph idx="1"/>
          </p:nvPr>
        </p:nvSpPr>
        <p:spPr/>
        <p:txBody>
          <a:bodyPr>
            <a:normAutofit lnSpcReduction="10000"/>
          </a:bodyPr>
          <a:lstStyle/>
          <a:p>
            <a:pPr>
              <a:lnSpc>
                <a:spcPct val="110000"/>
              </a:lnSpc>
            </a:pPr>
            <a:r>
              <a:rPr lang="en-US" sz="2400" dirty="0"/>
              <a:t>The qualitative and quantitative enquiry asked a sample of mature, older, and older-old people, about their current mobility behaviors, and preferences, about their places of travel, and their experience using public transport. </a:t>
            </a:r>
          </a:p>
          <a:p>
            <a:pPr>
              <a:lnSpc>
                <a:spcPct val="110000"/>
              </a:lnSpc>
            </a:pPr>
            <a:r>
              <a:rPr lang="en-US" sz="2400" dirty="0"/>
              <a:t>A focused literature review, four focus groups, a </a:t>
            </a:r>
            <a:r>
              <a:rPr lang="en-US" sz="2400" dirty="0" err="1"/>
              <a:t>fono</a:t>
            </a:r>
            <a:r>
              <a:rPr lang="en-US" sz="2400" dirty="0"/>
              <a:t>, interviews, and questionnaire were undertaken.</a:t>
            </a:r>
          </a:p>
          <a:p>
            <a:pPr>
              <a:lnSpc>
                <a:spcPct val="110000"/>
              </a:lnSpc>
            </a:pPr>
            <a:r>
              <a:rPr lang="en-US" sz="2400" dirty="0"/>
              <a:t>As key stakeholders they were also asked about barriers that limit their use of PT, what infrastructure could be improved, and what they thought might influence their benefit as passengers from future use of emerging technologies in safe, accessible, demand responsive, mobility as a service, efficient transportation and planning processes.</a:t>
            </a:r>
            <a:endParaRPr lang="en-NZ" sz="2400" dirty="0"/>
          </a:p>
          <a:p>
            <a:endParaRPr lang="en-US" dirty="0"/>
          </a:p>
        </p:txBody>
      </p:sp>
    </p:spTree>
    <p:extLst>
      <p:ext uri="{BB962C8B-B14F-4D97-AF65-F5344CB8AC3E}">
        <p14:creationId xmlns:p14="http://schemas.microsoft.com/office/powerpoint/2010/main" val="170012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28F0B-DE8D-5A48-9FCD-33FE5CE96279}"/>
              </a:ext>
            </a:extLst>
          </p:cNvPr>
          <p:cNvSpPr>
            <a:spLocks noGrp="1"/>
          </p:cNvSpPr>
          <p:nvPr>
            <p:ph type="title"/>
          </p:nvPr>
        </p:nvSpPr>
        <p:spPr/>
        <p:txBody>
          <a:bodyPr>
            <a:normAutofit/>
          </a:bodyPr>
          <a:lstStyle/>
          <a:p>
            <a:pPr algn="ctr"/>
            <a:r>
              <a:rPr lang="en-US" sz="4000" b="1" dirty="0">
                <a:solidFill>
                  <a:srgbClr val="C00000"/>
                </a:solidFill>
              </a:rPr>
              <a:t>CULTURAL IDENTITY</a:t>
            </a:r>
          </a:p>
        </p:txBody>
      </p:sp>
      <p:sp>
        <p:nvSpPr>
          <p:cNvPr id="3" name="Content Placeholder 2">
            <a:extLst>
              <a:ext uri="{FF2B5EF4-FFF2-40B4-BE49-F238E27FC236}">
                <a16:creationId xmlns:a16="http://schemas.microsoft.com/office/drawing/2014/main" id="{77EDE4EF-7E3A-A248-A58A-A8D470A2683B}"/>
              </a:ext>
            </a:extLst>
          </p:cNvPr>
          <p:cNvSpPr>
            <a:spLocks noGrp="1"/>
          </p:cNvSpPr>
          <p:nvPr>
            <p:ph idx="1"/>
          </p:nvPr>
        </p:nvSpPr>
        <p:spPr>
          <a:xfrm>
            <a:off x="838200" y="1524000"/>
            <a:ext cx="10515600" cy="4652963"/>
          </a:xfrm>
        </p:spPr>
        <p:txBody>
          <a:bodyPr>
            <a:normAutofit/>
          </a:bodyPr>
          <a:lstStyle/>
          <a:p>
            <a:pPr marL="0" indent="0">
              <a:buNone/>
            </a:pPr>
            <a:endParaRPr lang="en-US" dirty="0"/>
          </a:p>
          <a:p>
            <a:pPr marL="0" indent="0" algn="ctr">
              <a:buNone/>
            </a:pPr>
            <a:r>
              <a:rPr lang="en-US" dirty="0"/>
              <a:t>Most older people who drive a car </a:t>
            </a:r>
          </a:p>
          <a:p>
            <a:pPr marL="0" indent="0" algn="ctr">
              <a:buNone/>
            </a:pPr>
            <a:r>
              <a:rPr lang="en-US" dirty="0"/>
              <a:t>prefer to continue for as long as possible, </a:t>
            </a:r>
          </a:p>
          <a:p>
            <a:pPr marL="0" indent="0" algn="ctr">
              <a:buNone/>
            </a:pPr>
            <a:r>
              <a:rPr lang="en-US" dirty="0"/>
              <a:t>because it is part of their cultural lifestyle and</a:t>
            </a:r>
          </a:p>
          <a:p>
            <a:pPr marL="0" indent="0" algn="ctr">
              <a:buNone/>
            </a:pPr>
            <a:r>
              <a:rPr lang="en-US" dirty="0"/>
              <a:t> the landscape of their living environment.  </a:t>
            </a:r>
            <a:endParaRPr lang="en-NZ" dirty="0"/>
          </a:p>
          <a:p>
            <a:endParaRPr lang="en-US" dirty="0"/>
          </a:p>
          <a:p>
            <a:pPr marL="0" indent="0" algn="ctr">
              <a:buNone/>
            </a:pPr>
            <a:r>
              <a:rPr lang="en-US" sz="2000" dirty="0"/>
              <a:t>Participants indicated:</a:t>
            </a:r>
          </a:p>
          <a:p>
            <a:pPr lvl="7"/>
            <a:r>
              <a:rPr lang="en-US" sz="2000" dirty="0"/>
              <a:t>Real interest in using buses if convenient</a:t>
            </a:r>
          </a:p>
          <a:p>
            <a:pPr lvl="7"/>
            <a:r>
              <a:rPr lang="en-US" sz="2000" dirty="0"/>
              <a:t>Issues with transfers, buses and infrastructure</a:t>
            </a:r>
          </a:p>
          <a:p>
            <a:pPr lvl="7"/>
            <a:r>
              <a:rPr lang="en-US" sz="2000" dirty="0"/>
              <a:t>Openness to explore future options </a:t>
            </a:r>
          </a:p>
        </p:txBody>
      </p:sp>
    </p:spTree>
    <p:extLst>
      <p:ext uri="{BB962C8B-B14F-4D97-AF65-F5344CB8AC3E}">
        <p14:creationId xmlns:p14="http://schemas.microsoft.com/office/powerpoint/2010/main" val="4191960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BED10-01B6-3A44-867C-9BF49B3B6625}"/>
              </a:ext>
            </a:extLst>
          </p:cNvPr>
          <p:cNvSpPr>
            <a:spLocks noGrp="1"/>
          </p:cNvSpPr>
          <p:nvPr>
            <p:ph type="title"/>
          </p:nvPr>
        </p:nvSpPr>
        <p:spPr>
          <a:xfrm>
            <a:off x="838200" y="365124"/>
            <a:ext cx="10515600" cy="2239531"/>
          </a:xfrm>
        </p:spPr>
        <p:txBody>
          <a:bodyPr>
            <a:normAutofit/>
          </a:bodyPr>
          <a:lstStyle/>
          <a:p>
            <a:pPr algn="ctr"/>
            <a:r>
              <a:rPr lang="en-US" b="1" dirty="0">
                <a:solidFill>
                  <a:srgbClr val="C00000"/>
                </a:solidFill>
              </a:rPr>
              <a:t>PROJECT STRATEGIC RELEVANCE</a:t>
            </a:r>
            <a:br>
              <a:rPr lang="en-US" dirty="0"/>
            </a:br>
            <a:r>
              <a:rPr lang="en-US" dirty="0"/>
              <a:t>NOT BUSINESS AS USUAL</a:t>
            </a:r>
            <a:br>
              <a:rPr lang="en-US" dirty="0"/>
            </a:br>
            <a:r>
              <a:rPr lang="en-US" sz="2800" dirty="0">
                <a:solidFill>
                  <a:srgbClr val="C00000"/>
                </a:solidFill>
                <a:latin typeface="+mn-lt"/>
              </a:rPr>
              <a:t>TAURANGA CITY</a:t>
            </a:r>
            <a:r>
              <a:rPr lang="en-US" sz="2800" b="1" dirty="0">
                <a:solidFill>
                  <a:srgbClr val="C00000"/>
                </a:solidFill>
                <a:latin typeface="+mn-lt"/>
              </a:rPr>
              <a:t> </a:t>
            </a:r>
            <a:r>
              <a:rPr lang="en-US" sz="2800" dirty="0">
                <a:solidFill>
                  <a:srgbClr val="C00000"/>
                </a:solidFill>
                <a:latin typeface="+mn-lt"/>
              </a:rPr>
              <a:t>130% INCREASE IN NO OVER 75YRS BY 2030</a:t>
            </a:r>
            <a:br>
              <a:rPr lang="en-US" sz="2700" dirty="0">
                <a:solidFill>
                  <a:srgbClr val="C00000"/>
                </a:solidFill>
                <a:latin typeface="+mn-lt"/>
              </a:rPr>
            </a:br>
            <a:r>
              <a:rPr lang="en-US" sz="2000" b="1" dirty="0">
                <a:latin typeface="+mn-lt"/>
              </a:rPr>
              <a:t>Today many sub-regional mesh blocks have 70% over 70yrs now</a:t>
            </a:r>
          </a:p>
        </p:txBody>
      </p:sp>
      <p:sp>
        <p:nvSpPr>
          <p:cNvPr id="3" name="Content Placeholder 2">
            <a:extLst>
              <a:ext uri="{FF2B5EF4-FFF2-40B4-BE49-F238E27FC236}">
                <a16:creationId xmlns:a16="http://schemas.microsoft.com/office/drawing/2014/main" id="{B88D2279-3BA6-3A41-A3E8-34E32D67F796}"/>
              </a:ext>
            </a:extLst>
          </p:cNvPr>
          <p:cNvSpPr>
            <a:spLocks noGrp="1"/>
          </p:cNvSpPr>
          <p:nvPr>
            <p:ph idx="1"/>
          </p:nvPr>
        </p:nvSpPr>
        <p:spPr>
          <a:xfrm>
            <a:off x="838200" y="2604655"/>
            <a:ext cx="10515600" cy="3572307"/>
          </a:xfrm>
        </p:spPr>
        <p:txBody>
          <a:bodyPr>
            <a:normAutofit fontScale="92500"/>
          </a:bodyPr>
          <a:lstStyle/>
          <a:p>
            <a:pPr marL="0" indent="0">
              <a:buNone/>
            </a:pPr>
            <a:r>
              <a:rPr lang="en-US" dirty="0"/>
              <a:t>Opportunity now for: </a:t>
            </a:r>
          </a:p>
          <a:p>
            <a:r>
              <a:rPr lang="en-US" dirty="0"/>
              <a:t> </a:t>
            </a:r>
            <a:r>
              <a:rPr lang="en-US" sz="2600" dirty="0" err="1"/>
              <a:t>Maximising</a:t>
            </a:r>
            <a:r>
              <a:rPr lang="en-US" sz="2600" dirty="0"/>
              <a:t> wellbeing social value through investment in public transport to reduce the cost of elder dependency, the carbon footprint, congestion and optimize silver economic sustainability.</a:t>
            </a:r>
          </a:p>
          <a:p>
            <a:r>
              <a:rPr lang="en-US" sz="2600" dirty="0"/>
              <a:t>Integrating three megatrend actions- climate change, pop-ageing, technology</a:t>
            </a:r>
          </a:p>
          <a:p>
            <a:r>
              <a:rPr lang="en-US" sz="2600" dirty="0"/>
              <a:t>Responding to rapid long-term population-ageing transport demand in a context of safety, technological innovation and social connectivity.</a:t>
            </a:r>
          </a:p>
          <a:p>
            <a:r>
              <a:rPr lang="en-US" sz="2600" dirty="0"/>
              <a:t>Provision of input to BOPRC  PT development, UFTI, 2019 BOP Transport Review </a:t>
            </a:r>
          </a:p>
          <a:p>
            <a:endParaRPr lang="en-US" dirty="0"/>
          </a:p>
          <a:p>
            <a:endParaRPr lang="en-US" dirty="0"/>
          </a:p>
        </p:txBody>
      </p:sp>
    </p:spTree>
    <p:extLst>
      <p:ext uri="{BB962C8B-B14F-4D97-AF65-F5344CB8AC3E}">
        <p14:creationId xmlns:p14="http://schemas.microsoft.com/office/powerpoint/2010/main" val="351023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6C99A-6229-144A-8818-443108E9192A}"/>
              </a:ext>
            </a:extLst>
          </p:cNvPr>
          <p:cNvSpPr>
            <a:spLocks noGrp="1"/>
          </p:cNvSpPr>
          <p:nvPr>
            <p:ph type="title"/>
          </p:nvPr>
        </p:nvSpPr>
        <p:spPr/>
        <p:txBody>
          <a:bodyPr>
            <a:normAutofit fontScale="90000"/>
          </a:bodyPr>
          <a:lstStyle/>
          <a:p>
            <a:pPr algn="ctr"/>
            <a:r>
              <a:rPr lang="en-US" dirty="0"/>
              <a:t> </a:t>
            </a:r>
            <a:r>
              <a:rPr lang="en-US" sz="4000" b="1" dirty="0">
                <a:solidFill>
                  <a:srgbClr val="C00000"/>
                </a:solidFill>
              </a:rPr>
              <a:t>PARTICIPANT AGE RANGE</a:t>
            </a:r>
            <a:br>
              <a:rPr lang="en-US" sz="4000" dirty="0"/>
            </a:br>
            <a:r>
              <a:rPr lang="en-US" sz="2800" b="1" dirty="0"/>
              <a:t>60% OVER 75 YEARS   38% OVER 80 YEARS</a:t>
            </a:r>
            <a:br>
              <a:rPr lang="en-US" sz="2800" dirty="0"/>
            </a:br>
            <a:r>
              <a:rPr lang="en-US" sz="2800" dirty="0"/>
              <a:t>55 questionnaires were </a:t>
            </a:r>
            <a:r>
              <a:rPr lang="en-US" sz="2800" dirty="0" err="1"/>
              <a:t>analysed</a:t>
            </a:r>
            <a:endParaRPr lang="en-US" sz="2800" dirty="0"/>
          </a:p>
        </p:txBody>
      </p:sp>
      <p:graphicFrame>
        <p:nvGraphicFramePr>
          <p:cNvPr id="4" name="Content Placeholder 3">
            <a:extLst>
              <a:ext uri="{FF2B5EF4-FFF2-40B4-BE49-F238E27FC236}">
                <a16:creationId xmlns:a16="http://schemas.microsoft.com/office/drawing/2014/main" id="{3872AC55-2434-483F-B669-8D8D8690443A}"/>
              </a:ext>
            </a:extLst>
          </p:cNvPr>
          <p:cNvGraphicFramePr>
            <a:graphicFrameLocks noGrp="1"/>
          </p:cNvGraphicFramePr>
          <p:nvPr>
            <p:ph idx="1"/>
            <p:extLst/>
          </p:nvPr>
        </p:nvGraphicFramePr>
        <p:xfrm>
          <a:off x="1680754" y="1690688"/>
          <a:ext cx="8830492" cy="49383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80977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95928-776E-654F-9748-2B11CBC64050}"/>
              </a:ext>
            </a:extLst>
          </p:cNvPr>
          <p:cNvSpPr>
            <a:spLocks noGrp="1"/>
          </p:cNvSpPr>
          <p:nvPr>
            <p:ph type="title"/>
          </p:nvPr>
        </p:nvSpPr>
        <p:spPr>
          <a:xfrm>
            <a:off x="838200" y="365125"/>
            <a:ext cx="10515600" cy="1057549"/>
          </a:xfrm>
        </p:spPr>
        <p:txBody>
          <a:bodyPr>
            <a:normAutofit/>
          </a:bodyPr>
          <a:lstStyle/>
          <a:p>
            <a:pPr algn="ctr"/>
            <a:r>
              <a:rPr lang="en-US" sz="4000" b="1" cap="all" dirty="0">
                <a:solidFill>
                  <a:srgbClr val="C00000"/>
                </a:solidFill>
              </a:rPr>
              <a:t>ELSER INSIGHTS: Main Travel Destinations</a:t>
            </a:r>
          </a:p>
        </p:txBody>
      </p:sp>
      <p:graphicFrame>
        <p:nvGraphicFramePr>
          <p:cNvPr id="4" name="Content Placeholder 3">
            <a:extLst>
              <a:ext uri="{FF2B5EF4-FFF2-40B4-BE49-F238E27FC236}">
                <a16:creationId xmlns:a16="http://schemas.microsoft.com/office/drawing/2014/main" id="{3CC9E713-71D9-4E60-93DA-ADBCFAE0AD4E}"/>
              </a:ext>
            </a:extLst>
          </p:cNvPr>
          <p:cNvGraphicFramePr>
            <a:graphicFrameLocks noGrp="1"/>
          </p:cNvGraphicFramePr>
          <p:nvPr>
            <p:ph idx="1"/>
            <p:extLst/>
          </p:nvPr>
        </p:nvGraphicFramePr>
        <p:xfrm>
          <a:off x="1695450" y="1422674"/>
          <a:ext cx="8801100" cy="49355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6147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CD02-BD7E-7A41-A7C6-FB50F08C89B8}"/>
              </a:ext>
            </a:extLst>
          </p:cNvPr>
          <p:cNvSpPr>
            <a:spLocks noGrp="1"/>
          </p:cNvSpPr>
          <p:nvPr>
            <p:ph type="title"/>
          </p:nvPr>
        </p:nvSpPr>
        <p:spPr/>
        <p:txBody>
          <a:bodyPr>
            <a:normAutofit/>
          </a:bodyPr>
          <a:lstStyle/>
          <a:p>
            <a:pPr algn="ctr"/>
            <a:r>
              <a:rPr lang="en-US" sz="4000" b="1" cap="all" dirty="0">
                <a:solidFill>
                  <a:srgbClr val="C00000"/>
                </a:solidFill>
              </a:rPr>
              <a:t>ELDER INSIGHTS: Main mode of transport</a:t>
            </a:r>
          </a:p>
        </p:txBody>
      </p:sp>
      <p:graphicFrame>
        <p:nvGraphicFramePr>
          <p:cNvPr id="4" name="Content Placeholder 3">
            <a:extLst>
              <a:ext uri="{FF2B5EF4-FFF2-40B4-BE49-F238E27FC236}">
                <a16:creationId xmlns:a16="http://schemas.microsoft.com/office/drawing/2014/main" id="{5E6C50B4-9494-844A-A6C8-E5012550EB70}"/>
              </a:ext>
            </a:extLst>
          </p:cNvPr>
          <p:cNvGraphicFramePr>
            <a:graphicFrameLocks noGrp="1"/>
          </p:cNvGraphicFramePr>
          <p:nvPr>
            <p:ph idx="1"/>
            <p:extLst/>
          </p:nvPr>
        </p:nvGraphicFramePr>
        <p:xfrm>
          <a:off x="1400174" y="1690688"/>
          <a:ext cx="9258301" cy="48021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6443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1A371-4735-1E40-833F-078FBF434E6D}"/>
              </a:ext>
            </a:extLst>
          </p:cNvPr>
          <p:cNvSpPr>
            <a:spLocks noGrp="1"/>
          </p:cNvSpPr>
          <p:nvPr>
            <p:ph type="title"/>
          </p:nvPr>
        </p:nvSpPr>
        <p:spPr>
          <a:xfrm>
            <a:off x="838200" y="365125"/>
            <a:ext cx="10515600" cy="1177925"/>
          </a:xfrm>
        </p:spPr>
        <p:txBody>
          <a:bodyPr>
            <a:normAutofit/>
          </a:bodyPr>
          <a:lstStyle/>
          <a:p>
            <a:pPr algn="ctr"/>
            <a:r>
              <a:rPr lang="en-US" sz="4000" b="1" cap="all" dirty="0">
                <a:solidFill>
                  <a:srgbClr val="C00000"/>
                </a:solidFill>
              </a:rPr>
              <a:t>ELDER INSIGHTS: Modes of transport used</a:t>
            </a:r>
          </a:p>
        </p:txBody>
      </p:sp>
      <p:graphicFrame>
        <p:nvGraphicFramePr>
          <p:cNvPr id="4" name="Content Placeholder 3">
            <a:extLst>
              <a:ext uri="{FF2B5EF4-FFF2-40B4-BE49-F238E27FC236}">
                <a16:creationId xmlns:a16="http://schemas.microsoft.com/office/drawing/2014/main" id="{5178B396-1539-D34A-9528-63F2D8A02C76}"/>
              </a:ext>
            </a:extLst>
          </p:cNvPr>
          <p:cNvGraphicFramePr>
            <a:graphicFrameLocks noGrp="1"/>
          </p:cNvGraphicFramePr>
          <p:nvPr>
            <p:ph idx="1"/>
            <p:extLst/>
          </p:nvPr>
        </p:nvGraphicFramePr>
        <p:xfrm>
          <a:off x="1343024" y="1543050"/>
          <a:ext cx="9486901" cy="50720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8444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BFB6F7442CDB4D47AAEFFE50118F3370" version="1.0.0">
  <systemFields>
    <field name="Objective-Id">
      <value order="0">A3173910</value>
    </field>
    <field name="Objective-Title">
      <value order="0">Carole Gordon - Engaging Older People in Transportation - 29 March 2019</value>
    </field>
    <field name="Objective-Description">
      <value order="0"/>
    </field>
    <field name="Objective-CreationStamp">
      <value order="0">2019-03-28T03:18:18Z</value>
    </field>
    <field name="Objective-IsApproved">
      <value order="0">false</value>
    </field>
    <field name="Objective-IsPublished">
      <value order="0">true</value>
    </field>
    <field name="Objective-DatePublished">
      <value order="0">2019-04-11T22:16:21Z</value>
    </field>
    <field name="Objective-ModificationStamp">
      <value order="0">2019-04-12T00:28:30Z</value>
    </field>
    <field name="Objective-Owner">
      <value order="0">Tone Nerdrum Smith</value>
    </field>
    <field name="Objective-Path">
      <value order="0">EasyInfo Global Folder:'Virtual Filing Cabinet':Democratic Process and Stakeholdings:Council Committee Meetings:* Council Committees:Public Transport Committee:4 | Public Transport Committee Meetings:Public Transport Committee Agenda *:2019 Public Transport Committee Agenda:2019-03-29 Public Transport Agenda - 29 March 2019:Presentations and Tabled items</value>
    </field>
    <field name="Objective-Parent">
      <value order="0">Presentations and Tabled items</value>
    </field>
    <field name="Objective-State">
      <value order="0">Published</value>
    </field>
    <field name="Objective-VersionId">
      <value order="0">vA4860786</value>
    </field>
    <field name="Objective-Version">
      <value order="0">1.0</value>
    </field>
    <field name="Objective-VersionNumber">
      <value order="0">2</value>
    </field>
    <field name="Objective-VersionComment">
      <value order="0"/>
    </field>
    <field name="Objective-FileNumber">
      <value order="0">2.00763</value>
    </field>
    <field name="Objective-Classification">
      <value order="0">Public Access</value>
    </field>
    <field name="Objective-Caveats">
      <value order="0"/>
    </field>
  </systemFields>
  <catalogues>
    <catalogue name="Meeting And Hearing Type Catalogue" type="type" ori="id:cA22">
      <field name="Objective-Meeting and Hearing Type">
        <value order="0">Presentation</value>
      </field>
      <field name="Objective-Meeting Date">
        <value order="0">2019-03-28T11:00:00Z</value>
      </field>
      <field name="Objective-On Behalf Of">
        <value order="0"/>
      </field>
      <field name="Objective-Accela Key">
        <value order="0"/>
      </field>
    </catalogue>
  </catalogues>
</metadata>
</file>

<file path=customXML/itemProps2.xml><?xml version="1.0" encoding="utf-8"?>
<ds:datastoreItem xmlns:ds="http://schemas.openxmlformats.org/officeDocument/2006/customXml" ds:itemID="{5745109E-2DDF-40CB-AC2B-FF9B10C90820}">
  <ds:schemaRefs>
    <ds:schemaRef ds:uri="http://www.objective.com/ecm/document/metadata/BFB6F7442CDB4D47AAEFFE50118F3370"/>
  </ds:schemaRefs>
</ds:datastoreItem>
</file>

<file path=docProps/app.xml><?xml version="1.0" encoding="utf-8"?>
<Properties xmlns="http://schemas.openxmlformats.org/officeDocument/2006/extended-properties" xmlns:vt="http://schemas.openxmlformats.org/officeDocument/2006/docPropsVTypes">
  <TotalTime>87</TotalTime>
  <Words>584</Words>
  <Application>Microsoft Macintosh PowerPoint</Application>
  <PresentationFormat>Widescreen</PresentationFormat>
  <Paragraphs>78</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ENGAGEING OLDER PEOPLE IN TRANSPORTATION  A BAY OF PLENTY REGIONAL COUNCIL RESEARCH  PROJECT</vt:lpstr>
      <vt:lpstr>THE VIEW SHAFT</vt:lpstr>
      <vt:lpstr>METHODOLOGY</vt:lpstr>
      <vt:lpstr>CULTURAL IDENTITY</vt:lpstr>
      <vt:lpstr>PROJECT STRATEGIC RELEVANCE NOT BUSINESS AS USUAL TAURANGA CITY 130% INCREASE IN NO OVER 75YRS BY 2030 Today many sub-regional mesh blocks have 70% over 70yrs now</vt:lpstr>
      <vt:lpstr> PARTICIPANT AGE RANGE 60% OVER 75 YEARS   38% OVER 80 YEARS 55 questionnaires were analysed</vt:lpstr>
      <vt:lpstr>ELSER INSIGHTS: Main Travel Destinations</vt:lpstr>
      <vt:lpstr>ELDER INSIGHTS: Main mode of transport</vt:lpstr>
      <vt:lpstr>ELDER INSIGHTS: Modes of transport used</vt:lpstr>
      <vt:lpstr>ELDER INSIGHTS: POLICY AND PLANNING</vt:lpstr>
      <vt:lpstr>INSIGHTS What did Elders say? Similar to international research</vt:lpstr>
      <vt:lpstr>OPPORTUNITY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Gordon</dc:creator>
  <cp:lastModifiedBy>Angela Gordon</cp:lastModifiedBy>
  <cp:revision>11</cp:revision>
  <dcterms:created xsi:type="dcterms:W3CDTF">2019-03-27T23:46:41Z</dcterms:created>
  <dcterms:modified xsi:type="dcterms:W3CDTF">2019-03-28T01:13:45Z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A3173910</vt:lpwstr>
  </property>
  <property fmtid="{D5CDD505-2E9C-101B-9397-08002B2CF9AE}" pid="4" name="Objective-Title">
    <vt:lpwstr>Carole Gordon - Engaging Older People in Transportation - 29 March 2019</vt:lpwstr>
  </property>
  <property fmtid="{D5CDD505-2E9C-101B-9397-08002B2CF9AE}" pid="5" name="Objective-Description">
    <vt:lpwstr/>
  </property>
  <property fmtid="{D5CDD505-2E9C-101B-9397-08002B2CF9AE}" pid="6" name="Objective-CreationStamp">
    <vt:filetime>2019-03-28T03:18:18Z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2019-04-11T22:16:21Z</vt:filetime>
  </property>
  <property fmtid="{D5CDD505-2E9C-101B-9397-08002B2CF9AE}" pid="10" name="Objective-ModificationStamp">
    <vt:filetime>2019-04-12T00:28:30Z</vt:filetime>
  </property>
  <property fmtid="{D5CDD505-2E9C-101B-9397-08002B2CF9AE}" pid="11" name="Objective-Owner">
    <vt:lpwstr>Tone Nerdrum Smith</vt:lpwstr>
  </property>
  <property fmtid="{D5CDD505-2E9C-101B-9397-08002B2CF9AE}" pid="12" name="Objective-Path">
    <vt:lpwstr>EasyInfo Global Folder:'Virtual Filing Cabinet':Democratic Process and Stakeholdings:Council Committee Meetings:* Council Committees:Public Transport Committee:4 | Public Transport Committee Meetings:Public Transport Committee Agenda *:2019 Public Transport Committee Agenda:2019-03-29 Public Transport Agenda - 29 March 2019:Presentations and Tabled items</vt:lpwstr>
  </property>
  <property fmtid="{D5CDD505-2E9C-101B-9397-08002B2CF9AE}" pid="13" name="Objective-Parent">
    <vt:lpwstr>Presentations and Tabled items</vt:lpwstr>
  </property>
  <property fmtid="{D5CDD505-2E9C-101B-9397-08002B2CF9AE}" pid="14" name="Objective-State">
    <vt:lpwstr>Published</vt:lpwstr>
  </property>
  <property fmtid="{D5CDD505-2E9C-101B-9397-08002B2CF9AE}" pid="15" name="Objective-VersionId">
    <vt:lpwstr>vA4860786</vt:lpwstr>
  </property>
  <property fmtid="{D5CDD505-2E9C-101B-9397-08002B2CF9AE}" pid="16" name="Objective-Version">
    <vt:lpwstr>1.0</vt:lpwstr>
  </property>
  <property fmtid="{D5CDD505-2E9C-101B-9397-08002B2CF9AE}" pid="17" name="Objective-VersionNumber">
    <vt:r8>2</vt:r8>
  </property>
  <property fmtid="{D5CDD505-2E9C-101B-9397-08002B2CF9AE}" pid="18" name="Objective-VersionComment">
    <vt:lpwstr/>
  </property>
  <property fmtid="{D5CDD505-2E9C-101B-9397-08002B2CF9AE}" pid="19" name="Objective-FileNumber">
    <vt:lpwstr>2.00763</vt:lpwstr>
  </property>
  <property fmtid="{D5CDD505-2E9C-101B-9397-08002B2CF9AE}" pid="20" name="Objective-Classification">
    <vt:lpwstr>Public Access</vt:lpwstr>
  </property>
  <property fmtid="{D5CDD505-2E9C-101B-9397-08002B2CF9AE}" pid="21" name="Objective-Caveats">
    <vt:lpwstr/>
  </property>
  <property fmtid="{D5CDD505-2E9C-101B-9397-08002B2CF9AE}" pid="22" name="Objective-Meeting and Hearing Type">
    <vt:lpwstr>Presentation</vt:lpwstr>
  </property>
  <property fmtid="{D5CDD505-2E9C-101B-9397-08002B2CF9AE}" pid="23" name="Objective-Meeting Date">
    <vt:filetime>2019-03-28T11:00:00Z</vt:filetime>
  </property>
  <property fmtid="{D5CDD505-2E9C-101B-9397-08002B2CF9AE}" pid="24" name="Objective-On Behalf Of">
    <vt:lpwstr/>
  </property>
  <property fmtid="{D5CDD505-2E9C-101B-9397-08002B2CF9AE}" pid="25" name="Objective-Accela Key">
    <vt:lpwstr/>
  </property>
  <property fmtid="{D5CDD505-2E9C-101B-9397-08002B2CF9AE}" pid="26" name="Objective-Comment">
    <vt:lpwstr/>
  </property>
  <property fmtid="{D5CDD505-2E9C-101B-9397-08002B2CF9AE}" pid="27" name="Objective-Meeting and Hearing Type [system]">
    <vt:lpwstr>Presentation</vt:lpwstr>
  </property>
  <property fmtid="{D5CDD505-2E9C-101B-9397-08002B2CF9AE}" pid="28" name="Objective-Meeting Date [system]">
    <vt:filetime>2019-03-28T12:00:00Z</vt:filetime>
  </property>
  <property fmtid="{D5CDD505-2E9C-101B-9397-08002B2CF9AE}" pid="29" name="Objective-On Behalf Of [system]">
    <vt:lpwstr/>
  </property>
  <property fmtid="{D5CDD505-2E9C-101B-9397-08002B2CF9AE}" pid="30" name="Objective-Accela Key [system]">
    <vt:lpwstr/>
  </property>
</Properties>
</file>