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b.xml" ContentType="application/vnd.openxmlformats-officedocument.customXmlProperties+xml"/>
</Types>
</file>

<file path=_rels/.rels>&#65279;<?xml version="1.0" encoding="utf-8"?><Relationships xmlns="http://schemas.openxmlformats.org/package/2006/relationships"><Relationship Type="http://schemas.openxmlformats.org/package/2006/relationships/metadata/core-properties" Target="docProps/core.xml" Id="rId3" /><Relationship Type="http://schemas.openxmlformats.org/package/2006/relationships/metadata/thumbnail" Target="docProps/thumbnail.jpeg" Id="rId2" /><Relationship Type="http://schemas.openxmlformats.org/officeDocument/2006/relationships/officeDocument" Target="ppt/presentation.xml" Id="rId1" /><Relationship Type="http://schemas.openxmlformats.org/officeDocument/2006/relationships/extended-properties" Target="docProps/app.xml" Id="rId4" /><Relationship Type="http://schemas.openxmlformats.org/officeDocument/2006/relationships/custom-properties" Target="/docProps/custom.xml" Id="Rc9153494dbbc4478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27"/>
  </p:sldMasterIdLst>
  <p:notesMasterIdLst>
    <p:notesMasterId r:id="rId39"/>
  </p:notesMasterIdLst>
  <p:sldIdLst>
    <p:sldId id="256" r:id="rId28"/>
    <p:sldId id="276" r:id="rId29"/>
    <p:sldId id="291" r:id="rId30"/>
    <p:sldId id="281" r:id="rId31"/>
    <p:sldId id="292" r:id="rId32"/>
    <p:sldId id="284" r:id="rId33"/>
    <p:sldId id="293" r:id="rId34"/>
    <p:sldId id="285" r:id="rId35"/>
    <p:sldId id="289" r:id="rId36"/>
    <p:sldId id="287" r:id="rId37"/>
    <p:sldId id="290" r:id="rId38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 Page" id="{D716858C-B912-774B-86E3-0B7C66631C58}">
          <p14:sldIdLst>
            <p14:sldId id="256"/>
            <p14:sldId id="276"/>
            <p14:sldId id="291"/>
            <p14:sldId id="281"/>
            <p14:sldId id="292"/>
            <p14:sldId id="284"/>
            <p14:sldId id="293"/>
            <p14:sldId id="285"/>
            <p14:sldId id="289"/>
            <p14:sldId id="287"/>
            <p14:sldId id="290"/>
          </p14:sldIdLst>
        </p14:section>
        <p14:section name="Main Pages" id="{B6774FC9-2303-0D46-AC59-4E8B55BA9916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ire Neville" initials="CN" lastIdx="9" clrIdx="0">
    <p:extLst>
      <p:ext uri="{19B8F6BF-5375-455C-9EA6-DF929625EA0E}">
        <p15:presenceInfo xmlns:p15="http://schemas.microsoft.com/office/powerpoint/2012/main" userId="S-1-5-21-701086160-2592556455-563740983-3498" providerId="AD"/>
      </p:ext>
    </p:extLst>
  </p:cmAuthor>
  <p:cmAuthor id="2" name="Zane Fulljames" initials="ZF" lastIdx="1" clrIdx="1">
    <p:extLst>
      <p:ext uri="{19B8F6BF-5375-455C-9EA6-DF929625EA0E}">
        <p15:presenceInfo xmlns:p15="http://schemas.microsoft.com/office/powerpoint/2012/main" userId="S-1-5-21-701086160-2592556455-563740983-210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66CCFF"/>
    <a:srgbClr val="BCCF0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681" autoAdjust="0"/>
    <p:restoredTop sz="81937" autoAdjust="0"/>
  </p:normalViewPr>
  <p:slideViewPr>
    <p:cSldViewPr snapToGrid="0" snapToObjects="1">
      <p:cViewPr varScale="1">
        <p:scale>
          <a:sx n="56" d="100"/>
          <a:sy n="56" d="100"/>
        </p:scale>
        <p:origin x="1616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customXml" Target="../customXml/item13.xml" Id="rId13" /><Relationship Type="http://schemas.openxmlformats.org/officeDocument/2006/relationships/customXml" Target="../customXml/item18.xml" Id="rId18" /><Relationship Type="http://schemas.openxmlformats.org/officeDocument/2006/relationships/customXml" Target="../customXml/item26.xml" Id="rId26" /><Relationship Type="http://schemas.openxmlformats.org/officeDocument/2006/relationships/notesMaster" Target="notesMasters/notesMaster1.xml" Id="rId39" /><Relationship Type="http://schemas.openxmlformats.org/officeDocument/2006/relationships/customXml" Target="../customXml/item21.xml" Id="rId21" /><Relationship Type="http://schemas.openxmlformats.org/officeDocument/2006/relationships/slide" Target="slides/slide7.xml" Id="rId34" /><Relationship Type="http://schemas.openxmlformats.org/officeDocument/2006/relationships/viewProps" Target="viewProps.xml" Id="rId42" /><Relationship Type="http://schemas.openxmlformats.org/officeDocument/2006/relationships/customXml" Target="../customXml/item7.xml" Id="rId7" /><Relationship Type="http://schemas.openxmlformats.org/officeDocument/2006/relationships/customXml" Target="../customXml/item2.xml" Id="rId2" /><Relationship Type="http://schemas.openxmlformats.org/officeDocument/2006/relationships/customXml" Target="../customXml/item16.xml" Id="rId16" /><Relationship Type="http://schemas.openxmlformats.org/officeDocument/2006/relationships/customXml" Target="../customXml/item20.xml" Id="rId20" /><Relationship Type="http://schemas.openxmlformats.org/officeDocument/2006/relationships/slide" Target="slides/slide2.xml" Id="rId29" /><Relationship Type="http://schemas.openxmlformats.org/officeDocument/2006/relationships/presProps" Target="presProps.xml" Id="rId41" /><Relationship Type="http://schemas.openxmlformats.org/officeDocument/2006/relationships/customXml" Target="../customXml/item1.xml" Id="rId1" /><Relationship Type="http://schemas.openxmlformats.org/officeDocument/2006/relationships/customXml" Target="../customXml/item6.xml" Id="rId6" /><Relationship Type="http://schemas.openxmlformats.org/officeDocument/2006/relationships/customXml" Target="../customXml/item11.xml" Id="rId11" /><Relationship Type="http://schemas.openxmlformats.org/officeDocument/2006/relationships/customXml" Target="../customXml/item24.xml" Id="rId24" /><Relationship Type="http://schemas.openxmlformats.org/officeDocument/2006/relationships/slide" Target="slides/slide5.xml" Id="rId32" /><Relationship Type="http://schemas.openxmlformats.org/officeDocument/2006/relationships/slide" Target="slides/slide10.xml" Id="rId37" /><Relationship Type="http://schemas.openxmlformats.org/officeDocument/2006/relationships/commentAuthors" Target="commentAuthors.xml" Id="rId40" /><Relationship Type="http://schemas.openxmlformats.org/officeDocument/2006/relationships/customXml" Target="../customXml/item5.xml" Id="rId5" /><Relationship Type="http://schemas.openxmlformats.org/officeDocument/2006/relationships/customXml" Target="../customXml/item15.xml" Id="rId15" /><Relationship Type="http://schemas.openxmlformats.org/officeDocument/2006/relationships/customXml" Target="../customXml/item23.xml" Id="rId23" /><Relationship Type="http://schemas.openxmlformats.org/officeDocument/2006/relationships/slide" Target="slides/slide1.xml" Id="rId28" /><Relationship Type="http://schemas.openxmlformats.org/officeDocument/2006/relationships/slide" Target="slides/slide9.xml" Id="rId36" /><Relationship Type="http://schemas.openxmlformats.org/officeDocument/2006/relationships/customXml" Target="../customXml/item10.xml" Id="rId10" /><Relationship Type="http://schemas.openxmlformats.org/officeDocument/2006/relationships/customXml" Target="../customXml/item19.xml" Id="rId19" /><Relationship Type="http://schemas.openxmlformats.org/officeDocument/2006/relationships/slide" Target="slides/slide4.xml" Id="rId31" /><Relationship Type="http://schemas.openxmlformats.org/officeDocument/2006/relationships/tableStyles" Target="tableStyles.xml" Id="rId44" /><Relationship Type="http://schemas.openxmlformats.org/officeDocument/2006/relationships/customXml" Target="../customXml/item4.xml" Id="rId4" /><Relationship Type="http://schemas.openxmlformats.org/officeDocument/2006/relationships/customXml" Target="../customXml/item9.xml" Id="rId9" /><Relationship Type="http://schemas.openxmlformats.org/officeDocument/2006/relationships/customXml" Target="../customXml/item14.xml" Id="rId14" /><Relationship Type="http://schemas.openxmlformats.org/officeDocument/2006/relationships/customXml" Target="../customXml/item22.xml" Id="rId22" /><Relationship Type="http://schemas.openxmlformats.org/officeDocument/2006/relationships/slideMaster" Target="slideMasters/slideMaster1.xml" Id="rId27" /><Relationship Type="http://schemas.openxmlformats.org/officeDocument/2006/relationships/slide" Target="slides/slide3.xml" Id="rId30" /><Relationship Type="http://schemas.openxmlformats.org/officeDocument/2006/relationships/slide" Target="slides/slide8.xml" Id="rId35" /><Relationship Type="http://schemas.openxmlformats.org/officeDocument/2006/relationships/theme" Target="theme/theme1.xml" Id="rId43" /><Relationship Type="http://schemas.openxmlformats.org/officeDocument/2006/relationships/customXml" Target="../customXml/item8.xml" Id="rId8" /><Relationship Type="http://schemas.openxmlformats.org/officeDocument/2006/relationships/customXml" Target="../customXml/item3.xml" Id="rId3" /><Relationship Type="http://schemas.openxmlformats.org/officeDocument/2006/relationships/customXml" Target="../customXml/item12.xml" Id="rId12" /><Relationship Type="http://schemas.openxmlformats.org/officeDocument/2006/relationships/customXml" Target="../customXml/item17.xml" Id="rId17" /><Relationship Type="http://schemas.openxmlformats.org/officeDocument/2006/relationships/customXml" Target="../customXml/item25.xml" Id="rId25" /><Relationship Type="http://schemas.openxmlformats.org/officeDocument/2006/relationships/slide" Target="slides/slide6.xml" Id="rId33" /><Relationship Type="http://schemas.openxmlformats.org/officeDocument/2006/relationships/slide" Target="slides/slide11.xml" Id="rId38" /><Relationship Type="http://schemas.openxmlformats.org/officeDocument/2006/relationships/customXml" Target="/customXML/item1b.xml" Id="R7def31f976794aa3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1A654-9E72-4CB2-BC48-32CD77F3F327}" type="datetimeFigureOut">
              <a:rPr lang="en-NZ" smtClean="0"/>
              <a:t>29/03/2019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B3CEB-92F6-4F82-80DA-E3F524D78E4A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464258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Average: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Dec: 97%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Jan: 96.5%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Feb: 93.7% - 2 days where Trips operated were 83.3% and 87% (6 Feb and 23 Feb respectively)</a:t>
            </a:r>
          </a:p>
          <a:p>
            <a:r>
              <a:rPr lang="en-NZ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 so far: 98.8% - 8 days so far this month where there has been 100% trips operated.</a:t>
            </a:r>
          </a:p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B3CEB-92F6-4F82-80DA-E3F524D78E4A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03048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B3CEB-92F6-4F82-80DA-E3F524D78E4A}" type="slidenum">
              <a:rPr lang="en-NZ" smtClean="0"/>
              <a:t>6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284120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50% reduction in complaints comparing March with Feb</a:t>
            </a:r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3B3CEB-92F6-4F82-80DA-E3F524D78E4A}" type="slidenum">
              <a:rPr lang="en-NZ" smtClean="0"/>
              <a:t>8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621097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"/>
            <a:ext cx="9144000" cy="6851904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sz="quarter" idx="13" hasCustomPrompt="1"/>
          </p:nvPr>
        </p:nvSpPr>
        <p:spPr>
          <a:xfrm>
            <a:off x="568325" y="1644650"/>
            <a:ext cx="5040313" cy="1184275"/>
          </a:xfrm>
        </p:spPr>
        <p:txBody>
          <a:bodyPr>
            <a:normAutofit/>
          </a:bodyPr>
          <a:lstStyle>
            <a:lvl2pPr marL="457200" indent="0" algn="l">
              <a:buNone/>
              <a:defRPr sz="4000" b="0" i="0">
                <a:latin typeface="Akzidenz Grotesk BE"/>
                <a:cs typeface="Akzidenz Grotesk BE"/>
              </a:defRPr>
            </a:lvl2pPr>
          </a:lstStyle>
          <a:p>
            <a:pPr lvl="1"/>
            <a:r>
              <a:rPr lang="en-US" dirty="0" smtClean="0"/>
              <a:t>HEADING</a:t>
            </a:r>
            <a:endParaRPr lang="en-US" dirty="0"/>
          </a:p>
        </p:txBody>
      </p:sp>
      <p:sp>
        <p:nvSpPr>
          <p:cNvPr id="11" name="Content Placeholder 8"/>
          <p:cNvSpPr>
            <a:spLocks noGrp="1"/>
          </p:cNvSpPr>
          <p:nvPr>
            <p:ph sz="quarter" idx="14" hasCustomPrompt="1"/>
          </p:nvPr>
        </p:nvSpPr>
        <p:spPr>
          <a:xfrm>
            <a:off x="568325" y="3008312"/>
            <a:ext cx="5040313" cy="1184275"/>
          </a:xfrm>
        </p:spPr>
        <p:txBody>
          <a:bodyPr>
            <a:normAutofit/>
          </a:bodyPr>
          <a:lstStyle>
            <a:lvl2pPr marL="457200" indent="0" algn="l">
              <a:buNone/>
              <a:defRPr sz="3500" b="1" i="1">
                <a:solidFill>
                  <a:srgbClr val="BCCF01"/>
                </a:solidFill>
                <a:latin typeface="Akzidenz Grotesk BE Md"/>
                <a:cs typeface="Akzidenz Grotesk BE Md"/>
              </a:defRPr>
            </a:lvl2pPr>
          </a:lstStyle>
          <a:p>
            <a:pPr lvl="1"/>
            <a:r>
              <a:rPr lang="en-US" dirty="0" smtClean="0"/>
              <a:t>SUB HEADING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6391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8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152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968497"/>
          </a:xfrm>
        </p:spPr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68697"/>
            <a:ext cx="9144000" cy="1289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4411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37237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572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948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96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20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4531BB-FFA9-9C46-BA64-BBAC78FDF7E3}" type="datetimeFigureOut">
              <a:rPr lang="en-US" smtClean="0"/>
              <a:pPr/>
              <a:t>3/29/2019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072564E-E891-1D4E-9455-89640E2237F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713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dirty="0" smtClean="0"/>
              <a:t>Click to edit Master text styles</a:t>
            </a:r>
          </a:p>
          <a:p>
            <a:pPr lvl="1"/>
            <a:r>
              <a:rPr lang="en-AU" dirty="0" smtClean="0"/>
              <a:t>Second level</a:t>
            </a:r>
          </a:p>
          <a:p>
            <a:pPr lvl="4"/>
            <a:r>
              <a:rPr lang="en-AU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4531BB-FFA9-9C46-BA64-BBAC78FDF7E3}" type="datetimeFigureOut">
              <a:rPr lang="en-US" smtClean="0"/>
              <a:pPr/>
              <a:t>3/29/2019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436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1757"/>
            <a:ext cx="7772400" cy="1470025"/>
          </a:xfrm>
        </p:spPr>
        <p:txBody>
          <a:bodyPr/>
          <a:lstStyle/>
          <a:p>
            <a:r>
              <a:rPr lang="en-US" dirty="0" smtClean="0">
                <a:latin typeface="Akzidenz Grotesk BE"/>
                <a:cs typeface="Akzidenz Grotesk BE"/>
              </a:rPr>
              <a:t>Bay of Plenty </a:t>
            </a:r>
            <a:br>
              <a:rPr lang="en-US" dirty="0" smtClean="0">
                <a:latin typeface="Akzidenz Grotesk BE"/>
                <a:cs typeface="Akzidenz Grotesk BE"/>
              </a:rPr>
            </a:br>
            <a:r>
              <a:rPr lang="en-US" dirty="0" smtClean="0">
                <a:latin typeface="Akzidenz Grotesk BE"/>
                <a:cs typeface="Akzidenz Grotesk BE"/>
              </a:rPr>
              <a:t>Regional Council	</a:t>
            </a:r>
            <a:br>
              <a:rPr lang="en-US" dirty="0" smtClean="0">
                <a:latin typeface="Akzidenz Grotesk BE"/>
                <a:cs typeface="Akzidenz Grotesk BE"/>
              </a:rPr>
            </a:br>
            <a:endParaRPr lang="en-US" dirty="0">
              <a:latin typeface="Akzidenz Grotesk BE"/>
              <a:cs typeface="Akzidenz Grotesk BE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>
          <a:xfrm>
            <a:off x="1371600" y="3553159"/>
            <a:ext cx="6400800" cy="1752600"/>
          </a:xfrm>
        </p:spPr>
        <p:txBody>
          <a:bodyPr>
            <a:normAutofit/>
          </a:bodyPr>
          <a:lstStyle/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Public Transport Committee</a:t>
            </a:r>
          </a:p>
          <a:p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29</a:t>
            </a:r>
            <a:r>
              <a:rPr lang="en-US" sz="3600" baseline="30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</a:t>
            </a:r>
            <a:r>
              <a:rPr lang="en-US" sz="36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March 2019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62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Plans for the future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2592" y="2154198"/>
            <a:ext cx="5171704" cy="4460358"/>
          </a:xfrm>
        </p:spPr>
        <p:txBody>
          <a:bodyPr vert="horz" lIns="91440" tIns="45720" rIns="91440" bIns="45720" rtlCol="0">
            <a:normAutofit fontScale="92500"/>
          </a:bodyPr>
          <a:lstStyle/>
          <a:p>
            <a:pPr lvl="1"/>
            <a:r>
              <a:rPr lang="en-US" dirty="0" smtClean="0"/>
              <a:t>Undertake </a:t>
            </a:r>
            <a:r>
              <a:rPr lang="en-US" dirty="0"/>
              <a:t>a collaborative review of run times and loadings to maximize network performance for the customer</a:t>
            </a:r>
          </a:p>
          <a:p>
            <a:pPr lvl="1"/>
            <a:r>
              <a:rPr lang="en-US" dirty="0" smtClean="0"/>
              <a:t>Maintaining </a:t>
            </a:r>
            <a:r>
              <a:rPr lang="en-US" dirty="0"/>
              <a:t>focus on our bus driver recruitment </a:t>
            </a:r>
            <a:r>
              <a:rPr lang="en-US" dirty="0" smtClean="0"/>
              <a:t>pipeline</a:t>
            </a:r>
            <a:endParaRPr lang="en-US" dirty="0"/>
          </a:p>
          <a:p>
            <a:pPr lvl="1"/>
            <a:r>
              <a:rPr lang="en-US" dirty="0" smtClean="0"/>
              <a:t>Deliver improved </a:t>
            </a:r>
            <a:r>
              <a:rPr lang="en-US" dirty="0"/>
              <a:t>operational responses through an action plan that is regularly </a:t>
            </a:r>
            <a:r>
              <a:rPr lang="en-US" dirty="0" smtClean="0"/>
              <a:t>monitored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730" y="2318774"/>
            <a:ext cx="2944623" cy="265808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0473" y="1600200"/>
            <a:ext cx="5069145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000" dirty="0">
                <a:solidFill>
                  <a:prstClr val="black"/>
                </a:solidFill>
              </a:rPr>
              <a:t>Working with BOPRC staff to:</a:t>
            </a:r>
          </a:p>
        </p:txBody>
      </p:sp>
    </p:spTree>
    <p:extLst>
      <p:ext uri="{BB962C8B-B14F-4D97-AF65-F5344CB8AC3E}">
        <p14:creationId xmlns:p14="http://schemas.microsoft.com/office/powerpoint/2010/main" val="41592282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Summary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1529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NZ Bus has enough bus drivers to operate the current schedule and is building further capability to support growth as required;</a:t>
            </a:r>
          </a:p>
          <a:p>
            <a:r>
              <a:rPr lang="en-US" dirty="0" smtClean="0"/>
              <a:t>Services are running reliably; and </a:t>
            </a:r>
          </a:p>
          <a:p>
            <a:r>
              <a:rPr lang="en-US" dirty="0" smtClean="0"/>
              <a:t>Drivers are better paid;</a:t>
            </a:r>
          </a:p>
          <a:p>
            <a:r>
              <a:rPr lang="en-US" dirty="0" smtClean="0"/>
              <a:t>Work is underway with BOPRC to review timetables;</a:t>
            </a:r>
          </a:p>
          <a:p>
            <a:r>
              <a:rPr lang="en-US" dirty="0" smtClean="0"/>
              <a:t>Plan for electric buses to arrive in August; </a:t>
            </a:r>
          </a:p>
          <a:p>
            <a:r>
              <a:rPr lang="en-US" dirty="0" smtClean="0"/>
              <a:t>There is a commitment to partnership, operational stability, reliability for the customer and continuous improvement.</a:t>
            </a:r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881489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Senior Management 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3474720" cy="3968497"/>
          </a:xfrm>
        </p:spPr>
        <p:txBody>
          <a:bodyPr/>
          <a:lstStyle/>
          <a:p>
            <a:r>
              <a:rPr lang="en-US" b="1" dirty="0" smtClean="0"/>
              <a:t>Zane Fulljames</a:t>
            </a:r>
            <a:r>
              <a:rPr lang="en-US" dirty="0" smtClean="0"/>
              <a:t>, CEO</a:t>
            </a:r>
          </a:p>
          <a:p>
            <a:r>
              <a:rPr lang="en-US" b="1" dirty="0" smtClean="0"/>
              <a:t>Scott Thorne</a:t>
            </a:r>
            <a:r>
              <a:rPr lang="en-US" dirty="0" smtClean="0"/>
              <a:t>, Chief Commercial Officer</a:t>
            </a:r>
          </a:p>
          <a:p>
            <a:r>
              <a:rPr lang="en-US" b="1" dirty="0" smtClean="0"/>
              <a:t>Claire Neville</a:t>
            </a:r>
            <a:r>
              <a:rPr lang="en-US" dirty="0" smtClean="0"/>
              <a:t>, GM Operations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7782" y="1417638"/>
            <a:ext cx="4359018" cy="4359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22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NZ Bus in Tauranga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2010" y="1457495"/>
            <a:ext cx="4217670" cy="492044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Two depots - </a:t>
            </a:r>
            <a:r>
              <a:rPr lang="en-US" dirty="0" err="1" smtClean="0"/>
              <a:t>Greerton</a:t>
            </a:r>
            <a:r>
              <a:rPr lang="en-US" dirty="0" smtClean="0"/>
              <a:t> and </a:t>
            </a:r>
            <a:r>
              <a:rPr lang="en-US" dirty="0" err="1" smtClean="0"/>
              <a:t>Papamoa</a:t>
            </a:r>
            <a:endParaRPr lang="en-US" dirty="0" smtClean="0"/>
          </a:p>
          <a:p>
            <a:r>
              <a:rPr lang="en-US" dirty="0" smtClean="0"/>
              <a:t>Full operations </a:t>
            </a:r>
            <a:r>
              <a:rPr lang="en-US" dirty="0"/>
              <a:t>and </a:t>
            </a:r>
            <a:r>
              <a:rPr lang="en-US" dirty="0" smtClean="0"/>
              <a:t>fleet maintenance </a:t>
            </a:r>
            <a:r>
              <a:rPr lang="en-US" dirty="0"/>
              <a:t>functions</a:t>
            </a:r>
          </a:p>
          <a:p>
            <a:r>
              <a:rPr lang="en-US" dirty="0" smtClean="0"/>
              <a:t>Fleet of 96 buses fully branded and equipped with onboard systems</a:t>
            </a:r>
          </a:p>
          <a:p>
            <a:r>
              <a:rPr lang="en-US" dirty="0" smtClean="0"/>
              <a:t>Industry leading driver training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NZ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10" y="1594655"/>
            <a:ext cx="3538220" cy="2653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9184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Performance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Successful go-live on 10 December 2018</a:t>
            </a:r>
          </a:p>
          <a:p>
            <a:r>
              <a:rPr lang="en-US" dirty="0" smtClean="0"/>
              <a:t>Good level of performance in December and January </a:t>
            </a:r>
          </a:p>
          <a:p>
            <a:r>
              <a:rPr lang="en-US" dirty="0" smtClean="0"/>
              <a:t>Major Issues </a:t>
            </a:r>
            <a:r>
              <a:rPr lang="en-US" dirty="0"/>
              <a:t>in first </a:t>
            </a:r>
            <a:r>
              <a:rPr lang="en-US" dirty="0" smtClean="0"/>
              <a:t>2 weeks </a:t>
            </a:r>
            <a:r>
              <a:rPr lang="en-US" dirty="0"/>
              <a:t>of February </a:t>
            </a:r>
            <a:r>
              <a:rPr lang="en-US" dirty="0" smtClean="0"/>
              <a:t>(at start of school term) due to staff shortages</a:t>
            </a:r>
          </a:p>
          <a:p>
            <a:r>
              <a:rPr lang="en-US" dirty="0" smtClean="0"/>
              <a:t>Swift response to issues resulted in return to good performance in March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30499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Operational Performance</a:t>
            </a:r>
            <a:endParaRPr lang="en-NZ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382" y="1535820"/>
            <a:ext cx="8483236" cy="404199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30782" y="3996359"/>
            <a:ext cx="1479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December</a:t>
            </a:r>
            <a:endParaRPr lang="en-NZ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2557621" y="3996359"/>
            <a:ext cx="1149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January</a:t>
            </a:r>
            <a:endParaRPr lang="en-NZ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684076" y="3996359"/>
            <a:ext cx="1302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February</a:t>
            </a:r>
            <a:endParaRPr lang="en-NZ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963136" y="3996359"/>
            <a:ext cx="9896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March</a:t>
            </a:r>
            <a:endParaRPr lang="en-NZ" sz="2400" dirty="0"/>
          </a:p>
        </p:txBody>
      </p:sp>
      <p:sp>
        <p:nvSpPr>
          <p:cNvPr id="15" name="Oval 14"/>
          <p:cNvSpPr/>
          <p:nvPr/>
        </p:nvSpPr>
        <p:spPr>
          <a:xfrm>
            <a:off x="3088801" y="1749591"/>
            <a:ext cx="1795966" cy="1032493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/>
          </a:p>
        </p:txBody>
      </p:sp>
      <p:sp>
        <p:nvSpPr>
          <p:cNvPr id="16" name="TextBox 15"/>
          <p:cNvSpPr txBox="1"/>
          <p:nvPr/>
        </p:nvSpPr>
        <p:spPr>
          <a:xfrm>
            <a:off x="2774497" y="2766090"/>
            <a:ext cx="25415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27 January – 10 </a:t>
            </a:r>
            <a:r>
              <a:rPr lang="en-US" dirty="0"/>
              <a:t>F</a:t>
            </a:r>
            <a:r>
              <a:rPr lang="en-US" dirty="0" smtClean="0"/>
              <a:t>ebruary</a:t>
            </a:r>
            <a:endParaRPr lang="en-NZ" dirty="0"/>
          </a:p>
        </p:txBody>
      </p:sp>
      <p:sp>
        <p:nvSpPr>
          <p:cNvPr id="17" name="TextBox 16"/>
          <p:cNvSpPr txBox="1"/>
          <p:nvPr/>
        </p:nvSpPr>
        <p:spPr>
          <a:xfrm>
            <a:off x="3675804" y="5318961"/>
            <a:ext cx="178209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% Trips Operated</a:t>
            </a:r>
            <a:endParaRPr lang="en-NZ" dirty="0"/>
          </a:p>
        </p:txBody>
      </p:sp>
      <p:sp>
        <p:nvSpPr>
          <p:cNvPr id="18" name="TextBox 17"/>
          <p:cNvSpPr txBox="1"/>
          <p:nvPr/>
        </p:nvSpPr>
        <p:spPr>
          <a:xfrm>
            <a:off x="130960" y="1749591"/>
            <a:ext cx="64472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 smtClean="0"/>
              <a:t>100%</a:t>
            </a:r>
            <a:endParaRPr lang="en-NZ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24259" y="2981831"/>
            <a:ext cx="540534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r"/>
            <a:r>
              <a:rPr lang="en-US" sz="1600" dirty="0"/>
              <a:t>5</a:t>
            </a:r>
            <a:r>
              <a:rPr lang="en-US" sz="1600" dirty="0" smtClean="0"/>
              <a:t>0%</a:t>
            </a:r>
            <a:endParaRPr lang="en-NZ" sz="1600" dirty="0"/>
          </a:p>
        </p:txBody>
      </p:sp>
    </p:spTree>
    <p:extLst>
      <p:ext uri="{BB962C8B-B14F-4D97-AF65-F5344CB8AC3E}">
        <p14:creationId xmlns:p14="http://schemas.microsoft.com/office/powerpoint/2010/main" val="17061610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Response to Staff Shortages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434840"/>
          </a:xfrm>
        </p:spPr>
        <p:txBody>
          <a:bodyPr wrap="square">
            <a:normAutofit fontScale="85000" lnSpcReduction="20000"/>
          </a:bodyPr>
          <a:lstStyle/>
          <a:p>
            <a:r>
              <a:rPr lang="en-US" dirty="0" smtClean="0"/>
              <a:t>In response to staff shortages and resulting cancelled trips, NZ Bus:</a:t>
            </a:r>
          </a:p>
          <a:p>
            <a:pPr lvl="1"/>
            <a:r>
              <a:rPr lang="en-US" dirty="0" smtClean="0"/>
              <a:t>Seconded drivers from Auckland to bolster local resources</a:t>
            </a:r>
          </a:p>
          <a:p>
            <a:pPr lvl="1"/>
            <a:r>
              <a:rPr lang="en-US" dirty="0" err="1"/>
              <a:t>Maximised</a:t>
            </a:r>
            <a:r>
              <a:rPr lang="en-US" dirty="0"/>
              <a:t> operational responses including overtime etc.</a:t>
            </a:r>
          </a:p>
          <a:p>
            <a:pPr lvl="1"/>
            <a:r>
              <a:rPr lang="en-US" dirty="0" smtClean="0"/>
              <a:t>Ramped up recruitment efforts</a:t>
            </a:r>
          </a:p>
          <a:p>
            <a:pPr lvl="1"/>
            <a:r>
              <a:rPr lang="en-US" dirty="0" smtClean="0"/>
              <a:t>Worked with BOP staff to reallocate over half of school trips to other operators</a:t>
            </a:r>
          </a:p>
          <a:p>
            <a:pPr lvl="1"/>
            <a:r>
              <a:rPr lang="en-US" dirty="0" smtClean="0"/>
              <a:t>Improved communication and information provision to provide better clarity and certainty to customers</a:t>
            </a:r>
          </a:p>
          <a:p>
            <a:pPr lvl="1"/>
            <a:r>
              <a:rPr lang="en-US" dirty="0" smtClean="0"/>
              <a:t>Spent an additional $400k to support operations to achieve stable staffing and performance ($1.2m actual spend compared with original $870k plan for recruitment and training costs)</a:t>
            </a:r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405442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838" y="549633"/>
            <a:ext cx="5808247" cy="53998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86582" y="3529782"/>
            <a:ext cx="18484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 smtClean="0"/>
              <a:t>Example of </a:t>
            </a:r>
          </a:p>
          <a:p>
            <a:pPr algn="r"/>
            <a:r>
              <a:rPr lang="en-US" sz="2000" dirty="0" smtClean="0"/>
              <a:t>Bus Back advertising as part of NZ Bus Recruitment campaign</a:t>
            </a:r>
            <a:endParaRPr lang="en-NZ" sz="2000" dirty="0"/>
          </a:p>
        </p:txBody>
      </p:sp>
    </p:spTree>
    <p:extLst>
      <p:ext uri="{BB962C8B-B14F-4D97-AF65-F5344CB8AC3E}">
        <p14:creationId xmlns:p14="http://schemas.microsoft.com/office/powerpoint/2010/main" val="4649923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Situation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2930" y="1417638"/>
            <a:ext cx="8241030" cy="4905958"/>
          </a:xfrm>
        </p:spPr>
        <p:txBody>
          <a:bodyPr wrap="square">
            <a:spAutoFit/>
          </a:bodyPr>
          <a:lstStyle/>
          <a:p>
            <a:r>
              <a:rPr lang="en-US" dirty="0" smtClean="0"/>
              <a:t>As a result of actions taken:</a:t>
            </a:r>
          </a:p>
          <a:p>
            <a:pPr lvl="1"/>
            <a:r>
              <a:rPr lang="en-US" dirty="0"/>
              <a:t>Enough drivers </a:t>
            </a:r>
            <a:r>
              <a:rPr lang="en-US" dirty="0" smtClean="0"/>
              <a:t>recruited </a:t>
            </a:r>
            <a:r>
              <a:rPr lang="en-US" dirty="0"/>
              <a:t>and trained to meet </a:t>
            </a:r>
            <a:r>
              <a:rPr lang="en-US" dirty="0" smtClean="0"/>
              <a:t>current </a:t>
            </a:r>
            <a:r>
              <a:rPr lang="en-US" dirty="0"/>
              <a:t>schedule requirements</a:t>
            </a:r>
          </a:p>
          <a:p>
            <a:pPr lvl="1"/>
            <a:r>
              <a:rPr lang="en-US" dirty="0" smtClean="0"/>
              <a:t>Significantly improved reliability performance </a:t>
            </a:r>
          </a:p>
          <a:p>
            <a:pPr lvl="2"/>
            <a:r>
              <a:rPr lang="en-US" b="1" dirty="0" smtClean="0"/>
              <a:t>98.8% trips operated in March 2019 </a:t>
            </a:r>
          </a:p>
          <a:p>
            <a:pPr lvl="1"/>
            <a:r>
              <a:rPr lang="en-US" dirty="0" smtClean="0"/>
              <a:t>Reduced customer complaints</a:t>
            </a:r>
          </a:p>
          <a:p>
            <a:pPr lvl="1"/>
            <a:r>
              <a:rPr lang="en-US" dirty="0" smtClean="0"/>
              <a:t> Improved communication with regular performance meetings between NZ Bus and BOPRC staff</a:t>
            </a:r>
          </a:p>
          <a:p>
            <a:pPr lvl="1"/>
            <a:endParaRPr lang="en-NZ" dirty="0"/>
          </a:p>
        </p:txBody>
      </p:sp>
    </p:spTree>
    <p:extLst>
      <p:ext uri="{BB962C8B-B14F-4D97-AF65-F5344CB8AC3E}">
        <p14:creationId xmlns:p14="http://schemas.microsoft.com/office/powerpoint/2010/main" val="58259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Outcomes</a:t>
            </a:r>
            <a:endParaRPr lang="en-N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NZ Bus drivers in Bay of Plenty now earning the current Living Wage of $20.55</a:t>
            </a:r>
          </a:p>
          <a:p>
            <a:r>
              <a:rPr lang="en-US" dirty="0"/>
              <a:t>Plan to introduce Electric </a:t>
            </a:r>
            <a:r>
              <a:rPr lang="en-US" dirty="0" smtClean="0"/>
              <a:t>Vehicles - August </a:t>
            </a:r>
            <a:r>
              <a:rPr lang="en-US" dirty="0"/>
              <a:t>2019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5087" y="3458626"/>
            <a:ext cx="4645913" cy="2720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11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customXML/_rels/item1b.xml.rels>&#65279;<?xml version="1.0" encoding="utf-8"?><Relationships xmlns="http://schemas.openxmlformats.org/package/2006/relationships"><Relationship Type="http://schemas.openxmlformats.org/officeDocument/2006/relationships/customXmlProps" Target="/customXML/itemProps1b.xml" Id="Rd3c4172d526e4b2384ade4b889302c76" /></Relationships>
</file>

<file path=customXML/item1b.xml><?xml version="1.0" encoding="utf-8"?>
<metadata xmlns="http://www.objective.com/ecm/document/metadata/BFB6F7442CDB4D47AAEFFE50118F3370" version="1.0.0">
  <systemFields>
    <field name="Objective-Id">
      <value order="0">A3173879</value>
    </field>
    <field name="Objective-Title">
      <value order="0">NZ Bus -Public Transport presentation - 29 March 2019</value>
    </field>
    <field name="Objective-Description">
      <value order="0"/>
    </field>
    <field name="Objective-CreationStamp">
      <value order="0">2019-03-28T03:16:30Z</value>
    </field>
    <field name="Objective-IsApproved">
      <value order="0">false</value>
    </field>
    <field name="Objective-IsPublished">
      <value order="0">true</value>
    </field>
    <field name="Objective-DatePublished">
      <value order="0">2019-03-28T19:44:07Z</value>
    </field>
    <field name="Objective-ModificationStamp">
      <value order="0">2019-04-12T00:28:30Z</value>
    </field>
    <field name="Objective-Owner">
      <value order="0">Tone Nerdrum Smith</value>
    </field>
    <field name="Objective-Path">
      <value order="0"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Agenda:2019-03-29 Public Transport Agenda - 29 March 2019:Presentations and Tabled items</value>
    </field>
    <field name="Objective-Parent">
      <value order="0">Presentations and Tabled items</value>
    </field>
    <field name="Objective-State">
      <value order="0">Published</value>
    </field>
    <field name="Objective-VersionId">
      <value order="0">vA4823042</value>
    </field>
    <field name="Objective-Version">
      <value order="0">1.0</value>
    </field>
    <field name="Objective-VersionNumber">
      <value order="0">2</value>
    </field>
    <field name="Objective-VersionComment">
      <value order="0"/>
    </field>
    <field name="Objective-FileNumber">
      <value order="0">2.00763</value>
    </field>
    <field name="Objective-Classification">
      <value order="0">Public Access</value>
    </field>
    <field name="Objective-Caveats">
      <value order="0"/>
    </field>
  </systemFields>
  <catalogues>
    <catalogue name="Meeting And Hearing Type Catalogue" type="type" ori="id:cA22">
      <field name="Objective-Meeting and Hearing Type">
        <value order="0">Presentation</value>
      </field>
      <field name="Objective-Meeting Date">
        <value order="0">2019-03-28T11:00:00Z</value>
      </field>
      <field name="Objective-On Behalf Of">
        <value order="0"/>
      </field>
      <field name="Objective-Accela Key">
        <value order="0"/>
      </field>
    </catalogue>
  </catalogues>
</metadata>
</file>

<file path=customXML/itemProps1b.xml><?xml version="1.0" encoding="utf-8"?>
<ds:datastoreItem xmlns:ds="http://schemas.openxmlformats.org/officeDocument/2006/customXml" ds:itemID="{5745109E-2DDF-40CB-AC2B-FF9B10C90820}">
  <ds:schemaRefs>
    <ds:schemaRef ds:uri="http://www.objective.com/ecm/document/metadata/BFB6F7442CDB4D47AAEFFE50118F3370"/>
  </ds:schemaRefs>
</ds:datastoreItem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B613FA16-22D1-4CDF-A463-71C4B01E6A50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AF303D61-B0D0-41CE-B746-9644A38F718F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AE12203C-8838-4DE3-AFB2-2855C319837D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96A25C24-E743-4E89-B633-A4CDA5934E1E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F13E35BA-2818-4C32-9F77-F41DA72BCAB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02517BD4-F06A-48F4-8C49-CA9CA1C60430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44F00C66-3380-4D44-90E2-8F295DA45344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269F13A-271D-4101-B88F-5BEFC6820CC2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EEDA63D4-9912-4BB5-8018-04FD88ADCC22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C9F36F2A-0B74-4841-A5D1-27D199FA7D0B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70C3BA0A-466C-484D-9917-277895ABFB3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85AA38F6-2B36-4751-BB2F-0510D183F077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CEAC0BF9-0C18-411E-99DC-2B8B5439F12E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C3FFBDB6-6DDB-4C21-B9E9-DCD59D359244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554224E6-6AF2-40C9-8423-0AF9859FF440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F74FBC3B-AF16-4B20-BF91-246AEC76948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B30C671F-99D7-4F97-8450-9892A22E443D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68556B41-98D7-4093-8D74-BAA96F492983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E4957CF7-8650-448C-8E99-76DFDA98C526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4CD68FA1-1CDB-425E-8981-4AF957B4437F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D95AC79-8647-4816-A85D-4176CDDEF58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DD7561E3-1CF8-46B3-887A-0D95FEB2FF70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A36CC6BC-A09D-46FC-B7F6-42253FF13EE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96341077-EAE1-434D-8D4E-527E7793CFE5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8554EEC9-A686-44BD-973B-F17F2329230E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00C929E9-5430-4DA0-AE46-7C1DCAA3C1C6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3465</TotalTime>
  <Words>485</Words>
  <Application>Microsoft Office PowerPoint</Application>
  <PresentationFormat>On-screen Show (4:3)</PresentationFormat>
  <Paragraphs>73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Akzidenz Grotesk BE</vt:lpstr>
      <vt:lpstr>Akzidenz Grotesk BE Md</vt:lpstr>
      <vt:lpstr>Arial</vt:lpstr>
      <vt:lpstr>Calibri</vt:lpstr>
      <vt:lpstr>Office Theme</vt:lpstr>
      <vt:lpstr>Bay of Plenty  Regional Council  </vt:lpstr>
      <vt:lpstr>Senior Management </vt:lpstr>
      <vt:lpstr>NZ Bus in Tauranga</vt:lpstr>
      <vt:lpstr>Operational Performance</vt:lpstr>
      <vt:lpstr>Operational Performance</vt:lpstr>
      <vt:lpstr>Response to Staff Shortages</vt:lpstr>
      <vt:lpstr>PowerPoint Presentation</vt:lpstr>
      <vt:lpstr>Current Situation</vt:lpstr>
      <vt:lpstr>Other Outcomes</vt:lpstr>
      <vt:lpstr>Plans for the future</vt:lpstr>
      <vt:lpstr>In Summary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Shelley Ryder</dc:creator>
  <cp:keywords/>
  <dc:description/>
  <cp:lastModifiedBy>Claire Neville</cp:lastModifiedBy>
  <cp:revision>180</cp:revision>
  <cp:lastPrinted>2019-03-27T22:02:09Z</cp:lastPrinted>
  <dcterms:created xsi:type="dcterms:W3CDTF">2011-10-18T22:13:15Z</dcterms:created>
  <dcterms:modified xsi:type="dcterms:W3CDTF">2019-03-28T19:34:03Z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A3173879</vt:lpwstr>
  </property>
  <property fmtid="{D5CDD505-2E9C-101B-9397-08002B2CF9AE}" pid="4" name="Objective-Title">
    <vt:lpwstr>NZ Bus -Public Transport presentation - 29 March 2019</vt:lpwstr>
  </property>
  <property fmtid="{D5CDD505-2E9C-101B-9397-08002B2CF9AE}" pid="5" name="Objective-Description">
    <vt:lpwstr/>
  </property>
  <property fmtid="{D5CDD505-2E9C-101B-9397-08002B2CF9AE}" pid="6" name="Objective-CreationStamp">
    <vt:filetime>2019-03-28T03:16:30Z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2019-03-28T19:44:07Z</vt:filetime>
  </property>
  <property fmtid="{D5CDD505-2E9C-101B-9397-08002B2CF9AE}" pid="10" name="Objective-ModificationStamp">
    <vt:filetime>2019-04-12T00:28:30Z</vt:filetime>
  </property>
  <property fmtid="{D5CDD505-2E9C-101B-9397-08002B2CF9AE}" pid="11" name="Objective-Owner">
    <vt:lpwstr>Tone Nerdrum Smith</vt:lpwstr>
  </property>
  <property fmtid="{D5CDD505-2E9C-101B-9397-08002B2CF9AE}" pid="12" name="Objective-Path">
    <vt:lpwstr>EasyInfo Global Folder:'Virtual Filing Cabinet':Democratic Process and Stakeholdings:Council Committee Meetings:* Council Committees:Public Transport Committee:4 | Public Transport Committee Meetings:Public Transport Committee Agenda *:2019 Public Transport Committee Agenda:2019-03-29 Public Transport Agenda - 29 March 2019:Presentations and Tabled items</vt:lpwstr>
  </property>
  <property fmtid="{D5CDD505-2E9C-101B-9397-08002B2CF9AE}" pid="13" name="Objective-Parent">
    <vt:lpwstr>Presentations and Tabled items</vt:lpwstr>
  </property>
  <property fmtid="{D5CDD505-2E9C-101B-9397-08002B2CF9AE}" pid="14" name="Objective-State">
    <vt:lpwstr>Published</vt:lpwstr>
  </property>
  <property fmtid="{D5CDD505-2E9C-101B-9397-08002B2CF9AE}" pid="15" name="Objective-VersionId">
    <vt:lpwstr>vA4823042</vt:lpwstr>
  </property>
  <property fmtid="{D5CDD505-2E9C-101B-9397-08002B2CF9AE}" pid="16" name="Objective-Version">
    <vt:lpwstr>1.0</vt:lpwstr>
  </property>
  <property fmtid="{D5CDD505-2E9C-101B-9397-08002B2CF9AE}" pid="17" name="Objective-VersionNumber">
    <vt:r8>2</vt:r8>
  </property>
  <property fmtid="{D5CDD505-2E9C-101B-9397-08002B2CF9AE}" pid="18" name="Objective-VersionComment">
    <vt:lpwstr/>
  </property>
  <property fmtid="{D5CDD505-2E9C-101B-9397-08002B2CF9AE}" pid="19" name="Objective-FileNumber">
    <vt:lpwstr>2.00763</vt:lpwstr>
  </property>
  <property fmtid="{D5CDD505-2E9C-101B-9397-08002B2CF9AE}" pid="20" name="Objective-Classification">
    <vt:lpwstr>Public Access</vt:lpwstr>
  </property>
  <property fmtid="{D5CDD505-2E9C-101B-9397-08002B2CF9AE}" pid="21" name="Objective-Caveats">
    <vt:lpwstr/>
  </property>
  <property fmtid="{D5CDD505-2E9C-101B-9397-08002B2CF9AE}" pid="22" name="Objective-Meeting and Hearing Type">
    <vt:lpwstr>Presentation</vt:lpwstr>
  </property>
  <property fmtid="{D5CDD505-2E9C-101B-9397-08002B2CF9AE}" pid="23" name="Objective-Meeting Date">
    <vt:filetime>2019-03-28T11:00:00Z</vt:filetime>
  </property>
  <property fmtid="{D5CDD505-2E9C-101B-9397-08002B2CF9AE}" pid="24" name="Objective-On Behalf Of">
    <vt:lpwstr/>
  </property>
  <property fmtid="{D5CDD505-2E9C-101B-9397-08002B2CF9AE}" pid="25" name="Objective-Accela Key">
    <vt:lpwstr/>
  </property>
</Properties>
</file>