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321" r:id="rId5"/>
    <p:sldId id="322" r:id="rId6"/>
    <p:sldId id="260" r:id="rId7"/>
    <p:sldId id="292" r:id="rId8"/>
    <p:sldId id="317" r:id="rId9"/>
    <p:sldId id="318" r:id="rId10"/>
    <p:sldId id="319" r:id="rId11"/>
    <p:sldId id="312" r:id="rId12"/>
    <p:sldId id="305" r:id="rId13"/>
    <p:sldId id="315" r:id="rId14"/>
    <p:sldId id="303" r:id="rId15"/>
    <p:sldId id="314" r:id="rId16"/>
    <p:sldId id="307" r:id="rId17"/>
    <p:sldId id="313" r:id="rId18"/>
    <p:sldId id="316" r:id="rId19"/>
    <p:sldId id="310" r:id="rId20"/>
    <p:sldId id="306" r:id="rId21"/>
    <p:sldId id="304" r:id="rId22"/>
    <p:sldId id="308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2BA"/>
    <a:srgbClr val="00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2946" autoAdjust="0"/>
  </p:normalViewPr>
  <p:slideViewPr>
    <p:cSldViewPr snapToGrid="0">
      <p:cViewPr varScale="1">
        <p:scale>
          <a:sx n="92" d="100"/>
          <a:sy n="92" d="100"/>
        </p:scale>
        <p:origin x="-10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viewProps" Target="viewProps.xml" Id="rId26" /><Relationship Type="http://schemas.openxmlformats.org/officeDocument/2006/relationships/slide" Target="slides/slide1.xml" Id="rId3" /><Relationship Type="http://schemas.openxmlformats.org/officeDocument/2006/relationships/slide" Target="slides/slide19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presProps" Target="presProps.xml" Id="rId25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notesMaster" Target="notesMasters/notesMaster1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tableStyles" Target="tableStyles.xml" Id="rId28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theme" Target="theme/theme1.xml" Id="rId27" /><Relationship Type="http://schemas.openxmlformats.org/officeDocument/2006/relationships/customXml" Target="/customXML/item2.xml" Id="R7e588a71c2eb41c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76D8D-04D7-40EF-8818-8B5549D6CD4C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1C114-8428-4F8C-82E0-F3C0BE779C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391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Main purpose is to</a:t>
            </a:r>
            <a:r>
              <a:rPr lang="en-NZ" baseline="0" dirty="0" smtClean="0"/>
              <a:t> seek Council approval on routes 36 and 70 so we can address bulk feedback we’ve received quickly.</a:t>
            </a:r>
          </a:p>
          <a:p>
            <a:endParaRPr lang="en-NZ" baseline="0" dirty="0" smtClean="0"/>
          </a:p>
          <a:p>
            <a:r>
              <a:rPr lang="en-NZ" baseline="0" dirty="0" smtClean="0"/>
              <a:t>We are delighted to be here today collated and analysed feedback, huge effort 10</a:t>
            </a:r>
            <a:r>
              <a:rPr lang="en-NZ" baseline="30000" dirty="0" smtClean="0"/>
              <a:t>th</a:t>
            </a:r>
            <a:r>
              <a:rPr lang="en-NZ" baseline="0" dirty="0" smtClean="0"/>
              <a:t> March/11</a:t>
            </a:r>
            <a:r>
              <a:rPr lang="en-NZ" baseline="30000" dirty="0" smtClean="0"/>
              <a:t>th</a:t>
            </a:r>
            <a:r>
              <a:rPr lang="en-NZ" baseline="0" dirty="0" smtClean="0"/>
              <a:t> 4 days to collate and analyse it all huge effort.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719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738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0943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2150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5779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653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3632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Check reduced fares how links to annual plan question</a:t>
            </a:r>
          </a:p>
          <a:p>
            <a:r>
              <a:rPr lang="en-NZ" dirty="0" smtClean="0"/>
              <a:t>Fare structure – noted previous </a:t>
            </a:r>
            <a:r>
              <a:rPr lang="en-NZ" dirty="0" err="1" smtClean="0"/>
              <a:t>pt</a:t>
            </a:r>
            <a:r>
              <a:rPr lang="en-NZ" dirty="0" smtClean="0"/>
              <a:t> committed this financial year </a:t>
            </a:r>
            <a:r>
              <a:rPr lang="en-NZ" dirty="0" err="1" smtClean="0"/>
              <a:t>june</a:t>
            </a:r>
            <a:r>
              <a:rPr lang="en-NZ" dirty="0" smtClean="0"/>
              <a:t> </a:t>
            </a:r>
            <a:r>
              <a:rPr lang="en-NZ" dirty="0" err="1" smtClean="0"/>
              <a:t>ish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536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7039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7622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24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2531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1568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68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Yesterday at</a:t>
            </a:r>
            <a:r>
              <a:rPr lang="en-NZ" baseline="0" dirty="0" smtClean="0"/>
              <a:t> SLG Tauranga most car dependant city in NZ, suburban growth led to congestion and longer travel times.</a:t>
            </a:r>
            <a:endParaRPr lang="en-NZ" dirty="0" smtClean="0"/>
          </a:p>
          <a:p>
            <a:r>
              <a:rPr lang="en-NZ" dirty="0" smtClean="0"/>
              <a:t>Reliable,</a:t>
            </a:r>
            <a:r>
              <a:rPr lang="en-NZ" baseline="0" dirty="0" smtClean="0"/>
              <a:t> frequent and direct bus service, high performance.</a:t>
            </a:r>
          </a:p>
          <a:p>
            <a:endParaRPr lang="en-NZ" baseline="0" dirty="0" smtClean="0"/>
          </a:p>
          <a:p>
            <a:r>
              <a:rPr lang="en-NZ" baseline="0" dirty="0" smtClean="0"/>
              <a:t>Development of the blueprint took over 2 years May 2015 – approval 26 Sep 2017 involved a lot of community engagement, extended period, received over 1470 pieces of feedback.</a:t>
            </a:r>
          </a:p>
          <a:p>
            <a:endParaRPr lang="en-NZ" baseline="0" dirty="0" smtClean="0"/>
          </a:p>
          <a:p>
            <a:r>
              <a:rPr lang="en-NZ" baseline="0" dirty="0" smtClean="0"/>
              <a:t>Council made a number of key decisions regarding the network.  Audit and Risk paper legal review of the procurement process.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Buses all kneeling,</a:t>
            </a:r>
            <a:r>
              <a:rPr lang="en-NZ" baseline="0" dirty="0" smtClean="0"/>
              <a:t> accessible buses, with bike racks.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294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600" dirty="0" smtClean="0"/>
              <a:t>The central CBD area attracts the largest number of vehicle trips during the AM peak period, following this the southern end of Cameron Road and Mt Maunganui also attract a high proportion of trips.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600" dirty="0" smtClean="0"/>
              <a:t>The origins of trips are more dispersed. The area with the highest departures is the Otumoetai, Matua, Brookfield, </a:t>
            </a:r>
            <a:r>
              <a:rPr lang="en-NZ" sz="1600" dirty="0" err="1" smtClean="0"/>
              <a:t>Behtlehem</a:t>
            </a:r>
            <a:r>
              <a:rPr lang="en-NZ" sz="1600" dirty="0" smtClean="0"/>
              <a:t> area. Following this the </a:t>
            </a:r>
            <a:r>
              <a:rPr lang="en-NZ" sz="1600" dirty="0" err="1" smtClean="0"/>
              <a:t>Papamoa</a:t>
            </a:r>
            <a:r>
              <a:rPr lang="en-NZ" sz="1600" dirty="0" smtClean="0"/>
              <a:t>, Cameron Road south, CBD and Mt Maunganui areas generate a relatively high number of trips.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600" dirty="0" smtClean="0"/>
              <a:t>There is a high number of trips between the </a:t>
            </a:r>
            <a:r>
              <a:rPr lang="en-NZ" sz="1600" dirty="0" err="1" smtClean="0"/>
              <a:t>Papamoa</a:t>
            </a:r>
            <a:r>
              <a:rPr lang="en-NZ" sz="1600" dirty="0" smtClean="0"/>
              <a:t> and Mt Maunganui sectors, both ways.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600" dirty="0" smtClean="0"/>
              <a:t>The central corridor of Cameron Road south, CBD and Mt Maunganui generates and attracts a high number of trips, both ways.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600" dirty="0" smtClean="0"/>
              <a:t>The highest ten trip demands between key Tauranga City sectors during the 2016 AM peak period are shown in Figure 7 and the corresponding table below.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72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170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018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129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Majority feedback 25% </a:t>
            </a:r>
            <a:r>
              <a:rPr lang="en-NZ" dirty="0" err="1" smtClean="0"/>
              <a:t>Pāpāmoa</a:t>
            </a:r>
            <a:r>
              <a:rPr lang="en-NZ" baseline="0" dirty="0" smtClean="0"/>
              <a:t>, </a:t>
            </a:r>
            <a:r>
              <a:rPr lang="en-NZ" baseline="0" dirty="0" err="1" smtClean="0"/>
              <a:t>Maungatapu</a:t>
            </a:r>
            <a:r>
              <a:rPr lang="en-NZ" baseline="0" dirty="0" smtClean="0"/>
              <a:t> and Matua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5109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553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409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230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228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282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504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73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20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4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59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6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76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282BA"/>
                </a:solidFill>
              </a:defRPr>
            </a:lvl1pPr>
          </a:lstStyle>
          <a:p>
            <a:fld id="{7AE04615-ECCE-401A-A0FF-7DEE31D6F0B3}" type="datetimeFigureOut">
              <a:rPr lang="en-NZ" smtClean="0"/>
              <a:pPr/>
              <a:t>29/03/2019</a:t>
            </a:fld>
            <a:endParaRPr lang="en-NZ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1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82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50" y="942975"/>
            <a:ext cx="7919787" cy="3252036"/>
          </a:xfrm>
        </p:spPr>
        <p:txBody>
          <a:bodyPr anchor="t">
            <a:normAutofit/>
          </a:bodyPr>
          <a:lstStyle/>
          <a:p>
            <a:pPr algn="l"/>
            <a:r>
              <a:rPr lang="en-NZ" sz="4400" b="1" dirty="0" smtClean="0">
                <a:solidFill>
                  <a:srgbClr val="3282BA"/>
                </a:solidFill>
                <a:latin typeface="Gotham Office" panose="02000000000000000000" pitchFamily="2" charset="0"/>
                <a:cs typeface="Gotham Book" pitchFamily="50" charset="0"/>
              </a:rPr>
              <a:t>Tauranga Review Phase 3 Scope</a:t>
            </a:r>
            <a:r>
              <a:rPr lang="en-NZ" b="1" dirty="0" smtClean="0">
                <a:solidFill>
                  <a:srgbClr val="3282BA"/>
                </a:solidFill>
                <a:latin typeface="Gotham Office" panose="02000000000000000000" pitchFamily="2" charset="0"/>
                <a:cs typeface="Gotham Book" pitchFamily="50" charset="0"/>
              </a:rPr>
              <a:t/>
            </a:r>
            <a:br>
              <a:rPr lang="en-NZ" b="1" dirty="0" smtClean="0">
                <a:solidFill>
                  <a:srgbClr val="3282BA"/>
                </a:solidFill>
                <a:latin typeface="Gotham Office" panose="02000000000000000000" pitchFamily="2" charset="0"/>
                <a:cs typeface="Gotham Book" pitchFamily="50" charset="0"/>
              </a:rPr>
            </a:br>
            <a:r>
              <a:rPr lang="en-NZ" sz="24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Public Transport Committee, </a:t>
            </a:r>
            <a:r>
              <a:rPr lang="en-NZ" sz="24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29 </a:t>
            </a:r>
            <a:r>
              <a:rPr lang="en-NZ" sz="24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March 2019</a:t>
            </a:r>
            <a:endParaRPr lang="en-NZ" sz="4800" b="1" dirty="0">
              <a:solidFill>
                <a:srgbClr val="3282BA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Phase 3 – Network review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8"/>
            <a:ext cx="5397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 dirty="0" smtClean="0"/>
              <a:t>Network Review</a:t>
            </a:r>
          </a:p>
          <a:p>
            <a:r>
              <a:rPr lang="en-NZ" sz="2400" dirty="0" smtClean="0"/>
              <a:t>Review all feedback</a:t>
            </a:r>
          </a:p>
          <a:p>
            <a:r>
              <a:rPr lang="en-NZ" sz="2400" dirty="0" smtClean="0"/>
              <a:t>Minor changes</a:t>
            </a:r>
          </a:p>
          <a:p>
            <a:r>
              <a:rPr lang="en-NZ" sz="2400" dirty="0" smtClean="0"/>
              <a:t>Substantive network changes</a:t>
            </a:r>
          </a:p>
          <a:p>
            <a:pPr lvl="1"/>
            <a:r>
              <a:rPr lang="en-NZ" sz="2400" dirty="0" err="1" smtClean="0"/>
              <a:t>Pāpāmoa</a:t>
            </a:r>
            <a:endParaRPr lang="en-NZ" sz="2400" dirty="0" smtClean="0"/>
          </a:p>
          <a:p>
            <a:pPr lvl="1"/>
            <a:r>
              <a:rPr lang="en-NZ" sz="2400" dirty="0" smtClean="0"/>
              <a:t>Western Suburbs</a:t>
            </a:r>
          </a:p>
          <a:p>
            <a:r>
              <a:rPr lang="en-NZ" sz="2400" dirty="0" smtClean="0"/>
              <a:t>Review Infrastructure requirements</a:t>
            </a:r>
            <a:endParaRPr lang="en-NZ" sz="2400" dirty="0"/>
          </a:p>
          <a:p>
            <a:r>
              <a:rPr lang="en-NZ" sz="2400" dirty="0" smtClean="0"/>
              <a:t>Western Bay fare review, including structure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5854700" y="1690688"/>
            <a:ext cx="6057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N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workstreams</a:t>
            </a:r>
            <a:endParaRPr lang="en-N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Wage Business Case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Bus right-sizing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Tauranga School Fares Business Case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Options to regain trust and perception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SuperGold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Card operating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hours review</a:t>
            </a:r>
          </a:p>
          <a:p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239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change requests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30" y="1573618"/>
            <a:ext cx="4626935" cy="43513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NZ" sz="1600" dirty="0"/>
              <a:t>City Link/Hospital Link – routed along Totara St (congested) and City Link uses</a:t>
            </a:r>
          </a:p>
          <a:p>
            <a:pPr>
              <a:spcBef>
                <a:spcPts val="600"/>
              </a:spcBef>
            </a:pPr>
            <a:r>
              <a:rPr lang="en-NZ" sz="1600" dirty="0"/>
              <a:t>Grace Avenue</a:t>
            </a:r>
          </a:p>
          <a:p>
            <a:pPr>
              <a:spcBef>
                <a:spcPts val="600"/>
              </a:spcBef>
            </a:pPr>
            <a:r>
              <a:rPr lang="en-NZ" sz="1600" dirty="0" smtClean="0"/>
              <a:t> </a:t>
            </a:r>
            <a:r>
              <a:rPr lang="en-NZ" sz="1600" dirty="0"/>
              <a:t>Extended operating hours of the Gold Line</a:t>
            </a:r>
          </a:p>
          <a:p>
            <a:pPr>
              <a:spcBef>
                <a:spcPts val="600"/>
              </a:spcBef>
            </a:pPr>
            <a:r>
              <a:rPr lang="en-NZ" sz="1600" dirty="0" smtClean="0"/>
              <a:t>Route </a:t>
            </a:r>
            <a:r>
              <a:rPr lang="en-NZ" sz="1600" dirty="0"/>
              <a:t>1 (</a:t>
            </a:r>
            <a:r>
              <a:rPr lang="en-NZ" sz="1600" dirty="0" err="1"/>
              <a:t>Pyes</a:t>
            </a:r>
            <a:r>
              <a:rPr lang="en-NZ" sz="1600" dirty="0"/>
              <a:t> Pa) – loss of direct service to Mount, loss of direct service to</a:t>
            </a:r>
          </a:p>
          <a:p>
            <a:pPr>
              <a:spcBef>
                <a:spcPts val="600"/>
              </a:spcBef>
            </a:pPr>
            <a:r>
              <a:rPr lang="en-NZ" sz="1600" dirty="0"/>
              <a:t>Hospital (re-routed along Fraser St instead of Cameron Rd), </a:t>
            </a:r>
            <a:endParaRPr lang="en-NZ" sz="1600" dirty="0" smtClean="0"/>
          </a:p>
          <a:p>
            <a:pPr>
              <a:spcBef>
                <a:spcPts val="600"/>
              </a:spcBef>
            </a:pPr>
            <a:r>
              <a:rPr lang="en-NZ" sz="1600" dirty="0" smtClean="0"/>
              <a:t>closer </a:t>
            </a:r>
            <a:r>
              <a:rPr lang="en-NZ" sz="1600" dirty="0"/>
              <a:t>drop </a:t>
            </a:r>
            <a:r>
              <a:rPr lang="en-NZ" sz="1600" dirty="0" smtClean="0"/>
              <a:t>off/pick up </a:t>
            </a:r>
            <a:r>
              <a:rPr lang="en-NZ" sz="1600" dirty="0"/>
              <a:t>to Grace Hospital</a:t>
            </a:r>
          </a:p>
          <a:p>
            <a:pPr>
              <a:spcBef>
                <a:spcPts val="600"/>
              </a:spcBef>
            </a:pPr>
            <a:r>
              <a:rPr lang="en-NZ" sz="1600" dirty="0" smtClean="0"/>
              <a:t>Routes </a:t>
            </a:r>
            <a:r>
              <a:rPr lang="en-NZ" sz="1600" dirty="0"/>
              <a:t>30 (The Boulevard) and 33 (</a:t>
            </a:r>
            <a:r>
              <a:rPr lang="en-NZ" sz="1600" dirty="0" err="1"/>
              <a:t>Pāpāmoa</a:t>
            </a:r>
            <a:r>
              <a:rPr lang="en-NZ" sz="1600" dirty="0"/>
              <a:t> Beach) – loss of direct </a:t>
            </a:r>
            <a:r>
              <a:rPr lang="en-NZ" sz="1600" dirty="0" smtClean="0"/>
              <a:t>connection to </a:t>
            </a:r>
            <a:r>
              <a:rPr lang="en-NZ" sz="1600" dirty="0"/>
              <a:t>CBD and Mount </a:t>
            </a:r>
            <a:r>
              <a:rPr lang="en-NZ" sz="1600" dirty="0" err="1"/>
              <a:t>Maunganui</a:t>
            </a:r>
            <a:r>
              <a:rPr lang="en-NZ" sz="1600" dirty="0"/>
              <a:t> including opposition to having transfer </a:t>
            </a:r>
          </a:p>
          <a:p>
            <a:pPr>
              <a:spcBef>
                <a:spcPts val="600"/>
              </a:spcBef>
            </a:pPr>
            <a:r>
              <a:rPr lang="en-NZ" sz="1600" dirty="0"/>
              <a:t>perceived (or real) longer trips</a:t>
            </a:r>
          </a:p>
          <a:p>
            <a:pPr>
              <a:spcBef>
                <a:spcPts val="600"/>
              </a:spcBef>
            </a:pPr>
            <a:r>
              <a:rPr lang="en-NZ" sz="1600" dirty="0" smtClean="0"/>
              <a:t>Route </a:t>
            </a:r>
            <a:r>
              <a:rPr lang="en-NZ" sz="1600" dirty="0"/>
              <a:t>30x (Golden Sands Express) – run all day</a:t>
            </a:r>
          </a:p>
          <a:p>
            <a:pPr>
              <a:spcBef>
                <a:spcPts val="600"/>
              </a:spcBef>
            </a:pPr>
            <a:r>
              <a:rPr lang="en-NZ" sz="1600" dirty="0" smtClean="0"/>
              <a:t>Route </a:t>
            </a:r>
            <a:r>
              <a:rPr lang="en-NZ" sz="1600" dirty="0"/>
              <a:t>40 (Welcome Bay) – use/don’t use Ballintoy Dr and extend to </a:t>
            </a:r>
            <a:r>
              <a:rPr lang="en-NZ" sz="1600" dirty="0" err="1"/>
              <a:t>Ranginui</a:t>
            </a:r>
            <a:r>
              <a:rPr lang="en-NZ" sz="1600" dirty="0"/>
              <a:t> Rd</a:t>
            </a:r>
          </a:p>
          <a:p>
            <a:pPr marL="0" indent="0">
              <a:spcBef>
                <a:spcPts val="600"/>
              </a:spcBef>
              <a:buNone/>
            </a:pPr>
            <a:endParaRPr lang="en-NZ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667153" y="1488557"/>
            <a:ext cx="61668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Crosstown </a:t>
            </a:r>
            <a:r>
              <a:rPr lang="en-NZ" dirty="0"/>
              <a:t>&amp; 52X (Lakes Express) – include Kennedy Road and other </a:t>
            </a:r>
            <a:r>
              <a:rPr lang="en-NZ" dirty="0" smtClean="0"/>
              <a:t>Lakes growth </a:t>
            </a:r>
            <a:r>
              <a:rPr lang="en-NZ" dirty="0"/>
              <a:t>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Extend </a:t>
            </a:r>
            <a:r>
              <a:rPr lang="en-NZ" dirty="0" err="1"/>
              <a:t>CrossTown</a:t>
            </a:r>
            <a:r>
              <a:rPr lang="en-NZ" dirty="0"/>
              <a:t> service to Bethlehem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Lack </a:t>
            </a:r>
            <a:r>
              <a:rPr lang="en-NZ" dirty="0"/>
              <a:t>of an </a:t>
            </a:r>
            <a:r>
              <a:rPr lang="en-NZ" dirty="0" err="1"/>
              <a:t>Ohauiti</a:t>
            </a:r>
            <a:r>
              <a:rPr lang="en-NZ" dirty="0"/>
              <a:t> school bus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Western </a:t>
            </a:r>
            <a:r>
              <a:rPr lang="en-NZ" dirty="0"/>
              <a:t>suburbs (routes 60, 62, 70, 72) direction and connection of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Re-route </a:t>
            </a:r>
            <a:r>
              <a:rPr lang="en-NZ" dirty="0"/>
              <a:t>60 (Cambridge Heights) to include Vale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Reinstate </a:t>
            </a:r>
            <a:r>
              <a:rPr lang="en-NZ" dirty="0"/>
              <a:t>route 62 (Bethlehem) as it was and extend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Change </a:t>
            </a:r>
            <a:r>
              <a:rPr lang="en-NZ" dirty="0"/>
              <a:t>route 72 (</a:t>
            </a:r>
            <a:r>
              <a:rPr lang="en-NZ" dirty="0" err="1"/>
              <a:t>Otumoetai</a:t>
            </a:r>
            <a:r>
              <a:rPr lang="en-NZ" dirty="0"/>
              <a:t>) so buses go both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Route</a:t>
            </a:r>
            <a:r>
              <a:rPr lang="es-ES" dirty="0" smtClean="0"/>
              <a:t> </a:t>
            </a:r>
            <a:r>
              <a:rPr lang="es-ES" dirty="0"/>
              <a:t>221 (Te </a:t>
            </a:r>
            <a:r>
              <a:rPr lang="es-ES" dirty="0" err="1"/>
              <a:t>Puke</a:t>
            </a:r>
            <a:r>
              <a:rPr lang="es-ES" dirty="0"/>
              <a:t>) – </a:t>
            </a:r>
            <a:r>
              <a:rPr lang="es-ES" dirty="0" err="1"/>
              <a:t>include</a:t>
            </a:r>
            <a:r>
              <a:rPr lang="es-ES" dirty="0"/>
              <a:t> </a:t>
            </a:r>
            <a:r>
              <a:rPr lang="es-ES" dirty="0" err="1"/>
              <a:t>Pāpāmoa</a:t>
            </a:r>
            <a:r>
              <a:rPr lang="es-ES" dirty="0"/>
              <a:t> Plaza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Operational </a:t>
            </a:r>
            <a:r>
              <a:rPr lang="en-NZ" dirty="0"/>
              <a:t>issues – driver training, idling buses, </a:t>
            </a:r>
            <a:r>
              <a:rPr lang="en-NZ" dirty="0" err="1"/>
              <a:t>etc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Pricing </a:t>
            </a:r>
            <a:r>
              <a:rPr lang="en-NZ" dirty="0"/>
              <a:t>of </a:t>
            </a:r>
            <a:r>
              <a:rPr lang="en-NZ" dirty="0" err="1"/>
              <a:t>Te</a:t>
            </a:r>
            <a:r>
              <a:rPr lang="en-NZ" dirty="0"/>
              <a:t> Puke bus fares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Extended </a:t>
            </a:r>
            <a:r>
              <a:rPr lang="en-NZ" dirty="0"/>
              <a:t>SuperGold Card concession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Desire </a:t>
            </a:r>
            <a:r>
              <a:rPr lang="en-NZ" dirty="0"/>
              <a:t>for smaller buses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Infrastructure </a:t>
            </a:r>
            <a:r>
              <a:rPr lang="en-NZ" dirty="0"/>
              <a:t>concerns, particularly at </a:t>
            </a:r>
            <a:r>
              <a:rPr lang="en-NZ" dirty="0" err="1"/>
              <a:t>Bayfair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Replacement </a:t>
            </a:r>
            <a:r>
              <a:rPr lang="en-NZ" dirty="0"/>
              <a:t>of coverage services with patronage services</a:t>
            </a:r>
          </a:p>
        </p:txBody>
      </p:sp>
    </p:spTree>
    <p:extLst>
      <p:ext uri="{BB962C8B-B14F-4D97-AF65-F5344CB8AC3E}">
        <p14:creationId xmlns:p14="http://schemas.microsoft.com/office/powerpoint/2010/main" val="170275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284" y="163919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NZ" dirty="0" smtClean="0"/>
              <a:t>Evidence-driven </a:t>
            </a:r>
            <a:r>
              <a:rPr lang="en-NZ" dirty="0"/>
              <a:t>decisions using the best available information </a:t>
            </a:r>
            <a:r>
              <a:rPr lang="en-NZ" dirty="0" smtClean="0"/>
              <a:t>at hand</a:t>
            </a:r>
            <a:r>
              <a:rPr lang="en-NZ" dirty="0"/>
              <a:t>.</a:t>
            </a:r>
          </a:p>
          <a:p>
            <a:pPr>
              <a:lnSpc>
                <a:spcPct val="120000"/>
              </a:lnSpc>
            </a:pPr>
            <a:r>
              <a:rPr lang="en-NZ" dirty="0" smtClean="0"/>
              <a:t>Staged </a:t>
            </a:r>
            <a:r>
              <a:rPr lang="en-NZ" dirty="0"/>
              <a:t>approach so that low cost low risk changes can be </a:t>
            </a:r>
            <a:r>
              <a:rPr lang="en-NZ" dirty="0" smtClean="0"/>
              <a:t>implemented without delay</a:t>
            </a:r>
            <a:endParaRPr lang="en-NZ" dirty="0"/>
          </a:p>
          <a:p>
            <a:pPr>
              <a:lnSpc>
                <a:spcPct val="120000"/>
              </a:lnSpc>
            </a:pPr>
            <a:r>
              <a:rPr lang="en-NZ" dirty="0" smtClean="0"/>
              <a:t>Continue to work </a:t>
            </a:r>
            <a:r>
              <a:rPr lang="en-NZ" dirty="0"/>
              <a:t>alongside Tauranga City Council </a:t>
            </a:r>
            <a:r>
              <a:rPr lang="en-NZ" dirty="0" smtClean="0"/>
              <a:t>to </a:t>
            </a:r>
            <a:r>
              <a:rPr lang="en-NZ" dirty="0"/>
              <a:t>identify areas </a:t>
            </a:r>
            <a:r>
              <a:rPr lang="en-NZ" dirty="0" smtClean="0"/>
              <a:t>for infrastructure </a:t>
            </a:r>
            <a:r>
              <a:rPr lang="en-NZ" dirty="0"/>
              <a:t>improvements, including shelters, bus priority and </a:t>
            </a:r>
            <a:r>
              <a:rPr lang="en-NZ" dirty="0" smtClean="0"/>
              <a:t>interchange facilities </a:t>
            </a:r>
          </a:p>
          <a:p>
            <a:pPr>
              <a:lnSpc>
                <a:spcPct val="120000"/>
              </a:lnSpc>
            </a:pPr>
            <a:r>
              <a:rPr lang="en-NZ" dirty="0" smtClean="0"/>
              <a:t>Continue </a:t>
            </a:r>
            <a:r>
              <a:rPr lang="en-NZ" dirty="0"/>
              <a:t>to work with our communities in developing solutions that meet a </a:t>
            </a:r>
            <a:r>
              <a:rPr lang="en-NZ" dirty="0" smtClean="0"/>
              <a:t>diverse range </a:t>
            </a:r>
            <a:r>
              <a:rPr lang="en-NZ" dirty="0"/>
              <a:t>of </a:t>
            </a:r>
            <a:r>
              <a:rPr lang="en-NZ" dirty="0" smtClean="0"/>
              <a:t>needs</a:t>
            </a:r>
            <a:endParaRPr lang="en-NZ" dirty="0"/>
          </a:p>
          <a:p>
            <a:pPr>
              <a:lnSpc>
                <a:spcPct val="120000"/>
              </a:lnSpc>
            </a:pPr>
            <a:r>
              <a:rPr lang="en-NZ" dirty="0" smtClean="0"/>
              <a:t>Work within existing </a:t>
            </a:r>
            <a:r>
              <a:rPr lang="en-NZ" dirty="0"/>
              <a:t>budgets unless there is </a:t>
            </a:r>
            <a:r>
              <a:rPr lang="en-NZ" dirty="0" smtClean="0"/>
              <a:t>a significant </a:t>
            </a:r>
            <a:r>
              <a:rPr lang="en-NZ" dirty="0"/>
              <a:t>reason for increasing funding </a:t>
            </a:r>
            <a:r>
              <a:rPr lang="en-NZ" dirty="0" smtClean="0"/>
              <a:t>envelopes</a:t>
            </a:r>
            <a:endParaRPr lang="en-N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3284" y="3995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282B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dirty="0" smtClean="0"/>
              <a:t>Phase 3 – Network review principles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1532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74" y="316944"/>
            <a:ext cx="10515600" cy="1325563"/>
          </a:xfrm>
        </p:spPr>
        <p:txBody>
          <a:bodyPr/>
          <a:lstStyle/>
          <a:p>
            <a:r>
              <a:rPr lang="en-NZ" dirty="0" smtClean="0"/>
              <a:t>Strategic Review vs Network Review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47" y="1642507"/>
            <a:ext cx="5858424" cy="4838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b="1" dirty="0" smtClean="0"/>
              <a:t>Option 1 - Strategic Review</a:t>
            </a:r>
          </a:p>
          <a:p>
            <a:r>
              <a:rPr lang="en-NZ" sz="2000" dirty="0" smtClean="0"/>
              <a:t>Would run alongside network review; </a:t>
            </a:r>
            <a:r>
              <a:rPr lang="en-NZ" sz="2000" dirty="0"/>
              <a:t>review limited to minor changes until Strategic Review complete</a:t>
            </a:r>
          </a:p>
          <a:p>
            <a:r>
              <a:rPr lang="en-NZ" sz="2000" dirty="0" smtClean="0"/>
              <a:t>Would review strategic case &amp; programme case to:</a:t>
            </a:r>
          </a:p>
          <a:p>
            <a:pPr lvl="1">
              <a:spcBef>
                <a:spcPts val="0"/>
              </a:spcBef>
            </a:pPr>
            <a:r>
              <a:rPr lang="en-NZ" sz="2000" dirty="0" smtClean="0"/>
              <a:t>Determine if current network will meet objectives identified through business cases</a:t>
            </a:r>
          </a:p>
          <a:p>
            <a:pPr lvl="1"/>
            <a:r>
              <a:rPr lang="en-NZ" sz="2000" dirty="0" smtClean="0"/>
              <a:t>Re-test alignment with Council objectives for passenger transport</a:t>
            </a:r>
          </a:p>
          <a:p>
            <a:pPr lvl="1"/>
            <a:r>
              <a:rPr lang="en-NZ" sz="2000" dirty="0" smtClean="0"/>
              <a:t>Propose system-wide changes to network design </a:t>
            </a:r>
            <a:r>
              <a:rPr lang="en-NZ" sz="2000" dirty="0"/>
              <a:t>&amp;</a:t>
            </a:r>
            <a:r>
              <a:rPr lang="en-NZ" sz="2000" dirty="0" smtClean="0"/>
              <a:t> infrastructure provision if required.</a:t>
            </a:r>
          </a:p>
          <a:p>
            <a:r>
              <a:rPr lang="en-NZ" sz="2000" dirty="0" smtClean="0"/>
              <a:t>Review completed in mid-2020</a:t>
            </a:r>
          </a:p>
          <a:p>
            <a:r>
              <a:rPr lang="en-NZ" sz="2000" dirty="0" smtClean="0"/>
              <a:t>Implementation of significant changes likely early 2021. </a:t>
            </a:r>
          </a:p>
          <a:p>
            <a:endParaRPr lang="en-NZ" sz="1800" dirty="0"/>
          </a:p>
          <a:p>
            <a:endParaRPr lang="en-NZ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33239" y="1642507"/>
            <a:ext cx="5110123" cy="438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b="1" dirty="0" smtClean="0"/>
              <a:t>Option 2 - Network Review</a:t>
            </a:r>
          </a:p>
          <a:p>
            <a:r>
              <a:rPr lang="en-NZ" sz="2000" dirty="0" smtClean="0"/>
              <a:t>Examine current network for minor improvements can be made mid 2019 and late 2019</a:t>
            </a:r>
          </a:p>
          <a:p>
            <a:r>
              <a:rPr lang="en-NZ" sz="2000" dirty="0" smtClean="0"/>
              <a:t>Examine network for areas where significant changes may be required and implement late 2019, subject to funding approval.</a:t>
            </a:r>
          </a:p>
          <a:p>
            <a:r>
              <a:rPr lang="en-NZ" sz="2000" dirty="0" smtClean="0"/>
              <a:t>Option to review progress and strategic direction in 12 months following bedding in</a:t>
            </a: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33911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Preferred Network Review - Option 2</a:t>
            </a:r>
            <a:endParaRPr lang="en-NZ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6" y="2055558"/>
            <a:ext cx="5991715" cy="336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25265" y="1779639"/>
            <a:ext cx="4628535" cy="4397324"/>
          </a:xfrm>
        </p:spPr>
        <p:txBody>
          <a:bodyPr/>
          <a:lstStyle/>
          <a:p>
            <a:r>
              <a:rPr lang="en-NZ" dirty="0" smtClean="0"/>
              <a:t>Option 2 – provides best short term outcomes</a:t>
            </a:r>
          </a:p>
          <a:p>
            <a:endParaRPr lang="en-NZ" dirty="0"/>
          </a:p>
          <a:p>
            <a:r>
              <a:rPr lang="en-NZ" dirty="0" smtClean="0"/>
              <a:t>Can review strategic direction in 12 months once network bedding-in complete.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505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21" y="262383"/>
            <a:ext cx="10515600" cy="1325563"/>
          </a:xfrm>
        </p:spPr>
        <p:txBody>
          <a:bodyPr/>
          <a:lstStyle/>
          <a:p>
            <a:r>
              <a:rPr lang="en-NZ" dirty="0" smtClean="0"/>
              <a:t>Consultation</a:t>
            </a:r>
            <a:endParaRPr lang="en-NZ" dirty="0"/>
          </a:p>
        </p:txBody>
      </p:sp>
      <p:pic>
        <p:nvPicPr>
          <p:cNvPr id="6146" name="Picture 2" descr="C:\Users\joem\Desktop\2919-03-07- Otumoetai Primary- Bus Route Community Meeting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 b="17928"/>
          <a:stretch/>
        </p:blipFill>
        <p:spPr bwMode="auto">
          <a:xfrm>
            <a:off x="4893119" y="3045238"/>
            <a:ext cx="6706868" cy="32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59043" y="1376695"/>
            <a:ext cx="11346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Current process working well for </a:t>
            </a:r>
            <a:r>
              <a:rPr lang="en-NZ" sz="2400" b="1" dirty="0" smtClean="0"/>
              <a:t>significant</a:t>
            </a:r>
            <a:r>
              <a:rPr lang="en-NZ" sz="2400" dirty="0" smtClean="0"/>
              <a:t> issues – local public meetings, phone feedback, on-line forms </a:t>
            </a:r>
            <a:r>
              <a:rPr lang="en-NZ" sz="2400" dirty="0" err="1" smtClean="0"/>
              <a:t>etc</a:t>
            </a:r>
            <a:endParaRPr lang="en-NZ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52284" y="2360258"/>
            <a:ext cx="1173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For </a:t>
            </a:r>
            <a:r>
              <a:rPr lang="en-NZ" sz="2400" b="1" dirty="0" smtClean="0"/>
              <a:t>minor</a:t>
            </a:r>
            <a:r>
              <a:rPr lang="en-NZ" sz="2400" dirty="0" smtClean="0"/>
              <a:t> improvements/changes with limited negative impacts a more limited approach may be taken.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07911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48" y="128819"/>
            <a:ext cx="10515600" cy="1325563"/>
          </a:xfrm>
        </p:spPr>
        <p:txBody>
          <a:bodyPr/>
          <a:lstStyle/>
          <a:p>
            <a:r>
              <a:rPr lang="en-NZ" dirty="0" smtClean="0"/>
              <a:t>Next Steps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75" y="1135695"/>
            <a:ext cx="7498206" cy="52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61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997" y="2086545"/>
            <a:ext cx="5837139" cy="1325563"/>
          </a:xfrm>
        </p:spPr>
        <p:txBody>
          <a:bodyPr>
            <a:normAutofit/>
          </a:bodyPr>
          <a:lstStyle/>
          <a:p>
            <a:r>
              <a:rPr lang="en-NZ" sz="6600" dirty="0" smtClean="0"/>
              <a:t>Questions?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22817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0738"/>
          </a:xfrm>
        </p:spPr>
        <p:txBody>
          <a:bodyPr/>
          <a:lstStyle/>
          <a:p>
            <a:r>
              <a:rPr lang="en-NZ" dirty="0" smtClean="0"/>
              <a:t>What does the Committee wish to achieve with the review:</a:t>
            </a:r>
          </a:p>
          <a:p>
            <a:pPr marL="457200" lvl="1" indent="0">
              <a:buNone/>
            </a:pPr>
            <a:endParaRPr lang="en-NZ" dirty="0" smtClean="0"/>
          </a:p>
          <a:p>
            <a:pPr marL="457200" lvl="1" indent="0">
              <a:buNone/>
            </a:pPr>
            <a:endParaRPr lang="en-N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282B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mtClean="0"/>
              <a:t>Strategic Review vs Network Review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1082130" y="2962017"/>
            <a:ext cx="34154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NZ" sz="2400" dirty="0"/>
              <a:t>A network better aligned with Council </a:t>
            </a:r>
            <a:r>
              <a:rPr lang="en-NZ" sz="2400" dirty="0" smtClean="0"/>
              <a:t>and Community aspirations</a:t>
            </a:r>
            <a:endParaRPr lang="en-NZ" sz="2400" dirty="0"/>
          </a:p>
        </p:txBody>
      </p:sp>
      <p:sp>
        <p:nvSpPr>
          <p:cNvPr id="6" name="Rectangle 5"/>
          <p:cNvSpPr/>
          <p:nvPr/>
        </p:nvSpPr>
        <p:spPr>
          <a:xfrm>
            <a:off x="6837889" y="3146682"/>
            <a:ext cx="3415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NZ" sz="2400" dirty="0" smtClean="0"/>
              <a:t>A better functioning network as soon as possible</a:t>
            </a:r>
            <a:endParaRPr lang="en-NZ" sz="2400" dirty="0"/>
          </a:p>
        </p:txBody>
      </p:sp>
      <p:sp>
        <p:nvSpPr>
          <p:cNvPr id="7" name="Rectangle 6"/>
          <p:cNvSpPr/>
          <p:nvPr/>
        </p:nvSpPr>
        <p:spPr>
          <a:xfrm>
            <a:off x="4030893" y="3406804"/>
            <a:ext cx="3415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NZ" sz="3200" b="1" dirty="0" smtClean="0"/>
              <a:t>VS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327901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Strategic Outcomes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68" y="1355098"/>
            <a:ext cx="66484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6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Outline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534"/>
            <a:ext cx="10515600" cy="4351338"/>
          </a:xfrm>
        </p:spPr>
        <p:txBody>
          <a:bodyPr anchor="t"/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NZ" sz="4000" dirty="0" smtClean="0"/>
              <a:t>Existing Issues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NZ" sz="4000" dirty="0" smtClean="0"/>
              <a:t>Phase Three Scope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NZ" sz="4000" dirty="0" smtClean="0"/>
              <a:t>Network or Strategic Review Options</a:t>
            </a:r>
          </a:p>
          <a:p>
            <a:pPr marL="0" indent="0">
              <a:lnSpc>
                <a:spcPct val="100000"/>
              </a:lnSpc>
              <a:buNone/>
            </a:pPr>
            <a:endParaRPr lang="en-NZ" sz="4000" dirty="0" smtClean="0"/>
          </a:p>
          <a:p>
            <a:pPr marL="0" indent="0">
              <a:lnSpc>
                <a:spcPct val="100000"/>
              </a:lnSpc>
              <a:buNone/>
            </a:pPr>
            <a:endParaRPr lang="en-NZ" sz="4000" dirty="0" smtClean="0"/>
          </a:p>
        </p:txBody>
      </p:sp>
    </p:spTree>
    <p:extLst>
      <p:ext uri="{BB962C8B-B14F-4D97-AF65-F5344CB8AC3E}">
        <p14:creationId xmlns:p14="http://schemas.microsoft.com/office/powerpoint/2010/main" val="14155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Strategic Outcomes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96" y="1323591"/>
            <a:ext cx="9912312" cy="467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35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Strategic Outcomes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2" y="1403054"/>
            <a:ext cx="10924914" cy="43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783572" y="1403054"/>
            <a:ext cx="1807535" cy="42003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52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Context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NZ" sz="3200" dirty="0" smtClean="0"/>
              <a:t>After 10 years of little change, Council rolled out a new network on 10 December 2018 designed to:</a:t>
            </a:r>
          </a:p>
          <a:p>
            <a:pPr lvl="1">
              <a:lnSpc>
                <a:spcPct val="100000"/>
              </a:lnSpc>
            </a:pPr>
            <a:r>
              <a:rPr lang="en-NZ" dirty="0" smtClean="0"/>
              <a:t>implement shorter</a:t>
            </a:r>
            <a:r>
              <a:rPr lang="en-NZ" dirty="0"/>
              <a:t>, more direct routes;</a:t>
            </a:r>
          </a:p>
          <a:p>
            <a:pPr lvl="1">
              <a:lnSpc>
                <a:spcPct val="100000"/>
              </a:lnSpc>
            </a:pPr>
            <a:r>
              <a:rPr lang="en-NZ" dirty="0" smtClean="0"/>
              <a:t>increase the reliability </a:t>
            </a:r>
            <a:r>
              <a:rPr lang="en-NZ" dirty="0"/>
              <a:t>of services; </a:t>
            </a:r>
          </a:p>
          <a:p>
            <a:pPr lvl="1">
              <a:lnSpc>
                <a:spcPct val="100000"/>
              </a:lnSpc>
            </a:pPr>
            <a:r>
              <a:rPr lang="en-NZ" dirty="0" smtClean="0"/>
              <a:t>operate longer </a:t>
            </a:r>
            <a:r>
              <a:rPr lang="en-NZ" dirty="0"/>
              <a:t>hours</a:t>
            </a:r>
            <a:r>
              <a:rPr lang="en-NZ" dirty="0" smtClean="0"/>
              <a:t>;</a:t>
            </a:r>
            <a:endParaRPr lang="en-NZ" dirty="0"/>
          </a:p>
          <a:p>
            <a:pPr lvl="1">
              <a:lnSpc>
                <a:spcPct val="100000"/>
              </a:lnSpc>
            </a:pPr>
            <a:r>
              <a:rPr lang="en-NZ" dirty="0" smtClean="0"/>
              <a:t>run at 15 </a:t>
            </a:r>
            <a:r>
              <a:rPr lang="en-NZ" dirty="0"/>
              <a:t>and 20 minute frequencies </a:t>
            </a:r>
            <a:r>
              <a:rPr lang="en-NZ" dirty="0" smtClean="0"/>
              <a:t>compared to 30 minutes; </a:t>
            </a:r>
          </a:p>
          <a:p>
            <a:pPr lvl="1">
              <a:lnSpc>
                <a:spcPct val="100000"/>
              </a:lnSpc>
            </a:pPr>
            <a:r>
              <a:rPr lang="en-NZ" dirty="0" smtClean="0"/>
              <a:t>increase </a:t>
            </a:r>
            <a:r>
              <a:rPr lang="en-NZ" dirty="0"/>
              <a:t>peak urban vehicles to 61 from 40; </a:t>
            </a:r>
            <a:endParaRPr lang="en-NZ" dirty="0" smtClean="0"/>
          </a:p>
          <a:p>
            <a:pPr lvl="1">
              <a:lnSpc>
                <a:spcPct val="100000"/>
              </a:lnSpc>
            </a:pPr>
            <a:r>
              <a:rPr lang="en-NZ" dirty="0"/>
              <a:t>increase passengers to 3.1 million from 2.2 million</a:t>
            </a:r>
            <a:r>
              <a:rPr lang="en-NZ" dirty="0" smtClean="0"/>
              <a:t>; and</a:t>
            </a:r>
            <a:endParaRPr lang="en-NZ" dirty="0"/>
          </a:p>
          <a:p>
            <a:pPr lvl="1">
              <a:lnSpc>
                <a:spcPct val="100000"/>
              </a:lnSpc>
            </a:pPr>
            <a:r>
              <a:rPr lang="en-NZ" dirty="0" smtClean="0"/>
              <a:t>at </a:t>
            </a:r>
            <a:r>
              <a:rPr lang="en-NZ" dirty="0"/>
              <a:t>an increased cost ($16.4 million budgeted contract cost versus $13.0 million</a:t>
            </a:r>
            <a:r>
              <a:rPr lang="en-NZ" dirty="0" smtClean="0"/>
              <a:t>).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17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Top 10 Cross Sector Vehicle Trip </a:t>
            </a:r>
            <a:r>
              <a:rPr lang="en-NZ"/>
              <a:t>Demands </a:t>
            </a:r>
            <a:r>
              <a:rPr lang="en-NZ" smtClean="0"/>
              <a:t>During </a:t>
            </a:r>
            <a:r>
              <a:rPr lang="en-NZ" dirty="0"/>
              <a:t>the AM Peak Period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17545"/>
            <a:ext cx="5181600" cy="376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r="18228"/>
          <a:stretch/>
        </p:blipFill>
        <p:spPr bwMode="auto">
          <a:xfrm>
            <a:off x="6217655" y="2668772"/>
            <a:ext cx="5746364" cy="26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5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577" y="237206"/>
            <a:ext cx="11858846" cy="638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463925"/>
            <a:ext cx="10515600" cy="237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happened?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62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Phases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7" y="1446028"/>
            <a:ext cx="9030586" cy="47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Phase 1 – Fix School Buses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1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Immediate focus – remedy school buses</a:t>
            </a:r>
          </a:p>
          <a:p>
            <a:r>
              <a:rPr lang="en-NZ" dirty="0" smtClean="0"/>
              <a:t>10 Dec – additional 11 school buses</a:t>
            </a:r>
          </a:p>
          <a:p>
            <a:r>
              <a:rPr lang="en-NZ" dirty="0" smtClean="0"/>
              <a:t>18 February + 4 school buses</a:t>
            </a:r>
          </a:p>
          <a:p>
            <a:r>
              <a:rPr lang="en-NZ" dirty="0" smtClean="0"/>
              <a:t>25 February – Council decision to award emergency replacement school buss services. 6 school buses to Bethlehem </a:t>
            </a:r>
            <a:r>
              <a:rPr lang="en-NZ" dirty="0" err="1" smtClean="0"/>
              <a:t>Coachlines</a:t>
            </a:r>
            <a:endParaRPr lang="en-NZ" dirty="0" smtClean="0"/>
          </a:p>
          <a:p>
            <a:r>
              <a:rPr lang="en-NZ" dirty="0" smtClean="0"/>
              <a:t>4 March 6 school buses to Go Bus, Living Wage, dedicated school route </a:t>
            </a:r>
            <a:r>
              <a:rPr lang="en-NZ" dirty="0" err="1" smtClean="0"/>
              <a:t>Maungatapu</a:t>
            </a:r>
            <a:r>
              <a:rPr lang="en-NZ" dirty="0" smtClean="0"/>
              <a:t> – </a:t>
            </a:r>
            <a:r>
              <a:rPr lang="en-NZ" dirty="0" err="1" smtClean="0"/>
              <a:t>Tga</a:t>
            </a:r>
            <a:r>
              <a:rPr lang="en-NZ" dirty="0" smtClean="0"/>
              <a:t> Boys &amp; Girls</a:t>
            </a:r>
          </a:p>
          <a:p>
            <a:r>
              <a:rPr lang="en-NZ" dirty="0" smtClean="0"/>
              <a:t>11 March 10 school buses to Go Bus</a:t>
            </a:r>
          </a:p>
          <a:p>
            <a:r>
              <a:rPr lang="en-NZ" dirty="0" smtClean="0"/>
              <a:t>18 March 6 school buses to Go Bus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68000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Phase 2 Route 36 &amp; 70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Community feedback received:</a:t>
            </a:r>
          </a:p>
          <a:p>
            <a:pPr>
              <a:buFontTx/>
              <a:buChar char="-"/>
            </a:pPr>
            <a:r>
              <a:rPr lang="en-NZ" dirty="0" smtClean="0"/>
              <a:t>From Oct 2018</a:t>
            </a:r>
          </a:p>
          <a:p>
            <a:pPr>
              <a:buFontTx/>
              <a:buChar char="-"/>
            </a:pPr>
            <a:r>
              <a:rPr lang="en-NZ" dirty="0" smtClean="0"/>
              <a:t>3 public meetings: </a:t>
            </a:r>
            <a:r>
              <a:rPr lang="en-NZ" dirty="0" err="1" smtClean="0"/>
              <a:t>Maungatatpu</a:t>
            </a:r>
            <a:r>
              <a:rPr lang="en-NZ" dirty="0" smtClean="0"/>
              <a:t>, </a:t>
            </a:r>
            <a:r>
              <a:rPr lang="en-NZ" dirty="0" err="1" smtClean="0"/>
              <a:t>Otumoetai</a:t>
            </a:r>
            <a:r>
              <a:rPr lang="en-NZ" dirty="0" smtClean="0"/>
              <a:t> and </a:t>
            </a:r>
            <a:r>
              <a:rPr lang="en-NZ" dirty="0" err="1" smtClean="0"/>
              <a:t>Pāpāmoa</a:t>
            </a:r>
            <a:endParaRPr lang="en-NZ" dirty="0" smtClean="0"/>
          </a:p>
          <a:p>
            <a:pPr>
              <a:buFontTx/>
              <a:buChar char="-"/>
            </a:pPr>
            <a:r>
              <a:rPr lang="en-NZ" dirty="0" smtClean="0"/>
              <a:t>Additional meeting in </a:t>
            </a:r>
            <a:r>
              <a:rPr lang="en-NZ" dirty="0" err="1" smtClean="0"/>
              <a:t>Maungatapu</a:t>
            </a:r>
            <a:endParaRPr lang="en-NZ" dirty="0" smtClean="0"/>
          </a:p>
          <a:p>
            <a:pPr>
              <a:buFontTx/>
              <a:buChar char="-"/>
            </a:pPr>
            <a:r>
              <a:rPr lang="en-NZ" dirty="0" smtClean="0"/>
              <a:t>Additional 50 pieces feedback received</a:t>
            </a:r>
          </a:p>
          <a:p>
            <a:pPr>
              <a:buFontTx/>
              <a:buChar char="-"/>
            </a:pPr>
            <a:endParaRPr lang="en-NZ" dirty="0"/>
          </a:p>
          <a:p>
            <a:r>
              <a:rPr lang="en-NZ" dirty="0" smtClean="0"/>
              <a:t>Changes made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904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Phase 3 Network Review &amp; Community Engagement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3" y="2075395"/>
            <a:ext cx="457200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71" y="2075394"/>
            <a:ext cx="4714043" cy="29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99186"/>
      </p:ext>
    </p:extLst>
  </p:cSld>
  <p:clrMapOvr>
    <a:masterClrMapping/>
  </p:clrMapOvr>
</p:sld>
</file>

<file path=ppt/theme/theme1.xml><?xml version="1.0" encoding="utf-8"?>
<a:theme xmlns:a="http://schemas.openxmlformats.org/drawingml/2006/main" name="BOPRC PPT">
  <a:themeElements>
    <a:clrScheme name="BOPRC">
      <a:dk1>
        <a:sysClr val="windowText" lastClr="000000"/>
      </a:dk1>
      <a:lt1>
        <a:srgbClr val="3282B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E3589E2-9B4B-4CE4-B734-B8A171E92CBB}" vid="{9E586B3C-6A44-415E-953F-66E8D045F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A3169047</value>
    </field>
    <field name="Objective-Title">
      <value order="0">Public TTransport Presentation - Tauranga Phase 3 Review - 29 March 2019</value>
    </field>
    <field name="Objective-Description">
      <value order="0"/>
    </field>
    <field name="Objective-CreationStamp">
      <value order="0">2019-03-26T02:00:06Z</value>
    </field>
    <field name="Objective-IsApproved">
      <value order="0">false</value>
    </field>
    <field name="Objective-IsPublished">
      <value order="0">true</value>
    </field>
    <field name="Objective-DatePublished">
      <value order="0">2019-03-28T18:07:33Z</value>
    </field>
    <field name="Objective-ModificationStamp">
      <value order="0">2019-04-12T00:30:16Z</value>
    </field>
    <field name="Objective-Owner">
      <value order="0">Joe Metcalfe</value>
    </field>
    <field name="Objective-Path">
      <value order="0">EasyInfo Global Folder:'Virtual Filing Cabinet':Democratic Process and Stakeholdings:Council Committee Meetings:* Council Committees:Public Transport Committee:4 | Public Transport Committee Meetings:Public Transport Committee Agenda *:2019 Public Transport Committee Agenda:2019-03-29 Public Transport Agenda - 29 March 2019:Presentations and Tabled items</value>
    </field>
    <field name="Objective-Parent">
      <value order="0">Classified Object</value>
    </field>
    <field name="Objective-State">
      <value order="0">Published</value>
    </field>
    <field name="Objective-VersionId">
      <value order="0">vA4822958</value>
    </field>
    <field name="Objective-Version">
      <value order="0">3.0</value>
    </field>
    <field name="Objective-VersionNumber">
      <value order="0">6</value>
    </field>
    <field name="Objective-VersionComment">
      <value order="0"/>
    </field>
    <field name="Objective-FileNumber">
      <value order="0">2.00763</value>
    </field>
    <field name="Objective-Classification">
      <value order="0">Public Access</value>
    </field>
    <field name="Objective-Caveats">
      <value order="0"/>
    </field>
  </systemFields>
  <catalogues>
    <catalogue name="Publication Type Catalogue" type="type" ori="id:cA14">
      <field name="Objective-Publication Type">
        <value order="0">Presentation</value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BOPRC PPT</Template>
  <TotalTime>765</TotalTime>
  <Words>1204</Words>
  <Application>Microsoft Office PowerPoint</Application>
  <PresentationFormat>Custom</PresentationFormat>
  <Paragraphs>152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BOPRC PPT</vt:lpstr>
      <vt:lpstr>Tauranga Review Phase 3 Scope Public Transport Committee, 29 March 2019</vt:lpstr>
      <vt:lpstr>Outline</vt:lpstr>
      <vt:lpstr>Context</vt:lpstr>
      <vt:lpstr>Top 10 Cross Sector Vehicle Trip Demands During the AM Peak Period</vt:lpstr>
      <vt:lpstr>What happened?</vt:lpstr>
      <vt:lpstr>Phases</vt:lpstr>
      <vt:lpstr>Phase 1 – Fix School Buses </vt:lpstr>
      <vt:lpstr>Phase 2 Route 36 &amp; 70</vt:lpstr>
      <vt:lpstr>Phase 3 Network Review &amp; Community Engagement</vt:lpstr>
      <vt:lpstr>Phase 3 – Network review </vt:lpstr>
      <vt:lpstr>Other change requests</vt:lpstr>
      <vt:lpstr>PowerPoint Presentation</vt:lpstr>
      <vt:lpstr>Strategic Review vs Network Review</vt:lpstr>
      <vt:lpstr>Preferred Network Review - Option 2</vt:lpstr>
      <vt:lpstr>Consultation</vt:lpstr>
      <vt:lpstr>Next Steps</vt:lpstr>
      <vt:lpstr>Questions?</vt:lpstr>
      <vt:lpstr>PowerPoint Presentation</vt:lpstr>
      <vt:lpstr>Strategic Outcomes</vt:lpstr>
      <vt:lpstr>Strategic Outcomes</vt:lpstr>
      <vt:lpstr>Strategic Outcomes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Subheading</dc:title>
  <dc:creator>Rebekah Waltham</dc:creator>
  <cp:lastModifiedBy>Garry Maloney</cp:lastModifiedBy>
  <cp:revision>105</cp:revision>
  <cp:lastPrinted>2019-03-28T18:07:20Z</cp:lastPrinted>
  <dcterms:created xsi:type="dcterms:W3CDTF">2019-03-19T19:37:25Z</dcterms:created>
  <dcterms:modified xsi:type="dcterms:W3CDTF">2019-03-28T18:07:23Z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A3169047</vt:lpwstr>
  </property>
  <property fmtid="{D5CDD505-2E9C-101B-9397-08002B2CF9AE}" pid="4" name="Objective-Title">
    <vt:lpwstr>Public TTransport Presentation - Tauranga Phase 3 Review - 29 March 2019</vt:lpwstr>
  </property>
  <property fmtid="{D5CDD505-2E9C-101B-9397-08002B2CF9AE}" pid="5" name="Objective-Description">
    <vt:lpwstr/>
  </property>
  <property fmtid="{D5CDD505-2E9C-101B-9397-08002B2CF9AE}" pid="6" name="Objective-CreationStamp">
    <vt:filetime>2019-03-26T02:00:06Z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2019-03-28T18:07:33Z</vt:filetime>
  </property>
  <property fmtid="{D5CDD505-2E9C-101B-9397-08002B2CF9AE}" pid="10" name="Objective-ModificationStamp">
    <vt:filetime>2019-04-12T00:30:16Z</vt:filetime>
  </property>
  <property fmtid="{D5CDD505-2E9C-101B-9397-08002B2CF9AE}" pid="11" name="Objective-Owner">
    <vt:lpwstr>Joe Metcalfe</vt:lpwstr>
  </property>
  <property fmtid="{D5CDD505-2E9C-101B-9397-08002B2CF9AE}" pid="12" name="Objective-Path">
    <vt:lpwstr>EasyInfo Global Folder:'Virtual Filing Cabinet':Democratic Process and Stakeholdings:Council Committee Meetings:* Council Committees:Public Transport Committee:4 | Public Transport Committee Meetings:Public Transport Committee Agenda *:2019 Public Transport Committee Agenda:2019-03-29 Public Transport Agenda - 29 March 2019:Presentations and Tabled items</vt:lpwstr>
  </property>
  <property fmtid="{D5CDD505-2E9C-101B-9397-08002B2CF9AE}" pid="13" name="Objective-Parent">
    <vt:lpwstr>Classified Object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vA4822958</vt:lpwstr>
  </property>
  <property fmtid="{D5CDD505-2E9C-101B-9397-08002B2CF9AE}" pid="16" name="Objective-Version">
    <vt:lpwstr>3.0</vt:lpwstr>
  </property>
  <property fmtid="{D5CDD505-2E9C-101B-9397-08002B2CF9AE}" pid="17" name="Objective-VersionNumber">
    <vt:r8>6</vt:r8>
  </property>
  <property fmtid="{D5CDD505-2E9C-101B-9397-08002B2CF9AE}" pid="18" name="Objective-VersionComment">
    <vt:lpwstr/>
  </property>
  <property fmtid="{D5CDD505-2E9C-101B-9397-08002B2CF9AE}" pid="19" name="Objective-FileNumber">
    <vt:lpwstr>2.00763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Publication Type">
    <vt:lpwstr>Presentation</vt:lpwstr>
  </property>
  <property fmtid="{D5CDD505-2E9C-101B-9397-08002B2CF9AE}" pid="23" name="Objective-On Behalf Of">
    <vt:lpwstr/>
  </property>
  <property fmtid="{D5CDD505-2E9C-101B-9397-08002B2CF9AE}" pid="24" name="Objective-Accela Key">
    <vt:lpwstr/>
  </property>
  <property fmtid="{D5CDD505-2E9C-101B-9397-08002B2CF9AE}" pid="25" name="Objective-Comment">
    <vt:lpwstr/>
  </property>
  <property fmtid="{D5CDD505-2E9C-101B-9397-08002B2CF9AE}" pid="26" name="Objective-Publication Type [system]">
    <vt:lpwstr>Presentation</vt:lpwstr>
  </property>
  <property fmtid="{D5CDD505-2E9C-101B-9397-08002B2CF9AE}" pid="27" name="Objective-On Behalf Of [system]">
    <vt:lpwstr/>
  </property>
  <property fmtid="{D5CDD505-2E9C-101B-9397-08002B2CF9AE}" pid="28" name="Objective-Accela Key [system]">
    <vt:lpwstr/>
  </property>
</Properties>
</file>